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slideLayouts/slideLayout14.xml" ContentType="application/vnd.openxmlformats-officedocument.presentationml.slideLayout+xml"/>
  <Override PartName="/ppt/theme/theme3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6" r:id="rId2"/>
    <p:sldMasterId id="2147483674" r:id="rId3"/>
    <p:sldMasterId id="2147483686" r:id="rId4"/>
  </p:sldMasterIdLst>
  <p:notesMasterIdLst>
    <p:notesMasterId r:id="rId15"/>
  </p:notesMasterIdLst>
  <p:handoutMasterIdLst>
    <p:handoutMasterId r:id="rId16"/>
  </p:handoutMasterIdLst>
  <p:sldIdLst>
    <p:sldId id="256" r:id="rId5"/>
    <p:sldId id="272" r:id="rId6"/>
    <p:sldId id="286" r:id="rId7"/>
    <p:sldId id="260" r:id="rId8"/>
    <p:sldId id="295" r:id="rId9"/>
    <p:sldId id="289" r:id="rId10"/>
    <p:sldId id="296" r:id="rId11"/>
    <p:sldId id="258" r:id="rId12"/>
    <p:sldId id="292" r:id="rId13"/>
    <p:sldId id="293" r:id="rId14"/>
  </p:sldIdLst>
  <p:sldSz cx="9144000" cy="6858000" type="screen4x3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>
          <p15:clr>
            <a:srgbClr val="A4A3A4"/>
          </p15:clr>
        </p15:guide>
        <p15:guide id="3" pos="31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57" userDrawn="1">
          <p15:clr>
            <a:srgbClr val="A4A3A4"/>
          </p15:clr>
        </p15:guide>
        <p15:guide id="2" pos="223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6DCF7"/>
    <a:srgbClr val="2F72AD"/>
    <a:srgbClr val="337DBE"/>
    <a:srgbClr val="072C44"/>
    <a:srgbClr val="444648"/>
    <a:srgbClr val="5658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569" autoAdjust="0"/>
  </p:normalViewPr>
  <p:slideViewPr>
    <p:cSldViewPr snapToGrid="0">
      <p:cViewPr varScale="1">
        <p:scale>
          <a:sx n="114" d="100"/>
          <a:sy n="114" d="100"/>
        </p:scale>
        <p:origin x="1560" y="114"/>
      </p:cViewPr>
      <p:guideLst>
        <p:guide orient="horz" pos="2160"/>
        <p:guide pos="2880"/>
        <p:guide pos="31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-1302" y="-66"/>
      </p:cViewPr>
      <p:guideLst>
        <p:guide orient="horz" pos="2957"/>
        <p:guide pos="223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 sz="11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092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090D53B4-B4FE-442B-BCF3-9023F49641CC}" type="datetimeFigureOut">
              <a:rPr lang="en-US" sz="1100"/>
              <a:t>4/16/2019</a:t>
            </a:fld>
            <a:endParaRPr lang="en-US" sz="11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 sz="11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092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15E3EEC0-60C9-482C-B113-4433E60F7642}" type="slidenum">
              <a:rPr lang="en-US" sz="1100"/>
              <a:t>‹#›</a:t>
            </a:fld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26256042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38275" y="328613"/>
            <a:ext cx="4225925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n-US" dirty="0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" y="9103656"/>
            <a:ext cx="7100831" cy="283189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ctr">
              <a:defRPr sz="9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fld id="{D5F8523C-8729-40F0-9536-D6C4CA3AD23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Notes Placeholder 1"/>
          <p:cNvSpPr>
            <a:spLocks noGrp="1"/>
          </p:cNvSpPr>
          <p:nvPr>
            <p:ph type="body" sz="quarter" idx="3"/>
          </p:nvPr>
        </p:nvSpPr>
        <p:spPr>
          <a:xfrm>
            <a:off x="710248" y="3706492"/>
            <a:ext cx="5681980" cy="5281017"/>
          </a:xfrm>
          <a:prstGeom prst="rect">
            <a:avLst/>
          </a:prstGeom>
        </p:spPr>
        <p:txBody>
          <a:bodyPr vert="horz" lIns="94229" tIns="47114" rIns="94229" bIns="47114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3484294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171450" indent="-171450" algn="l" defTabSz="914400" rtl="0" eaLnBrk="1" latinLnBrk="0" hangingPunct="1">
      <a:lnSpc>
        <a:spcPct val="90000"/>
      </a:lnSpc>
      <a:spcBef>
        <a:spcPts val="1200"/>
      </a:spcBef>
      <a:buClr>
        <a:srgbClr val="337DBE"/>
      </a:buClr>
      <a:buSzPct val="77000"/>
      <a:buFont typeface="Wingdings 3" panose="05040102010807070707" pitchFamily="18" charset="2"/>
      <a:buChar char="y"/>
      <a:defRPr lang="en-US" sz="1200" kern="1200" dirty="0" smtClean="0">
        <a:solidFill>
          <a:schemeClr val="tx1"/>
        </a:solidFill>
        <a:effectLst/>
        <a:latin typeface="+mn-lt"/>
        <a:ea typeface="+mn-ea"/>
        <a:cs typeface="+mn-cs"/>
      </a:defRPr>
    </a:lvl1pPr>
    <a:lvl2pPr marL="342900" indent="-142875" algn="l" defTabSz="914400" rtl="0" eaLnBrk="1" latinLnBrk="0" hangingPunct="1">
      <a:lnSpc>
        <a:spcPct val="90000"/>
      </a:lnSpc>
      <a:spcBef>
        <a:spcPts val="600"/>
      </a:spcBef>
      <a:buClr>
        <a:srgbClr val="337DBE"/>
      </a:buClr>
      <a:buFont typeface="Wingdings" panose="05000000000000000000" pitchFamily="2" charset="2"/>
      <a:buChar char="w"/>
      <a:defRPr lang="en-US" sz="1100" kern="1200" dirty="0" smtClean="0">
        <a:solidFill>
          <a:schemeClr val="tx1"/>
        </a:solidFill>
        <a:effectLst/>
        <a:latin typeface="+mn-lt"/>
        <a:ea typeface="+mn-ea"/>
        <a:cs typeface="+mn-cs"/>
      </a:defRPr>
    </a:lvl2pPr>
    <a:lvl3pPr marL="514350" indent="-119063" algn="l" defTabSz="914400" rtl="0" eaLnBrk="1" latinLnBrk="0" hangingPunct="1">
      <a:lnSpc>
        <a:spcPct val="90000"/>
      </a:lnSpc>
      <a:spcBef>
        <a:spcPts val="300"/>
      </a:spcBef>
      <a:buClr>
        <a:srgbClr val="337DBE"/>
      </a:buClr>
      <a:buFont typeface="Arial" pitchFamily="34" charset="0"/>
      <a:buChar char="–"/>
      <a:defRPr lang="en-US" sz="1000" kern="1200" dirty="0" smtClean="0">
        <a:solidFill>
          <a:schemeClr val="tx1"/>
        </a:solidFill>
        <a:effectLst/>
        <a:latin typeface="+mn-lt"/>
        <a:ea typeface="+mn-ea"/>
        <a:cs typeface="+mn-cs"/>
      </a:defRPr>
    </a:lvl3pPr>
    <a:lvl4pPr marL="685800" indent="-107950" algn="l" defTabSz="914400" rtl="0" eaLnBrk="1" latinLnBrk="0" hangingPunct="1">
      <a:lnSpc>
        <a:spcPct val="90000"/>
      </a:lnSpc>
      <a:spcBef>
        <a:spcPts val="200"/>
      </a:spcBef>
      <a:buClr>
        <a:srgbClr val="337DBE"/>
      </a:buClr>
      <a:buFont typeface="Wingdings" pitchFamily="2" charset="2"/>
      <a:buChar char="§"/>
      <a:defRPr lang="en-US" sz="900" kern="1200" dirty="0" smtClean="0">
        <a:solidFill>
          <a:schemeClr val="tx1"/>
        </a:solidFill>
        <a:effectLst/>
        <a:latin typeface="+mn-lt"/>
        <a:ea typeface="+mn-ea"/>
        <a:cs typeface="+mn-cs"/>
      </a:defRPr>
    </a:lvl4pPr>
    <a:lvl5pPr marL="800100" indent="-95250" algn="l" defTabSz="914400" rtl="0" eaLnBrk="1" latinLnBrk="0" hangingPunct="1">
      <a:lnSpc>
        <a:spcPct val="90000"/>
      </a:lnSpc>
      <a:spcBef>
        <a:spcPts val="100"/>
      </a:spcBef>
      <a:buClr>
        <a:srgbClr val="337DBE"/>
      </a:buClr>
      <a:buSzPct val="100000"/>
      <a:buFont typeface="Arial" panose="020B0604020202020204" pitchFamily="34" charset="0"/>
      <a:buChar char="»"/>
      <a:defRPr lang="en-US" sz="800" kern="1200" dirty="0">
        <a:solidFill>
          <a:schemeClr val="tx1"/>
        </a:solidFill>
        <a:effectLst/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E0A1D7-41F4-4ABD-BFCE-86B7BE9B3D4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10" name="Slide Image Placeholder 9"/>
          <p:cNvSpPr>
            <a:spLocks noGrp="1" noRot="1" noChangeAspect="1"/>
          </p:cNvSpPr>
          <p:nvPr>
            <p:ph type="sldImg"/>
          </p:nvPr>
        </p:nvSpPr>
        <p:spPr>
          <a:xfrm>
            <a:off x="1438275" y="328613"/>
            <a:ext cx="4225925" cy="3168650"/>
          </a:xfrm>
        </p:spPr>
      </p:sp>
      <p:sp>
        <p:nvSpPr>
          <p:cNvPr id="11" name="Notes Placeholder 10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32563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38275" y="328613"/>
            <a:ext cx="4225925" cy="31686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F8523C-8729-40F0-9536-D6C4CA3AD238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06682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E0A1D7-41F4-4ABD-BFCE-86B7BE9B3D4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Slide Image Placeholder 7"/>
          <p:cNvSpPr>
            <a:spLocks noGrp="1" noRot="1" noChangeAspect="1"/>
          </p:cNvSpPr>
          <p:nvPr>
            <p:ph type="sldImg"/>
          </p:nvPr>
        </p:nvSpPr>
        <p:spPr>
          <a:xfrm>
            <a:off x="1438275" y="328613"/>
            <a:ext cx="4225925" cy="3168650"/>
          </a:xfrm>
        </p:spPr>
      </p:sp>
      <p:sp>
        <p:nvSpPr>
          <p:cNvPr id="9" name="Notes Placeholder 8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66559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E0A1D7-41F4-4ABD-BFCE-86B7BE9B3D4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Slide Image Placeholder 7"/>
          <p:cNvSpPr>
            <a:spLocks noGrp="1" noRot="1" noChangeAspect="1"/>
          </p:cNvSpPr>
          <p:nvPr>
            <p:ph type="sldImg"/>
          </p:nvPr>
        </p:nvSpPr>
        <p:spPr>
          <a:xfrm>
            <a:off x="1438275" y="328613"/>
            <a:ext cx="4225925" cy="3168650"/>
          </a:xfrm>
        </p:spPr>
      </p:sp>
      <p:sp>
        <p:nvSpPr>
          <p:cNvPr id="9" name="Notes Placeholder 8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35338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E0A1D7-41F4-4ABD-BFCE-86B7BE9B3D4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Slide Image Placeholder 7"/>
          <p:cNvSpPr>
            <a:spLocks noGrp="1" noRot="1" noChangeAspect="1"/>
          </p:cNvSpPr>
          <p:nvPr>
            <p:ph type="sldImg"/>
          </p:nvPr>
        </p:nvSpPr>
        <p:spPr>
          <a:xfrm>
            <a:off x="1438275" y="328613"/>
            <a:ext cx="4225925" cy="3168650"/>
          </a:xfrm>
        </p:spPr>
      </p:sp>
      <p:sp>
        <p:nvSpPr>
          <p:cNvPr id="9" name="Notes Placeholder 8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691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E0A1D7-41F4-4ABD-BFCE-86B7BE9B3D4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Slide Image Placeholder 7"/>
          <p:cNvSpPr>
            <a:spLocks noGrp="1" noRot="1" noChangeAspect="1"/>
          </p:cNvSpPr>
          <p:nvPr>
            <p:ph type="sldImg"/>
          </p:nvPr>
        </p:nvSpPr>
        <p:spPr>
          <a:xfrm>
            <a:off x="1438275" y="328613"/>
            <a:ext cx="4225925" cy="3168650"/>
          </a:xfrm>
        </p:spPr>
      </p:sp>
      <p:sp>
        <p:nvSpPr>
          <p:cNvPr id="9" name="Notes Placeholder 8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5428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9143998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4081" y="3351344"/>
            <a:ext cx="7772400" cy="1380744"/>
          </a:xfrm>
        </p:spPr>
        <p:txBody>
          <a:bodyPr lIns="0" tIns="0" rIns="0" bIns="0"/>
          <a:lstStyle>
            <a:lvl1pPr algn="l">
              <a:defRPr sz="36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4081" y="4933256"/>
            <a:ext cx="7772400" cy="813816"/>
          </a:xfrm>
        </p:spPr>
        <p:txBody>
          <a:bodyPr lIns="0" tIns="0" rIns="0" bIns="0"/>
          <a:lstStyle>
            <a:lvl1pPr marL="0" indent="0" algn="l">
              <a:spcBef>
                <a:spcPts val="400"/>
              </a:spcBef>
              <a:buNone/>
              <a:defRPr sz="2000">
                <a:solidFill>
                  <a:srgbClr val="072C44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4" name="Picture 13" descr="III_logo-4c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4081" y="2243432"/>
            <a:ext cx="2539653" cy="752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514348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Left Two Righ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5491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85491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1072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36"/>
          </p:nvPr>
        </p:nvSpPr>
        <p:spPr>
          <a:xfrm>
            <a:off x="4668090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7167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37"/>
          </p:nvPr>
        </p:nvSpPr>
        <p:spPr>
          <a:xfrm>
            <a:off x="371675" y="2381250"/>
            <a:ext cx="4152900" cy="37490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38"/>
          </p:nvPr>
        </p:nvSpPr>
        <p:spPr>
          <a:xfrm>
            <a:off x="4668837" y="2381249"/>
            <a:ext cx="4151376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39"/>
          </p:nvPr>
        </p:nvSpPr>
        <p:spPr>
          <a:xfrm>
            <a:off x="4668837" y="4712970"/>
            <a:ext cx="4151376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17520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eft One Righ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5491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85491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1072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7167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34"/>
          </p:nvPr>
        </p:nvSpPr>
        <p:spPr>
          <a:xfrm>
            <a:off x="371676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5"/>
          </p:nvPr>
        </p:nvSpPr>
        <p:spPr>
          <a:xfrm>
            <a:off x="376438" y="2377439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36"/>
          </p:nvPr>
        </p:nvSpPr>
        <p:spPr>
          <a:xfrm>
            <a:off x="376438" y="4709160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quarter" idx="37"/>
          </p:nvPr>
        </p:nvSpPr>
        <p:spPr>
          <a:xfrm>
            <a:off x="4668837" y="2378075"/>
            <a:ext cx="4151376" cy="37480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988497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5491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85491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1072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7167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34"/>
          </p:nvPr>
        </p:nvSpPr>
        <p:spPr>
          <a:xfrm>
            <a:off x="371676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36"/>
          </p:nvPr>
        </p:nvSpPr>
        <p:spPr>
          <a:xfrm>
            <a:off x="4668090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7"/>
          </p:nvPr>
        </p:nvSpPr>
        <p:spPr>
          <a:xfrm>
            <a:off x="376438" y="2377440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Content Placeholder 15"/>
          <p:cNvSpPr>
            <a:spLocks noGrp="1"/>
          </p:cNvSpPr>
          <p:nvPr>
            <p:ph sz="quarter" idx="38"/>
          </p:nvPr>
        </p:nvSpPr>
        <p:spPr>
          <a:xfrm>
            <a:off x="4668837" y="2378075"/>
            <a:ext cx="4151376" cy="141605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39"/>
          </p:nvPr>
        </p:nvSpPr>
        <p:spPr>
          <a:xfrm>
            <a:off x="376438" y="4709160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40"/>
          </p:nvPr>
        </p:nvSpPr>
        <p:spPr>
          <a:xfrm>
            <a:off x="4668838" y="4708525"/>
            <a:ext cx="4152900" cy="141763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715930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-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613208" y="3501416"/>
            <a:ext cx="7796213" cy="10382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400"/>
            </a:lvl2pPr>
            <a:lvl3pPr marL="914400" indent="0">
              <a:buNone/>
              <a:defRPr sz="2400"/>
            </a:lvl3pPr>
            <a:lvl4pPr marL="1371600" indent="0">
              <a:buNone/>
              <a:defRPr sz="2400"/>
            </a:lvl4pPr>
            <a:lvl5pPr marL="1828800" indent="0">
              <a:buNone/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613978" y="2057065"/>
            <a:ext cx="7886700" cy="1325563"/>
          </a:xfrm>
          <a:prstGeom prst="rect">
            <a:avLst/>
          </a:prstGeom>
        </p:spPr>
        <p:txBody>
          <a:bodyPr anchor="b"/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4080" y="2404648"/>
            <a:ext cx="344424" cy="344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45134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48739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450949-AD35-2747-A2CA-C84F50C402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AD4300-E915-6348-A382-DE417C0F47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A2373B-8F47-E144-9D0F-A2794453D1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BB800-C787-4C45-BFC1-C3FC9B1B6053}" type="datetimeFigureOut">
              <a:rPr lang="en-US" smtClean="0"/>
              <a:t>4/16/2019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47C546-9CD4-954D-A15A-D02B4813DD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C69DA9-D907-444E-B573-D54ADE740F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1014F-1301-FE46-8B22-3D0E38FF93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1275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34C545-3D34-7246-91B1-87773EAE1C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B4EAE1-C64E-FF49-91CE-198C79A8F7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D9FBEA-5AB5-BD4B-99F3-D3E1BB714E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BB800-C787-4C45-BFC1-C3FC9B1B6053}" type="datetimeFigureOut">
              <a:rPr lang="en-US" smtClean="0"/>
              <a:t>4/16/2019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0427B7-BD9A-0848-9A3D-B92BBE2702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FCB904-6124-1C44-9E20-883294BAE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1014F-1301-FE46-8B22-3D0E38FF93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3810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852902-5691-FE45-B297-D925D1DC2D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404E45-D764-4547-9B05-F761640C75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46F4B0-0E67-7347-B6AB-494DDE4296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BB800-C787-4C45-BFC1-C3FC9B1B6053}" type="datetimeFigureOut">
              <a:rPr lang="en-US" smtClean="0"/>
              <a:t>4/16/2019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BB2312-9FCA-2C49-AF02-453CC7DCE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DE46FF-1F43-7D42-AEBB-B9891D550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1014F-1301-FE46-8B22-3D0E38FF93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8304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9C883-524F-3343-AFAE-D98A07375A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13B207-3CF6-954B-BFE3-ABC43DABC2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5599AC-F61A-6249-BF34-1323DCBD77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BDBF29-359C-F548-BD71-E617975014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BB800-C787-4C45-BFC1-C3FC9B1B6053}" type="datetimeFigureOut">
              <a:rPr lang="en-US" smtClean="0"/>
              <a:t>4/16/2019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43AD90-9D27-9C47-B70E-1528C55B58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C78D88-D4CD-834E-A493-BE726AB6A5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1014F-1301-FE46-8B22-3D0E38FF93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43705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0BF1C8-0D47-EA40-92F2-DC982AAEEB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0579AC-6F34-194C-881A-5F0D905A5A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57DC15-2D7A-8742-8467-031697DF5E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4456461-6AEC-F040-BB07-05B884B1FC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29DD7ED-8265-F84D-95C8-1773C6CAAF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2B1A3D6-40DF-A54C-A9B5-29A87AAC48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BB800-C787-4C45-BFC1-C3FC9B1B6053}" type="datetimeFigureOut">
              <a:rPr lang="en-US" smtClean="0"/>
              <a:t>4/16/2019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7E640F0-DA1B-DF4C-A452-D832D13054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F047415-4090-7B4E-8486-DCE925159B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1014F-1301-FE46-8B22-3D0E38FF93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776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 userDrawn="1"/>
        </p:nvSpPr>
        <p:spPr>
          <a:xfrm>
            <a:off x="0" y="0"/>
            <a:ext cx="9144229" cy="6858000"/>
          </a:xfrm>
          <a:custGeom>
            <a:avLst/>
            <a:gdLst>
              <a:gd name="connsiteX0" fmla="*/ 4515439 w 9144000"/>
              <a:gd name="connsiteY0" fmla="*/ 6862713 h 6862713"/>
              <a:gd name="connsiteX1" fmla="*/ 0 w 9144000"/>
              <a:gd name="connsiteY1" fmla="*/ 6862713 h 6862713"/>
              <a:gd name="connsiteX2" fmla="*/ 0 w 9144000"/>
              <a:gd name="connsiteY2" fmla="*/ 0 h 6862713"/>
              <a:gd name="connsiteX3" fmla="*/ 9144000 w 9144000"/>
              <a:gd name="connsiteY3" fmla="*/ 0 h 6862713"/>
              <a:gd name="connsiteX4" fmla="*/ 9144000 w 9144000"/>
              <a:gd name="connsiteY4" fmla="*/ 2215299 h 6862713"/>
              <a:gd name="connsiteX5" fmla="*/ 4515439 w 9144000"/>
              <a:gd name="connsiteY5" fmla="*/ 6862713 h 6862713"/>
              <a:gd name="connsiteX0" fmla="*/ 4515439 w 9144000"/>
              <a:gd name="connsiteY0" fmla="*/ 6862713 h 6862713"/>
              <a:gd name="connsiteX1" fmla="*/ 0 w 9144000"/>
              <a:gd name="connsiteY1" fmla="*/ 6862713 h 6862713"/>
              <a:gd name="connsiteX2" fmla="*/ 0 w 9144000"/>
              <a:gd name="connsiteY2" fmla="*/ 0 h 6862713"/>
              <a:gd name="connsiteX3" fmla="*/ 9144000 w 9144000"/>
              <a:gd name="connsiteY3" fmla="*/ 0 h 6862713"/>
              <a:gd name="connsiteX4" fmla="*/ 9141619 w 9144000"/>
              <a:gd name="connsiteY4" fmla="*/ 2234362 h 6862713"/>
              <a:gd name="connsiteX5" fmla="*/ 4515439 w 9144000"/>
              <a:gd name="connsiteY5" fmla="*/ 6862713 h 6862713"/>
              <a:gd name="connsiteX0" fmla="*/ 4515439 w 9144229"/>
              <a:gd name="connsiteY0" fmla="*/ 6862713 h 6862713"/>
              <a:gd name="connsiteX1" fmla="*/ 0 w 9144229"/>
              <a:gd name="connsiteY1" fmla="*/ 6862713 h 6862713"/>
              <a:gd name="connsiteX2" fmla="*/ 0 w 9144229"/>
              <a:gd name="connsiteY2" fmla="*/ 0 h 6862713"/>
              <a:gd name="connsiteX3" fmla="*/ 9144000 w 9144229"/>
              <a:gd name="connsiteY3" fmla="*/ 0 h 6862713"/>
              <a:gd name="connsiteX4" fmla="*/ 9144000 w 9144229"/>
              <a:gd name="connsiteY4" fmla="*/ 2231980 h 6862713"/>
              <a:gd name="connsiteX5" fmla="*/ 4515439 w 9144229"/>
              <a:gd name="connsiteY5" fmla="*/ 6862713 h 686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229" h="6862713">
                <a:moveTo>
                  <a:pt x="4515439" y="6862713"/>
                </a:moveTo>
                <a:lnTo>
                  <a:pt x="0" y="6862713"/>
                </a:lnTo>
                <a:lnTo>
                  <a:pt x="0" y="0"/>
                </a:lnTo>
                <a:lnTo>
                  <a:pt x="9144000" y="0"/>
                </a:lnTo>
                <a:cubicBezTo>
                  <a:pt x="9143206" y="744787"/>
                  <a:pt x="9144794" y="1487193"/>
                  <a:pt x="9144000" y="2231980"/>
                </a:cubicBezTo>
                <a:lnTo>
                  <a:pt x="4515439" y="686271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 bwMode="gray">
          <a:xfrm>
            <a:off x="704080" y="1960694"/>
            <a:ext cx="7772400" cy="1380744"/>
          </a:xfrm>
        </p:spPr>
        <p:txBody>
          <a:bodyPr lIns="0" tIns="0" rIns="0" bIns="0" anchor="b" anchorCtr="0"/>
          <a:lstStyle>
            <a:lvl1pPr algn="l">
              <a:defRPr sz="36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704080" y="3542606"/>
            <a:ext cx="6949440" cy="813816"/>
          </a:xfrm>
        </p:spPr>
        <p:txBody>
          <a:bodyPr lIns="0" tIns="0" rIns="0" bIns="0"/>
          <a:lstStyle>
            <a:lvl1pPr marL="0" indent="0" algn="l">
              <a:spcBef>
                <a:spcPts val="400"/>
              </a:spcBef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259482777"/>
      </p:ext>
    </p:extLst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4DE227-4297-3E45-84B2-35A29D281D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005D52-053C-5F4E-A089-846210E14B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BB800-C787-4C45-BFC1-C3FC9B1B6053}" type="datetimeFigureOut">
              <a:rPr lang="en-US" smtClean="0"/>
              <a:t>4/16/2019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5D5E36-96B8-E64B-BCBC-A6B9FE15BB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2ABC0B2-31D5-BA40-A874-730AF7A2A6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1014F-1301-FE46-8B22-3D0E38FF93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42821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DA3BA4C-7F6F-9F43-9B57-9AF7C83074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BB800-C787-4C45-BFC1-C3FC9B1B6053}" type="datetimeFigureOut">
              <a:rPr lang="en-US" smtClean="0"/>
              <a:t>4/16/2019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B34E8A6-0CD7-9F4A-8843-E6065EE19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5C05A5-E975-5048-98B0-C1EFDB2B6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1014F-1301-FE46-8B22-3D0E38FF93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5122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90F49C-7DE5-1748-BBC9-176CB5E31B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7C25EA-2B30-614F-9702-41A1442D02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42F327-1EF6-1741-81EC-CD7A93E98C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764524-D73E-BF45-8415-4E132ED832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BB800-C787-4C45-BFC1-C3FC9B1B6053}" type="datetimeFigureOut">
              <a:rPr lang="en-US" smtClean="0"/>
              <a:t>4/16/2019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660147-DBCE-6C47-B64E-B8A57B983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4504C6-05CB-4A42-A416-0E41602534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1014F-1301-FE46-8B22-3D0E38FF93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74833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C6CF4F-E324-CA48-BFA4-7A789355AC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1E50080-7BC0-9248-AB0B-72CB80A52B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831B31-CDE6-3E4A-819F-29647D2862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E2C1A6-8F96-FD4A-859B-2B619C8850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BB800-C787-4C45-BFC1-C3FC9B1B6053}" type="datetimeFigureOut">
              <a:rPr lang="en-US" smtClean="0"/>
              <a:t>4/16/2019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19C917-A003-374D-9F6A-3439D6E8DC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C1F873-5CF1-D743-B725-E1AE12E82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1014F-1301-FE46-8B22-3D0E38FF93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70968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5D4A27-7754-D546-9AD4-DC6FE268DE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F76DF8-4167-4244-9F66-EDC0464F10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66EA67-EE50-8040-8EEF-7B6AF32C13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BB800-C787-4C45-BFC1-C3FC9B1B6053}" type="datetimeFigureOut">
              <a:rPr lang="en-US" smtClean="0"/>
              <a:t>4/16/2019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5EB88B-09CE-AE45-861B-FEAB154F8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BC5F2C-668A-DF4B-ADE4-E6B629F526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1014F-1301-FE46-8B22-3D0E38FF93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94059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D7A28C8-0C72-B54B-8283-265E4A8009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63316E-6288-BA48-958F-467A6BDD5F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B07546-E265-094C-94BE-DCF3E458CF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BB800-C787-4C45-BFC1-C3FC9B1B6053}" type="datetimeFigureOut">
              <a:rPr lang="en-US" smtClean="0"/>
              <a:t>4/16/2019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3E759C-34D7-3547-897D-8197991B62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B47F11-7D70-7047-B7B5-C37A6CDA1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1014F-1301-FE46-8B22-3D0E38FF93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616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4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gray">
          <a:xfrm>
            <a:off x="704080" y="1960694"/>
            <a:ext cx="7772400" cy="1380744"/>
          </a:xfrm>
        </p:spPr>
        <p:txBody>
          <a:bodyPr lIns="0" tIns="0" rIns="0" bIns="0" anchor="b" anchorCtr="0"/>
          <a:lstStyle>
            <a:lvl1pPr algn="l">
              <a:defRPr sz="3600" b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704080" y="3542606"/>
            <a:ext cx="6949440" cy="813816"/>
          </a:xfrm>
        </p:spPr>
        <p:txBody>
          <a:bodyPr lIns="0" tIns="0" rIns="0" bIns="0"/>
          <a:lstStyle>
            <a:lvl1pPr marL="0" indent="0" algn="l">
              <a:spcBef>
                <a:spcPts val="40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Right Triangle 4"/>
          <p:cNvSpPr/>
          <p:nvPr userDrawn="1"/>
        </p:nvSpPr>
        <p:spPr>
          <a:xfrm flipH="1">
            <a:off x="4492800" y="2224800"/>
            <a:ext cx="4651200" cy="463320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4080" y="2404648"/>
            <a:ext cx="344424" cy="344424"/>
          </a:xfrm>
          <a:prstGeom prst="rect">
            <a:avLst/>
          </a:prstGeom>
        </p:spPr>
      </p:pic>
      <p:sp>
        <p:nvSpPr>
          <p:cNvPr id="7" name="Right Triangle 6"/>
          <p:cNvSpPr>
            <a:spLocks noChangeAspect="1"/>
          </p:cNvSpPr>
          <p:nvPr userDrawn="1"/>
        </p:nvSpPr>
        <p:spPr>
          <a:xfrm rot="5400000">
            <a:off x="0" y="0"/>
            <a:ext cx="768096" cy="768096"/>
          </a:xfrm>
          <a:prstGeom prst="rtTriangle">
            <a:avLst/>
          </a:prstGeom>
          <a:solidFill>
            <a:srgbClr val="337DB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131410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5491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85491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80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2828416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_Gray Triang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4"/>
          <p:cNvSpPr>
            <a:spLocks noChangeAspect="1"/>
          </p:cNvSpPr>
          <p:nvPr userDrawn="1"/>
        </p:nvSpPr>
        <p:spPr>
          <a:xfrm rot="16200000">
            <a:off x="5120640" y="2834640"/>
            <a:ext cx="4023360" cy="4023360"/>
          </a:xfrm>
          <a:prstGeom prst="rtTriangle">
            <a:avLst/>
          </a:prstGeom>
          <a:solidFill>
            <a:srgbClr val="C6C6C9">
              <a:alpha val="18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C6C6C9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5491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85491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80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2801696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5491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491" y="1883664"/>
            <a:ext cx="8458200" cy="404164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85491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3757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2888828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_Gray Triang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ight Triangle 5"/>
          <p:cNvSpPr>
            <a:spLocks noChangeAspect="1"/>
          </p:cNvSpPr>
          <p:nvPr userDrawn="1"/>
        </p:nvSpPr>
        <p:spPr>
          <a:xfrm rot="16200000">
            <a:off x="5120640" y="2834640"/>
            <a:ext cx="4023360" cy="4023360"/>
          </a:xfrm>
          <a:prstGeom prst="rtTriangle">
            <a:avLst/>
          </a:prstGeom>
          <a:solidFill>
            <a:srgbClr val="C6C6C9">
              <a:alpha val="18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C6C6C9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1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491" y="1883664"/>
            <a:ext cx="8458200" cy="404164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951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3757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1538665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,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1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951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80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81301" y="1657349"/>
            <a:ext cx="8467724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1"/>
          </p:nvPr>
        </p:nvSpPr>
        <p:spPr>
          <a:xfrm>
            <a:off x="381300" y="2377440"/>
            <a:ext cx="8467725" cy="37465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91936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5491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85491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79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7167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77715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3"/>
          </p:nvPr>
        </p:nvSpPr>
        <p:spPr>
          <a:xfrm>
            <a:off x="376438" y="2377440"/>
            <a:ext cx="4148137" cy="37490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34"/>
          </p:nvPr>
        </p:nvSpPr>
        <p:spPr>
          <a:xfrm>
            <a:off x="4678462" y="2378075"/>
            <a:ext cx="4151376" cy="37480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59376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emf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3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4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ight Triangle 13"/>
          <p:cNvSpPr>
            <a:spLocks noChangeAspect="1"/>
          </p:cNvSpPr>
          <p:nvPr userDrawn="1"/>
        </p:nvSpPr>
        <p:spPr>
          <a:xfrm rot="5400000">
            <a:off x="-9144" y="0"/>
            <a:ext cx="731520" cy="731520"/>
          </a:xfrm>
          <a:prstGeom prst="rtTriangle">
            <a:avLst/>
          </a:prstGeom>
          <a:solidFill>
            <a:srgbClr val="337DB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 bwMode="gray">
          <a:xfrm>
            <a:off x="8620125" y="6662377"/>
            <a:ext cx="438150" cy="120184"/>
          </a:xfrm>
          <a:prstGeom prst="rect">
            <a:avLst/>
          </a:prstGeom>
        </p:spPr>
        <p:txBody>
          <a:bodyPr wrap="square" lIns="0" tIns="0" rIns="0" bIns="0" anchor="b" anchorCtr="0"/>
          <a:lstStyle>
            <a:defPPr>
              <a:defRPr lang="en-US"/>
            </a:defPPr>
            <a:lvl1pPr marL="0" algn="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900" b="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5C0926A-889A-463A-A5EA-682F15689EEF}" type="slidenum">
              <a:rPr lang="en-US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pPr/>
              <a:t>‹#›</a:t>
            </a:fld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5491" y="231310"/>
            <a:ext cx="8458200" cy="95097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385491" y="1883664"/>
            <a:ext cx="8458200" cy="40416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469900" y="6403975"/>
            <a:ext cx="330200" cy="3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675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85" r:id="rId3"/>
    <p:sldLayoutId id="2147483654" r:id="rId4"/>
    <p:sldLayoutId id="2147483664" r:id="rId5"/>
    <p:sldLayoutId id="2147483650" r:id="rId6"/>
    <p:sldLayoutId id="2147483665" r:id="rId7"/>
    <p:sldLayoutId id="2147483655" r:id="rId8"/>
    <p:sldLayoutId id="2147483656" r:id="rId9"/>
    <p:sldLayoutId id="2147483658" r:id="rId10"/>
    <p:sldLayoutId id="2147483659" r:id="rId11"/>
    <p:sldLayoutId id="2147483657" r:id="rId12"/>
  </p:sldLayoutIdLst>
  <p:txStyles>
    <p:titleStyle>
      <a:lvl1pPr algn="l" defTabSz="914400" rtl="0" eaLnBrk="1" latinLnBrk="0" hangingPunct="1">
        <a:lnSpc>
          <a:spcPct val="90000"/>
        </a:lnSpc>
        <a:spcBef>
          <a:spcPts val="0"/>
        </a:spcBef>
        <a:buNone/>
        <a:defRPr sz="3000" b="0" kern="1200">
          <a:solidFill>
            <a:srgbClr val="337DBE"/>
          </a:solidFill>
          <a:latin typeface="+mj-lt"/>
          <a:ea typeface="+mj-ea"/>
          <a:cs typeface="+mj-cs"/>
        </a:defRPr>
      </a:lvl1pPr>
    </p:titleStyle>
    <p:bodyStyle>
      <a:lvl1pPr marL="292608" indent="-292608" algn="l" defTabSz="914400" rtl="0" eaLnBrk="1" latinLnBrk="0" hangingPunct="1">
        <a:lnSpc>
          <a:spcPct val="90000"/>
        </a:lnSpc>
        <a:spcBef>
          <a:spcPts val="2000"/>
        </a:spcBef>
        <a:buClr>
          <a:srgbClr val="337DBE"/>
        </a:buClr>
        <a:buSzPct val="77000"/>
        <a:buFont typeface="Wingdings 3" panose="05040102010807070707" pitchFamily="18" charset="2"/>
        <a:buChar char="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66928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337DBE"/>
        </a:buClr>
        <a:buFont typeface="Wingdings" panose="05000000000000000000" pitchFamily="2" charset="2"/>
        <a:buChar char="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337DBE"/>
        </a:buClr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2728" indent="-219456" algn="l" defTabSz="914400" rtl="0" eaLnBrk="1" latinLnBrk="0" hangingPunct="1">
        <a:lnSpc>
          <a:spcPct val="90000"/>
        </a:lnSpc>
        <a:spcBef>
          <a:spcPts val="200"/>
        </a:spcBef>
        <a:buClr>
          <a:srgbClr val="337DBE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173736" algn="l" defTabSz="914400" rtl="0" eaLnBrk="1" latinLnBrk="0" hangingPunct="1">
        <a:lnSpc>
          <a:spcPct val="90000"/>
        </a:lnSpc>
        <a:spcBef>
          <a:spcPts val="100"/>
        </a:spcBef>
        <a:buClr>
          <a:srgbClr val="337DBE"/>
        </a:buClr>
        <a:buFont typeface="Arial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ight Triangle 13"/>
          <p:cNvSpPr/>
          <p:nvPr userDrawn="1"/>
        </p:nvSpPr>
        <p:spPr>
          <a:xfrm flipH="1">
            <a:off x="4492800" y="2224800"/>
            <a:ext cx="4651200" cy="4633200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823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65167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8FF4B2C-EF25-8346-88EE-225D92BAAC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935AB3-2DF6-5A46-A641-E44CA7023B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A96B9D-9E45-4047-AF16-DBD67D0EAD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3BB800-C787-4C45-BFC1-C3FC9B1B6053}" type="datetimeFigureOut">
              <a:rPr lang="en-US" smtClean="0"/>
              <a:t>4/16/2019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18C4ED-B839-8E49-9038-7B2890E019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335CE5-6AE2-CB45-BB53-D482DCBDA9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11014F-1301-FE46-8B22-3D0E38FF93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855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s://ibhs.org/guidance/wildfire/" TargetMode="External"/><Relationship Id="rId3" Type="http://schemas.openxmlformats.org/officeDocument/2006/relationships/hyperlink" Target="http://www.readyforwildfire.org/Insurance-Preparedness/" TargetMode="External"/><Relationship Id="rId7" Type="http://schemas.openxmlformats.org/officeDocument/2006/relationships/hyperlink" Target="https://ibhs.org/wildfire/wildfire-demo-2019/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iii.org/fact-statistic/facts-statistics-wildfires" TargetMode="External"/><Relationship Id="rId5" Type="http://schemas.openxmlformats.org/officeDocument/2006/relationships/hyperlink" Target="https://headwaterseconomics.org/wildfire/homes-risk/building-costs-codes/" TargetMode="External"/><Relationship Id="rId10" Type="http://schemas.openxmlformats.org/officeDocument/2006/relationships/hyperlink" Target="https://strongerca.com/" TargetMode="External"/><Relationship Id="rId4" Type="http://schemas.openxmlformats.org/officeDocument/2006/relationships/hyperlink" Target="https://www.corelogic.com/insights-download/2019-insurance-coverage-adequacy-report.aspx" TargetMode="External"/><Relationship Id="rId9" Type="http://schemas.openxmlformats.org/officeDocument/2006/relationships/hyperlink" Target="https://www.rms.com/newsroom/press-releases/press-detail/2019-02-14/rms-releases-us-wildfire-high-definition-model-to-empower-reinsurers-to-address-pervasive-wildfire-risk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br>
              <a:rPr lang="en-US" dirty="0"/>
            </a:br>
            <a:r>
              <a:rPr lang="en-US" dirty="0"/>
              <a:t>Insurance: Financial Resilience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 UC ANR Fire Summit</a:t>
            </a:r>
          </a:p>
          <a:p>
            <a:r>
              <a:rPr lang="en-US" dirty="0"/>
              <a:t> April 17, 2019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gray">
          <a:xfrm>
            <a:off x="704081" y="6020818"/>
            <a:ext cx="7772400" cy="8748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182880" anchor="b" anchorCtr="0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None/>
            </a:pPr>
            <a:r>
              <a:rPr lang="en-US" altLang="en-US" sz="1200" spc="50" dirty="0">
                <a:solidFill>
                  <a:srgbClr val="337DBE"/>
                </a:solidFill>
                <a:latin typeface="+mn-lt"/>
              </a:rPr>
              <a:t>Janet Ruiz, Director Strategic Communication, California</a:t>
            </a:r>
          </a:p>
          <a:p>
            <a:pPr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None/>
            </a:pP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Insurance Information Institute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110 William Street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New York, NY 10038 </a:t>
            </a:r>
            <a:b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</a:b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707.490.9365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janetr@iii.org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www.iii.org</a:t>
            </a:r>
            <a:endParaRPr lang="en-US" altLang="en-US" sz="1200" spc="50" dirty="0">
              <a:solidFill>
                <a:srgbClr val="337DBE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86800517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1">
            <a:extLst>
              <a:ext uri="{FF2B5EF4-FFF2-40B4-BE49-F238E27FC236}">
                <a16:creationId xmlns:a16="http://schemas.microsoft.com/office/drawing/2014/main" id="{35555856-9970-4BC3-9AA9-6A917F53AF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72955" y="1122302"/>
            <a:ext cx="5370815" cy="5735697"/>
          </a:xfrm>
          <a:prstGeom prst="rect">
            <a:avLst/>
          </a:prstGeom>
          <a:gradFill>
            <a:gsLst>
              <a:gs pos="0">
                <a:schemeClr val="accent1">
                  <a:lumMod val="100000"/>
                  <a:alpha val="82000"/>
                </a:schemeClr>
              </a:gs>
              <a:gs pos="25000">
                <a:schemeClr val="accent1">
                  <a:alpha val="60000"/>
                </a:schemeClr>
              </a:gs>
              <a:gs pos="94000">
                <a:schemeClr val="bg2">
                  <a:lumMod val="75000"/>
                </a:schemeClr>
              </a:gs>
              <a:gs pos="100000">
                <a:schemeClr val="bg2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38" name="Picture 33">
            <a:extLst>
              <a:ext uri="{FF2B5EF4-FFF2-40B4-BE49-F238E27FC236}">
                <a16:creationId xmlns:a16="http://schemas.microsoft.com/office/drawing/2014/main" id="{7F487851-BFAF-46D8-A1ED-50CAD6E46F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10325"/>
          <a:stretch/>
        </p:blipFill>
        <p:spPr>
          <a:xfrm flipH="1">
            <a:off x="0" y="1122301"/>
            <a:ext cx="9144000" cy="5750526"/>
          </a:xfrm>
          <a:prstGeom prst="rect">
            <a:avLst/>
          </a:prstGeom>
        </p:spPr>
      </p:pic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306801" y="4058125"/>
            <a:ext cx="3604497" cy="972836"/>
          </a:xfrm>
        </p:spPr>
        <p:txBody>
          <a:bodyPr anchor="t">
            <a:normAutofit/>
          </a:bodyPr>
          <a:lstStyle/>
          <a:p>
            <a:r>
              <a:rPr lang="en-US" sz="3300">
                <a:solidFill>
                  <a:srgbClr val="000000"/>
                </a:solidFill>
              </a:rPr>
              <a:t>Thank you!</a:t>
            </a:r>
          </a:p>
        </p:txBody>
      </p:sp>
      <p:sp>
        <p:nvSpPr>
          <p:cNvPr id="5" name="Subtitle 2"/>
          <p:cNvSpPr>
            <a:spLocks noGrp="1"/>
          </p:cNvSpPr>
          <p:nvPr>
            <p:ph type="subTitle" idx="1"/>
          </p:nvPr>
        </p:nvSpPr>
        <p:spPr>
          <a:xfrm>
            <a:off x="307030" y="3429000"/>
            <a:ext cx="3604268" cy="629123"/>
          </a:xfrm>
        </p:spPr>
        <p:txBody>
          <a:bodyPr anchor="b">
            <a:normAutofit/>
          </a:bodyPr>
          <a:lstStyle/>
          <a:p>
            <a:r>
              <a:rPr lang="en-US" sz="1350">
                <a:solidFill>
                  <a:srgbClr val="000000"/>
                </a:solidFill>
              </a:rPr>
              <a:t>www.iii.org</a:t>
            </a:r>
          </a:p>
        </p:txBody>
      </p:sp>
      <p:sp>
        <p:nvSpPr>
          <p:cNvPr id="36" name="Freeform 50">
            <a:extLst>
              <a:ext uri="{FF2B5EF4-FFF2-40B4-BE49-F238E27FC236}">
                <a16:creationId xmlns:a16="http://schemas.microsoft.com/office/drawing/2014/main" id="{13722DD7-BA73-4776-93A3-94491FEF7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3441" y="1608355"/>
            <a:ext cx="4570559" cy="5249645"/>
          </a:xfrm>
          <a:custGeom>
            <a:avLst/>
            <a:gdLst>
              <a:gd name="connsiteX0" fmla="*/ 3299930 w 5464879"/>
              <a:gd name="connsiteY0" fmla="*/ 0 h 6276841"/>
              <a:gd name="connsiteX1" fmla="*/ 5398992 w 5464879"/>
              <a:gd name="connsiteY1" fmla="*/ 753544 h 6276841"/>
              <a:gd name="connsiteX2" fmla="*/ 5464879 w 5464879"/>
              <a:gd name="connsiteY2" fmla="*/ 813426 h 6276841"/>
              <a:gd name="connsiteX3" fmla="*/ 5464879 w 5464879"/>
              <a:gd name="connsiteY3" fmla="*/ 5786434 h 6276841"/>
              <a:gd name="connsiteX4" fmla="*/ 5398992 w 5464879"/>
              <a:gd name="connsiteY4" fmla="*/ 5846317 h 6276841"/>
              <a:gd name="connsiteX5" fmla="*/ 4872873 w 5464879"/>
              <a:gd name="connsiteY5" fmla="*/ 6201577 h 6276841"/>
              <a:gd name="connsiteX6" fmla="*/ 4716632 w 5464879"/>
              <a:gd name="connsiteY6" fmla="*/ 6276841 h 6276841"/>
              <a:gd name="connsiteX7" fmla="*/ 1883227 w 5464879"/>
              <a:gd name="connsiteY7" fmla="*/ 6276841 h 6276841"/>
              <a:gd name="connsiteX8" fmla="*/ 1726987 w 5464879"/>
              <a:gd name="connsiteY8" fmla="*/ 6201577 h 6276841"/>
              <a:gd name="connsiteX9" fmla="*/ 0 w 5464879"/>
              <a:gd name="connsiteY9" fmla="*/ 3299930 h 6276841"/>
              <a:gd name="connsiteX10" fmla="*/ 3299930 w 5464879"/>
              <a:gd name="connsiteY10" fmla="*/ 0 h 6276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464879" h="6276841">
                <a:moveTo>
                  <a:pt x="3299930" y="0"/>
                </a:moveTo>
                <a:cubicBezTo>
                  <a:pt x="4097274" y="0"/>
                  <a:pt x="4828569" y="282789"/>
                  <a:pt x="5398992" y="753544"/>
                </a:cubicBezTo>
                <a:lnTo>
                  <a:pt x="5464879" y="813426"/>
                </a:lnTo>
                <a:lnTo>
                  <a:pt x="5464879" y="5786434"/>
                </a:lnTo>
                <a:lnTo>
                  <a:pt x="5398992" y="5846317"/>
                </a:lnTo>
                <a:cubicBezTo>
                  <a:pt x="5236014" y="5980818"/>
                  <a:pt x="5059904" y="6099975"/>
                  <a:pt x="4872873" y="6201577"/>
                </a:cubicBezTo>
                <a:lnTo>
                  <a:pt x="4716632" y="6276841"/>
                </a:lnTo>
                <a:lnTo>
                  <a:pt x="1883227" y="6276841"/>
                </a:lnTo>
                <a:lnTo>
                  <a:pt x="1726987" y="6201577"/>
                </a:lnTo>
                <a:cubicBezTo>
                  <a:pt x="698316" y="5642769"/>
                  <a:pt x="0" y="4552900"/>
                  <a:pt x="0" y="3299930"/>
                </a:cubicBezTo>
                <a:cubicBezTo>
                  <a:pt x="0" y="1477429"/>
                  <a:pt x="1477429" y="0"/>
                  <a:pt x="3299930" y="0"/>
                </a:cubicBezTo>
                <a:close/>
              </a:path>
            </a:pathLst>
          </a:custGeom>
          <a:solidFill>
            <a:srgbClr val="FFFFFF"/>
          </a:solidFill>
          <a:ln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23000">
                  <a:schemeClr val="accent1">
                    <a:lumMod val="45000"/>
                    <a:lumOff val="55000"/>
                  </a:schemeClr>
                </a:gs>
                <a:gs pos="83000">
                  <a:schemeClr val="bg2">
                    <a:lumMod val="75000"/>
                  </a:schemeClr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A8A6330-522E-42F0-AB3E-6DB1E2870357}"/>
              </a:ext>
            </a:extLst>
          </p:cNvPr>
          <p:cNvSpPr/>
          <p:nvPr/>
        </p:nvSpPr>
        <p:spPr>
          <a:xfrm>
            <a:off x="5005632" y="2950590"/>
            <a:ext cx="4213781" cy="3337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1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RESOURCES:</a:t>
            </a:r>
            <a:endParaRPr lang="en-US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1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 FIRE Ready, Set Go Program features </a:t>
            </a:r>
            <a:r>
              <a:rPr lang="en-US" sz="1100" b="1" u="sng" dirty="0">
                <a:solidFill>
                  <a:srgbClr val="0563C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Insurance Preparedness</a:t>
            </a:r>
            <a:r>
              <a:rPr lang="en-US" sz="11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1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Core Logic 2019 </a:t>
            </a:r>
            <a:r>
              <a:rPr lang="en-US" sz="1100" b="1" u="sng" dirty="0">
                <a:solidFill>
                  <a:srgbClr val="0563C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Insurance Adequacy Report</a:t>
            </a:r>
            <a:r>
              <a:rPr lang="en-US" sz="11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1100" b="1" u="sng" dirty="0">
                <a:solidFill>
                  <a:srgbClr val="0563C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 Effects of Underinsurance to the Property Ecosystem</a:t>
            </a:r>
            <a:r>
              <a:rPr lang="en-US" sz="11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100" b="1" u="sng" dirty="0">
                <a:solidFill>
                  <a:srgbClr val="0563C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Headwater </a:t>
            </a:r>
            <a:r>
              <a:rPr lang="en-US" sz="1100" b="1" u="sng" dirty="0" err="1">
                <a:solidFill>
                  <a:srgbClr val="0563C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Ecomonics</a:t>
            </a:r>
            <a:r>
              <a:rPr lang="en-US" sz="1100" b="1" u="sng" dirty="0">
                <a:solidFill>
                  <a:srgbClr val="0563C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Report</a:t>
            </a:r>
            <a:r>
              <a:rPr lang="en-US" sz="11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shows wildfire resistant homes cost less to build.</a:t>
            </a:r>
            <a:endParaRPr lang="en-US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1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Insurance Information Institute: </a:t>
            </a:r>
            <a:r>
              <a:rPr lang="en-US" sz="1100" b="1" u="sng" dirty="0">
                <a:solidFill>
                  <a:srgbClr val="0563C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Wildfire Facts and Statistics</a:t>
            </a:r>
            <a:endParaRPr lang="en-US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1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Insurance Institute for Business and Home Safety features </a:t>
            </a:r>
            <a:r>
              <a:rPr lang="en-US" sz="1100" b="1" u="sng" dirty="0">
                <a:solidFill>
                  <a:srgbClr val="0563C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wildfire demo</a:t>
            </a:r>
            <a:r>
              <a:rPr lang="en-US" sz="11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en-US" sz="1100" b="1" u="sng" dirty="0">
                <a:solidFill>
                  <a:srgbClr val="0563C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home hardening</a:t>
            </a:r>
            <a:r>
              <a:rPr lang="en-US" sz="11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100" b="1" u="sng" dirty="0">
                <a:solidFill>
                  <a:srgbClr val="0563C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RMS Releases U.S. Wildfire High-Definition Model to Empower (Re)insurers to Address Pervasive Wildfire Risk</a:t>
            </a:r>
            <a:r>
              <a:rPr lang="en-US" sz="11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100" b="1" u="sng" dirty="0">
                <a:solidFill>
                  <a:srgbClr val="0563C1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Stronger California</a:t>
            </a:r>
            <a:r>
              <a:rPr lang="en-US" sz="11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Information on insuring your home/business in wildfire risk areas</a:t>
            </a:r>
            <a:endParaRPr lang="en-US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4329063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329178" y="1022809"/>
            <a:ext cx="7147301" cy="523187"/>
          </a:xfrm>
        </p:spPr>
        <p:txBody>
          <a:bodyPr/>
          <a:lstStyle/>
          <a:p>
            <a:r>
              <a:rPr lang="en-US" dirty="0"/>
              <a:t>Our Promise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506219" y="1866507"/>
            <a:ext cx="7147301" cy="3968685"/>
          </a:xfrm>
        </p:spPr>
        <p:txBody>
          <a:bodyPr/>
          <a:lstStyle/>
          <a:p>
            <a:r>
              <a:rPr lang="en-US" dirty="0">
                <a:solidFill>
                  <a:srgbClr val="FFFFFF"/>
                </a:solidFill>
                <a:latin typeface="proxima-nova"/>
              </a:rPr>
              <a:t>We are the Insurance Information Institute. Since 1960, the "Triple I" has had a single mission: To improve public understanding of insurance—what it does and how it works. We are here to serve everybody: consumers; students and educational institutions; insurance professionals; government and regulatory organizations; and the media.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9586983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04080" y="1960694"/>
            <a:ext cx="7772400" cy="1354700"/>
          </a:xfrm>
        </p:spPr>
        <p:txBody>
          <a:bodyPr/>
          <a:lstStyle/>
          <a:p>
            <a:r>
              <a:rPr lang="en-US" dirty="0"/>
              <a:t>Fifteen Minutes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4080" y="3542605"/>
            <a:ext cx="6949440" cy="1623283"/>
          </a:xfrm>
        </p:spPr>
        <p:txBody>
          <a:bodyPr/>
          <a:lstStyle/>
          <a:p>
            <a:endParaRPr lang="en-US" dirty="0"/>
          </a:p>
          <a:p>
            <a:r>
              <a:rPr lang="en-US" dirty="0"/>
              <a:t>A brief look at issues and solutions</a:t>
            </a:r>
          </a:p>
        </p:txBody>
      </p:sp>
    </p:spTree>
    <p:extLst>
      <p:ext uri="{BB962C8B-B14F-4D97-AF65-F5344CB8AC3E}">
        <p14:creationId xmlns:p14="http://schemas.microsoft.com/office/powerpoint/2010/main" val="1059989250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116" y="228600"/>
            <a:ext cx="8458200" cy="1348738"/>
          </a:xfrm>
        </p:spPr>
        <p:txBody>
          <a:bodyPr/>
          <a:lstStyle/>
          <a:p>
            <a:r>
              <a:rPr lang="en-US" sz="2800" dirty="0"/>
              <a:t>Homeowners Insurance: Availability and Affordability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395116" y="791852"/>
            <a:ext cx="8454009" cy="443059"/>
          </a:xfrm>
        </p:spPr>
        <p:txBody>
          <a:bodyPr/>
          <a:lstStyle/>
          <a:p>
            <a:r>
              <a:rPr lang="en-US" sz="1800" dirty="0"/>
              <a:t>Choice and competition protect consumers by helping keep rates competitive.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6"/>
          </p:nvPr>
        </p:nvSpPr>
        <p:spPr>
          <a:xfrm>
            <a:off x="1168924" y="6183984"/>
            <a:ext cx="7697846" cy="674016"/>
          </a:xfrm>
        </p:spPr>
        <p:txBody>
          <a:bodyPr/>
          <a:lstStyle/>
          <a:p>
            <a:r>
              <a:rPr lang="en-US" dirty="0"/>
              <a:t>1California Department of Insurance, 2RAND Corporation, Greenware Tech, The Impact of Changing Wildfire Risk on California’s Residential Insurance Market – August 2018 ,3 2017 National Association of Insurance Commissioners (NAIC)</a:t>
            </a:r>
          </a:p>
          <a:p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81301" y="1234911"/>
            <a:ext cx="8467724" cy="563252"/>
          </a:xfrm>
        </p:spPr>
        <p:txBody>
          <a:bodyPr/>
          <a:lstStyle/>
          <a:p>
            <a:r>
              <a:rPr lang="en-US" dirty="0"/>
              <a:t>THE FACTS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1EBA4745-9ABE-4973-BB43-D621BBF88D9C}"/>
              </a:ext>
            </a:extLst>
          </p:cNvPr>
          <p:cNvGraphicFramePr>
            <a:graphicFrameLocks noGrp="1"/>
          </p:cNvGraphicFramePr>
          <p:nvPr>
            <p:ph sz="quarter" idx="31"/>
            <p:extLst>
              <p:ext uri="{D42A27DB-BD31-4B8C-83A1-F6EECF244321}">
                <p14:modId xmlns:p14="http://schemas.microsoft.com/office/powerpoint/2010/main" val="780206815"/>
              </p:ext>
            </p:extLst>
          </p:nvPr>
        </p:nvGraphicFramePr>
        <p:xfrm>
          <a:off x="395116" y="1821216"/>
          <a:ext cx="8471654" cy="44836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37791">
                  <a:extLst>
                    <a:ext uri="{9D8B030D-6E8A-4147-A177-3AD203B41FA5}">
                      <a16:colId xmlns:a16="http://schemas.microsoft.com/office/drawing/2014/main" val="2022762585"/>
                    </a:ext>
                  </a:extLst>
                </a:gridCol>
                <a:gridCol w="4233863">
                  <a:extLst>
                    <a:ext uri="{9D8B030D-6E8A-4147-A177-3AD203B41FA5}">
                      <a16:colId xmlns:a16="http://schemas.microsoft.com/office/drawing/2014/main" val="122536703"/>
                    </a:ext>
                  </a:extLst>
                </a:gridCol>
              </a:tblGrid>
              <a:tr h="804471">
                <a:tc>
                  <a:txBody>
                    <a:bodyPr/>
                    <a:lstStyle/>
                    <a:p>
                      <a:r>
                        <a:rPr lang="en-US" sz="1800" dirty="0"/>
                        <a:t>California’s home insurance market is healthy.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Frequent catastrophes strain our insurance market.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1116386"/>
                  </a:ext>
                </a:extLst>
              </a:tr>
              <a:tr h="1079047">
                <a:tc>
                  <a:txBody>
                    <a:bodyPr/>
                    <a:lstStyle/>
                    <a:p>
                      <a:r>
                        <a:rPr lang="en-US" sz="1600" dirty="0"/>
                        <a:t>There are 99 homeowners insurance carriers writing coverage throughout California – not including the FAIR plan.1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Existing regulations do not allow insurers to consider any of the below when setting rates: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4561660"/>
                  </a:ext>
                </a:extLst>
              </a:tr>
              <a:tr h="1515081">
                <a:tc>
                  <a:txBody>
                    <a:bodyPr/>
                    <a:lstStyle/>
                    <a:p>
                      <a:r>
                        <a:rPr lang="en-US" sz="1600" dirty="0"/>
                        <a:t>Homeowners insurance is still readily available in the regular insurance market, however the California FAIR plan has seen an increase in policy subscribers.2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Impacts of climate change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Recent catastrophic fires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600" dirty="0"/>
                        <a:t>Newest modeling and technology data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2524286"/>
                  </a:ext>
                </a:extLst>
              </a:tr>
              <a:tr h="466082">
                <a:tc>
                  <a:txBody>
                    <a:bodyPr/>
                    <a:lstStyle/>
                    <a:p>
                      <a:r>
                        <a:rPr lang="en-US" sz="1600" dirty="0"/>
                        <a:t>California has some of the most competitive rates for homeowners insurance in the nation. ranked 46th - when factoring in home value.3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75703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9416969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>
            <a:extLst>
              <a:ext uri="{FF2B5EF4-FFF2-40B4-BE49-F238E27FC236}">
                <a16:creationId xmlns:a16="http://schemas.microsoft.com/office/drawing/2014/main" id="{E09990BA-1D43-E94B-94D1-A82A50350B99}"/>
              </a:ext>
            </a:extLst>
          </p:cNvPr>
          <p:cNvGrpSpPr/>
          <p:nvPr/>
        </p:nvGrpSpPr>
        <p:grpSpPr>
          <a:xfrm>
            <a:off x="264943" y="1428373"/>
            <a:ext cx="8614115" cy="3443426"/>
            <a:chOff x="391535" y="1228554"/>
            <a:chExt cx="11485486" cy="4591234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D72457B5-4D48-5645-8B2B-67C44D00AE5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983796" y="1858658"/>
              <a:ext cx="4224408" cy="3961130"/>
            </a:xfrm>
            <a:prstGeom prst="rect">
              <a:avLst/>
            </a:prstGeom>
          </p:spPr>
        </p:pic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DFC264E2-BD67-0F49-9C0F-A5ABB56CD920}"/>
                </a:ext>
              </a:extLst>
            </p:cNvPr>
            <p:cNvGrpSpPr/>
            <p:nvPr/>
          </p:nvGrpSpPr>
          <p:grpSpPr>
            <a:xfrm>
              <a:off x="7570956" y="3553808"/>
              <a:ext cx="4306065" cy="1996709"/>
              <a:chOff x="7570956" y="3553808"/>
              <a:chExt cx="4306065" cy="1996709"/>
            </a:xfrm>
          </p:grpSpPr>
          <p:grpSp>
            <p:nvGrpSpPr>
              <p:cNvPr id="16" name="Group 15">
                <a:extLst>
                  <a:ext uri="{FF2B5EF4-FFF2-40B4-BE49-F238E27FC236}">
                    <a16:creationId xmlns:a16="http://schemas.microsoft.com/office/drawing/2014/main" id="{0E70EDF5-5403-1E4E-A122-52251F6B9381}"/>
                  </a:ext>
                </a:extLst>
              </p:cNvPr>
              <p:cNvGrpSpPr/>
              <p:nvPr/>
            </p:nvGrpSpPr>
            <p:grpSpPr>
              <a:xfrm>
                <a:off x="8128679" y="3640207"/>
                <a:ext cx="3748342" cy="1910310"/>
                <a:chOff x="851579" y="973207"/>
                <a:chExt cx="3748342" cy="1910310"/>
              </a:xfrm>
            </p:grpSpPr>
            <p:sp>
              <p:nvSpPr>
                <p:cNvPr id="17" name="Rectangle 16">
                  <a:extLst>
                    <a:ext uri="{FF2B5EF4-FFF2-40B4-BE49-F238E27FC236}">
                      <a16:creationId xmlns:a16="http://schemas.microsoft.com/office/drawing/2014/main" id="{96A81CA8-1C6D-A04B-9771-E6B7F298ACE0}"/>
                    </a:ext>
                  </a:extLst>
                </p:cNvPr>
                <p:cNvSpPr/>
                <p:nvPr/>
              </p:nvSpPr>
              <p:spPr>
                <a:xfrm>
                  <a:off x="851579" y="1327150"/>
                  <a:ext cx="3748342" cy="1269467"/>
                </a:xfrm>
                <a:prstGeom prst="rect">
                  <a:avLst/>
                </a:prstGeom>
                <a:solidFill>
                  <a:srgbClr val="287237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685800"/>
                  <a:endParaRPr lang="en-US" sz="1350" dirty="0">
                    <a:solidFill>
                      <a:prstClr val="white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40FEFC6-926A-CA47-B519-4D1185551BC1}"/>
                    </a:ext>
                  </a:extLst>
                </p:cNvPr>
                <p:cNvSpPr txBox="1"/>
                <p:nvPr/>
              </p:nvSpPr>
              <p:spPr>
                <a:xfrm>
                  <a:off x="932170" y="1498523"/>
                  <a:ext cx="3587159" cy="138499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defTabSz="685800"/>
                  <a:r>
                    <a:rPr lang="en-US" sz="1200" b="1" dirty="0">
                      <a:solidFill>
                        <a:prstClr val="white"/>
                      </a:solidFill>
                      <a:latin typeface="Calibri" panose="020F0502020204030204"/>
                    </a:rPr>
                    <a:t>Surplus Lines</a:t>
                  </a:r>
                </a:p>
                <a:p>
                  <a:pPr defTabSz="685800"/>
                  <a:r>
                    <a:rPr lang="en-US" sz="1200" dirty="0">
                      <a:solidFill>
                        <a:prstClr val="white"/>
                      </a:solidFill>
                      <a:latin typeface="Calibri" panose="020F0502020204030204"/>
                    </a:rPr>
                    <a:t>Insurance coverage from a non-state-regulated provider who may be willing to take on a higher financial risk. </a:t>
                  </a:r>
                </a:p>
                <a:p>
                  <a:pPr defTabSz="685800"/>
                  <a:endParaRPr lang="en-US" sz="1350" dirty="0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1AFFD12F-6866-DB4D-A338-9C9BF056A4FE}"/>
                    </a:ext>
                  </a:extLst>
                </p:cNvPr>
                <p:cNvSpPr txBox="1"/>
                <p:nvPr/>
              </p:nvSpPr>
              <p:spPr>
                <a:xfrm>
                  <a:off x="932170" y="973207"/>
                  <a:ext cx="1326229" cy="73866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defTabSz="685800"/>
                  <a:r>
                    <a:rPr lang="en-US" sz="3000" b="1" spc="-113" dirty="0">
                      <a:ln w="12700">
                        <a:solidFill>
                          <a:prstClr val="white"/>
                        </a:solidFill>
                      </a:ln>
                      <a:solidFill>
                        <a:prstClr val="black"/>
                      </a:solidFill>
                      <a:latin typeface="Gilroy ExtraBold" pitchFamily="2" charset="77"/>
                    </a:rPr>
                    <a:t>0.16</a:t>
                  </a:r>
                </a:p>
              </p:txBody>
            </p:sp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5C6DD0B4-0186-7247-91BE-918F4CA5FA9B}"/>
                    </a:ext>
                  </a:extLst>
                </p:cNvPr>
                <p:cNvSpPr txBox="1"/>
                <p:nvPr/>
              </p:nvSpPr>
              <p:spPr>
                <a:xfrm>
                  <a:off x="1828800" y="1025846"/>
                  <a:ext cx="429599" cy="615553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defTabSz="685800"/>
                  <a:r>
                    <a:rPr lang="en-US" sz="2400" dirty="0">
                      <a:ln w="3175">
                        <a:solidFill>
                          <a:prstClr val="white"/>
                        </a:solidFill>
                      </a:ln>
                      <a:solidFill>
                        <a:prstClr val="black"/>
                      </a:solidFill>
                      <a:latin typeface="Gilroy Medium" pitchFamily="2" charset="77"/>
                    </a:rPr>
                    <a:t>%</a:t>
                  </a:r>
                </a:p>
              </p:txBody>
            </p:sp>
          </p:grpSp>
          <p:cxnSp>
            <p:nvCxnSpPr>
              <p:cNvPr id="34" name="Elbow Connector 33">
                <a:extLst>
                  <a:ext uri="{FF2B5EF4-FFF2-40B4-BE49-F238E27FC236}">
                    <a16:creationId xmlns:a16="http://schemas.microsoft.com/office/drawing/2014/main" id="{D790179E-CEC6-3446-B4EC-F42C2EA3B37C}"/>
                  </a:ext>
                </a:extLst>
              </p:cNvPr>
              <p:cNvCxnSpPr/>
              <p:nvPr/>
            </p:nvCxnSpPr>
            <p:spPr>
              <a:xfrm rot="16200000" flipV="1">
                <a:off x="7540712" y="3584052"/>
                <a:ext cx="697737" cy="637249"/>
              </a:xfrm>
              <a:prstGeom prst="bentConnector3">
                <a:avLst/>
              </a:prstGeom>
              <a:ln w="12700">
                <a:solidFill>
                  <a:schemeClr val="tx1"/>
                </a:solidFill>
                <a:headEnd type="oval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F708807C-B417-A649-BDE1-B0ABAC426C83}"/>
                </a:ext>
              </a:extLst>
            </p:cNvPr>
            <p:cNvGrpSpPr/>
            <p:nvPr/>
          </p:nvGrpSpPr>
          <p:grpSpPr>
            <a:xfrm>
              <a:off x="7570956" y="1228554"/>
              <a:ext cx="4306064" cy="2086146"/>
              <a:chOff x="7570956" y="1228554"/>
              <a:chExt cx="4306064" cy="2086146"/>
            </a:xfrm>
          </p:grpSpPr>
          <p:grpSp>
            <p:nvGrpSpPr>
              <p:cNvPr id="9" name="Group 8">
                <a:extLst>
                  <a:ext uri="{FF2B5EF4-FFF2-40B4-BE49-F238E27FC236}">
                    <a16:creationId xmlns:a16="http://schemas.microsoft.com/office/drawing/2014/main" id="{5860971F-6DEA-0A47-80A6-60E201F81FD5}"/>
                  </a:ext>
                </a:extLst>
              </p:cNvPr>
              <p:cNvGrpSpPr/>
              <p:nvPr/>
            </p:nvGrpSpPr>
            <p:grpSpPr>
              <a:xfrm>
                <a:off x="8128678" y="1228554"/>
                <a:ext cx="3748342" cy="1902690"/>
                <a:chOff x="851579" y="973207"/>
                <a:chExt cx="3748342" cy="1902690"/>
              </a:xfrm>
            </p:grpSpPr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1738381E-76B8-3E4E-B16A-49493CCB6229}"/>
                    </a:ext>
                  </a:extLst>
                </p:cNvPr>
                <p:cNvSpPr/>
                <p:nvPr/>
              </p:nvSpPr>
              <p:spPr>
                <a:xfrm>
                  <a:off x="851579" y="1327150"/>
                  <a:ext cx="3748342" cy="1269467"/>
                </a:xfrm>
                <a:prstGeom prst="rect">
                  <a:avLst/>
                </a:prstGeom>
                <a:solidFill>
                  <a:srgbClr val="D4A329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685800"/>
                  <a:endParaRPr lang="en-US" sz="1350">
                    <a:solidFill>
                      <a:prstClr val="white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91AC57E0-BEE5-EF46-A8A2-7A8A4CB2080E}"/>
                    </a:ext>
                  </a:extLst>
                </p:cNvPr>
                <p:cNvSpPr txBox="1"/>
                <p:nvPr/>
              </p:nvSpPr>
              <p:spPr>
                <a:xfrm>
                  <a:off x="932170" y="1490903"/>
                  <a:ext cx="3587159" cy="138499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defTabSz="685800"/>
                  <a:r>
                    <a:rPr lang="en-US" sz="1200" b="1" dirty="0">
                      <a:solidFill>
                        <a:prstClr val="white"/>
                      </a:solidFill>
                      <a:latin typeface="Calibri" panose="020F0502020204030204"/>
                    </a:rPr>
                    <a:t>FAIR Plan</a:t>
                  </a:r>
                </a:p>
                <a:p>
                  <a:pPr defTabSz="685800"/>
                  <a:r>
                    <a:rPr lang="en-US" sz="1200" dirty="0">
                      <a:solidFill>
                        <a:prstClr val="white"/>
                      </a:solidFill>
                      <a:latin typeface="Calibri" panose="020F0502020204030204"/>
                    </a:rPr>
                    <a:t>Fire insurance coverage for homeowners who otherwise cannot obtain coverage in California.</a:t>
                  </a:r>
                </a:p>
                <a:p>
                  <a:pPr defTabSz="685800"/>
                  <a:endParaRPr lang="en-US" sz="1350" dirty="0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12" name="TextBox 11">
                  <a:extLst>
                    <a:ext uri="{FF2B5EF4-FFF2-40B4-BE49-F238E27FC236}">
                      <a16:creationId xmlns:a16="http://schemas.microsoft.com/office/drawing/2014/main" id="{76A3081B-4053-5542-887A-0B67DB47C10E}"/>
                    </a:ext>
                  </a:extLst>
                </p:cNvPr>
                <p:cNvSpPr txBox="1"/>
                <p:nvPr/>
              </p:nvSpPr>
              <p:spPr>
                <a:xfrm>
                  <a:off x="932171" y="973207"/>
                  <a:ext cx="637551" cy="135421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defTabSz="685800"/>
                  <a:r>
                    <a:rPr lang="en-US" sz="3000" b="1" spc="-225" dirty="0">
                      <a:ln w="12700">
                        <a:solidFill>
                          <a:prstClr val="white"/>
                        </a:solidFill>
                      </a:ln>
                      <a:solidFill>
                        <a:prstClr val="black"/>
                      </a:solidFill>
                      <a:latin typeface="Gilroy ExtraBold" pitchFamily="2" charset="77"/>
                    </a:rPr>
                    <a:t>1.1</a:t>
                  </a:r>
                </a:p>
              </p:txBody>
            </p:sp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47D212EB-0BE8-D942-BF6C-372C6E2DFE89}"/>
                    </a:ext>
                  </a:extLst>
                </p:cNvPr>
                <p:cNvSpPr txBox="1"/>
                <p:nvPr/>
              </p:nvSpPr>
              <p:spPr>
                <a:xfrm>
                  <a:off x="1435512" y="1025846"/>
                  <a:ext cx="429599" cy="615553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defTabSz="685800"/>
                  <a:r>
                    <a:rPr lang="en-US" sz="2400" dirty="0">
                      <a:ln w="3175">
                        <a:solidFill>
                          <a:prstClr val="white"/>
                        </a:solidFill>
                      </a:ln>
                      <a:solidFill>
                        <a:prstClr val="black"/>
                      </a:solidFill>
                      <a:latin typeface="Gilroy Medium" pitchFamily="2" charset="77"/>
                    </a:rPr>
                    <a:t>%</a:t>
                  </a:r>
                </a:p>
              </p:txBody>
            </p:sp>
          </p:grpSp>
          <p:cxnSp>
            <p:nvCxnSpPr>
              <p:cNvPr id="36" name="Elbow Connector 35">
                <a:extLst>
                  <a:ext uri="{FF2B5EF4-FFF2-40B4-BE49-F238E27FC236}">
                    <a16:creationId xmlns:a16="http://schemas.microsoft.com/office/drawing/2014/main" id="{FB4AB2A4-0E49-004C-A361-41108C42412A}"/>
                  </a:ext>
                </a:extLst>
              </p:cNvPr>
              <p:cNvCxnSpPr/>
              <p:nvPr/>
            </p:nvCxnSpPr>
            <p:spPr>
              <a:xfrm rot="5400000">
                <a:off x="7382850" y="2489346"/>
                <a:ext cx="1013460" cy="637248"/>
              </a:xfrm>
              <a:prstGeom prst="bentConnector3">
                <a:avLst/>
              </a:prstGeom>
              <a:ln w="12700">
                <a:solidFill>
                  <a:schemeClr val="tx1"/>
                </a:solidFill>
                <a:headEnd type="oval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9EEFCC21-E806-AA42-BF03-8E73CB5BC9F9}"/>
                </a:ext>
              </a:extLst>
            </p:cNvPr>
            <p:cNvGrpSpPr/>
            <p:nvPr/>
          </p:nvGrpSpPr>
          <p:grpSpPr>
            <a:xfrm>
              <a:off x="391535" y="1228554"/>
              <a:ext cx="4302385" cy="1910310"/>
              <a:chOff x="391535" y="1228554"/>
              <a:chExt cx="4302385" cy="1910310"/>
            </a:xfrm>
          </p:grpSpPr>
          <p:grpSp>
            <p:nvGrpSpPr>
              <p:cNvPr id="8" name="Group 7">
                <a:extLst>
                  <a:ext uri="{FF2B5EF4-FFF2-40B4-BE49-F238E27FC236}">
                    <a16:creationId xmlns:a16="http://schemas.microsoft.com/office/drawing/2014/main" id="{027757E3-6D45-9941-A3F7-9F8D22F38575}"/>
                  </a:ext>
                </a:extLst>
              </p:cNvPr>
              <p:cNvGrpSpPr/>
              <p:nvPr/>
            </p:nvGrpSpPr>
            <p:grpSpPr>
              <a:xfrm>
                <a:off x="391535" y="1228554"/>
                <a:ext cx="3748342" cy="1910310"/>
                <a:chOff x="851579" y="973207"/>
                <a:chExt cx="3748342" cy="1910310"/>
              </a:xfrm>
            </p:grpSpPr>
            <p:sp>
              <p:nvSpPr>
                <p:cNvPr id="5" name="Rectangle 4">
                  <a:extLst>
                    <a:ext uri="{FF2B5EF4-FFF2-40B4-BE49-F238E27FC236}">
                      <a16:creationId xmlns:a16="http://schemas.microsoft.com/office/drawing/2014/main" id="{363D571C-1498-4E49-894E-76235EA36771}"/>
                    </a:ext>
                  </a:extLst>
                </p:cNvPr>
                <p:cNvSpPr/>
                <p:nvPr/>
              </p:nvSpPr>
              <p:spPr>
                <a:xfrm>
                  <a:off x="851579" y="1327150"/>
                  <a:ext cx="3748342" cy="1269467"/>
                </a:xfrm>
                <a:prstGeom prst="rect">
                  <a:avLst/>
                </a:prstGeom>
                <a:solidFill>
                  <a:srgbClr val="38618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685800"/>
                  <a:endParaRPr lang="en-US" sz="1350" dirty="0">
                    <a:solidFill>
                      <a:prstClr val="white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4" name="TextBox 3">
                  <a:extLst>
                    <a:ext uri="{FF2B5EF4-FFF2-40B4-BE49-F238E27FC236}">
                      <a16:creationId xmlns:a16="http://schemas.microsoft.com/office/drawing/2014/main" id="{066B5F47-F867-9940-96D5-366388B55C19}"/>
                    </a:ext>
                  </a:extLst>
                </p:cNvPr>
                <p:cNvSpPr txBox="1"/>
                <p:nvPr/>
              </p:nvSpPr>
              <p:spPr>
                <a:xfrm>
                  <a:off x="932170" y="1498523"/>
                  <a:ext cx="3587159" cy="138499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defTabSz="685800"/>
                  <a:r>
                    <a:rPr lang="en-US" sz="1200" b="1" dirty="0">
                      <a:solidFill>
                        <a:prstClr val="white"/>
                      </a:solidFill>
                      <a:latin typeface="Calibri" panose="020F0502020204030204"/>
                    </a:rPr>
                    <a:t>Admitted Market</a:t>
                  </a:r>
                </a:p>
                <a:p>
                  <a:pPr defTabSz="685800"/>
                  <a:r>
                    <a:rPr lang="en-US" sz="1200" dirty="0">
                      <a:solidFill>
                        <a:prstClr val="white"/>
                      </a:solidFill>
                      <a:latin typeface="Calibri" panose="020F0502020204030204"/>
                    </a:rPr>
                    <a:t>Insurance coverage purchased from an insurance company that is regulated and formally licensed to operate in the state.</a:t>
                  </a:r>
                </a:p>
                <a:p>
                  <a:pPr defTabSz="685800"/>
                  <a:endParaRPr lang="en-US" sz="1350" dirty="0">
                    <a:solidFill>
                      <a:prstClr val="black"/>
                    </a:solidFill>
                    <a:latin typeface="Calibri" panose="020F0502020204030204"/>
                  </a:endParaRPr>
                </a:p>
              </p:txBody>
            </p:sp>
            <p:sp>
              <p:nvSpPr>
                <p:cNvPr id="6" name="TextBox 5">
                  <a:extLst>
                    <a:ext uri="{FF2B5EF4-FFF2-40B4-BE49-F238E27FC236}">
                      <a16:creationId xmlns:a16="http://schemas.microsoft.com/office/drawing/2014/main" id="{9E1FE4D5-C71C-644A-BD26-34FCB51DA9A1}"/>
                    </a:ext>
                  </a:extLst>
                </p:cNvPr>
                <p:cNvSpPr txBox="1"/>
                <p:nvPr/>
              </p:nvSpPr>
              <p:spPr>
                <a:xfrm>
                  <a:off x="932170" y="973207"/>
                  <a:ext cx="1326229" cy="73866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defTabSz="685800"/>
                  <a:r>
                    <a:rPr lang="en-US" sz="3000" b="1" dirty="0">
                      <a:ln w="12700">
                        <a:solidFill>
                          <a:prstClr val="white"/>
                        </a:solidFill>
                      </a:ln>
                      <a:solidFill>
                        <a:prstClr val="black"/>
                      </a:solidFill>
                      <a:latin typeface="Gilroy ExtraBold" pitchFamily="2" charset="77"/>
                    </a:rPr>
                    <a:t>~98</a:t>
                  </a:r>
                </a:p>
              </p:txBody>
            </p:sp>
            <p:sp>
              <p:nvSpPr>
                <p:cNvPr id="7" name="TextBox 6">
                  <a:extLst>
                    <a:ext uri="{FF2B5EF4-FFF2-40B4-BE49-F238E27FC236}">
                      <a16:creationId xmlns:a16="http://schemas.microsoft.com/office/drawing/2014/main" id="{BAA1B17F-C8F3-214D-BFE5-14F5E7326D4C}"/>
                    </a:ext>
                  </a:extLst>
                </p:cNvPr>
                <p:cNvSpPr txBox="1"/>
                <p:nvPr/>
              </p:nvSpPr>
              <p:spPr>
                <a:xfrm>
                  <a:off x="1828800" y="1025846"/>
                  <a:ext cx="429599" cy="615553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txBody>
                <a:bodyPr wrap="square" rtlCol="0">
                  <a:spAutoFit/>
                </a:bodyPr>
                <a:lstStyle/>
                <a:p>
                  <a:pPr defTabSz="685800"/>
                  <a:r>
                    <a:rPr lang="en-US" sz="2400" dirty="0">
                      <a:ln w="3175">
                        <a:solidFill>
                          <a:prstClr val="white"/>
                        </a:solidFill>
                      </a:ln>
                      <a:solidFill>
                        <a:prstClr val="black"/>
                      </a:solidFill>
                      <a:latin typeface="Gilroy Medium" pitchFamily="2" charset="77"/>
                    </a:rPr>
                    <a:t>%</a:t>
                  </a:r>
                </a:p>
              </p:txBody>
            </p:sp>
          </p:grpSp>
          <p:cxnSp>
            <p:nvCxnSpPr>
              <p:cNvPr id="38" name="Elbow Connector 37">
                <a:extLst>
                  <a:ext uri="{FF2B5EF4-FFF2-40B4-BE49-F238E27FC236}">
                    <a16:creationId xmlns:a16="http://schemas.microsoft.com/office/drawing/2014/main" id="{7FE98BF0-4F00-1F4E-966B-228640EE6868}"/>
                  </a:ext>
                </a:extLst>
              </p:cNvPr>
              <p:cNvCxnSpPr/>
              <p:nvPr/>
            </p:nvCxnSpPr>
            <p:spPr>
              <a:xfrm rot="16200000" flipH="1">
                <a:off x="3900708" y="1828068"/>
                <a:ext cx="876300" cy="710124"/>
              </a:xfrm>
              <a:prstGeom prst="bentConnector3">
                <a:avLst/>
              </a:prstGeom>
              <a:ln w="12700">
                <a:solidFill>
                  <a:schemeClr val="tx1"/>
                </a:solidFill>
                <a:headEnd type="oval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9" name="TextBox 38">
            <a:extLst>
              <a:ext uri="{FF2B5EF4-FFF2-40B4-BE49-F238E27FC236}">
                <a16:creationId xmlns:a16="http://schemas.microsoft.com/office/drawing/2014/main" id="{51F03067-121C-054A-9C37-DE3F3FD3F8BD}"/>
              </a:ext>
            </a:extLst>
          </p:cNvPr>
          <p:cNvSpPr txBox="1"/>
          <p:nvPr/>
        </p:nvSpPr>
        <p:spPr>
          <a:xfrm>
            <a:off x="1682934" y="994450"/>
            <a:ext cx="572071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85800"/>
            <a:r>
              <a:rPr lang="en-US" sz="2100" b="1" dirty="0">
                <a:solidFill>
                  <a:srgbClr val="287237"/>
                </a:solidFill>
                <a:latin typeface="Calibri" panose="020F0502020204030204"/>
              </a:rPr>
              <a:t>CALIFORNIA INSURANCE MARKET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D355BC0B-ED0C-284A-93E8-CA340781D120}"/>
              </a:ext>
            </a:extLst>
          </p:cNvPr>
          <p:cNvSpPr txBox="1">
            <a:spLocks/>
          </p:cNvSpPr>
          <p:nvPr/>
        </p:nvSpPr>
        <p:spPr>
          <a:xfrm>
            <a:off x="136719" y="2920919"/>
            <a:ext cx="2693396" cy="2447757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 defTabSz="685800">
              <a:spcBef>
                <a:spcPts val="750"/>
              </a:spcBef>
            </a:pPr>
            <a:r>
              <a:rPr lang="en-US" sz="1050" b="1" dirty="0">
                <a:solidFill>
                  <a:prstClr val="black"/>
                </a:solidFill>
                <a:latin typeface="Calibri" panose="020F0502020204030204"/>
              </a:rPr>
              <a:t>Policyholders Are Being Paid: </a:t>
            </a:r>
            <a:r>
              <a:rPr lang="en-US" sz="1050" dirty="0">
                <a:solidFill>
                  <a:prstClr val="black"/>
                </a:solidFill>
                <a:latin typeface="Calibri" panose="020F0502020204030204"/>
              </a:rPr>
              <a:t>Over $15 billion in claims have been paid and we continue to help our customers through the claims process. </a:t>
            </a:r>
          </a:p>
          <a:p>
            <a:pPr marL="171450" indent="-171450" defTabSz="685800">
              <a:spcBef>
                <a:spcPts val="750"/>
              </a:spcBef>
            </a:pPr>
            <a:r>
              <a:rPr lang="en-US" sz="1050" b="1" dirty="0">
                <a:solidFill>
                  <a:prstClr val="black"/>
                </a:solidFill>
                <a:latin typeface="Calibri" panose="020F0502020204030204"/>
              </a:rPr>
              <a:t>Wildfires Are Insurable: </a:t>
            </a:r>
            <a:r>
              <a:rPr lang="en-US" sz="1050" dirty="0">
                <a:solidFill>
                  <a:prstClr val="black"/>
                </a:solidFill>
                <a:latin typeface="Calibri" panose="020F0502020204030204"/>
              </a:rPr>
              <a:t>Unlike earthquakes, insurers are able to plan for wildfire risks. The California Earthquake Authority was a result of insurers leaving the market because they could not predict and insure that risk.</a:t>
            </a:r>
            <a:r>
              <a:rPr lang="en-US" sz="1050" baseline="30000" dirty="0">
                <a:solidFill>
                  <a:prstClr val="black"/>
                </a:solidFill>
                <a:latin typeface="Calibri" panose="020F0502020204030204"/>
              </a:rPr>
              <a:t>1</a:t>
            </a:r>
            <a:r>
              <a:rPr lang="en-US" sz="1050" dirty="0">
                <a:solidFill>
                  <a:prstClr val="black"/>
                </a:solidFill>
                <a:latin typeface="Calibri" panose="020F0502020204030204"/>
              </a:rPr>
              <a:t> Insurers are not leaving the home insurance market. </a:t>
            </a:r>
          </a:p>
          <a:p>
            <a:pPr marL="171450" indent="-171450" defTabSz="685800">
              <a:spcBef>
                <a:spcPts val="750"/>
              </a:spcBef>
            </a:pPr>
            <a:r>
              <a:rPr lang="en-US" sz="1050" b="1" dirty="0">
                <a:solidFill>
                  <a:prstClr val="black"/>
                </a:solidFill>
                <a:latin typeface="Calibri" panose="020F0502020204030204"/>
              </a:rPr>
              <a:t>Homeowners Drive Policy Switches: </a:t>
            </a:r>
            <a:r>
              <a:rPr lang="en-US" sz="1050" dirty="0">
                <a:solidFill>
                  <a:prstClr val="black"/>
                </a:solidFill>
                <a:latin typeface="Calibri" panose="020F0502020204030204"/>
              </a:rPr>
              <a:t>Policyholders are 2.5 times more likely to change their home insurer than be non-renewed.</a:t>
            </a:r>
            <a:r>
              <a:rPr lang="en-US" sz="1050" baseline="30000" dirty="0">
                <a:solidFill>
                  <a:prstClr val="black"/>
                </a:solidFill>
                <a:latin typeface="Calibri" panose="020F0502020204030204"/>
              </a:rPr>
              <a:t>2</a:t>
            </a:r>
            <a:endParaRPr lang="en-US" sz="105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C270DE29-E4D0-8843-8D84-1D67C84D1688}"/>
              </a:ext>
            </a:extLst>
          </p:cNvPr>
          <p:cNvSpPr txBox="1"/>
          <p:nvPr/>
        </p:nvSpPr>
        <p:spPr>
          <a:xfrm>
            <a:off x="264943" y="5611898"/>
            <a:ext cx="7948422" cy="3462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/>
            <a:r>
              <a:rPr lang="en-US" sz="825" baseline="30000" dirty="0">
                <a:solidFill>
                  <a:prstClr val="black"/>
                </a:solidFill>
                <a:latin typeface="Calibri" panose="020F0502020204030204"/>
              </a:rPr>
              <a:t>1</a:t>
            </a:r>
            <a:r>
              <a:rPr lang="en-US" sz="825" dirty="0">
                <a:solidFill>
                  <a:prstClr val="black"/>
                </a:solidFill>
                <a:latin typeface="Calibri" panose="020F0502020204030204"/>
              </a:rPr>
              <a:t> History of the California Earthquake Authority. California Earthquake Authority, </a:t>
            </a:r>
            <a:r>
              <a:rPr lang="en-US" sz="825" dirty="0" err="1">
                <a:solidFill>
                  <a:prstClr val="black"/>
                </a:solidFill>
                <a:latin typeface="Calibri" panose="020F0502020204030204"/>
              </a:rPr>
              <a:t>www.earthquakeauthority.com</a:t>
            </a:r>
            <a:r>
              <a:rPr lang="en-US" sz="825" dirty="0">
                <a:solidFill>
                  <a:prstClr val="black"/>
                </a:solidFill>
                <a:latin typeface="Calibri" panose="020F0502020204030204"/>
              </a:rPr>
              <a:t>/About-CEA. </a:t>
            </a:r>
          </a:p>
          <a:p>
            <a:pPr defTabSz="685800"/>
            <a:r>
              <a:rPr lang="en-US" sz="825" baseline="30000" dirty="0">
                <a:solidFill>
                  <a:prstClr val="black"/>
                </a:solidFill>
                <a:latin typeface="Calibri" panose="020F0502020204030204"/>
              </a:rPr>
              <a:t>2</a:t>
            </a:r>
            <a:r>
              <a:rPr lang="en-US" sz="825" dirty="0">
                <a:solidFill>
                  <a:prstClr val="black"/>
                </a:solidFill>
                <a:latin typeface="Calibri" panose="020F0502020204030204"/>
              </a:rPr>
              <a:t> Lloyd, D., Tsang, F., &amp; Fitts, G. (2018). The Impact of Changing Wildfire Risk on California’s Residential Insurance Market(Rep.). RAND Corporation, </a:t>
            </a:r>
            <a:r>
              <a:rPr lang="en-US" sz="825" dirty="0" err="1">
                <a:solidFill>
                  <a:prstClr val="black"/>
                </a:solidFill>
                <a:latin typeface="Calibri" panose="020F0502020204030204"/>
              </a:rPr>
              <a:t>Greenware</a:t>
            </a:r>
            <a:r>
              <a:rPr lang="en-US" sz="825" dirty="0">
                <a:solidFill>
                  <a:prstClr val="black"/>
                </a:solidFill>
                <a:latin typeface="Calibri" panose="020F0502020204030204"/>
              </a:rPr>
              <a:t> Tech. </a:t>
            </a:r>
          </a:p>
        </p:txBody>
      </p:sp>
    </p:spTree>
    <p:extLst>
      <p:ext uri="{BB962C8B-B14F-4D97-AF65-F5344CB8AC3E}">
        <p14:creationId xmlns:p14="http://schemas.microsoft.com/office/powerpoint/2010/main" val="5425554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ext Box 13"/>
          <p:cNvSpPr txBox="1">
            <a:spLocks noChangeArrowheads="1"/>
          </p:cNvSpPr>
          <p:nvPr/>
        </p:nvSpPr>
        <p:spPr bwMode="auto">
          <a:xfrm>
            <a:off x="440478" y="5495569"/>
            <a:ext cx="39539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 anchor="t">
            <a:spAutoFit/>
          </a:bodyPr>
          <a:lstStyle/>
          <a:p>
            <a:pPr eaLnBrk="0" hangingPunct="0">
              <a:buSzPct val="90000"/>
              <a:buFont typeface="Wingdings" pitchFamily="2" charset="2"/>
              <a:buNone/>
            </a:pPr>
            <a:r>
              <a:rPr lang="en-US" sz="1200" dirty="0"/>
              <a:t>Your home is your biggest asset, so make sure you have the information you need to insure it properly.</a:t>
            </a:r>
            <a:endParaRPr lang="en-US" sz="1200" b="1" dirty="0"/>
          </a:p>
        </p:txBody>
      </p:sp>
      <p:pic>
        <p:nvPicPr>
          <p:cNvPr id="56" name="Picture 15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gray">
          <a:xfrm>
            <a:off x="419100" y="1444920"/>
            <a:ext cx="3975332" cy="3974501"/>
          </a:xfrm>
          <a:prstGeom prst="rect">
            <a:avLst/>
          </a:prstGeom>
          <a:noFill/>
          <a:ln w="25400" cmpd="sng" algn="ctr">
            <a:noFill/>
            <a:miter lim="800000"/>
            <a:headEnd/>
            <a:tailEnd/>
          </a:ln>
          <a:effectLst/>
        </p:spPr>
      </p:pic>
      <p:sp>
        <p:nvSpPr>
          <p:cNvPr id="62" name="Text Placeholder 4"/>
          <p:cNvSpPr txBox="1">
            <a:spLocks/>
          </p:cNvSpPr>
          <p:nvPr/>
        </p:nvSpPr>
        <p:spPr bwMode="gray">
          <a:xfrm>
            <a:off x="1018095" y="140897"/>
            <a:ext cx="7825596" cy="1009174"/>
          </a:xfrm>
          <a:prstGeom prst="snip1Rect">
            <a:avLst/>
          </a:prstGeom>
          <a:solidFill>
            <a:srgbClr val="337DBE"/>
          </a:solidFill>
          <a:ln w="2857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9144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indent="0" algn="ctr" fontAlgn="base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Clr>
                <a:schemeClr val="accent2"/>
              </a:buClr>
              <a:buSzPct val="90000"/>
              <a:buNone/>
              <a:defRPr kumimoji="0" sz="2000" b="1" i="0" u="none" strike="noStrike" cap="none" normalizeH="0" baseline="0">
                <a:ln>
                  <a:noFill/>
                </a:ln>
                <a:solidFill>
                  <a:schemeClr val="bg2"/>
                </a:solidFill>
                <a:effectLst/>
                <a:latin typeface="+mj-lt"/>
              </a:defRPr>
            </a:lvl1pPr>
            <a:lvl2pPr indent="0">
              <a:buNone/>
              <a:defRPr sz="2000" b="1"/>
            </a:lvl2pPr>
            <a:lvl3pPr indent="0">
              <a:buNone/>
              <a:defRPr b="1"/>
            </a:lvl3pPr>
            <a:lvl4pPr indent="0">
              <a:buNone/>
              <a:defRPr sz="1600" b="1"/>
            </a:lvl4pPr>
            <a:lvl5pPr indent="0">
              <a:buNone/>
              <a:defRPr sz="1600" b="1"/>
            </a:lvl5pPr>
            <a:lvl6pPr indent="0">
              <a:buNone/>
              <a:defRPr sz="1600" b="1"/>
            </a:lvl6pPr>
            <a:lvl7pPr indent="0">
              <a:buNone/>
              <a:defRPr sz="1600" b="1"/>
            </a:lvl7pPr>
            <a:lvl8pPr indent="0">
              <a:buNone/>
              <a:defRPr sz="1600" b="1"/>
            </a:lvl8pPr>
            <a:lvl9pPr indent="0">
              <a:buNone/>
              <a:defRPr sz="1600" b="1"/>
            </a:lvl9pPr>
          </a:lstStyle>
          <a:p>
            <a:pPr>
              <a:spcBef>
                <a:spcPts val="0"/>
              </a:spcBef>
            </a:pPr>
            <a:r>
              <a:rPr lang="en-US" sz="1800" dirty="0">
                <a:solidFill>
                  <a:schemeClr val="bg1"/>
                </a:solidFill>
              </a:rPr>
              <a:t>CALIFORNIA IS A LEADER IN PROTECTING CONSUMER RIGHTS</a:t>
            </a:r>
          </a:p>
          <a:p>
            <a:pPr>
              <a:spcBef>
                <a:spcPts val="0"/>
              </a:spcBef>
            </a:pP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63" name="Content Placeholder 2"/>
          <p:cNvSpPr txBox="1">
            <a:spLocks/>
          </p:cNvSpPr>
          <p:nvPr/>
        </p:nvSpPr>
        <p:spPr>
          <a:xfrm>
            <a:off x="4572000" y="1444920"/>
            <a:ext cx="4242816" cy="4960789"/>
          </a:xfrm>
          <a:prstGeom prst="rect">
            <a:avLst/>
          </a:prstGeom>
        </p:spPr>
        <p:txBody>
          <a:bodyPr/>
          <a:lstStyle>
            <a:lvl1pPr marL="292608" indent="-292608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Clr>
                <a:srgbClr val="337DBE"/>
              </a:buClr>
              <a:buSzPct val="77000"/>
              <a:buFont typeface="Wingdings 3" panose="05040102010807070707" pitchFamily="18" charset="2"/>
              <a:buChar char="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66928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337DBE"/>
              </a:buClr>
              <a:buFont typeface="Wingdings" panose="05000000000000000000" pitchFamily="2" charset="2"/>
              <a:buChar char="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337DBE"/>
              </a:buClr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2728" indent="-219456" algn="l" defTabSz="914400" rtl="0" eaLnBrk="1" latinLnBrk="0" hangingPunct="1">
              <a:lnSpc>
                <a:spcPct val="90000"/>
              </a:lnSpc>
              <a:spcBef>
                <a:spcPts val="200"/>
              </a:spcBef>
              <a:buClr>
                <a:srgbClr val="337DBE"/>
              </a:buClr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1328" indent="-173736" algn="l" defTabSz="914400" rtl="0" eaLnBrk="1" latinLnBrk="0" hangingPunct="1">
              <a:lnSpc>
                <a:spcPct val="90000"/>
              </a:lnSpc>
              <a:spcBef>
                <a:spcPts val="100"/>
              </a:spcBef>
              <a:buClr>
                <a:srgbClr val="337DBE"/>
              </a:buClr>
              <a:buFont typeface="Arial" pitchFamily="34" charset="0"/>
              <a:buChar char="»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400"/>
              </a:spcBef>
            </a:pPr>
            <a:r>
              <a:rPr lang="en-US" sz="1800" dirty="0"/>
              <a:t>Starting in 2019, homeowners are protected against policy cancellations and </a:t>
            </a:r>
            <a:r>
              <a:rPr lang="en-US" sz="1800" dirty="0" err="1"/>
              <a:t>nonrenewals</a:t>
            </a:r>
            <a:r>
              <a:rPr lang="en-US" sz="1800" dirty="0"/>
              <a:t> in zip codes or fire perimeters where a State of Emergency has been declared. (SB 824)</a:t>
            </a:r>
          </a:p>
          <a:p>
            <a:pPr>
              <a:spcBef>
                <a:spcPts val="1400"/>
              </a:spcBef>
            </a:pPr>
            <a:r>
              <a:rPr lang="en-US" sz="1800" dirty="0"/>
              <a:t>Starting in 2019, insurers must renew your homeowners policy for at least two years for homes that were burned down or destroyed in a declared State of Emergency. (SB 894)</a:t>
            </a:r>
          </a:p>
          <a:p>
            <a:pPr>
              <a:spcBef>
                <a:spcPts val="1400"/>
              </a:spcBef>
            </a:pPr>
            <a:r>
              <a:rPr lang="en-US" sz="1800" dirty="0"/>
              <a:t>In 1968, California created the Fair Access to Insurance Requirements (“FAIR”) Plan which provides a safety net that assures home insurance is available for all homeowners. </a:t>
            </a:r>
          </a:p>
        </p:txBody>
      </p:sp>
    </p:spTree>
    <p:extLst>
      <p:ext uri="{BB962C8B-B14F-4D97-AF65-F5344CB8AC3E}">
        <p14:creationId xmlns:p14="http://schemas.microsoft.com/office/powerpoint/2010/main" val="649590225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E85D40-640D-4D46-9A05-B62BF169E9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Core Logic 2019:</a:t>
            </a:r>
            <a:br>
              <a:rPr lang="en-US" sz="3200" dirty="0"/>
            </a:br>
            <a:r>
              <a:rPr lang="en-US" sz="3200" dirty="0"/>
              <a:t>Insurance Coverage Adequacy Report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4E9EB0-D032-473A-891F-D96331C8200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sz="2000" dirty="0"/>
              <a:t>The Effects of Insurance to the Property</a:t>
            </a:r>
            <a:r>
              <a:rPr lang="en-US" dirty="0"/>
              <a:t> </a:t>
            </a:r>
            <a:r>
              <a:rPr lang="en-US" sz="2000" dirty="0"/>
              <a:t>Ecosystem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0D8490-B8D9-4A60-AA99-35265159E2A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9661226-4A20-4C87-B67C-AE5CB9E4C0DD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381301" y="1657349"/>
            <a:ext cx="8467724" cy="9915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E8806FC-2E90-4662-9373-5719489180E0}"/>
              </a:ext>
            </a:extLst>
          </p:cNvPr>
          <p:cNvSpPr>
            <a:spLocks noGrp="1"/>
          </p:cNvSpPr>
          <p:nvPr>
            <p:ph sz="quarter" idx="31"/>
          </p:nvPr>
        </p:nvSpPr>
        <p:spPr>
          <a:xfrm>
            <a:off x="381300" y="1941922"/>
            <a:ext cx="8467725" cy="4182018"/>
          </a:xfrm>
        </p:spPr>
        <p:txBody>
          <a:bodyPr/>
          <a:lstStyle/>
          <a:p>
            <a:r>
              <a:rPr lang="en-US" dirty="0"/>
              <a:t>CoreLogic says today’s best practice for reconstruction cost estimating uses information specific to each home and its location. </a:t>
            </a:r>
          </a:p>
          <a:p>
            <a:r>
              <a:rPr lang="en-US" dirty="0"/>
              <a:t>Current localized costs of labor and building materials are applied to create a reconstruction cost estimate unique to the specific home. </a:t>
            </a:r>
          </a:p>
          <a:p>
            <a:r>
              <a:rPr lang="en-US" dirty="0"/>
              <a:t>This best practice produces objective estimates without the inaccuracies introduced by subjective quality judgments, unsophisticated estimating tools, or simple inflation adjustments.</a:t>
            </a:r>
          </a:p>
          <a:p>
            <a:r>
              <a:rPr lang="en-US" dirty="0"/>
              <a:t>California’s insurers are required effective July 1, 2019, to recalculate reconstruction costs every two years, at a minimum, or offer the policyholder at renewal the opportunity to recalculate using a reconstruction cost inflation factor instead (AB 1797).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10002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5491" y="232326"/>
            <a:ext cx="8458200" cy="634940"/>
          </a:xfrm>
        </p:spPr>
        <p:txBody>
          <a:bodyPr/>
          <a:lstStyle/>
          <a:p>
            <a:r>
              <a:rPr lang="en-US" dirty="0"/>
              <a:t>Tools to Prevent Underinsurance 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85491" y="671267"/>
            <a:ext cx="8454009" cy="1174563"/>
          </a:xfrm>
        </p:spPr>
        <p:txBody>
          <a:bodyPr/>
          <a:lstStyle/>
          <a:p>
            <a:r>
              <a:rPr lang="en-US" sz="1800" dirty="0"/>
              <a:t>Understanding your coverage: Insurance companies offer homeowners options for their coverage at different price points in order to balance choice with vital protections. </a:t>
            </a:r>
            <a:r>
              <a:rPr lang="en-US" sz="1800" b="1" dirty="0"/>
              <a:t>This flexibility keeps coverage accessible for consumers by giving them the power to control their insurance costs.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6"/>
                </a:solidFill>
              </a:rPr>
              <a:t>NOTE: Coverages vary by insurance company</a:t>
            </a:r>
            <a:r>
              <a:rPr lang="en-US" dirty="0"/>
              <a:t>.</a:t>
            </a:r>
          </a:p>
        </p:txBody>
      </p:sp>
      <p:sp>
        <p:nvSpPr>
          <p:cNvPr id="5" name="Text Placeholder 4"/>
          <p:cNvSpPr txBox="1">
            <a:spLocks/>
          </p:cNvSpPr>
          <p:nvPr/>
        </p:nvSpPr>
        <p:spPr bwMode="gray">
          <a:xfrm>
            <a:off x="291703" y="1977911"/>
            <a:ext cx="2093278" cy="1174562"/>
          </a:xfrm>
          <a:prstGeom prst="snip1Rect">
            <a:avLst/>
          </a:prstGeom>
          <a:solidFill>
            <a:srgbClr val="337DBE"/>
          </a:solidFill>
          <a:ln w="2857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91440" numCol="1" rtlCol="0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indent="0" algn="ctr" fontAlgn="base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Clr>
                <a:schemeClr val="accent2"/>
              </a:buClr>
              <a:buSzPct val="90000"/>
              <a:buNone/>
              <a:defRPr kumimoji="0" sz="2000" b="1" i="0" u="none" strike="noStrike" cap="none" normalizeH="0" baseline="0">
                <a:ln>
                  <a:noFill/>
                </a:ln>
                <a:solidFill>
                  <a:schemeClr val="bg2"/>
                </a:solidFill>
                <a:effectLst/>
                <a:latin typeface="+mj-lt"/>
              </a:defRPr>
            </a:lvl1pPr>
            <a:lvl2pPr indent="0">
              <a:buNone/>
              <a:defRPr sz="2000" b="1"/>
            </a:lvl2pPr>
            <a:lvl3pPr indent="0">
              <a:buNone/>
              <a:defRPr b="1"/>
            </a:lvl3pPr>
            <a:lvl4pPr indent="0">
              <a:buNone/>
              <a:defRPr sz="1600" b="1"/>
            </a:lvl4pPr>
            <a:lvl5pPr indent="0">
              <a:buNone/>
              <a:defRPr sz="1600" b="1"/>
            </a:lvl5pPr>
            <a:lvl6pPr indent="0">
              <a:buNone/>
              <a:defRPr sz="1600" b="1"/>
            </a:lvl6pPr>
            <a:lvl7pPr indent="0">
              <a:buNone/>
              <a:defRPr sz="1600" b="1"/>
            </a:lvl7pPr>
            <a:lvl8pPr indent="0">
              <a:buNone/>
              <a:defRPr sz="1600" b="1"/>
            </a:lvl8pPr>
            <a:lvl9pPr indent="0">
              <a:buNone/>
              <a:defRPr sz="1600" b="1"/>
            </a:lvl9pPr>
          </a:lstStyle>
          <a:p>
            <a:pPr>
              <a:spcBef>
                <a:spcPts val="0"/>
              </a:spcBef>
            </a:pPr>
            <a:r>
              <a:rPr lang="en-US" sz="1400" dirty="0">
                <a:solidFill>
                  <a:schemeClr val="bg1"/>
                </a:solidFill>
              </a:rPr>
              <a:t>A-Covers the cost of replacing a structure.</a:t>
            </a:r>
          </a:p>
        </p:txBody>
      </p:sp>
      <p:sp>
        <p:nvSpPr>
          <p:cNvPr id="6" name="Text Placeholder 4"/>
          <p:cNvSpPr txBox="1">
            <a:spLocks/>
          </p:cNvSpPr>
          <p:nvPr/>
        </p:nvSpPr>
        <p:spPr bwMode="gray">
          <a:xfrm>
            <a:off x="2384982" y="1977910"/>
            <a:ext cx="2356700" cy="1167423"/>
          </a:xfrm>
          <a:prstGeom prst="snip1Rect">
            <a:avLst/>
          </a:prstGeom>
          <a:solidFill>
            <a:schemeClr val="accent3"/>
          </a:solidFill>
          <a:ln w="2857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9144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ctr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None/>
              <a:defRPr kumimoji="0" lang="en-US" sz="2000" b="1" i="0" u="none" strike="noStrike" kern="1200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eaLnBrk="1" hangingPunct="1">
              <a:spcBef>
                <a:spcPts val="0"/>
              </a:spcBef>
              <a:buClr>
                <a:schemeClr val="accent2"/>
              </a:buClr>
              <a:buSzPct val="90000"/>
            </a:pPr>
            <a:r>
              <a:rPr lang="en-US" sz="1400" dirty="0">
                <a:solidFill>
                  <a:schemeClr val="bg1"/>
                </a:solidFill>
              </a:rPr>
              <a:t>B-Covers detached structures like a garage.</a:t>
            </a:r>
          </a:p>
        </p:txBody>
      </p:sp>
      <p:sp>
        <p:nvSpPr>
          <p:cNvPr id="7" name="Text Placeholder 4"/>
          <p:cNvSpPr txBox="1">
            <a:spLocks/>
          </p:cNvSpPr>
          <p:nvPr/>
        </p:nvSpPr>
        <p:spPr bwMode="gray">
          <a:xfrm>
            <a:off x="4656843" y="1977909"/>
            <a:ext cx="1989053" cy="1167426"/>
          </a:xfrm>
          <a:prstGeom prst="snip1Rect">
            <a:avLst>
              <a:gd name="adj" fmla="val 50000"/>
            </a:avLst>
          </a:prstGeom>
          <a:solidFill>
            <a:schemeClr val="accent5"/>
          </a:solidFill>
          <a:ln w="2857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9144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ctr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None/>
              <a:defRPr kumimoji="0" lang="en-US" sz="2000" b="1" i="0" u="none" strike="noStrike" kern="1200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eaLnBrk="1" hangingPunct="1">
              <a:spcBef>
                <a:spcPts val="0"/>
              </a:spcBef>
              <a:buClr>
                <a:schemeClr val="accent2"/>
              </a:buClr>
              <a:buSzPct val="90000"/>
            </a:pPr>
            <a:r>
              <a:rPr lang="en-US" sz="1400" dirty="0">
                <a:solidFill>
                  <a:schemeClr val="bg1"/>
                </a:solidFill>
              </a:rPr>
              <a:t>C-Covers personal property and household contents.</a:t>
            </a:r>
          </a:p>
        </p:txBody>
      </p:sp>
      <p:sp>
        <p:nvSpPr>
          <p:cNvPr id="8" name="Text Placeholder 4"/>
          <p:cNvSpPr txBox="1">
            <a:spLocks/>
          </p:cNvSpPr>
          <p:nvPr/>
        </p:nvSpPr>
        <p:spPr bwMode="gray">
          <a:xfrm>
            <a:off x="6645896" y="1977911"/>
            <a:ext cx="2460397" cy="1174562"/>
          </a:xfrm>
          <a:prstGeom prst="snip1Rect">
            <a:avLst/>
          </a:prstGeom>
          <a:solidFill>
            <a:schemeClr val="accent2"/>
          </a:solidFill>
          <a:ln w="2857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9144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ctr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None/>
              <a:defRPr kumimoji="0" lang="en-US" sz="2000" b="1" i="0" u="none" strike="noStrike" kern="1200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eaLnBrk="1" hangingPunct="1">
              <a:spcBef>
                <a:spcPts val="0"/>
              </a:spcBef>
              <a:buClr>
                <a:schemeClr val="accent2"/>
              </a:buClr>
              <a:buSzPct val="90000"/>
            </a:pPr>
            <a:r>
              <a:rPr lang="en-US" sz="1400" dirty="0">
                <a:solidFill>
                  <a:schemeClr val="bg1"/>
                </a:solidFill>
              </a:rPr>
              <a:t>D-Covers additional living expenses (ALE) that are incurred when one’s house cannot be occupied due to a covered loss.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33042" y="3429000"/>
            <a:ext cx="6367749" cy="287291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>
              <a:lnSpc>
                <a:spcPct val="90000"/>
              </a:lnSpc>
              <a:spcBef>
                <a:spcPts val="600"/>
              </a:spcBef>
              <a:buSzPct val="90000"/>
            </a:pPr>
            <a:r>
              <a:rPr lang="en-US" b="1" u="sng" dirty="0">
                <a:solidFill>
                  <a:schemeClr val="accent2"/>
                </a:solidFill>
              </a:rPr>
              <a:t>TIPS FOR CONSUMERS</a:t>
            </a:r>
          </a:p>
          <a:p>
            <a:pPr marL="285750" indent="-285750">
              <a:lnSpc>
                <a:spcPct val="90000"/>
              </a:lnSpc>
              <a:spcBef>
                <a:spcPts val="600"/>
              </a:spcBef>
              <a:buSzPct val="90000"/>
              <a:buFont typeface="Wingdings 3" panose="05040102010807070707" pitchFamily="18" charset="2"/>
              <a:buChar char=""/>
            </a:pPr>
            <a:r>
              <a:rPr lang="en-US" b="1" dirty="0">
                <a:solidFill>
                  <a:schemeClr val="accent2"/>
                </a:solidFill>
              </a:rPr>
              <a:t>Under Coverage A, homeowners may purchase extended replacement cost coverage which could provide up to 150% of the coverage purchased.</a:t>
            </a:r>
          </a:p>
          <a:p>
            <a:pPr marL="285750" indent="-285750">
              <a:lnSpc>
                <a:spcPct val="90000"/>
              </a:lnSpc>
              <a:spcBef>
                <a:spcPts val="600"/>
              </a:spcBef>
              <a:buSzPct val="90000"/>
              <a:buFont typeface="Wingdings 3" panose="05040102010807070707" pitchFamily="18" charset="2"/>
              <a:buChar char=""/>
            </a:pPr>
            <a:r>
              <a:rPr lang="en-US" b="1" dirty="0">
                <a:solidFill>
                  <a:schemeClr val="accent2"/>
                </a:solidFill>
              </a:rPr>
              <a:t>Building Code Upgrade provides extra coverage for older homes.</a:t>
            </a:r>
          </a:p>
          <a:p>
            <a:pPr marL="285750" indent="-285750">
              <a:lnSpc>
                <a:spcPct val="90000"/>
              </a:lnSpc>
              <a:spcBef>
                <a:spcPts val="600"/>
              </a:spcBef>
              <a:buSzPct val="90000"/>
              <a:buFont typeface="Wingdings 3" panose="05040102010807070707" pitchFamily="18" charset="2"/>
              <a:buChar char=""/>
            </a:pPr>
            <a:r>
              <a:rPr lang="en-US" b="1" dirty="0">
                <a:solidFill>
                  <a:schemeClr val="accent2"/>
                </a:solidFill>
              </a:rPr>
              <a:t>Always report home additions and remodels to keep your coverage current.</a:t>
            </a:r>
          </a:p>
          <a:p>
            <a:pPr marL="285750" indent="-285750">
              <a:lnSpc>
                <a:spcPct val="90000"/>
              </a:lnSpc>
              <a:spcBef>
                <a:spcPts val="600"/>
              </a:spcBef>
              <a:buSzPct val="90000"/>
              <a:buFont typeface="Wingdings 3" panose="05040102010807070707" pitchFamily="18" charset="2"/>
              <a:buChar char=""/>
            </a:pPr>
            <a:r>
              <a:rPr lang="en-US" b="1" dirty="0">
                <a:solidFill>
                  <a:schemeClr val="accent2"/>
                </a:solidFill>
              </a:rPr>
              <a:t>Keep your home inventory list up-to-date and store all important photos, receipts, </a:t>
            </a:r>
            <a:r>
              <a:rPr lang="en-US" b="1" dirty="0" err="1">
                <a:solidFill>
                  <a:schemeClr val="accent2"/>
                </a:solidFill>
              </a:rPr>
              <a:t>etc</a:t>
            </a:r>
            <a:r>
              <a:rPr lang="en-US" b="1" dirty="0">
                <a:solidFill>
                  <a:schemeClr val="accent2"/>
                </a:solidFill>
              </a:rPr>
              <a:t> offsite or in the cloud.</a:t>
            </a:r>
          </a:p>
        </p:txBody>
      </p:sp>
    </p:spTree>
    <p:extLst>
      <p:ext uri="{BB962C8B-B14F-4D97-AF65-F5344CB8AC3E}">
        <p14:creationId xmlns:p14="http://schemas.microsoft.com/office/powerpoint/2010/main" val="1655670753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5491" y="433633"/>
            <a:ext cx="8458200" cy="1489435"/>
          </a:xfrm>
        </p:spPr>
        <p:txBody>
          <a:bodyPr/>
          <a:lstStyle/>
          <a:p>
            <a:r>
              <a:rPr lang="en-US" sz="2000" dirty="0"/>
              <a:t>We support efforts to protect residents, businesses and homeowners by taking proactive steps against catastrophes now.</a:t>
            </a:r>
            <a:br>
              <a:rPr lang="en-US" sz="2000" dirty="0"/>
            </a:br>
            <a:br>
              <a:rPr lang="en-US" sz="2000" dirty="0"/>
            </a:br>
            <a:r>
              <a:rPr lang="en-US" sz="1800" dirty="0"/>
              <a:t>Fire Safe Council, </a:t>
            </a:r>
            <a:r>
              <a:rPr lang="en-US" sz="1800" dirty="0" err="1"/>
              <a:t>Firewise</a:t>
            </a:r>
            <a:r>
              <a:rPr lang="en-US" sz="1800" dirty="0"/>
              <a:t> USA, Insurance Institute for Business/Home Safety.</a:t>
            </a:r>
            <a:br>
              <a:rPr lang="en-US" sz="1800" dirty="0"/>
            </a:br>
            <a:br>
              <a:rPr lang="en-US" sz="2400" dirty="0"/>
            </a:br>
            <a:endParaRPr lang="en-US" dirty="0"/>
          </a:p>
        </p:txBody>
      </p:sp>
      <p:grpSp>
        <p:nvGrpSpPr>
          <p:cNvPr id="8" name="Group 7"/>
          <p:cNvGrpSpPr/>
          <p:nvPr/>
        </p:nvGrpSpPr>
        <p:grpSpPr bwMode="gray">
          <a:xfrm>
            <a:off x="5657230" y="1384117"/>
            <a:ext cx="3101279" cy="4089765"/>
            <a:chOff x="-186268" y="1519223"/>
            <a:chExt cx="3101279" cy="4061117"/>
          </a:xfrm>
        </p:grpSpPr>
        <p:sp>
          <p:nvSpPr>
            <p:cNvPr id="51" name="Rectangle 4"/>
            <p:cNvSpPr>
              <a:spLocks noChangeArrowheads="1"/>
            </p:cNvSpPr>
            <p:nvPr/>
          </p:nvSpPr>
          <p:spPr bwMode="gray">
            <a:xfrm>
              <a:off x="-186268" y="2083309"/>
              <a:ext cx="3101279" cy="3497031"/>
            </a:xfrm>
            <a:prstGeom prst="rect">
              <a:avLst/>
            </a:prstGeom>
            <a:solidFill>
              <a:schemeClr val="bg1"/>
            </a:solidFill>
            <a:ln w="25400" algn="ctr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lIns="137160" tIns="137160" rIns="91440" bIns="137160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buFont typeface="Arial" panose="020B0604020202020204" pitchFamily="34" charset="0"/>
                <a:buChar char="•"/>
              </a:pPr>
              <a:r>
                <a:rPr lang="en-US" sz="1600" dirty="0">
                  <a:solidFill>
                    <a:srgbClr val="54595F"/>
                  </a:solidFill>
                  <a:latin typeface="Roboto" panose="02000000000000000000" pitchFamily="2" charset="0"/>
                </a:rPr>
                <a:t>Improved vegetation and land management practices</a:t>
              </a:r>
            </a:p>
            <a:p>
              <a:endParaRPr lang="en-US" sz="1600" dirty="0">
                <a:solidFill>
                  <a:srgbClr val="111111"/>
                </a:solidFill>
                <a:latin typeface="Roboto" panose="02000000000000000000" pitchFamily="2" charset="0"/>
              </a:endParaRPr>
            </a:p>
            <a:p>
              <a:pPr>
                <a:buFont typeface="Arial" panose="020B0604020202020204" pitchFamily="34" charset="0"/>
                <a:buChar char="•"/>
              </a:pPr>
              <a:r>
                <a:rPr lang="en-US" sz="1600" dirty="0">
                  <a:solidFill>
                    <a:srgbClr val="54595F"/>
                  </a:solidFill>
                  <a:latin typeface="Roboto" panose="02000000000000000000" pitchFamily="2" charset="0"/>
                </a:rPr>
                <a:t>Hardening of our electrical grid</a:t>
              </a:r>
            </a:p>
            <a:p>
              <a:endParaRPr lang="en-US" sz="1600" dirty="0">
                <a:solidFill>
                  <a:srgbClr val="111111"/>
                </a:solidFill>
                <a:latin typeface="Roboto" panose="02000000000000000000" pitchFamily="2" charset="0"/>
              </a:endParaRPr>
            </a:p>
            <a:p>
              <a:pPr>
                <a:buFont typeface="Arial" panose="020B0604020202020204" pitchFamily="34" charset="0"/>
                <a:buChar char="•"/>
              </a:pPr>
              <a:r>
                <a:rPr lang="en-US" sz="1600" dirty="0">
                  <a:solidFill>
                    <a:srgbClr val="54595F"/>
                  </a:solidFill>
                  <a:latin typeface="Roboto" panose="02000000000000000000" pitchFamily="2" charset="0"/>
                </a:rPr>
                <a:t>Defensible space for structures</a:t>
              </a:r>
            </a:p>
            <a:p>
              <a:endParaRPr lang="en-US" sz="1600" dirty="0">
                <a:solidFill>
                  <a:srgbClr val="111111"/>
                </a:solidFill>
                <a:latin typeface="Roboto" panose="02000000000000000000" pitchFamily="2" charset="0"/>
              </a:endParaRPr>
            </a:p>
            <a:p>
              <a:pPr>
                <a:buFont typeface="Arial" panose="020B0604020202020204" pitchFamily="34" charset="0"/>
                <a:buChar char="•"/>
              </a:pPr>
              <a:r>
                <a:rPr lang="en-US" sz="1600" dirty="0">
                  <a:solidFill>
                    <a:srgbClr val="54595F"/>
                  </a:solidFill>
                  <a:latin typeface="Roboto" panose="02000000000000000000" pitchFamily="2" charset="0"/>
                </a:rPr>
                <a:t>Supporting our fire and emergency services</a:t>
              </a:r>
            </a:p>
            <a:p>
              <a:endParaRPr lang="en-US" sz="1600" dirty="0">
                <a:solidFill>
                  <a:srgbClr val="111111"/>
                </a:solidFill>
                <a:latin typeface="Roboto" panose="02000000000000000000" pitchFamily="2" charset="0"/>
              </a:endParaRPr>
            </a:p>
            <a:p>
              <a:pPr>
                <a:buFont typeface="Arial" panose="020B0604020202020204" pitchFamily="34" charset="0"/>
                <a:buChar char="•"/>
              </a:pPr>
              <a:r>
                <a:rPr lang="en-US" sz="1600" dirty="0">
                  <a:solidFill>
                    <a:srgbClr val="54595F"/>
                  </a:solidFill>
                  <a:latin typeface="Roboto" panose="02000000000000000000" pitchFamily="2" charset="0"/>
                </a:rPr>
                <a:t>Designing building codes with catastrophe prevention in mind</a:t>
              </a:r>
              <a:endParaRPr lang="en-US" sz="1600" dirty="0">
                <a:solidFill>
                  <a:srgbClr val="111111"/>
                </a:solidFill>
                <a:latin typeface="Roboto" panose="02000000000000000000" pitchFamily="2" charset="0"/>
              </a:endParaRPr>
            </a:p>
            <a:p>
              <a:pPr eaLnBrk="1" hangingPunct="1">
                <a:lnSpc>
                  <a:spcPct val="90000"/>
                </a:lnSpc>
                <a:spcBef>
                  <a:spcPts val="600"/>
                </a:spcBef>
              </a:pPr>
              <a:r>
                <a:rPr lang="en-US" altLang="en-US" sz="1600" dirty="0">
                  <a:solidFill>
                    <a:srgbClr val="286EB8"/>
                  </a:solidFill>
                  <a:latin typeface="+mn-lt"/>
                </a:rPr>
                <a:t>.</a:t>
              </a:r>
            </a:p>
          </p:txBody>
        </p:sp>
        <p:sp>
          <p:nvSpPr>
            <p:cNvPr id="52" name="Right Triangle 51"/>
            <p:cNvSpPr>
              <a:spLocks noChangeAspect="1"/>
            </p:cNvSpPr>
            <p:nvPr/>
          </p:nvSpPr>
          <p:spPr bwMode="gray">
            <a:xfrm rot="10800000">
              <a:off x="2698364" y="1519223"/>
              <a:ext cx="216647" cy="216647"/>
            </a:xfrm>
            <a:prstGeom prst="rtTriangle">
              <a:avLst/>
            </a:prstGeom>
            <a:solidFill>
              <a:srgbClr val="286EB8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  </a:t>
              </a:r>
            </a:p>
          </p:txBody>
        </p:sp>
      </p:grpSp>
      <p:sp>
        <p:nvSpPr>
          <p:cNvPr id="9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1133856" y="6294780"/>
            <a:ext cx="7680960" cy="415018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00" y="2209591"/>
            <a:ext cx="4845919" cy="3189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5883671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Office Theme">
  <a:themeElements>
    <a:clrScheme name="Custom 119">
      <a:dk1>
        <a:srgbClr val="000000"/>
      </a:dk1>
      <a:lt1>
        <a:srgbClr val="FFFFFF"/>
      </a:lt1>
      <a:dk2>
        <a:srgbClr val="072C44"/>
      </a:dk2>
      <a:lt2>
        <a:srgbClr val="FFFFFF"/>
      </a:lt2>
      <a:accent1>
        <a:srgbClr val="337DBE"/>
      </a:accent1>
      <a:accent2>
        <a:srgbClr val="F69322"/>
      </a:accent2>
      <a:accent3>
        <a:srgbClr val="43B19E"/>
      </a:accent3>
      <a:accent4>
        <a:srgbClr val="E2B431"/>
      </a:accent4>
      <a:accent5>
        <a:srgbClr val="9A9A9A"/>
      </a:accent5>
      <a:accent6>
        <a:srgbClr val="D34D27"/>
      </a:accent6>
      <a:hlink>
        <a:srgbClr val="337DBE"/>
      </a:hlink>
      <a:folHlink>
        <a:srgbClr val="A6DCF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lnSpc>
            <a:spcPct val="90000"/>
          </a:lnSpc>
          <a:defRPr sz="2000" b="1" dirty="0" err="1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noAutofit/>
      </a:bodyPr>
      <a:lstStyle>
        <a:defPPr marL="292608" indent="-292608">
          <a:lnSpc>
            <a:spcPct val="90000"/>
          </a:lnSpc>
          <a:spcBef>
            <a:spcPts val="1200"/>
          </a:spcBef>
          <a:buClr>
            <a:srgbClr val="337DBE"/>
          </a:buClr>
          <a:buSzPct val="77000"/>
          <a:buFont typeface="Wingdings 3" panose="05040102010807070707" pitchFamily="18" charset="2"/>
          <a:buChar char=""/>
          <a:defRPr sz="2000" dirty="0"/>
        </a:defPPr>
      </a:lstStyle>
    </a:txDef>
  </a:objectDefaults>
  <a:extraClrSchemeLst/>
</a:theme>
</file>

<file path=ppt/theme/theme2.xml><?xml version="1.0" encoding="utf-8"?>
<a:theme xmlns:a="http://schemas.openxmlformats.org/drawingml/2006/main" name="Sub-section">
  <a:themeElements>
    <a:clrScheme name="Hyperlink 2">
      <a:dk1>
        <a:srgbClr val="000000"/>
      </a:dk1>
      <a:lt1>
        <a:srgbClr val="FFFFFF"/>
      </a:lt1>
      <a:dk2>
        <a:srgbClr val="072C44"/>
      </a:dk2>
      <a:lt2>
        <a:srgbClr val="FFFFFF"/>
      </a:lt2>
      <a:accent1>
        <a:srgbClr val="337DBE"/>
      </a:accent1>
      <a:accent2>
        <a:srgbClr val="F69322"/>
      </a:accent2>
      <a:accent3>
        <a:srgbClr val="43B19E"/>
      </a:accent3>
      <a:accent4>
        <a:srgbClr val="E2B431"/>
      </a:accent4>
      <a:accent5>
        <a:srgbClr val="9A9A9A"/>
      </a:accent5>
      <a:accent6>
        <a:srgbClr val="D34D27"/>
      </a:accent6>
      <a:hlink>
        <a:srgbClr val="337DBE"/>
      </a:hlink>
      <a:folHlink>
        <a:srgbClr val="A6DCF7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Blank">
  <a:themeElements>
    <a:clrScheme name="Hyperlink 2">
      <a:dk1>
        <a:srgbClr val="000000"/>
      </a:dk1>
      <a:lt1>
        <a:srgbClr val="FFFFFF"/>
      </a:lt1>
      <a:dk2>
        <a:srgbClr val="072C44"/>
      </a:dk2>
      <a:lt2>
        <a:srgbClr val="FFFFFF"/>
      </a:lt2>
      <a:accent1>
        <a:srgbClr val="337DBE"/>
      </a:accent1>
      <a:accent2>
        <a:srgbClr val="F69322"/>
      </a:accent2>
      <a:accent3>
        <a:srgbClr val="43B19E"/>
      </a:accent3>
      <a:accent4>
        <a:srgbClr val="E2B431"/>
      </a:accent4>
      <a:accent5>
        <a:srgbClr val="9A9A9A"/>
      </a:accent5>
      <a:accent6>
        <a:srgbClr val="D34D27"/>
      </a:accent6>
      <a:hlink>
        <a:srgbClr val="337DBE"/>
      </a:hlink>
      <a:folHlink>
        <a:srgbClr val="A6DCF7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Custom 121">
      <a:dk1>
        <a:srgbClr val="000000"/>
      </a:dk1>
      <a:lt1>
        <a:srgbClr val="FFFFFF"/>
      </a:lt1>
      <a:dk2>
        <a:srgbClr val="072C44"/>
      </a:dk2>
      <a:lt2>
        <a:srgbClr val="FFFFFF"/>
      </a:lt2>
      <a:accent1>
        <a:srgbClr val="337DBE"/>
      </a:accent1>
      <a:accent2>
        <a:srgbClr val="F69322"/>
      </a:accent2>
      <a:accent3>
        <a:srgbClr val="43B19E"/>
      </a:accent3>
      <a:accent4>
        <a:srgbClr val="E2B431"/>
      </a:accent4>
      <a:accent5>
        <a:srgbClr val="9A9A9A"/>
      </a:accent5>
      <a:accent6>
        <a:srgbClr val="D34D27"/>
      </a:accent6>
      <a:hlink>
        <a:srgbClr val="337DBE"/>
      </a:hlink>
      <a:folHlink>
        <a:srgbClr val="A6DCF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Custom 120">
      <a:dk1>
        <a:sysClr val="windowText" lastClr="000000"/>
      </a:dk1>
      <a:lt1>
        <a:sysClr val="window" lastClr="FFFFFF"/>
      </a:lt1>
      <a:dk2>
        <a:srgbClr val="072C44"/>
      </a:dk2>
      <a:lt2>
        <a:srgbClr val="FFFFFF"/>
      </a:lt2>
      <a:accent1>
        <a:srgbClr val="337DBE"/>
      </a:accent1>
      <a:accent2>
        <a:srgbClr val="F69322"/>
      </a:accent2>
      <a:accent3>
        <a:srgbClr val="43B19E"/>
      </a:accent3>
      <a:accent4>
        <a:srgbClr val="E2B431"/>
      </a:accent4>
      <a:accent5>
        <a:srgbClr val="9A9A9A"/>
      </a:accent5>
      <a:accent6>
        <a:srgbClr val="D34D27"/>
      </a:accent6>
      <a:hlink>
        <a:srgbClr val="337DBE"/>
      </a:hlink>
      <a:folHlink>
        <a:srgbClr val="A6DCF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1355</TotalTime>
  <Words>955</Words>
  <Application>Microsoft Office PowerPoint</Application>
  <PresentationFormat>On-screen Show (4:3)</PresentationFormat>
  <Paragraphs>92</Paragraphs>
  <Slides>10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10</vt:i4>
      </vt:variant>
    </vt:vector>
  </HeadingPairs>
  <TitlesOfParts>
    <vt:vector size="26" baseType="lpstr">
      <vt:lpstr>Arial</vt:lpstr>
      <vt:lpstr>Arial Narrow</vt:lpstr>
      <vt:lpstr>Calibri</vt:lpstr>
      <vt:lpstr>Calibri Light</vt:lpstr>
      <vt:lpstr>Gilroy ExtraBold</vt:lpstr>
      <vt:lpstr>Gilroy Medium</vt:lpstr>
      <vt:lpstr>proxima-nova</vt:lpstr>
      <vt:lpstr>Roboto</vt:lpstr>
      <vt:lpstr>Symbol</vt:lpstr>
      <vt:lpstr>Times New Roman</vt:lpstr>
      <vt:lpstr>Wingdings</vt:lpstr>
      <vt:lpstr>Wingdings 3</vt:lpstr>
      <vt:lpstr>Office Theme</vt:lpstr>
      <vt:lpstr>Sub-section</vt:lpstr>
      <vt:lpstr>Blank</vt:lpstr>
      <vt:lpstr>1_Office Theme</vt:lpstr>
      <vt:lpstr> Insurance: Financial Resilience</vt:lpstr>
      <vt:lpstr>Our Promise</vt:lpstr>
      <vt:lpstr>Fifteen Minutes</vt:lpstr>
      <vt:lpstr>Homeowners Insurance: Availability and Affordability</vt:lpstr>
      <vt:lpstr>PowerPoint Presentation</vt:lpstr>
      <vt:lpstr>PowerPoint Presentation</vt:lpstr>
      <vt:lpstr>Core Logic 2019: Insurance Coverage Adequacy Report</vt:lpstr>
      <vt:lpstr>Tools to Prevent Underinsurance </vt:lpstr>
      <vt:lpstr>We support efforts to protect residents, businesses and homeowners by taking proactive steps against catastrophes now.  Fire Safe Council, Firewise USA, Insurance Institute for Business/Home Safety.  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Insurance: Financial Resilience</dc:title>
  <dc:creator>Ruiz, Janet</dc:creator>
  <cp:lastModifiedBy>Lewis, Charlene</cp:lastModifiedBy>
  <cp:revision>10</cp:revision>
  <cp:lastPrinted>2019-04-15T18:06:15Z</cp:lastPrinted>
  <dcterms:created xsi:type="dcterms:W3CDTF">2019-04-15T18:03:45Z</dcterms:created>
  <dcterms:modified xsi:type="dcterms:W3CDTF">2019-04-16T17:29:04Z</dcterms:modified>
</cp:coreProperties>
</file>