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74" r:id="rId3"/>
    <p:sldMasterId id="2147483686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2" r:id="rId6"/>
    <p:sldId id="286" r:id="rId7"/>
    <p:sldId id="260" r:id="rId8"/>
    <p:sldId id="295" r:id="rId9"/>
    <p:sldId id="289" r:id="rId10"/>
    <p:sldId id="296" r:id="rId11"/>
    <p:sldId id="258" r:id="rId12"/>
    <p:sldId id="292" r:id="rId13"/>
    <p:sldId id="293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69" autoAdjust="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302" y="-6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sz="1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100"/>
              <a:t>4/16/2019</a:t>
            </a:fld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100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32861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" y="9103656"/>
            <a:ext cx="7100831" cy="283189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710248" y="3706492"/>
            <a:ext cx="5681980" cy="5281017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>
          <a:xfrm>
            <a:off x="1438275" y="328613"/>
            <a:ext cx="4225925" cy="3168650"/>
          </a:xfrm>
        </p:spPr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32861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68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1438275" y="328613"/>
            <a:ext cx="4225925" cy="3168650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55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1438275" y="328613"/>
            <a:ext cx="4225925" cy="3168650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33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1438275" y="328613"/>
            <a:ext cx="4225925" cy="3168650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1438275" y="328613"/>
            <a:ext cx="4225925" cy="3168650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7167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7167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7643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7643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7167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7643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7643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13208" y="3501416"/>
            <a:ext cx="7796213" cy="1038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13978" y="2057065"/>
            <a:ext cx="7886700" cy="1325563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0" y="2404648"/>
            <a:ext cx="344424" cy="34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13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0949-AD35-2747-A2CA-C84F50C40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D4300-E915-6348-A382-DE417C0F4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2373B-8F47-E144-9D0F-A2794453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7C546-9CD4-954D-A15A-D02B4813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69DA9-D907-444E-B573-D54ADE74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7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C545-3D34-7246-91B1-87773EAE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EAE1-C64E-FF49-91CE-198C79A8F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9FBEA-5AB5-BD4B-99F3-D3E1BB714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427B7-BD9A-0848-9A3D-B92BBE27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CB904-6124-1C44-9E20-883294BA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1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2902-5691-FE45-B297-D925D1DC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04E45-D764-4547-9B05-F761640C7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6F4B0-0E67-7347-B6AB-494DDE42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B2312-9FCA-2C49-AF02-453CC7DC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E46FF-1F43-7D42-AEBB-B9891D55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3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C883-524F-3343-AFAE-D98A0737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3B207-3CF6-954B-BFE3-ABC43DABC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599AC-F61A-6249-BF34-1323DCBD7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DBF29-359C-F548-BD71-E6179750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3AD90-9D27-9C47-B70E-1528C55B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78D88-D4CD-834E-A493-BE726AB6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F1C8-0D47-EA40-92F2-DC982AAE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579AC-6F34-194C-881A-5F0D905A5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7DC15-2D7A-8742-8467-031697DF5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56461-6AEC-F040-BB07-05B884B1F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DD7ED-8265-F84D-95C8-1773C6CAA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1A3D6-40DF-A54C-A9B5-29A87AAC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640F0-DA1B-DF4C-A452-D832D130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47415-4090-7B4E-8486-DCE92515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E227-4297-3E45-84B2-35A29D28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05D52-053C-5F4E-A089-846210E1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D5E36-96B8-E64B-BCBC-A6B9FE15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BC0B2-31D5-BA40-A874-730AF7A2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28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3BA4C-7F6F-9F43-9B57-9AF7C830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4E8A6-0CD7-9F4A-8843-E6065EE1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C05A5-E975-5048-98B0-C1EFDB2B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12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0F49C-7DE5-1748-BBC9-176CB5E31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C25EA-2B30-614F-9702-41A1442D0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2F327-1EF6-1741-81EC-CD7A93E98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64524-D73E-BF45-8415-4E132ED8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60147-DBCE-6C47-B64E-B8A57B98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504C6-05CB-4A42-A416-0E416025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8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6CF4F-E324-CA48-BFA4-7A789355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50080-7BC0-9248-AB0B-72CB80A52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31B31-CDE6-3E4A-819F-29647D286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2C1A6-8F96-FD4A-859B-2B619C88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9C917-A003-374D-9F6A-3439D6E8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1F873-5CF1-D743-B725-E1AE12E8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09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4A27-7754-D546-9AD4-DC6FE268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76DF8-4167-4244-9F66-EDC0464F1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EA67-EE50-8040-8EEF-7B6AF32C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EB88B-09CE-AE45-861B-FEAB154F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C5F2C-668A-DF4B-ADE4-E6B629F5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0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7A28C8-0C72-B54B-8283-265E4A800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3316E-6288-BA48-958F-467A6BDD5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07546-E265-094C-94BE-DCF3E458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E759C-34D7-3547-897D-8197991B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47F11-7D70-7047-B7B5-C37A6CDA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1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ight Triangle 4"/>
          <p:cNvSpPr/>
          <p:nvPr userDrawn="1"/>
        </p:nvSpPr>
        <p:spPr>
          <a:xfrm flipH="1">
            <a:off x="4492800" y="2224800"/>
            <a:ext cx="4651200" cy="4633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0" y="2404648"/>
            <a:ext cx="344424" cy="344424"/>
          </a:xfrm>
          <a:prstGeom prst="rect">
            <a:avLst/>
          </a:prstGeom>
        </p:spPr>
      </p:pic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14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91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91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951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951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81301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81300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5491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7167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77715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7643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78462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-9144" y="0"/>
            <a:ext cx="731520" cy="731520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491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5491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85" r:id="rId3"/>
    <p:sldLayoutId id="2147483654" r:id="rId4"/>
    <p:sldLayoutId id="2147483664" r:id="rId5"/>
    <p:sldLayoutId id="2147483650" r:id="rId6"/>
    <p:sldLayoutId id="2147483665" r:id="rId7"/>
    <p:sldLayoutId id="2147483655" r:id="rId8"/>
    <p:sldLayoutId id="2147483656" r:id="rId9"/>
    <p:sldLayoutId id="2147483658" r:id="rId10"/>
    <p:sldLayoutId id="2147483659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 userDrawn="1"/>
        </p:nvSpPr>
        <p:spPr>
          <a:xfrm flipH="1">
            <a:off x="4492800" y="2224800"/>
            <a:ext cx="4651200" cy="46332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2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F4B2C-EF25-8346-88EE-225D92BA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35AB3-2DF6-5A46-A641-E44CA702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96B9D-9E45-4047-AF16-DBD67D0EA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B800-C787-4C45-BFC1-C3FC9B1B605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8C4ED-B839-8E49-9038-7B2890E01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35CE5-6AE2-CB45-BB53-D482DCBDA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1014F-1301-FE46-8B22-3D0E38FF9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bhs.org/guidance/wildfire/" TargetMode="External"/><Relationship Id="rId3" Type="http://schemas.openxmlformats.org/officeDocument/2006/relationships/hyperlink" Target="http://www.readyforwildfire.org/Insurance-Preparedness/" TargetMode="External"/><Relationship Id="rId7" Type="http://schemas.openxmlformats.org/officeDocument/2006/relationships/hyperlink" Target="https://ibhs.org/wildfire/wildfire-demo-2019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ii.org/fact-statistic/facts-statistics-wildfires" TargetMode="External"/><Relationship Id="rId5" Type="http://schemas.openxmlformats.org/officeDocument/2006/relationships/hyperlink" Target="https://headwaterseconomics.org/wildfire/homes-risk/building-costs-codes/" TargetMode="External"/><Relationship Id="rId10" Type="http://schemas.openxmlformats.org/officeDocument/2006/relationships/hyperlink" Target="https://strongerca.com/" TargetMode="External"/><Relationship Id="rId4" Type="http://schemas.openxmlformats.org/officeDocument/2006/relationships/hyperlink" Target="https://www.corelogic.com/insights-download/2019-insurance-coverage-adequacy-report.aspx" TargetMode="External"/><Relationship Id="rId9" Type="http://schemas.openxmlformats.org/officeDocument/2006/relationships/hyperlink" Target="https://www.rms.com/newsroom/press-releases/press-detail/2019-02-14/rms-releases-us-wildfire-high-definition-model-to-empower-reinsurers-to-address-pervasive-wildfire-ris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Insurance: Financial Resilience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UC ANR Fire Summit</a:t>
            </a:r>
          </a:p>
          <a:p>
            <a:r>
              <a:rPr lang="en-US" dirty="0"/>
              <a:t> April 17, 2019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704081" y="6020818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Janet Ruiz, Director Strategic Communication, California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707.490.9365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janetr@iii.org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www.iii.org</a:t>
            </a:r>
            <a:endParaRPr lang="en-US" altLang="en-US" sz="1200" spc="50" dirty="0">
              <a:solidFill>
                <a:srgbClr val="337DB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80051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1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8" name="Picture 33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6801" y="4058125"/>
            <a:ext cx="3604497" cy="972836"/>
          </a:xfrm>
        </p:spPr>
        <p:txBody>
          <a:bodyPr anchor="t">
            <a:normAutofit/>
          </a:bodyPr>
          <a:lstStyle/>
          <a:p>
            <a:r>
              <a:rPr lang="en-US" sz="3300">
                <a:solidFill>
                  <a:srgbClr val="000000"/>
                </a:solidFill>
              </a:rPr>
              <a:t>Thank you!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7030" y="3429000"/>
            <a:ext cx="3604268" cy="629123"/>
          </a:xfrm>
        </p:spPr>
        <p:txBody>
          <a:bodyPr anchor="b">
            <a:normAutofit/>
          </a:bodyPr>
          <a:lstStyle/>
          <a:p>
            <a:r>
              <a:rPr lang="en-US" sz="1350">
                <a:solidFill>
                  <a:srgbClr val="000000"/>
                </a:solidFill>
              </a:rPr>
              <a:t>www.iii.org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8A6330-522E-42F0-AB3E-6DB1E2870357}"/>
              </a:ext>
            </a:extLst>
          </p:cNvPr>
          <p:cNvSpPr/>
          <p:nvPr/>
        </p:nvSpPr>
        <p:spPr>
          <a:xfrm>
            <a:off x="5005632" y="2950590"/>
            <a:ext cx="4213781" cy="3337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RESOURCES: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 FIRE Ready, Set Go Program features 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Insurance Preparedness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Logic 2019 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Insurance Adequacy Report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Effects of Underinsurance to the Property Ecosystem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Headwater </a:t>
            </a:r>
            <a:r>
              <a:rPr lang="en-US" sz="1100" b="1" u="sng" dirty="0" err="1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Ecomonics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Report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shows wildfire resistant homes cost less to build.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Information Institute: 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Wildfire Facts and Statistics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Institute for Business and Home Safety features 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wildfire demo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 hardening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RMS Releases U.S. Wildfire High-Definition Model to Empower (Re)insurers to Address Pervasive Wildfire Risk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Stronger California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Information on insuring your home/business in wildfire risk areas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290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9178" y="1022809"/>
            <a:ext cx="7147301" cy="523187"/>
          </a:xfrm>
        </p:spPr>
        <p:txBody>
          <a:bodyPr/>
          <a:lstStyle/>
          <a:p>
            <a:r>
              <a:rPr lang="en-US" dirty="0"/>
              <a:t>Our Promise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6219" y="1866507"/>
            <a:ext cx="7147301" cy="3968685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proxima-nova"/>
              </a:rPr>
              <a:t>We are the Insurance Information Institute. Since 1960, the "Triple I" has had a single mission: To improve public understanding of insurance—what it does and how it works. We are here to serve everybody: consumers; students and educational institutions; insurance professionals; government and regulatory organizations; and the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869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4080" y="1960694"/>
            <a:ext cx="7772400" cy="1354700"/>
          </a:xfrm>
        </p:spPr>
        <p:txBody>
          <a:bodyPr/>
          <a:lstStyle/>
          <a:p>
            <a:r>
              <a:rPr lang="en-US" dirty="0"/>
              <a:t>Fifteen Minutes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0" y="3542605"/>
            <a:ext cx="6949440" cy="162328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brief look at issues and solutions</a:t>
            </a:r>
          </a:p>
        </p:txBody>
      </p:sp>
    </p:spTree>
    <p:extLst>
      <p:ext uri="{BB962C8B-B14F-4D97-AF65-F5344CB8AC3E}">
        <p14:creationId xmlns:p14="http://schemas.microsoft.com/office/powerpoint/2010/main" val="105998925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6" y="228600"/>
            <a:ext cx="8458200" cy="1348738"/>
          </a:xfrm>
        </p:spPr>
        <p:txBody>
          <a:bodyPr/>
          <a:lstStyle/>
          <a:p>
            <a:r>
              <a:rPr lang="en-US" sz="2800" dirty="0"/>
              <a:t>Homeowners Insurance: Availability and Affordability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395116" y="791852"/>
            <a:ext cx="8454009" cy="443059"/>
          </a:xfrm>
        </p:spPr>
        <p:txBody>
          <a:bodyPr/>
          <a:lstStyle/>
          <a:p>
            <a:r>
              <a:rPr lang="en-US" sz="1800" dirty="0"/>
              <a:t>Choice and competition protect consumers by helping keep rates competitive.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168924" y="6183984"/>
            <a:ext cx="7697846" cy="674016"/>
          </a:xfrm>
        </p:spPr>
        <p:txBody>
          <a:bodyPr/>
          <a:lstStyle/>
          <a:p>
            <a:r>
              <a:rPr lang="en-US" dirty="0"/>
              <a:t>1California Department of Insurance, 2RAND Corporation, Greenware Tech, The Impact of Changing Wildfire Risk on California’s Residential Insurance Market – August 2018 ,3 2017 National Association of Insurance Commissioners (NAIC)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81301" y="1234911"/>
            <a:ext cx="8467724" cy="563252"/>
          </a:xfrm>
        </p:spPr>
        <p:txBody>
          <a:bodyPr/>
          <a:lstStyle/>
          <a:p>
            <a:r>
              <a:rPr lang="en-US" dirty="0"/>
              <a:t>THE FACTS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BA4745-9ABE-4973-BB43-D621BBF88D9C}"/>
              </a:ext>
            </a:extLst>
          </p:cNvPr>
          <p:cNvGraphicFramePr>
            <a:graphicFrameLocks noGrp="1"/>
          </p:cNvGraphicFramePr>
          <p:nvPr>
            <p:ph sz="quarter" idx="31"/>
            <p:extLst>
              <p:ext uri="{D42A27DB-BD31-4B8C-83A1-F6EECF244321}">
                <p14:modId xmlns:p14="http://schemas.microsoft.com/office/powerpoint/2010/main" val="780206815"/>
              </p:ext>
            </p:extLst>
          </p:nvPr>
        </p:nvGraphicFramePr>
        <p:xfrm>
          <a:off x="395116" y="1821216"/>
          <a:ext cx="8471654" cy="448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791">
                  <a:extLst>
                    <a:ext uri="{9D8B030D-6E8A-4147-A177-3AD203B41FA5}">
                      <a16:colId xmlns:a16="http://schemas.microsoft.com/office/drawing/2014/main" val="2022762585"/>
                    </a:ext>
                  </a:extLst>
                </a:gridCol>
                <a:gridCol w="4233863">
                  <a:extLst>
                    <a:ext uri="{9D8B030D-6E8A-4147-A177-3AD203B41FA5}">
                      <a16:colId xmlns:a16="http://schemas.microsoft.com/office/drawing/2014/main" val="122536703"/>
                    </a:ext>
                  </a:extLst>
                </a:gridCol>
              </a:tblGrid>
              <a:tr h="804471">
                <a:tc>
                  <a:txBody>
                    <a:bodyPr/>
                    <a:lstStyle/>
                    <a:p>
                      <a:r>
                        <a:rPr lang="en-US" sz="1800" dirty="0"/>
                        <a:t>California’s home insurance market is healthy.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Frequent catastrophes strain our insurance market.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116386"/>
                  </a:ext>
                </a:extLst>
              </a:tr>
              <a:tr h="1079047">
                <a:tc>
                  <a:txBody>
                    <a:bodyPr/>
                    <a:lstStyle/>
                    <a:p>
                      <a:r>
                        <a:rPr lang="en-US" sz="1600" dirty="0"/>
                        <a:t>There are 99 homeowners insurance carriers writing coverage throughout California – not including the FAIR plan.1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Existing regulations do not allow insurers to consider any of the below when setting rates: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561660"/>
                  </a:ext>
                </a:extLst>
              </a:tr>
              <a:tr h="1515081">
                <a:tc>
                  <a:txBody>
                    <a:bodyPr/>
                    <a:lstStyle/>
                    <a:p>
                      <a:r>
                        <a:rPr lang="en-US" sz="1600" dirty="0"/>
                        <a:t>Homeowners insurance is still readily available in the regular insurance market, however the California FAIR plan has seen an increase in policy subscribers.2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Impacts of climate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Recent catastrophic fires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Newest modeling and technology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24286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r>
                        <a:rPr lang="en-US" sz="1600" dirty="0"/>
                        <a:t>California has some of the most competitive rates for homeowners insurance in the nation. ranked 46th - when factoring in home value.3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570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169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E09990BA-1D43-E94B-94D1-A82A50350B99}"/>
              </a:ext>
            </a:extLst>
          </p:cNvPr>
          <p:cNvGrpSpPr/>
          <p:nvPr/>
        </p:nvGrpSpPr>
        <p:grpSpPr>
          <a:xfrm>
            <a:off x="264943" y="1428373"/>
            <a:ext cx="8614115" cy="3443426"/>
            <a:chOff x="391535" y="1228554"/>
            <a:chExt cx="11485486" cy="459123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72457B5-4D48-5645-8B2B-67C44D00A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83796" y="1858658"/>
              <a:ext cx="4224408" cy="3961130"/>
            </a:xfrm>
            <a:prstGeom prst="rect">
              <a:avLst/>
            </a:prstGeom>
          </p:spPr>
        </p:pic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FC264E2-BD67-0F49-9C0F-A5ABB56CD920}"/>
                </a:ext>
              </a:extLst>
            </p:cNvPr>
            <p:cNvGrpSpPr/>
            <p:nvPr/>
          </p:nvGrpSpPr>
          <p:grpSpPr>
            <a:xfrm>
              <a:off x="7570956" y="3553808"/>
              <a:ext cx="4306065" cy="1996709"/>
              <a:chOff x="7570956" y="3553808"/>
              <a:chExt cx="4306065" cy="1996709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E70EDF5-5403-1E4E-A122-52251F6B9381}"/>
                  </a:ext>
                </a:extLst>
              </p:cNvPr>
              <p:cNvGrpSpPr/>
              <p:nvPr/>
            </p:nvGrpSpPr>
            <p:grpSpPr>
              <a:xfrm>
                <a:off x="8128679" y="3640207"/>
                <a:ext cx="3748342" cy="1910310"/>
                <a:chOff x="851579" y="973207"/>
                <a:chExt cx="3748342" cy="1910310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6A81CA8-1C6D-A04B-9771-E6B7F298ACE0}"/>
                    </a:ext>
                  </a:extLst>
                </p:cNvPr>
                <p:cNvSpPr/>
                <p:nvPr/>
              </p:nvSpPr>
              <p:spPr>
                <a:xfrm>
                  <a:off x="851579" y="1327150"/>
                  <a:ext cx="3748342" cy="1269467"/>
                </a:xfrm>
                <a:prstGeom prst="rect">
                  <a:avLst/>
                </a:prstGeom>
                <a:solidFill>
                  <a:srgbClr val="28723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US" sz="135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40FEFC6-926A-CA47-B519-4D1185551BC1}"/>
                    </a:ext>
                  </a:extLst>
                </p:cNvPr>
                <p:cNvSpPr txBox="1"/>
                <p:nvPr/>
              </p:nvSpPr>
              <p:spPr>
                <a:xfrm>
                  <a:off x="932170" y="1498523"/>
                  <a:ext cx="3587159" cy="1384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1200" b="1" dirty="0">
                      <a:solidFill>
                        <a:prstClr val="white"/>
                      </a:solidFill>
                      <a:latin typeface="Calibri" panose="020F0502020204030204"/>
                    </a:rPr>
                    <a:t>Surplus Lines</a:t>
                  </a:r>
                </a:p>
                <a:p>
                  <a:pPr defTabSz="685800"/>
                  <a:r>
                    <a:rPr lang="en-US" sz="1200" dirty="0">
                      <a:solidFill>
                        <a:prstClr val="white"/>
                      </a:solidFill>
                      <a:latin typeface="Calibri" panose="020F0502020204030204"/>
                    </a:rPr>
                    <a:t>Insurance coverage from a non-state-regulated provider who may be willing to take on a higher financial risk. </a:t>
                  </a:r>
                </a:p>
                <a:p>
                  <a:pPr defTabSz="685800"/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AFFD12F-6866-DB4D-A338-9C9BF056A4FE}"/>
                    </a:ext>
                  </a:extLst>
                </p:cNvPr>
                <p:cNvSpPr txBox="1"/>
                <p:nvPr/>
              </p:nvSpPr>
              <p:spPr>
                <a:xfrm>
                  <a:off x="932170" y="973207"/>
                  <a:ext cx="1326229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3000" b="1" spc="-113" dirty="0">
                      <a:ln w="12700">
                        <a:solidFill>
                          <a:prstClr val="white"/>
                        </a:solidFill>
                      </a:ln>
                      <a:solidFill>
                        <a:prstClr val="black"/>
                      </a:solidFill>
                      <a:latin typeface="Gilroy ExtraBold" pitchFamily="2" charset="77"/>
                    </a:rPr>
                    <a:t>0.16</a:t>
                  </a: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C6DD0B4-0186-7247-91BE-918F4CA5FA9B}"/>
                    </a:ext>
                  </a:extLst>
                </p:cNvPr>
                <p:cNvSpPr txBox="1"/>
                <p:nvPr/>
              </p:nvSpPr>
              <p:spPr>
                <a:xfrm>
                  <a:off x="1828800" y="1025846"/>
                  <a:ext cx="429599" cy="615553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2400" dirty="0">
                      <a:ln w="3175">
                        <a:solidFill>
                          <a:prstClr val="white"/>
                        </a:solidFill>
                      </a:ln>
                      <a:solidFill>
                        <a:prstClr val="black"/>
                      </a:solidFill>
                      <a:latin typeface="Gilroy Medium" pitchFamily="2" charset="77"/>
                    </a:rPr>
                    <a:t>%</a:t>
                  </a:r>
                </a:p>
              </p:txBody>
            </p:sp>
          </p:grpSp>
          <p:cxnSp>
            <p:nvCxnSpPr>
              <p:cNvPr id="34" name="Elbow Connector 33">
                <a:extLst>
                  <a:ext uri="{FF2B5EF4-FFF2-40B4-BE49-F238E27FC236}">
                    <a16:creationId xmlns:a16="http://schemas.microsoft.com/office/drawing/2014/main" id="{D790179E-CEC6-3446-B4EC-F42C2EA3B37C}"/>
                  </a:ext>
                </a:extLst>
              </p:cNvPr>
              <p:cNvCxnSpPr/>
              <p:nvPr/>
            </p:nvCxnSpPr>
            <p:spPr>
              <a:xfrm rot="16200000" flipV="1">
                <a:off x="7540712" y="3584052"/>
                <a:ext cx="697737" cy="637249"/>
              </a:xfrm>
              <a:prstGeom prst="bentConnector3">
                <a:avLst/>
              </a:prstGeom>
              <a:ln w="12700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708807C-B417-A649-BDE1-B0ABAC426C83}"/>
                </a:ext>
              </a:extLst>
            </p:cNvPr>
            <p:cNvGrpSpPr/>
            <p:nvPr/>
          </p:nvGrpSpPr>
          <p:grpSpPr>
            <a:xfrm>
              <a:off x="7570956" y="1228554"/>
              <a:ext cx="4306064" cy="2086146"/>
              <a:chOff x="7570956" y="1228554"/>
              <a:chExt cx="4306064" cy="2086146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860971F-6DEA-0A47-80A6-60E201F81FD5}"/>
                  </a:ext>
                </a:extLst>
              </p:cNvPr>
              <p:cNvGrpSpPr/>
              <p:nvPr/>
            </p:nvGrpSpPr>
            <p:grpSpPr>
              <a:xfrm>
                <a:off x="8128678" y="1228554"/>
                <a:ext cx="3748342" cy="1902690"/>
                <a:chOff x="851579" y="973207"/>
                <a:chExt cx="3748342" cy="190269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1738381E-76B8-3E4E-B16A-49493CCB6229}"/>
                    </a:ext>
                  </a:extLst>
                </p:cNvPr>
                <p:cNvSpPr/>
                <p:nvPr/>
              </p:nvSpPr>
              <p:spPr>
                <a:xfrm>
                  <a:off x="851579" y="1327150"/>
                  <a:ext cx="3748342" cy="1269467"/>
                </a:xfrm>
                <a:prstGeom prst="rect">
                  <a:avLst/>
                </a:prstGeom>
                <a:solidFill>
                  <a:srgbClr val="D4A32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US" sz="135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1AC57E0-BEE5-EF46-A8A2-7A8A4CB2080E}"/>
                    </a:ext>
                  </a:extLst>
                </p:cNvPr>
                <p:cNvSpPr txBox="1"/>
                <p:nvPr/>
              </p:nvSpPr>
              <p:spPr>
                <a:xfrm>
                  <a:off x="932170" y="1490903"/>
                  <a:ext cx="3587159" cy="1384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1200" b="1" dirty="0">
                      <a:solidFill>
                        <a:prstClr val="white"/>
                      </a:solidFill>
                      <a:latin typeface="Calibri" panose="020F0502020204030204"/>
                    </a:rPr>
                    <a:t>FAIR Plan</a:t>
                  </a:r>
                </a:p>
                <a:p>
                  <a:pPr defTabSz="685800"/>
                  <a:r>
                    <a:rPr lang="en-US" sz="1200" dirty="0">
                      <a:solidFill>
                        <a:prstClr val="white"/>
                      </a:solidFill>
                      <a:latin typeface="Calibri" panose="020F0502020204030204"/>
                    </a:rPr>
                    <a:t>Fire insurance coverage for homeowners who otherwise cannot obtain coverage in California.</a:t>
                  </a:r>
                </a:p>
                <a:p>
                  <a:pPr defTabSz="685800"/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6A3081B-4053-5542-887A-0B67DB47C10E}"/>
                    </a:ext>
                  </a:extLst>
                </p:cNvPr>
                <p:cNvSpPr txBox="1"/>
                <p:nvPr/>
              </p:nvSpPr>
              <p:spPr>
                <a:xfrm>
                  <a:off x="932171" y="973207"/>
                  <a:ext cx="637551" cy="13542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3000" b="1" spc="-225" dirty="0">
                      <a:ln w="12700">
                        <a:solidFill>
                          <a:prstClr val="white"/>
                        </a:solidFill>
                      </a:ln>
                      <a:solidFill>
                        <a:prstClr val="black"/>
                      </a:solidFill>
                      <a:latin typeface="Gilroy ExtraBold" pitchFamily="2" charset="77"/>
                    </a:rPr>
                    <a:t>1.1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7D212EB-0BE8-D942-BF6C-372C6E2DFE89}"/>
                    </a:ext>
                  </a:extLst>
                </p:cNvPr>
                <p:cNvSpPr txBox="1"/>
                <p:nvPr/>
              </p:nvSpPr>
              <p:spPr>
                <a:xfrm>
                  <a:off x="1435512" y="1025846"/>
                  <a:ext cx="429599" cy="615553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2400" dirty="0">
                      <a:ln w="3175">
                        <a:solidFill>
                          <a:prstClr val="white"/>
                        </a:solidFill>
                      </a:ln>
                      <a:solidFill>
                        <a:prstClr val="black"/>
                      </a:solidFill>
                      <a:latin typeface="Gilroy Medium" pitchFamily="2" charset="77"/>
                    </a:rPr>
                    <a:t>%</a:t>
                  </a:r>
                </a:p>
              </p:txBody>
            </p:sp>
          </p:grpSp>
          <p:cxnSp>
            <p:nvCxnSpPr>
              <p:cNvPr id="36" name="Elbow Connector 35">
                <a:extLst>
                  <a:ext uri="{FF2B5EF4-FFF2-40B4-BE49-F238E27FC236}">
                    <a16:creationId xmlns:a16="http://schemas.microsoft.com/office/drawing/2014/main" id="{FB4AB2A4-0E49-004C-A361-41108C42412A}"/>
                  </a:ext>
                </a:extLst>
              </p:cNvPr>
              <p:cNvCxnSpPr/>
              <p:nvPr/>
            </p:nvCxnSpPr>
            <p:spPr>
              <a:xfrm rot="5400000">
                <a:off x="7382850" y="2489346"/>
                <a:ext cx="1013460" cy="637248"/>
              </a:xfrm>
              <a:prstGeom prst="bentConnector3">
                <a:avLst/>
              </a:prstGeom>
              <a:ln w="12700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EEFCC21-E806-AA42-BF03-8E73CB5BC9F9}"/>
                </a:ext>
              </a:extLst>
            </p:cNvPr>
            <p:cNvGrpSpPr/>
            <p:nvPr/>
          </p:nvGrpSpPr>
          <p:grpSpPr>
            <a:xfrm>
              <a:off x="391535" y="1228554"/>
              <a:ext cx="4302385" cy="1910310"/>
              <a:chOff x="391535" y="1228554"/>
              <a:chExt cx="4302385" cy="191031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27757E3-6D45-9941-A3F7-9F8D22F38575}"/>
                  </a:ext>
                </a:extLst>
              </p:cNvPr>
              <p:cNvGrpSpPr/>
              <p:nvPr/>
            </p:nvGrpSpPr>
            <p:grpSpPr>
              <a:xfrm>
                <a:off x="391535" y="1228554"/>
                <a:ext cx="3748342" cy="1910310"/>
                <a:chOff x="851579" y="973207"/>
                <a:chExt cx="3748342" cy="1910310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363D571C-1498-4E49-894E-76235EA36771}"/>
                    </a:ext>
                  </a:extLst>
                </p:cNvPr>
                <p:cNvSpPr/>
                <p:nvPr/>
              </p:nvSpPr>
              <p:spPr>
                <a:xfrm>
                  <a:off x="851579" y="1327150"/>
                  <a:ext cx="3748342" cy="1269467"/>
                </a:xfrm>
                <a:prstGeom prst="rect">
                  <a:avLst/>
                </a:prstGeom>
                <a:solidFill>
                  <a:srgbClr val="38618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US" sz="135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066B5F47-F867-9940-96D5-366388B55C19}"/>
                    </a:ext>
                  </a:extLst>
                </p:cNvPr>
                <p:cNvSpPr txBox="1"/>
                <p:nvPr/>
              </p:nvSpPr>
              <p:spPr>
                <a:xfrm>
                  <a:off x="932170" y="1498523"/>
                  <a:ext cx="3587159" cy="1384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1200" b="1" dirty="0">
                      <a:solidFill>
                        <a:prstClr val="white"/>
                      </a:solidFill>
                      <a:latin typeface="Calibri" panose="020F0502020204030204"/>
                    </a:rPr>
                    <a:t>Admitted Market</a:t>
                  </a:r>
                </a:p>
                <a:p>
                  <a:pPr defTabSz="685800"/>
                  <a:r>
                    <a:rPr lang="en-US" sz="1200" dirty="0">
                      <a:solidFill>
                        <a:prstClr val="white"/>
                      </a:solidFill>
                      <a:latin typeface="Calibri" panose="020F0502020204030204"/>
                    </a:rPr>
                    <a:t>Insurance coverage purchased from an insurance company that is regulated and formally licensed to operate in the state.</a:t>
                  </a:r>
                </a:p>
                <a:p>
                  <a:pPr defTabSz="685800"/>
                  <a:endParaRPr lang="en-US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E1FE4D5-C71C-644A-BD26-34FCB51DA9A1}"/>
                    </a:ext>
                  </a:extLst>
                </p:cNvPr>
                <p:cNvSpPr txBox="1"/>
                <p:nvPr/>
              </p:nvSpPr>
              <p:spPr>
                <a:xfrm>
                  <a:off x="932170" y="973207"/>
                  <a:ext cx="1326229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3000" b="1" dirty="0">
                      <a:ln w="12700">
                        <a:solidFill>
                          <a:prstClr val="white"/>
                        </a:solidFill>
                      </a:ln>
                      <a:solidFill>
                        <a:prstClr val="black"/>
                      </a:solidFill>
                      <a:latin typeface="Gilroy ExtraBold" pitchFamily="2" charset="77"/>
                    </a:rPr>
                    <a:t>~98</a:t>
                  </a: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AA1B17F-C8F3-214D-BFE5-14F5E7326D4C}"/>
                    </a:ext>
                  </a:extLst>
                </p:cNvPr>
                <p:cNvSpPr txBox="1"/>
                <p:nvPr/>
              </p:nvSpPr>
              <p:spPr>
                <a:xfrm>
                  <a:off x="1828800" y="1025846"/>
                  <a:ext cx="429599" cy="615553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sz="2400" dirty="0">
                      <a:ln w="3175">
                        <a:solidFill>
                          <a:prstClr val="white"/>
                        </a:solidFill>
                      </a:ln>
                      <a:solidFill>
                        <a:prstClr val="black"/>
                      </a:solidFill>
                      <a:latin typeface="Gilroy Medium" pitchFamily="2" charset="77"/>
                    </a:rPr>
                    <a:t>%</a:t>
                  </a:r>
                </a:p>
              </p:txBody>
            </p:sp>
          </p:grpSp>
          <p:cxnSp>
            <p:nvCxnSpPr>
              <p:cNvPr id="38" name="Elbow Connector 37">
                <a:extLst>
                  <a:ext uri="{FF2B5EF4-FFF2-40B4-BE49-F238E27FC236}">
                    <a16:creationId xmlns:a16="http://schemas.microsoft.com/office/drawing/2014/main" id="{7FE98BF0-4F00-1F4E-966B-228640EE6868}"/>
                  </a:ext>
                </a:extLst>
              </p:cNvPr>
              <p:cNvCxnSpPr/>
              <p:nvPr/>
            </p:nvCxnSpPr>
            <p:spPr>
              <a:xfrm rot="16200000" flipH="1">
                <a:off x="3900708" y="1828068"/>
                <a:ext cx="876300" cy="710124"/>
              </a:xfrm>
              <a:prstGeom prst="bentConnector3">
                <a:avLst/>
              </a:prstGeom>
              <a:ln w="12700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51F03067-121C-054A-9C37-DE3F3FD3F8BD}"/>
              </a:ext>
            </a:extLst>
          </p:cNvPr>
          <p:cNvSpPr txBox="1"/>
          <p:nvPr/>
        </p:nvSpPr>
        <p:spPr>
          <a:xfrm>
            <a:off x="1682934" y="994450"/>
            <a:ext cx="57207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b="1" dirty="0">
                <a:solidFill>
                  <a:srgbClr val="287237"/>
                </a:solidFill>
                <a:latin typeface="Calibri" panose="020F0502020204030204"/>
              </a:rPr>
              <a:t>CALIFORNIA INSURANCE MARKET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355BC0B-ED0C-284A-93E8-CA340781D120}"/>
              </a:ext>
            </a:extLst>
          </p:cNvPr>
          <p:cNvSpPr txBox="1">
            <a:spLocks/>
          </p:cNvSpPr>
          <p:nvPr/>
        </p:nvSpPr>
        <p:spPr>
          <a:xfrm>
            <a:off x="136719" y="2920919"/>
            <a:ext cx="2693396" cy="244775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spcBef>
                <a:spcPts val="750"/>
              </a:spcBef>
            </a:pPr>
            <a:r>
              <a:rPr lang="en-US" sz="1050" b="1" dirty="0">
                <a:solidFill>
                  <a:prstClr val="black"/>
                </a:solidFill>
                <a:latin typeface="Calibri" panose="020F0502020204030204"/>
              </a:rPr>
              <a:t>Policyholders Are Being Paid: </a:t>
            </a: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Over $15 billion in claims have been paid and we continue to help our customers through the claims process. </a:t>
            </a:r>
          </a:p>
          <a:p>
            <a:pPr marL="171450" indent="-171450" defTabSz="685800">
              <a:spcBef>
                <a:spcPts val="750"/>
              </a:spcBef>
            </a:pPr>
            <a:r>
              <a:rPr lang="en-US" sz="1050" b="1" dirty="0">
                <a:solidFill>
                  <a:prstClr val="black"/>
                </a:solidFill>
                <a:latin typeface="Calibri" panose="020F0502020204030204"/>
              </a:rPr>
              <a:t>Wildfires Are Insurable: </a:t>
            </a: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Unlike earthquakes, insurers are able to plan for wildfire risks. The California Earthquake Authority was a result of insurers leaving the market because they could not predict and insure that risk.</a:t>
            </a:r>
            <a:r>
              <a:rPr lang="en-US" sz="105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 Insurers are not leaving the home insurance market. </a:t>
            </a:r>
          </a:p>
          <a:p>
            <a:pPr marL="171450" indent="-171450" defTabSz="685800">
              <a:spcBef>
                <a:spcPts val="750"/>
              </a:spcBef>
            </a:pPr>
            <a:r>
              <a:rPr lang="en-US" sz="1050" b="1" dirty="0">
                <a:solidFill>
                  <a:prstClr val="black"/>
                </a:solidFill>
                <a:latin typeface="Calibri" panose="020F0502020204030204"/>
              </a:rPr>
              <a:t>Homeowners Drive Policy Switches: </a:t>
            </a: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Policyholders are 2.5 times more likely to change their home insurer than be non-renewed.</a:t>
            </a:r>
            <a:r>
              <a:rPr lang="en-US" sz="1050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lang="en-US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70DE29-E4D0-8843-8D84-1D67C84D1688}"/>
              </a:ext>
            </a:extLst>
          </p:cNvPr>
          <p:cNvSpPr txBox="1"/>
          <p:nvPr/>
        </p:nvSpPr>
        <p:spPr>
          <a:xfrm>
            <a:off x="264943" y="5611898"/>
            <a:ext cx="794842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825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 History of the California Earthquake Authority. California Earthquake Authority, </a:t>
            </a:r>
            <a:r>
              <a:rPr lang="en-US" sz="825" dirty="0" err="1">
                <a:solidFill>
                  <a:prstClr val="black"/>
                </a:solidFill>
                <a:latin typeface="Calibri" panose="020F0502020204030204"/>
              </a:rPr>
              <a:t>www.earthquakeauthority.com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/About-CEA. </a:t>
            </a:r>
          </a:p>
          <a:p>
            <a:pPr defTabSz="685800"/>
            <a:r>
              <a:rPr lang="en-US" sz="825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 Lloyd, D., Tsang, F., &amp; Fitts, G. (2018). The Impact of Changing Wildfire Risk on California’s Residential Insurance Market(Rep.). RAND Corporation, </a:t>
            </a:r>
            <a:r>
              <a:rPr lang="en-US" sz="825" dirty="0" err="1">
                <a:solidFill>
                  <a:prstClr val="black"/>
                </a:solidFill>
                <a:latin typeface="Calibri" panose="020F0502020204030204"/>
              </a:rPr>
              <a:t>Greenware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 Tech. </a:t>
            </a:r>
          </a:p>
        </p:txBody>
      </p:sp>
    </p:spTree>
    <p:extLst>
      <p:ext uri="{BB962C8B-B14F-4D97-AF65-F5344CB8AC3E}">
        <p14:creationId xmlns:p14="http://schemas.microsoft.com/office/powerpoint/2010/main" val="54255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440478" y="5495569"/>
            <a:ext cx="3953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>
            <a:spAutoFit/>
          </a:bodyPr>
          <a:lstStyle/>
          <a:p>
            <a:pPr eaLnBrk="0" hangingPunct="0">
              <a:buSzPct val="90000"/>
              <a:buFont typeface="Wingdings" pitchFamily="2" charset="2"/>
              <a:buNone/>
            </a:pPr>
            <a:r>
              <a:rPr lang="en-US" sz="1200" dirty="0"/>
              <a:t>Your home is your biggest asset, so make sure you have the information you need to insure it properly.</a:t>
            </a:r>
            <a:endParaRPr lang="en-US" sz="1200" b="1" dirty="0"/>
          </a:p>
        </p:txBody>
      </p:sp>
      <p:pic>
        <p:nvPicPr>
          <p:cNvPr id="56" name="Picture 1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419100" y="1444920"/>
            <a:ext cx="3975332" cy="3974501"/>
          </a:xfrm>
          <a:prstGeom prst="rect">
            <a:avLst/>
          </a:prstGeom>
          <a:noFill/>
          <a:ln w="25400" cmpd="sng" algn="ctr">
            <a:noFill/>
            <a:miter lim="800000"/>
            <a:headEnd/>
            <a:tailEnd/>
          </a:ln>
          <a:effectLst/>
        </p:spPr>
      </p:pic>
      <p:sp>
        <p:nvSpPr>
          <p:cNvPr id="62" name="Text Placeholder 4"/>
          <p:cNvSpPr txBox="1">
            <a:spLocks/>
          </p:cNvSpPr>
          <p:nvPr/>
        </p:nvSpPr>
        <p:spPr bwMode="gray">
          <a:xfrm>
            <a:off x="1018095" y="140897"/>
            <a:ext cx="7825596" cy="1009174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CALIFORNIA IS A LEADER IN PROTECTING CONSUMER RIGHTS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572000" y="1444920"/>
            <a:ext cx="4242816" cy="4960789"/>
          </a:xfrm>
          <a:prstGeom prst="rect">
            <a:avLst/>
          </a:prstGeom>
        </p:spPr>
        <p:txBody>
          <a:bodyPr/>
          <a:lstStyle>
            <a:lvl1pPr marL="292608" indent="-292608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rgbClr val="337DBE"/>
              </a:buClr>
              <a:buSzPct val="77000"/>
              <a:buFont typeface="Wingdings 3" panose="05040102010807070707" pitchFamily="18" charset="2"/>
              <a:buChar char="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28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7DBE"/>
              </a:buClr>
              <a:buFont typeface="Wingdings" panose="05000000000000000000" pitchFamily="2" charset="2"/>
              <a:buChar char="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7DBE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728" indent="-219456" algn="l" defTabSz="914400" rtl="0" eaLnBrk="1" latinLnBrk="0" hangingPunct="1">
              <a:lnSpc>
                <a:spcPct val="90000"/>
              </a:lnSpc>
              <a:spcBef>
                <a:spcPts val="200"/>
              </a:spcBef>
              <a:buClr>
                <a:srgbClr val="337DBE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173736" algn="l" defTabSz="914400" rtl="0" eaLnBrk="1" latinLnBrk="0" hangingPunct="1">
              <a:lnSpc>
                <a:spcPct val="90000"/>
              </a:lnSpc>
              <a:spcBef>
                <a:spcPts val="100"/>
              </a:spcBef>
              <a:buClr>
                <a:srgbClr val="337DBE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1800" dirty="0"/>
              <a:t>Starting in 2019, homeowners are protected against policy cancellations and </a:t>
            </a:r>
            <a:r>
              <a:rPr lang="en-US" sz="1800" dirty="0" err="1"/>
              <a:t>nonrenewals</a:t>
            </a:r>
            <a:r>
              <a:rPr lang="en-US" sz="1800" dirty="0"/>
              <a:t> in zip codes or fire perimeters where a State of Emergency has been declared. (SB 824)</a:t>
            </a:r>
          </a:p>
          <a:p>
            <a:pPr>
              <a:spcBef>
                <a:spcPts val="1400"/>
              </a:spcBef>
            </a:pPr>
            <a:r>
              <a:rPr lang="en-US" sz="1800" dirty="0"/>
              <a:t>Starting in 2019, insurers must renew your homeowners policy for at least two years for homes that were burned down or destroyed in a declared State of Emergency. (SB 894)</a:t>
            </a:r>
          </a:p>
          <a:p>
            <a:pPr>
              <a:spcBef>
                <a:spcPts val="1400"/>
              </a:spcBef>
            </a:pPr>
            <a:r>
              <a:rPr lang="en-US" sz="1800" dirty="0"/>
              <a:t>In 1968, California created the Fair Access to Insurance Requirements (“FAIR”) Plan which provides a safety net that assures home insurance is available for all homeowners. </a:t>
            </a:r>
          </a:p>
        </p:txBody>
      </p:sp>
    </p:spTree>
    <p:extLst>
      <p:ext uri="{BB962C8B-B14F-4D97-AF65-F5344CB8AC3E}">
        <p14:creationId xmlns:p14="http://schemas.microsoft.com/office/powerpoint/2010/main" val="6495902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5D40-640D-4D46-9A05-B62BF169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Core Logic 2019:</a:t>
            </a:r>
            <a:br>
              <a:rPr lang="en-US" sz="3200" dirty="0"/>
            </a:br>
            <a:r>
              <a:rPr lang="en-US" sz="3200" dirty="0"/>
              <a:t>Insurance Coverage Adequacy Report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E9EB0-D032-473A-891F-D96331C82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The Effects of Insurance to the Property</a:t>
            </a:r>
            <a:r>
              <a:rPr lang="en-US" dirty="0"/>
              <a:t> </a:t>
            </a:r>
            <a:r>
              <a:rPr lang="en-US" sz="2000" dirty="0"/>
              <a:t>Ecosystem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D8490-B8D9-4A60-AA99-35265159E2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61226-4A20-4C87-B67C-AE5CB9E4C0D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1301" y="1657349"/>
            <a:ext cx="8467724" cy="991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806FC-2E90-4662-9373-5719489180E0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81300" y="1941922"/>
            <a:ext cx="8467725" cy="4182018"/>
          </a:xfrm>
        </p:spPr>
        <p:txBody>
          <a:bodyPr/>
          <a:lstStyle/>
          <a:p>
            <a:r>
              <a:rPr lang="en-US" dirty="0"/>
              <a:t>CoreLogic says today’s best practice for reconstruction cost estimating uses information specific to each home and its location. </a:t>
            </a:r>
          </a:p>
          <a:p>
            <a:r>
              <a:rPr lang="en-US" dirty="0"/>
              <a:t>Current localized costs of labor and building materials are applied to create a reconstruction cost estimate unique to the specific home. </a:t>
            </a:r>
          </a:p>
          <a:p>
            <a:r>
              <a:rPr lang="en-US" dirty="0"/>
              <a:t>This best practice produces objective estimates without the inaccuracies introduced by subjective quality judgments, unsophisticated estimating tools, or simple inflation adjustments.</a:t>
            </a:r>
          </a:p>
          <a:p>
            <a:r>
              <a:rPr lang="en-US" dirty="0"/>
              <a:t>California’s insurers are required effective July 1, 2019, to recalculate reconstruction costs every two years, at a minimum, or offer the policyholder at renewal the opportunity to recalculate using a reconstruction cost inflation factor instead (AB 1797).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0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232326"/>
            <a:ext cx="8458200" cy="634940"/>
          </a:xfrm>
        </p:spPr>
        <p:txBody>
          <a:bodyPr/>
          <a:lstStyle/>
          <a:p>
            <a:r>
              <a:rPr lang="en-US" dirty="0"/>
              <a:t>Tools to Prevent Underinsurance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491" y="671267"/>
            <a:ext cx="8454009" cy="1174563"/>
          </a:xfrm>
        </p:spPr>
        <p:txBody>
          <a:bodyPr/>
          <a:lstStyle/>
          <a:p>
            <a:r>
              <a:rPr lang="en-US" sz="1800" dirty="0"/>
              <a:t>Understanding your coverage: Insurance companies offer homeowners options for their coverage at different price points in order to balance choice with vital protections. </a:t>
            </a:r>
            <a:r>
              <a:rPr lang="en-US" sz="1800" b="1" dirty="0"/>
              <a:t>This flexibility keeps coverage accessible for consumers by giving them the power to control their insurance costs.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NOTE: Coverages vary by insurance company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gray">
          <a:xfrm>
            <a:off x="291703" y="1977911"/>
            <a:ext cx="2093278" cy="1174562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</a:rPr>
              <a:t>A-Covers the cost of replacing a structure.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gray">
          <a:xfrm>
            <a:off x="2384982" y="1977910"/>
            <a:ext cx="2356700" cy="1167423"/>
          </a:xfrm>
          <a:prstGeom prst="snip1Rect">
            <a:avLst/>
          </a:prstGeom>
          <a:solidFill>
            <a:schemeClr val="accent3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400" dirty="0">
                <a:solidFill>
                  <a:schemeClr val="bg1"/>
                </a:solidFill>
              </a:rPr>
              <a:t>B-Covers detached structures like a garage.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gray">
          <a:xfrm>
            <a:off x="4656843" y="1977909"/>
            <a:ext cx="1989053" cy="1167426"/>
          </a:xfrm>
          <a:prstGeom prst="snip1Rect">
            <a:avLst>
              <a:gd name="adj" fmla="val 50000"/>
            </a:avLst>
          </a:prstGeom>
          <a:solidFill>
            <a:schemeClr val="accent5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400" dirty="0">
                <a:solidFill>
                  <a:schemeClr val="bg1"/>
                </a:solidFill>
              </a:rPr>
              <a:t>C-Covers personal property and household contents.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gray">
          <a:xfrm>
            <a:off x="6645896" y="1977911"/>
            <a:ext cx="2460397" cy="1174562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400" dirty="0">
                <a:solidFill>
                  <a:schemeClr val="bg1"/>
                </a:solidFill>
              </a:rPr>
              <a:t>D-Covers additional living expenses (ALE) that are incurred when one’s house cannot be occupied due to a covered loss.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3042" y="3429000"/>
            <a:ext cx="6367749" cy="28729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en-US" b="1" u="sng" dirty="0">
                <a:solidFill>
                  <a:schemeClr val="accent2"/>
                </a:solidFill>
              </a:rPr>
              <a:t>TIPS FOR CONSUMERS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SzPct val="90000"/>
              <a:buFont typeface="Wingdings 3" panose="05040102010807070707" pitchFamily="18" charset="2"/>
              <a:buChar char=""/>
            </a:pPr>
            <a:r>
              <a:rPr lang="en-US" b="1" dirty="0">
                <a:solidFill>
                  <a:schemeClr val="accent2"/>
                </a:solidFill>
              </a:rPr>
              <a:t>Under Coverage A, homeowners may purchase extended replacement cost coverage which could provide up to 150% of the coverage purchased.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SzPct val="90000"/>
              <a:buFont typeface="Wingdings 3" panose="05040102010807070707" pitchFamily="18" charset="2"/>
              <a:buChar char=""/>
            </a:pPr>
            <a:r>
              <a:rPr lang="en-US" b="1" dirty="0">
                <a:solidFill>
                  <a:schemeClr val="accent2"/>
                </a:solidFill>
              </a:rPr>
              <a:t>Building Code Upgrade provides extra coverage for older homes.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SzPct val="90000"/>
              <a:buFont typeface="Wingdings 3" panose="05040102010807070707" pitchFamily="18" charset="2"/>
              <a:buChar char=""/>
            </a:pPr>
            <a:r>
              <a:rPr lang="en-US" b="1" dirty="0">
                <a:solidFill>
                  <a:schemeClr val="accent2"/>
                </a:solidFill>
              </a:rPr>
              <a:t>Always report home additions and remodels to keep your coverage current.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SzPct val="90000"/>
              <a:buFont typeface="Wingdings 3" panose="05040102010807070707" pitchFamily="18" charset="2"/>
              <a:buChar char=""/>
            </a:pPr>
            <a:r>
              <a:rPr lang="en-US" b="1" dirty="0">
                <a:solidFill>
                  <a:schemeClr val="accent2"/>
                </a:solidFill>
              </a:rPr>
              <a:t>Keep your home inventory list up-to-date and store all important photos, receipts, </a:t>
            </a:r>
            <a:r>
              <a:rPr lang="en-US" b="1" dirty="0" err="1">
                <a:solidFill>
                  <a:schemeClr val="accent2"/>
                </a:solidFill>
              </a:rPr>
              <a:t>etc</a:t>
            </a:r>
            <a:r>
              <a:rPr lang="en-US" b="1" dirty="0">
                <a:solidFill>
                  <a:schemeClr val="accent2"/>
                </a:solidFill>
              </a:rPr>
              <a:t> offsite or in the cloud.</a:t>
            </a:r>
          </a:p>
        </p:txBody>
      </p:sp>
    </p:spTree>
    <p:extLst>
      <p:ext uri="{BB962C8B-B14F-4D97-AF65-F5344CB8AC3E}">
        <p14:creationId xmlns:p14="http://schemas.microsoft.com/office/powerpoint/2010/main" val="165567075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1" y="433633"/>
            <a:ext cx="8458200" cy="1489435"/>
          </a:xfrm>
        </p:spPr>
        <p:txBody>
          <a:bodyPr/>
          <a:lstStyle/>
          <a:p>
            <a:r>
              <a:rPr lang="en-US" sz="2000" dirty="0"/>
              <a:t>We support efforts to protect residents, businesses and homeowners by taking proactive steps against catastrophes now.</a:t>
            </a:r>
            <a:br>
              <a:rPr lang="en-US" sz="2000" dirty="0"/>
            </a:br>
            <a:br>
              <a:rPr lang="en-US" sz="2000" dirty="0"/>
            </a:br>
            <a:r>
              <a:rPr lang="en-US" sz="1800" dirty="0"/>
              <a:t>Fire Safe Council, </a:t>
            </a:r>
            <a:r>
              <a:rPr lang="en-US" sz="1800" dirty="0" err="1"/>
              <a:t>Firewise</a:t>
            </a:r>
            <a:r>
              <a:rPr lang="en-US" sz="1800" dirty="0"/>
              <a:t> USA, Insurance Institute for Business/Home Safety.</a:t>
            </a:r>
            <a:br>
              <a:rPr lang="en-US" sz="1800" dirty="0"/>
            </a:br>
            <a:br>
              <a:rPr lang="en-US" sz="2400" dirty="0"/>
            </a:br>
            <a:endParaRPr lang="en-US" dirty="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657230" y="1384117"/>
            <a:ext cx="3101279" cy="4089765"/>
            <a:chOff x="-186268" y="1519223"/>
            <a:chExt cx="3101279" cy="4061117"/>
          </a:xfrm>
        </p:grpSpPr>
        <p:sp>
          <p:nvSpPr>
            <p:cNvPr id="51" name="Rectangle 4"/>
            <p:cNvSpPr>
              <a:spLocks noChangeArrowheads="1"/>
            </p:cNvSpPr>
            <p:nvPr/>
          </p:nvSpPr>
          <p:spPr bwMode="gray">
            <a:xfrm>
              <a:off x="-186268" y="2083309"/>
              <a:ext cx="3101279" cy="3497031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137160" tIns="137160" rIns="91440" bIns="13716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54595F"/>
                  </a:solidFill>
                  <a:latin typeface="Roboto" panose="02000000000000000000" pitchFamily="2" charset="0"/>
                </a:rPr>
                <a:t>Improved vegetation and land management practices</a:t>
              </a:r>
            </a:p>
            <a:p>
              <a:endParaRPr lang="en-US" sz="1600" dirty="0">
                <a:solidFill>
                  <a:srgbClr val="111111"/>
                </a:solidFill>
                <a:latin typeface="Roboto" panose="02000000000000000000" pitchFamily="2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54595F"/>
                  </a:solidFill>
                  <a:latin typeface="Roboto" panose="02000000000000000000" pitchFamily="2" charset="0"/>
                </a:rPr>
                <a:t>Hardening of our electrical grid</a:t>
              </a:r>
            </a:p>
            <a:p>
              <a:endParaRPr lang="en-US" sz="1600" dirty="0">
                <a:solidFill>
                  <a:srgbClr val="111111"/>
                </a:solidFill>
                <a:latin typeface="Roboto" panose="02000000000000000000" pitchFamily="2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54595F"/>
                  </a:solidFill>
                  <a:latin typeface="Roboto" panose="02000000000000000000" pitchFamily="2" charset="0"/>
                </a:rPr>
                <a:t>Defensible space for structures</a:t>
              </a:r>
            </a:p>
            <a:p>
              <a:endParaRPr lang="en-US" sz="1600" dirty="0">
                <a:solidFill>
                  <a:srgbClr val="111111"/>
                </a:solidFill>
                <a:latin typeface="Roboto" panose="02000000000000000000" pitchFamily="2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54595F"/>
                  </a:solidFill>
                  <a:latin typeface="Roboto" panose="02000000000000000000" pitchFamily="2" charset="0"/>
                </a:rPr>
                <a:t>Supporting our fire and emergency services</a:t>
              </a:r>
            </a:p>
            <a:p>
              <a:endParaRPr lang="en-US" sz="1600" dirty="0">
                <a:solidFill>
                  <a:srgbClr val="111111"/>
                </a:solidFill>
                <a:latin typeface="Roboto" panose="02000000000000000000" pitchFamily="2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54595F"/>
                  </a:solidFill>
                  <a:latin typeface="Roboto" panose="02000000000000000000" pitchFamily="2" charset="0"/>
                </a:rPr>
                <a:t>Designing building codes with catastrophe prevention in mind</a:t>
              </a:r>
              <a:endParaRPr lang="en-US" sz="1600" dirty="0">
                <a:solidFill>
                  <a:srgbClr val="111111"/>
                </a:solidFill>
                <a:latin typeface="Roboto" panose="02000000000000000000" pitchFamily="2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ts val="600"/>
                </a:spcBef>
              </a:pPr>
              <a:r>
                <a:rPr lang="en-US" altLang="en-US" sz="1600" dirty="0">
                  <a:solidFill>
                    <a:srgbClr val="286EB8"/>
                  </a:solidFill>
                  <a:latin typeface="+mn-lt"/>
                </a:rPr>
                <a:t>.</a:t>
              </a:r>
            </a:p>
          </p:txBody>
        </p:sp>
        <p:sp>
          <p:nvSpPr>
            <p:cNvPr id="52" name="Right Triangle 51"/>
            <p:cNvSpPr>
              <a:spLocks noChangeAspect="1"/>
            </p:cNvSpPr>
            <p:nvPr/>
          </p:nvSpPr>
          <p:spPr bwMode="gray">
            <a:xfrm rot="10800000">
              <a:off x="2698364" y="1519223"/>
              <a:ext cx="216647" cy="216647"/>
            </a:xfrm>
            <a:prstGeom prst="rtTriangle">
              <a:avLst/>
            </a:prstGeom>
            <a:solidFill>
              <a:srgbClr val="286E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</a:t>
              </a:r>
            </a:p>
          </p:txBody>
        </p:sp>
      </p:grp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133856" y="6294780"/>
            <a:ext cx="7680960" cy="41501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2209591"/>
            <a:ext cx="4845919" cy="318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836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ub-section">
  <a:themeElements>
    <a:clrScheme name="Hyperlink 2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Hyperlink 2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955</Words>
  <Application>Microsoft Office PowerPoint</Application>
  <PresentationFormat>On-screen Show (4:3)</PresentationFormat>
  <Paragraphs>92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Gilroy ExtraBold</vt:lpstr>
      <vt:lpstr>Gilroy Medium</vt:lpstr>
      <vt:lpstr>proxima-nova</vt:lpstr>
      <vt:lpstr>Roboto</vt:lpstr>
      <vt:lpstr>Symbol</vt:lpstr>
      <vt:lpstr>Times New Roman</vt:lpstr>
      <vt:lpstr>Wingdings</vt:lpstr>
      <vt:lpstr>Wingdings 3</vt:lpstr>
      <vt:lpstr>Office Theme</vt:lpstr>
      <vt:lpstr>Sub-section</vt:lpstr>
      <vt:lpstr>Blank</vt:lpstr>
      <vt:lpstr>1_Office Theme</vt:lpstr>
      <vt:lpstr> Insurance: Financial Resilience</vt:lpstr>
      <vt:lpstr>Our Promise</vt:lpstr>
      <vt:lpstr>Fifteen Minutes</vt:lpstr>
      <vt:lpstr>Homeowners Insurance: Availability and Affordability</vt:lpstr>
      <vt:lpstr>PowerPoint Presentation</vt:lpstr>
      <vt:lpstr>PowerPoint Presentation</vt:lpstr>
      <vt:lpstr>Core Logic 2019: Insurance Coverage Adequacy Report</vt:lpstr>
      <vt:lpstr>Tools to Prevent Underinsurance </vt:lpstr>
      <vt:lpstr>We support efforts to protect residents, businesses and homeowners by taking proactive steps against catastrophes now.  Fire Safe Council, Firewise USA, Insurance Institute for Business/Home Safety.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Insurance: Financial Resilience</dc:title>
  <dc:creator>Ruiz, Janet</dc:creator>
  <cp:lastModifiedBy>Lewis, Charlene</cp:lastModifiedBy>
  <cp:revision>10</cp:revision>
  <cp:lastPrinted>2019-04-15T18:06:15Z</cp:lastPrinted>
  <dcterms:created xsi:type="dcterms:W3CDTF">2019-04-15T18:03:45Z</dcterms:created>
  <dcterms:modified xsi:type="dcterms:W3CDTF">2019-04-16T17:29:04Z</dcterms:modified>
</cp:coreProperties>
</file>