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2" r:id="rId2"/>
  </p:sldMasterIdLst>
  <p:notesMasterIdLst>
    <p:notesMasterId r:id="rId25"/>
  </p:notesMasterIdLst>
  <p:handoutMasterIdLst>
    <p:handoutMasterId r:id="rId26"/>
  </p:handoutMasterIdLst>
  <p:sldIdLst>
    <p:sldId id="1119" r:id="rId3"/>
    <p:sldId id="1037" r:id="rId4"/>
    <p:sldId id="1114" r:id="rId5"/>
    <p:sldId id="1101" r:id="rId6"/>
    <p:sldId id="1121" r:id="rId7"/>
    <p:sldId id="1107" r:id="rId8"/>
    <p:sldId id="1096" r:id="rId9"/>
    <p:sldId id="1111" r:id="rId10"/>
    <p:sldId id="1110" r:id="rId11"/>
    <p:sldId id="1102" r:id="rId12"/>
    <p:sldId id="1117" r:id="rId13"/>
    <p:sldId id="1104" r:id="rId14"/>
    <p:sldId id="1106" r:id="rId15"/>
    <p:sldId id="1103" r:id="rId16"/>
    <p:sldId id="1094" r:id="rId17"/>
    <p:sldId id="1092" r:id="rId18"/>
    <p:sldId id="1093" r:id="rId19"/>
    <p:sldId id="1089" r:id="rId20"/>
    <p:sldId id="1108" r:id="rId21"/>
    <p:sldId id="1112" r:id="rId22"/>
    <p:sldId id="1086" r:id="rId23"/>
    <p:sldId id="1035" r:id="rId2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DBE"/>
    <a:srgbClr val="FA6602"/>
    <a:srgbClr val="3A73A9"/>
    <a:srgbClr val="97D4F5"/>
    <a:srgbClr val="4F5150"/>
    <a:srgbClr val="2868B0"/>
    <a:srgbClr val="FF3300"/>
    <a:srgbClr val="F69322"/>
    <a:srgbClr val="000000"/>
    <a:srgbClr val="1A4D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9" autoAdjust="0"/>
    <p:restoredTop sz="89725" autoAdjust="0"/>
  </p:normalViewPr>
  <p:slideViewPr>
    <p:cSldViewPr snapToGrid="0">
      <p:cViewPr varScale="1">
        <p:scale>
          <a:sx n="120" d="100"/>
          <a:sy n="120" d="100"/>
        </p:scale>
        <p:origin x="1866" y="10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smtClean="0">
                <a:latin typeface="Arial" charset="0"/>
              </a:defRPr>
            </a:lvl1pPr>
          </a:lstStyle>
          <a:p>
            <a:pPr>
              <a:defRPr/>
            </a:pPr>
            <a:endParaRPr lang="en-US" dirty="0"/>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smtClean="0">
                <a:latin typeface="Arial" charset="0"/>
              </a:defRPr>
            </a:lvl1pPr>
          </a:lstStyle>
          <a:p>
            <a:pPr>
              <a:defRPr/>
            </a:pPr>
            <a:fld id="{2ABB2F97-5410-4253-90EE-06C5BC0BD710}" type="datetime1">
              <a:rPr lang="en-US"/>
              <a:pPr>
                <a:defRPr/>
              </a:pPr>
              <a:t>3/30/2016</a:t>
            </a:fld>
            <a:endParaRPr lang="en-US" dirty="0"/>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smtClean="0">
                <a:latin typeface="Arial" charset="0"/>
              </a:defRPr>
            </a:lvl1pPr>
          </a:lstStyle>
          <a:p>
            <a:pPr>
              <a:defRPr/>
            </a:pPr>
            <a:endParaRPr lang="en-US" dirty="0"/>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vl1pPr>
          </a:lstStyle>
          <a:p>
            <a:fld id="{232AFE8E-20A4-430D-AF2F-2219AC910153}" type="slidenum">
              <a:rPr lang="en-US" altLang="en-US"/>
              <a:pPr/>
              <a:t>‹#›</a:t>
            </a:fld>
            <a:endParaRPr lang="en-US" altLang="en-US" dirty="0"/>
          </a:p>
        </p:txBody>
      </p:sp>
    </p:spTree>
    <p:extLst>
      <p:ext uri="{BB962C8B-B14F-4D97-AF65-F5344CB8AC3E}">
        <p14:creationId xmlns:p14="http://schemas.microsoft.com/office/powerpoint/2010/main" val="98967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vl1pPr>
          </a:lstStyle>
          <a:p>
            <a:fld id="{69A8DD6D-5D8C-4D52-ACAF-6379E5FB77E4}" type="slidenum">
              <a:rPr lang="en-US" altLang="en-US"/>
              <a:pPr/>
              <a:t>‹#›</a:t>
            </a:fld>
            <a:endParaRPr lang="en-US" altLang="en-US" dirty="0"/>
          </a:p>
        </p:txBody>
      </p:sp>
    </p:spTree>
    <p:extLst>
      <p:ext uri="{BB962C8B-B14F-4D97-AF65-F5344CB8AC3E}">
        <p14:creationId xmlns:p14="http://schemas.microsoft.com/office/powerpoint/2010/main" val="3446386105"/>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anose="05000000000000000000"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panose="020B0604020202020204" pitchFamily="34"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anose="05000000000000000000"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365375" y="-117476"/>
            <a:ext cx="11620500" cy="7016151"/>
          </a:xfrm>
          <a:prstGeom prst="rect">
            <a:avLst/>
          </a:prstGeom>
        </p:spPr>
      </p:pic>
      <p:sp>
        <p:nvSpPr>
          <p:cNvPr id="81978" name="Rectangle 1082"/>
          <p:cNvSpPr>
            <a:spLocks noGrp="1" noChangeArrowheads="1"/>
          </p:cNvSpPr>
          <p:nvPr>
            <p:ph type="ctrTitle"/>
          </p:nvPr>
        </p:nvSpPr>
        <p:spPr bwMode="auto">
          <a:xfrm>
            <a:off x="685800" y="3690637"/>
            <a:ext cx="5920831" cy="1233799"/>
          </a:xfrm>
          <a:ln algn="ctr"/>
        </p:spPr>
        <p:txBody>
          <a:bodyPr wrap="square">
            <a:spAutoFit/>
          </a:bodyPr>
          <a:lstStyle>
            <a:lvl1pPr algn="l">
              <a:lnSpc>
                <a:spcPct val="85000"/>
              </a:lnSpc>
              <a:spcBef>
                <a:spcPct val="40000"/>
              </a:spcBef>
              <a:defRPr sz="4300" smtClean="0">
                <a:solidFill>
                  <a:srgbClr val="286EB8"/>
                </a:solidFill>
              </a:defRPr>
            </a:lvl1pPr>
          </a:lstStyle>
          <a:p>
            <a:r>
              <a:rPr lang="en-US" dirty="0" smtClean="0"/>
              <a:t>Click to edit Master title style</a:t>
            </a:r>
          </a:p>
        </p:txBody>
      </p:sp>
      <p:sp>
        <p:nvSpPr>
          <p:cNvPr id="81979" name="Rectangle 1083"/>
          <p:cNvSpPr>
            <a:spLocks noGrp="1" noChangeArrowheads="1"/>
          </p:cNvSpPr>
          <p:nvPr>
            <p:ph type="subTitle" idx="1"/>
          </p:nvPr>
        </p:nvSpPr>
        <p:spPr>
          <a:xfrm>
            <a:off x="668339" y="5160023"/>
            <a:ext cx="5148388" cy="334707"/>
          </a:xfrm>
        </p:spPr>
        <p:txBody>
          <a:bodyPr wrap="square">
            <a:spAutoFit/>
          </a:bodyPr>
          <a:lstStyle>
            <a:lvl1pPr marL="0" indent="0" algn="l">
              <a:lnSpc>
                <a:spcPct val="85000"/>
              </a:lnSpc>
              <a:spcBef>
                <a:spcPct val="25000"/>
              </a:spcBef>
              <a:buFont typeface="Wingdings" pitchFamily="2" charset="2"/>
              <a:buNone/>
              <a:defRPr sz="1800" b="0" i="0" spc="50" smtClean="0">
                <a:solidFill>
                  <a:srgbClr val="0B1E33"/>
                </a:solidFill>
                <a:latin typeface="Museo Slab 300"/>
                <a:cs typeface="Museo Slab 300"/>
              </a:defRPr>
            </a:lvl1pPr>
          </a:lstStyle>
          <a:p>
            <a:r>
              <a:rPr lang="en-US" dirty="0" smtClean="0"/>
              <a:t>Click to edit Master subtitle style</a:t>
            </a:r>
          </a:p>
        </p:txBody>
      </p:sp>
      <p:pic>
        <p:nvPicPr>
          <p:cNvPr id="12" name="Picture 11" descr="III_logo-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
        <p:nvSpPr>
          <p:cNvPr id="11" name="Rectangle 105"/>
          <p:cNvSpPr>
            <a:spLocks noGrp="1" noChangeArrowheads="1"/>
          </p:cNvSpPr>
          <p:nvPr>
            <p:ph type="dt" sz="half" idx="2"/>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3"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19963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7" name="Right Triangle 6"/>
          <p:cNvSpPr/>
          <p:nvPr userDrawn="1"/>
        </p:nvSpPr>
        <p:spPr>
          <a:xfrm rot="5400000">
            <a:off x="0" y="0"/>
            <a:ext cx="810846" cy="810846"/>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rot="16200000">
            <a:off x="4984750" y="2698750"/>
            <a:ext cx="4159250" cy="415925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p:txBody>
          <a:bodyPr rtlCol="0"/>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0"/>
          <p:cNvSpPr>
            <a:spLocks noGrp="1" noChangeArrowheads="1"/>
          </p:cNvSpPr>
          <p:nvPr>
            <p:ph type="sldNum" sz="quarter" idx="12"/>
          </p:nvPr>
        </p:nvSpPr>
        <p:spPr>
          <a:ln/>
        </p:spPr>
        <p:txBody>
          <a:bodyPr/>
          <a:lstStyle>
            <a:lvl1pPr>
              <a:defRPr/>
            </a:lvl1pPr>
          </a:lstStyle>
          <a:p>
            <a:fld id="{9531F22E-1C95-4649-96C8-C938F89E27E7}" type="slidenum">
              <a:rPr lang="en-US" altLang="en-US"/>
              <a:pPr/>
              <a:t>‹#›</a:t>
            </a:fld>
            <a:endParaRPr lang="en-US" altLang="en-US" dirty="0"/>
          </a:p>
        </p:txBody>
      </p:sp>
      <p:sp>
        <p:nvSpPr>
          <p:cNvPr id="9" name="Rectangle 105"/>
          <p:cNvSpPr>
            <a:spLocks noGrp="1" noChangeArrowheads="1"/>
          </p:cNvSpPr>
          <p:nvPr>
            <p:ph type="dt" sz="half" idx="2"/>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0"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200608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7" name="Right Triangle 6"/>
          <p:cNvSpPr/>
          <p:nvPr userDrawn="1"/>
        </p:nvSpPr>
        <p:spPr>
          <a:xfrm rot="5400000">
            <a:off x="0" y="0"/>
            <a:ext cx="810846" cy="810846"/>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rot="16200000">
            <a:off x="4984750" y="2698750"/>
            <a:ext cx="4159250" cy="415925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p:txBody>
          <a:bodyPr rtlCol="0"/>
          <a:lstStyle/>
          <a:p>
            <a:r>
              <a:rPr lang="en-US" smtClean="0"/>
              <a:t>Click to edit Master title style</a:t>
            </a:r>
            <a:endParaRPr lang="en-US"/>
          </a:p>
        </p:txBody>
      </p:sp>
      <p:sp>
        <p:nvSpPr>
          <p:cNvPr id="3" name="Table Placeholder 2"/>
          <p:cNvSpPr>
            <a:spLocks noGrp="1"/>
          </p:cNvSpPr>
          <p:nvPr>
            <p:ph type="tbl" idx="1"/>
          </p:nvPr>
        </p:nvSpPr>
        <p:spPr/>
        <p:txBody>
          <a:bodyPr lIns="91440" rIns="91440" rtlCol="0"/>
          <a:lstStyle/>
          <a:p>
            <a:pPr lvl="0"/>
            <a:r>
              <a:rPr lang="en-US" noProof="0" dirty="0" smtClean="0"/>
              <a:t>Click icon to add table</a:t>
            </a:r>
          </a:p>
        </p:txBody>
      </p:sp>
      <p:sp>
        <p:nvSpPr>
          <p:cNvPr id="6" name="Rectangle 110"/>
          <p:cNvSpPr>
            <a:spLocks noGrp="1" noChangeArrowheads="1"/>
          </p:cNvSpPr>
          <p:nvPr>
            <p:ph type="sldNum" sz="quarter" idx="12"/>
          </p:nvPr>
        </p:nvSpPr>
        <p:spPr>
          <a:ln/>
        </p:spPr>
        <p:txBody>
          <a:bodyPr/>
          <a:lstStyle>
            <a:lvl1pPr>
              <a:defRPr/>
            </a:lvl1pPr>
          </a:lstStyle>
          <a:p>
            <a:fld id="{64006271-75DA-49A0-A8C4-F1CB5DE31828}" type="slidenum">
              <a:rPr lang="en-US" altLang="en-US"/>
              <a:pPr/>
              <a:t>‹#›</a:t>
            </a:fld>
            <a:endParaRPr lang="en-US" altLang="en-US" dirty="0"/>
          </a:p>
        </p:txBody>
      </p:sp>
      <p:sp>
        <p:nvSpPr>
          <p:cNvPr id="9" name="Rectangle 105"/>
          <p:cNvSpPr>
            <a:spLocks noGrp="1" noChangeArrowheads="1"/>
          </p:cNvSpPr>
          <p:nvPr>
            <p:ph type="dt" sz="half" idx="2"/>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0"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925033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9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466" y="582489"/>
            <a:ext cx="7400925" cy="609979"/>
          </a:xfrm>
        </p:spPr>
        <p:txBody>
          <a:bodyPr rtlCol="0"/>
          <a:lstStyle/>
          <a:p>
            <a:r>
              <a:rPr lang="en-US" dirty="0" smtClean="0"/>
              <a:t>Click to edit Master title style</a:t>
            </a:r>
            <a:endParaRPr lang="en-US" dirty="0"/>
          </a:p>
        </p:txBody>
      </p:sp>
      <p:sp>
        <p:nvSpPr>
          <p:cNvPr id="3" name="Content Placeholder 2"/>
          <p:cNvSpPr>
            <a:spLocks noGrp="1"/>
          </p:cNvSpPr>
          <p:nvPr>
            <p:ph idx="1"/>
          </p:nvPr>
        </p:nvSpPr>
        <p:spPr>
          <a:xfrm>
            <a:off x="495300" y="1357190"/>
            <a:ext cx="8153400" cy="4652963"/>
          </a:xfrm>
        </p:spPr>
        <p:txBody>
          <a:bodyPr rtlCol="0"/>
          <a:lstStyle>
            <a:lvl1pPr>
              <a:defRPr>
                <a:solidFill>
                  <a:srgbClr val="444648"/>
                </a:solidFill>
              </a:defRPr>
            </a:lvl1pPr>
            <a:lvl2pPr>
              <a:defRPr>
                <a:solidFill>
                  <a:srgbClr val="808080"/>
                </a:solidFill>
              </a:defRPr>
            </a:lvl2pPr>
            <a:lvl3pPr>
              <a:defRPr>
                <a:solidFill>
                  <a:srgbClr val="808080"/>
                </a:solidFill>
              </a:defRPr>
            </a:lvl3pPr>
            <a:lvl4pPr>
              <a:defRPr>
                <a:solidFill>
                  <a:srgbClr val="808080"/>
                </a:solidFill>
              </a:defRPr>
            </a:lvl4pPr>
            <a:lvl5pPr>
              <a:defRPr>
                <a:solidFill>
                  <a:srgbClr val="80808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10"/>
          <p:cNvSpPr>
            <a:spLocks noGrp="1" noChangeArrowheads="1"/>
          </p:cNvSpPr>
          <p:nvPr>
            <p:ph type="sldNum" sz="quarter" idx="12"/>
          </p:nvPr>
        </p:nvSpPr>
        <p:spPr>
          <a:ln/>
        </p:spPr>
        <p:txBody>
          <a:bodyPr/>
          <a:lstStyle>
            <a:lvl1pPr>
              <a:defRPr/>
            </a:lvl1pPr>
          </a:lstStyle>
          <a:p>
            <a:fld id="{F2AB8969-EBB3-4AB8-8CB7-0442A537E71E}" type="slidenum">
              <a:rPr lang="en-US" altLang="en-US"/>
              <a:pPr/>
              <a:t>‹#›</a:t>
            </a:fld>
            <a:endParaRPr lang="en-US" altLang="en-US" dirty="0"/>
          </a:p>
        </p:txBody>
      </p:sp>
      <p:sp>
        <p:nvSpPr>
          <p:cNvPr id="7" name="Right Triangle 6"/>
          <p:cNvSpPr/>
          <p:nvPr userDrawn="1"/>
        </p:nvSpPr>
        <p:spPr>
          <a:xfrm rot="5400000">
            <a:off x="0" y="0"/>
            <a:ext cx="810846" cy="810846"/>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rot="16200000">
            <a:off x="4984750" y="2698750"/>
            <a:ext cx="4159250" cy="415925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9" name="Rectangle 105"/>
          <p:cNvSpPr>
            <a:spLocks noGrp="1" noChangeArrowheads="1"/>
          </p:cNvSpPr>
          <p:nvPr>
            <p:ph type="dt" sz="half" idx="2"/>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0"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168081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409249" y="-44560"/>
            <a:ext cx="11608954" cy="7001014"/>
          </a:xfrm>
          <a:prstGeom prst="rect">
            <a:avLst/>
          </a:prstGeom>
        </p:spPr>
      </p:pic>
      <p:sp>
        <p:nvSpPr>
          <p:cNvPr id="2" name="Title 1"/>
          <p:cNvSpPr>
            <a:spLocks noGrp="1"/>
          </p:cNvSpPr>
          <p:nvPr>
            <p:ph type="title" hasCustomPrompt="1"/>
          </p:nvPr>
        </p:nvSpPr>
        <p:spPr>
          <a:xfrm>
            <a:off x="868999" y="4366840"/>
            <a:ext cx="7625713" cy="1402135"/>
          </a:xfrm>
        </p:spPr>
        <p:txBody>
          <a:bodyPr rtlCol="0" anchor="t"/>
          <a:lstStyle>
            <a:lvl1pPr algn="l">
              <a:defRPr sz="4000" b="0" cap="all" baseline="0">
                <a:solidFill>
                  <a:schemeClr val="bg1"/>
                </a:solidFill>
              </a:defRPr>
            </a:lvl1pPr>
          </a:lstStyle>
          <a:p>
            <a:r>
              <a:rPr lang="en-US" dirty="0" smtClean="0"/>
              <a:t>CLICK TO INSERT TITLE</a:t>
            </a:r>
            <a:endParaRPr lang="en-US" dirty="0"/>
          </a:p>
        </p:txBody>
      </p:sp>
      <p:sp>
        <p:nvSpPr>
          <p:cNvPr id="3" name="Text Placeholder 2"/>
          <p:cNvSpPr>
            <a:spLocks noGrp="1"/>
          </p:cNvSpPr>
          <p:nvPr>
            <p:ph type="body" idx="1"/>
          </p:nvPr>
        </p:nvSpPr>
        <p:spPr>
          <a:xfrm>
            <a:off x="868999" y="2906713"/>
            <a:ext cx="7625713" cy="1500187"/>
          </a:xfrm>
        </p:spPr>
        <p:txBody>
          <a:bodyPr rtlCol="0" anchor="b"/>
          <a:lstStyle>
            <a:lvl1pPr marL="0" indent="0">
              <a:buNone/>
              <a:defRPr sz="2000" b="0" i="0">
                <a:solidFill>
                  <a:schemeClr val="bg1"/>
                </a:solidFill>
                <a:latin typeface="Museo Slab 300"/>
                <a:cs typeface="Museo Slab 30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Rectangle 110"/>
          <p:cNvSpPr>
            <a:spLocks noGrp="1" noChangeArrowheads="1"/>
          </p:cNvSpPr>
          <p:nvPr>
            <p:ph type="sldNum" sz="quarter" idx="12"/>
          </p:nvPr>
        </p:nvSpPr>
        <p:spPr>
          <a:ln/>
        </p:spPr>
        <p:txBody>
          <a:bodyPr/>
          <a:lstStyle>
            <a:lvl1pPr>
              <a:defRPr/>
            </a:lvl1pPr>
          </a:lstStyle>
          <a:p>
            <a:fld id="{5E772F1C-C9A7-45C0-A209-52B22A7EB36E}" type="slidenum">
              <a:rPr lang="en-US" altLang="en-US"/>
              <a:pPr/>
              <a:t>‹#›</a:t>
            </a:fld>
            <a:endParaRPr lang="en-US" altLang="en-US" dirty="0"/>
          </a:p>
        </p:txBody>
      </p:sp>
      <p:sp>
        <p:nvSpPr>
          <p:cNvPr id="8" name="Right Triangle 7"/>
          <p:cNvSpPr/>
          <p:nvPr userDrawn="1"/>
        </p:nvSpPr>
        <p:spPr>
          <a:xfrm>
            <a:off x="0" y="4628422"/>
            <a:ext cx="2239347" cy="2239347"/>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III_logo-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0442" y="6372730"/>
            <a:ext cx="1079634" cy="319715"/>
          </a:xfrm>
          <a:prstGeom prst="rect">
            <a:avLst/>
          </a:prstGeom>
        </p:spPr>
      </p:pic>
      <p:sp>
        <p:nvSpPr>
          <p:cNvPr id="10" name="Rectangle 105"/>
          <p:cNvSpPr>
            <a:spLocks noGrp="1" noChangeArrowheads="1"/>
          </p:cNvSpPr>
          <p:nvPr>
            <p:ph type="dt" sz="half" idx="2"/>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1"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86265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ight Triangle 8"/>
          <p:cNvSpPr/>
          <p:nvPr userDrawn="1"/>
        </p:nvSpPr>
        <p:spPr>
          <a:xfrm rot="5400000">
            <a:off x="0" y="0"/>
            <a:ext cx="810846" cy="810846"/>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userDrawn="1"/>
        </p:nvSpPr>
        <p:spPr>
          <a:xfrm rot="16200000">
            <a:off x="4984750" y="2698750"/>
            <a:ext cx="4159250" cy="415925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p:txBody>
          <a:bodyPr rtlCol="0"/>
          <a:lstStyle/>
          <a:p>
            <a:r>
              <a:rPr lang="en-US" dirty="0" smtClean="0"/>
              <a:t>Click to edit Master title style</a:t>
            </a:r>
            <a:endParaRPr lang="en-US" dirty="0"/>
          </a:p>
        </p:txBody>
      </p:sp>
      <p:sp>
        <p:nvSpPr>
          <p:cNvPr id="3" name="Content Placeholder 2"/>
          <p:cNvSpPr>
            <a:spLocks noGrp="1"/>
          </p:cNvSpPr>
          <p:nvPr>
            <p:ph sz="half" idx="1"/>
          </p:nvPr>
        </p:nvSpPr>
        <p:spPr>
          <a:xfrm>
            <a:off x="473054" y="1888918"/>
            <a:ext cx="4022746" cy="4237245"/>
          </a:xfrm>
        </p:spPr>
        <p:txBody>
          <a:bodyPr rtlCol="0"/>
          <a:lstStyle>
            <a:lvl1pPr>
              <a:defRPr sz="2800">
                <a:solidFill>
                  <a:srgbClr val="444648"/>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4054" y="1888918"/>
            <a:ext cx="4022746" cy="4237245"/>
          </a:xfrm>
        </p:spPr>
        <p:txBody>
          <a:bodyPr rtlCol="0"/>
          <a:lstStyle>
            <a:lvl1pPr>
              <a:defRPr sz="2800">
                <a:solidFill>
                  <a:srgbClr val="444648"/>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10"/>
          <p:cNvSpPr>
            <a:spLocks noGrp="1" noChangeArrowheads="1"/>
          </p:cNvSpPr>
          <p:nvPr>
            <p:ph type="sldNum" sz="quarter" idx="12"/>
          </p:nvPr>
        </p:nvSpPr>
        <p:spPr>
          <a:ln/>
        </p:spPr>
        <p:txBody>
          <a:bodyPr/>
          <a:lstStyle>
            <a:lvl1pPr>
              <a:defRPr/>
            </a:lvl1pPr>
          </a:lstStyle>
          <a:p>
            <a:fld id="{14BB0144-6CC9-436E-BB3E-054CBD8F94CF}" type="slidenum">
              <a:rPr lang="en-US" altLang="en-US"/>
              <a:pPr/>
              <a:t>‹#›</a:t>
            </a:fld>
            <a:endParaRPr lang="en-US" altLang="en-US" dirty="0"/>
          </a:p>
        </p:txBody>
      </p:sp>
      <p:sp>
        <p:nvSpPr>
          <p:cNvPr id="11" name="Rectangle 105"/>
          <p:cNvSpPr>
            <a:spLocks noGrp="1" noChangeArrowheads="1"/>
          </p:cNvSpPr>
          <p:nvPr>
            <p:ph type="dt" sz="half" idx="13"/>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2"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88942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ight Triangle 9"/>
          <p:cNvSpPr/>
          <p:nvPr userDrawn="1"/>
        </p:nvSpPr>
        <p:spPr>
          <a:xfrm rot="5400000">
            <a:off x="0" y="0"/>
            <a:ext cx="810846" cy="810846"/>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rot="16200000">
            <a:off x="4984750" y="2698750"/>
            <a:ext cx="4159250" cy="415925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450020" y="292034"/>
            <a:ext cx="7400925" cy="469966"/>
          </a:xfrm>
        </p:spPr>
        <p:txBody>
          <a:bodyPr rtlCol="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788988"/>
            <a:ext cx="4040188" cy="639762"/>
          </a:xfrm>
        </p:spPr>
        <p:txBody>
          <a:bodyPr rtlCol="0" anchor="b"/>
          <a:lstStyle>
            <a:lvl1pPr marL="0" indent="0">
              <a:buNone/>
              <a:defRPr sz="2000" b="1" i="0">
                <a:solidFill>
                  <a:srgbClr val="444648"/>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28750"/>
            <a:ext cx="4040188" cy="3951288"/>
          </a:xfrm>
        </p:spPr>
        <p:txBody>
          <a:bodyPr rtlCol="0"/>
          <a:lstStyle>
            <a:lvl1pPr>
              <a:defRPr sz="2400">
                <a:solidFill>
                  <a:srgbClr val="444648"/>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788988"/>
            <a:ext cx="4041775" cy="639762"/>
          </a:xfrm>
        </p:spPr>
        <p:txBody>
          <a:bodyPr rtlCol="0" anchor="b"/>
          <a:lstStyle>
            <a:lvl1pPr marL="0" indent="0">
              <a:buNone/>
              <a:defRPr sz="2000" b="1" i="0">
                <a:solidFill>
                  <a:srgbClr val="444648"/>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428750"/>
            <a:ext cx="4041775" cy="3951288"/>
          </a:xfrm>
        </p:spPr>
        <p:txBody>
          <a:bodyPr rtlCol="0"/>
          <a:lstStyle>
            <a:lvl1pPr>
              <a:defRPr sz="2400">
                <a:solidFill>
                  <a:srgbClr val="444648"/>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110"/>
          <p:cNvSpPr>
            <a:spLocks noGrp="1" noChangeArrowheads="1"/>
          </p:cNvSpPr>
          <p:nvPr>
            <p:ph type="sldNum" sz="quarter" idx="12"/>
          </p:nvPr>
        </p:nvSpPr>
        <p:spPr>
          <a:ln/>
        </p:spPr>
        <p:txBody>
          <a:bodyPr/>
          <a:lstStyle>
            <a:lvl1pPr>
              <a:defRPr/>
            </a:lvl1pPr>
          </a:lstStyle>
          <a:p>
            <a:fld id="{DC3F917D-FF25-411B-A637-19AC372FCE16}" type="slidenum">
              <a:rPr lang="en-US" altLang="en-US"/>
              <a:pPr/>
              <a:t>‹#›</a:t>
            </a:fld>
            <a:endParaRPr lang="en-US" altLang="en-US" dirty="0"/>
          </a:p>
        </p:txBody>
      </p:sp>
      <p:sp>
        <p:nvSpPr>
          <p:cNvPr id="12" name="Rectangle 105"/>
          <p:cNvSpPr>
            <a:spLocks noGrp="1" noChangeArrowheads="1"/>
          </p:cNvSpPr>
          <p:nvPr>
            <p:ph type="dt" sz="half" idx="13"/>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3" name="Rectangle 106"/>
          <p:cNvSpPr>
            <a:spLocks noGrp="1" noChangeArrowheads="1"/>
          </p:cNvSpPr>
          <p:nvPr>
            <p:ph type="ftr" sz="quarter" idx="14"/>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75313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ight Triangle 5"/>
          <p:cNvSpPr/>
          <p:nvPr userDrawn="1"/>
        </p:nvSpPr>
        <p:spPr>
          <a:xfrm rot="5400000">
            <a:off x="0" y="0"/>
            <a:ext cx="810846" cy="810846"/>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userDrawn="1"/>
        </p:nvSpPr>
        <p:spPr>
          <a:xfrm rot="16200000">
            <a:off x="4984750" y="2698750"/>
            <a:ext cx="4159250" cy="415925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p:txBody>
          <a:bodyPr rtlCol="0"/>
          <a:lstStyle/>
          <a:p>
            <a:r>
              <a:rPr lang="en-US" dirty="0" smtClean="0"/>
              <a:t>Click to edit Master title style</a:t>
            </a:r>
            <a:endParaRPr lang="en-US" dirty="0"/>
          </a:p>
        </p:txBody>
      </p:sp>
      <p:sp>
        <p:nvSpPr>
          <p:cNvPr id="5" name="Rectangle 110"/>
          <p:cNvSpPr>
            <a:spLocks noGrp="1" noChangeArrowheads="1"/>
          </p:cNvSpPr>
          <p:nvPr>
            <p:ph type="sldNum" sz="quarter" idx="12"/>
          </p:nvPr>
        </p:nvSpPr>
        <p:spPr>
          <a:ln/>
        </p:spPr>
        <p:txBody>
          <a:bodyPr/>
          <a:lstStyle>
            <a:lvl1pPr>
              <a:defRPr/>
            </a:lvl1pPr>
          </a:lstStyle>
          <a:p>
            <a:fld id="{050A3947-A84A-4E64-B180-3879AFBA63F2}" type="slidenum">
              <a:rPr lang="en-US" altLang="en-US"/>
              <a:pPr/>
              <a:t>‹#›</a:t>
            </a:fld>
            <a:endParaRPr lang="en-US" altLang="en-US" dirty="0"/>
          </a:p>
        </p:txBody>
      </p:sp>
      <p:sp>
        <p:nvSpPr>
          <p:cNvPr id="8" name="Rectangle 105"/>
          <p:cNvSpPr>
            <a:spLocks noGrp="1" noChangeArrowheads="1"/>
          </p:cNvSpPr>
          <p:nvPr>
            <p:ph type="dt" sz="half" idx="2"/>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9"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20495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110"/>
          <p:cNvSpPr>
            <a:spLocks noGrp="1" noChangeArrowheads="1"/>
          </p:cNvSpPr>
          <p:nvPr>
            <p:ph type="sldNum" sz="quarter" idx="12"/>
          </p:nvPr>
        </p:nvSpPr>
        <p:spPr>
          <a:ln/>
        </p:spPr>
        <p:txBody>
          <a:bodyPr/>
          <a:lstStyle>
            <a:lvl1pPr>
              <a:defRPr/>
            </a:lvl1pPr>
          </a:lstStyle>
          <a:p>
            <a:fld id="{2A028ABD-208A-4E0F-9E00-40EE84D90158}" type="slidenum">
              <a:rPr lang="en-US" altLang="en-US"/>
              <a:pPr/>
              <a:t>‹#›</a:t>
            </a:fld>
            <a:endParaRPr lang="en-US" altLang="en-US" dirty="0"/>
          </a:p>
        </p:txBody>
      </p:sp>
      <p:sp>
        <p:nvSpPr>
          <p:cNvPr id="5" name="Right Triangle 4"/>
          <p:cNvSpPr/>
          <p:nvPr userDrawn="1"/>
        </p:nvSpPr>
        <p:spPr>
          <a:xfrm rot="5400000">
            <a:off x="1136491" y="-1157482"/>
            <a:ext cx="6877884" cy="9192848"/>
          </a:xfrm>
          <a:custGeom>
            <a:avLst/>
            <a:gdLst>
              <a:gd name="connsiteX0" fmla="*/ 0 w 11724105"/>
              <a:gd name="connsiteY0" fmla="*/ 11724105 h 11724105"/>
              <a:gd name="connsiteX1" fmla="*/ 0 w 11724105"/>
              <a:gd name="connsiteY1" fmla="*/ 0 h 11724105"/>
              <a:gd name="connsiteX2" fmla="*/ 11724105 w 11724105"/>
              <a:gd name="connsiteY2" fmla="*/ 11724105 h 11724105"/>
              <a:gd name="connsiteX3" fmla="*/ 0 w 11724105"/>
              <a:gd name="connsiteY3" fmla="*/ 11724105 h 11724105"/>
              <a:gd name="connsiteX0" fmla="*/ 0 w 11724105"/>
              <a:gd name="connsiteY0" fmla="*/ 11724105 h 11724105"/>
              <a:gd name="connsiteX1" fmla="*/ 1 w 11724105"/>
              <a:gd name="connsiteY1" fmla="*/ 2443748 h 11724105"/>
              <a:gd name="connsiteX2" fmla="*/ 0 w 11724105"/>
              <a:gd name="connsiteY2" fmla="*/ 0 h 11724105"/>
              <a:gd name="connsiteX3" fmla="*/ 11724105 w 11724105"/>
              <a:gd name="connsiteY3" fmla="*/ 11724105 h 11724105"/>
              <a:gd name="connsiteX4" fmla="*/ 0 w 11724105"/>
              <a:gd name="connsiteY4" fmla="*/ 11724105 h 11724105"/>
              <a:gd name="connsiteX0" fmla="*/ 0 w 11724105"/>
              <a:gd name="connsiteY0" fmla="*/ 11724105 h 11724105"/>
              <a:gd name="connsiteX1" fmla="*/ 1 w 11724105"/>
              <a:gd name="connsiteY1" fmla="*/ 2443748 h 11724105"/>
              <a:gd name="connsiteX2" fmla="*/ 0 w 11724105"/>
              <a:gd name="connsiteY2" fmla="*/ 0 h 11724105"/>
              <a:gd name="connsiteX3" fmla="*/ 2548218 w 11724105"/>
              <a:gd name="connsiteY3" fmla="*/ 2557717 h 11724105"/>
              <a:gd name="connsiteX4" fmla="*/ 11724105 w 11724105"/>
              <a:gd name="connsiteY4" fmla="*/ 11724105 h 11724105"/>
              <a:gd name="connsiteX5" fmla="*/ 0 w 11724105"/>
              <a:gd name="connsiteY5" fmla="*/ 11724105 h 11724105"/>
              <a:gd name="connsiteX0" fmla="*/ 0 w 11724105"/>
              <a:gd name="connsiteY0" fmla="*/ 11724105 h 11724105"/>
              <a:gd name="connsiteX1" fmla="*/ 1 w 11724105"/>
              <a:gd name="connsiteY1" fmla="*/ 2557717 h 11724105"/>
              <a:gd name="connsiteX2" fmla="*/ 0 w 11724105"/>
              <a:gd name="connsiteY2" fmla="*/ 0 h 11724105"/>
              <a:gd name="connsiteX3" fmla="*/ 2548218 w 11724105"/>
              <a:gd name="connsiteY3" fmla="*/ 2557717 h 11724105"/>
              <a:gd name="connsiteX4" fmla="*/ 11724105 w 11724105"/>
              <a:gd name="connsiteY4" fmla="*/ 11724105 h 11724105"/>
              <a:gd name="connsiteX5" fmla="*/ 0 w 11724105"/>
              <a:gd name="connsiteY5" fmla="*/ 11724105 h 11724105"/>
              <a:gd name="connsiteX0" fmla="*/ 0 w 11724105"/>
              <a:gd name="connsiteY0" fmla="*/ 9166388 h 9166388"/>
              <a:gd name="connsiteX1" fmla="*/ 1 w 11724105"/>
              <a:gd name="connsiteY1" fmla="*/ 0 h 9166388"/>
              <a:gd name="connsiteX2" fmla="*/ 2548218 w 11724105"/>
              <a:gd name="connsiteY2" fmla="*/ 0 h 9166388"/>
              <a:gd name="connsiteX3" fmla="*/ 11724105 w 11724105"/>
              <a:gd name="connsiteY3" fmla="*/ 9166388 h 9166388"/>
              <a:gd name="connsiteX4" fmla="*/ 0 w 11724105"/>
              <a:gd name="connsiteY4" fmla="*/ 9166388 h 9166388"/>
              <a:gd name="connsiteX0" fmla="*/ 0 w 11724105"/>
              <a:gd name="connsiteY0" fmla="*/ 9848404 h 9848404"/>
              <a:gd name="connsiteX1" fmla="*/ 1 w 11724105"/>
              <a:gd name="connsiteY1" fmla="*/ 682016 h 9848404"/>
              <a:gd name="connsiteX2" fmla="*/ 2548218 w 11724105"/>
              <a:gd name="connsiteY2" fmla="*/ 682016 h 9848404"/>
              <a:gd name="connsiteX3" fmla="*/ 11724105 w 11724105"/>
              <a:gd name="connsiteY3" fmla="*/ 9848404 h 9848404"/>
              <a:gd name="connsiteX4" fmla="*/ 0 w 11724105"/>
              <a:gd name="connsiteY4" fmla="*/ 9848404 h 9848404"/>
              <a:gd name="connsiteX0" fmla="*/ 0 w 11724105"/>
              <a:gd name="connsiteY0" fmla="*/ 9176564 h 9176564"/>
              <a:gd name="connsiteX1" fmla="*/ 1 w 11724105"/>
              <a:gd name="connsiteY1" fmla="*/ 10176 h 9176564"/>
              <a:gd name="connsiteX2" fmla="*/ 2548218 w 11724105"/>
              <a:gd name="connsiteY2" fmla="*/ 10176 h 9176564"/>
              <a:gd name="connsiteX3" fmla="*/ 11724105 w 11724105"/>
              <a:gd name="connsiteY3" fmla="*/ 9176564 h 9176564"/>
              <a:gd name="connsiteX4" fmla="*/ 0 w 11724105"/>
              <a:gd name="connsiteY4" fmla="*/ 9176564 h 9176564"/>
              <a:gd name="connsiteX0" fmla="*/ 0 w 11724105"/>
              <a:gd name="connsiteY0" fmla="*/ 9171859 h 9171859"/>
              <a:gd name="connsiteX1" fmla="*/ 1 w 11724105"/>
              <a:gd name="connsiteY1" fmla="*/ 5471 h 9171859"/>
              <a:gd name="connsiteX2" fmla="*/ 2548218 w 11724105"/>
              <a:gd name="connsiteY2" fmla="*/ 5471 h 9171859"/>
              <a:gd name="connsiteX3" fmla="*/ 11724105 w 11724105"/>
              <a:gd name="connsiteY3" fmla="*/ 9171859 h 9171859"/>
              <a:gd name="connsiteX4" fmla="*/ 0 w 11724105"/>
              <a:gd name="connsiteY4" fmla="*/ 9171859 h 9171859"/>
              <a:gd name="connsiteX0" fmla="*/ 0 w 11724105"/>
              <a:gd name="connsiteY0" fmla="*/ 9171859 h 9171859"/>
              <a:gd name="connsiteX1" fmla="*/ 1 w 11724105"/>
              <a:gd name="connsiteY1" fmla="*/ 5471 h 9171859"/>
              <a:gd name="connsiteX2" fmla="*/ 2548218 w 11724105"/>
              <a:gd name="connsiteY2" fmla="*/ 5471 h 9171859"/>
              <a:gd name="connsiteX3" fmla="*/ 6854065 w 11724105"/>
              <a:gd name="connsiteY3" fmla="*/ 4333540 h 9171859"/>
              <a:gd name="connsiteX4" fmla="*/ 11724105 w 11724105"/>
              <a:gd name="connsiteY4" fmla="*/ 9171859 h 9171859"/>
              <a:gd name="connsiteX5" fmla="*/ 0 w 11724105"/>
              <a:gd name="connsiteY5" fmla="*/ 9171859 h 9171859"/>
              <a:gd name="connsiteX0" fmla="*/ 0 w 11724105"/>
              <a:gd name="connsiteY0" fmla="*/ 9171859 h 9192848"/>
              <a:gd name="connsiteX1" fmla="*/ 1 w 11724105"/>
              <a:gd name="connsiteY1" fmla="*/ 5471 h 9192848"/>
              <a:gd name="connsiteX2" fmla="*/ 2548218 w 11724105"/>
              <a:gd name="connsiteY2" fmla="*/ 5471 h 9192848"/>
              <a:gd name="connsiteX3" fmla="*/ 6854065 w 11724105"/>
              <a:gd name="connsiteY3" fmla="*/ 4333540 h 9192848"/>
              <a:gd name="connsiteX4" fmla="*/ 11724105 w 11724105"/>
              <a:gd name="connsiteY4" fmla="*/ 9171859 h 9192848"/>
              <a:gd name="connsiteX5" fmla="*/ 6875057 w 11724105"/>
              <a:gd name="connsiteY5" fmla="*/ 9192848 h 9192848"/>
              <a:gd name="connsiteX6" fmla="*/ 0 w 11724105"/>
              <a:gd name="connsiteY6" fmla="*/ 9171859 h 9192848"/>
              <a:gd name="connsiteX0" fmla="*/ 0 w 6875057"/>
              <a:gd name="connsiteY0" fmla="*/ 9171859 h 9192848"/>
              <a:gd name="connsiteX1" fmla="*/ 1 w 6875057"/>
              <a:gd name="connsiteY1" fmla="*/ 5471 h 9192848"/>
              <a:gd name="connsiteX2" fmla="*/ 2548218 w 6875057"/>
              <a:gd name="connsiteY2" fmla="*/ 5471 h 9192848"/>
              <a:gd name="connsiteX3" fmla="*/ 6854065 w 6875057"/>
              <a:gd name="connsiteY3" fmla="*/ 4333540 h 9192848"/>
              <a:gd name="connsiteX4" fmla="*/ 6875057 w 6875057"/>
              <a:gd name="connsiteY4" fmla="*/ 9192848 h 9192848"/>
              <a:gd name="connsiteX5" fmla="*/ 0 w 6875057"/>
              <a:gd name="connsiteY5" fmla="*/ 9171859 h 9192848"/>
              <a:gd name="connsiteX0" fmla="*/ 0 w 6877884"/>
              <a:gd name="connsiteY0" fmla="*/ 9171859 h 9192848"/>
              <a:gd name="connsiteX1" fmla="*/ 1 w 6877884"/>
              <a:gd name="connsiteY1" fmla="*/ 5471 h 9192848"/>
              <a:gd name="connsiteX2" fmla="*/ 2548218 w 6877884"/>
              <a:gd name="connsiteY2" fmla="*/ 5471 h 9192848"/>
              <a:gd name="connsiteX3" fmla="*/ 6875964 w 6877884"/>
              <a:gd name="connsiteY3" fmla="*/ 4348138 h 9192848"/>
              <a:gd name="connsiteX4" fmla="*/ 6875057 w 6877884"/>
              <a:gd name="connsiteY4" fmla="*/ 9192848 h 9192848"/>
              <a:gd name="connsiteX5" fmla="*/ 0 w 6877884"/>
              <a:gd name="connsiteY5" fmla="*/ 9171859 h 919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7884" h="9192848">
                <a:moveTo>
                  <a:pt x="0" y="9171859"/>
                </a:moveTo>
                <a:cubicBezTo>
                  <a:pt x="0" y="6078407"/>
                  <a:pt x="1" y="3098923"/>
                  <a:pt x="1" y="5471"/>
                </a:cubicBezTo>
                <a:cubicBezTo>
                  <a:pt x="1100430" y="-8096"/>
                  <a:pt x="1025693" y="8185"/>
                  <a:pt x="2548218" y="5471"/>
                </a:cubicBezTo>
                <a:lnTo>
                  <a:pt x="6875964" y="4348138"/>
                </a:lnTo>
                <a:cubicBezTo>
                  <a:pt x="6882961" y="5967907"/>
                  <a:pt x="6868060" y="7573079"/>
                  <a:pt x="6875057" y="9192848"/>
                </a:cubicBezTo>
                <a:lnTo>
                  <a:pt x="0" y="9171859"/>
                </a:lnTo>
                <a:close/>
              </a:path>
            </a:pathLst>
          </a:cu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105"/>
          <p:cNvSpPr>
            <a:spLocks noGrp="1" noChangeArrowheads="1"/>
          </p:cNvSpPr>
          <p:nvPr>
            <p:ph type="dt" sz="half" idx="2"/>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7"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267072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ight Triangle 7"/>
          <p:cNvSpPr/>
          <p:nvPr userDrawn="1"/>
        </p:nvSpPr>
        <p:spPr>
          <a:xfrm rot="5400000">
            <a:off x="0" y="0"/>
            <a:ext cx="810846" cy="810846"/>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userDrawn="1"/>
        </p:nvSpPr>
        <p:spPr>
          <a:xfrm rot="16200000">
            <a:off x="4984750" y="2698750"/>
            <a:ext cx="4159250" cy="415925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rtlCol="0"/>
          <a:lstStyle>
            <a:lvl1pPr>
              <a:defRPr sz="3200">
                <a:solidFill>
                  <a:srgbClr val="444648"/>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solidFill>
                  <a:srgbClr val="44464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110"/>
          <p:cNvSpPr>
            <a:spLocks noGrp="1" noChangeArrowheads="1"/>
          </p:cNvSpPr>
          <p:nvPr>
            <p:ph type="sldNum" sz="quarter" idx="12"/>
          </p:nvPr>
        </p:nvSpPr>
        <p:spPr>
          <a:ln/>
        </p:spPr>
        <p:txBody>
          <a:bodyPr/>
          <a:lstStyle>
            <a:lvl1pPr>
              <a:defRPr/>
            </a:lvl1pPr>
          </a:lstStyle>
          <a:p>
            <a:fld id="{36407040-54D5-49DB-8923-E744632FAAD4}" type="slidenum">
              <a:rPr lang="en-US" altLang="en-US"/>
              <a:pPr/>
              <a:t>‹#›</a:t>
            </a:fld>
            <a:endParaRPr lang="en-US" altLang="en-US" dirty="0"/>
          </a:p>
        </p:txBody>
      </p:sp>
      <p:sp>
        <p:nvSpPr>
          <p:cNvPr id="10" name="Rectangle 105"/>
          <p:cNvSpPr>
            <a:spLocks noGrp="1" noChangeArrowheads="1"/>
          </p:cNvSpPr>
          <p:nvPr>
            <p:ph type="dt" sz="half" idx="13"/>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1"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116891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ight Triangle 7"/>
          <p:cNvSpPr/>
          <p:nvPr userDrawn="1"/>
        </p:nvSpPr>
        <p:spPr>
          <a:xfrm rot="5400000">
            <a:off x="0" y="0"/>
            <a:ext cx="810846" cy="810846"/>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userDrawn="1"/>
        </p:nvSpPr>
        <p:spPr>
          <a:xfrm rot="16200000">
            <a:off x="4984750" y="2698750"/>
            <a:ext cx="4159250" cy="415925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110"/>
          <p:cNvSpPr>
            <a:spLocks noGrp="1" noChangeArrowheads="1"/>
          </p:cNvSpPr>
          <p:nvPr>
            <p:ph type="sldNum" sz="quarter" idx="12"/>
          </p:nvPr>
        </p:nvSpPr>
        <p:spPr>
          <a:ln/>
        </p:spPr>
        <p:txBody>
          <a:bodyPr/>
          <a:lstStyle>
            <a:lvl1pPr>
              <a:defRPr/>
            </a:lvl1pPr>
          </a:lstStyle>
          <a:p>
            <a:fld id="{307CBE4C-94B8-4A06-890E-F09B08B1EE8C}" type="slidenum">
              <a:rPr lang="en-US" altLang="en-US"/>
              <a:pPr/>
              <a:t>‹#›</a:t>
            </a:fld>
            <a:endParaRPr lang="en-US" altLang="en-US" dirty="0"/>
          </a:p>
        </p:txBody>
      </p:sp>
      <p:sp>
        <p:nvSpPr>
          <p:cNvPr id="10" name="Rectangle 105"/>
          <p:cNvSpPr>
            <a:spLocks noGrp="1" noChangeArrowheads="1"/>
          </p:cNvSpPr>
          <p:nvPr>
            <p:ph type="dt" sz="half" idx="13"/>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1"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270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5"/>
          <p:cNvSpPr>
            <a:spLocks noGrp="1" noChangeArrowheads="1"/>
          </p:cNvSpPr>
          <p:nvPr>
            <p:ph type="body" idx="1"/>
          </p:nvPr>
        </p:nvSpPr>
        <p:spPr bwMode="auto">
          <a:xfrm>
            <a:off x="495300" y="917575"/>
            <a:ext cx="8153400" cy="465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149" name="Rectangle 44"/>
          <p:cNvSpPr>
            <a:spLocks noGrp="1" noChangeArrowheads="1"/>
          </p:cNvSpPr>
          <p:nvPr>
            <p:ph type="title"/>
          </p:nvPr>
        </p:nvSpPr>
        <p:spPr bwMode="black">
          <a:xfrm>
            <a:off x="704020" y="292034"/>
            <a:ext cx="7400925" cy="46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dirty="0" smtClean="0"/>
              <a:t>Click to edit Master title style</a:t>
            </a:r>
          </a:p>
        </p:txBody>
      </p:sp>
      <p:sp>
        <p:nvSpPr>
          <p:cNvPr id="1129" name="Rectangle 105"/>
          <p:cNvSpPr>
            <a:spLocks noGrp="1" noChangeArrowheads="1"/>
          </p:cNvSpPr>
          <p:nvPr>
            <p:ph type="dt" sz="half" idx="2"/>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1130"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
        <p:nvSpPr>
          <p:cNvPr id="1134" name="Rectangle 110"/>
          <p:cNvSpPr>
            <a:spLocks noGrp="1" noChangeArrowheads="1"/>
          </p:cNvSpPr>
          <p:nvPr>
            <p:ph type="sldNum" sz="quarter" idx="4"/>
          </p:nvPr>
        </p:nvSpPr>
        <p:spPr bwMode="auto">
          <a:xfrm>
            <a:off x="8601075" y="6656388"/>
            <a:ext cx="447675"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solidFill>
                  <a:srgbClr val="000000"/>
                </a:solidFill>
              </a:defRPr>
            </a:lvl1pPr>
          </a:lstStyle>
          <a:p>
            <a:fld id="{1DA59EF5-9E75-44F8-B6E1-7EBF229A197C}" type="slidenum">
              <a:rPr lang="en-US" altLang="en-US" smtClean="0"/>
              <a:pPr/>
              <a:t>‹#›</a:t>
            </a:fld>
            <a:endParaRPr lang="en-US" altLang="en-US" dirty="0"/>
          </a:p>
        </p:txBody>
      </p:sp>
      <p:pic>
        <p:nvPicPr>
          <p:cNvPr id="5" name="Picture 4"/>
          <p:cNvPicPr>
            <a:picLocks noChangeAspect="1"/>
          </p:cNvPicPr>
          <p:nvPr userDrawn="1"/>
        </p:nvPicPr>
        <p:blipFill>
          <a:blip r:embed="rId13"/>
          <a:stretch>
            <a:fillRect/>
          </a:stretch>
        </p:blipFill>
        <p:spPr>
          <a:xfrm>
            <a:off x="469900" y="6403975"/>
            <a:ext cx="330200" cy="3048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l" defTabSz="114300" rtl="0" eaLnBrk="1" fontAlgn="base" hangingPunct="1">
        <a:lnSpc>
          <a:spcPct val="90000"/>
        </a:lnSpc>
        <a:spcBef>
          <a:spcPct val="0"/>
        </a:spcBef>
        <a:spcAft>
          <a:spcPct val="0"/>
        </a:spcAft>
        <a:defRPr sz="3000" b="0" i="0" spc="0" baseline="0">
          <a:solidFill>
            <a:srgbClr val="286EB8"/>
          </a:solidFill>
          <a:latin typeface="Arial"/>
          <a:ea typeface="+mj-ea"/>
          <a:cs typeface="Arial"/>
        </a:defRPr>
      </a:lvl1pPr>
      <a:lvl2pPr algn="l" defTabSz="114300" rtl="0" eaLnBrk="1" fontAlgn="base" hangingPunct="1">
        <a:lnSpc>
          <a:spcPct val="90000"/>
        </a:lnSpc>
        <a:spcBef>
          <a:spcPct val="0"/>
        </a:spcBef>
        <a:spcAft>
          <a:spcPct val="0"/>
        </a:spcAft>
        <a:defRPr sz="3000" b="1">
          <a:solidFill>
            <a:srgbClr val="225A7A"/>
          </a:solidFill>
          <a:latin typeface="Arial"/>
        </a:defRPr>
      </a:lvl2pPr>
      <a:lvl3pPr algn="l" defTabSz="114300" rtl="0" eaLnBrk="1" fontAlgn="base" hangingPunct="1">
        <a:lnSpc>
          <a:spcPct val="90000"/>
        </a:lnSpc>
        <a:spcBef>
          <a:spcPct val="0"/>
        </a:spcBef>
        <a:spcAft>
          <a:spcPct val="0"/>
        </a:spcAft>
        <a:defRPr sz="3000" b="1">
          <a:solidFill>
            <a:srgbClr val="225A7A"/>
          </a:solidFill>
          <a:latin typeface="Arial"/>
        </a:defRPr>
      </a:lvl3pPr>
      <a:lvl4pPr algn="l" defTabSz="114300" rtl="0" eaLnBrk="1" fontAlgn="base" hangingPunct="1">
        <a:lnSpc>
          <a:spcPct val="90000"/>
        </a:lnSpc>
        <a:spcBef>
          <a:spcPct val="0"/>
        </a:spcBef>
        <a:spcAft>
          <a:spcPct val="0"/>
        </a:spcAft>
        <a:defRPr sz="3000" b="1">
          <a:solidFill>
            <a:srgbClr val="225A7A"/>
          </a:solidFill>
          <a:latin typeface="Arial"/>
        </a:defRPr>
      </a:lvl4pPr>
      <a:lvl5pPr algn="l" defTabSz="114300" rtl="0" eaLnBrk="1" fontAlgn="base" hangingPunct="1">
        <a:lnSpc>
          <a:spcPct val="90000"/>
        </a:lnSpc>
        <a:spcBef>
          <a:spcPct val="0"/>
        </a:spcBef>
        <a:spcAft>
          <a:spcPct val="0"/>
        </a:spcAft>
        <a:defRPr sz="3000" b="1">
          <a:solidFill>
            <a:srgbClr val="225A7A"/>
          </a:solidFill>
          <a:latin typeface="Arial"/>
        </a:defRPr>
      </a:lvl5pPr>
      <a:lvl6pPr marL="457200" algn="l" eaLnBrk="1" fontAlgn="base" hangingPunct="1">
        <a:spcBef>
          <a:spcPct val="0"/>
        </a:spcBef>
        <a:spcAft>
          <a:spcPct val="0"/>
        </a:spcAft>
        <a:defRPr sz="3200">
          <a:solidFill>
            <a:schemeClr val="bg1">
              <a:alpha val="100000"/>
            </a:schemeClr>
          </a:solidFill>
          <a:latin typeface="Arial"/>
        </a:defRPr>
      </a:lvl6pPr>
      <a:lvl7pPr marL="914400" algn="l" eaLnBrk="1" fontAlgn="base" hangingPunct="1">
        <a:spcBef>
          <a:spcPct val="0"/>
        </a:spcBef>
        <a:spcAft>
          <a:spcPct val="0"/>
        </a:spcAft>
        <a:defRPr sz="3200">
          <a:solidFill>
            <a:schemeClr val="bg1">
              <a:alpha val="100000"/>
            </a:schemeClr>
          </a:solidFill>
          <a:latin typeface="Arial"/>
        </a:defRPr>
      </a:lvl7pPr>
      <a:lvl8pPr marL="1371600" algn="l" eaLnBrk="1" fontAlgn="base" hangingPunct="1">
        <a:spcBef>
          <a:spcPct val="0"/>
        </a:spcBef>
        <a:spcAft>
          <a:spcPct val="0"/>
        </a:spcAft>
        <a:defRPr sz="3200">
          <a:solidFill>
            <a:schemeClr val="bg1">
              <a:alpha val="100000"/>
            </a:schemeClr>
          </a:solidFill>
          <a:latin typeface="Arial"/>
        </a:defRPr>
      </a:lvl8pPr>
      <a:lvl9pPr marL="1828800" algn="l" eaLnBrk="1" fontAlgn="base" hangingPunct="1">
        <a:spcBef>
          <a:spcPct val="0"/>
        </a:spcBef>
        <a:spcAft>
          <a:spcPct val="0"/>
        </a:spcAft>
        <a:defRPr sz="3200">
          <a:solidFill>
            <a:schemeClr val="bg1">
              <a:alpha val="100000"/>
            </a:schemeClr>
          </a:solidFill>
          <a:latin typeface="Arial"/>
        </a:defRPr>
      </a:lvl9pPr>
    </p:titleStyle>
    <p:bodyStyle>
      <a:lvl1pPr marL="292100" indent="-292100" algn="l" rtl="0" eaLnBrk="1" fontAlgn="base" hangingPunct="1">
        <a:lnSpc>
          <a:spcPct val="90000"/>
        </a:lnSpc>
        <a:spcBef>
          <a:spcPct val="100000"/>
        </a:spcBef>
        <a:spcAft>
          <a:spcPct val="0"/>
        </a:spcAft>
        <a:buClr>
          <a:schemeClr val="accent2"/>
        </a:buClr>
        <a:buSzPct val="77000"/>
        <a:buFontTx/>
        <a:buBlip>
          <a:blip r:embed="rId14"/>
        </a:buBlip>
        <a:defRPr sz="2400">
          <a:solidFill>
            <a:srgbClr val="808080"/>
          </a:solidFill>
          <a:latin typeface="Arial" charset="0"/>
          <a:ea typeface="+mn-ea"/>
          <a:cs typeface="+mn-cs"/>
        </a:defRPr>
      </a:lvl1pPr>
      <a:lvl2pPr marL="635000" indent="-228600" algn="l" rtl="0" eaLnBrk="1" fontAlgn="base" hangingPunct="1">
        <a:lnSpc>
          <a:spcPct val="90000"/>
        </a:lnSpc>
        <a:spcBef>
          <a:spcPct val="50000"/>
        </a:spcBef>
        <a:spcAft>
          <a:spcPct val="0"/>
        </a:spcAft>
        <a:buClr>
          <a:srgbClr val="4B9FCD"/>
        </a:buClr>
        <a:buFont typeface="Wingdings" panose="05000000000000000000" pitchFamily="2" charset="2"/>
        <a:buChar char="w"/>
        <a:defRPr sz="2200">
          <a:solidFill>
            <a:srgbClr val="808080"/>
          </a:solidFill>
          <a:latin typeface="Arial" charset="0"/>
        </a:defRPr>
      </a:lvl2pPr>
      <a:lvl3pPr marL="977900" indent="-228600" algn="l" rtl="0" eaLnBrk="1" fontAlgn="base" hangingPunct="1">
        <a:lnSpc>
          <a:spcPct val="90000"/>
        </a:lnSpc>
        <a:spcBef>
          <a:spcPct val="25000"/>
        </a:spcBef>
        <a:spcAft>
          <a:spcPct val="0"/>
        </a:spcAft>
        <a:buClr>
          <a:srgbClr val="4B9FCD"/>
        </a:buClr>
        <a:buFont typeface="Arial" panose="020B0604020202020204" pitchFamily="34" charset="0"/>
        <a:buChar char="–"/>
        <a:defRPr sz="2000">
          <a:solidFill>
            <a:srgbClr val="808080"/>
          </a:solidFill>
          <a:latin typeface="Arial" charset="0"/>
        </a:defRPr>
      </a:lvl3pPr>
      <a:lvl4pPr marL="1320800" indent="-228600" algn="l" rtl="0" eaLnBrk="1" fontAlgn="base" hangingPunct="1">
        <a:lnSpc>
          <a:spcPct val="90000"/>
        </a:lnSpc>
        <a:spcBef>
          <a:spcPct val="15000"/>
        </a:spcBef>
        <a:spcAft>
          <a:spcPct val="0"/>
        </a:spcAft>
        <a:buClr>
          <a:srgbClr val="4B9FCD"/>
        </a:buClr>
        <a:buFont typeface="Wingdings" panose="05000000000000000000" pitchFamily="2" charset="2"/>
        <a:buChar char="§"/>
        <a:defRPr>
          <a:solidFill>
            <a:srgbClr val="808080"/>
          </a:solidFill>
          <a:latin typeface="Arial" charset="0"/>
        </a:defRPr>
      </a:lvl4pPr>
      <a:lvl5pPr marL="1663700" indent="-228600" algn="l" rtl="0" eaLnBrk="1" fontAlgn="base" hangingPunct="1">
        <a:lnSpc>
          <a:spcPct val="95000"/>
        </a:lnSpc>
        <a:spcBef>
          <a:spcPct val="15000"/>
        </a:spcBef>
        <a:spcAft>
          <a:spcPct val="0"/>
        </a:spcAft>
        <a:buClr>
          <a:srgbClr val="4B9FCD"/>
        </a:buClr>
        <a:buChar char="»"/>
        <a:defRPr sz="1600">
          <a:solidFill>
            <a:srgbClr val="808080"/>
          </a:solidFill>
          <a:latin typeface="Arial" charset="0"/>
        </a:defRPr>
      </a:lvl5pPr>
      <a:lvl6pPr marL="2514600" indent="-228600" algn="l" eaLnBrk="1" fontAlgn="base" hangingPunct="1">
        <a:spcBef>
          <a:spcPct val="20000"/>
        </a:spcBef>
        <a:spcAft>
          <a:spcPct val="0"/>
        </a:spcAft>
        <a:buChar char="»"/>
        <a:defRPr>
          <a:solidFill>
            <a:schemeClr val="bg1">
              <a:alpha val="100000"/>
            </a:schemeClr>
          </a:solidFill>
          <a:latin typeface="+mn-lt"/>
        </a:defRPr>
      </a:lvl6pPr>
      <a:lvl7pPr marL="2971800" indent="-228600" algn="l" eaLnBrk="1" fontAlgn="base" hangingPunct="1">
        <a:spcBef>
          <a:spcPct val="20000"/>
        </a:spcBef>
        <a:spcAft>
          <a:spcPct val="0"/>
        </a:spcAft>
        <a:buChar char="»"/>
        <a:defRPr>
          <a:solidFill>
            <a:schemeClr val="bg1">
              <a:alpha val="100000"/>
            </a:schemeClr>
          </a:solidFill>
          <a:latin typeface="+mn-lt"/>
        </a:defRPr>
      </a:lvl7pPr>
      <a:lvl8pPr marL="3429000" indent="-228600" algn="l" eaLnBrk="1" fontAlgn="base" hangingPunct="1">
        <a:spcBef>
          <a:spcPct val="20000"/>
        </a:spcBef>
        <a:spcAft>
          <a:spcPct val="0"/>
        </a:spcAft>
        <a:buChar char="»"/>
        <a:defRPr>
          <a:solidFill>
            <a:schemeClr val="bg1">
              <a:alpha val="100000"/>
            </a:schemeClr>
          </a:solidFill>
          <a:latin typeface="+mn-lt"/>
        </a:defRPr>
      </a:lvl8pPr>
      <a:lvl9pPr marL="3886200" indent="-228600" algn="l" eaLnBrk="1" fontAlgn="base" hangingPunct="1">
        <a:spcBef>
          <a:spcPct val="20000"/>
        </a:spcBef>
        <a:spcAft>
          <a:spcPct val="0"/>
        </a:spcAft>
        <a:buChar char="»"/>
        <a:defRPr>
          <a:solidFill>
            <a:schemeClr val="bg1">
              <a:alpha val="100000"/>
            </a:schemeClr>
          </a:solidFill>
          <a:latin typeface="+mn-lt"/>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05"/>
          <p:cNvSpPr>
            <a:spLocks noGrp="1" noChangeArrowheads="1"/>
          </p:cNvSpPr>
          <p:nvPr>
            <p:ph type="dt" sz="half" idx="2"/>
          </p:nvPr>
        </p:nvSpPr>
        <p:spPr bwMode="auto">
          <a:xfrm>
            <a:off x="85725" y="6961188"/>
            <a:ext cx="13525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smtClean="0">
                <a:solidFill>
                  <a:schemeClr val="bg1"/>
                </a:solidFill>
                <a:latin typeface="Arial" charset="0"/>
              </a:defRPr>
            </a:lvl1pPr>
          </a:lstStyle>
          <a:p>
            <a:pPr>
              <a:defRPr/>
            </a:pPr>
            <a:r>
              <a:rPr lang="en-US" dirty="0" smtClean="0"/>
              <a:t>010816</a:t>
            </a:r>
            <a:endParaRPr lang="en-US" dirty="0"/>
          </a:p>
        </p:txBody>
      </p:sp>
      <p:sp>
        <p:nvSpPr>
          <p:cNvPr id="8" name="Rectangle 106"/>
          <p:cNvSpPr>
            <a:spLocks noGrp="1" noChangeArrowheads="1"/>
          </p:cNvSpPr>
          <p:nvPr>
            <p:ph type="ftr" sz="quarter" idx="3"/>
          </p:nvPr>
        </p:nvSpPr>
        <p:spPr bwMode="auto">
          <a:xfrm>
            <a:off x="2695575" y="6961188"/>
            <a:ext cx="3752850" cy="1211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smtClean="0">
                <a:solidFill>
                  <a:schemeClr val="bg1"/>
                </a:solidFill>
                <a:latin typeface="Arial" charset="0"/>
              </a:defRPr>
            </a:lvl1p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316599479"/>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jeannes@iii.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5685"/>
            <a:ext cx="7940040" cy="2224455"/>
          </a:xfrm>
        </p:spPr>
        <p:txBody>
          <a:bodyPr/>
          <a:lstStyle/>
          <a:p>
            <a:r>
              <a:rPr lang="en-US" sz="4000" dirty="0" smtClean="0"/>
              <a:t>The Plain Truth about Flood Insurance and Floodplain Management</a:t>
            </a:r>
            <a:r>
              <a:rPr lang="en-US" dirty="0" smtClean="0"/>
              <a:t/>
            </a:r>
            <a:br>
              <a:rPr lang="en-US" dirty="0" smtClean="0"/>
            </a:br>
            <a:endParaRPr lang="en-US" dirty="0"/>
          </a:p>
        </p:txBody>
      </p:sp>
      <p:sp>
        <p:nvSpPr>
          <p:cNvPr id="3" name="Subtitle 2"/>
          <p:cNvSpPr>
            <a:spLocks noGrp="1"/>
          </p:cNvSpPr>
          <p:nvPr>
            <p:ph type="subTitle" idx="1"/>
          </p:nvPr>
        </p:nvSpPr>
        <p:spPr>
          <a:xfrm>
            <a:off x="668338" y="4856480"/>
            <a:ext cx="7957501" cy="1783180"/>
          </a:xfrm>
        </p:spPr>
        <p:txBody>
          <a:bodyPr/>
          <a:lstStyle/>
          <a:p>
            <a:r>
              <a:rPr lang="en-US" b="1" dirty="0" smtClean="0">
                <a:solidFill>
                  <a:schemeClr val="tx1"/>
                </a:solidFill>
              </a:rPr>
              <a:t>March 24, 2016</a:t>
            </a:r>
          </a:p>
          <a:p>
            <a:r>
              <a:rPr lang="en-US" b="1" dirty="0" smtClean="0">
                <a:solidFill>
                  <a:schemeClr val="tx1"/>
                </a:solidFill>
              </a:rPr>
              <a:t>National Hurricane Conference</a:t>
            </a:r>
          </a:p>
          <a:p>
            <a:r>
              <a:rPr lang="en-US" b="1" dirty="0" smtClean="0">
                <a:solidFill>
                  <a:schemeClr val="tx1"/>
                </a:solidFill>
              </a:rPr>
              <a:t>Orlando, Florida</a:t>
            </a:r>
          </a:p>
          <a:p>
            <a:endParaRPr lang="en-US" b="1" dirty="0">
              <a:solidFill>
                <a:schemeClr val="tx1"/>
              </a:solidFill>
            </a:endParaRPr>
          </a:p>
          <a:p>
            <a:r>
              <a:rPr lang="en-US" b="1" dirty="0" smtClean="0">
                <a:solidFill>
                  <a:schemeClr val="tx1"/>
                </a:solidFill>
              </a:rPr>
              <a:t>Jeanne M. Salvatore, Senior Vice President and Chief Communications Officer, I.I.I.</a:t>
            </a:r>
            <a:endParaRPr lang="en-US" b="1" dirty="0">
              <a:solidFill>
                <a:schemeClr val="tx1"/>
              </a:solidFill>
            </a:endParaRPr>
          </a:p>
        </p:txBody>
      </p:sp>
    </p:spTree>
    <p:extLst>
      <p:ext uri="{BB962C8B-B14F-4D97-AF65-F5344CB8AC3E}">
        <p14:creationId xmlns:p14="http://schemas.microsoft.com/office/powerpoint/2010/main" val="347850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More on the NFIP</a:t>
            </a:r>
            <a:endParaRPr lang="en-US" b="1" dirty="0">
              <a:solidFill>
                <a:srgbClr val="0070C0"/>
              </a:solidFill>
            </a:endParaRPr>
          </a:p>
        </p:txBody>
      </p:sp>
      <p:sp>
        <p:nvSpPr>
          <p:cNvPr id="3" name="Text Placeholder 2"/>
          <p:cNvSpPr>
            <a:spLocks noGrp="1"/>
          </p:cNvSpPr>
          <p:nvPr>
            <p:ph type="body" idx="1"/>
          </p:nvPr>
        </p:nvSpPr>
        <p:spPr>
          <a:xfrm>
            <a:off x="495300" y="917575"/>
            <a:ext cx="8153400" cy="5428796"/>
          </a:xfrm>
        </p:spPr>
        <p:txBody>
          <a:bodyPr/>
          <a:lstStyle/>
          <a:p>
            <a:r>
              <a:rPr lang="en-US" dirty="0">
                <a:solidFill>
                  <a:schemeClr val="tx1"/>
                </a:solidFill>
              </a:rPr>
              <a:t>As of October 2015, 79 insurance companies participated in the Write Your Own program, started in 1983, in which insurers issue policies and adjust flood claims on behalf of the federal government under their own names.</a:t>
            </a:r>
          </a:p>
          <a:p>
            <a:r>
              <a:rPr lang="en-US" dirty="0">
                <a:solidFill>
                  <a:schemeClr val="tx1"/>
                </a:solidFill>
              </a:rPr>
              <a:t>As of August 2015, 67 percent of policies covered single family homes, 21 percent covered condominiums, and 6 percent covered businesses and other non-residential properties. Two- to four-family </a:t>
            </a:r>
            <a:r>
              <a:rPr lang="en-US" dirty="0" smtClean="0">
                <a:solidFill>
                  <a:schemeClr val="tx1"/>
                </a:solidFill>
              </a:rPr>
              <a:t>units and </a:t>
            </a:r>
            <a:r>
              <a:rPr lang="en-US" dirty="0">
                <a:solidFill>
                  <a:schemeClr val="tx1"/>
                </a:solidFill>
              </a:rPr>
              <a:t>other residential policies accounted for the remainder.</a:t>
            </a:r>
          </a:p>
          <a:p>
            <a:r>
              <a:rPr lang="en-US" dirty="0">
                <a:solidFill>
                  <a:schemeClr val="tx1"/>
                </a:solidFill>
              </a:rPr>
              <a:t>Superstorm Sandy</a:t>
            </a:r>
            <a:r>
              <a:rPr lang="en-US" dirty="0" smtClean="0">
                <a:solidFill>
                  <a:schemeClr val="tx1"/>
                </a:solidFill>
              </a:rPr>
              <a:t>, which </a:t>
            </a:r>
            <a:r>
              <a:rPr lang="en-US" dirty="0">
                <a:solidFill>
                  <a:schemeClr val="tx1"/>
                </a:solidFill>
              </a:rPr>
              <a:t>occurred in October 2012, resulted in $8.0 billion in NFIP payouts as of October 2015, second only to 2005’s Hurricane Katrina with $16.3 billion in payouts.</a:t>
            </a:r>
          </a:p>
          <a:p>
            <a:endParaRPr lang="en-US" dirty="0"/>
          </a:p>
        </p:txBody>
      </p:sp>
      <p:sp>
        <p:nvSpPr>
          <p:cNvPr id="4" name="Slide Number Placeholder 3"/>
          <p:cNvSpPr>
            <a:spLocks noGrp="1"/>
          </p:cNvSpPr>
          <p:nvPr>
            <p:ph type="sldNum" sz="quarter" idx="12"/>
          </p:nvPr>
        </p:nvSpPr>
        <p:spPr/>
        <p:txBody>
          <a:bodyPr/>
          <a:lstStyle/>
          <a:p>
            <a:fld id="{9531F22E-1C95-4649-96C8-C938F89E27E7}" type="slidenum">
              <a:rPr lang="en-US" altLang="en-US" smtClean="0"/>
              <a:pPr/>
              <a:t>10</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1066941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20" y="0"/>
            <a:ext cx="7400925" cy="762000"/>
          </a:xfrm>
        </p:spPr>
        <p:txBody>
          <a:bodyPr/>
          <a:lstStyle/>
          <a:p>
            <a:r>
              <a:rPr lang="en-US" b="1" dirty="0" smtClean="0">
                <a:solidFill>
                  <a:srgbClr val="0070C0"/>
                </a:solidFill>
              </a:rPr>
              <a:t>Risk of Flooding</a:t>
            </a:r>
            <a:endParaRPr lang="en-US" b="1" dirty="0">
              <a:solidFill>
                <a:srgbClr val="0070C0"/>
              </a:solidFill>
            </a:endParaRPr>
          </a:p>
        </p:txBody>
      </p:sp>
      <p:sp>
        <p:nvSpPr>
          <p:cNvPr id="3" name="Text Placeholder 2"/>
          <p:cNvSpPr>
            <a:spLocks noGrp="1"/>
          </p:cNvSpPr>
          <p:nvPr>
            <p:ph type="body" idx="1"/>
          </p:nvPr>
        </p:nvSpPr>
        <p:spPr>
          <a:xfrm>
            <a:off x="261257" y="762001"/>
            <a:ext cx="8387443" cy="4808538"/>
          </a:xfrm>
        </p:spPr>
        <p:txBody>
          <a:bodyPr/>
          <a:lstStyle/>
          <a:p>
            <a:r>
              <a:rPr lang="en-US" dirty="0" smtClean="0">
                <a:solidFill>
                  <a:schemeClr val="tx1"/>
                </a:solidFill>
              </a:rPr>
              <a:t>Flooding is the most common and costly natural disaster in the U.S. </a:t>
            </a:r>
          </a:p>
          <a:p>
            <a:r>
              <a:rPr lang="en-US" dirty="0" smtClean="0">
                <a:solidFill>
                  <a:schemeClr val="tx1"/>
                </a:solidFill>
              </a:rPr>
              <a:t>It causes an average of $50 billion in economic losses each year.</a:t>
            </a:r>
          </a:p>
          <a:p>
            <a:r>
              <a:rPr lang="en-US" dirty="0" smtClean="0">
                <a:solidFill>
                  <a:schemeClr val="tx1"/>
                </a:solidFill>
              </a:rPr>
              <a:t>Most U.S. natural disasters declared by the president involve flooding.</a:t>
            </a:r>
          </a:p>
          <a:p>
            <a:r>
              <a:rPr lang="en-US" dirty="0" smtClean="0">
                <a:solidFill>
                  <a:schemeClr val="tx1"/>
                </a:solidFill>
              </a:rPr>
              <a:t>Ninety percent of all natural disasters in the U.S, involve flooding.</a:t>
            </a:r>
          </a:p>
          <a:p>
            <a:r>
              <a:rPr lang="en-US" dirty="0" smtClean="0">
                <a:solidFill>
                  <a:schemeClr val="tx1"/>
                </a:solidFill>
              </a:rPr>
              <a:t>Everyone should consider purchasing flood insurance and find out their flood insurance risk.</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531F22E-1C95-4649-96C8-C938F89E27E7}" type="slidenum">
              <a:rPr lang="en-US" altLang="en-US" smtClean="0"/>
              <a:pPr/>
              <a:t>11</a:t>
            </a:fld>
            <a:endParaRPr lang="en-US" altLang="en-US" dirty="0"/>
          </a:p>
        </p:txBody>
      </p:sp>
      <p:sp>
        <p:nvSpPr>
          <p:cNvPr id="5" name="Date Placeholder 4"/>
          <p:cNvSpPr>
            <a:spLocks noGrp="1"/>
          </p:cNvSpPr>
          <p:nvPr>
            <p:ph type="dt" sz="half" idx="2"/>
          </p:nvPr>
        </p:nvSpPr>
        <p:spPr/>
        <p:txBody>
          <a:bodyPr/>
          <a:lstStyle/>
          <a:p>
            <a:r>
              <a:rPr lang="en-US" dirty="0" smtClean="0"/>
              <a:t>010816</a:t>
            </a:r>
            <a:endParaRPr lang="en-US" dirty="0"/>
          </a:p>
        </p:txBody>
      </p:sp>
      <p:sp>
        <p:nvSpPr>
          <p:cNvPr id="6" name="Footer Placeholder 5"/>
          <p:cNvSpPr>
            <a:spLocks noGrp="1"/>
          </p:cNvSpPr>
          <p:nvPr>
            <p:ph type="ftr" sz="quarter" idx="3"/>
          </p:nvPr>
        </p:nvSpPr>
        <p:spPr/>
        <p:txBody>
          <a:bodyPr/>
          <a:lstStyle/>
          <a:p>
            <a:r>
              <a:rPr lang="en-US" dirty="0" smtClean="0"/>
              <a:t>III Member Benefits and Services</a:t>
            </a:r>
            <a:endParaRPr lang="en-US" dirty="0"/>
          </a:p>
        </p:txBody>
      </p:sp>
      <p:pic>
        <p:nvPicPr>
          <p:cNvPr id="15" name="Picture 14"/>
          <p:cNvPicPr>
            <a:picLocks noChangeAspect="1"/>
          </p:cNvPicPr>
          <p:nvPr/>
        </p:nvPicPr>
        <p:blipFill>
          <a:blip r:embed="rId2"/>
          <a:stretch>
            <a:fillRect/>
          </a:stretch>
        </p:blipFill>
        <p:spPr>
          <a:xfrm>
            <a:off x="6057900" y="5267325"/>
            <a:ext cx="2543175" cy="1590675"/>
          </a:xfrm>
          <a:prstGeom prst="rect">
            <a:avLst/>
          </a:prstGeom>
        </p:spPr>
      </p:pic>
    </p:spTree>
    <p:extLst>
      <p:ext uri="{BB962C8B-B14F-4D97-AF65-F5344CB8AC3E}">
        <p14:creationId xmlns:p14="http://schemas.microsoft.com/office/powerpoint/2010/main" val="2353445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HURRICANE-RELATED </a:t>
            </a:r>
            <a:r>
              <a:rPr lang="en-US" b="1" dirty="0">
                <a:solidFill>
                  <a:srgbClr val="337DBE"/>
                </a:solidFill>
              </a:rPr>
              <a:t>FLOODING</a:t>
            </a:r>
          </a:p>
        </p:txBody>
      </p:sp>
      <p:sp>
        <p:nvSpPr>
          <p:cNvPr id="3" name="Text Placeholder 2"/>
          <p:cNvSpPr>
            <a:spLocks noGrp="1"/>
          </p:cNvSpPr>
          <p:nvPr>
            <p:ph type="body" idx="1"/>
          </p:nvPr>
        </p:nvSpPr>
        <p:spPr/>
        <p:txBody>
          <a:bodyPr/>
          <a:lstStyle/>
          <a:p>
            <a:r>
              <a:rPr lang="en-US" dirty="0" smtClean="0">
                <a:solidFill>
                  <a:schemeClr val="tx1"/>
                </a:solidFill>
              </a:rPr>
              <a:t>A </a:t>
            </a:r>
            <a:r>
              <a:rPr lang="en-US" dirty="0">
                <a:solidFill>
                  <a:schemeClr val="tx1"/>
                </a:solidFill>
              </a:rPr>
              <a:t>2013 study of coastal areas by </a:t>
            </a:r>
            <a:r>
              <a:rPr lang="en-US" dirty="0" smtClean="0">
                <a:solidFill>
                  <a:schemeClr val="tx1"/>
                </a:solidFill>
              </a:rPr>
              <a:t>Core Logic </a:t>
            </a:r>
            <a:r>
              <a:rPr lang="en-US" dirty="0">
                <a:solidFill>
                  <a:schemeClr val="tx1"/>
                </a:solidFill>
              </a:rPr>
              <a:t>found that 4.2 million homes, with $1.1 trillion in total property exposure, are at risk of damage caused by hurricane storm surge flooding. </a:t>
            </a:r>
            <a:endParaRPr lang="en-US" dirty="0" smtClean="0">
              <a:solidFill>
                <a:schemeClr val="tx1"/>
              </a:solidFill>
            </a:endParaRPr>
          </a:p>
          <a:p>
            <a:r>
              <a:rPr lang="en-US" dirty="0" smtClean="0">
                <a:solidFill>
                  <a:schemeClr val="tx1"/>
                </a:solidFill>
              </a:rPr>
              <a:t>In </a:t>
            </a:r>
            <a:r>
              <a:rPr lang="en-US" dirty="0">
                <a:solidFill>
                  <a:schemeClr val="tx1"/>
                </a:solidFill>
              </a:rPr>
              <a:t>the Atlantic Coast region alone, there are approximately 2.4 million homes at risk, valued at more than $793 billion. </a:t>
            </a:r>
            <a:endParaRPr lang="en-US" dirty="0" smtClean="0">
              <a:solidFill>
                <a:schemeClr val="tx1"/>
              </a:solidFill>
            </a:endParaRPr>
          </a:p>
          <a:p>
            <a:r>
              <a:rPr lang="en-US" dirty="0" smtClean="0">
                <a:solidFill>
                  <a:schemeClr val="tx1"/>
                </a:solidFill>
              </a:rPr>
              <a:t>Total </a:t>
            </a:r>
            <a:r>
              <a:rPr lang="en-US" dirty="0">
                <a:solidFill>
                  <a:schemeClr val="tx1"/>
                </a:solidFill>
              </a:rPr>
              <a:t>exposure along the Gulf Coast is $354 billion, with 1.8 million homes at risk for potential storm-surge damage</a:t>
            </a:r>
            <a:r>
              <a:rPr lang="en-US" dirty="0" smtClean="0">
                <a:solidFill>
                  <a:schemeClr val="tx1"/>
                </a:solidFill>
              </a:rPr>
              <a:t>..</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9531F22E-1C95-4649-96C8-C938F89E27E7}" type="slidenum">
              <a:rPr lang="en-US" altLang="en-US" smtClean="0"/>
              <a:pPr/>
              <a:t>12</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91084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40229" y="273050"/>
            <a:ext cx="3581400" cy="1162050"/>
          </a:xfrm>
          <a:solidFill>
            <a:schemeClr val="bg2"/>
          </a:solidFill>
          <a:ln w="57150">
            <a:solidFill>
              <a:schemeClr val="accent1"/>
            </a:solidFill>
          </a:ln>
        </p:spPr>
        <p:txBody>
          <a:bodyPr/>
          <a:lstStyle/>
          <a:p>
            <a:r>
              <a:rPr lang="en-US" sz="2400" dirty="0" smtClean="0">
                <a:solidFill>
                  <a:schemeClr val="bg1"/>
                </a:solidFill>
              </a:rPr>
              <a:t>Residential Exposure to Hurricane Storm-Surge Damage</a:t>
            </a:r>
            <a:endParaRPr lang="en-US" sz="2400" dirty="0">
              <a:solidFill>
                <a:schemeClr val="bg1"/>
              </a:solidFill>
            </a:endParaRPr>
          </a:p>
        </p:txBody>
      </p:sp>
      <p:pic>
        <p:nvPicPr>
          <p:cNvPr id="10" name="Content Placeholder 9"/>
          <p:cNvPicPr>
            <a:picLocks noGrp="1" noChangeAspect="1"/>
          </p:cNvPicPr>
          <p:nvPr>
            <p:ph idx="1"/>
          </p:nvPr>
        </p:nvPicPr>
        <p:blipFill>
          <a:blip r:embed="rId2"/>
          <a:stretch>
            <a:fillRect/>
          </a:stretch>
        </p:blipFill>
        <p:spPr>
          <a:xfrm>
            <a:off x="4779774" y="520929"/>
            <a:ext cx="3337301" cy="5888264"/>
          </a:xfrm>
          <a:prstGeom prst="rect">
            <a:avLst/>
          </a:prstGeom>
          <a:ln w="57150">
            <a:solidFill>
              <a:schemeClr val="accent1"/>
            </a:solidFill>
          </a:ln>
        </p:spPr>
      </p:pic>
      <p:sp>
        <p:nvSpPr>
          <p:cNvPr id="9" name="Text Placeholder 8"/>
          <p:cNvSpPr>
            <a:spLocks noGrp="1"/>
          </p:cNvSpPr>
          <p:nvPr>
            <p:ph type="body" sz="half" idx="2"/>
          </p:nvPr>
        </p:nvSpPr>
        <p:spPr>
          <a:xfrm>
            <a:off x="740229" y="1589315"/>
            <a:ext cx="3581400" cy="4819878"/>
          </a:xfrm>
          <a:ln w="57150">
            <a:solidFill>
              <a:schemeClr val="accent1"/>
            </a:solidFill>
          </a:ln>
        </p:spPr>
        <p:txBody>
          <a:bodyPr/>
          <a:lstStyle/>
          <a:p>
            <a:pPr marL="285750" indent="-285750">
              <a:buFont typeface="Wingdings" panose="05000000000000000000" pitchFamily="2" charset="2"/>
              <a:buChar char="Ø"/>
            </a:pPr>
            <a:r>
              <a:rPr lang="en-US" sz="1600" b="1" dirty="0"/>
              <a:t>Residential properties in Florida have the most exposure to hurricane storm surge damage, followed by New York, New Jersey, Virginia and Louisiana, according to </a:t>
            </a:r>
            <a:r>
              <a:rPr lang="en-US" sz="1600" b="1" dirty="0" smtClean="0"/>
              <a:t>Core Logic.</a:t>
            </a:r>
            <a:endParaRPr lang="en-US" sz="1600" b="1" dirty="0"/>
          </a:p>
          <a:p>
            <a:pPr marL="285750" indent="-285750">
              <a:buFont typeface="Wingdings" panose="05000000000000000000" pitchFamily="2" charset="2"/>
              <a:buChar char="Ø"/>
            </a:pPr>
            <a:r>
              <a:rPr lang="en-US" sz="1600" b="1" dirty="0"/>
              <a:t>Among the most densely populated metropolitan areas, the New York City metro area, which includes Long Island and the New Jersey coast, has the highest exposure to potential storm surge damage ($206 billion</a:t>
            </a:r>
            <a:r>
              <a:rPr lang="en-US" sz="1600" b="1" dirty="0" smtClean="0"/>
              <a:t>).</a:t>
            </a:r>
          </a:p>
          <a:p>
            <a:pPr marL="285750" indent="-285750">
              <a:buFont typeface="Wingdings" panose="05000000000000000000" pitchFamily="2" charset="2"/>
              <a:buChar char="Ø"/>
            </a:pPr>
            <a:r>
              <a:rPr lang="en-US" sz="1600" b="1" dirty="0" smtClean="0"/>
              <a:t> </a:t>
            </a:r>
            <a:r>
              <a:rPr lang="en-US" sz="1600" b="1" dirty="0"/>
              <a:t>The next four areas in terms of exposure were Miami ($100 billion), Virginia Beach ($73 billion), Tampa ($55 billion) and New Orleans ($43 billion).</a:t>
            </a:r>
          </a:p>
          <a:p>
            <a:endParaRPr lang="en-US" dirty="0"/>
          </a:p>
        </p:txBody>
      </p:sp>
      <p:sp>
        <p:nvSpPr>
          <p:cNvPr id="4" name="Slide Number Placeholder 3"/>
          <p:cNvSpPr>
            <a:spLocks noGrp="1"/>
          </p:cNvSpPr>
          <p:nvPr>
            <p:ph type="sldNum" sz="quarter" idx="12"/>
          </p:nvPr>
        </p:nvSpPr>
        <p:spPr/>
        <p:txBody>
          <a:bodyPr/>
          <a:lstStyle/>
          <a:p>
            <a:fld id="{9531F22E-1C95-4649-96C8-C938F89E27E7}" type="slidenum">
              <a:rPr lang="en-US" altLang="en-US" smtClean="0"/>
              <a:pPr/>
              <a:t>13</a:t>
            </a:fld>
            <a:endParaRPr lang="en-US" altLang="en-US" dirty="0"/>
          </a:p>
        </p:txBody>
      </p:sp>
      <p:sp>
        <p:nvSpPr>
          <p:cNvPr id="5" name="Date Placeholder 4"/>
          <p:cNvSpPr>
            <a:spLocks noGrp="1"/>
          </p:cNvSpPr>
          <p:nvPr>
            <p:ph type="dt" sz="half" idx="13"/>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519239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a:picLocks noChangeAspect="1"/>
          </p:cNvPicPr>
          <p:nvPr/>
        </p:nvPicPr>
        <p:blipFill>
          <a:blip r:embed="rId2"/>
          <a:stretch>
            <a:fillRect/>
          </a:stretch>
        </p:blipFill>
        <p:spPr>
          <a:xfrm>
            <a:off x="0" y="0"/>
            <a:ext cx="8982075" cy="6591300"/>
          </a:xfrm>
          <a:prstGeom prst="rect">
            <a:avLst/>
          </a:prstGeom>
        </p:spPr>
      </p:pic>
      <p:sp>
        <p:nvSpPr>
          <p:cNvPr id="4" name="Slide Number Placeholder 3"/>
          <p:cNvSpPr>
            <a:spLocks noGrp="1"/>
          </p:cNvSpPr>
          <p:nvPr>
            <p:ph type="sldNum" sz="quarter" idx="12"/>
          </p:nvPr>
        </p:nvSpPr>
        <p:spPr/>
        <p:txBody>
          <a:bodyPr/>
          <a:lstStyle/>
          <a:p>
            <a:fld id="{9531F22E-1C95-4649-96C8-C938F89E27E7}" type="slidenum">
              <a:rPr lang="en-US" altLang="en-US" smtClean="0"/>
              <a:pPr/>
              <a:t>14</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219958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I.I.I. Pulse Study Results on Flood Insurance</a:t>
            </a:r>
            <a:endParaRPr lang="en-US" b="1" dirty="0"/>
          </a:p>
        </p:txBody>
      </p:sp>
      <p:sp>
        <p:nvSpPr>
          <p:cNvPr id="11" name="Content Placeholder 10"/>
          <p:cNvSpPr>
            <a:spLocks noGrp="1"/>
          </p:cNvSpPr>
          <p:nvPr>
            <p:ph sz="half" idx="2"/>
          </p:nvPr>
        </p:nvSpPr>
        <p:spPr>
          <a:xfrm>
            <a:off x="4578329" y="1335994"/>
            <a:ext cx="4022746" cy="5522006"/>
          </a:xfrm>
          <a:ln w="38100">
            <a:solidFill>
              <a:schemeClr val="accent1"/>
            </a:solidFill>
          </a:ln>
        </p:spPr>
        <p:txBody>
          <a:bodyPr/>
          <a:lstStyle/>
          <a:p>
            <a:r>
              <a:rPr lang="en-US" dirty="0" smtClean="0"/>
              <a:t>Despite the fact that flooding is the most common and costly natural disaster in the U.S., the majority said they did not have a flood insurance policy.</a:t>
            </a:r>
          </a:p>
          <a:p>
            <a:r>
              <a:rPr lang="en-US" dirty="0" smtClean="0"/>
              <a:t>Only 14 percent said they had a policy – a statistic that has remained fairly consistent in recent years.</a:t>
            </a:r>
            <a:endParaRPr lang="en-US" dirty="0"/>
          </a:p>
        </p:txBody>
      </p:sp>
      <p:sp>
        <p:nvSpPr>
          <p:cNvPr id="4" name="Slide Number Placeholder 3"/>
          <p:cNvSpPr>
            <a:spLocks noGrp="1"/>
          </p:cNvSpPr>
          <p:nvPr>
            <p:ph type="sldNum" sz="quarter" idx="12"/>
          </p:nvPr>
        </p:nvSpPr>
        <p:spPr/>
        <p:txBody>
          <a:bodyPr/>
          <a:lstStyle/>
          <a:p>
            <a:fld id="{F2AB8969-EBB3-4AB8-8CB7-0442A537E71E}" type="slidenum">
              <a:rPr lang="en-US" altLang="en-US" smtClean="0"/>
              <a:pPr/>
              <a:t>15</a:t>
            </a:fld>
            <a:endParaRPr lang="en-US" altLang="en-US" dirty="0"/>
          </a:p>
        </p:txBody>
      </p:sp>
      <p:sp>
        <p:nvSpPr>
          <p:cNvPr id="5" name="Date Placeholder 4"/>
          <p:cNvSpPr>
            <a:spLocks noGrp="1"/>
          </p:cNvSpPr>
          <p:nvPr>
            <p:ph type="dt" sz="half" idx="13"/>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pic>
        <p:nvPicPr>
          <p:cNvPr id="12" name="Content Placeholder 6"/>
          <p:cNvPicPr>
            <a:picLocks noGrp="1" noChangeAspect="1"/>
          </p:cNvPicPr>
          <p:nvPr>
            <p:ph sz="half" idx="1"/>
          </p:nvPr>
        </p:nvPicPr>
        <p:blipFill>
          <a:blip r:embed="rId2"/>
          <a:stretch>
            <a:fillRect/>
          </a:stretch>
        </p:blipFill>
        <p:spPr bwMode="auto">
          <a:xfrm>
            <a:off x="381757" y="1888918"/>
            <a:ext cx="4022725" cy="2296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val="2310282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66" y="582489"/>
            <a:ext cx="7894648" cy="609979"/>
          </a:xfrm>
        </p:spPr>
        <p:txBody>
          <a:bodyPr/>
          <a:lstStyle/>
          <a:p>
            <a:r>
              <a:rPr lang="en-US" b="1" dirty="0" smtClean="0">
                <a:solidFill>
                  <a:srgbClr val="0070C0"/>
                </a:solidFill>
              </a:rPr>
              <a:t>Public Understanding of Flood Insurance</a:t>
            </a:r>
            <a:endParaRPr lang="en-US" b="1" dirty="0">
              <a:solidFill>
                <a:srgbClr val="0070C0"/>
              </a:solidFill>
            </a:endParaRPr>
          </a:p>
        </p:txBody>
      </p:sp>
      <p:pic>
        <p:nvPicPr>
          <p:cNvPr id="7" name="Content Placeholder 6"/>
          <p:cNvPicPr>
            <a:picLocks noGrp="1" noChangeAspect="1"/>
          </p:cNvPicPr>
          <p:nvPr>
            <p:ph idx="1"/>
          </p:nvPr>
        </p:nvPicPr>
        <p:blipFill>
          <a:blip r:embed="rId2"/>
          <a:stretch>
            <a:fillRect/>
          </a:stretch>
        </p:blipFill>
        <p:spPr>
          <a:xfrm>
            <a:off x="1096327" y="2581942"/>
            <a:ext cx="7134225" cy="3886200"/>
          </a:xfrm>
          <a:prstGeom prst="rect">
            <a:avLst/>
          </a:prstGeom>
        </p:spPr>
      </p:pic>
      <p:sp>
        <p:nvSpPr>
          <p:cNvPr id="4" name="Slide Number Placeholder 3"/>
          <p:cNvSpPr>
            <a:spLocks noGrp="1"/>
          </p:cNvSpPr>
          <p:nvPr>
            <p:ph type="sldNum" sz="quarter" idx="12"/>
          </p:nvPr>
        </p:nvSpPr>
        <p:spPr/>
        <p:txBody>
          <a:bodyPr/>
          <a:lstStyle/>
          <a:p>
            <a:fld id="{F2AB8969-EBB3-4AB8-8CB7-0442A537E71E}" type="slidenum">
              <a:rPr lang="en-US" altLang="en-US" smtClean="0"/>
              <a:pPr/>
              <a:t>16</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
        <p:nvSpPr>
          <p:cNvPr id="10" name="TextBox 9"/>
          <p:cNvSpPr txBox="1"/>
          <p:nvPr/>
        </p:nvSpPr>
        <p:spPr>
          <a:xfrm>
            <a:off x="1096327" y="1673352"/>
            <a:ext cx="7134225" cy="646331"/>
          </a:xfrm>
          <a:prstGeom prst="rect">
            <a:avLst/>
          </a:prstGeom>
          <a:solidFill>
            <a:schemeClr val="bg2"/>
          </a:solidFill>
          <a:ln w="38100">
            <a:solidFill>
              <a:schemeClr val="accent1"/>
            </a:solidFill>
          </a:ln>
        </p:spPr>
        <p:txBody>
          <a:bodyPr wrap="square" rtlCol="0">
            <a:spAutoFit/>
          </a:bodyPr>
          <a:lstStyle/>
          <a:p>
            <a:r>
              <a:rPr lang="en-US" b="1" i="1" dirty="0" smtClean="0"/>
              <a:t>Nearly One Quarter of Homeowners incorrectly  thought their homeowners insurance policy would cover flood damage</a:t>
            </a:r>
            <a:endParaRPr lang="en-US" b="1" i="1" dirty="0"/>
          </a:p>
        </p:txBody>
      </p:sp>
    </p:spTree>
    <p:extLst>
      <p:ext uri="{BB962C8B-B14F-4D97-AF65-F5344CB8AC3E}">
        <p14:creationId xmlns:p14="http://schemas.microsoft.com/office/powerpoint/2010/main" val="4092428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0020" y="337349"/>
            <a:ext cx="7400925" cy="379336"/>
          </a:xfrm>
        </p:spPr>
        <p:txBody>
          <a:bodyPr/>
          <a:lstStyle/>
          <a:p>
            <a:r>
              <a:rPr lang="en-US" b="1" dirty="0" smtClean="0">
                <a:solidFill>
                  <a:srgbClr val="0070C0"/>
                </a:solidFill>
              </a:rPr>
              <a:t>Flood Insurance Take-up Rates</a:t>
            </a:r>
            <a:endParaRPr lang="en-US" b="1" dirty="0">
              <a:solidFill>
                <a:srgbClr val="0070C0"/>
              </a:solidFill>
            </a:endParaRPr>
          </a:p>
        </p:txBody>
      </p:sp>
      <p:sp>
        <p:nvSpPr>
          <p:cNvPr id="13" name="Text Placeholder 12"/>
          <p:cNvSpPr>
            <a:spLocks noGrp="1"/>
          </p:cNvSpPr>
          <p:nvPr>
            <p:ph type="body" idx="1"/>
          </p:nvPr>
        </p:nvSpPr>
        <p:spPr>
          <a:xfrm>
            <a:off x="450020" y="1162491"/>
            <a:ext cx="4040188" cy="751108"/>
          </a:xfrm>
        </p:spPr>
        <p:txBody>
          <a:bodyPr/>
          <a:lstStyle/>
          <a:p>
            <a:r>
              <a:rPr lang="en-US" dirty="0" smtClean="0"/>
              <a:t>The percentage of homeowners purchasing Flood insurance has remained consistent</a:t>
            </a:r>
            <a:endParaRPr lang="en-US" dirty="0"/>
          </a:p>
        </p:txBody>
      </p:sp>
      <p:pic>
        <p:nvPicPr>
          <p:cNvPr id="7" name="Content Placeholder 6"/>
          <p:cNvPicPr>
            <a:picLocks noGrp="1" noChangeAspect="1"/>
          </p:cNvPicPr>
          <p:nvPr>
            <p:ph sz="half" idx="2"/>
          </p:nvPr>
        </p:nvPicPr>
        <p:blipFill>
          <a:blip r:embed="rId2"/>
          <a:stretch>
            <a:fillRect/>
          </a:stretch>
        </p:blipFill>
        <p:spPr>
          <a:xfrm>
            <a:off x="374904" y="2152885"/>
            <a:ext cx="4040188" cy="3764889"/>
          </a:xfrm>
          <a:prstGeom prst="rect">
            <a:avLst/>
          </a:prstGeom>
          <a:ln w="38100">
            <a:solidFill>
              <a:schemeClr val="accent1"/>
            </a:solidFill>
          </a:ln>
        </p:spPr>
      </p:pic>
      <p:sp>
        <p:nvSpPr>
          <p:cNvPr id="14" name="Text Placeholder 13"/>
          <p:cNvSpPr>
            <a:spLocks noGrp="1"/>
          </p:cNvSpPr>
          <p:nvPr>
            <p:ph type="body" sz="quarter" idx="3"/>
          </p:nvPr>
        </p:nvSpPr>
        <p:spPr>
          <a:xfrm>
            <a:off x="4645025" y="762000"/>
            <a:ext cx="4041775" cy="1070402"/>
          </a:xfrm>
        </p:spPr>
        <p:txBody>
          <a:bodyPr/>
          <a:lstStyle/>
          <a:p>
            <a:r>
              <a:rPr lang="en-US" dirty="0" smtClean="0"/>
              <a:t>The South had the Highest Proportion of Homeowners with a flood insurance policy</a:t>
            </a:r>
            <a:endParaRPr lang="en-US" dirty="0"/>
          </a:p>
        </p:txBody>
      </p:sp>
      <p:sp>
        <p:nvSpPr>
          <p:cNvPr id="4" name="Slide Number Placeholder 3"/>
          <p:cNvSpPr>
            <a:spLocks noGrp="1"/>
          </p:cNvSpPr>
          <p:nvPr>
            <p:ph type="sldNum" sz="quarter" idx="12"/>
          </p:nvPr>
        </p:nvSpPr>
        <p:spPr/>
        <p:txBody>
          <a:bodyPr/>
          <a:lstStyle/>
          <a:p>
            <a:fld id="{F2AB8969-EBB3-4AB8-8CB7-0442A537E71E}" type="slidenum">
              <a:rPr lang="en-US" altLang="en-US" smtClean="0"/>
              <a:pPr/>
              <a:t>17</a:t>
            </a:fld>
            <a:endParaRPr lang="en-US" altLang="en-US" dirty="0"/>
          </a:p>
        </p:txBody>
      </p:sp>
      <p:sp>
        <p:nvSpPr>
          <p:cNvPr id="5" name="Date Placeholder 4"/>
          <p:cNvSpPr>
            <a:spLocks noGrp="1"/>
          </p:cNvSpPr>
          <p:nvPr>
            <p:ph type="dt" sz="half" idx="13"/>
          </p:nvPr>
        </p:nvSpPr>
        <p:spPr/>
        <p:txBody>
          <a:bodyPr/>
          <a:lstStyle/>
          <a:p>
            <a:pPr>
              <a:defRPr/>
            </a:pPr>
            <a:r>
              <a:rPr lang="en-US" dirty="0" smtClean="0"/>
              <a:t>010816</a:t>
            </a:r>
            <a:endParaRPr lang="en-US" dirty="0"/>
          </a:p>
        </p:txBody>
      </p:sp>
      <p:sp>
        <p:nvSpPr>
          <p:cNvPr id="6" name="Footer Placeholder 5"/>
          <p:cNvSpPr>
            <a:spLocks noGrp="1"/>
          </p:cNvSpPr>
          <p:nvPr>
            <p:ph type="ftr" sz="quarter" idx="14"/>
          </p:nvPr>
        </p:nvSpPr>
        <p:spPr/>
        <p:txBody>
          <a:bodyPr/>
          <a:lstStyle/>
          <a:p>
            <a:pPr>
              <a:defRPr/>
            </a:pPr>
            <a:r>
              <a:rPr lang="en-US" dirty="0" smtClean="0"/>
              <a:t>III Member Benefits and Services</a:t>
            </a:r>
            <a:endParaRPr lang="en-US" dirty="0"/>
          </a:p>
        </p:txBody>
      </p:sp>
      <p:pic>
        <p:nvPicPr>
          <p:cNvPr id="16" name="Content Placeholder 6"/>
          <p:cNvPicPr>
            <a:picLocks noGrp="1" noChangeAspect="1"/>
          </p:cNvPicPr>
          <p:nvPr>
            <p:ph sz="quarter" idx="4"/>
          </p:nvPr>
        </p:nvPicPr>
        <p:blipFill>
          <a:blip r:embed="rId3"/>
          <a:stretch>
            <a:fillRect/>
          </a:stretch>
        </p:blipFill>
        <p:spPr>
          <a:xfrm>
            <a:off x="4783137" y="2515903"/>
            <a:ext cx="4041775" cy="3038852"/>
          </a:xfrm>
          <a:prstGeom prst="rect">
            <a:avLst/>
          </a:prstGeom>
          <a:ln w="38100">
            <a:solidFill>
              <a:schemeClr val="accent1"/>
            </a:solidFill>
          </a:ln>
        </p:spPr>
      </p:pic>
      <p:sp>
        <p:nvSpPr>
          <p:cNvPr id="22" name="Text Placeholder 12"/>
          <p:cNvSpPr txBox="1">
            <a:spLocks/>
          </p:cNvSpPr>
          <p:nvPr/>
        </p:nvSpPr>
        <p:spPr bwMode="auto">
          <a:xfrm>
            <a:off x="459668" y="955971"/>
            <a:ext cx="4040188" cy="957628"/>
          </a:xfrm>
          <a:prstGeom prst="rect">
            <a:avLst/>
          </a:prstGeom>
          <a:noFill/>
          <a:ln w="38100">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45720" tIns="45720" rIns="45720" bIns="45720" numCol="1" rtlCol="0" anchor="b" anchorCtr="0" compatLnSpc="1">
            <a:prstTxWarp prst="textNoShape">
              <a:avLst/>
            </a:prstTxWarp>
          </a:bodyPr>
          <a:lstStyle>
            <a:lvl1pPr marL="0" indent="0" algn="l" rtl="0" eaLnBrk="1" fontAlgn="base" hangingPunct="1">
              <a:lnSpc>
                <a:spcPct val="90000"/>
              </a:lnSpc>
              <a:spcBef>
                <a:spcPct val="100000"/>
              </a:spcBef>
              <a:spcAft>
                <a:spcPct val="0"/>
              </a:spcAft>
              <a:buClr>
                <a:schemeClr val="accent2"/>
              </a:buClr>
              <a:buSzPct val="77000"/>
              <a:buFontTx/>
              <a:buNone/>
              <a:defRPr sz="2000" b="1" i="0">
                <a:solidFill>
                  <a:srgbClr val="444648"/>
                </a:solidFill>
                <a:latin typeface="Arial"/>
                <a:ea typeface="+mn-ea"/>
                <a:cs typeface="Arial"/>
              </a:defRPr>
            </a:lvl1pPr>
            <a:lvl2pPr marL="457200" indent="0" algn="l" rtl="0" eaLnBrk="1" fontAlgn="base" hangingPunct="1">
              <a:lnSpc>
                <a:spcPct val="90000"/>
              </a:lnSpc>
              <a:spcBef>
                <a:spcPct val="50000"/>
              </a:spcBef>
              <a:spcAft>
                <a:spcPct val="0"/>
              </a:spcAft>
              <a:buClr>
                <a:srgbClr val="4B9FCD"/>
              </a:buClr>
              <a:buFont typeface="Wingdings" panose="05000000000000000000" pitchFamily="2" charset="2"/>
              <a:buNone/>
              <a:defRPr sz="2000" b="1">
                <a:solidFill>
                  <a:srgbClr val="808080"/>
                </a:solidFill>
                <a:latin typeface="Arial" charset="0"/>
              </a:defRPr>
            </a:lvl2pPr>
            <a:lvl3pPr marL="914400" indent="0" algn="l" rtl="0" eaLnBrk="1" fontAlgn="base" hangingPunct="1">
              <a:lnSpc>
                <a:spcPct val="90000"/>
              </a:lnSpc>
              <a:spcBef>
                <a:spcPct val="25000"/>
              </a:spcBef>
              <a:spcAft>
                <a:spcPct val="0"/>
              </a:spcAft>
              <a:buClr>
                <a:srgbClr val="4B9FCD"/>
              </a:buClr>
              <a:buFont typeface="Arial" panose="020B0604020202020204" pitchFamily="34" charset="0"/>
              <a:buNone/>
              <a:defRPr sz="1800" b="1">
                <a:solidFill>
                  <a:srgbClr val="808080"/>
                </a:solidFill>
                <a:latin typeface="Arial" charset="0"/>
              </a:defRPr>
            </a:lvl3pPr>
            <a:lvl4pPr marL="1371600" indent="0" algn="l" rtl="0" eaLnBrk="1" fontAlgn="base" hangingPunct="1">
              <a:lnSpc>
                <a:spcPct val="90000"/>
              </a:lnSpc>
              <a:spcBef>
                <a:spcPct val="15000"/>
              </a:spcBef>
              <a:spcAft>
                <a:spcPct val="0"/>
              </a:spcAft>
              <a:buClr>
                <a:srgbClr val="4B9FCD"/>
              </a:buClr>
              <a:buFont typeface="Wingdings" panose="05000000000000000000" pitchFamily="2" charset="2"/>
              <a:buNone/>
              <a:defRPr sz="1600" b="1">
                <a:solidFill>
                  <a:srgbClr val="808080"/>
                </a:solidFill>
                <a:latin typeface="Arial" charset="0"/>
              </a:defRPr>
            </a:lvl4pPr>
            <a:lvl5pPr marL="1828800" indent="0" algn="l" rtl="0" eaLnBrk="1" fontAlgn="base" hangingPunct="1">
              <a:lnSpc>
                <a:spcPct val="95000"/>
              </a:lnSpc>
              <a:spcBef>
                <a:spcPct val="15000"/>
              </a:spcBef>
              <a:spcAft>
                <a:spcPct val="0"/>
              </a:spcAft>
              <a:buClr>
                <a:srgbClr val="4B9FCD"/>
              </a:buClr>
              <a:buNone/>
              <a:defRPr sz="1600" b="1">
                <a:solidFill>
                  <a:srgbClr val="808080"/>
                </a:solidFill>
                <a:latin typeface="Arial" charset="0"/>
              </a:defRPr>
            </a:lvl5pPr>
            <a:lvl6pPr marL="2286000" indent="0" algn="l" eaLnBrk="1" fontAlgn="base" hangingPunct="1">
              <a:spcBef>
                <a:spcPct val="20000"/>
              </a:spcBef>
              <a:spcAft>
                <a:spcPct val="0"/>
              </a:spcAft>
              <a:buNone/>
              <a:defRPr sz="1600" b="1">
                <a:solidFill>
                  <a:schemeClr val="bg1">
                    <a:alpha val="100000"/>
                  </a:schemeClr>
                </a:solidFill>
                <a:latin typeface="+mn-lt"/>
              </a:defRPr>
            </a:lvl6pPr>
            <a:lvl7pPr marL="2743200" indent="0" algn="l" eaLnBrk="1" fontAlgn="base" hangingPunct="1">
              <a:spcBef>
                <a:spcPct val="20000"/>
              </a:spcBef>
              <a:spcAft>
                <a:spcPct val="0"/>
              </a:spcAft>
              <a:buNone/>
              <a:defRPr sz="1600" b="1">
                <a:solidFill>
                  <a:schemeClr val="bg1">
                    <a:alpha val="100000"/>
                  </a:schemeClr>
                </a:solidFill>
                <a:latin typeface="+mn-lt"/>
              </a:defRPr>
            </a:lvl7pPr>
            <a:lvl8pPr marL="3200400" indent="0" algn="l" eaLnBrk="1" fontAlgn="base" hangingPunct="1">
              <a:spcBef>
                <a:spcPct val="20000"/>
              </a:spcBef>
              <a:spcAft>
                <a:spcPct val="0"/>
              </a:spcAft>
              <a:buNone/>
              <a:defRPr sz="1600" b="1">
                <a:solidFill>
                  <a:schemeClr val="bg1">
                    <a:alpha val="100000"/>
                  </a:schemeClr>
                </a:solidFill>
                <a:latin typeface="+mn-lt"/>
              </a:defRPr>
            </a:lvl8pPr>
            <a:lvl9pPr marL="3657600" indent="0" algn="l" eaLnBrk="1" fontAlgn="base" hangingPunct="1">
              <a:spcBef>
                <a:spcPct val="20000"/>
              </a:spcBef>
              <a:spcAft>
                <a:spcPct val="0"/>
              </a:spcAft>
              <a:buNone/>
              <a:defRPr sz="1600" b="1">
                <a:solidFill>
                  <a:schemeClr val="bg1">
                    <a:alpha val="100000"/>
                  </a:schemeClr>
                </a:solidFill>
                <a:latin typeface="+mn-lt"/>
              </a:defRPr>
            </a:lvl9pPr>
          </a:lstStyle>
          <a:p>
            <a:r>
              <a:rPr lang="en-US" kern="0" dirty="0" smtClean="0"/>
              <a:t>The percentage of homeowners purchasing Flood insurance has remained consistent</a:t>
            </a:r>
            <a:endParaRPr lang="en-US" kern="0" dirty="0"/>
          </a:p>
        </p:txBody>
      </p:sp>
      <p:pic>
        <p:nvPicPr>
          <p:cNvPr id="23" name="Content Placeholder 6"/>
          <p:cNvPicPr>
            <a:picLocks noChangeAspect="1"/>
          </p:cNvPicPr>
          <p:nvPr/>
        </p:nvPicPr>
        <p:blipFill>
          <a:blip r:embed="rId2"/>
          <a:stretch>
            <a:fillRect/>
          </a:stretch>
        </p:blipFill>
        <p:spPr bwMode="auto">
          <a:xfrm>
            <a:off x="384552" y="2152885"/>
            <a:ext cx="4040188" cy="3764889"/>
          </a:xfrm>
          <a:prstGeom prst="rect">
            <a:avLst/>
          </a:prstGeom>
          <a:noFill/>
          <a:ln w="38100">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4" name="Text Placeholder 13"/>
          <p:cNvSpPr txBox="1">
            <a:spLocks/>
          </p:cNvSpPr>
          <p:nvPr/>
        </p:nvSpPr>
        <p:spPr bwMode="auto">
          <a:xfrm>
            <a:off x="4654673" y="955970"/>
            <a:ext cx="4041775" cy="876431"/>
          </a:xfrm>
          <a:prstGeom prst="rect">
            <a:avLst/>
          </a:prstGeom>
          <a:noFill/>
          <a:ln w="28575">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45720" tIns="45720" rIns="45720" bIns="45720" numCol="1" rtlCol="0" anchor="b" anchorCtr="0" compatLnSpc="1">
            <a:prstTxWarp prst="textNoShape">
              <a:avLst/>
            </a:prstTxWarp>
          </a:bodyPr>
          <a:lstStyle>
            <a:lvl1pPr marL="0" indent="0" algn="l" rtl="0" eaLnBrk="1" fontAlgn="base" hangingPunct="1">
              <a:lnSpc>
                <a:spcPct val="90000"/>
              </a:lnSpc>
              <a:spcBef>
                <a:spcPct val="100000"/>
              </a:spcBef>
              <a:spcAft>
                <a:spcPct val="0"/>
              </a:spcAft>
              <a:buClr>
                <a:schemeClr val="accent2"/>
              </a:buClr>
              <a:buSzPct val="77000"/>
              <a:buFontTx/>
              <a:buNone/>
              <a:defRPr sz="2000" b="1" i="0">
                <a:solidFill>
                  <a:srgbClr val="444648"/>
                </a:solidFill>
                <a:latin typeface="Arial"/>
                <a:ea typeface="+mn-ea"/>
                <a:cs typeface="Arial"/>
              </a:defRPr>
            </a:lvl1pPr>
            <a:lvl2pPr marL="457200" indent="0" algn="l" rtl="0" eaLnBrk="1" fontAlgn="base" hangingPunct="1">
              <a:lnSpc>
                <a:spcPct val="90000"/>
              </a:lnSpc>
              <a:spcBef>
                <a:spcPct val="50000"/>
              </a:spcBef>
              <a:spcAft>
                <a:spcPct val="0"/>
              </a:spcAft>
              <a:buClr>
                <a:srgbClr val="4B9FCD"/>
              </a:buClr>
              <a:buFont typeface="Wingdings" panose="05000000000000000000" pitchFamily="2" charset="2"/>
              <a:buNone/>
              <a:defRPr sz="2000" b="1">
                <a:solidFill>
                  <a:srgbClr val="808080"/>
                </a:solidFill>
                <a:latin typeface="Arial" charset="0"/>
              </a:defRPr>
            </a:lvl2pPr>
            <a:lvl3pPr marL="914400" indent="0" algn="l" rtl="0" eaLnBrk="1" fontAlgn="base" hangingPunct="1">
              <a:lnSpc>
                <a:spcPct val="90000"/>
              </a:lnSpc>
              <a:spcBef>
                <a:spcPct val="25000"/>
              </a:spcBef>
              <a:spcAft>
                <a:spcPct val="0"/>
              </a:spcAft>
              <a:buClr>
                <a:srgbClr val="4B9FCD"/>
              </a:buClr>
              <a:buFont typeface="Arial" panose="020B0604020202020204" pitchFamily="34" charset="0"/>
              <a:buNone/>
              <a:defRPr sz="1800" b="1">
                <a:solidFill>
                  <a:srgbClr val="808080"/>
                </a:solidFill>
                <a:latin typeface="Arial" charset="0"/>
              </a:defRPr>
            </a:lvl3pPr>
            <a:lvl4pPr marL="1371600" indent="0" algn="l" rtl="0" eaLnBrk="1" fontAlgn="base" hangingPunct="1">
              <a:lnSpc>
                <a:spcPct val="90000"/>
              </a:lnSpc>
              <a:spcBef>
                <a:spcPct val="15000"/>
              </a:spcBef>
              <a:spcAft>
                <a:spcPct val="0"/>
              </a:spcAft>
              <a:buClr>
                <a:srgbClr val="4B9FCD"/>
              </a:buClr>
              <a:buFont typeface="Wingdings" panose="05000000000000000000" pitchFamily="2" charset="2"/>
              <a:buNone/>
              <a:defRPr sz="1600" b="1">
                <a:solidFill>
                  <a:srgbClr val="808080"/>
                </a:solidFill>
                <a:latin typeface="Arial" charset="0"/>
              </a:defRPr>
            </a:lvl4pPr>
            <a:lvl5pPr marL="1828800" indent="0" algn="l" rtl="0" eaLnBrk="1" fontAlgn="base" hangingPunct="1">
              <a:lnSpc>
                <a:spcPct val="95000"/>
              </a:lnSpc>
              <a:spcBef>
                <a:spcPct val="15000"/>
              </a:spcBef>
              <a:spcAft>
                <a:spcPct val="0"/>
              </a:spcAft>
              <a:buClr>
                <a:srgbClr val="4B9FCD"/>
              </a:buClr>
              <a:buNone/>
              <a:defRPr sz="1600" b="1">
                <a:solidFill>
                  <a:srgbClr val="808080"/>
                </a:solidFill>
                <a:latin typeface="Arial" charset="0"/>
              </a:defRPr>
            </a:lvl5pPr>
            <a:lvl6pPr marL="2286000" indent="0" algn="l" eaLnBrk="1" fontAlgn="base" hangingPunct="1">
              <a:spcBef>
                <a:spcPct val="20000"/>
              </a:spcBef>
              <a:spcAft>
                <a:spcPct val="0"/>
              </a:spcAft>
              <a:buNone/>
              <a:defRPr sz="1600" b="1">
                <a:solidFill>
                  <a:schemeClr val="bg1">
                    <a:alpha val="100000"/>
                  </a:schemeClr>
                </a:solidFill>
                <a:latin typeface="+mn-lt"/>
              </a:defRPr>
            </a:lvl6pPr>
            <a:lvl7pPr marL="2743200" indent="0" algn="l" eaLnBrk="1" fontAlgn="base" hangingPunct="1">
              <a:spcBef>
                <a:spcPct val="20000"/>
              </a:spcBef>
              <a:spcAft>
                <a:spcPct val="0"/>
              </a:spcAft>
              <a:buNone/>
              <a:defRPr sz="1600" b="1">
                <a:solidFill>
                  <a:schemeClr val="bg1">
                    <a:alpha val="100000"/>
                  </a:schemeClr>
                </a:solidFill>
                <a:latin typeface="+mn-lt"/>
              </a:defRPr>
            </a:lvl7pPr>
            <a:lvl8pPr marL="3200400" indent="0" algn="l" eaLnBrk="1" fontAlgn="base" hangingPunct="1">
              <a:spcBef>
                <a:spcPct val="20000"/>
              </a:spcBef>
              <a:spcAft>
                <a:spcPct val="0"/>
              </a:spcAft>
              <a:buNone/>
              <a:defRPr sz="1600" b="1">
                <a:solidFill>
                  <a:schemeClr val="bg1">
                    <a:alpha val="100000"/>
                  </a:schemeClr>
                </a:solidFill>
                <a:latin typeface="+mn-lt"/>
              </a:defRPr>
            </a:lvl8pPr>
            <a:lvl9pPr marL="3657600" indent="0" algn="l" eaLnBrk="1" fontAlgn="base" hangingPunct="1">
              <a:spcBef>
                <a:spcPct val="20000"/>
              </a:spcBef>
              <a:spcAft>
                <a:spcPct val="0"/>
              </a:spcAft>
              <a:buNone/>
              <a:defRPr sz="1600" b="1">
                <a:solidFill>
                  <a:schemeClr val="bg1">
                    <a:alpha val="100000"/>
                  </a:schemeClr>
                </a:solidFill>
                <a:latin typeface="+mn-lt"/>
              </a:defRPr>
            </a:lvl9pPr>
          </a:lstStyle>
          <a:p>
            <a:r>
              <a:rPr lang="en-US" kern="0" dirty="0" smtClean="0"/>
              <a:t>The South had the Highest Proportion of Homeowners with a flood insurance policy</a:t>
            </a:r>
            <a:endParaRPr lang="en-US" kern="0" dirty="0"/>
          </a:p>
        </p:txBody>
      </p:sp>
      <p:pic>
        <p:nvPicPr>
          <p:cNvPr id="25" name="Content Placeholder 6"/>
          <p:cNvPicPr>
            <a:picLocks noChangeAspect="1"/>
          </p:cNvPicPr>
          <p:nvPr/>
        </p:nvPicPr>
        <p:blipFill>
          <a:blip r:embed="rId3"/>
          <a:stretch>
            <a:fillRect/>
          </a:stretch>
        </p:blipFill>
        <p:spPr bwMode="auto">
          <a:xfrm>
            <a:off x="4792785" y="2515903"/>
            <a:ext cx="4041775" cy="3038852"/>
          </a:xfrm>
          <a:prstGeom prst="rect">
            <a:avLst/>
          </a:prstGeom>
          <a:noFill/>
          <a:ln w="38100">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extLst>
      <p:ext uri="{BB962C8B-B14F-4D97-AF65-F5344CB8AC3E}">
        <p14:creationId xmlns:p14="http://schemas.microsoft.com/office/powerpoint/2010/main" val="3317050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Flood Insurance </a:t>
            </a:r>
            <a:r>
              <a:rPr lang="en-US" b="1" dirty="0" smtClean="0"/>
              <a:t>Reforms</a:t>
            </a:r>
            <a:endParaRPr lang="en-US" dirty="0"/>
          </a:p>
        </p:txBody>
      </p:sp>
      <p:sp>
        <p:nvSpPr>
          <p:cNvPr id="3" name="Content Placeholder 2"/>
          <p:cNvSpPr>
            <a:spLocks noGrp="1"/>
          </p:cNvSpPr>
          <p:nvPr>
            <p:ph idx="1"/>
          </p:nvPr>
        </p:nvSpPr>
        <p:spPr/>
        <p:txBody>
          <a:bodyPr/>
          <a:lstStyle/>
          <a:p>
            <a:r>
              <a:rPr lang="en-US" dirty="0" smtClean="0"/>
              <a:t>In </a:t>
            </a:r>
            <a:r>
              <a:rPr lang="en-US" dirty="0"/>
              <a:t>March 2014 Congress rescinded many of the rate increases called for by The Biggert-Waters Flood Insurance Reform Act, passed two years earlier. </a:t>
            </a:r>
            <a:endParaRPr lang="en-US" dirty="0" smtClean="0"/>
          </a:p>
          <a:p>
            <a:r>
              <a:rPr lang="en-US" dirty="0" smtClean="0"/>
              <a:t>The </a:t>
            </a:r>
            <a:r>
              <a:rPr lang="en-US" dirty="0"/>
              <a:t>original act sought to make the federal flood insurance program more financially self-sufficient by eliminating rate subsidies that many property owners in high-risk areas receive.</a:t>
            </a:r>
          </a:p>
          <a:p>
            <a:r>
              <a:rPr lang="en-US" dirty="0"/>
              <a:t>The new law reduces some rate increases already implemented, prevents some future increases and puts a surcharge on all policyholders. </a:t>
            </a:r>
          </a:p>
        </p:txBody>
      </p:sp>
      <p:sp>
        <p:nvSpPr>
          <p:cNvPr id="4" name="Slide Number Placeholder 3"/>
          <p:cNvSpPr>
            <a:spLocks noGrp="1"/>
          </p:cNvSpPr>
          <p:nvPr>
            <p:ph type="sldNum" sz="quarter" idx="12"/>
          </p:nvPr>
        </p:nvSpPr>
        <p:spPr/>
        <p:txBody>
          <a:bodyPr/>
          <a:lstStyle/>
          <a:p>
            <a:fld id="{F2AB8969-EBB3-4AB8-8CB7-0442A537E71E}" type="slidenum">
              <a:rPr lang="en-US" altLang="en-US" smtClean="0"/>
              <a:pPr/>
              <a:t>18</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2342104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6466" y="331471"/>
            <a:ext cx="7400925" cy="860998"/>
          </a:xfrm>
        </p:spPr>
        <p:txBody>
          <a:bodyPr/>
          <a:lstStyle/>
          <a:p>
            <a:r>
              <a:rPr lang="en-US" b="1" dirty="0"/>
              <a:t>National Flood Insurance </a:t>
            </a:r>
            <a:r>
              <a:rPr lang="en-US" b="1" dirty="0" smtClean="0"/>
              <a:t>Reforms</a:t>
            </a:r>
            <a:endParaRPr lang="en-US" dirty="0"/>
          </a:p>
        </p:txBody>
      </p:sp>
      <p:sp>
        <p:nvSpPr>
          <p:cNvPr id="9" name="Content Placeholder 8"/>
          <p:cNvSpPr>
            <a:spLocks noGrp="1"/>
          </p:cNvSpPr>
          <p:nvPr>
            <p:ph idx="1"/>
          </p:nvPr>
        </p:nvSpPr>
        <p:spPr>
          <a:xfrm>
            <a:off x="476466" y="994411"/>
            <a:ext cx="8351520" cy="5012660"/>
          </a:xfrm>
        </p:spPr>
        <p:txBody>
          <a:bodyPr/>
          <a:lstStyle/>
          <a:p>
            <a:r>
              <a:rPr lang="en-US" dirty="0" smtClean="0"/>
              <a:t>It </a:t>
            </a:r>
            <a:r>
              <a:rPr lang="en-US" dirty="0"/>
              <a:t>also ends a provision in Biggert-Waters that removed a subsidy once a home was sold. People who purchased homes after Biggert-Waters became law will receive a refund. Many lawmakers in coastal states were concerned that the higher cost of flood insurance would have a negative impact on the real estate industry</a:t>
            </a:r>
            <a:r>
              <a:rPr lang="en-US" dirty="0" smtClean="0"/>
              <a:t>.</a:t>
            </a:r>
          </a:p>
          <a:p>
            <a:r>
              <a:rPr lang="en-US" dirty="0">
                <a:solidFill>
                  <a:schemeClr val="tx1"/>
                </a:solidFill>
              </a:rPr>
              <a:t>The subsidy will now be covered by a $25 surcharge on homeowners flood policies and a $250 surcharge on insurance for nonresidential properties and secondary (vacation) homes.</a:t>
            </a:r>
          </a:p>
          <a:p>
            <a:r>
              <a:rPr lang="en-US" dirty="0">
                <a:solidFill>
                  <a:schemeClr val="tx1"/>
                </a:solidFill>
              </a:rPr>
              <a:t>According to data from FEMA, most current flood insurance policyholders (81 percent, or 4.5 million) pay rates based on the true risk of flood damage and so were not affected by Biggert-Waters or the subsequent rollback. </a:t>
            </a:r>
          </a:p>
          <a:p>
            <a:endParaRPr lang="en-US" dirty="0"/>
          </a:p>
          <a:p>
            <a:endParaRPr lang="en-US" dirty="0"/>
          </a:p>
        </p:txBody>
      </p:sp>
      <p:sp>
        <p:nvSpPr>
          <p:cNvPr id="5" name="Slide Number Placeholder 4"/>
          <p:cNvSpPr>
            <a:spLocks noGrp="1"/>
          </p:cNvSpPr>
          <p:nvPr>
            <p:ph type="sldNum" sz="quarter" idx="12"/>
          </p:nvPr>
        </p:nvSpPr>
        <p:spPr/>
        <p:txBody>
          <a:bodyPr/>
          <a:lstStyle/>
          <a:p>
            <a:fld id="{36407040-54D5-49DB-8923-E744632FAAD4}" type="slidenum">
              <a:rPr lang="en-US" altLang="en-US" smtClean="0"/>
              <a:pPr/>
              <a:t>19</a:t>
            </a:fld>
            <a:endParaRPr lang="en-US" altLang="en-US" dirty="0"/>
          </a:p>
        </p:txBody>
      </p:sp>
      <p:sp>
        <p:nvSpPr>
          <p:cNvPr id="6" name="Date Placeholder 5"/>
          <p:cNvSpPr>
            <a:spLocks noGrp="1"/>
          </p:cNvSpPr>
          <p:nvPr>
            <p:ph type="dt" sz="half" idx="2"/>
          </p:nvPr>
        </p:nvSpPr>
        <p:spPr/>
        <p:txBody>
          <a:bodyPr/>
          <a:lstStyle/>
          <a:p>
            <a:pPr>
              <a:defRPr/>
            </a:pPr>
            <a:r>
              <a:rPr lang="en-US" dirty="0" smtClean="0"/>
              <a:t>010816</a:t>
            </a:r>
            <a:endParaRPr lang="en-US" dirty="0"/>
          </a:p>
        </p:txBody>
      </p:sp>
      <p:sp>
        <p:nvSpPr>
          <p:cNvPr id="7" name="Footer Placeholder 6"/>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330009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495300" y="1219201"/>
            <a:ext cx="8153400" cy="5021150"/>
          </a:xfrm>
        </p:spPr>
        <p:txBody>
          <a:bodyPr/>
          <a:lstStyle/>
          <a:p>
            <a:pPr>
              <a:spcBef>
                <a:spcPts val="2400"/>
              </a:spcBef>
            </a:pPr>
            <a:r>
              <a:rPr lang="en-US" dirty="0" smtClean="0"/>
              <a:t>What is a Flood?</a:t>
            </a:r>
          </a:p>
          <a:p>
            <a:pPr>
              <a:spcBef>
                <a:spcPts val="2400"/>
              </a:spcBef>
            </a:pPr>
            <a:r>
              <a:rPr lang="en-US" dirty="0" smtClean="0"/>
              <a:t>Flood Insurance Basics</a:t>
            </a:r>
          </a:p>
          <a:p>
            <a:pPr>
              <a:spcBef>
                <a:spcPts val="2400"/>
              </a:spcBef>
            </a:pPr>
            <a:r>
              <a:rPr lang="en-US" dirty="0" smtClean="0"/>
              <a:t>How the NFIP Works?</a:t>
            </a:r>
          </a:p>
          <a:p>
            <a:pPr>
              <a:spcBef>
                <a:spcPts val="2400"/>
              </a:spcBef>
            </a:pPr>
            <a:r>
              <a:rPr lang="en-US" dirty="0" smtClean="0"/>
              <a:t>Risk of Flooding</a:t>
            </a:r>
          </a:p>
          <a:p>
            <a:pPr>
              <a:spcBef>
                <a:spcPts val="2400"/>
              </a:spcBef>
            </a:pPr>
            <a:r>
              <a:rPr lang="en-US" dirty="0" smtClean="0"/>
              <a:t>I.I.I. Pulse Study Results on Flood insurance</a:t>
            </a:r>
          </a:p>
          <a:p>
            <a:pPr>
              <a:spcBef>
                <a:spcPts val="2400"/>
              </a:spcBef>
            </a:pPr>
            <a:r>
              <a:rPr lang="en-US" dirty="0" smtClean="0"/>
              <a:t>NFIP Reforms</a:t>
            </a:r>
          </a:p>
          <a:p>
            <a:pPr>
              <a:spcBef>
                <a:spcPts val="2400"/>
              </a:spcBef>
            </a:pPr>
            <a:r>
              <a:rPr lang="en-US" dirty="0" smtClean="0"/>
              <a:t>Questions/Discussion</a:t>
            </a:r>
          </a:p>
          <a:p>
            <a:pPr marL="0" indent="0">
              <a:spcBef>
                <a:spcPts val="2400"/>
              </a:spcBef>
              <a:buNone/>
            </a:pPr>
            <a:endParaRPr lang="en-US" dirty="0"/>
          </a:p>
        </p:txBody>
      </p:sp>
      <p:sp>
        <p:nvSpPr>
          <p:cNvPr id="6" name="Slide Number Placeholder 5"/>
          <p:cNvSpPr>
            <a:spLocks noGrp="1"/>
          </p:cNvSpPr>
          <p:nvPr>
            <p:ph type="sldNum" sz="quarter" idx="12"/>
          </p:nvPr>
        </p:nvSpPr>
        <p:spPr/>
        <p:txBody>
          <a:bodyPr/>
          <a:lstStyle/>
          <a:p>
            <a:pPr>
              <a:defRPr/>
            </a:pPr>
            <a:fld id="{F77B3645-63F3-4601-8EDB-62E8C97E1A73}" type="slidenum">
              <a:rPr lang="en-US" smtClean="0">
                <a:solidFill>
                  <a:srgbClr val="000000"/>
                </a:solidFill>
              </a:rPr>
              <a:pPr>
                <a:defRPr/>
              </a:pPr>
              <a:t>2</a:t>
            </a:fld>
            <a:endParaRPr lang="en-US"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8120"/>
            <a:ext cx="7400925" cy="1070548"/>
          </a:xfrm>
        </p:spPr>
        <p:txBody>
          <a:bodyPr/>
          <a:lstStyle/>
          <a:p>
            <a:r>
              <a:rPr lang="en-US" b="1" dirty="0" smtClean="0"/>
              <a:t>National Flood Insurance Reforms</a:t>
            </a:r>
            <a:endParaRPr lang="en-US" b="1" dirty="0"/>
          </a:p>
        </p:txBody>
      </p:sp>
      <p:sp>
        <p:nvSpPr>
          <p:cNvPr id="3" name="Content Placeholder 2"/>
          <p:cNvSpPr>
            <a:spLocks noGrp="1"/>
          </p:cNvSpPr>
          <p:nvPr>
            <p:ph idx="1"/>
          </p:nvPr>
        </p:nvSpPr>
        <p:spPr>
          <a:xfrm>
            <a:off x="165950" y="579120"/>
            <a:ext cx="8882799" cy="6903720"/>
          </a:xfrm>
        </p:spPr>
        <p:txBody>
          <a:bodyPr/>
          <a:lstStyle/>
          <a:p>
            <a:r>
              <a:rPr lang="en-US" dirty="0"/>
              <a:t>The 2014 law prevents any policyholder from seeing an annual rate increase exceeding 18 percent. </a:t>
            </a:r>
            <a:r>
              <a:rPr lang="en-US" dirty="0" smtClean="0"/>
              <a:t>This will </a:t>
            </a:r>
            <a:r>
              <a:rPr lang="en-US" dirty="0"/>
              <a:t>result in refunds in some cases. Refunds began in October 2014</a:t>
            </a:r>
            <a:r>
              <a:rPr lang="en-US" dirty="0" smtClean="0"/>
              <a:t>. FEMA has a fact sheet on who is eligible for refunds.</a:t>
            </a:r>
            <a:endParaRPr lang="en-US" dirty="0"/>
          </a:p>
          <a:p>
            <a:r>
              <a:rPr lang="en-US" dirty="0"/>
              <a:t>The law also reinstates a practice known as grandfathering, meaning that properties re-categorized as being at a higher risk of flooding under FEMA’s revised maps would not be subject to large increases.</a:t>
            </a:r>
          </a:p>
          <a:p>
            <a:r>
              <a:rPr lang="en-US" dirty="0" smtClean="0">
                <a:solidFill>
                  <a:schemeClr val="tx1"/>
                </a:solidFill>
              </a:rPr>
              <a:t>Properties </a:t>
            </a:r>
            <a:r>
              <a:rPr lang="en-US" dirty="0">
                <a:solidFill>
                  <a:schemeClr val="tx1"/>
                </a:solidFill>
              </a:rPr>
              <a:t>most affected by the rate hikes were in high-risk flood zones; </a:t>
            </a:r>
            <a:endParaRPr lang="en-US" dirty="0" smtClean="0">
              <a:solidFill>
                <a:schemeClr val="tx1"/>
              </a:solidFill>
            </a:endParaRPr>
          </a:p>
          <a:p>
            <a:pPr lvl="1"/>
            <a:r>
              <a:rPr lang="en-US" sz="2400" dirty="0" smtClean="0">
                <a:solidFill>
                  <a:schemeClr val="tx1"/>
                </a:solidFill>
              </a:rPr>
              <a:t>Were </a:t>
            </a:r>
            <a:r>
              <a:rPr lang="en-US" sz="2400" dirty="0">
                <a:solidFill>
                  <a:schemeClr val="tx1"/>
                </a:solidFill>
              </a:rPr>
              <a:t>built before communities adopted their first Flood Insurance Rate Map; were second homes</a:t>
            </a:r>
            <a:r>
              <a:rPr lang="en-US" sz="2400" dirty="0" smtClean="0">
                <a:solidFill>
                  <a:schemeClr val="tx1"/>
                </a:solidFill>
              </a:rPr>
              <a:t>;</a:t>
            </a:r>
          </a:p>
          <a:p>
            <a:pPr lvl="1"/>
            <a:r>
              <a:rPr lang="en-US" sz="2400" dirty="0" smtClean="0">
                <a:solidFill>
                  <a:schemeClr val="tx1"/>
                </a:solidFill>
              </a:rPr>
              <a:t>Or are </a:t>
            </a:r>
            <a:r>
              <a:rPr lang="en-US" sz="2400" dirty="0">
                <a:solidFill>
                  <a:schemeClr val="tx1"/>
                </a:solidFill>
              </a:rPr>
              <a:t>second homes that have not been elevated. </a:t>
            </a:r>
            <a:endParaRPr lang="en-US" sz="2400" dirty="0" smtClean="0">
              <a:solidFill>
                <a:schemeClr val="tx1"/>
              </a:solidFill>
            </a:endParaRPr>
          </a:p>
          <a:p>
            <a:pPr lvl="1"/>
            <a:r>
              <a:rPr lang="en-US" sz="2400" dirty="0" smtClean="0">
                <a:solidFill>
                  <a:schemeClr val="tx1"/>
                </a:solidFill>
              </a:rPr>
              <a:t>Others </a:t>
            </a:r>
            <a:r>
              <a:rPr lang="en-US" sz="2400" dirty="0">
                <a:solidFill>
                  <a:schemeClr val="tx1"/>
                </a:solidFill>
              </a:rPr>
              <a:t>affected include businesses and those who live in homes that have been repeatedly flooded</a:t>
            </a:r>
            <a:r>
              <a:rPr lang="en-US" sz="2400" dirty="0" smtClean="0">
                <a:solidFill>
                  <a:schemeClr val="tx1"/>
                </a:solidFill>
              </a:rPr>
              <a:t>.</a:t>
            </a:r>
            <a:endParaRPr lang="en-US" sz="2400" dirty="0">
              <a:solidFill>
                <a:schemeClr val="tx1"/>
              </a:solidFill>
            </a:endParaRPr>
          </a:p>
          <a:p>
            <a:endParaRPr lang="en-US" b="1" dirty="0"/>
          </a:p>
        </p:txBody>
      </p:sp>
      <p:sp>
        <p:nvSpPr>
          <p:cNvPr id="4" name="Slide Number Placeholder 3"/>
          <p:cNvSpPr>
            <a:spLocks noGrp="1"/>
          </p:cNvSpPr>
          <p:nvPr>
            <p:ph type="sldNum" sz="quarter" idx="12"/>
          </p:nvPr>
        </p:nvSpPr>
        <p:spPr/>
        <p:txBody>
          <a:bodyPr/>
          <a:lstStyle/>
          <a:p>
            <a:fld id="{F2AB8969-EBB3-4AB8-8CB7-0442A537E71E}" type="slidenum">
              <a:rPr lang="en-US" altLang="en-US" smtClean="0"/>
              <a:pPr/>
              <a:t>20</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2933916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315847" y="3215906"/>
            <a:ext cx="8458200" cy="926250"/>
          </a:xfrm>
          <a:prstGeom prst="rect">
            <a:avLst/>
          </a:prstGeom>
          <a:ln/>
          <a:extLst>
            <a:ext uri="{91240B29-F687-4f45-9708-019B960494DF}">
              <a14:hiddenLine xmlns:a14="http://schemas.microsoft.com/office/drawing/2010/main" xmlns="" w="9525" algn="ctr">
                <a:solidFill>
                  <a:srgbClr val="000000"/>
                </a:solidFill>
                <a:miter lim="800000"/>
                <a:headEnd/>
                <a:tailEnd/>
              </a14:hiddenLine>
            </a:ext>
          </a:extLst>
        </p:spPr>
        <p:txBody>
          <a:bodyPr/>
          <a:lstStyle>
            <a:lvl1pPr algn="l" defTabSz="114300" rtl="0" eaLnBrk="1" fontAlgn="base" hangingPunct="1">
              <a:lnSpc>
                <a:spcPct val="90000"/>
              </a:lnSpc>
              <a:spcBef>
                <a:spcPct val="0"/>
              </a:spcBef>
              <a:spcAft>
                <a:spcPct val="0"/>
              </a:spcAft>
              <a:defRPr sz="3000" b="0" i="0" spc="0" baseline="0">
                <a:solidFill>
                  <a:srgbClr val="286EB8"/>
                </a:solidFill>
                <a:latin typeface="Arial"/>
                <a:ea typeface="+mj-ea"/>
                <a:cs typeface="Arial"/>
              </a:defRPr>
            </a:lvl1pPr>
            <a:lvl2pPr algn="l" defTabSz="114300" rtl="0" eaLnBrk="1" fontAlgn="base" hangingPunct="1">
              <a:lnSpc>
                <a:spcPct val="90000"/>
              </a:lnSpc>
              <a:spcBef>
                <a:spcPct val="0"/>
              </a:spcBef>
              <a:spcAft>
                <a:spcPct val="0"/>
              </a:spcAft>
              <a:defRPr sz="3000" b="1">
                <a:solidFill>
                  <a:srgbClr val="225A7A"/>
                </a:solidFill>
                <a:latin typeface="Arial"/>
              </a:defRPr>
            </a:lvl2pPr>
            <a:lvl3pPr algn="l" defTabSz="114300" rtl="0" eaLnBrk="1" fontAlgn="base" hangingPunct="1">
              <a:lnSpc>
                <a:spcPct val="90000"/>
              </a:lnSpc>
              <a:spcBef>
                <a:spcPct val="0"/>
              </a:spcBef>
              <a:spcAft>
                <a:spcPct val="0"/>
              </a:spcAft>
              <a:defRPr sz="3000" b="1">
                <a:solidFill>
                  <a:srgbClr val="225A7A"/>
                </a:solidFill>
                <a:latin typeface="Arial"/>
              </a:defRPr>
            </a:lvl3pPr>
            <a:lvl4pPr algn="l" defTabSz="114300" rtl="0" eaLnBrk="1" fontAlgn="base" hangingPunct="1">
              <a:lnSpc>
                <a:spcPct val="90000"/>
              </a:lnSpc>
              <a:spcBef>
                <a:spcPct val="0"/>
              </a:spcBef>
              <a:spcAft>
                <a:spcPct val="0"/>
              </a:spcAft>
              <a:defRPr sz="3000" b="1">
                <a:solidFill>
                  <a:srgbClr val="225A7A"/>
                </a:solidFill>
                <a:latin typeface="Arial"/>
              </a:defRPr>
            </a:lvl4pPr>
            <a:lvl5pPr algn="l" defTabSz="114300" rtl="0" eaLnBrk="1" fontAlgn="base" hangingPunct="1">
              <a:lnSpc>
                <a:spcPct val="90000"/>
              </a:lnSpc>
              <a:spcBef>
                <a:spcPct val="0"/>
              </a:spcBef>
              <a:spcAft>
                <a:spcPct val="0"/>
              </a:spcAft>
              <a:defRPr sz="3000" b="1">
                <a:solidFill>
                  <a:srgbClr val="225A7A"/>
                </a:solidFill>
                <a:latin typeface="Arial"/>
              </a:defRPr>
            </a:lvl5pPr>
            <a:lvl6pPr marL="457200" algn="l" eaLnBrk="1" fontAlgn="base" hangingPunct="1">
              <a:spcBef>
                <a:spcPct val="0"/>
              </a:spcBef>
              <a:spcAft>
                <a:spcPct val="0"/>
              </a:spcAft>
              <a:defRPr sz="3200">
                <a:solidFill>
                  <a:schemeClr val="bg1">
                    <a:alpha val="100000"/>
                  </a:schemeClr>
                </a:solidFill>
                <a:latin typeface="Arial"/>
              </a:defRPr>
            </a:lvl6pPr>
            <a:lvl7pPr marL="914400" algn="l" eaLnBrk="1" fontAlgn="base" hangingPunct="1">
              <a:spcBef>
                <a:spcPct val="0"/>
              </a:spcBef>
              <a:spcAft>
                <a:spcPct val="0"/>
              </a:spcAft>
              <a:defRPr sz="3200">
                <a:solidFill>
                  <a:schemeClr val="bg1">
                    <a:alpha val="100000"/>
                  </a:schemeClr>
                </a:solidFill>
                <a:latin typeface="Arial"/>
              </a:defRPr>
            </a:lvl7pPr>
            <a:lvl8pPr marL="1371600" algn="l" eaLnBrk="1" fontAlgn="base" hangingPunct="1">
              <a:spcBef>
                <a:spcPct val="0"/>
              </a:spcBef>
              <a:spcAft>
                <a:spcPct val="0"/>
              </a:spcAft>
              <a:defRPr sz="3200">
                <a:solidFill>
                  <a:schemeClr val="bg1">
                    <a:alpha val="100000"/>
                  </a:schemeClr>
                </a:solidFill>
                <a:latin typeface="Arial"/>
              </a:defRPr>
            </a:lvl8pPr>
            <a:lvl9pPr marL="1828800" algn="l" eaLnBrk="1" fontAlgn="base" hangingPunct="1">
              <a:spcBef>
                <a:spcPct val="0"/>
              </a:spcBef>
              <a:spcAft>
                <a:spcPct val="0"/>
              </a:spcAft>
              <a:defRPr sz="3200">
                <a:solidFill>
                  <a:schemeClr val="bg1">
                    <a:alpha val="100000"/>
                  </a:schemeClr>
                </a:solidFill>
                <a:latin typeface="Arial"/>
              </a:defRPr>
            </a:lvl9pPr>
          </a:lstStyle>
          <a:p>
            <a:pPr>
              <a:lnSpc>
                <a:spcPct val="85000"/>
              </a:lnSpc>
              <a:spcBef>
                <a:spcPct val="25000"/>
              </a:spcBef>
              <a:defRPr/>
            </a:pPr>
            <a:r>
              <a:rPr lang="en-US" sz="4400" dirty="0" smtClean="0">
                <a:solidFill>
                  <a:srgbClr val="FFFFFF"/>
                </a:solidFill>
              </a:rPr>
              <a:t>Questions/Discussion</a:t>
            </a:r>
            <a:endParaRPr lang="en-US" sz="4400" dirty="0">
              <a:solidFill>
                <a:srgbClr val="FFFFFF"/>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5617" y="2816639"/>
            <a:ext cx="341923" cy="341923"/>
          </a:xfrm>
          <a:prstGeom prst="rect">
            <a:avLst/>
          </a:prstGeom>
        </p:spPr>
      </p:pic>
    </p:spTree>
    <p:extLst>
      <p:ext uri="{BB962C8B-B14F-4D97-AF65-F5344CB8AC3E}">
        <p14:creationId xmlns:p14="http://schemas.microsoft.com/office/powerpoint/2010/main" val="126805189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8791"/>
            <a:ext cx="5920831" cy="1090669"/>
          </a:xfrm>
        </p:spPr>
        <p:txBody>
          <a:bodyPr/>
          <a:lstStyle/>
          <a:p>
            <a:r>
              <a:rPr lang="en-US" dirty="0" smtClean="0"/>
              <a:t>Thank you!</a:t>
            </a:r>
            <a:endParaRPr lang="en-US" dirty="0"/>
          </a:p>
        </p:txBody>
      </p:sp>
      <p:sp>
        <p:nvSpPr>
          <p:cNvPr id="3" name="Subtitle 2"/>
          <p:cNvSpPr>
            <a:spLocks noGrp="1"/>
          </p:cNvSpPr>
          <p:nvPr>
            <p:ph type="subTitle" idx="1"/>
          </p:nvPr>
        </p:nvSpPr>
        <p:spPr>
          <a:xfrm>
            <a:off x="685800" y="4351564"/>
            <a:ext cx="8072609" cy="2751522"/>
          </a:xfrm>
        </p:spPr>
        <p:txBody>
          <a:bodyPr/>
          <a:lstStyle/>
          <a:p>
            <a:r>
              <a:rPr lang="en-US" sz="2400" dirty="0" smtClean="0">
                <a:solidFill>
                  <a:srgbClr val="153B65"/>
                </a:solidFill>
                <a:latin typeface="Arial" charset="0"/>
                <a:ea typeface="Arial" charset="0"/>
                <a:cs typeface="Arial" charset="0"/>
              </a:rPr>
              <a:t>Jeanne M. Salvatore, Senior Vice President, Public Affairs and Chief Communications Officer</a:t>
            </a:r>
          </a:p>
          <a:p>
            <a:r>
              <a:rPr lang="en-US" sz="2400" dirty="0" smtClean="0">
                <a:solidFill>
                  <a:srgbClr val="153B65"/>
                </a:solidFill>
                <a:latin typeface="Arial" charset="0"/>
                <a:ea typeface="Arial" charset="0"/>
                <a:cs typeface="Arial" charset="0"/>
              </a:rPr>
              <a:t>212-346-5555 (Office) </a:t>
            </a:r>
          </a:p>
          <a:p>
            <a:r>
              <a:rPr lang="en-US" sz="2400" dirty="0" smtClean="0">
                <a:solidFill>
                  <a:srgbClr val="153B65"/>
                </a:solidFill>
                <a:latin typeface="Arial" charset="0"/>
                <a:ea typeface="Arial" charset="0"/>
                <a:cs typeface="Arial" charset="0"/>
              </a:rPr>
              <a:t>917-612-4088 (Cell)</a:t>
            </a:r>
          </a:p>
          <a:p>
            <a:r>
              <a:rPr lang="en-US" sz="2400" dirty="0" smtClean="0">
                <a:solidFill>
                  <a:srgbClr val="153B65"/>
                </a:solidFill>
                <a:latin typeface="Arial" charset="0"/>
                <a:ea typeface="Arial" charset="0"/>
                <a:cs typeface="Arial" charset="0"/>
                <a:hlinkClick r:id="rId2"/>
              </a:rPr>
              <a:t>jeannes@iii.org</a:t>
            </a:r>
            <a:r>
              <a:rPr lang="en-US" sz="2400" dirty="0" smtClean="0">
                <a:solidFill>
                  <a:srgbClr val="153B65"/>
                </a:solidFill>
                <a:latin typeface="Arial" charset="0"/>
                <a:ea typeface="Arial" charset="0"/>
                <a:cs typeface="Arial" charset="0"/>
              </a:rPr>
              <a:t> </a:t>
            </a:r>
          </a:p>
          <a:p>
            <a:r>
              <a:rPr lang="en-US" sz="2400" dirty="0" smtClean="0">
                <a:solidFill>
                  <a:srgbClr val="153B65"/>
                </a:solidFill>
                <a:latin typeface="Arial" charset="0"/>
                <a:ea typeface="Arial" charset="0"/>
                <a:cs typeface="Arial" charset="0"/>
              </a:rPr>
              <a:t>@JeanneSalvatore </a:t>
            </a:r>
          </a:p>
          <a:p>
            <a:endParaRPr lang="en-US" sz="2400" dirty="0">
              <a:solidFill>
                <a:srgbClr val="153B65"/>
              </a:solidFill>
              <a:latin typeface="Arial" charset="0"/>
              <a:ea typeface="Arial" charset="0"/>
              <a:cs typeface="Arial" charset="0"/>
            </a:endParaRPr>
          </a:p>
        </p:txBody>
      </p:sp>
    </p:spTree>
    <p:extLst>
      <p:ext uri="{BB962C8B-B14F-4D97-AF65-F5344CB8AC3E}">
        <p14:creationId xmlns:p14="http://schemas.microsoft.com/office/powerpoint/2010/main" val="1618780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417105" y="893712"/>
            <a:ext cx="4539570" cy="5975669"/>
          </a:xfrm>
          <a:prstGeom prst="rect">
            <a:avLst/>
          </a:prstGeom>
          <a:ln w="57150">
            <a:solidFill>
              <a:schemeClr val="accent1"/>
            </a:solidFill>
          </a:ln>
        </p:spPr>
      </p:pic>
      <p:sp>
        <p:nvSpPr>
          <p:cNvPr id="9" name="Text Placeholder 8"/>
          <p:cNvSpPr>
            <a:spLocks noGrp="1"/>
          </p:cNvSpPr>
          <p:nvPr>
            <p:ph type="body" sz="half" idx="2"/>
          </p:nvPr>
        </p:nvSpPr>
        <p:spPr>
          <a:xfrm>
            <a:off x="367939" y="893712"/>
            <a:ext cx="3701141" cy="5354746"/>
          </a:xfrm>
          <a:solidFill>
            <a:schemeClr val="bg2"/>
          </a:solidFill>
          <a:ln w="57150">
            <a:solidFill>
              <a:schemeClr val="accent1"/>
            </a:solidFill>
          </a:ln>
        </p:spPr>
        <p:txBody>
          <a:bodyPr/>
          <a:lstStyle/>
          <a:p>
            <a:pPr marL="285750" indent="-285750">
              <a:buFont typeface="Wingdings" panose="05000000000000000000" pitchFamily="2" charset="2"/>
              <a:buChar char="Ø"/>
            </a:pPr>
            <a:r>
              <a:rPr lang="en-US" sz="2800" b="1" i="1" dirty="0" smtClean="0">
                <a:solidFill>
                  <a:schemeClr val="accent1"/>
                </a:solidFill>
              </a:rPr>
              <a:t>Anywhere it rains, it can flood.</a:t>
            </a:r>
          </a:p>
          <a:p>
            <a:pPr marL="285750" indent="-285750">
              <a:buFont typeface="Wingdings" panose="05000000000000000000" pitchFamily="2" charset="2"/>
              <a:buChar char="Ø"/>
            </a:pPr>
            <a:r>
              <a:rPr lang="en-US" sz="2800" b="1" i="1" dirty="0" smtClean="0">
                <a:solidFill>
                  <a:schemeClr val="accent1"/>
                </a:solidFill>
              </a:rPr>
              <a:t>Many conditions can result in a flood – hurricanes, overtopped levees, melted snow and the rapid accumulations of rainfall.</a:t>
            </a:r>
            <a:endParaRPr lang="en-US" sz="2800" b="1" i="1" dirty="0">
              <a:solidFill>
                <a:schemeClr val="accent1"/>
              </a:solidFill>
            </a:endParaRPr>
          </a:p>
        </p:txBody>
      </p:sp>
      <p:sp>
        <p:nvSpPr>
          <p:cNvPr id="4" name="Slide Number Placeholder 3"/>
          <p:cNvSpPr>
            <a:spLocks noGrp="1"/>
          </p:cNvSpPr>
          <p:nvPr>
            <p:ph type="sldNum" sz="quarter" idx="12"/>
          </p:nvPr>
        </p:nvSpPr>
        <p:spPr/>
        <p:txBody>
          <a:bodyPr/>
          <a:lstStyle/>
          <a:p>
            <a:fld id="{F2AB8969-EBB3-4AB8-8CB7-0442A537E71E}" type="slidenum">
              <a:rPr lang="en-US" altLang="en-US" smtClean="0"/>
              <a:pPr/>
              <a:t>3</a:t>
            </a:fld>
            <a:endParaRPr lang="en-US" altLang="en-US" dirty="0"/>
          </a:p>
        </p:txBody>
      </p:sp>
      <p:sp>
        <p:nvSpPr>
          <p:cNvPr id="5" name="Date Placeholder 4"/>
          <p:cNvSpPr>
            <a:spLocks noGrp="1"/>
          </p:cNvSpPr>
          <p:nvPr>
            <p:ph type="dt" sz="half" idx="13"/>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
        <p:nvSpPr>
          <p:cNvPr id="37" name="TextBox 36"/>
          <p:cNvSpPr txBox="1"/>
          <p:nvPr/>
        </p:nvSpPr>
        <p:spPr>
          <a:xfrm>
            <a:off x="762000" y="39116"/>
            <a:ext cx="6614160" cy="584775"/>
          </a:xfrm>
          <a:prstGeom prst="rect">
            <a:avLst/>
          </a:prstGeom>
          <a:noFill/>
        </p:spPr>
        <p:txBody>
          <a:bodyPr wrap="square" rtlCol="0">
            <a:spAutoFit/>
          </a:bodyPr>
          <a:lstStyle/>
          <a:p>
            <a:r>
              <a:rPr lang="en-US" sz="3200" b="1" dirty="0" smtClean="0">
                <a:solidFill>
                  <a:srgbClr val="0070C0"/>
                </a:solidFill>
              </a:rPr>
              <a:t>What is a Flood ?</a:t>
            </a:r>
            <a:endParaRPr lang="en-US" sz="3200" b="1" dirty="0">
              <a:solidFill>
                <a:srgbClr val="0070C0"/>
              </a:solidFill>
            </a:endParaRPr>
          </a:p>
        </p:txBody>
      </p:sp>
    </p:spTree>
    <p:extLst>
      <p:ext uri="{BB962C8B-B14F-4D97-AF65-F5344CB8AC3E}">
        <p14:creationId xmlns:p14="http://schemas.microsoft.com/office/powerpoint/2010/main" val="339544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33" y="350415"/>
            <a:ext cx="8406024" cy="609979"/>
          </a:xfrm>
          <a:noFill/>
          <a:ln w="38100">
            <a:noFill/>
          </a:ln>
        </p:spPr>
        <p:txBody>
          <a:bodyPr/>
          <a:lstStyle/>
          <a:p>
            <a:r>
              <a:rPr lang="en-US" b="1" dirty="0" smtClean="0">
                <a:solidFill>
                  <a:srgbClr val="0070C0"/>
                </a:solidFill>
              </a:rPr>
              <a:t>Flood Insurance Basics</a:t>
            </a:r>
            <a:endParaRPr lang="en-US" b="1" dirty="0">
              <a:solidFill>
                <a:srgbClr val="0070C0"/>
              </a:solidFill>
            </a:endParaRPr>
          </a:p>
        </p:txBody>
      </p:sp>
      <p:sp>
        <p:nvSpPr>
          <p:cNvPr id="3" name="Content Placeholder 2"/>
          <p:cNvSpPr>
            <a:spLocks noGrp="1"/>
          </p:cNvSpPr>
          <p:nvPr>
            <p:ph idx="1"/>
          </p:nvPr>
        </p:nvSpPr>
        <p:spPr>
          <a:xfrm>
            <a:off x="191385" y="1066800"/>
            <a:ext cx="8771861" cy="5710775"/>
          </a:xfrm>
        </p:spPr>
        <p:txBody>
          <a:bodyPr/>
          <a:lstStyle/>
          <a:p>
            <a:r>
              <a:rPr lang="en-US" sz="1800" dirty="0"/>
              <a:t>Flood damage is excluded under standard homeowners and renters insurance policies. However, flood coverage is available in the form of a separate policy both from the National Flood Insurance Program (NFIP) and from a few private insurers. </a:t>
            </a:r>
            <a:endParaRPr lang="en-US" sz="1800" dirty="0" smtClean="0"/>
          </a:p>
          <a:p>
            <a:r>
              <a:rPr lang="en-US" sz="1800" dirty="0"/>
              <a:t>Congress created the NFIP in 1968 in response to the rising cost of taxpayer-funded disaster relief for flood victims and the increasing amount of damage caused by floods. </a:t>
            </a:r>
            <a:endParaRPr lang="en-US" sz="1800" dirty="0" smtClean="0"/>
          </a:p>
          <a:p>
            <a:r>
              <a:rPr lang="en-US" sz="1800" dirty="0" smtClean="0"/>
              <a:t>The </a:t>
            </a:r>
            <a:r>
              <a:rPr lang="en-US" sz="1800" dirty="0"/>
              <a:t>NFIP makes federally backed flood insurance available in communities that agree to adopt and enforce floodplain management ordinances to reduce future flood damage. </a:t>
            </a:r>
            <a:endParaRPr lang="en-US" sz="1800" dirty="0" smtClean="0"/>
          </a:p>
          <a:p>
            <a:r>
              <a:rPr lang="en-US" sz="1800" dirty="0"/>
              <a:t>The NFIP provides coverage for up to $250,000 for the structure of the home and up to $100,000 for personal </a:t>
            </a:r>
            <a:r>
              <a:rPr lang="en-US" sz="1800" dirty="0" smtClean="0"/>
              <a:t>possessions. The NFIP policy provides replacement cost coverage for the structure of the home but only actual cash value for personal possessions.</a:t>
            </a:r>
          </a:p>
          <a:p>
            <a:r>
              <a:rPr lang="en-US" sz="1800" dirty="0" smtClean="0"/>
              <a:t>The NFIP does not cover additional living expenses. And, the coverage for basements is limited to the systems in the house (heating, etc.) that make a home habitable.   </a:t>
            </a: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fld id="{F2AB8969-EBB3-4AB8-8CB7-0442A537E71E}" type="slidenum">
              <a:rPr lang="en-US" altLang="en-US" smtClean="0"/>
              <a:pPr/>
              <a:t>4</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2236705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33" y="350415"/>
            <a:ext cx="8406024" cy="609979"/>
          </a:xfrm>
          <a:noFill/>
          <a:ln w="38100">
            <a:noFill/>
          </a:ln>
        </p:spPr>
        <p:txBody>
          <a:bodyPr/>
          <a:lstStyle/>
          <a:p>
            <a:r>
              <a:rPr lang="en-US" b="1" dirty="0" smtClean="0">
                <a:solidFill>
                  <a:srgbClr val="0070C0"/>
                </a:solidFill>
              </a:rPr>
              <a:t>Flood Insurance Basics</a:t>
            </a:r>
            <a:endParaRPr lang="en-US" b="1" dirty="0">
              <a:solidFill>
                <a:srgbClr val="0070C0"/>
              </a:solidFill>
            </a:endParaRPr>
          </a:p>
        </p:txBody>
      </p:sp>
      <p:sp>
        <p:nvSpPr>
          <p:cNvPr id="3" name="Content Placeholder 2"/>
          <p:cNvSpPr>
            <a:spLocks noGrp="1"/>
          </p:cNvSpPr>
          <p:nvPr>
            <p:ph idx="1"/>
          </p:nvPr>
        </p:nvSpPr>
        <p:spPr>
          <a:xfrm>
            <a:off x="191385" y="1066800"/>
            <a:ext cx="8771861" cy="5710775"/>
          </a:xfrm>
        </p:spPr>
        <p:txBody>
          <a:bodyPr/>
          <a:lstStyle/>
          <a:p>
            <a:r>
              <a:rPr lang="en-US" dirty="0" smtClean="0"/>
              <a:t>There </a:t>
            </a:r>
            <a:r>
              <a:rPr lang="en-US" dirty="0"/>
              <a:t>is a 30-day waiting period before the coverage takes effect.</a:t>
            </a:r>
          </a:p>
          <a:p>
            <a:r>
              <a:rPr lang="en-US" dirty="0"/>
              <a:t>Excess flood insurance is also available from some private insurers for those who need additional insurance protection over and above the basic policy or whose community does not participate in the NFIP. </a:t>
            </a:r>
            <a:endParaRPr lang="en-US" dirty="0" smtClean="0"/>
          </a:p>
          <a:p>
            <a:r>
              <a:rPr lang="en-US" dirty="0" smtClean="0"/>
              <a:t>Excess </a:t>
            </a:r>
            <a:r>
              <a:rPr lang="en-US" dirty="0"/>
              <a:t>flood insurance is available in all parts of the country—in high risk flood zones along the coast and close to major rivers as well as in areas of lower risk—wherever the federal program is available. It can be purchased from specialized companies through independent insurance agents, or from regular homeowners insurance companies that have arrangements with a specialized insurer to provide coverage to their policyholders.</a:t>
            </a:r>
          </a:p>
          <a:p>
            <a:pPr marL="0" indent="0">
              <a:buNone/>
            </a:pPr>
            <a:endParaRPr lang="en-US" dirty="0"/>
          </a:p>
        </p:txBody>
      </p:sp>
      <p:sp>
        <p:nvSpPr>
          <p:cNvPr id="4" name="Slide Number Placeholder 3"/>
          <p:cNvSpPr>
            <a:spLocks noGrp="1"/>
          </p:cNvSpPr>
          <p:nvPr>
            <p:ph type="sldNum" sz="quarter" idx="12"/>
          </p:nvPr>
        </p:nvSpPr>
        <p:spPr/>
        <p:txBody>
          <a:bodyPr/>
          <a:lstStyle/>
          <a:p>
            <a:fld id="{F2AB8969-EBB3-4AB8-8CB7-0442A537E71E}" type="slidenum">
              <a:rPr lang="en-US" altLang="en-US" smtClean="0"/>
              <a:pPr/>
              <a:t>5</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1346083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60789" y="406399"/>
            <a:ext cx="5387068" cy="965201"/>
          </a:xfrm>
          <a:solidFill>
            <a:schemeClr val="bg2"/>
          </a:solidFill>
          <a:ln w="57150">
            <a:solidFill>
              <a:schemeClr val="accent1"/>
            </a:solidFill>
          </a:ln>
        </p:spPr>
        <p:txBody>
          <a:bodyPr/>
          <a:lstStyle/>
          <a:p>
            <a:r>
              <a:rPr lang="en-US" b="1" dirty="0" smtClean="0">
                <a:solidFill>
                  <a:schemeClr val="tx1"/>
                </a:solidFill>
              </a:rPr>
              <a:t>69 Percent of NFIP Polices </a:t>
            </a:r>
            <a:br>
              <a:rPr lang="en-US" b="1" dirty="0" smtClean="0">
                <a:solidFill>
                  <a:schemeClr val="tx1"/>
                </a:solidFill>
              </a:rPr>
            </a:br>
            <a:r>
              <a:rPr lang="en-US" b="1" dirty="0" smtClean="0">
                <a:solidFill>
                  <a:schemeClr val="tx1"/>
                </a:solidFill>
              </a:rPr>
              <a:t>are for Single Family Homes</a:t>
            </a:r>
            <a:endParaRPr lang="en-US" b="1" dirty="0">
              <a:solidFill>
                <a:schemeClr val="tx1"/>
              </a:solidFill>
            </a:endParaRPr>
          </a:p>
        </p:txBody>
      </p:sp>
      <p:pic>
        <p:nvPicPr>
          <p:cNvPr id="10" name="Content Placeholder 9"/>
          <p:cNvPicPr>
            <a:picLocks noGrp="1" noChangeAspect="1"/>
          </p:cNvPicPr>
          <p:nvPr>
            <p:ph idx="1"/>
          </p:nvPr>
        </p:nvPicPr>
        <p:blipFill>
          <a:blip r:embed="rId2"/>
          <a:stretch>
            <a:fillRect/>
          </a:stretch>
        </p:blipFill>
        <p:spPr>
          <a:xfrm>
            <a:off x="1462087" y="2040731"/>
            <a:ext cx="6219825" cy="3286125"/>
          </a:xfrm>
          <a:prstGeom prst="rect">
            <a:avLst/>
          </a:prstGeom>
          <a:ln w="57150">
            <a:solidFill>
              <a:schemeClr val="accent1"/>
            </a:solidFill>
          </a:ln>
        </p:spPr>
      </p:pic>
      <p:sp>
        <p:nvSpPr>
          <p:cNvPr id="5" name="Slide Number Placeholder 4"/>
          <p:cNvSpPr>
            <a:spLocks noGrp="1"/>
          </p:cNvSpPr>
          <p:nvPr>
            <p:ph type="sldNum" sz="quarter" idx="12"/>
          </p:nvPr>
        </p:nvSpPr>
        <p:spPr/>
        <p:txBody>
          <a:bodyPr/>
          <a:lstStyle/>
          <a:p>
            <a:fld id="{36407040-54D5-49DB-8923-E744632FAAD4}" type="slidenum">
              <a:rPr lang="en-US" altLang="en-US" smtClean="0"/>
              <a:pPr/>
              <a:t>6</a:t>
            </a:fld>
            <a:endParaRPr lang="en-US" altLang="en-US" dirty="0"/>
          </a:p>
        </p:txBody>
      </p:sp>
      <p:sp>
        <p:nvSpPr>
          <p:cNvPr id="6" name="Date Placeholder 5"/>
          <p:cNvSpPr>
            <a:spLocks noGrp="1"/>
          </p:cNvSpPr>
          <p:nvPr>
            <p:ph type="dt" sz="half" idx="2"/>
          </p:nvPr>
        </p:nvSpPr>
        <p:spPr/>
        <p:txBody>
          <a:bodyPr/>
          <a:lstStyle/>
          <a:p>
            <a:pPr>
              <a:defRPr/>
            </a:pPr>
            <a:r>
              <a:rPr lang="en-US" dirty="0" smtClean="0"/>
              <a:t>010816</a:t>
            </a:r>
            <a:endParaRPr lang="en-US" dirty="0"/>
          </a:p>
        </p:txBody>
      </p:sp>
      <p:sp>
        <p:nvSpPr>
          <p:cNvPr id="7" name="Footer Placeholder 6"/>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385077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65" y="406401"/>
            <a:ext cx="8124609" cy="786068"/>
          </a:xfrm>
          <a:solidFill>
            <a:schemeClr val="bg2"/>
          </a:solidFill>
          <a:ln w="38100">
            <a:solidFill>
              <a:schemeClr val="accent1"/>
            </a:solidFill>
          </a:ln>
        </p:spPr>
        <p:txBody>
          <a:bodyPr/>
          <a:lstStyle/>
          <a:p>
            <a:r>
              <a:rPr lang="en-US" dirty="0" smtClean="0">
                <a:solidFill>
                  <a:schemeClr val="bg1"/>
                </a:solidFill>
              </a:rPr>
              <a:t>FloodSmart.gov – Provides Information on the Risk of Flood and Cost of the Policy </a:t>
            </a:r>
            <a:endParaRPr lang="en-US" dirty="0">
              <a:solidFill>
                <a:schemeClr val="bg1"/>
              </a:solidFill>
            </a:endParaRPr>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03998" y="1357313"/>
            <a:ext cx="5936004" cy="4652962"/>
          </a:xfrm>
          <a:prstGeom prst="rect">
            <a:avLst/>
          </a:prstGeom>
        </p:spPr>
      </p:pic>
      <p:sp>
        <p:nvSpPr>
          <p:cNvPr id="4" name="Slide Number Placeholder 3"/>
          <p:cNvSpPr>
            <a:spLocks noGrp="1"/>
          </p:cNvSpPr>
          <p:nvPr>
            <p:ph type="sldNum" sz="quarter" idx="12"/>
          </p:nvPr>
        </p:nvSpPr>
        <p:spPr/>
        <p:txBody>
          <a:bodyPr/>
          <a:lstStyle/>
          <a:p>
            <a:fld id="{F2AB8969-EBB3-4AB8-8CB7-0442A537E71E}" type="slidenum">
              <a:rPr lang="en-US" altLang="en-US" smtClean="0"/>
              <a:pPr/>
              <a:t>7</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2850779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999" y="130628"/>
            <a:ext cx="7995921" cy="631371"/>
          </a:xfrm>
        </p:spPr>
        <p:txBody>
          <a:bodyPr/>
          <a:lstStyle/>
          <a:p>
            <a:r>
              <a:rPr lang="en-US" sz="2800" b="1" dirty="0" smtClean="0">
                <a:solidFill>
                  <a:srgbClr val="0070C0"/>
                </a:solidFill>
              </a:rPr>
              <a:t>NFIP</a:t>
            </a:r>
            <a:r>
              <a:rPr lang="en-US" sz="2400" b="1" dirty="0" smtClean="0">
                <a:solidFill>
                  <a:srgbClr val="0070C0"/>
                </a:solidFill>
              </a:rPr>
              <a:t> Makes it Easy to Find a Flood Insurance Agent</a:t>
            </a:r>
            <a:endParaRPr lang="en-US" sz="2400" b="1" dirty="0">
              <a:solidFill>
                <a:srgbClr val="0070C0"/>
              </a:solidFill>
            </a:endParaRPr>
          </a:p>
        </p:txBody>
      </p:sp>
      <p:sp>
        <p:nvSpPr>
          <p:cNvPr id="4" name="Slide Number Placeholder 3"/>
          <p:cNvSpPr>
            <a:spLocks noGrp="1"/>
          </p:cNvSpPr>
          <p:nvPr>
            <p:ph type="sldNum" sz="quarter" idx="12"/>
          </p:nvPr>
        </p:nvSpPr>
        <p:spPr/>
        <p:txBody>
          <a:bodyPr/>
          <a:lstStyle/>
          <a:p>
            <a:fld id="{F2AB8969-EBB3-4AB8-8CB7-0442A537E71E}" type="slidenum">
              <a:rPr lang="en-US" altLang="en-US" smtClean="0"/>
              <a:pPr/>
              <a:t>8</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pic>
        <p:nvPicPr>
          <p:cNvPr id="9" name="Content Placeholder 8"/>
          <p:cNvPicPr>
            <a:picLocks noGrp="1" noChangeAspect="1"/>
          </p:cNvPicPr>
          <p:nvPr>
            <p:ph idx="4294967295"/>
          </p:nvPr>
        </p:nvPicPr>
        <p:blipFill>
          <a:blip r:embed="rId2"/>
          <a:stretch>
            <a:fillRect/>
          </a:stretch>
        </p:blipFill>
        <p:spPr>
          <a:xfrm>
            <a:off x="1874837" y="919956"/>
            <a:ext cx="5394325" cy="5883275"/>
          </a:xfrm>
          <a:prstGeom prst="rect">
            <a:avLst/>
          </a:prstGeom>
          <a:ln w="38100">
            <a:solidFill>
              <a:schemeClr val="accent1"/>
            </a:solidFill>
          </a:ln>
        </p:spPr>
      </p:pic>
    </p:spTree>
    <p:extLst>
      <p:ext uri="{BB962C8B-B14F-4D97-AF65-F5344CB8AC3E}">
        <p14:creationId xmlns:p14="http://schemas.microsoft.com/office/powerpoint/2010/main" val="3589324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How the NFIP Works</a:t>
            </a:r>
            <a:endParaRPr lang="en-US" b="1" dirty="0">
              <a:solidFill>
                <a:srgbClr val="0070C0"/>
              </a:solidFill>
            </a:endParaRPr>
          </a:p>
        </p:txBody>
      </p:sp>
      <p:sp>
        <p:nvSpPr>
          <p:cNvPr id="3" name="Content Placeholder 2"/>
          <p:cNvSpPr>
            <a:spLocks noGrp="1"/>
          </p:cNvSpPr>
          <p:nvPr>
            <p:ph idx="1"/>
          </p:nvPr>
        </p:nvSpPr>
        <p:spPr>
          <a:xfrm>
            <a:off x="348343" y="1357190"/>
            <a:ext cx="8300357" cy="4652963"/>
          </a:xfrm>
        </p:spPr>
        <p:txBody>
          <a:bodyPr/>
          <a:lstStyle/>
          <a:p>
            <a:r>
              <a:rPr lang="en-US" sz="2000" dirty="0" smtClean="0"/>
              <a:t>The </a:t>
            </a:r>
            <a:r>
              <a:rPr lang="en-US" sz="2000" dirty="0"/>
              <a:t>NFIP is administered by FEMA, part of the Department of Homeland Security. Flood insurance was initially only available through insurance agents who dealt directly with the federal program. </a:t>
            </a:r>
            <a:endParaRPr lang="en-US" sz="2000" dirty="0" smtClean="0"/>
          </a:p>
          <a:p>
            <a:r>
              <a:rPr lang="en-US" sz="2000" dirty="0" smtClean="0"/>
              <a:t>The </a:t>
            </a:r>
            <a:r>
              <a:rPr lang="en-US" sz="2000" dirty="0"/>
              <a:t>direct policy program has been supplemented since 1983 with a private/public cooperative arrangement, known as "Write Your Own," through which a pool of insurance companies issue policies and adjust flood claims on behalf of the federal government under their own names, charging the same premium as the direct program. </a:t>
            </a:r>
            <a:endParaRPr lang="en-US" sz="2000" dirty="0" smtClean="0"/>
          </a:p>
          <a:p>
            <a:r>
              <a:rPr lang="en-US" sz="2000" dirty="0" smtClean="0"/>
              <a:t>Participating </a:t>
            </a:r>
            <a:r>
              <a:rPr lang="en-US" sz="2000" dirty="0"/>
              <a:t>insurers receive an expense allowance for policies written and claims processed. </a:t>
            </a:r>
            <a:endParaRPr lang="en-US" sz="2000" dirty="0" smtClean="0"/>
          </a:p>
          <a:p>
            <a:r>
              <a:rPr lang="en-US" sz="2000" dirty="0" smtClean="0"/>
              <a:t>The </a:t>
            </a:r>
            <a:r>
              <a:rPr lang="en-US" sz="2000" dirty="0"/>
              <a:t>federal government retains responsibility for underwriting losses. Today, most policies are issued through the Write-Your-Own </a:t>
            </a:r>
            <a:r>
              <a:rPr lang="en-US" sz="2000" dirty="0" smtClean="0"/>
              <a:t>program..</a:t>
            </a:r>
            <a:endParaRPr lang="en-US" sz="2000" dirty="0"/>
          </a:p>
        </p:txBody>
      </p:sp>
      <p:sp>
        <p:nvSpPr>
          <p:cNvPr id="4" name="Slide Number Placeholder 3"/>
          <p:cNvSpPr>
            <a:spLocks noGrp="1"/>
          </p:cNvSpPr>
          <p:nvPr>
            <p:ph type="sldNum" sz="quarter" idx="12"/>
          </p:nvPr>
        </p:nvSpPr>
        <p:spPr/>
        <p:txBody>
          <a:bodyPr/>
          <a:lstStyle/>
          <a:p>
            <a:fld id="{F2AB8969-EBB3-4AB8-8CB7-0442A537E71E}" type="slidenum">
              <a:rPr lang="en-US" altLang="en-US" smtClean="0"/>
              <a:pPr/>
              <a:t>9</a:t>
            </a:fld>
            <a:endParaRPr lang="en-US" altLang="en-US" dirty="0"/>
          </a:p>
        </p:txBody>
      </p:sp>
      <p:sp>
        <p:nvSpPr>
          <p:cNvPr id="5" name="Date Placeholder 4"/>
          <p:cNvSpPr>
            <a:spLocks noGrp="1"/>
          </p:cNvSpPr>
          <p:nvPr>
            <p:ph type="dt" sz="half" idx="2"/>
          </p:nvPr>
        </p:nvSpPr>
        <p:spPr/>
        <p:txBody>
          <a:bodyPr/>
          <a:lstStyle/>
          <a:p>
            <a:pPr>
              <a:defRPr/>
            </a:pPr>
            <a:r>
              <a:rPr lang="en-US" dirty="0" smtClean="0"/>
              <a:t>010816</a:t>
            </a:r>
            <a:endParaRPr lang="en-US" dirty="0"/>
          </a:p>
        </p:txBody>
      </p:sp>
      <p:sp>
        <p:nvSpPr>
          <p:cNvPr id="6" name="Footer Placeholder 5"/>
          <p:cNvSpPr>
            <a:spLocks noGrp="1"/>
          </p:cNvSpPr>
          <p:nvPr>
            <p:ph type="ftr" sz="quarter" idx="3"/>
          </p:nvPr>
        </p:nvSpPr>
        <p:spPr/>
        <p:txBody>
          <a:bodyPr/>
          <a:lstStyle/>
          <a:p>
            <a:pPr>
              <a:defRPr/>
            </a:pPr>
            <a:r>
              <a:rPr lang="en-US" dirty="0" smtClean="0"/>
              <a:t>III Member Benefits and Services</a:t>
            </a:r>
            <a:endParaRPr lang="en-US" dirty="0"/>
          </a:p>
        </p:txBody>
      </p:sp>
    </p:spTree>
    <p:extLst>
      <p:ext uri="{BB962C8B-B14F-4D97-AF65-F5344CB8AC3E}">
        <p14:creationId xmlns:p14="http://schemas.microsoft.com/office/powerpoint/2010/main" val="318932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5">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7DBE"/>
      </a:hlink>
      <a:folHlink>
        <a:srgbClr val="91938E"/>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3573</TotalTime>
  <Words>1425</Words>
  <Application>Microsoft Office PowerPoint</Application>
  <PresentationFormat>On-screen Show (4:3)</PresentationFormat>
  <Paragraphs>140</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Museo Slab 300</vt:lpstr>
      <vt:lpstr>Verdana</vt:lpstr>
      <vt:lpstr>Wingdings</vt:lpstr>
      <vt:lpstr>Default Design</vt:lpstr>
      <vt:lpstr>Blank</vt:lpstr>
      <vt:lpstr>The Plain Truth about Flood Insurance and Floodplain Management </vt:lpstr>
      <vt:lpstr>Presentation Outline</vt:lpstr>
      <vt:lpstr>PowerPoint Presentation</vt:lpstr>
      <vt:lpstr>Flood Insurance Basics</vt:lpstr>
      <vt:lpstr>Flood Insurance Basics</vt:lpstr>
      <vt:lpstr>69 Percent of NFIP Polices  are for Single Family Homes</vt:lpstr>
      <vt:lpstr>FloodSmart.gov – Provides Information on the Risk of Flood and Cost of the Policy </vt:lpstr>
      <vt:lpstr>NFIP Makes it Easy to Find a Flood Insurance Agent</vt:lpstr>
      <vt:lpstr>How the NFIP Works</vt:lpstr>
      <vt:lpstr>More on the NFIP</vt:lpstr>
      <vt:lpstr>Risk of Flooding</vt:lpstr>
      <vt:lpstr>HURRICANE-RELATED FLOODING</vt:lpstr>
      <vt:lpstr>Residential Exposure to Hurricane Storm-Surge Damage</vt:lpstr>
      <vt:lpstr>PowerPoint Presentation</vt:lpstr>
      <vt:lpstr>I.I.I. Pulse Study Results on Flood Insurance</vt:lpstr>
      <vt:lpstr>Public Understanding of Flood Insurance</vt:lpstr>
      <vt:lpstr>Flood Insurance Take-up Rates</vt:lpstr>
      <vt:lpstr>National Flood Insurance Reforms</vt:lpstr>
      <vt:lpstr>National Flood Insurance Reforms</vt:lpstr>
      <vt:lpstr>National Flood Insurance Reforms</vt:lpstr>
      <vt:lpstr>PowerPoint Presentation</vt:lpstr>
      <vt:lpstr>Thank you!</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Sample</dc:title>
  <dc:creator>Rosario, Alba</dc:creator>
  <cp:lastModifiedBy>Rodriguez, Marielle</cp:lastModifiedBy>
  <cp:revision>182</cp:revision>
  <dcterms:created xsi:type="dcterms:W3CDTF">2015-01-20T19:26:25Z</dcterms:created>
  <dcterms:modified xsi:type="dcterms:W3CDTF">2016-03-30T16:25:34Z</dcterms:modified>
</cp:coreProperties>
</file>