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5"/>
  </p:notesMasterIdLst>
  <p:handoutMasterIdLst>
    <p:handoutMasterId r:id="rId16"/>
  </p:handoutMasterIdLst>
  <p:sldIdLst>
    <p:sldId id="1830" r:id="rId2"/>
    <p:sldId id="1832" r:id="rId3"/>
    <p:sldId id="1837" r:id="rId4"/>
    <p:sldId id="1834" r:id="rId5"/>
    <p:sldId id="1833" r:id="rId6"/>
    <p:sldId id="1835" r:id="rId7"/>
    <p:sldId id="1836" r:id="rId8"/>
    <p:sldId id="1817" r:id="rId9"/>
    <p:sldId id="1826" r:id="rId10"/>
    <p:sldId id="1824" r:id="rId11"/>
    <p:sldId id="1822" r:id="rId12"/>
    <p:sldId id="1811" r:id="rId13"/>
    <p:sldId id="1136" r:id="rId14"/>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72">
          <p15:clr>
            <a:srgbClr val="A4A3A4"/>
          </p15:clr>
        </p15:guide>
        <p15:guide id="2" orient="horz" pos="3856">
          <p15:clr>
            <a:srgbClr val="A4A3A4"/>
          </p15:clr>
        </p15:guide>
        <p15:guide id="3" orient="horz" pos="3608">
          <p15:clr>
            <a:srgbClr val="A4A3A4"/>
          </p15:clr>
        </p15:guide>
        <p15:guide id="4" orient="horz" pos="1472">
          <p15:clr>
            <a:srgbClr val="A4A3A4"/>
          </p15:clr>
        </p15:guide>
        <p15:guide id="5" orient="horz" pos="798">
          <p15:clr>
            <a:srgbClr val="A4A3A4"/>
          </p15:clr>
        </p15:guide>
        <p15:guide id="6" pos="219">
          <p15:clr>
            <a:srgbClr val="A4A3A4"/>
          </p15:clr>
        </p15:guide>
        <p15:guide id="7" pos="5497">
          <p15:clr>
            <a:srgbClr val="A4A3A4"/>
          </p15:clr>
        </p15:guide>
        <p15:guide id="8" pos="463">
          <p15:clr>
            <a:srgbClr val="A4A3A4"/>
          </p15:clr>
        </p15:guide>
      </p15:sldGuideLst>
    </p:ext>
    <p:ext uri="{2D200454-40CA-4A62-9FC3-DE9A4176ACB9}">
      <p15:notesGuideLst xmlns:p15="http://schemas.microsoft.com/office/powerpoint/2012/main">
        <p15:guide id="1" orient="horz" pos="2924">
          <p15:clr>
            <a:srgbClr val="A4A3A4"/>
          </p15:clr>
        </p15:guide>
        <p15:guide id="2" pos="22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688C"/>
    <a:srgbClr val="4B9FCD"/>
    <a:srgbClr val="2B7299"/>
    <a:srgbClr val="3333CC"/>
    <a:srgbClr val="E5F1F7"/>
    <a:srgbClr val="3691C4"/>
    <a:srgbClr val="D0DCE2"/>
    <a:srgbClr val="C9D6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4" autoAdjust="0"/>
    <p:restoredTop sz="89592" autoAdjust="0"/>
  </p:normalViewPr>
  <p:slideViewPr>
    <p:cSldViewPr snapToGrid="0">
      <p:cViewPr varScale="1">
        <p:scale>
          <a:sx n="109" d="100"/>
          <a:sy n="109" d="100"/>
        </p:scale>
        <p:origin x="1800" y="102"/>
      </p:cViewPr>
      <p:guideLst>
        <p:guide orient="horz" pos="1072"/>
        <p:guide orient="horz" pos="3856"/>
        <p:guide orient="horz" pos="3608"/>
        <p:guide orient="horz" pos="1472"/>
        <p:guide orient="horz" pos="798"/>
        <p:guide pos="219"/>
        <p:guide pos="5497"/>
        <p:guide pos="46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94" d="100"/>
          <a:sy n="94" d="100"/>
        </p:scale>
        <p:origin x="-2898" y="-90"/>
      </p:cViewPr>
      <p:guideLst>
        <p:guide orient="horz" pos="2924"/>
        <p:guide pos="22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1026"/>
          <p:cNvSpPr>
            <a:spLocks noGrp="1" noChangeArrowheads="1"/>
          </p:cNvSpPr>
          <p:nvPr>
            <p:ph type="hdr" sz="quarter"/>
          </p:nvPr>
        </p:nvSpPr>
        <p:spPr bwMode="auto">
          <a:xfrm>
            <a:off x="0" y="0"/>
            <a:ext cx="3033713" cy="463550"/>
          </a:xfrm>
          <a:prstGeom prst="rect">
            <a:avLst/>
          </a:prstGeom>
          <a:noFill/>
          <a:ln w="9525">
            <a:noFill/>
            <a:miter lim="800000"/>
            <a:headEnd/>
            <a:tailEnd/>
          </a:ln>
          <a:effectLst/>
        </p:spPr>
        <p:txBody>
          <a:bodyPr vert="horz" wrap="square" lIns="91264" tIns="45632" rIns="91264" bIns="45632" numCol="1" anchor="t" anchorCtr="0" compatLnSpc="1">
            <a:prstTxWarp prst="textNoShape">
              <a:avLst/>
            </a:prstTxWarp>
          </a:bodyPr>
          <a:lstStyle>
            <a:lvl1pPr defTabSz="912813" eaLnBrk="0" hangingPunct="0">
              <a:defRPr sz="1200">
                <a:latin typeface="Arial" charset="0"/>
              </a:defRPr>
            </a:lvl1pPr>
          </a:lstStyle>
          <a:p>
            <a:pPr>
              <a:defRPr/>
            </a:pPr>
            <a:endParaRPr lang="en-US"/>
          </a:p>
        </p:txBody>
      </p:sp>
      <p:sp>
        <p:nvSpPr>
          <p:cNvPr id="229379" name="Rectangle 1027"/>
          <p:cNvSpPr>
            <a:spLocks noGrp="1" noChangeArrowheads="1"/>
          </p:cNvSpPr>
          <p:nvPr>
            <p:ph type="dt" sz="quarter" idx="1"/>
          </p:nvPr>
        </p:nvSpPr>
        <p:spPr bwMode="auto">
          <a:xfrm>
            <a:off x="3962400" y="0"/>
            <a:ext cx="3033713" cy="463550"/>
          </a:xfrm>
          <a:prstGeom prst="rect">
            <a:avLst/>
          </a:prstGeom>
          <a:noFill/>
          <a:ln w="9525">
            <a:noFill/>
            <a:miter lim="800000"/>
            <a:headEnd/>
            <a:tailEnd/>
          </a:ln>
          <a:effectLst/>
        </p:spPr>
        <p:txBody>
          <a:bodyPr vert="horz" wrap="square" lIns="91264" tIns="45632" rIns="91264" bIns="45632" numCol="1" anchor="t" anchorCtr="0" compatLnSpc="1">
            <a:prstTxWarp prst="textNoShape">
              <a:avLst/>
            </a:prstTxWarp>
          </a:bodyPr>
          <a:lstStyle>
            <a:lvl1pPr algn="r" defTabSz="912813" eaLnBrk="0" hangingPunct="0">
              <a:defRPr sz="1200">
                <a:latin typeface="Arial" charset="0"/>
              </a:defRPr>
            </a:lvl1pPr>
          </a:lstStyle>
          <a:p>
            <a:pPr>
              <a:defRPr/>
            </a:pPr>
            <a:fld id="{D397CE60-75AB-4C9B-861D-794B32708A25}" type="datetime1">
              <a:rPr lang="en-US"/>
              <a:pPr>
                <a:defRPr/>
              </a:pPr>
              <a:t>4/3/2015</a:t>
            </a:fld>
            <a:endParaRPr lang="en-US"/>
          </a:p>
        </p:txBody>
      </p:sp>
      <p:sp>
        <p:nvSpPr>
          <p:cNvPr id="229380" name="Rectangle 1028"/>
          <p:cNvSpPr>
            <a:spLocks noGrp="1" noChangeArrowheads="1"/>
          </p:cNvSpPr>
          <p:nvPr>
            <p:ph type="ftr" sz="quarter" idx="2"/>
          </p:nvPr>
        </p:nvSpPr>
        <p:spPr bwMode="auto">
          <a:xfrm>
            <a:off x="0" y="8818563"/>
            <a:ext cx="3033713" cy="463550"/>
          </a:xfrm>
          <a:prstGeom prst="rect">
            <a:avLst/>
          </a:prstGeom>
          <a:noFill/>
          <a:ln w="9525">
            <a:noFill/>
            <a:miter lim="800000"/>
            <a:headEnd/>
            <a:tailEnd/>
          </a:ln>
          <a:effectLst/>
        </p:spPr>
        <p:txBody>
          <a:bodyPr vert="horz" wrap="square" lIns="91264" tIns="45632" rIns="91264" bIns="45632" numCol="1" anchor="b" anchorCtr="0" compatLnSpc="1">
            <a:prstTxWarp prst="textNoShape">
              <a:avLst/>
            </a:prstTxWarp>
          </a:bodyPr>
          <a:lstStyle>
            <a:lvl1pPr defTabSz="912813" eaLnBrk="0" hangingPunct="0">
              <a:defRPr sz="1200">
                <a:latin typeface="Arial" charset="0"/>
              </a:defRPr>
            </a:lvl1pPr>
          </a:lstStyle>
          <a:p>
            <a:pPr>
              <a:defRPr/>
            </a:pPr>
            <a:endParaRPr lang="en-US"/>
          </a:p>
        </p:txBody>
      </p:sp>
      <p:sp>
        <p:nvSpPr>
          <p:cNvPr id="229381" name="Rectangle 1029"/>
          <p:cNvSpPr>
            <a:spLocks noGrp="1" noChangeArrowheads="1"/>
          </p:cNvSpPr>
          <p:nvPr>
            <p:ph type="sldNum" sz="quarter" idx="3"/>
          </p:nvPr>
        </p:nvSpPr>
        <p:spPr bwMode="auto">
          <a:xfrm>
            <a:off x="3962400" y="8818563"/>
            <a:ext cx="3033713" cy="463550"/>
          </a:xfrm>
          <a:prstGeom prst="rect">
            <a:avLst/>
          </a:prstGeom>
          <a:noFill/>
          <a:ln w="9525">
            <a:noFill/>
            <a:miter lim="800000"/>
            <a:headEnd/>
            <a:tailEnd/>
          </a:ln>
          <a:effectLst/>
        </p:spPr>
        <p:txBody>
          <a:bodyPr vert="horz" wrap="square" lIns="91264" tIns="45632" rIns="91264" bIns="45632" numCol="1" anchor="b" anchorCtr="0" compatLnSpc="1">
            <a:prstTxWarp prst="textNoShape">
              <a:avLst/>
            </a:prstTxWarp>
          </a:bodyPr>
          <a:lstStyle>
            <a:lvl1pPr algn="r" defTabSz="912813" eaLnBrk="0" hangingPunct="0">
              <a:defRPr sz="1200"/>
            </a:lvl1pPr>
          </a:lstStyle>
          <a:p>
            <a:pPr>
              <a:defRPr/>
            </a:pPr>
            <a:fld id="{874F4869-7489-4318-8F6A-0016F7E43818}" type="slidenum">
              <a:rPr lang="en-US"/>
              <a:pPr>
                <a:defRPr/>
              </a:pPr>
              <a:t>‹#›</a:t>
            </a:fld>
            <a:endParaRPr lang="en-US"/>
          </a:p>
        </p:txBody>
      </p:sp>
    </p:spTree>
    <p:extLst>
      <p:ext uri="{BB962C8B-B14F-4D97-AF65-F5344CB8AC3E}">
        <p14:creationId xmlns:p14="http://schemas.microsoft.com/office/powerpoint/2010/main" val="854421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3075"/>
          <p:cNvSpPr>
            <a:spLocks noGrp="1" noRot="1" noChangeAspect="1" noChangeArrowheads="1" noTextEdit="1"/>
          </p:cNvSpPr>
          <p:nvPr>
            <p:ph type="sldImg" idx="2"/>
          </p:nvPr>
        </p:nvSpPr>
        <p:spPr bwMode="auto">
          <a:xfrm>
            <a:off x="1470025" y="581025"/>
            <a:ext cx="4056063" cy="3041650"/>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Notes Placeholder 3076"/>
          <p:cNvSpPr>
            <a:spLocks noGrp="1" noChangeArrowheads="1"/>
          </p:cNvSpPr>
          <p:nvPr>
            <p:ph type="body" sz="quarter" idx="3"/>
          </p:nvPr>
        </p:nvSpPr>
        <p:spPr bwMode="auto">
          <a:xfrm>
            <a:off x="571500" y="3819525"/>
            <a:ext cx="5856288" cy="5148263"/>
          </a:xfrm>
          <a:prstGeom prst="rect">
            <a:avLst/>
          </a:prstGeom>
          <a:noFill/>
          <a:ln w="9525" algn="ctr">
            <a:noFill/>
            <a:miter lim="800000"/>
            <a:headEnd/>
            <a:tailEnd/>
          </a:ln>
          <a:effectLst/>
        </p:spPr>
        <p:txBody>
          <a:bodyPr vert="horz" wrap="square" lIns="46066" tIns="46066" rIns="46066" bIns="4606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9" name="Slide Number Placeholder 3078"/>
          <p:cNvSpPr>
            <a:spLocks noGrp="1" noChangeArrowheads="1"/>
          </p:cNvSpPr>
          <p:nvPr>
            <p:ph type="sldNum" sz="quarter" idx="5"/>
          </p:nvPr>
        </p:nvSpPr>
        <p:spPr bwMode="auto">
          <a:xfrm>
            <a:off x="3148013" y="9037638"/>
            <a:ext cx="704850" cy="244475"/>
          </a:xfrm>
          <a:prstGeom prst="rect">
            <a:avLst/>
          </a:prstGeom>
          <a:noFill/>
          <a:ln w="9525">
            <a:noFill/>
            <a:miter lim="800000"/>
            <a:headEnd/>
            <a:tailEnd/>
          </a:ln>
        </p:spPr>
        <p:txBody>
          <a:bodyPr vert="horz" wrap="square" lIns="45887" tIns="46499" rIns="45887" bIns="46499" numCol="1" anchor="b" anchorCtr="0" compatLnSpc="1">
            <a:prstTxWarp prst="textNoShape">
              <a:avLst/>
            </a:prstTxWarp>
            <a:spAutoFit/>
          </a:bodyPr>
          <a:lstStyle>
            <a:lvl1pPr algn="ctr" defTabSz="930275" eaLnBrk="1" hangingPunct="1">
              <a:defRPr sz="1000"/>
            </a:lvl1pPr>
          </a:lstStyle>
          <a:p>
            <a:pPr>
              <a:defRPr/>
            </a:pPr>
            <a:fld id="{29D4F816-A5BD-4F0A-A744-83C04FCF2159}" type="slidenum">
              <a:rPr lang="en-US"/>
              <a:pPr>
                <a:defRPr/>
              </a:pPr>
              <a:t>‹#›</a:t>
            </a:fld>
            <a:endParaRPr lang="en-US"/>
          </a:p>
        </p:txBody>
      </p:sp>
    </p:spTree>
    <p:extLst>
      <p:ext uri="{BB962C8B-B14F-4D97-AF65-F5344CB8AC3E}">
        <p14:creationId xmlns:p14="http://schemas.microsoft.com/office/powerpoint/2010/main" val="3523689264"/>
      </p:ext>
    </p:extLst>
  </p:cSld>
  <p:clrMap bg1="lt1" tx1="dk1" bg2="lt2" tx2="dk2" accent1="accent1" accent2="accent2" accent3="accent3" accent4="accent4" accent5="accent5" accent6="accent6" hlink="hlink" folHlink="folHlink"/>
  <p:notesStyle>
    <a:lvl1pPr marL="228600" indent="-228600" algn="l" rtl="0" eaLnBrk="0" fontAlgn="base" hangingPunct="0">
      <a:lnSpc>
        <a:spcPct val="90000"/>
      </a:lnSpc>
      <a:spcBef>
        <a:spcPct val="100000"/>
      </a:spcBef>
      <a:spcAft>
        <a:spcPct val="0"/>
      </a:spcAft>
      <a:buClr>
        <a:srgbClr val="008080"/>
      </a:buClr>
      <a:buSzPct val="85000"/>
      <a:buFont typeface="Wingdings" pitchFamily="2" charset="2"/>
      <a:buChar char="n"/>
      <a:defRPr sz="1400" kern="1200">
        <a:solidFill>
          <a:schemeClr val="tx1"/>
        </a:solidFill>
        <a:latin typeface="Arial" charset="0"/>
        <a:ea typeface="+mn-ea"/>
        <a:cs typeface="+mn-cs"/>
      </a:defRPr>
    </a:lvl1pPr>
    <a:lvl2pPr marL="517525" indent="-174625" algn="l" rtl="0" eaLnBrk="0" fontAlgn="base" hangingPunct="0">
      <a:lnSpc>
        <a:spcPct val="90000"/>
      </a:lnSpc>
      <a:spcBef>
        <a:spcPct val="50000"/>
      </a:spcBef>
      <a:spcAft>
        <a:spcPct val="0"/>
      </a:spcAft>
      <a:buClr>
        <a:srgbClr val="008080"/>
      </a:buClr>
      <a:buFont typeface="Wingdings" panose="05000000000000000000" pitchFamily="2" charset="2"/>
      <a:buChar char="w"/>
      <a:defRPr sz="1200" kern="1200">
        <a:solidFill>
          <a:schemeClr val="tx1"/>
        </a:solidFill>
        <a:latin typeface="Arial" charset="0"/>
        <a:ea typeface="+mn-ea"/>
        <a:cs typeface="+mn-cs"/>
      </a:defRPr>
    </a:lvl2pPr>
    <a:lvl3pPr marL="800100" indent="-168275" algn="l" rtl="0" eaLnBrk="0" fontAlgn="base" hangingPunct="0">
      <a:lnSpc>
        <a:spcPct val="90000"/>
      </a:lnSpc>
      <a:spcBef>
        <a:spcPct val="25000"/>
      </a:spcBef>
      <a:spcAft>
        <a:spcPct val="0"/>
      </a:spcAft>
      <a:buClr>
        <a:srgbClr val="008080"/>
      </a:buClr>
      <a:buFont typeface="Arial" panose="020B0604020202020204" pitchFamily="34" charset="0"/>
      <a:buChar char="–"/>
      <a:defRPr sz="1200" kern="1200">
        <a:solidFill>
          <a:schemeClr val="tx1"/>
        </a:solidFill>
        <a:latin typeface="Arial" charset="0"/>
        <a:ea typeface="+mn-ea"/>
        <a:cs typeface="+mn-cs"/>
      </a:defRPr>
    </a:lvl3pPr>
    <a:lvl4pPr marL="1089025" indent="-174625" algn="l" rtl="0" eaLnBrk="0" fontAlgn="base" hangingPunct="0">
      <a:lnSpc>
        <a:spcPct val="90000"/>
      </a:lnSpc>
      <a:spcBef>
        <a:spcPct val="15000"/>
      </a:spcBef>
      <a:spcAft>
        <a:spcPct val="0"/>
      </a:spcAft>
      <a:buClr>
        <a:srgbClr val="008080"/>
      </a:buClr>
      <a:buFont typeface="Wingdings" panose="05000000000000000000" pitchFamily="2" charset="2"/>
      <a:buChar char="§"/>
      <a:defRPr sz="1200" kern="1200">
        <a:solidFill>
          <a:schemeClr val="tx1"/>
        </a:solidFill>
        <a:latin typeface="Arial" charset="0"/>
        <a:ea typeface="+mn-ea"/>
        <a:cs typeface="+mn-cs"/>
      </a:defRPr>
    </a:lvl4pPr>
    <a:lvl5pPr marL="1371600" indent="-168275" algn="l" rtl="0" eaLnBrk="0" fontAlgn="base" hangingPunct="0">
      <a:lnSpc>
        <a:spcPct val="90000"/>
      </a:lnSpc>
      <a:spcBef>
        <a:spcPct val="15000"/>
      </a:spcBef>
      <a:spcAft>
        <a:spcPct val="0"/>
      </a:spcAft>
      <a:buClr>
        <a:srgbClr val="008080"/>
      </a:buClr>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30275">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3000" indent="-228600" defTabSz="930275">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0200" indent="-228600" defTabSz="930275">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7400" indent="-228600" defTabSz="930275">
              <a:lnSpc>
                <a:spcPct val="90000"/>
              </a:lnSpc>
              <a:spcBef>
                <a:spcPct val="15000"/>
              </a:spcBef>
              <a:buClr>
                <a:srgbClr val="008080"/>
              </a:buClr>
              <a:buChar char="–"/>
              <a:defRPr sz="1200">
                <a:solidFill>
                  <a:schemeClr val="tx1"/>
                </a:solidFill>
                <a:latin typeface="Arial" panose="020B0604020202020204" pitchFamily="34" charset="0"/>
              </a:defRPr>
            </a:lvl5pPr>
            <a:lvl6pPr marL="25146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18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290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62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nSpc>
                <a:spcPct val="100000"/>
              </a:lnSpc>
              <a:spcBef>
                <a:spcPct val="0"/>
              </a:spcBef>
              <a:buClrTx/>
              <a:buSzTx/>
              <a:buFontTx/>
              <a:buNone/>
            </a:pPr>
            <a:fld id="{986E6364-15F9-4962-8C17-EAF9C02C49A3}" type="slidenum">
              <a:rPr lang="en-US" altLang="en-US" sz="1000" smtClean="0"/>
              <a:pPr>
                <a:lnSpc>
                  <a:spcPct val="100000"/>
                </a:lnSpc>
                <a:spcBef>
                  <a:spcPct val="0"/>
                </a:spcBef>
                <a:buClrTx/>
                <a:buSzTx/>
                <a:buFontTx/>
                <a:buNone/>
              </a:pPr>
              <a:t>1</a:t>
            </a:fld>
            <a:endParaRPr lang="en-US" altLang="en-US" sz="10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720987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5"/>
          </p:nvPr>
        </p:nvSpPr>
        <p:spPr>
          <a:ln/>
        </p:spPr>
        <p:txBody>
          <a:bodyPr/>
          <a:lstStyle/>
          <a:p>
            <a:fld id="{99637C3C-EF4D-44A9-A464-6490678365B4}" type="slidenum">
              <a:rPr lang="en-US" altLang="en-US">
                <a:solidFill>
                  <a:srgbClr val="000000"/>
                </a:solidFill>
              </a:rPr>
              <a:pPr/>
              <a:t>2</a:t>
            </a:fld>
            <a:endParaRPr lang="en-US" altLang="en-US">
              <a:solidFill>
                <a:srgbClr val="000000"/>
              </a:solidFill>
            </a:endParaRPr>
          </a:p>
        </p:txBody>
      </p:sp>
      <p:sp>
        <p:nvSpPr>
          <p:cNvPr id="2084866" name="Rectangle 2"/>
          <p:cNvSpPr>
            <a:spLocks noGrp="1" noRot="1" noChangeAspect="1" noChangeArrowheads="1" noTextEdit="1"/>
          </p:cNvSpPr>
          <p:nvPr>
            <p:ph type="sldImg"/>
          </p:nvPr>
        </p:nvSpPr>
        <p:spPr>
          <a:ln/>
        </p:spPr>
      </p:sp>
      <p:sp>
        <p:nvSpPr>
          <p:cNvPr id="20848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29034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D62E0F4A-9BA2-4038-8934-42EAE8D4E8C3}" type="slidenum">
              <a:rPr lang="en-US" altLang="en-US" smtClean="0"/>
              <a:pPr/>
              <a:t>8</a:t>
            </a:fld>
            <a:endParaRPr lang="en-US" altLang="en-US" smtClean="0"/>
          </a:p>
        </p:txBody>
      </p:sp>
    </p:spTree>
    <p:extLst>
      <p:ext uri="{BB962C8B-B14F-4D97-AF65-F5344CB8AC3E}">
        <p14:creationId xmlns:p14="http://schemas.microsoft.com/office/powerpoint/2010/main" val="3341738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992FC33A-F326-4564-B2A7-C4E70208191E}" type="slidenum">
              <a:rPr lang="en-US" altLang="en-US" smtClean="0"/>
              <a:pPr/>
              <a:t>12</a:t>
            </a:fld>
            <a:endParaRPr lang="en-US" altLang="en-US" smtClean="0"/>
          </a:p>
        </p:txBody>
      </p:sp>
    </p:spTree>
    <p:extLst>
      <p:ext uri="{BB962C8B-B14F-4D97-AF65-F5344CB8AC3E}">
        <p14:creationId xmlns:p14="http://schemas.microsoft.com/office/powerpoint/2010/main" val="3608986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30275">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3000" indent="-228600" defTabSz="930275">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0200" indent="-228600" defTabSz="930275">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7400" indent="-228600" defTabSz="930275">
              <a:lnSpc>
                <a:spcPct val="90000"/>
              </a:lnSpc>
              <a:spcBef>
                <a:spcPct val="15000"/>
              </a:spcBef>
              <a:buClr>
                <a:srgbClr val="008080"/>
              </a:buClr>
              <a:buChar char="–"/>
              <a:defRPr sz="1200">
                <a:solidFill>
                  <a:schemeClr val="tx1"/>
                </a:solidFill>
                <a:latin typeface="Arial" panose="020B0604020202020204" pitchFamily="34" charset="0"/>
              </a:defRPr>
            </a:lvl5pPr>
            <a:lvl6pPr marL="25146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18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290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62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nSpc>
                <a:spcPct val="100000"/>
              </a:lnSpc>
              <a:spcBef>
                <a:spcPct val="0"/>
              </a:spcBef>
              <a:buClrTx/>
              <a:buSzTx/>
              <a:buFontTx/>
              <a:buNone/>
            </a:pPr>
            <a:fld id="{DE6B5002-E822-4A5A-92BF-59D2B1AFE77D}" type="slidenum">
              <a:rPr lang="en-US" altLang="en-US" sz="1000" smtClean="0"/>
              <a:pPr>
                <a:lnSpc>
                  <a:spcPct val="100000"/>
                </a:lnSpc>
                <a:spcBef>
                  <a:spcPct val="0"/>
                </a:spcBef>
                <a:buClrTx/>
                <a:buSzTx/>
                <a:buFontTx/>
                <a:buNone/>
              </a:pPr>
              <a:t>13</a:t>
            </a:fld>
            <a:endParaRPr lang="en-US" altLang="en-US" sz="100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927349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83"/>
          <p:cNvSpPr>
            <a:spLocks noChangeArrowheads="1"/>
          </p:cNvSpPr>
          <p:nvPr userDrawn="1"/>
        </p:nvSpPr>
        <p:spPr bwMode="white">
          <a:xfrm>
            <a:off x="0" y="0"/>
            <a:ext cx="91440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smtClean="0"/>
          </a:p>
        </p:txBody>
      </p:sp>
      <p:pic>
        <p:nvPicPr>
          <p:cNvPr id="5" name="Picture 1188" descr="Title Page bar_112409_1pm"/>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268288"/>
            <a:ext cx="9144000"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180"/>
          <p:cNvSpPr>
            <a:spLocks noChangeArrowheads="1"/>
          </p:cNvSpPr>
          <p:nvPr userDrawn="1"/>
        </p:nvSpPr>
        <p:spPr bwMode="auto">
          <a:xfrm>
            <a:off x="0" y="6556375"/>
            <a:ext cx="9144000" cy="301625"/>
          </a:xfrm>
          <a:prstGeom prst="rect">
            <a:avLst/>
          </a:prstGeom>
          <a:solidFill>
            <a:srgbClr val="225A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smtClean="0"/>
          </a:p>
        </p:txBody>
      </p:sp>
      <p:pic>
        <p:nvPicPr>
          <p:cNvPr id="7" name="Picture 1181"/>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3051175" y="838200"/>
            <a:ext cx="30321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8" name="Rectangle 1082"/>
          <p:cNvSpPr>
            <a:spLocks noGrp="1" noChangeArrowheads="1"/>
          </p:cNvSpPr>
          <p:nvPr>
            <p:ph type="ctrTitle"/>
          </p:nvPr>
        </p:nvSpPr>
        <p:spPr bwMode="auto">
          <a:xfrm>
            <a:off x="685800" y="2979738"/>
            <a:ext cx="7772400" cy="649287"/>
          </a:xfrm>
          <a:ln algn="ctr"/>
        </p:spPr>
        <p:txBody>
          <a:bodyPr>
            <a:spAutoFit/>
          </a:bodyPr>
          <a:lstStyle>
            <a:lvl1pPr algn="ctr">
              <a:lnSpc>
                <a:spcPct val="85000"/>
              </a:lnSpc>
              <a:spcBef>
                <a:spcPct val="40000"/>
              </a:spcBef>
              <a:defRPr sz="4300" smtClean="0">
                <a:solidFill>
                  <a:schemeClr val="accent2"/>
                </a:solidFill>
              </a:defRPr>
            </a:lvl1pPr>
          </a:lstStyle>
          <a:p>
            <a:r>
              <a:rPr lang="en-US" smtClean="0"/>
              <a:t>Click to edit Master title style</a:t>
            </a:r>
          </a:p>
        </p:txBody>
      </p:sp>
      <p:sp>
        <p:nvSpPr>
          <p:cNvPr id="81979" name="Rectangle 1083"/>
          <p:cNvSpPr>
            <a:spLocks noGrp="1" noChangeArrowheads="1"/>
          </p:cNvSpPr>
          <p:nvPr>
            <p:ph type="subTitle" idx="1"/>
          </p:nvPr>
        </p:nvSpPr>
        <p:spPr>
          <a:xfrm>
            <a:off x="668338" y="4867275"/>
            <a:ext cx="7807325" cy="430213"/>
          </a:xfrm>
        </p:spPr>
        <p:txBody>
          <a:bodyPr>
            <a:spAutoFit/>
          </a:bodyPr>
          <a:lstStyle>
            <a:lvl1pPr marL="0" indent="0" algn="ctr">
              <a:lnSpc>
                <a:spcPct val="85000"/>
              </a:lnSpc>
              <a:spcBef>
                <a:spcPct val="25000"/>
              </a:spcBef>
              <a:buFont typeface="Wingdings" pitchFamily="2" charset="2"/>
              <a:buNone/>
              <a:defRPr sz="2600" b="1" smtClean="0">
                <a:solidFill>
                  <a:srgbClr val="225A7A"/>
                </a:solidFill>
              </a:defRPr>
            </a:lvl1pPr>
          </a:lstStyle>
          <a:p>
            <a:r>
              <a:rPr lang="en-US" smtClean="0"/>
              <a:t>Click to edit Master subtitle style</a:t>
            </a:r>
          </a:p>
        </p:txBody>
      </p:sp>
      <p:sp>
        <p:nvSpPr>
          <p:cNvPr id="8" name="Rectangle 1184"/>
          <p:cNvSpPr>
            <a:spLocks noGrp="1" noChangeArrowheads="1"/>
          </p:cNvSpPr>
          <p:nvPr>
            <p:ph type="dt" sz="half" idx="10"/>
          </p:nvPr>
        </p:nvSpPr>
        <p:spPr/>
        <p:txBody>
          <a:bodyPr/>
          <a:lstStyle>
            <a:lvl1pPr>
              <a:defRPr/>
            </a:lvl1pPr>
          </a:lstStyle>
          <a:p>
            <a:pPr>
              <a:defRPr/>
            </a:pPr>
            <a:r>
              <a:rPr lang="en-US"/>
              <a:t>12/01/09 - 9pm</a:t>
            </a:r>
          </a:p>
        </p:txBody>
      </p:sp>
      <p:sp>
        <p:nvSpPr>
          <p:cNvPr id="9" name="Rectangle 1185"/>
          <p:cNvSpPr>
            <a:spLocks noGrp="1" noChangeArrowheads="1"/>
          </p:cNvSpPr>
          <p:nvPr>
            <p:ph type="ftr" sz="quarter" idx="11"/>
          </p:nvPr>
        </p:nvSpPr>
        <p:spPr/>
        <p:txBody>
          <a:bodyPr/>
          <a:lstStyle>
            <a:lvl1pPr>
              <a:defRPr/>
            </a:lvl1pPr>
          </a:lstStyle>
          <a:p>
            <a:pPr>
              <a:defRPr/>
            </a:pPr>
            <a:r>
              <a:rPr lang="en-US"/>
              <a:t>eSlide – P6466 – The Financial Crisis and the Future of the P/C</a:t>
            </a:r>
          </a:p>
        </p:txBody>
      </p:sp>
      <p:sp>
        <p:nvSpPr>
          <p:cNvPr id="10" name="Rectangle 1189"/>
          <p:cNvSpPr>
            <a:spLocks noGrp="1" noChangeArrowheads="1"/>
          </p:cNvSpPr>
          <p:nvPr>
            <p:ph type="sldNum" sz="quarter" idx="12"/>
          </p:nvPr>
        </p:nvSpPr>
        <p:spPr/>
        <p:txBody>
          <a:bodyPr/>
          <a:lstStyle>
            <a:lvl1pPr>
              <a:defRPr>
                <a:solidFill>
                  <a:schemeClr val="bg1"/>
                </a:solidFill>
              </a:defRPr>
            </a:lvl1pPr>
          </a:lstStyle>
          <a:p>
            <a:pPr>
              <a:defRPr/>
            </a:pPr>
            <a:fld id="{991F910C-A21B-45F3-8C0D-D552163F62CC}" type="slidenum">
              <a:rPr lang="en-US"/>
              <a:pPr>
                <a:defRPr/>
              </a:pPr>
              <a:t>‹#›</a:t>
            </a:fld>
            <a:endParaRPr lang="en-US"/>
          </a:p>
        </p:txBody>
      </p:sp>
    </p:spTree>
    <p:extLst>
      <p:ext uri="{BB962C8B-B14F-4D97-AF65-F5344CB8AC3E}">
        <p14:creationId xmlns:p14="http://schemas.microsoft.com/office/powerpoint/2010/main" val="993298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1AAFFDC6-B2FB-4132-BBAB-C0CD996AC0DB}" type="slidenum">
              <a:rPr lang="en-US"/>
              <a:pPr>
                <a:defRPr/>
              </a:pPr>
              <a:t>‹#›</a:t>
            </a:fld>
            <a:endParaRPr lang="en-US"/>
          </a:p>
        </p:txBody>
      </p:sp>
    </p:spTree>
    <p:extLst>
      <p:ext uri="{BB962C8B-B14F-4D97-AF65-F5344CB8AC3E}">
        <p14:creationId xmlns:p14="http://schemas.microsoft.com/office/powerpoint/2010/main" val="3193873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able Placeholder 2"/>
          <p:cNvSpPr>
            <a:spLocks noGrp="1"/>
          </p:cNvSpPr>
          <p:nvPr>
            <p:ph type="tbl" idx="1"/>
          </p:nvPr>
        </p:nvSpPr>
        <p:spPr/>
        <p:txBody>
          <a:bodyPr lIns="91440" rIns="91440" rtlCol="0"/>
          <a:lstStyle/>
          <a:p>
            <a:pPr lvl="0"/>
            <a:endParaRPr lang="en-US" noProof="0" smtClean="0"/>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085CC48B-281E-4CA6-AE4D-5414BF7C0112}" type="slidenum">
              <a:rPr lang="en-US"/>
              <a:pPr>
                <a:defRPr/>
              </a:pPr>
              <a:t>‹#›</a:t>
            </a:fld>
            <a:endParaRPr lang="en-US"/>
          </a:p>
        </p:txBody>
      </p:sp>
    </p:spTree>
    <p:extLst>
      <p:ext uri="{BB962C8B-B14F-4D97-AF65-F5344CB8AC3E}">
        <p14:creationId xmlns:p14="http://schemas.microsoft.com/office/powerpoint/2010/main" val="781886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98450" y="90488"/>
            <a:ext cx="7400925" cy="8604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95300" y="1647825"/>
            <a:ext cx="8153400" cy="4652963"/>
          </a:xfrm>
        </p:spPr>
        <p:txBody>
          <a:bodyPr/>
          <a:lstStyle/>
          <a:p>
            <a:pPr lvl="0"/>
            <a:endParaRPr lang="en-US" noProof="0"/>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4C13280B-DD6D-49D4-B0CE-7CDD25041FDE}" type="slidenum">
              <a:rPr lang="en-US"/>
              <a:pPr>
                <a:defRPr/>
              </a:pPr>
              <a:t>‹#›</a:t>
            </a:fld>
            <a:endParaRPr lang="en-US"/>
          </a:p>
        </p:txBody>
      </p:sp>
    </p:spTree>
    <p:extLst>
      <p:ext uri="{BB962C8B-B14F-4D97-AF65-F5344CB8AC3E}">
        <p14:creationId xmlns:p14="http://schemas.microsoft.com/office/powerpoint/2010/main" val="2548149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74277F5A-FAE9-48F7-A0D4-6195B9FFC1CF}" type="slidenum">
              <a:rPr lang="en-US"/>
              <a:pPr>
                <a:defRPr/>
              </a:pPr>
              <a:t>‹#›</a:t>
            </a:fld>
            <a:endParaRPr lang="en-US"/>
          </a:p>
        </p:txBody>
      </p:sp>
    </p:spTree>
    <p:extLst>
      <p:ext uri="{BB962C8B-B14F-4D97-AF65-F5344CB8AC3E}">
        <p14:creationId xmlns:p14="http://schemas.microsoft.com/office/powerpoint/2010/main" val="2284896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4189388D-E721-40EF-B0EF-73BD9FF911B5}" type="slidenum">
              <a:rPr lang="en-US"/>
              <a:pPr>
                <a:defRPr/>
              </a:pPr>
              <a:t>‹#›</a:t>
            </a:fld>
            <a:endParaRPr lang="en-US"/>
          </a:p>
        </p:txBody>
      </p:sp>
    </p:spTree>
    <p:extLst>
      <p:ext uri="{BB962C8B-B14F-4D97-AF65-F5344CB8AC3E}">
        <p14:creationId xmlns:p14="http://schemas.microsoft.com/office/powerpoint/2010/main" val="2485166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CD67A33E-BB32-466E-9B82-E92406035EE9}" type="slidenum">
              <a:rPr lang="en-US"/>
              <a:pPr>
                <a:defRPr/>
              </a:pPr>
              <a:t>‹#›</a:t>
            </a:fld>
            <a:endParaRPr lang="en-US"/>
          </a:p>
        </p:txBody>
      </p:sp>
    </p:spTree>
    <p:extLst>
      <p:ext uri="{BB962C8B-B14F-4D97-AF65-F5344CB8AC3E}">
        <p14:creationId xmlns:p14="http://schemas.microsoft.com/office/powerpoint/2010/main" val="1730953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8"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9" name="Rectangle 110"/>
          <p:cNvSpPr>
            <a:spLocks noGrp="1" noChangeArrowheads="1"/>
          </p:cNvSpPr>
          <p:nvPr>
            <p:ph type="sldNum" sz="quarter" idx="12"/>
          </p:nvPr>
        </p:nvSpPr>
        <p:spPr>
          <a:ln/>
        </p:spPr>
        <p:txBody>
          <a:bodyPr/>
          <a:lstStyle>
            <a:lvl1pPr>
              <a:defRPr/>
            </a:lvl1pPr>
          </a:lstStyle>
          <a:p>
            <a:pPr>
              <a:defRPr/>
            </a:pPr>
            <a:fld id="{3AEAD6E1-7820-427F-A1DE-887FC030FA16}" type="slidenum">
              <a:rPr lang="en-US"/>
              <a:pPr>
                <a:defRPr/>
              </a:pPr>
              <a:t>‹#›</a:t>
            </a:fld>
            <a:endParaRPr lang="en-US"/>
          </a:p>
        </p:txBody>
      </p:sp>
    </p:spTree>
    <p:extLst>
      <p:ext uri="{BB962C8B-B14F-4D97-AF65-F5344CB8AC3E}">
        <p14:creationId xmlns:p14="http://schemas.microsoft.com/office/powerpoint/2010/main" val="222445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4"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5" name="Rectangle 110"/>
          <p:cNvSpPr>
            <a:spLocks noGrp="1" noChangeArrowheads="1"/>
          </p:cNvSpPr>
          <p:nvPr>
            <p:ph type="sldNum" sz="quarter" idx="12"/>
          </p:nvPr>
        </p:nvSpPr>
        <p:spPr>
          <a:ln/>
        </p:spPr>
        <p:txBody>
          <a:bodyPr/>
          <a:lstStyle>
            <a:lvl1pPr>
              <a:defRPr/>
            </a:lvl1pPr>
          </a:lstStyle>
          <a:p>
            <a:pPr>
              <a:defRPr/>
            </a:pPr>
            <a:fld id="{8E7ED59E-EBC1-40FC-976C-312784DCB55E}" type="slidenum">
              <a:rPr lang="en-US"/>
              <a:pPr>
                <a:defRPr/>
              </a:pPr>
              <a:t>‹#›</a:t>
            </a:fld>
            <a:endParaRPr lang="en-US"/>
          </a:p>
        </p:txBody>
      </p:sp>
    </p:spTree>
    <p:extLst>
      <p:ext uri="{BB962C8B-B14F-4D97-AF65-F5344CB8AC3E}">
        <p14:creationId xmlns:p14="http://schemas.microsoft.com/office/powerpoint/2010/main" val="366626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3"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4" name="Rectangle 110"/>
          <p:cNvSpPr>
            <a:spLocks noGrp="1" noChangeArrowheads="1"/>
          </p:cNvSpPr>
          <p:nvPr>
            <p:ph type="sldNum" sz="quarter" idx="12"/>
          </p:nvPr>
        </p:nvSpPr>
        <p:spPr>
          <a:ln/>
        </p:spPr>
        <p:txBody>
          <a:bodyPr/>
          <a:lstStyle>
            <a:lvl1pPr>
              <a:defRPr/>
            </a:lvl1pPr>
          </a:lstStyle>
          <a:p>
            <a:pPr>
              <a:defRPr/>
            </a:pPr>
            <a:fld id="{0481C10D-DC29-435D-A8DC-253C15AD9707}" type="slidenum">
              <a:rPr lang="en-US"/>
              <a:pPr>
                <a:defRPr/>
              </a:pPr>
              <a:t>‹#›</a:t>
            </a:fld>
            <a:endParaRPr lang="en-US"/>
          </a:p>
        </p:txBody>
      </p:sp>
    </p:spTree>
    <p:extLst>
      <p:ext uri="{BB962C8B-B14F-4D97-AF65-F5344CB8AC3E}">
        <p14:creationId xmlns:p14="http://schemas.microsoft.com/office/powerpoint/2010/main" val="931458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9EC69A9C-E333-43A4-AFEB-8D485B0BF957}" type="slidenum">
              <a:rPr lang="en-US"/>
              <a:pPr>
                <a:defRPr/>
              </a:pPr>
              <a:t>‹#›</a:t>
            </a:fld>
            <a:endParaRPr lang="en-US"/>
          </a:p>
        </p:txBody>
      </p:sp>
    </p:spTree>
    <p:extLst>
      <p:ext uri="{BB962C8B-B14F-4D97-AF65-F5344CB8AC3E}">
        <p14:creationId xmlns:p14="http://schemas.microsoft.com/office/powerpoint/2010/main" val="936492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lIns="91440" rIns="91440"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8D9BC230-C0F5-499A-A147-18405CF57E2A}" type="slidenum">
              <a:rPr lang="en-US"/>
              <a:pPr>
                <a:defRPr/>
              </a:pPr>
              <a:t>‹#›</a:t>
            </a:fld>
            <a:endParaRPr lang="en-US"/>
          </a:p>
        </p:txBody>
      </p:sp>
    </p:spTree>
    <p:extLst>
      <p:ext uri="{BB962C8B-B14F-4D97-AF65-F5344CB8AC3E}">
        <p14:creationId xmlns:p14="http://schemas.microsoft.com/office/powerpoint/2010/main" val="194766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4"/>
          <p:cNvSpPr>
            <a:spLocks noChangeArrowheads="1"/>
          </p:cNvSpPr>
          <p:nvPr userDrawn="1"/>
        </p:nvSpPr>
        <p:spPr bwMode="white">
          <a:xfrm>
            <a:off x="0" y="0"/>
            <a:ext cx="91440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smtClean="0"/>
          </a:p>
        </p:txBody>
      </p:sp>
      <p:pic>
        <p:nvPicPr>
          <p:cNvPr id="1027" name="Picture 109" descr="Text Page"/>
          <p:cNvPicPr>
            <a:picLocks noChangeAspect="1" noChangeArrowheads="1"/>
          </p:cNvPicPr>
          <p:nvPr userDrawn="1"/>
        </p:nvPicPr>
        <p:blipFill>
          <a:blip r:embed="rId14" cstate="email">
            <a:extLst>
              <a:ext uri="{28A0092B-C50C-407E-A947-70E740481C1C}">
                <a14:useLocalDpi xmlns:a14="http://schemas.microsoft.com/office/drawing/2010/main"/>
              </a:ext>
            </a:extLst>
          </a:blip>
          <a:srcRect/>
          <a:stretch>
            <a:fillRect/>
          </a:stretch>
        </p:blipFill>
        <p:spPr bwMode="auto">
          <a:xfrm>
            <a:off x="0" y="0"/>
            <a:ext cx="9144000"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5"/>
          <p:cNvSpPr>
            <a:spLocks noGrp="1" noChangeArrowheads="1"/>
          </p:cNvSpPr>
          <p:nvPr>
            <p:ph type="body" idx="1"/>
          </p:nvPr>
        </p:nvSpPr>
        <p:spPr bwMode="auto">
          <a:xfrm>
            <a:off x="495300" y="1647825"/>
            <a:ext cx="8153400" cy="465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44"/>
          <p:cNvSpPr>
            <a:spLocks noGrp="1" noChangeArrowheads="1"/>
          </p:cNvSpPr>
          <p:nvPr>
            <p:ph type="title"/>
          </p:nvPr>
        </p:nvSpPr>
        <p:spPr bwMode="black">
          <a:xfrm>
            <a:off x="298450" y="90488"/>
            <a:ext cx="740092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smtClean="0"/>
              <a:t>Click to edit </a:t>
            </a:r>
            <a:br>
              <a:rPr lang="en-US" altLang="en-US" smtClean="0"/>
            </a:br>
            <a:r>
              <a:rPr lang="en-US" altLang="en-US" smtClean="0"/>
              <a:t>Master title style</a:t>
            </a:r>
          </a:p>
        </p:txBody>
      </p:sp>
      <p:sp>
        <p:nvSpPr>
          <p:cNvPr id="1030" name="Rectangle 101"/>
          <p:cNvSpPr>
            <a:spLocks noChangeArrowheads="1"/>
          </p:cNvSpPr>
          <p:nvPr userDrawn="1"/>
        </p:nvSpPr>
        <p:spPr bwMode="auto">
          <a:xfrm>
            <a:off x="0" y="6807200"/>
            <a:ext cx="9144000" cy="50800"/>
          </a:xfrm>
          <a:prstGeom prst="rect">
            <a:avLst/>
          </a:prstGeom>
          <a:solidFill>
            <a:srgbClr val="225A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smtClean="0"/>
          </a:p>
        </p:txBody>
      </p:sp>
      <p:pic>
        <p:nvPicPr>
          <p:cNvPr id="1031" name="Picture 102"/>
          <p:cNvPicPr>
            <a:picLocks noChangeAspect="1" noChangeArrowheads="1"/>
          </p:cNvPicPr>
          <p:nvPr userDrawn="1"/>
        </p:nvPicPr>
        <p:blipFill>
          <a:blip r:embed="rId15" cstate="screen">
            <a:extLst>
              <a:ext uri="{28A0092B-C50C-407E-A947-70E740481C1C}">
                <a14:useLocalDpi xmlns:a14="http://schemas.microsoft.com/office/drawing/2010/main"/>
              </a:ext>
            </a:extLst>
          </a:blip>
          <a:srcRect/>
          <a:stretch>
            <a:fillRect/>
          </a:stretch>
        </p:blipFill>
        <p:spPr bwMode="auto">
          <a:xfrm>
            <a:off x="7761288" y="349250"/>
            <a:ext cx="12287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9" name="Rectangle 105"/>
          <p:cNvSpPr>
            <a:spLocks noGrp="1" noChangeArrowheads="1"/>
          </p:cNvSpPr>
          <p:nvPr>
            <p:ph type="dt" sz="half" idx="2"/>
          </p:nvPr>
        </p:nvSpPr>
        <p:spPr bwMode="auto">
          <a:xfrm>
            <a:off x="85725" y="6961188"/>
            <a:ext cx="1352550"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eaLnBrk="0" hangingPunct="0">
              <a:lnSpc>
                <a:spcPct val="85000"/>
              </a:lnSpc>
              <a:spcBef>
                <a:spcPct val="20000"/>
              </a:spcBef>
              <a:defRPr sz="900">
                <a:solidFill>
                  <a:schemeClr val="bg1"/>
                </a:solidFill>
                <a:latin typeface="Arial" charset="0"/>
              </a:defRPr>
            </a:lvl1pPr>
          </a:lstStyle>
          <a:p>
            <a:pPr>
              <a:defRPr/>
            </a:pPr>
            <a:r>
              <a:rPr lang="en-US"/>
              <a:t>12/01/09 - 9pm</a:t>
            </a:r>
          </a:p>
        </p:txBody>
      </p:sp>
      <p:sp>
        <p:nvSpPr>
          <p:cNvPr id="1130" name="Rectangle 106"/>
          <p:cNvSpPr>
            <a:spLocks noGrp="1" noChangeArrowheads="1"/>
          </p:cNvSpPr>
          <p:nvPr>
            <p:ph type="ftr" sz="quarter" idx="3"/>
          </p:nvPr>
        </p:nvSpPr>
        <p:spPr bwMode="auto">
          <a:xfrm>
            <a:off x="2695575" y="6961188"/>
            <a:ext cx="3752850" cy="1174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lnSpc>
                <a:spcPct val="85000"/>
              </a:lnSpc>
              <a:spcBef>
                <a:spcPct val="20000"/>
              </a:spcBef>
              <a:defRPr sz="900">
                <a:solidFill>
                  <a:schemeClr val="bg1"/>
                </a:solidFill>
                <a:latin typeface="Arial" charset="0"/>
              </a:defRPr>
            </a:lvl1pPr>
          </a:lstStyle>
          <a:p>
            <a:pPr>
              <a:defRPr/>
            </a:pPr>
            <a:r>
              <a:rPr lang="en-US"/>
              <a:t>eSlide – P6466 – The Financial Crisis and the Future of the P/C</a:t>
            </a:r>
          </a:p>
        </p:txBody>
      </p:sp>
      <p:sp>
        <p:nvSpPr>
          <p:cNvPr id="1134" name="Rectangle 110"/>
          <p:cNvSpPr>
            <a:spLocks noGrp="1" noChangeArrowheads="1"/>
          </p:cNvSpPr>
          <p:nvPr>
            <p:ph type="sldNum" sz="quarter" idx="4"/>
          </p:nvPr>
        </p:nvSpPr>
        <p:spPr bwMode="auto">
          <a:xfrm>
            <a:off x="8601075" y="6656388"/>
            <a:ext cx="447675"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lnSpc>
                <a:spcPct val="85000"/>
              </a:lnSpc>
              <a:spcBef>
                <a:spcPct val="20000"/>
              </a:spcBef>
              <a:defRPr sz="900"/>
            </a:lvl1pPr>
          </a:lstStyle>
          <a:p>
            <a:pPr>
              <a:defRPr/>
            </a:pPr>
            <a:fld id="{FB10B047-B09A-4E2E-8490-49ADC3F7C2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954" r:id="rId1"/>
    <p:sldLayoutId id="2147484932" r:id="rId2"/>
    <p:sldLayoutId id="2147484933" r:id="rId3"/>
    <p:sldLayoutId id="2147484934" r:id="rId4"/>
    <p:sldLayoutId id="2147484935" r:id="rId5"/>
    <p:sldLayoutId id="2147484936" r:id="rId6"/>
    <p:sldLayoutId id="2147484937" r:id="rId7"/>
    <p:sldLayoutId id="2147484938" r:id="rId8"/>
    <p:sldLayoutId id="2147484939" r:id="rId9"/>
    <p:sldLayoutId id="2147484940" r:id="rId10"/>
    <p:sldLayoutId id="2147484941" r:id="rId11"/>
    <p:sldLayoutId id="2147484942" r:id="rId12"/>
  </p:sldLayoutIdLst>
  <p:timing>
    <p:tnLst>
      <p:par>
        <p:cTn id="1" dur="indefinite" restart="never" nodeType="tmRoot"/>
      </p:par>
    </p:tnLst>
  </p:timing>
  <p:hf hdr="0"/>
  <p:txStyles>
    <p:title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p:titleStyle>
    <p:bodyStyle>
      <a:lvl1pPr marL="292100" indent="-292100" algn="l" rtl="0" eaLnBrk="0" fontAlgn="base" hangingPunct="0">
        <a:lnSpc>
          <a:spcPct val="90000"/>
        </a:lnSpc>
        <a:spcBef>
          <a:spcPct val="100000"/>
        </a:spcBef>
        <a:spcAft>
          <a:spcPct val="0"/>
        </a:spcAft>
        <a:buClr>
          <a:schemeClr val="accent2"/>
        </a:buClr>
        <a:buFont typeface="Wingdings" panose="05000000000000000000" pitchFamily="2" charset="2"/>
        <a:buChar char="n"/>
        <a:defRPr sz="2400">
          <a:solidFill>
            <a:schemeClr val="tx1"/>
          </a:solidFill>
          <a:latin typeface="Arial" charset="0"/>
          <a:ea typeface="+mn-ea"/>
          <a:cs typeface="+mn-cs"/>
        </a:defRPr>
      </a:lvl1pPr>
      <a:lvl2pPr marL="635000" indent="-228600" algn="l" rtl="0" eaLnBrk="0" fontAlgn="base" hangingPunct="0">
        <a:lnSpc>
          <a:spcPct val="90000"/>
        </a:lnSpc>
        <a:spcBef>
          <a:spcPct val="50000"/>
        </a:spcBef>
        <a:spcAft>
          <a:spcPct val="0"/>
        </a:spcAft>
        <a:buClr>
          <a:schemeClr val="accent2"/>
        </a:buClr>
        <a:buFont typeface="Wingdings" panose="05000000000000000000" pitchFamily="2" charset="2"/>
        <a:buChar char="w"/>
        <a:defRPr sz="2200">
          <a:solidFill>
            <a:schemeClr val="tx1"/>
          </a:solidFill>
          <a:latin typeface="Arial" charset="0"/>
        </a:defRPr>
      </a:lvl2pPr>
      <a:lvl3pPr marL="977900" indent="-228600" algn="l" rtl="0" eaLnBrk="0" fontAlgn="base" hangingPunct="0">
        <a:lnSpc>
          <a:spcPct val="90000"/>
        </a:lnSpc>
        <a:spcBef>
          <a:spcPct val="25000"/>
        </a:spcBef>
        <a:spcAft>
          <a:spcPct val="0"/>
        </a:spcAft>
        <a:buClr>
          <a:schemeClr val="accent2"/>
        </a:buClr>
        <a:buFont typeface="Arial" panose="020B0604020202020204" pitchFamily="34" charset="0"/>
        <a:buChar char="–"/>
        <a:defRPr sz="2000">
          <a:solidFill>
            <a:schemeClr val="tx1"/>
          </a:solidFill>
          <a:latin typeface="Arial" charset="0"/>
        </a:defRPr>
      </a:lvl3pPr>
      <a:lvl4pPr marL="1320800" indent="-228600" algn="l" rtl="0" eaLnBrk="0" fontAlgn="base" hangingPunct="0">
        <a:lnSpc>
          <a:spcPct val="90000"/>
        </a:lnSpc>
        <a:spcBef>
          <a:spcPct val="15000"/>
        </a:spcBef>
        <a:spcAft>
          <a:spcPct val="0"/>
        </a:spcAft>
        <a:buClr>
          <a:schemeClr val="accent2"/>
        </a:buClr>
        <a:buFont typeface="Wingdings" panose="05000000000000000000" pitchFamily="2" charset="2"/>
        <a:buChar char="§"/>
        <a:defRPr>
          <a:solidFill>
            <a:schemeClr val="tx1"/>
          </a:solidFill>
          <a:latin typeface="Arial" charset="0"/>
        </a:defRPr>
      </a:lvl4pPr>
      <a:lvl5pPr marL="1663700" indent="-228600" algn="l" rtl="0" eaLnBrk="0" fontAlgn="base" hangingPunct="0">
        <a:lnSpc>
          <a:spcPct val="95000"/>
        </a:lnSpc>
        <a:spcBef>
          <a:spcPct val="15000"/>
        </a:spcBef>
        <a:spcAft>
          <a:spcPct val="0"/>
        </a:spcAft>
        <a:buClr>
          <a:schemeClr val="accent2"/>
        </a:buClr>
        <a:buChar char="»"/>
        <a:defRPr sz="1600">
          <a:solidFill>
            <a:schemeClr val="tx1"/>
          </a:solidFill>
          <a:latin typeface="Arial" charset="0"/>
        </a:defRPr>
      </a:lvl5pPr>
      <a:lvl6pPr marL="2514600" indent="-228600" algn="l" fontAlgn="base">
        <a:spcBef>
          <a:spcPct val="20000"/>
        </a:spcBef>
        <a:spcAft>
          <a:spcPct val="0"/>
        </a:spcAft>
        <a:buChar char="»"/>
        <a:defRPr>
          <a:solidFill>
            <a:schemeClr val="bg1">
              <a:alpha val="100000"/>
            </a:schemeClr>
          </a:solidFill>
          <a:latin typeface="+mn-lt"/>
        </a:defRPr>
      </a:lvl6pPr>
      <a:lvl7pPr marL="2971800" indent="-228600" algn="l" fontAlgn="base">
        <a:spcBef>
          <a:spcPct val="20000"/>
        </a:spcBef>
        <a:spcAft>
          <a:spcPct val="0"/>
        </a:spcAft>
        <a:buChar char="»"/>
        <a:defRPr>
          <a:solidFill>
            <a:schemeClr val="bg1">
              <a:alpha val="100000"/>
            </a:schemeClr>
          </a:solidFill>
          <a:latin typeface="+mn-lt"/>
        </a:defRPr>
      </a:lvl7pPr>
      <a:lvl8pPr marL="3429000" indent="-228600" algn="l" fontAlgn="base">
        <a:spcBef>
          <a:spcPct val="20000"/>
        </a:spcBef>
        <a:spcAft>
          <a:spcPct val="0"/>
        </a:spcAft>
        <a:buChar char="»"/>
        <a:defRPr>
          <a:solidFill>
            <a:schemeClr val="bg1">
              <a:alpha val="100000"/>
            </a:schemeClr>
          </a:solidFill>
          <a:latin typeface="+mn-lt"/>
        </a:defRPr>
      </a:lvl8pPr>
      <a:lvl9pPr marL="3886200" indent="-228600" algn="l" fontAlgn="base">
        <a:spcBef>
          <a:spcPct val="20000"/>
        </a:spcBef>
        <a:spcAft>
          <a:spcPct val="0"/>
        </a:spcAft>
        <a:buChar char="»"/>
        <a:defRPr>
          <a:solidFill>
            <a:schemeClr val="bg1">
              <a:alpha val="100000"/>
            </a:schemeClr>
          </a:solidFill>
          <a:latin typeface="+mn-l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383277"/>
            <a:ext cx="7772400" cy="1136675"/>
          </a:xfrm>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en-US" sz="2800" dirty="0" smtClean="0">
                <a:latin typeface="Arial" panose="020B0604020202020204" pitchFamily="34" charset="0"/>
              </a:rPr>
              <a:t>Flood Insurance: Government Backed vs. Private Market Alternatives</a:t>
            </a:r>
            <a:endParaRPr lang="en-US" altLang="en-US" sz="2800" dirty="0">
              <a:latin typeface="Arial" panose="020B0604020202020204" pitchFamily="34" charset="0"/>
            </a:endParaRPr>
          </a:p>
        </p:txBody>
      </p:sp>
      <p:sp>
        <p:nvSpPr>
          <p:cNvPr id="8195" name="Rectangle 3"/>
          <p:cNvSpPr>
            <a:spLocks noGrp="1" noChangeArrowheads="1"/>
          </p:cNvSpPr>
          <p:nvPr>
            <p:ph type="subTitle" idx="1"/>
          </p:nvPr>
        </p:nvSpPr>
        <p:spPr>
          <a:xfrm>
            <a:off x="668338" y="3494088"/>
            <a:ext cx="7807325" cy="2345257"/>
          </a:xfrm>
        </p:spPr>
        <p:txBody>
          <a:bodyPr/>
          <a:lstStyle/>
          <a:p>
            <a:r>
              <a:rPr lang="en-US" altLang="en-US" sz="2400" dirty="0">
                <a:latin typeface="Arial" panose="020B0604020202020204" pitchFamily="34" charset="0"/>
              </a:rPr>
              <a:t>National Hurricane Conference</a:t>
            </a:r>
          </a:p>
          <a:p>
            <a:r>
              <a:rPr lang="en-US" altLang="en-US" sz="2400" dirty="0" smtClean="0">
                <a:latin typeface="Arial" panose="020B0604020202020204" pitchFamily="34" charset="0"/>
              </a:rPr>
              <a:t>Austin, Texas</a:t>
            </a:r>
          </a:p>
          <a:p>
            <a:r>
              <a:rPr lang="en-US" altLang="en-US" sz="2400" dirty="0" smtClean="0">
                <a:latin typeface="Arial" panose="020B0604020202020204" pitchFamily="34" charset="0"/>
              </a:rPr>
              <a:t>April 2, 2015</a:t>
            </a:r>
            <a:endParaRPr lang="en-US" altLang="en-US" sz="2400" dirty="0">
              <a:latin typeface="Arial" panose="020B0604020202020204" pitchFamily="34" charset="0"/>
            </a:endParaRPr>
          </a:p>
          <a:p>
            <a:r>
              <a:rPr lang="en-US" altLang="en-US" sz="2400" dirty="0">
                <a:latin typeface="Arial" panose="020B0604020202020204" pitchFamily="34" charset="0"/>
              </a:rPr>
              <a:t>Jeanne M. Salvatore, Senior Vice President, Public Affairs and Chief Communications Officer</a:t>
            </a:r>
          </a:p>
          <a:p>
            <a:r>
              <a:rPr lang="en-US" altLang="en-US" sz="2400" dirty="0">
                <a:latin typeface="Arial" panose="020B0604020202020204" pitchFamily="34" charset="0"/>
              </a:rPr>
              <a:t>@JeanneSalvatore</a:t>
            </a:r>
          </a:p>
        </p:txBody>
      </p:sp>
      <p:sp>
        <p:nvSpPr>
          <p:cNvPr id="8196" name="Rectangle 3"/>
          <p:cNvSpPr txBox="1">
            <a:spLocks noChangeArrowheads="1"/>
          </p:cNvSpPr>
          <p:nvPr/>
        </p:nvSpPr>
        <p:spPr bwMode="gray">
          <a:xfrm>
            <a:off x="90488" y="588645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25000"/>
              </a:spcBef>
              <a:buClr>
                <a:schemeClr val="accent1"/>
              </a:buClr>
              <a:buFont typeface="Wingdings" panose="05000000000000000000" pitchFamily="2" charset="2"/>
              <a:buNone/>
            </a:pPr>
            <a:r>
              <a:rPr lang="en-US" altLang="en-US" sz="1800" b="1">
                <a:solidFill>
                  <a:schemeClr val="bg2"/>
                </a:solidFill>
                <a:sym typeface="Symbol" panose="05050102010706020507" pitchFamily="18" charset="2"/>
              </a:rPr>
              <a:t>Insurance Information Institute  110 William Street  New York, NY 10038</a:t>
            </a:r>
          </a:p>
          <a:p>
            <a:pPr algn="ctr">
              <a:spcBef>
                <a:spcPct val="25000"/>
              </a:spcBef>
              <a:buClr>
                <a:schemeClr val="accent1"/>
              </a:buClr>
              <a:buFontTx/>
              <a:buNone/>
            </a:pPr>
            <a:r>
              <a:rPr lang="en-US" altLang="en-US" sz="1800" b="1">
                <a:solidFill>
                  <a:schemeClr val="bg2"/>
                </a:solidFill>
                <a:sym typeface="Symbol" panose="05050102010706020507" pitchFamily="18" charset="2"/>
              </a:rPr>
              <a:t>Tel: 212.346.5555  jeannes@iii.org www.iii.org</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latin typeface="Arial" panose="020B0604020202020204" pitchFamily="34" charset="0"/>
              </a:rPr>
              <a:t>Flood Insurance Coverage</a:t>
            </a:r>
          </a:p>
        </p:txBody>
      </p:sp>
      <p:sp>
        <p:nvSpPr>
          <p:cNvPr id="12291" name="Content Placeholder 2"/>
          <p:cNvSpPr>
            <a:spLocks noGrp="1"/>
          </p:cNvSpPr>
          <p:nvPr>
            <p:ph idx="1"/>
          </p:nvPr>
        </p:nvSpPr>
        <p:spPr>
          <a:xfrm>
            <a:off x="495300" y="1290638"/>
            <a:ext cx="8153400" cy="5010150"/>
          </a:xfrm>
        </p:spPr>
        <p:txBody>
          <a:bodyPr/>
          <a:lstStyle/>
          <a:p>
            <a:r>
              <a:rPr lang="en-US" altLang="en-US" smtClean="0">
                <a:latin typeface="Arial" panose="020B0604020202020204" pitchFamily="34" charset="0"/>
              </a:rPr>
              <a:t>Flood insurance covers direct physical losses by flood and losses resulting from flood-related erosion caused by heavy or prolonged rain, coastal storm surge, snow melt, blocked storm drainage systems, levee dam failure or other similar causes.</a:t>
            </a:r>
          </a:p>
          <a:p>
            <a:r>
              <a:rPr lang="en-US" altLang="en-US" smtClean="0">
                <a:latin typeface="Arial" panose="020B0604020202020204" pitchFamily="34" charset="0"/>
              </a:rPr>
              <a:t> To be considered a flood, waters must cover at least two acres or affect two properties. </a:t>
            </a:r>
          </a:p>
          <a:p>
            <a:r>
              <a:rPr lang="en-US" altLang="en-US" smtClean="0">
                <a:latin typeface="Arial" panose="020B0604020202020204" pitchFamily="34" charset="0"/>
              </a:rPr>
              <a:t>Homes are covered for up to $250,000 on a replacement cost basis and the contents for up to $100,000 on an actual cash value basis. Replacement cost coverage pays to rebuild the structure as it was before the damage. Actual cash value is replacement cost minus the depreciation in value that occurs over time. </a:t>
            </a:r>
          </a:p>
        </p:txBody>
      </p:sp>
      <p:sp>
        <p:nvSpPr>
          <p:cNvPr id="122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solidFill>
                  <a:schemeClr val="bg1"/>
                </a:solidFill>
              </a:rPr>
              <a:t>12/01/09 - 9pm</a:t>
            </a:r>
          </a:p>
        </p:txBody>
      </p:sp>
      <p:sp>
        <p:nvSpPr>
          <p:cNvPr id="12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solidFill>
                  <a:schemeClr val="bg1"/>
                </a:solidFill>
              </a:rPr>
              <a:t>eSlide – P6466 – The Financial Crisis and the Future of the P/C</a:t>
            </a:r>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BC2110-5DB8-4B3C-8ED6-FCC80AAE8D82}" type="slidenum">
              <a:rPr lang="en-US" altLang="en-US" smtClean="0"/>
              <a:pPr/>
              <a:t>10</a:t>
            </a:fld>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latin typeface="Arial" panose="020B0604020202020204" pitchFamily="34" charset="0"/>
              </a:rPr>
              <a:t>Water Damage – Home Insurance</a:t>
            </a:r>
          </a:p>
        </p:txBody>
      </p:sp>
      <p:sp>
        <p:nvSpPr>
          <p:cNvPr id="14339" name="Content Placeholder 2"/>
          <p:cNvSpPr>
            <a:spLocks noGrp="1"/>
          </p:cNvSpPr>
          <p:nvPr>
            <p:ph idx="1"/>
          </p:nvPr>
        </p:nvSpPr>
        <p:spPr>
          <a:xfrm>
            <a:off x="298450" y="1127125"/>
            <a:ext cx="8845550" cy="6237288"/>
          </a:xfrm>
        </p:spPr>
        <p:txBody>
          <a:bodyPr/>
          <a:lstStyle/>
          <a:p>
            <a:r>
              <a:rPr lang="en-US" altLang="en-US" dirty="0" smtClean="0">
                <a:latin typeface="Arial" panose="020B0604020202020204" pitchFamily="34" charset="0"/>
              </a:rPr>
              <a:t>Water that comes from the top down is covered by homeowners or renters insurance. For example, if wind shatters a window or damages the roof allowing rain or snow to get into the home, this is covered. Water damage caused by burst pipes and ice dams on a roof (a situation where melting snow is unable to drain properly through gutters, resulting in water seepage that can cause damage to ceilings, walls and even furniture) is also generally covered by home insurance policies.</a:t>
            </a:r>
          </a:p>
          <a:p>
            <a:r>
              <a:rPr lang="en-US" altLang="en-US" dirty="0" smtClean="0">
                <a:latin typeface="Arial" panose="020B0604020202020204" pitchFamily="34" charset="0"/>
              </a:rPr>
              <a:t> However, water that comes from the bottom up, such as an overflowing stream, river or lake caused by melting snow is covered separately, by flood insurance.</a:t>
            </a:r>
          </a:p>
          <a:p>
            <a:r>
              <a:rPr lang="en-US" altLang="en-US" dirty="0" smtClean="0">
                <a:latin typeface="Arial" panose="020B0604020202020204" pitchFamily="34" charset="0"/>
              </a:rPr>
              <a:t>There is coverage for back-up of sewers and drains under a home insurance policy, or a rider to an insurance policy.</a:t>
            </a:r>
          </a:p>
          <a:p>
            <a:endParaRPr lang="en-US" altLang="en-US" dirty="0" smtClean="0">
              <a:latin typeface="Arial" panose="020B0604020202020204" pitchFamily="34" charset="0"/>
            </a:endParaRPr>
          </a:p>
        </p:txBody>
      </p:sp>
      <p:sp>
        <p:nvSpPr>
          <p:cNvPr id="143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solidFill>
                  <a:schemeClr val="bg1"/>
                </a:solidFill>
              </a:rPr>
              <a:t>12/01/09 - 9pm</a:t>
            </a:r>
          </a:p>
        </p:txBody>
      </p:sp>
      <p:sp>
        <p:nvSpPr>
          <p:cNvPr id="143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solidFill>
                  <a:schemeClr val="bg1"/>
                </a:solidFill>
              </a:rPr>
              <a:t>eSlide – P6466 – The Financial Crisis and the Future of the P/C</a:t>
            </a:r>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3A38447-B0CC-4DA3-BDFA-6B423C91344F}" type="slidenum">
              <a:rPr lang="en-US" altLang="en-US" smtClean="0"/>
              <a:pPr/>
              <a:t>11</a:t>
            </a:fld>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27013" y="114300"/>
            <a:ext cx="7400925" cy="860425"/>
          </a:xfrm>
        </p:spPr>
        <p:txBody>
          <a:bodyPr/>
          <a:lstStyle/>
          <a:p>
            <a:r>
              <a:rPr lang="en-US" altLang="en-US" smtClean="0">
                <a:latin typeface="Arial" panose="020B0604020202020204" pitchFamily="34" charset="0"/>
              </a:rPr>
              <a:t>The iiiToolkit: Putting Insurance Tools into the Hands of Consumers</a:t>
            </a:r>
          </a:p>
        </p:txBody>
      </p:sp>
      <p:sp>
        <p:nvSpPr>
          <p:cNvPr id="2662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solidFill>
                  <a:schemeClr val="bg1"/>
                </a:solidFill>
              </a:rPr>
              <a:t>12/01/09 - 9pm</a:t>
            </a:r>
          </a:p>
        </p:txBody>
      </p:sp>
      <p:sp>
        <p:nvSpPr>
          <p:cNvPr id="2662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solidFill>
                  <a:schemeClr val="bg1"/>
                </a:solidFill>
              </a:rPr>
              <a:t>eSlide – P6466 – The Financial Crisis and the Future of the P/C</a:t>
            </a:r>
          </a:p>
        </p:txBody>
      </p:sp>
      <p:sp>
        <p:nvSpPr>
          <p:cNvPr id="266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C707AD-5E3D-4419-B6A7-AEB149824E7E}" type="slidenum">
              <a:rPr lang="en-US" altLang="en-US" smtClean="0"/>
              <a:pPr/>
              <a:t>12</a:t>
            </a:fld>
            <a:endParaRPr lang="en-US" altLang="en-US" smtClean="0"/>
          </a:p>
        </p:txBody>
      </p:sp>
      <p:pic>
        <p:nvPicPr>
          <p:cNvPr id="26630" name="Picture 9" descr="01.III_Toolkit_shell.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33975" y="1054100"/>
            <a:ext cx="3532188" cy="557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914400" y="1489075"/>
            <a:ext cx="3136900" cy="4524375"/>
          </a:xfrm>
          <a:prstGeom prst="rect">
            <a:avLst/>
          </a:prstGeom>
        </p:spPr>
        <p:style>
          <a:lnRef idx="3">
            <a:schemeClr val="lt1"/>
          </a:lnRef>
          <a:fillRef idx="1">
            <a:schemeClr val="accent2"/>
          </a:fillRef>
          <a:effectRef idx="1">
            <a:schemeClr val="accent2"/>
          </a:effectRef>
          <a:fontRef idx="minor">
            <a:schemeClr val="lt1"/>
          </a:fontRef>
        </p:style>
        <p:txBody>
          <a:bodyPr>
            <a:spAutoFit/>
          </a:bodyPr>
          <a:lstStyle/>
          <a:p>
            <a:pPr>
              <a:buFont typeface="Wingdings" pitchFamily="2" charset="2"/>
              <a:buChar char="§"/>
              <a:defRPr/>
            </a:pPr>
            <a:r>
              <a:rPr lang="en-US" b="1" dirty="0">
                <a:latin typeface="Arial" pitchFamily="34" charset="0"/>
                <a:cs typeface="Arial" pitchFamily="34" charset="0"/>
              </a:rPr>
              <a:t>The </a:t>
            </a:r>
            <a:r>
              <a:rPr lang="en-US" b="1" dirty="0" err="1">
                <a:latin typeface="Arial" pitchFamily="34" charset="0"/>
                <a:cs typeface="Arial" pitchFamily="34" charset="0"/>
              </a:rPr>
              <a:t>iiiToolkit</a:t>
            </a:r>
            <a:r>
              <a:rPr lang="en-US" b="1" dirty="0">
                <a:latin typeface="Arial" pitchFamily="34" charset="0"/>
                <a:cs typeface="Arial" pitchFamily="34" charset="0"/>
              </a:rPr>
              <a:t> is a free mobile app suite that can help users put together a disaster plan, learn about selecting the right insurance for their needs and budget, and create and maintain a home inventory database. </a:t>
            </a:r>
            <a:br>
              <a:rPr lang="en-US" b="1" dirty="0">
                <a:latin typeface="Arial" pitchFamily="34" charset="0"/>
                <a:cs typeface="Arial" pitchFamily="34" charset="0"/>
              </a:rPr>
            </a:br>
            <a:endParaRPr lang="en-US" b="1" dirty="0">
              <a:latin typeface="Arial" pitchFamily="34" charset="0"/>
              <a:cs typeface="Arial" pitchFamily="34" charset="0"/>
            </a:endParaRPr>
          </a:p>
          <a:p>
            <a:pPr>
              <a:buFont typeface="Wingdings" pitchFamily="2" charset="2"/>
              <a:buChar char="§"/>
              <a:defRPr/>
            </a:pPr>
            <a:r>
              <a:rPr lang="en-US" b="1" dirty="0">
                <a:latin typeface="Arial" pitchFamily="34" charset="0"/>
                <a:cs typeface="Arial" pitchFamily="34" charset="0"/>
              </a:rPr>
              <a:t>Takes an action oriented approach: make a checklist; create an inventory; have a conversation with your insurance professional.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7699" name="Rectangle 3"/>
          <p:cNvSpPr>
            <a:spLocks noChangeArrowheads="1"/>
          </p:cNvSpPr>
          <p:nvPr/>
        </p:nvSpPr>
        <p:spPr bwMode="blackWhite">
          <a:xfrm>
            <a:off x="484188" y="2327275"/>
            <a:ext cx="7772400" cy="14700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lvl1pPr defTabSz="114300">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defTabSz="11430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defTabSz="1143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defTabSz="1143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defTabSz="1143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eaLnBrk="1" hangingPunct="1">
              <a:lnSpc>
                <a:spcPct val="95000"/>
              </a:lnSpc>
              <a:spcBef>
                <a:spcPct val="25000"/>
              </a:spcBef>
              <a:buClrTx/>
              <a:buFontTx/>
              <a:buNone/>
            </a:pPr>
            <a:r>
              <a:rPr lang="en-US" altLang="en-US" sz="4000" b="1" dirty="0">
                <a:solidFill>
                  <a:srgbClr val="FFFFFF"/>
                </a:solidFill>
              </a:rPr>
              <a:t>www.iii.org</a:t>
            </a:r>
          </a:p>
          <a:p>
            <a:pPr algn="ctr" eaLnBrk="1" hangingPunct="1">
              <a:lnSpc>
                <a:spcPct val="95000"/>
              </a:lnSpc>
              <a:spcBef>
                <a:spcPct val="25000"/>
              </a:spcBef>
              <a:buClrTx/>
              <a:buFontTx/>
              <a:buNone/>
            </a:pPr>
            <a:r>
              <a:rPr lang="en-US" altLang="en-US" sz="4000" b="1" dirty="0">
                <a:solidFill>
                  <a:srgbClr val="FFFFFF"/>
                </a:solidFill>
              </a:rPr>
              <a:t>www.InsuringFlorida.org</a:t>
            </a:r>
          </a:p>
        </p:txBody>
      </p:sp>
      <p:sp>
        <p:nvSpPr>
          <p:cNvPr id="2077700" name="Rectangle 4"/>
          <p:cNvSpPr>
            <a:spLocks noChangeArrowheads="1"/>
          </p:cNvSpPr>
          <p:nvPr/>
        </p:nvSpPr>
        <p:spPr bwMode="auto">
          <a:xfrm>
            <a:off x="161925" y="4232275"/>
            <a:ext cx="8696325" cy="2363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25000"/>
              </a:spcBef>
              <a:buFont typeface="Wingdings" panose="05000000000000000000" pitchFamily="2" charset="2"/>
              <a:buNone/>
            </a:pPr>
            <a:r>
              <a:rPr lang="en-US" altLang="en-US" sz="3600" b="1" i="1" dirty="0">
                <a:solidFill>
                  <a:srgbClr val="225A7A"/>
                </a:solidFill>
              </a:rPr>
              <a:t>Thank you for your time</a:t>
            </a:r>
            <a:br>
              <a:rPr lang="en-US" altLang="en-US" sz="3600" b="1" i="1" dirty="0">
                <a:solidFill>
                  <a:srgbClr val="225A7A"/>
                </a:solidFill>
              </a:rPr>
            </a:br>
            <a:r>
              <a:rPr lang="en-US" altLang="en-US" sz="3600" b="1" i="1" dirty="0">
                <a:solidFill>
                  <a:srgbClr val="225A7A"/>
                </a:solidFill>
              </a:rPr>
              <a:t>and attention</a:t>
            </a:r>
            <a:r>
              <a:rPr lang="en-US" altLang="en-US" sz="3600" b="1" i="1" dirty="0" smtClean="0">
                <a:solidFill>
                  <a:srgbClr val="225A7A"/>
                </a:solidFill>
              </a:rPr>
              <a:t>!</a:t>
            </a:r>
          </a:p>
          <a:p>
            <a:pPr algn="ctr">
              <a:spcBef>
                <a:spcPct val="25000"/>
              </a:spcBef>
              <a:buFont typeface="Wingdings" panose="05000000000000000000" pitchFamily="2" charset="2"/>
              <a:buNone/>
            </a:pPr>
            <a:endParaRPr lang="en-US" altLang="en-US" sz="3600" b="1" i="1" dirty="0">
              <a:solidFill>
                <a:srgbClr val="FF0000"/>
              </a:solidFill>
            </a:endParaRPr>
          </a:p>
          <a:p>
            <a:pPr algn="ctr">
              <a:spcBef>
                <a:spcPct val="25000"/>
              </a:spcBef>
              <a:buFont typeface="Wingdings" panose="05000000000000000000" pitchFamily="2" charset="2"/>
              <a:buNone/>
            </a:pPr>
            <a:endParaRPr lang="en-US" altLang="en-US" sz="3600" b="1" i="1" dirty="0">
              <a:solidFill>
                <a:srgbClr val="00B050"/>
              </a:solidFill>
            </a:endParaRPr>
          </a:p>
        </p:txBody>
      </p:sp>
      <p:sp>
        <p:nvSpPr>
          <p:cNvPr id="2077702" name="Rectangle 6"/>
          <p:cNvSpPr>
            <a:spLocks noChangeArrowheads="1"/>
          </p:cNvSpPr>
          <p:nvPr/>
        </p:nvSpPr>
        <p:spPr bwMode="auto">
          <a:xfrm>
            <a:off x="668338" y="1597025"/>
            <a:ext cx="7807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lvl1pPr>
              <a:lnSpc>
                <a:spcPct val="90000"/>
              </a:lnSpc>
              <a:spcBef>
                <a:spcPct val="100000"/>
              </a:spcBef>
              <a:buClr>
                <a:schemeClr val="accent2"/>
              </a:buClr>
              <a:buFont typeface="Wingdings" panose="05000000000000000000" pitchFamily="2" charset="2"/>
              <a:buChar char="n"/>
              <a:tabLst>
                <a:tab pos="6172200" algn="l"/>
              </a:tabLst>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tabLst>
                <a:tab pos="6172200" algn="l"/>
              </a:tabLst>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tabLst>
                <a:tab pos="6172200" algn="l"/>
              </a:tabLst>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tabLst>
                <a:tab pos="6172200" algn="l"/>
              </a:tabLst>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tabLst>
                <a:tab pos="6172200" algn="l"/>
              </a:tabLst>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tabLst>
                <a:tab pos="6172200" algn="l"/>
              </a:tabLst>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tabLst>
                <a:tab pos="6172200" algn="l"/>
              </a:tabLst>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tabLst>
                <a:tab pos="6172200" algn="l"/>
              </a:tabLst>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tabLst>
                <a:tab pos="6172200" algn="l"/>
              </a:tabLst>
              <a:defRPr sz="1600">
                <a:solidFill>
                  <a:schemeClr val="tx1"/>
                </a:solidFill>
                <a:latin typeface="Arial" panose="020B0604020202020204" pitchFamily="34" charset="0"/>
              </a:defRPr>
            </a:lvl9pPr>
          </a:lstStyle>
          <a:p>
            <a:pPr algn="ctr">
              <a:spcBef>
                <a:spcPct val="25000"/>
              </a:spcBef>
              <a:buFont typeface="Wingdings" panose="05000000000000000000" pitchFamily="2" charset="2"/>
              <a:buNone/>
            </a:pPr>
            <a:r>
              <a:rPr lang="en-US" altLang="en-US" sz="2800" b="1">
                <a:solidFill>
                  <a:srgbClr val="225A7A"/>
                </a:solidFill>
              </a:rPr>
              <a:t>Insurance Information Institute Online:</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77702"/>
                                        </p:tgtEl>
                                        <p:attrNameLst>
                                          <p:attrName>style.visibility</p:attrName>
                                        </p:attrNameLst>
                                      </p:cBhvr>
                                      <p:to>
                                        <p:strVal val="visible"/>
                                      </p:to>
                                    </p:set>
                                    <p:animEffect transition="in" filter="fade">
                                      <p:cBhvr>
                                        <p:cTn id="7" dur="1000"/>
                                        <p:tgtEl>
                                          <p:spTgt spid="2077702"/>
                                        </p:tgtEl>
                                      </p:cBhvr>
                                    </p:animEffect>
                                  </p:childTnLst>
                                </p:cTn>
                              </p:par>
                              <p:par>
                                <p:cTn id="8" presetID="37" presetClass="entr" presetSubtype="0" fill="hold" grpId="0" nodeType="withEffect">
                                  <p:stCondLst>
                                    <p:cond delay="0"/>
                                  </p:stCondLst>
                                  <p:childTnLst>
                                    <p:set>
                                      <p:cBhvr>
                                        <p:cTn id="9" dur="1" fill="hold">
                                          <p:stCondLst>
                                            <p:cond delay="0"/>
                                          </p:stCondLst>
                                        </p:cTn>
                                        <p:tgtEl>
                                          <p:spTgt spid="2077699"/>
                                        </p:tgtEl>
                                        <p:attrNameLst>
                                          <p:attrName>style.visibility</p:attrName>
                                        </p:attrNameLst>
                                      </p:cBhvr>
                                      <p:to>
                                        <p:strVal val="visible"/>
                                      </p:to>
                                    </p:set>
                                    <p:animEffect transition="in" filter="fade">
                                      <p:cBhvr>
                                        <p:cTn id="10" dur="1000"/>
                                        <p:tgtEl>
                                          <p:spTgt spid="2077699"/>
                                        </p:tgtEl>
                                      </p:cBhvr>
                                    </p:animEffect>
                                    <p:anim calcmode="lin" valueType="num">
                                      <p:cBhvr>
                                        <p:cTn id="11" dur="1000" fill="hold"/>
                                        <p:tgtEl>
                                          <p:spTgt spid="2077699"/>
                                        </p:tgtEl>
                                        <p:attrNameLst>
                                          <p:attrName>ppt_x</p:attrName>
                                        </p:attrNameLst>
                                      </p:cBhvr>
                                      <p:tavLst>
                                        <p:tav tm="0">
                                          <p:val>
                                            <p:strVal val="#ppt_x"/>
                                          </p:val>
                                        </p:tav>
                                        <p:tav tm="100000">
                                          <p:val>
                                            <p:strVal val="#ppt_x"/>
                                          </p:val>
                                        </p:tav>
                                      </p:tavLst>
                                    </p:anim>
                                    <p:anim calcmode="lin" valueType="num">
                                      <p:cBhvr>
                                        <p:cTn id="12" dur="900" decel="100000" fill="hold"/>
                                        <p:tgtEl>
                                          <p:spTgt spid="2077699"/>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2077699"/>
                                        </p:tgtEl>
                                        <p:attrNameLst>
                                          <p:attrName>ppt_y</p:attrName>
                                        </p:attrNameLst>
                                      </p:cBhvr>
                                      <p:tavLst>
                                        <p:tav tm="0">
                                          <p:val>
                                            <p:strVal val="#ppt_y-.03"/>
                                          </p:val>
                                        </p:tav>
                                        <p:tav tm="100000">
                                          <p:val>
                                            <p:strVal val="#ppt_y"/>
                                          </p:val>
                                        </p:tav>
                                      </p:tavLst>
                                    </p:anim>
                                  </p:childTnLst>
                                </p:cTn>
                              </p:par>
                            </p:childTnLst>
                          </p:cTn>
                        </p:par>
                        <p:par>
                          <p:cTn id="14" fill="hold" nodeType="afterGroup">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077700"/>
                                        </p:tgtEl>
                                        <p:attrNameLst>
                                          <p:attrName>style.visibility</p:attrName>
                                        </p:attrNameLst>
                                      </p:cBhvr>
                                      <p:to>
                                        <p:strVal val="visible"/>
                                      </p:to>
                                    </p:set>
                                    <p:animEffect transition="in" filter="fade">
                                      <p:cBhvr>
                                        <p:cTn id="17" dur="1000"/>
                                        <p:tgtEl>
                                          <p:spTgt spid="207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p:bldP spid="20777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5"/>
          <p:cNvSpPr>
            <a:spLocks noGrp="1" noChangeArrowheads="1"/>
          </p:cNvSpPr>
          <p:nvPr>
            <p:ph type="dt" sz="half" idx="10"/>
          </p:nvPr>
        </p:nvSpPr>
        <p:spPr>
          <a:ln/>
        </p:spPr>
        <p:txBody>
          <a:bodyPr/>
          <a:lstStyle/>
          <a:p>
            <a:r>
              <a:rPr lang="en-US" altLang="en-US">
                <a:solidFill>
                  <a:srgbClr val="FFFFFF"/>
                </a:solidFill>
              </a:rPr>
              <a:t>12/01/09 - 9pm</a:t>
            </a:r>
          </a:p>
        </p:txBody>
      </p:sp>
      <p:sp>
        <p:nvSpPr>
          <p:cNvPr id="8" name="Rectangle 106"/>
          <p:cNvSpPr>
            <a:spLocks noGrp="1" noChangeArrowheads="1"/>
          </p:cNvSpPr>
          <p:nvPr>
            <p:ph type="ftr" sz="quarter" idx="11"/>
          </p:nvPr>
        </p:nvSpPr>
        <p:spPr>
          <a:ln/>
        </p:spPr>
        <p:txBody>
          <a:bodyPr/>
          <a:lstStyle/>
          <a:p>
            <a:r>
              <a:rPr lang="en-US" altLang="en-US">
                <a:solidFill>
                  <a:srgbClr val="FFFFFF"/>
                </a:solidFill>
              </a:rPr>
              <a:t>eSlide – P6466 – The Financial Crisis and the Future of the P/C</a:t>
            </a:r>
          </a:p>
        </p:txBody>
      </p:sp>
      <p:sp>
        <p:nvSpPr>
          <p:cNvPr id="9" name="Rectangle 110"/>
          <p:cNvSpPr>
            <a:spLocks noGrp="1" noChangeArrowheads="1"/>
          </p:cNvSpPr>
          <p:nvPr>
            <p:ph type="sldNum" sz="quarter" idx="12"/>
          </p:nvPr>
        </p:nvSpPr>
        <p:spPr>
          <a:ln/>
        </p:spPr>
        <p:txBody>
          <a:bodyPr/>
          <a:lstStyle/>
          <a:p>
            <a:fld id="{4F2F9C78-E743-4FA6-9372-7269C55A4B2C}" type="slidenum">
              <a:rPr lang="en-US" altLang="en-US">
                <a:solidFill>
                  <a:srgbClr val="000000"/>
                </a:solidFill>
              </a:rPr>
              <a:pPr/>
              <a:t>2</a:t>
            </a:fld>
            <a:endParaRPr lang="en-US" altLang="en-US">
              <a:solidFill>
                <a:srgbClr val="000000"/>
              </a:solidFill>
            </a:endParaRPr>
          </a:p>
        </p:txBody>
      </p:sp>
      <p:sp>
        <p:nvSpPr>
          <p:cNvPr id="2083850" name="Rectangle 10"/>
          <p:cNvSpPr>
            <a:spLocks noGrp="1" noChangeArrowheads="1"/>
          </p:cNvSpPr>
          <p:nvPr>
            <p:ph type="title"/>
          </p:nvPr>
        </p:nvSpPr>
        <p:spPr/>
        <p:txBody>
          <a:bodyPr/>
          <a:lstStyle/>
          <a:p>
            <a:r>
              <a:rPr lang="en-US" altLang="en-US" dirty="0" smtClean="0"/>
              <a:t>Flood Insurance – Historical Data</a:t>
            </a:r>
          </a:p>
        </p:txBody>
      </p:sp>
      <p:pic>
        <p:nvPicPr>
          <p:cNvPr id="2" name="Picture 1"/>
          <p:cNvPicPr>
            <a:picLocks noChangeAspect="1"/>
          </p:cNvPicPr>
          <p:nvPr/>
        </p:nvPicPr>
        <p:blipFill>
          <a:blip r:embed="rId3"/>
          <a:stretch>
            <a:fillRect/>
          </a:stretch>
        </p:blipFill>
        <p:spPr>
          <a:xfrm>
            <a:off x="838200" y="1490374"/>
            <a:ext cx="7467600" cy="4505325"/>
          </a:xfrm>
          <a:prstGeom prst="rect">
            <a:avLst/>
          </a:prstGeom>
        </p:spPr>
      </p:pic>
    </p:spTree>
    <p:extLst>
      <p:ext uri="{BB962C8B-B14F-4D97-AF65-F5344CB8AC3E}">
        <p14:creationId xmlns:p14="http://schemas.microsoft.com/office/powerpoint/2010/main" val="374667455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NFIP</a:t>
            </a:r>
            <a:endParaRPr lang="en-US" dirty="0"/>
          </a:p>
        </p:txBody>
      </p:sp>
      <p:sp>
        <p:nvSpPr>
          <p:cNvPr id="3" name="Content Placeholder 2"/>
          <p:cNvSpPr>
            <a:spLocks noGrp="1"/>
          </p:cNvSpPr>
          <p:nvPr>
            <p:ph idx="1"/>
          </p:nvPr>
        </p:nvSpPr>
        <p:spPr>
          <a:xfrm>
            <a:off x="298450" y="1123717"/>
            <a:ext cx="8153400" cy="4652963"/>
          </a:xfrm>
        </p:spPr>
        <p:txBody>
          <a:bodyPr/>
          <a:lstStyle/>
          <a:p>
            <a:r>
              <a:rPr lang="en-US" sz="2000" b="1" dirty="0" smtClean="0"/>
              <a:t>The </a:t>
            </a:r>
            <a:r>
              <a:rPr lang="en-US" sz="2000" b="1" dirty="0"/>
              <a:t>National Flood Insurance Program:</a:t>
            </a:r>
            <a:r>
              <a:rPr lang="en-US" sz="2000" dirty="0"/>
              <a:t> Before Congress passed the National Flood Insurance Act in 1968, the national response to flood disasters had been to build dams, levees and other structures to hold back flood waters, a policy that may have encouraged building in flood zones.</a:t>
            </a:r>
          </a:p>
          <a:p>
            <a:r>
              <a:rPr lang="en-US" sz="2000" dirty="0"/>
              <a:t>The National Flood Insurance Act created the National Flood Insurance Program (NFIP), which was designed to stem the rising cost of taxpayer funded relief for flood victims and the increasing amount of damage caused by floods. The NFIP has three components: to provide flood insurance, floodplain management and flood hazard mapping. Federal flood insurance is only available where local governments have adopted adequate floodplain management regulations for their floodplain areas as set out by NFIP. More than 20,000 communities across the country participate in the program. NFIP coverage is also available outside of the high-hazard areas.</a:t>
            </a:r>
          </a:p>
        </p:txBody>
      </p:sp>
      <p:sp>
        <p:nvSpPr>
          <p:cNvPr id="4" name="Date Placeholder 3"/>
          <p:cNvSpPr>
            <a:spLocks noGrp="1"/>
          </p:cNvSpPr>
          <p:nvPr>
            <p:ph type="dt" sz="half" idx="10"/>
          </p:nvPr>
        </p:nvSpPr>
        <p:spPr/>
        <p:txBody>
          <a:bodyPr/>
          <a:lstStyle/>
          <a:p>
            <a:pPr>
              <a:defRPr/>
            </a:pPr>
            <a:r>
              <a:rPr lang="en-US" smtClean="0"/>
              <a:t>12/01/09 - 9pm</a:t>
            </a:r>
            <a:endParaRPr lang="en-US"/>
          </a:p>
        </p:txBody>
      </p:sp>
      <p:sp>
        <p:nvSpPr>
          <p:cNvPr id="5" name="Footer Placeholder 4"/>
          <p:cNvSpPr>
            <a:spLocks noGrp="1"/>
          </p:cNvSpPr>
          <p:nvPr>
            <p:ph type="ftr" sz="quarter" idx="11"/>
          </p:nvPr>
        </p:nvSpPr>
        <p:spPr/>
        <p:txBody>
          <a:bodyPr/>
          <a:lstStyle/>
          <a:p>
            <a:pPr>
              <a:defRPr/>
            </a:pPr>
            <a:r>
              <a:rPr lang="en-US" smtClean="0"/>
              <a:t>eSlide – P6466 – The Financial Crisis and the Future of the P/C</a:t>
            </a:r>
            <a:endParaRPr lang="en-US"/>
          </a:p>
        </p:txBody>
      </p:sp>
      <p:sp>
        <p:nvSpPr>
          <p:cNvPr id="6" name="Slide Number Placeholder 5"/>
          <p:cNvSpPr>
            <a:spLocks noGrp="1"/>
          </p:cNvSpPr>
          <p:nvPr>
            <p:ph type="sldNum" sz="quarter" idx="12"/>
          </p:nvPr>
        </p:nvSpPr>
        <p:spPr/>
        <p:txBody>
          <a:bodyPr/>
          <a:lstStyle/>
          <a:p>
            <a:pPr>
              <a:defRPr/>
            </a:pPr>
            <a:fld id="{74277F5A-FAE9-48F7-A0D4-6195B9FFC1CF}" type="slidenum">
              <a:rPr lang="en-US" smtClean="0"/>
              <a:pPr>
                <a:defRPr/>
              </a:pPr>
              <a:t>3</a:t>
            </a:fld>
            <a:endParaRPr lang="en-US"/>
          </a:p>
        </p:txBody>
      </p:sp>
    </p:spTree>
    <p:extLst>
      <p:ext uri="{BB962C8B-B14F-4D97-AF65-F5344CB8AC3E}">
        <p14:creationId xmlns:p14="http://schemas.microsoft.com/office/powerpoint/2010/main" val="2813124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Only 13% of American Homeowners have a flood insurance Policy</a:t>
            </a:r>
            <a:endParaRPr lang="en-US" dirty="0"/>
          </a:p>
        </p:txBody>
      </p:sp>
      <p:sp>
        <p:nvSpPr>
          <p:cNvPr id="3" name="Content Placeholder 2"/>
          <p:cNvSpPr>
            <a:spLocks noGrp="1"/>
          </p:cNvSpPr>
          <p:nvPr>
            <p:ph idx="1"/>
          </p:nvPr>
        </p:nvSpPr>
        <p:spPr>
          <a:xfrm>
            <a:off x="298450" y="1237785"/>
            <a:ext cx="8350250" cy="5063003"/>
          </a:xfrm>
        </p:spPr>
        <p:txBody>
          <a:bodyPr/>
          <a:lstStyle/>
          <a:p>
            <a:r>
              <a:rPr lang="en-US" sz="2000" dirty="0" smtClean="0"/>
              <a:t>Although </a:t>
            </a:r>
            <a:r>
              <a:rPr lang="en-US" sz="2000" dirty="0"/>
              <a:t>there had been wide fluctuations in the past in the percentage of respondents who said they had flood insurance, this measure has remained around 13 percent in the six years since 2009. </a:t>
            </a:r>
          </a:p>
          <a:p>
            <a:r>
              <a:rPr lang="en-US" sz="2000" dirty="0"/>
              <a:t> </a:t>
            </a:r>
            <a:r>
              <a:rPr lang="en-US" sz="2000" dirty="0" smtClean="0"/>
              <a:t>The </a:t>
            </a:r>
            <a:r>
              <a:rPr lang="en-US" sz="2000" dirty="0"/>
              <a:t>proportion of those who say they have a flood insurance policy remains highest in the South and rose five percentage points in May 2014 to 20 percent, back to the levels reported in 2011 and 2012. The South was the only region to register a significant increase in this measure in 2014. </a:t>
            </a:r>
            <a:endParaRPr lang="en-US" sz="2000" dirty="0" smtClean="0"/>
          </a:p>
          <a:p>
            <a:r>
              <a:rPr lang="en-US" sz="2000" dirty="0" smtClean="0"/>
              <a:t>In </a:t>
            </a:r>
            <a:r>
              <a:rPr lang="en-US" sz="2000" dirty="0"/>
              <a:t>the Northeast, the proportion of homeowners who have flood insurance was 11 percent, basically unchanged from a year ago when it was 10 percent. </a:t>
            </a:r>
            <a:endParaRPr lang="en-US" sz="2000" dirty="0" smtClean="0"/>
          </a:p>
          <a:p>
            <a:r>
              <a:rPr lang="en-US" sz="2000" dirty="0" smtClean="0"/>
              <a:t>Eight </a:t>
            </a:r>
            <a:r>
              <a:rPr lang="en-US" sz="2000" dirty="0"/>
              <a:t>percent of homeowners in the West say have the coverage, down from 11 percent a year ago. In the Midwest, the site of river flooding in 2013, 7 percent of homeowners now say they have flood insurance, down five percentage points from 12 percent a year ago.</a:t>
            </a:r>
          </a:p>
          <a:p>
            <a:endParaRPr lang="en-US" sz="2000" dirty="0"/>
          </a:p>
        </p:txBody>
      </p:sp>
      <p:sp>
        <p:nvSpPr>
          <p:cNvPr id="4" name="Date Placeholder 3"/>
          <p:cNvSpPr>
            <a:spLocks noGrp="1"/>
          </p:cNvSpPr>
          <p:nvPr>
            <p:ph type="dt" sz="half" idx="10"/>
          </p:nvPr>
        </p:nvSpPr>
        <p:spPr/>
        <p:txBody>
          <a:bodyPr/>
          <a:lstStyle/>
          <a:p>
            <a:pPr>
              <a:defRPr/>
            </a:pPr>
            <a:r>
              <a:rPr lang="en-US" smtClean="0"/>
              <a:t>12/01/09 - 9pm</a:t>
            </a:r>
            <a:endParaRPr lang="en-US"/>
          </a:p>
        </p:txBody>
      </p:sp>
      <p:sp>
        <p:nvSpPr>
          <p:cNvPr id="5" name="Footer Placeholder 4"/>
          <p:cNvSpPr>
            <a:spLocks noGrp="1"/>
          </p:cNvSpPr>
          <p:nvPr>
            <p:ph type="ftr" sz="quarter" idx="11"/>
          </p:nvPr>
        </p:nvSpPr>
        <p:spPr/>
        <p:txBody>
          <a:bodyPr/>
          <a:lstStyle/>
          <a:p>
            <a:pPr>
              <a:defRPr/>
            </a:pPr>
            <a:r>
              <a:rPr lang="en-US" smtClean="0"/>
              <a:t>eSlide – P6466 – The Financial Crisis and the Future of the P/C</a:t>
            </a:r>
            <a:endParaRPr lang="en-US"/>
          </a:p>
        </p:txBody>
      </p:sp>
      <p:sp>
        <p:nvSpPr>
          <p:cNvPr id="6" name="Slide Number Placeholder 5"/>
          <p:cNvSpPr>
            <a:spLocks noGrp="1"/>
          </p:cNvSpPr>
          <p:nvPr>
            <p:ph type="sldNum" sz="quarter" idx="12"/>
          </p:nvPr>
        </p:nvSpPr>
        <p:spPr/>
        <p:txBody>
          <a:bodyPr/>
          <a:lstStyle/>
          <a:p>
            <a:pPr>
              <a:defRPr/>
            </a:pPr>
            <a:fld id="{74277F5A-FAE9-48F7-A0D4-6195B9FFC1CF}" type="slidenum">
              <a:rPr lang="en-US" smtClean="0"/>
              <a:pPr>
                <a:defRPr/>
              </a:pPr>
              <a:t>4</a:t>
            </a:fld>
            <a:endParaRPr lang="en-US"/>
          </a:p>
        </p:txBody>
      </p:sp>
    </p:spTree>
    <p:extLst>
      <p:ext uri="{BB962C8B-B14F-4D97-AF65-F5344CB8AC3E}">
        <p14:creationId xmlns:p14="http://schemas.microsoft.com/office/powerpoint/2010/main" val="2472132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 of People with Flood Insurance</a:t>
            </a:r>
            <a:endParaRPr lang="en-US" dirty="0"/>
          </a:p>
        </p:txBody>
      </p:sp>
      <p:pic>
        <p:nvPicPr>
          <p:cNvPr id="7" name="Content Placeholder 6"/>
          <p:cNvPicPr>
            <a:picLocks noGrp="1" noChangeAspect="1"/>
          </p:cNvPicPr>
          <p:nvPr>
            <p:ph idx="1"/>
          </p:nvPr>
        </p:nvPicPr>
        <p:blipFill>
          <a:blip r:embed="rId2"/>
          <a:stretch>
            <a:fillRect/>
          </a:stretch>
        </p:blipFill>
        <p:spPr>
          <a:xfrm>
            <a:off x="1165850" y="1647825"/>
            <a:ext cx="6812299" cy="4652963"/>
          </a:xfrm>
          <a:prstGeom prst="rect">
            <a:avLst/>
          </a:prstGeom>
        </p:spPr>
      </p:pic>
      <p:sp>
        <p:nvSpPr>
          <p:cNvPr id="4" name="Date Placeholder 3"/>
          <p:cNvSpPr>
            <a:spLocks noGrp="1"/>
          </p:cNvSpPr>
          <p:nvPr>
            <p:ph type="dt" sz="half" idx="10"/>
          </p:nvPr>
        </p:nvSpPr>
        <p:spPr/>
        <p:txBody>
          <a:bodyPr/>
          <a:lstStyle/>
          <a:p>
            <a:pPr>
              <a:defRPr/>
            </a:pPr>
            <a:r>
              <a:rPr lang="en-US" smtClean="0"/>
              <a:t>12/01/09 - 9pm</a:t>
            </a:r>
            <a:endParaRPr lang="en-US"/>
          </a:p>
        </p:txBody>
      </p:sp>
      <p:sp>
        <p:nvSpPr>
          <p:cNvPr id="5" name="Footer Placeholder 4"/>
          <p:cNvSpPr>
            <a:spLocks noGrp="1"/>
          </p:cNvSpPr>
          <p:nvPr>
            <p:ph type="ftr" sz="quarter" idx="11"/>
          </p:nvPr>
        </p:nvSpPr>
        <p:spPr/>
        <p:txBody>
          <a:bodyPr/>
          <a:lstStyle/>
          <a:p>
            <a:pPr>
              <a:defRPr/>
            </a:pPr>
            <a:r>
              <a:rPr lang="en-US" smtClean="0"/>
              <a:t>eSlide – P6466 – The Financial Crisis and the Future of the P/C</a:t>
            </a:r>
            <a:endParaRPr lang="en-US"/>
          </a:p>
        </p:txBody>
      </p:sp>
      <p:sp>
        <p:nvSpPr>
          <p:cNvPr id="6" name="Slide Number Placeholder 5"/>
          <p:cNvSpPr>
            <a:spLocks noGrp="1"/>
          </p:cNvSpPr>
          <p:nvPr>
            <p:ph type="sldNum" sz="quarter" idx="12"/>
          </p:nvPr>
        </p:nvSpPr>
        <p:spPr/>
        <p:txBody>
          <a:bodyPr/>
          <a:lstStyle/>
          <a:p>
            <a:pPr>
              <a:defRPr/>
            </a:pPr>
            <a:fld id="{74277F5A-FAE9-48F7-A0D4-6195B9FFC1CF}" type="slidenum">
              <a:rPr lang="en-US" smtClean="0"/>
              <a:pPr>
                <a:defRPr/>
              </a:pPr>
              <a:t>5</a:t>
            </a:fld>
            <a:endParaRPr lang="en-US"/>
          </a:p>
        </p:txBody>
      </p:sp>
    </p:spTree>
    <p:extLst>
      <p:ext uri="{BB962C8B-B14F-4D97-AF65-F5344CB8AC3E}">
        <p14:creationId xmlns:p14="http://schemas.microsoft.com/office/powerpoint/2010/main" val="2083002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NFIP Subsidies – Public Opinion</a:t>
            </a:r>
            <a:endParaRPr lang="en-US" dirty="0"/>
          </a:p>
        </p:txBody>
      </p:sp>
      <p:pic>
        <p:nvPicPr>
          <p:cNvPr id="7" name="Content Placeholder 6"/>
          <p:cNvPicPr>
            <a:picLocks noGrp="1" noChangeAspect="1"/>
          </p:cNvPicPr>
          <p:nvPr>
            <p:ph idx="1"/>
          </p:nvPr>
        </p:nvPicPr>
        <p:blipFill>
          <a:blip r:embed="rId2"/>
          <a:stretch>
            <a:fillRect/>
          </a:stretch>
        </p:blipFill>
        <p:spPr>
          <a:xfrm>
            <a:off x="966787" y="1859756"/>
            <a:ext cx="7210425" cy="4229100"/>
          </a:xfrm>
          <a:prstGeom prst="rect">
            <a:avLst/>
          </a:prstGeom>
        </p:spPr>
      </p:pic>
      <p:sp>
        <p:nvSpPr>
          <p:cNvPr id="4" name="Date Placeholder 3"/>
          <p:cNvSpPr>
            <a:spLocks noGrp="1"/>
          </p:cNvSpPr>
          <p:nvPr>
            <p:ph type="dt" sz="half" idx="10"/>
          </p:nvPr>
        </p:nvSpPr>
        <p:spPr/>
        <p:txBody>
          <a:bodyPr/>
          <a:lstStyle/>
          <a:p>
            <a:pPr>
              <a:defRPr/>
            </a:pPr>
            <a:r>
              <a:rPr lang="en-US" smtClean="0"/>
              <a:t>12/01/09 - 9pm</a:t>
            </a:r>
            <a:endParaRPr lang="en-US"/>
          </a:p>
        </p:txBody>
      </p:sp>
      <p:sp>
        <p:nvSpPr>
          <p:cNvPr id="5" name="Footer Placeholder 4"/>
          <p:cNvSpPr>
            <a:spLocks noGrp="1"/>
          </p:cNvSpPr>
          <p:nvPr>
            <p:ph type="ftr" sz="quarter" idx="11"/>
          </p:nvPr>
        </p:nvSpPr>
        <p:spPr/>
        <p:txBody>
          <a:bodyPr/>
          <a:lstStyle/>
          <a:p>
            <a:pPr>
              <a:defRPr/>
            </a:pPr>
            <a:r>
              <a:rPr lang="en-US" smtClean="0"/>
              <a:t>eSlide – P6466 – The Financial Crisis and the Future of the P/C</a:t>
            </a:r>
            <a:endParaRPr lang="en-US"/>
          </a:p>
        </p:txBody>
      </p:sp>
      <p:sp>
        <p:nvSpPr>
          <p:cNvPr id="6" name="Slide Number Placeholder 5"/>
          <p:cNvSpPr>
            <a:spLocks noGrp="1"/>
          </p:cNvSpPr>
          <p:nvPr>
            <p:ph type="sldNum" sz="quarter" idx="12"/>
          </p:nvPr>
        </p:nvSpPr>
        <p:spPr/>
        <p:txBody>
          <a:bodyPr/>
          <a:lstStyle/>
          <a:p>
            <a:pPr>
              <a:defRPr/>
            </a:pPr>
            <a:fld id="{74277F5A-FAE9-48F7-A0D4-6195B9FFC1CF}" type="slidenum">
              <a:rPr lang="en-US" smtClean="0"/>
              <a:pPr>
                <a:defRPr/>
              </a:pPr>
              <a:t>6</a:t>
            </a:fld>
            <a:endParaRPr lang="en-US"/>
          </a:p>
        </p:txBody>
      </p:sp>
    </p:spTree>
    <p:extLst>
      <p:ext uri="{BB962C8B-B14F-4D97-AF65-F5344CB8AC3E}">
        <p14:creationId xmlns:p14="http://schemas.microsoft.com/office/powerpoint/2010/main" val="2840530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FEMA Announces New Rate Increase</a:t>
            </a:r>
            <a:endParaRPr lang="en-US" dirty="0"/>
          </a:p>
        </p:txBody>
      </p:sp>
      <p:pic>
        <p:nvPicPr>
          <p:cNvPr id="8" name="Content Placeholder 7"/>
          <p:cNvPicPr>
            <a:picLocks noGrp="1" noChangeAspect="1"/>
          </p:cNvPicPr>
          <p:nvPr>
            <p:ph idx="1"/>
          </p:nvPr>
        </p:nvPicPr>
        <p:blipFill>
          <a:blip r:embed="rId2"/>
          <a:stretch>
            <a:fillRect/>
          </a:stretch>
        </p:blipFill>
        <p:spPr>
          <a:xfrm>
            <a:off x="2450493" y="1882000"/>
            <a:ext cx="3685452" cy="4652963"/>
          </a:xfrm>
          <a:prstGeom prst="rect">
            <a:avLst/>
          </a:prstGeom>
        </p:spPr>
      </p:pic>
      <p:sp>
        <p:nvSpPr>
          <p:cNvPr id="3" name="Date Placeholder 2"/>
          <p:cNvSpPr>
            <a:spLocks noGrp="1"/>
          </p:cNvSpPr>
          <p:nvPr>
            <p:ph type="dt" sz="half" idx="10"/>
          </p:nvPr>
        </p:nvSpPr>
        <p:spPr/>
        <p:txBody>
          <a:bodyPr/>
          <a:lstStyle/>
          <a:p>
            <a:pPr>
              <a:defRPr/>
            </a:pPr>
            <a:r>
              <a:rPr lang="en-US" smtClean="0"/>
              <a:t>12/01/09 - 9pm</a:t>
            </a:r>
            <a:endParaRPr lang="en-US"/>
          </a:p>
        </p:txBody>
      </p:sp>
      <p:sp>
        <p:nvSpPr>
          <p:cNvPr id="4" name="Footer Placeholder 3"/>
          <p:cNvSpPr>
            <a:spLocks noGrp="1"/>
          </p:cNvSpPr>
          <p:nvPr>
            <p:ph type="ftr" sz="quarter" idx="11"/>
          </p:nvPr>
        </p:nvSpPr>
        <p:spPr/>
        <p:txBody>
          <a:bodyPr/>
          <a:lstStyle/>
          <a:p>
            <a:pPr>
              <a:defRPr/>
            </a:pPr>
            <a:r>
              <a:rPr lang="en-US" smtClean="0"/>
              <a:t>eSlide – P6466 – The Financial Crisis and the Future of the P/C</a:t>
            </a:r>
            <a:endParaRPr lang="en-US"/>
          </a:p>
        </p:txBody>
      </p:sp>
      <p:sp>
        <p:nvSpPr>
          <p:cNvPr id="5" name="Slide Number Placeholder 4"/>
          <p:cNvSpPr>
            <a:spLocks noGrp="1"/>
          </p:cNvSpPr>
          <p:nvPr>
            <p:ph type="sldNum" sz="quarter" idx="12"/>
          </p:nvPr>
        </p:nvSpPr>
        <p:spPr/>
        <p:txBody>
          <a:bodyPr/>
          <a:lstStyle/>
          <a:p>
            <a:pPr>
              <a:defRPr/>
            </a:pPr>
            <a:fld id="{8E7ED59E-EBC1-40FC-976C-312784DCB55E}" type="slidenum">
              <a:rPr lang="en-US" smtClean="0"/>
              <a:pPr>
                <a:defRPr/>
              </a:pPr>
              <a:t>7</a:t>
            </a:fld>
            <a:endParaRPr lang="en-US"/>
          </a:p>
        </p:txBody>
      </p:sp>
    </p:spTree>
    <p:extLst>
      <p:ext uri="{BB962C8B-B14F-4D97-AF65-F5344CB8AC3E}">
        <p14:creationId xmlns:p14="http://schemas.microsoft.com/office/powerpoint/2010/main" val="375395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latin typeface="Arial" panose="020B0604020202020204" pitchFamily="34" charset="0"/>
              </a:rPr>
              <a:t>Flood Insurance Coverage</a:t>
            </a:r>
          </a:p>
        </p:txBody>
      </p:sp>
      <p:sp>
        <p:nvSpPr>
          <p:cNvPr id="10243" name="Content Placeholder 2"/>
          <p:cNvSpPr>
            <a:spLocks noGrp="1"/>
          </p:cNvSpPr>
          <p:nvPr>
            <p:ph idx="1"/>
          </p:nvPr>
        </p:nvSpPr>
        <p:spPr>
          <a:xfrm>
            <a:off x="298450" y="1176338"/>
            <a:ext cx="8750300" cy="6154737"/>
          </a:xfrm>
        </p:spPr>
        <p:txBody>
          <a:bodyPr/>
          <a:lstStyle/>
          <a:p>
            <a:r>
              <a:rPr lang="en-US" altLang="en-US" sz="2000" dirty="0" smtClean="0">
                <a:latin typeface="Arial" panose="020B0604020202020204" pitchFamily="34" charset="0"/>
              </a:rPr>
              <a:t>Flood damage is excluded under standard homeowners and renters insurance policies. Flood coverage, however, is available in the form of a separate policy both from the National Flood Insurance Program (NFIP) and from a few private insurers.</a:t>
            </a:r>
          </a:p>
          <a:p>
            <a:r>
              <a:rPr lang="en-US" altLang="en-US" sz="2000" dirty="0">
                <a:latin typeface="Arial" panose="020B0604020202020204" pitchFamily="34" charset="0"/>
              </a:rPr>
              <a:t>Some insurers </a:t>
            </a:r>
            <a:r>
              <a:rPr lang="en-US" altLang="en-US" sz="2000" dirty="0" smtClean="0">
                <a:latin typeface="Arial" panose="020B0604020202020204" pitchFamily="34" charset="0"/>
              </a:rPr>
              <a:t>offer flood insurance </a:t>
            </a:r>
            <a:r>
              <a:rPr lang="en-US" altLang="en-US" sz="2000" dirty="0">
                <a:latin typeface="Arial" panose="020B0604020202020204" pitchFamily="34" charset="0"/>
              </a:rPr>
              <a:t>policies for high-value properties. These policies may cover homes in noncoastal areas and/or provide enhancements to traditional flood coverage</a:t>
            </a:r>
            <a:endParaRPr lang="en-US" altLang="en-US" sz="2000" dirty="0" smtClean="0">
              <a:latin typeface="Arial" panose="020B0604020202020204" pitchFamily="34" charset="0"/>
            </a:endParaRPr>
          </a:p>
          <a:p>
            <a:r>
              <a:rPr lang="en-US" altLang="en-US" sz="2000" dirty="0" smtClean="0">
                <a:latin typeface="Arial" panose="020B0604020202020204" pitchFamily="34" charset="0"/>
              </a:rPr>
              <a:t>Private flood insurance is available for those who need additional insurance protection, known as "excess coverage,” over and above the basic policy or for people whose communities do not participate in the NFIP. </a:t>
            </a:r>
          </a:p>
          <a:p>
            <a:r>
              <a:rPr lang="en-US" altLang="en-US" sz="2000" dirty="0">
                <a:latin typeface="Arial" panose="020B0604020202020204" pitchFamily="34" charset="0"/>
              </a:rPr>
              <a:t>The NFIP provides coverage for up to $250,000 for the structure of the home and $100,000 for personal possessions.</a:t>
            </a:r>
          </a:p>
          <a:p>
            <a:r>
              <a:rPr lang="en-US" altLang="en-US" sz="2000" dirty="0" smtClean="0">
                <a:latin typeface="Arial" panose="020B0604020202020204" pitchFamily="34" charset="0"/>
              </a:rPr>
              <a:t>The comprehensive portion of an auto insurance policy includes coverage for flood damage.</a:t>
            </a:r>
            <a:br>
              <a:rPr lang="en-US" altLang="en-US" sz="2000" dirty="0" smtClean="0">
                <a:latin typeface="Arial" panose="020B0604020202020204" pitchFamily="34" charset="0"/>
              </a:rPr>
            </a:br>
            <a:endParaRPr lang="en-US" altLang="en-US" sz="2000" dirty="0" smtClean="0">
              <a:latin typeface="Arial" panose="020B0604020202020204" pitchFamily="34" charset="0"/>
            </a:endParaRPr>
          </a:p>
        </p:txBody>
      </p:sp>
      <p:sp>
        <p:nvSpPr>
          <p:cNvPr id="102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solidFill>
                  <a:schemeClr val="bg1"/>
                </a:solidFill>
              </a:rPr>
              <a:t>12/01/09 - 9pm</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solidFill>
                  <a:schemeClr val="bg1"/>
                </a:solidFill>
              </a:rPr>
              <a:t>eSlide – P6466 – The Financial Crisis and the Future of the P/C</a:t>
            </a:r>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DB31B9-1109-41DF-B6C5-D60B345214BE}" type="slidenum">
              <a:rPr lang="en-US" altLang="en-US" smtClean="0"/>
              <a:pPr/>
              <a:t>8</a:t>
            </a:fld>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latin typeface="Arial" panose="020B0604020202020204" pitchFamily="34" charset="0"/>
              </a:rPr>
              <a:t>Flood Insurance Coverage</a:t>
            </a:r>
          </a:p>
        </p:txBody>
      </p:sp>
      <p:sp>
        <p:nvSpPr>
          <p:cNvPr id="13315" name="Content Placeholder 2"/>
          <p:cNvSpPr>
            <a:spLocks noGrp="1"/>
          </p:cNvSpPr>
          <p:nvPr>
            <p:ph idx="1"/>
          </p:nvPr>
        </p:nvSpPr>
        <p:spPr>
          <a:xfrm>
            <a:off x="298450" y="1274322"/>
            <a:ext cx="8641269" cy="5686865"/>
          </a:xfrm>
        </p:spPr>
        <p:txBody>
          <a:bodyPr/>
          <a:lstStyle/>
          <a:p>
            <a:r>
              <a:rPr lang="en-US" altLang="en-US" sz="2000" dirty="0" smtClean="0">
                <a:latin typeface="Arial" panose="020B0604020202020204" pitchFamily="34" charset="0"/>
              </a:rPr>
              <a:t>Coverage for the contents of basements is limited. The NFIP pays for systems that help make a home livable but not for personal possession</a:t>
            </a:r>
          </a:p>
          <a:p>
            <a:r>
              <a:rPr lang="en-US" altLang="en-US" sz="2000" dirty="0" smtClean="0">
                <a:latin typeface="Arial" panose="020B0604020202020204" pitchFamily="34" charset="0"/>
              </a:rPr>
              <a:t>There is no Additional Living Expenses (ALE) in standard flood policies.</a:t>
            </a:r>
          </a:p>
          <a:p>
            <a:r>
              <a:rPr lang="en-US" altLang="en-US" sz="2000" dirty="0" smtClean="0">
                <a:latin typeface="Arial" panose="020B0604020202020204" pitchFamily="34" charset="0"/>
              </a:rPr>
              <a:t>Coverage limits for commercial property are $500,000 for the structure and another $500,000 for its contents.</a:t>
            </a:r>
          </a:p>
          <a:p>
            <a:r>
              <a:rPr lang="en-US" altLang="en-US" sz="2000" dirty="0" smtClean="0">
                <a:latin typeface="Arial" panose="020B0604020202020204" pitchFamily="34" charset="0"/>
              </a:rPr>
              <a:t>To prevent people from putting off the purchase of coverage until waters are rising and flooding is inevitable, policyholders must wait 30 days before their policy takes effect. </a:t>
            </a:r>
          </a:p>
        </p:txBody>
      </p:sp>
      <p:sp>
        <p:nvSpPr>
          <p:cNvPr id="133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solidFill>
                  <a:schemeClr val="bg1"/>
                </a:solidFill>
              </a:rPr>
              <a:t>12/01/09 - 9pm</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solidFill>
                  <a:schemeClr val="bg1"/>
                </a:solidFill>
              </a:rPr>
              <a:t>eSlide – P6466 – The Financial Crisis and the Future of the P/C</a:t>
            </a:r>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F292692-F1F8-4E77-8419-32245AA0974F}" type="slidenum">
              <a:rPr lang="en-US" altLang="en-US" smtClean="0"/>
              <a:pPr/>
              <a:t>9</a:t>
            </a:fld>
            <a:endParaRPr lang="en-US"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EEC100"/>
      </a:dk2>
      <a:lt2>
        <a:srgbClr val="6FCAEF"/>
      </a:lt2>
      <a:accent1>
        <a:srgbClr val="225A7A"/>
      </a:accent1>
      <a:accent2>
        <a:srgbClr val="FF6801"/>
      </a:accent2>
      <a:accent3>
        <a:srgbClr val="FFFFFF"/>
      </a:accent3>
      <a:accent4>
        <a:srgbClr val="000000"/>
      </a:accent4>
      <a:accent5>
        <a:srgbClr val="ABB5BE"/>
      </a:accent5>
      <a:accent6>
        <a:srgbClr val="E75E01"/>
      </a:accent6>
      <a:hlink>
        <a:srgbClr val="339966"/>
      </a:hlink>
      <a:folHlink>
        <a:srgbClr val="A50021"/>
      </a:folHlink>
    </a:clrScheme>
    <a:fontScheme name="Aspect">
      <a:majorFont>
        <a:latin typeface="Verdana"/>
        <a:ea typeface=""/>
        <a:cs typeface=""/>
        <a:font script="Jpan" typeface="ＭＳ ゴシック"/>
        <a:font script="Hang" typeface="굴림"/>
        <a:font script="Hans" typeface="黑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宋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336699"/>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2376BD"/>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66CCFF"/>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7DC3"/>
      </a:dk2>
      <a:lt2>
        <a:srgbClr val="808080"/>
      </a:lt2>
      <a:accent1>
        <a:srgbClr val="0A2E4E"/>
      </a:accent1>
      <a:accent2>
        <a:srgbClr val="99CC00"/>
      </a:accent2>
      <a:accent3>
        <a:srgbClr val="FFFFFF"/>
      </a:accent3>
      <a:accent4>
        <a:srgbClr val="000000"/>
      </a:accent4>
      <a:accent5>
        <a:srgbClr val="AAADB2"/>
      </a:accent5>
      <a:accent6>
        <a:srgbClr val="8AB900"/>
      </a:accent6>
      <a:hlink>
        <a:srgbClr val="007DC3"/>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53318</TotalTime>
  <Words>991</Words>
  <Application>Microsoft Office PowerPoint</Application>
  <PresentationFormat>On-screen Show (4:3)</PresentationFormat>
  <Paragraphs>84</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Symbol</vt:lpstr>
      <vt:lpstr>Wingdings</vt:lpstr>
      <vt:lpstr>Default Design</vt:lpstr>
      <vt:lpstr>Flood Insurance: Government Backed vs. Private Market Alternatives</vt:lpstr>
      <vt:lpstr>Flood Insurance – Historical Data</vt:lpstr>
      <vt:lpstr>History of the NFIP</vt:lpstr>
      <vt:lpstr>Only 13% of American Homeowners have a flood insurance Policy</vt:lpstr>
      <vt:lpstr>Percentage of People with Flood Insurance</vt:lpstr>
      <vt:lpstr>NFIP Subsidies – Public Opinion</vt:lpstr>
      <vt:lpstr>FEMA Announces New Rate Increase</vt:lpstr>
      <vt:lpstr>Flood Insurance Coverage</vt:lpstr>
      <vt:lpstr>Flood Insurance Coverage</vt:lpstr>
      <vt:lpstr>Flood Insurance Coverage</vt:lpstr>
      <vt:lpstr>Water Damage – Home Insurance</vt:lpstr>
      <vt:lpstr>The iiiToolkit: Putting Insurance Tools into the Hands of Consumers</vt:lpstr>
      <vt:lpstr>PowerPoint Presentation</vt:lpstr>
    </vt:vector>
  </TitlesOfParts>
  <Company>insurance information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P6466 - iii Template</dc:title>
  <dc:creator>Call @ 866-2-eSlide</dc:creator>
  <cp:lastModifiedBy>Lewis, Shorna</cp:lastModifiedBy>
  <cp:revision>1433</cp:revision>
  <dcterms:modified xsi:type="dcterms:W3CDTF">2015-04-03T14:36:08Z</dcterms:modified>
</cp:coreProperties>
</file>