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1"/>
  </p:notesMasterIdLst>
  <p:handoutMasterIdLst>
    <p:handoutMasterId r:id="rId22"/>
  </p:handoutMasterIdLst>
  <p:sldIdLst>
    <p:sldId id="3491" r:id="rId2"/>
    <p:sldId id="4270" r:id="rId3"/>
    <p:sldId id="4278" r:id="rId4"/>
    <p:sldId id="4069" r:id="rId5"/>
    <p:sldId id="4241" r:id="rId6"/>
    <p:sldId id="4242" r:id="rId7"/>
    <p:sldId id="4007" r:id="rId8"/>
    <p:sldId id="3913" r:id="rId9"/>
    <p:sldId id="3914" r:id="rId10"/>
    <p:sldId id="3919" r:id="rId11"/>
    <p:sldId id="3920" r:id="rId12"/>
    <p:sldId id="4272" r:id="rId13"/>
    <p:sldId id="4273" r:id="rId14"/>
    <p:sldId id="4274" r:id="rId15"/>
    <p:sldId id="4275" r:id="rId16"/>
    <p:sldId id="4276" r:id="rId17"/>
    <p:sldId id="4223" r:id="rId18"/>
    <p:sldId id="4277" r:id="rId19"/>
    <p:sldId id="1136" r:id="rId20"/>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072">
          <p15:clr>
            <a:srgbClr val="A4A3A4"/>
          </p15:clr>
        </p15:guide>
        <p15:guide id="2" orient="horz" pos="3856">
          <p15:clr>
            <a:srgbClr val="A4A3A4"/>
          </p15:clr>
        </p15:guide>
        <p15:guide id="3" orient="horz" pos="3608">
          <p15:clr>
            <a:srgbClr val="A4A3A4"/>
          </p15:clr>
        </p15:guide>
        <p15:guide id="4" orient="horz" pos="1472">
          <p15:clr>
            <a:srgbClr val="A4A3A4"/>
          </p15:clr>
        </p15:guide>
        <p15:guide id="5" orient="horz" pos="798">
          <p15:clr>
            <a:srgbClr val="A4A3A4"/>
          </p15:clr>
        </p15:guide>
        <p15:guide id="6" pos="219">
          <p15:clr>
            <a:srgbClr val="A4A3A4"/>
          </p15:clr>
        </p15:guide>
        <p15:guide id="7" pos="5497">
          <p15:clr>
            <a:srgbClr val="A4A3A4"/>
          </p15:clr>
        </p15:guide>
        <p15:guide id="8" pos="463">
          <p15:clr>
            <a:srgbClr val="A4A3A4"/>
          </p15:clr>
        </p15:guide>
      </p15:sldGuideLst>
    </p:ext>
    <p:ext uri="{2D200454-40CA-4A62-9FC3-DE9A4176ACB9}">
      <p15:notesGuideLst xmlns:p15="http://schemas.microsoft.com/office/powerpoint/2012/main">
        <p15:guide id="1" orient="horz" pos="2924">
          <p15:clr>
            <a:srgbClr val="A4A3A4"/>
          </p15:clr>
        </p15:guide>
        <p15:guide id="2" pos="220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5A7A"/>
    <a:srgbClr val="2B7299"/>
    <a:srgbClr val="3691C4"/>
    <a:srgbClr val="3333CC"/>
    <a:srgbClr val="28688C"/>
    <a:srgbClr val="E5F1F7"/>
    <a:srgbClr val="4B9FCD"/>
    <a:srgbClr val="D0DCE2"/>
    <a:srgbClr val="C9D6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89785" autoAdjust="0"/>
  </p:normalViewPr>
  <p:slideViewPr>
    <p:cSldViewPr snapToGrid="0">
      <p:cViewPr varScale="1">
        <p:scale>
          <a:sx n="118" d="100"/>
          <a:sy n="118" d="100"/>
        </p:scale>
        <p:origin x="576" y="84"/>
      </p:cViewPr>
      <p:guideLst>
        <p:guide orient="horz" pos="1072"/>
        <p:guide orient="horz" pos="3856"/>
        <p:guide orient="horz" pos="3608"/>
        <p:guide orient="horz" pos="1472"/>
        <p:guide orient="horz" pos="798"/>
        <p:guide pos="219"/>
        <p:guide pos="5497"/>
        <p:guide pos="463"/>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94" d="100"/>
          <a:sy n="94" d="100"/>
        </p:scale>
        <p:origin x="-2898" y="-90"/>
      </p:cViewPr>
      <p:guideLst>
        <p:guide orient="horz" pos="2924"/>
        <p:guide pos="22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665943600867678"/>
          <c:y val="5.2910052910052907E-3"/>
          <c:w val="0.81778741865509763"/>
          <c:h val="0.99735449735449733"/>
        </c:manualLayout>
      </c:layout>
      <c:pieChart>
        <c:varyColors val="1"/>
        <c:ser>
          <c:idx val="0"/>
          <c:order val="0"/>
          <c:tx>
            <c:strRef>
              <c:f>Sheet1!$A$2</c:f>
              <c:strCache>
                <c:ptCount val="1"/>
                <c:pt idx="0">
                  <c:v>Rating</c:v>
                </c:pt>
              </c:strCache>
            </c:strRef>
          </c:tx>
          <c:spPr>
            <a:ln w="25400">
              <a:noFill/>
            </a:ln>
          </c:spPr>
          <c:dPt>
            <c:idx val="0"/>
            <c:bubble3D val="0"/>
            <c:spPr>
              <a:solidFill>
                <a:schemeClr val="accent1"/>
              </a:solidFill>
              <a:ln w="25400">
                <a:noFill/>
              </a:ln>
            </c:spPr>
          </c:dPt>
          <c:dPt>
            <c:idx val="1"/>
            <c:bubble3D val="0"/>
            <c:explosion val="13"/>
            <c:spPr>
              <a:solidFill>
                <a:schemeClr val="accent2"/>
              </a:solidFill>
              <a:ln w="25400">
                <a:noFill/>
              </a:ln>
            </c:spPr>
          </c:dPt>
          <c:dPt>
            <c:idx val="2"/>
            <c:bubble3D val="0"/>
            <c:spPr>
              <a:solidFill>
                <a:schemeClr val="hlink"/>
              </a:solidFill>
              <a:ln w="25400">
                <a:noFill/>
              </a:ln>
            </c:spPr>
          </c:dPt>
          <c:dPt>
            <c:idx val="3"/>
            <c:bubble3D val="0"/>
            <c:spPr>
              <a:solidFill>
                <a:schemeClr val="folHlink"/>
              </a:solidFill>
              <a:ln w="25400">
                <a:noFill/>
              </a:ln>
            </c:spPr>
          </c:dPt>
          <c:dPt>
            <c:idx val="5"/>
            <c:bubble3D val="0"/>
            <c:spPr>
              <a:solidFill>
                <a:schemeClr val="tx2"/>
              </a:solidFill>
              <a:ln w="25400">
                <a:noFill/>
              </a:ln>
            </c:spPr>
          </c:dPt>
          <c:dPt>
            <c:idx val="7"/>
            <c:bubble3D val="0"/>
            <c:spPr>
              <a:solidFill>
                <a:srgbClr val="99CC00"/>
              </a:solidFill>
              <a:ln w="25400">
                <a:noFill/>
              </a:ln>
            </c:spPr>
          </c:dPt>
          <c:dPt>
            <c:idx val="8"/>
            <c:bubble3D val="0"/>
            <c:spPr>
              <a:solidFill>
                <a:srgbClr val="CCCCFF"/>
              </a:solidFill>
              <a:ln w="25400">
                <a:noFill/>
              </a:ln>
            </c:spPr>
          </c:dPt>
          <c:dLbls>
            <c:dLbl>
              <c:idx val="0"/>
              <c:layout>
                <c:manualLayout>
                  <c:x val="-0.18743486517519292"/>
                  <c:y val="-0.18602347704181266"/>
                </c:manualLayout>
              </c:layout>
              <c:numFmt formatCode="0.0%" sourceLinked="0"/>
              <c:spPr>
                <a:noFill/>
                <a:ln w="25400">
                  <a:noFill/>
                </a:ln>
              </c:spPr>
              <c:txPr>
                <a:bodyPr/>
                <a:lstStyle/>
                <a:p>
                  <a:pPr>
                    <a:defRPr sz="1600" b="1" i="0" u="none" strike="noStrike" baseline="0">
                      <a:solidFill>
                        <a:srgbClr val="FFFFFF"/>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extLst>
            </c:dLbl>
            <c:dLbl>
              <c:idx val="1"/>
              <c:layout>
                <c:manualLayout>
                  <c:x val="0.23861171366594358"/>
                  <c:y val="-4.1857435665064835E-2"/>
                </c:manualLayout>
              </c:layout>
              <c:numFmt formatCode="0.0%" sourceLinked="0"/>
              <c:spPr>
                <a:noFill/>
                <a:ln w="25400">
                  <a:noFill/>
                </a:ln>
              </c:spPr>
              <c:txPr>
                <a:bodyPr/>
                <a:lstStyle/>
                <a:p>
                  <a:pPr>
                    <a:defRPr sz="1600" b="1" i="0" u="none" strike="noStrike" baseline="0">
                      <a:solidFill>
                        <a:srgbClr val="FFFFFF"/>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extLst>
            </c:dLbl>
            <c:dLbl>
              <c:idx val="2"/>
              <c:layout>
                <c:manualLayout>
                  <c:x val="0.18231749912529968"/>
                  <c:y val="0.12876516466066004"/>
                </c:manualLayout>
              </c:layout>
              <c:numFmt formatCode="0.0%" sourceLinked="0"/>
              <c:spPr>
                <a:noFill/>
                <a:ln w="25400">
                  <a:noFill/>
                </a:ln>
              </c:spPr>
              <c:txPr>
                <a:bodyPr/>
                <a:lstStyle/>
                <a:p>
                  <a:pPr>
                    <a:defRPr sz="1600" b="1" i="0" u="none" strike="noStrike" baseline="0">
                      <a:solidFill>
                        <a:srgbClr val="FFFFFF"/>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extLst>
            </c:dLbl>
            <c:dLbl>
              <c:idx val="3"/>
              <c:layout>
                <c:manualLayout>
                  <c:x val="9.3663489529884625E-2"/>
                  <c:y val="8.2010582010582006E-2"/>
                </c:manualLayout>
              </c:layout>
              <c:numFmt formatCode="0.0%" sourceLinked="0"/>
              <c:spPr>
                <a:noFill/>
                <a:ln w="25400">
                  <a:noFill/>
                </a:ln>
              </c:spPr>
              <c:txPr>
                <a:bodyPr/>
                <a:lstStyle/>
                <a:p>
                  <a:pPr>
                    <a:defRPr sz="1600" b="1" i="0" u="none" strike="noStrike" baseline="0">
                      <a:solidFill>
                        <a:srgbClr val="FFFFFF"/>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extLst>
            </c:dLbl>
            <c:dLbl>
              <c:idx val="4"/>
              <c:layout>
                <c:manualLayout>
                  <c:xMode val="edge"/>
                  <c:yMode val="edge"/>
                  <c:x val="0.210412147505423"/>
                  <c:y val="8.2010582010582006E-2"/>
                </c:manualLayout>
              </c:layout>
              <c:numFmt formatCode="0.0%" sourceLinked="0"/>
              <c:spPr>
                <a:noFill/>
                <a:ln w="25400">
                  <a:noFill/>
                </a:ln>
              </c:spPr>
              <c:txPr>
                <a:bodyPr/>
                <a:lstStyle/>
                <a:p>
                  <a:pPr>
                    <a:defRPr sz="1400" b="1" i="0" u="none" strike="noStrike" baseline="0">
                      <a:solidFill>
                        <a:schemeClr val="tx1"/>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extLst>
            </c:dLbl>
            <c:dLbl>
              <c:idx val="5"/>
              <c:layout>
                <c:manualLayout>
                  <c:xMode val="edge"/>
                  <c:yMode val="edge"/>
                  <c:x val="0.30151843817787416"/>
                  <c:y val="6.3492063492063489E-2"/>
                </c:manualLayout>
              </c:layout>
              <c:numFmt formatCode="0.0%" sourceLinked="0"/>
              <c:spPr>
                <a:noFill/>
                <a:ln w="25400">
                  <a:noFill/>
                </a:ln>
              </c:spPr>
              <c:txPr>
                <a:bodyPr/>
                <a:lstStyle/>
                <a:p>
                  <a:pPr>
                    <a:defRPr sz="1400" b="1" i="0" u="none" strike="noStrike" baseline="0">
                      <a:solidFill>
                        <a:schemeClr val="tx1"/>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extLst>
            </c:dLbl>
            <c:dLbl>
              <c:idx val="6"/>
              <c:layout>
                <c:manualLayout>
                  <c:xMode val="edge"/>
                  <c:yMode val="edge"/>
                  <c:x val="0.16919739696312364"/>
                  <c:y val="0.1111111111111111"/>
                </c:manualLayout>
              </c:layout>
              <c:numFmt formatCode="0.0%" sourceLinked="0"/>
              <c:spPr>
                <a:noFill/>
                <a:ln w="25400">
                  <a:noFill/>
                </a:ln>
              </c:spPr>
              <c:txPr>
                <a:bodyPr/>
                <a:lstStyle/>
                <a:p>
                  <a:pPr>
                    <a:defRPr sz="1400" b="1" i="0" u="none" strike="noStrike" baseline="0">
                      <a:solidFill>
                        <a:srgbClr val="FFFFFF"/>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extLst>
            </c:dLbl>
            <c:dLbl>
              <c:idx val="7"/>
              <c:layout>
                <c:manualLayout>
                  <c:xMode val="edge"/>
                  <c:yMode val="edge"/>
                  <c:x val="0.25379609544468545"/>
                  <c:y val="5.8201058201058198E-2"/>
                </c:manualLayout>
              </c:layout>
              <c:numFmt formatCode="0.0%" sourceLinked="0"/>
              <c:spPr>
                <a:noFill/>
                <a:ln w="25400">
                  <a:noFill/>
                </a:ln>
              </c:spPr>
              <c:txPr>
                <a:bodyPr/>
                <a:lstStyle/>
                <a:p>
                  <a:pPr>
                    <a:defRPr sz="1400" b="1" i="0" u="none" strike="noStrike" baseline="0">
                      <a:solidFill>
                        <a:schemeClr val="tx1"/>
                      </a:solidFill>
                      <a:latin typeface="Arial"/>
                      <a:ea typeface="Arial"/>
                      <a:cs typeface="Arial"/>
                    </a:defRPr>
                  </a:pPr>
                  <a:endParaRPr lang="en-US"/>
                </a:p>
              </c:txPr>
              <c:dLblPos val="bestFit"/>
              <c:showLegendKey val="0"/>
              <c:showVal val="0"/>
              <c:showCatName val="0"/>
              <c:showSerName val="0"/>
              <c:showPercent val="1"/>
              <c:showBubbleSize val="0"/>
              <c:extLst>
                <c:ext xmlns:c15="http://schemas.microsoft.com/office/drawing/2012/chart" uri="{CE6537A1-D6FC-4f65-9D91-7224C49458BB}"/>
              </c:extLst>
            </c:dLbl>
            <c:dLbl>
              <c:idx val="8"/>
              <c:numFmt formatCode="0.0%" sourceLinked="0"/>
              <c:spPr>
                <a:noFill/>
                <a:ln w="25400">
                  <a:noFill/>
                </a:ln>
              </c:spPr>
              <c:txPr>
                <a:bodyPr/>
                <a:lstStyle/>
                <a:p>
                  <a:pPr>
                    <a:defRPr sz="1400" b="1" i="0" u="none" strike="noStrike" baseline="0">
                      <a:solidFill>
                        <a:schemeClr val="tx1"/>
                      </a:solidFill>
                      <a:latin typeface="Arial"/>
                      <a:ea typeface="Arial"/>
                      <a:cs typeface="Arial"/>
                    </a:defRPr>
                  </a:pPr>
                  <a:endParaRPr lang="en-US"/>
                </a:p>
              </c:txPr>
              <c:dLblPos val="inEnd"/>
              <c:showLegendKey val="0"/>
              <c:showVal val="0"/>
              <c:showCatName val="0"/>
              <c:showSerName val="0"/>
              <c:showPercent val="1"/>
              <c:showBubbleSize val="0"/>
            </c:dLbl>
            <c:numFmt formatCode="0.0%" sourceLinked="0"/>
            <c:spPr>
              <a:noFill/>
              <a:ln w="25400">
                <a:noFill/>
              </a:ln>
            </c:spPr>
            <c:txPr>
              <a:bodyPr wrap="square" lIns="38100" tIns="19050" rIns="38100" bIns="19050" anchor="ctr">
                <a:spAutoFit/>
              </a:bodyPr>
              <a:lstStyle/>
              <a:p>
                <a:pPr>
                  <a:defRPr sz="1600" b="1" i="0" u="none" strike="noStrike" baseline="0">
                    <a:solidFill>
                      <a:srgbClr val="FFFFFF"/>
                    </a:solidFill>
                    <a:latin typeface="Arial"/>
                    <a:ea typeface="Arial"/>
                    <a:cs typeface="Arial"/>
                  </a:defRPr>
                </a:pPr>
                <a:endParaRPr lang="en-US"/>
              </a:p>
            </c:txPr>
            <c:dLblPos val="inEnd"/>
            <c:showLegendKey val="0"/>
            <c:showVal val="0"/>
            <c:showCatName val="0"/>
            <c:showSerName val="0"/>
            <c:showPercent val="1"/>
            <c:showBubbleSize val="0"/>
            <c:showLeaderLines val="0"/>
            <c:extLst>
              <c:ext xmlns:c15="http://schemas.microsoft.com/office/drawing/2012/chart" uri="{CE6537A1-D6FC-4f65-9D91-7224C49458BB}"/>
            </c:extLst>
          </c:dLbls>
          <c:cat>
            <c:strRef>
              <c:f>Sheet1!$B$1:$E$1</c:f>
              <c:strCache>
                <c:ptCount val="4"/>
                <c:pt idx="0">
                  <c:v>Rest of the U.S.</c:v>
                </c:pt>
                <c:pt idx="1">
                  <c:v>Florida</c:v>
                </c:pt>
                <c:pt idx="2">
                  <c:v>Texas</c:v>
                </c:pt>
                <c:pt idx="3">
                  <c:v>Louisiana</c:v>
                </c:pt>
              </c:strCache>
            </c:strRef>
          </c:cat>
          <c:val>
            <c:numRef>
              <c:f>Sheet1!$B$2:$E$2</c:f>
              <c:numCache>
                <c:formatCode>"$"#,##0.0_);[Red]\("$"#,##0.0\)</c:formatCode>
                <c:ptCount val="4"/>
                <c:pt idx="0">
                  <c:v>309.89999999999998</c:v>
                </c:pt>
                <c:pt idx="1">
                  <c:v>66.7</c:v>
                </c:pt>
                <c:pt idx="2">
                  <c:v>48.8</c:v>
                </c:pt>
                <c:pt idx="3">
                  <c:v>42</c:v>
                </c:pt>
              </c:numCache>
            </c:numRef>
          </c:val>
        </c:ser>
        <c:dLbls>
          <c:showLegendKey val="0"/>
          <c:showVal val="1"/>
          <c:showCatName val="1"/>
          <c:showSerName val="0"/>
          <c:showPercent val="0"/>
          <c:showBubbleSize val="0"/>
          <c:separator>
</c:separator>
          <c:showLeaderLines val="0"/>
        </c:dLbls>
        <c:firstSliceAng val="0"/>
      </c:pieChart>
      <c:spPr>
        <a:noFill/>
        <a:ln w="25400">
          <a:noFill/>
        </a:ln>
      </c:spPr>
    </c:plotArea>
    <c:plotVisOnly val="1"/>
    <c:dispBlanksAs val="zero"/>
    <c:showDLblsOverMax val="0"/>
  </c:chart>
  <c:spPr>
    <a:noFill/>
    <a:ln>
      <a:noFill/>
    </a:ln>
  </c:spPr>
  <c:txPr>
    <a:bodyPr/>
    <a:lstStyle/>
    <a:p>
      <a:pPr>
        <a:defRPr sz="1025" b="1" i="0" u="none" strike="noStrike" baseline="0">
          <a:solidFill>
            <a:schemeClr val="tx1"/>
          </a:solidFill>
          <a:latin typeface="Times New Roman"/>
          <a:ea typeface="Times New Roman"/>
          <a:cs typeface="Times New Roman"/>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9378" name="Rectangle 1026"/>
          <p:cNvSpPr>
            <a:spLocks noGrp="1" noChangeArrowheads="1"/>
          </p:cNvSpPr>
          <p:nvPr>
            <p:ph type="hdr" sz="quarter"/>
          </p:nvPr>
        </p:nvSpPr>
        <p:spPr bwMode="auto">
          <a:xfrm>
            <a:off x="0" y="0"/>
            <a:ext cx="3033713" cy="463550"/>
          </a:xfrm>
          <a:prstGeom prst="rect">
            <a:avLst/>
          </a:prstGeom>
          <a:noFill/>
          <a:ln w="9525">
            <a:noFill/>
            <a:miter lim="800000"/>
            <a:headEnd/>
            <a:tailEnd/>
          </a:ln>
          <a:effectLst/>
        </p:spPr>
        <p:txBody>
          <a:bodyPr vert="horz" wrap="square" lIns="91264" tIns="45632" rIns="91264" bIns="45632" numCol="1" anchor="t" anchorCtr="0" compatLnSpc="1">
            <a:prstTxWarp prst="textNoShape">
              <a:avLst/>
            </a:prstTxWarp>
          </a:bodyPr>
          <a:lstStyle>
            <a:lvl1pPr defTabSz="912813" eaLnBrk="0" hangingPunct="0">
              <a:defRPr sz="1200">
                <a:latin typeface="Arial" charset="0"/>
                <a:cs typeface="+mn-cs"/>
              </a:defRPr>
            </a:lvl1pPr>
          </a:lstStyle>
          <a:p>
            <a:pPr>
              <a:defRPr/>
            </a:pPr>
            <a:endParaRPr lang="en-US"/>
          </a:p>
        </p:txBody>
      </p:sp>
      <p:sp>
        <p:nvSpPr>
          <p:cNvPr id="229379" name="Rectangle 1027"/>
          <p:cNvSpPr>
            <a:spLocks noGrp="1" noChangeArrowheads="1"/>
          </p:cNvSpPr>
          <p:nvPr>
            <p:ph type="dt" sz="quarter" idx="1"/>
          </p:nvPr>
        </p:nvSpPr>
        <p:spPr bwMode="auto">
          <a:xfrm>
            <a:off x="3962400" y="0"/>
            <a:ext cx="3033713" cy="463550"/>
          </a:xfrm>
          <a:prstGeom prst="rect">
            <a:avLst/>
          </a:prstGeom>
          <a:noFill/>
          <a:ln w="9525">
            <a:noFill/>
            <a:miter lim="800000"/>
            <a:headEnd/>
            <a:tailEnd/>
          </a:ln>
          <a:effectLst/>
        </p:spPr>
        <p:txBody>
          <a:bodyPr vert="horz" wrap="square" lIns="91264" tIns="45632" rIns="91264" bIns="45632" numCol="1" anchor="t" anchorCtr="0" compatLnSpc="1">
            <a:prstTxWarp prst="textNoShape">
              <a:avLst/>
            </a:prstTxWarp>
          </a:bodyPr>
          <a:lstStyle>
            <a:lvl1pPr algn="r" defTabSz="912813" eaLnBrk="0" hangingPunct="0">
              <a:defRPr sz="1200">
                <a:latin typeface="Arial" charset="0"/>
                <a:cs typeface="+mn-cs"/>
              </a:defRPr>
            </a:lvl1pPr>
          </a:lstStyle>
          <a:p>
            <a:pPr>
              <a:defRPr/>
            </a:pPr>
            <a:fld id="{56428D4E-CD86-468D-BEE4-4FD3A017EE70}" type="datetime1">
              <a:rPr lang="en-US"/>
              <a:pPr>
                <a:defRPr/>
              </a:pPr>
              <a:t>7/14/2014</a:t>
            </a:fld>
            <a:endParaRPr lang="en-US"/>
          </a:p>
        </p:txBody>
      </p:sp>
      <p:sp>
        <p:nvSpPr>
          <p:cNvPr id="229380" name="Rectangle 1028"/>
          <p:cNvSpPr>
            <a:spLocks noGrp="1" noChangeArrowheads="1"/>
          </p:cNvSpPr>
          <p:nvPr>
            <p:ph type="ftr" sz="quarter" idx="2"/>
          </p:nvPr>
        </p:nvSpPr>
        <p:spPr bwMode="auto">
          <a:xfrm>
            <a:off x="0" y="8818563"/>
            <a:ext cx="3033713" cy="463550"/>
          </a:xfrm>
          <a:prstGeom prst="rect">
            <a:avLst/>
          </a:prstGeom>
          <a:noFill/>
          <a:ln w="9525">
            <a:noFill/>
            <a:miter lim="800000"/>
            <a:headEnd/>
            <a:tailEnd/>
          </a:ln>
          <a:effectLst/>
        </p:spPr>
        <p:txBody>
          <a:bodyPr vert="horz" wrap="square" lIns="91264" tIns="45632" rIns="91264" bIns="45632" numCol="1" anchor="b" anchorCtr="0" compatLnSpc="1">
            <a:prstTxWarp prst="textNoShape">
              <a:avLst/>
            </a:prstTxWarp>
          </a:bodyPr>
          <a:lstStyle>
            <a:lvl1pPr defTabSz="912813" eaLnBrk="0" hangingPunct="0">
              <a:defRPr sz="1200">
                <a:latin typeface="Arial" charset="0"/>
                <a:cs typeface="+mn-cs"/>
              </a:defRPr>
            </a:lvl1pPr>
          </a:lstStyle>
          <a:p>
            <a:pPr>
              <a:defRPr/>
            </a:pPr>
            <a:endParaRPr lang="en-US"/>
          </a:p>
        </p:txBody>
      </p:sp>
      <p:sp>
        <p:nvSpPr>
          <p:cNvPr id="229381" name="Rectangle 1029"/>
          <p:cNvSpPr>
            <a:spLocks noGrp="1" noChangeArrowheads="1"/>
          </p:cNvSpPr>
          <p:nvPr>
            <p:ph type="sldNum" sz="quarter" idx="3"/>
          </p:nvPr>
        </p:nvSpPr>
        <p:spPr bwMode="auto">
          <a:xfrm>
            <a:off x="3962400" y="8818563"/>
            <a:ext cx="3033713" cy="463550"/>
          </a:xfrm>
          <a:prstGeom prst="rect">
            <a:avLst/>
          </a:prstGeom>
          <a:noFill/>
          <a:ln w="9525">
            <a:noFill/>
            <a:miter lim="800000"/>
            <a:headEnd/>
            <a:tailEnd/>
          </a:ln>
          <a:effectLst/>
        </p:spPr>
        <p:txBody>
          <a:bodyPr vert="horz" wrap="square" lIns="91264" tIns="45632" rIns="91264" bIns="45632" numCol="1" anchor="b" anchorCtr="0" compatLnSpc="1">
            <a:prstTxWarp prst="textNoShape">
              <a:avLst/>
            </a:prstTxWarp>
          </a:bodyPr>
          <a:lstStyle>
            <a:lvl1pPr algn="r" defTabSz="912813" eaLnBrk="0" hangingPunct="0">
              <a:defRPr sz="1200">
                <a:latin typeface="Arial" charset="0"/>
                <a:cs typeface="+mn-cs"/>
              </a:defRPr>
            </a:lvl1pPr>
          </a:lstStyle>
          <a:p>
            <a:pPr>
              <a:defRPr/>
            </a:pPr>
            <a:fld id="{46DD95BB-A669-4F44-8D4A-44D0FEE85DCC}" type="slidenum">
              <a:rPr lang="en-US"/>
              <a:pPr>
                <a:defRPr/>
              </a:pPr>
              <a:t>‹#›</a:t>
            </a:fld>
            <a:endParaRPr lang="en-US"/>
          </a:p>
        </p:txBody>
      </p:sp>
    </p:spTree>
    <p:extLst>
      <p:ext uri="{BB962C8B-B14F-4D97-AF65-F5344CB8AC3E}">
        <p14:creationId xmlns:p14="http://schemas.microsoft.com/office/powerpoint/2010/main" val="4244614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3075"/>
          <p:cNvSpPr>
            <a:spLocks noGrp="1" noRot="1" noChangeAspect="1" noChangeArrowheads="1" noTextEdit="1"/>
          </p:cNvSpPr>
          <p:nvPr>
            <p:ph type="sldImg" idx="2"/>
          </p:nvPr>
        </p:nvSpPr>
        <p:spPr bwMode="auto">
          <a:xfrm>
            <a:off x="1470025" y="581025"/>
            <a:ext cx="4056063" cy="3041650"/>
          </a:xfrm>
          <a:prstGeom prst="rect">
            <a:avLst/>
          </a:prstGeom>
          <a:noFill/>
          <a:ln w="9525" algn="ctr">
            <a:solidFill>
              <a:srgbClr val="000000"/>
            </a:solidFill>
            <a:miter lim="800000"/>
            <a:headEnd/>
            <a:tailEnd/>
          </a:ln>
        </p:spPr>
      </p:sp>
      <p:sp>
        <p:nvSpPr>
          <p:cNvPr id="3077" name="Notes Placeholder 3076"/>
          <p:cNvSpPr>
            <a:spLocks noGrp="1" noChangeArrowheads="1"/>
          </p:cNvSpPr>
          <p:nvPr>
            <p:ph type="body" sz="quarter" idx="3"/>
          </p:nvPr>
        </p:nvSpPr>
        <p:spPr bwMode="auto">
          <a:xfrm>
            <a:off x="571500" y="3819525"/>
            <a:ext cx="5856288" cy="5148263"/>
          </a:xfrm>
          <a:prstGeom prst="rect">
            <a:avLst/>
          </a:prstGeom>
          <a:noFill/>
          <a:ln w="9525" algn="ctr">
            <a:noFill/>
            <a:miter lim="800000"/>
            <a:headEnd/>
            <a:tailEnd/>
          </a:ln>
          <a:effectLst/>
        </p:spPr>
        <p:txBody>
          <a:bodyPr vert="horz" wrap="square" lIns="46066" tIns="46066" rIns="46066" bIns="4606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9" name="Slide Number Placeholder 3078"/>
          <p:cNvSpPr>
            <a:spLocks noGrp="1" noChangeArrowheads="1"/>
          </p:cNvSpPr>
          <p:nvPr>
            <p:ph type="sldNum" sz="quarter" idx="5"/>
          </p:nvPr>
        </p:nvSpPr>
        <p:spPr bwMode="auto">
          <a:xfrm>
            <a:off x="3148013" y="9037638"/>
            <a:ext cx="704850" cy="244475"/>
          </a:xfrm>
          <a:prstGeom prst="rect">
            <a:avLst/>
          </a:prstGeom>
          <a:noFill/>
          <a:ln w="9525">
            <a:noFill/>
            <a:miter lim="800000"/>
            <a:headEnd/>
            <a:tailEnd/>
          </a:ln>
        </p:spPr>
        <p:txBody>
          <a:bodyPr vert="horz" wrap="square" lIns="45887" tIns="46499" rIns="45887" bIns="46499" numCol="1" anchor="b" anchorCtr="0" compatLnSpc="1">
            <a:prstTxWarp prst="textNoShape">
              <a:avLst/>
            </a:prstTxWarp>
            <a:spAutoFit/>
          </a:bodyPr>
          <a:lstStyle>
            <a:lvl1pPr algn="ctr" defTabSz="930275">
              <a:defRPr sz="1000">
                <a:latin typeface="Arial" charset="0"/>
                <a:cs typeface="+mn-cs"/>
              </a:defRPr>
            </a:lvl1pPr>
          </a:lstStyle>
          <a:p>
            <a:pPr>
              <a:defRPr/>
            </a:pPr>
            <a:fld id="{3926E3E4-F212-49E4-9AB9-DC573DC8C484}" type="slidenum">
              <a:rPr lang="en-US"/>
              <a:pPr>
                <a:defRPr/>
              </a:pPr>
              <a:t>‹#›</a:t>
            </a:fld>
            <a:endParaRPr lang="en-US"/>
          </a:p>
        </p:txBody>
      </p:sp>
    </p:spTree>
    <p:extLst>
      <p:ext uri="{BB962C8B-B14F-4D97-AF65-F5344CB8AC3E}">
        <p14:creationId xmlns:p14="http://schemas.microsoft.com/office/powerpoint/2010/main" val="1789215900"/>
      </p:ext>
    </p:extLst>
  </p:cSld>
  <p:clrMap bg1="lt1" tx1="dk1" bg2="lt2" tx2="dk2" accent1="accent1" accent2="accent2" accent3="accent3" accent4="accent4" accent5="accent5" accent6="accent6" hlink="hlink" folHlink="folHlink"/>
  <p:notesStyle>
    <a:lvl1pPr marL="228600" indent="-228600" algn="l" rtl="0" eaLnBrk="0" fontAlgn="base" hangingPunct="0">
      <a:lnSpc>
        <a:spcPct val="90000"/>
      </a:lnSpc>
      <a:spcBef>
        <a:spcPct val="100000"/>
      </a:spcBef>
      <a:spcAft>
        <a:spcPct val="0"/>
      </a:spcAft>
      <a:buClr>
        <a:srgbClr val="008080"/>
      </a:buClr>
      <a:buSzPct val="85000"/>
      <a:buFont typeface="Wingdings" pitchFamily="2" charset="2"/>
      <a:buChar char="n"/>
      <a:defRPr sz="1400" kern="1200">
        <a:solidFill>
          <a:schemeClr val="tx1"/>
        </a:solidFill>
        <a:latin typeface="Arial" charset="0"/>
        <a:ea typeface="+mn-ea"/>
        <a:cs typeface="+mn-cs"/>
      </a:defRPr>
    </a:lvl1pPr>
    <a:lvl2pPr marL="517525" indent="-174625" algn="l" rtl="0" eaLnBrk="0" fontAlgn="base" hangingPunct="0">
      <a:lnSpc>
        <a:spcPct val="90000"/>
      </a:lnSpc>
      <a:spcBef>
        <a:spcPct val="50000"/>
      </a:spcBef>
      <a:spcAft>
        <a:spcPct val="0"/>
      </a:spcAft>
      <a:buClr>
        <a:srgbClr val="008080"/>
      </a:buClr>
      <a:buFont typeface="Wingdings" pitchFamily="2" charset="2"/>
      <a:buChar char="w"/>
      <a:defRPr sz="1200" kern="1200">
        <a:solidFill>
          <a:schemeClr val="tx1"/>
        </a:solidFill>
        <a:latin typeface="Arial" charset="0"/>
        <a:ea typeface="+mn-ea"/>
        <a:cs typeface="+mn-cs"/>
      </a:defRPr>
    </a:lvl2pPr>
    <a:lvl3pPr marL="800100" indent="-168275" algn="l" rtl="0" eaLnBrk="0" fontAlgn="base" hangingPunct="0">
      <a:lnSpc>
        <a:spcPct val="90000"/>
      </a:lnSpc>
      <a:spcBef>
        <a:spcPct val="25000"/>
      </a:spcBef>
      <a:spcAft>
        <a:spcPct val="0"/>
      </a:spcAft>
      <a:buClr>
        <a:srgbClr val="008080"/>
      </a:buClr>
      <a:buFont typeface="Arial" charset="0"/>
      <a:buChar char="–"/>
      <a:defRPr sz="1200" kern="1200">
        <a:solidFill>
          <a:schemeClr val="tx1"/>
        </a:solidFill>
        <a:latin typeface="Arial" charset="0"/>
        <a:ea typeface="+mn-ea"/>
        <a:cs typeface="+mn-cs"/>
      </a:defRPr>
    </a:lvl3pPr>
    <a:lvl4pPr marL="1089025" indent="-174625" algn="l" rtl="0" eaLnBrk="0" fontAlgn="base" hangingPunct="0">
      <a:lnSpc>
        <a:spcPct val="90000"/>
      </a:lnSpc>
      <a:spcBef>
        <a:spcPct val="15000"/>
      </a:spcBef>
      <a:spcAft>
        <a:spcPct val="0"/>
      </a:spcAft>
      <a:buClr>
        <a:srgbClr val="008080"/>
      </a:buClr>
      <a:buFont typeface="Wingdings" pitchFamily="2" charset="2"/>
      <a:buChar char="§"/>
      <a:defRPr sz="1200" kern="1200">
        <a:solidFill>
          <a:schemeClr val="tx1"/>
        </a:solidFill>
        <a:latin typeface="Arial" charset="0"/>
        <a:ea typeface="+mn-ea"/>
        <a:cs typeface="+mn-cs"/>
      </a:defRPr>
    </a:lvl4pPr>
    <a:lvl5pPr marL="1371600" indent="-168275" algn="l" rtl="0" eaLnBrk="0" fontAlgn="base" hangingPunct="0">
      <a:lnSpc>
        <a:spcPct val="90000"/>
      </a:lnSpc>
      <a:spcBef>
        <a:spcPct val="15000"/>
      </a:spcBef>
      <a:spcAft>
        <a:spcPct val="0"/>
      </a:spcAft>
      <a:buClr>
        <a:srgbClr val="008080"/>
      </a:buClr>
      <a:buChar char="–"/>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3"/>
          <p:cNvSpPr>
            <a:spLocks noGrp="1" noChangeArrowheads="1"/>
          </p:cNvSpPr>
          <p:nvPr>
            <p:ph type="sldNum" sz="quarter" idx="5"/>
          </p:nvPr>
        </p:nvSpPr>
        <p:spPr/>
        <p:txBody>
          <a:bodyPr/>
          <a:lstStyle/>
          <a:p>
            <a:pPr>
              <a:defRPr/>
            </a:pPr>
            <a:fld id="{91438143-1DA2-4BA3-AF43-18D3330F406F}" type="slidenum">
              <a:rPr lang="en-US" smtClean="0"/>
              <a:pPr>
                <a:defRPr/>
              </a:pPr>
              <a:t>1</a:t>
            </a:fld>
            <a:endParaRPr lang="en-US" dirty="0" smtClean="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34288907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3"/>
          <p:cNvSpPr>
            <a:spLocks noGrp="1" noChangeArrowheads="1"/>
          </p:cNvSpPr>
          <p:nvPr>
            <p:ph type="sldNum" sz="quarter" idx="5"/>
          </p:nvPr>
        </p:nvSpPr>
        <p:spPr/>
        <p:txBody>
          <a:bodyPr/>
          <a:lstStyle/>
          <a:p>
            <a:pPr>
              <a:defRPr/>
            </a:pPr>
            <a:fld id="{D3B46664-AE7A-4EF7-BFD7-083E2F3E0F65}" type="slidenum">
              <a:rPr lang="en-US" smtClean="0"/>
              <a:pPr>
                <a:defRPr/>
              </a:pPr>
              <a:t>11</a:t>
            </a:fld>
            <a:endParaRPr lang="en-US" smtClean="0"/>
          </a:p>
        </p:txBody>
      </p:sp>
      <p:sp>
        <p:nvSpPr>
          <p:cNvPr id="238595" name="Rectangle 2"/>
          <p:cNvSpPr>
            <a:spLocks noGrp="1" noRot="1" noChangeAspect="1" noChangeArrowheads="1" noTextEdit="1"/>
          </p:cNvSpPr>
          <p:nvPr>
            <p:ph type="sldImg"/>
          </p:nvPr>
        </p:nvSpPr>
        <p:spPr>
          <a:ln/>
        </p:spPr>
      </p:sp>
      <p:sp>
        <p:nvSpPr>
          <p:cNvPr id="23859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9605938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3"/>
          <p:cNvSpPr>
            <a:spLocks noGrp="1" noChangeArrowheads="1"/>
          </p:cNvSpPr>
          <p:nvPr>
            <p:ph type="sldNum" sz="quarter" idx="5"/>
          </p:nvPr>
        </p:nvSpPr>
        <p:spPr>
          <a:xfrm>
            <a:off x="3148013" y="9034319"/>
            <a:ext cx="704850" cy="247794"/>
          </a:xfrm>
        </p:spPr>
        <p:txBody>
          <a:bodyPr/>
          <a:lstStyle/>
          <a:p>
            <a:pPr>
              <a:defRPr/>
            </a:pPr>
            <a:fld id="{3A6B90E8-B186-4EE7-9831-1401031F6C6C}" type="slidenum">
              <a:rPr lang="en-US" smtClean="0">
                <a:solidFill>
                  <a:srgbClr val="000000"/>
                </a:solidFill>
              </a:rPr>
              <a:pPr>
                <a:defRPr/>
              </a:pPr>
              <a:t>12</a:t>
            </a:fld>
            <a:endParaRPr lang="en-US" smtClean="0">
              <a:solidFill>
                <a:srgbClr val="000000"/>
              </a:solidFill>
            </a:endParaRPr>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6322377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Rot="1" noChangeAspect="1" noChangeArrowheads="1" noTextEdit="1"/>
          </p:cNvSpPr>
          <p:nvPr>
            <p:ph type="sldImg"/>
          </p:nvPr>
        </p:nvSpPr>
        <p:spPr>
          <a:xfrm>
            <a:off x="1119188" y="701675"/>
            <a:ext cx="4643437" cy="3482975"/>
          </a:xfrm>
          <a:solidFill>
            <a:srgbClr val="FFFFFF"/>
          </a:solidFill>
          <a:ln/>
        </p:spPr>
      </p:sp>
      <p:sp>
        <p:nvSpPr>
          <p:cNvPr id="197635" name="Rectangle 3"/>
          <p:cNvSpPr>
            <a:spLocks noGrp="1" noChangeArrowheads="1"/>
          </p:cNvSpPr>
          <p:nvPr>
            <p:ph type="body" idx="1"/>
          </p:nvPr>
        </p:nvSpPr>
        <p:spPr>
          <a:xfrm>
            <a:off x="886767" y="4416108"/>
            <a:ext cx="5103595" cy="4179247"/>
          </a:xfrm>
          <a:solidFill>
            <a:srgbClr val="FFFFFF"/>
          </a:solidFill>
          <a:ln>
            <a:solidFill>
              <a:srgbClr val="000000"/>
            </a:solidFill>
          </a:ln>
        </p:spPr>
        <p:txBody>
          <a:bodyPr/>
          <a:lstStyle/>
          <a:p>
            <a:endParaRPr lang="en-US" smtClean="0"/>
          </a:p>
        </p:txBody>
      </p:sp>
    </p:spTree>
    <p:extLst>
      <p:ext uri="{BB962C8B-B14F-4D97-AF65-F5344CB8AC3E}">
        <p14:creationId xmlns:p14="http://schemas.microsoft.com/office/powerpoint/2010/main" val="3383160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3"/>
          <p:cNvSpPr>
            <a:spLocks noGrp="1" noChangeArrowheads="1"/>
          </p:cNvSpPr>
          <p:nvPr>
            <p:ph type="sldNum" sz="quarter" idx="5"/>
          </p:nvPr>
        </p:nvSpPr>
        <p:spPr/>
        <p:txBody>
          <a:bodyPr/>
          <a:lstStyle/>
          <a:p>
            <a:pPr>
              <a:defRPr/>
            </a:pPr>
            <a:fld id="{EA3D68F1-0777-4B1E-A52C-51505E82C0DB}" type="slidenum">
              <a:rPr lang="en-US" smtClean="0"/>
              <a:pPr>
                <a:defRPr/>
              </a:pPr>
              <a:t>19</a:t>
            </a:fld>
            <a:endParaRPr lang="en-US" smtClean="0"/>
          </a:p>
        </p:txBody>
      </p:sp>
      <p:sp>
        <p:nvSpPr>
          <p:cNvPr id="292867" name="Rectangle 2"/>
          <p:cNvSpPr>
            <a:spLocks noGrp="1" noRot="1" noChangeAspect="1" noChangeArrowheads="1" noTextEdit="1"/>
          </p:cNvSpPr>
          <p:nvPr>
            <p:ph type="sldImg"/>
          </p:nvPr>
        </p:nvSpPr>
        <p:spPr>
          <a:ln/>
        </p:spPr>
      </p:sp>
      <p:sp>
        <p:nvSpPr>
          <p:cNvPr id="29286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938916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3"/>
          <p:cNvSpPr>
            <a:spLocks noGrp="1" noChangeArrowheads="1"/>
          </p:cNvSpPr>
          <p:nvPr>
            <p:ph type="sldNum" sz="quarter" idx="5"/>
          </p:nvPr>
        </p:nvSpPr>
        <p:spPr>
          <a:xfrm>
            <a:off x="3148013" y="9034319"/>
            <a:ext cx="704850" cy="247794"/>
          </a:xfrm>
        </p:spPr>
        <p:txBody>
          <a:bodyPr/>
          <a:lstStyle/>
          <a:p>
            <a:pPr>
              <a:defRPr/>
            </a:pPr>
            <a:fld id="{3A6B90E8-B186-4EE7-9831-1401031F6C6C}" type="slidenum">
              <a:rPr lang="en-US" smtClean="0">
                <a:solidFill>
                  <a:srgbClr val="000000"/>
                </a:solidFill>
              </a:rPr>
              <a:pPr>
                <a:defRPr/>
              </a:pPr>
              <a:t>3</a:t>
            </a:fld>
            <a:endParaRPr lang="en-US" smtClean="0">
              <a:solidFill>
                <a:srgbClr val="000000"/>
              </a:solidFill>
            </a:endParaRPr>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535839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3"/>
          <p:cNvSpPr>
            <a:spLocks noGrp="1" noChangeArrowheads="1"/>
          </p:cNvSpPr>
          <p:nvPr>
            <p:ph type="sldNum" sz="quarter" idx="5"/>
          </p:nvPr>
        </p:nvSpPr>
        <p:spPr>
          <a:xfrm>
            <a:off x="3085167" y="9046822"/>
            <a:ext cx="690779" cy="247989"/>
          </a:xfrm>
          <a:noFill/>
        </p:spPr>
        <p:txBody>
          <a:bodyPr/>
          <a:lstStyle/>
          <a:p>
            <a:pPr defTabSz="928688"/>
            <a:fld id="{BC4CED26-30FC-40B3-942B-401B2AAF5079}" type="slidenum">
              <a:rPr lang="en-US" smtClean="0"/>
              <a:pPr defTabSz="928688"/>
              <a:t>4</a:t>
            </a:fld>
            <a:endParaRPr lang="en-US" smtClean="0"/>
          </a:p>
        </p:txBody>
      </p:sp>
      <p:sp>
        <p:nvSpPr>
          <p:cNvPr id="214019" name="Rectangle 2"/>
          <p:cNvSpPr>
            <a:spLocks noGrp="1" noRot="1" noChangeAspect="1" noChangeArrowheads="1" noTextEdit="1"/>
          </p:cNvSpPr>
          <p:nvPr>
            <p:ph type="sldImg"/>
          </p:nvPr>
        </p:nvSpPr>
        <p:spPr>
          <a:ln/>
        </p:spPr>
      </p:sp>
      <p:sp>
        <p:nvSpPr>
          <p:cNvPr id="21402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28926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sldNum" sz="quarter" idx="5"/>
          </p:nvPr>
        </p:nvSpPr>
        <p:spPr>
          <a:xfrm>
            <a:off x="3148013" y="9034463"/>
            <a:ext cx="704850" cy="247650"/>
          </a:xfrm>
        </p:spPr>
        <p:txBody>
          <a:bodyPr/>
          <a:lstStyle/>
          <a:p>
            <a:pPr>
              <a:defRPr/>
            </a:pPr>
            <a:fld id="{C3FDAECC-01E3-46D0-B980-A45E82B7AFA3}" type="slidenum">
              <a:rPr lang="en-US" smtClean="0">
                <a:solidFill>
                  <a:srgbClr val="000000"/>
                </a:solidFill>
              </a:rPr>
              <a:pPr>
                <a:defRPr/>
              </a:pPr>
              <a:t>5</a:t>
            </a:fld>
            <a:endParaRPr lang="en-US" smtClean="0">
              <a:solidFill>
                <a:srgbClr val="000000"/>
              </a:solidFill>
            </a:endParaRPr>
          </a:p>
        </p:txBody>
      </p:sp>
      <p:sp>
        <p:nvSpPr>
          <p:cNvPr id="286723" name="Slide Image Placeholder 1"/>
          <p:cNvSpPr>
            <a:spLocks noGrp="1" noRot="1" noChangeAspect="1" noTextEdit="1"/>
          </p:cNvSpPr>
          <p:nvPr>
            <p:ph type="sldImg"/>
          </p:nvPr>
        </p:nvSpPr>
        <p:spPr>
          <a:xfrm>
            <a:off x="1177925" y="696913"/>
            <a:ext cx="4641850" cy="3481387"/>
          </a:xfrm>
          <a:ln w="12700"/>
        </p:spPr>
      </p:sp>
      <p:sp>
        <p:nvSpPr>
          <p:cNvPr id="286724" name="Notes Placeholder 2"/>
          <p:cNvSpPr>
            <a:spLocks noGrp="1"/>
          </p:cNvSpPr>
          <p:nvPr>
            <p:ph type="body" idx="1"/>
          </p:nvPr>
        </p:nvSpPr>
        <p:spPr>
          <a:xfrm>
            <a:off x="700088" y="4410075"/>
            <a:ext cx="5597525" cy="4176713"/>
          </a:xfrm>
          <a:noFill/>
          <a:ln/>
        </p:spPr>
        <p:txBody>
          <a:bodyPr lIns="91421" tIns="45711" rIns="91421" bIns="45711"/>
          <a:lstStyle/>
          <a:p>
            <a:endParaRPr lang="en-US" smtClean="0"/>
          </a:p>
        </p:txBody>
      </p:sp>
    </p:spTree>
    <p:extLst>
      <p:ext uri="{BB962C8B-B14F-4D97-AF65-F5344CB8AC3E}">
        <p14:creationId xmlns:p14="http://schemas.microsoft.com/office/powerpoint/2010/main" val="3728046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sldNum" sz="quarter" idx="5"/>
          </p:nvPr>
        </p:nvSpPr>
        <p:spPr>
          <a:xfrm>
            <a:off x="3148013" y="9034463"/>
            <a:ext cx="704850" cy="247650"/>
          </a:xfrm>
        </p:spPr>
        <p:txBody>
          <a:bodyPr/>
          <a:lstStyle/>
          <a:p>
            <a:pPr>
              <a:defRPr/>
            </a:pPr>
            <a:fld id="{6A210E9D-8931-4C98-8795-0266F6BA0585}" type="slidenum">
              <a:rPr lang="en-US" smtClean="0">
                <a:solidFill>
                  <a:srgbClr val="000000"/>
                </a:solidFill>
              </a:rPr>
              <a:pPr>
                <a:defRPr/>
              </a:pPr>
              <a:t>6</a:t>
            </a:fld>
            <a:endParaRPr lang="en-US" smtClean="0">
              <a:solidFill>
                <a:srgbClr val="000000"/>
              </a:solidFill>
            </a:endParaRPr>
          </a:p>
        </p:txBody>
      </p:sp>
      <p:sp>
        <p:nvSpPr>
          <p:cNvPr id="287747" name="Slide Image Placeholder 1"/>
          <p:cNvSpPr>
            <a:spLocks noGrp="1" noRot="1" noChangeAspect="1" noTextEdit="1"/>
          </p:cNvSpPr>
          <p:nvPr>
            <p:ph type="sldImg"/>
          </p:nvPr>
        </p:nvSpPr>
        <p:spPr>
          <a:xfrm>
            <a:off x="1177925" y="696913"/>
            <a:ext cx="4641850" cy="3481387"/>
          </a:xfrm>
          <a:ln w="12700"/>
        </p:spPr>
      </p:sp>
      <p:sp>
        <p:nvSpPr>
          <p:cNvPr id="287748" name="Notes Placeholder 2"/>
          <p:cNvSpPr>
            <a:spLocks noGrp="1"/>
          </p:cNvSpPr>
          <p:nvPr>
            <p:ph type="body" idx="1"/>
          </p:nvPr>
        </p:nvSpPr>
        <p:spPr>
          <a:xfrm>
            <a:off x="700088" y="4410075"/>
            <a:ext cx="5597525" cy="4176713"/>
          </a:xfrm>
          <a:noFill/>
          <a:ln/>
        </p:spPr>
        <p:txBody>
          <a:bodyPr lIns="91421" tIns="45711" rIns="91421" bIns="45711"/>
          <a:lstStyle/>
          <a:p>
            <a:endParaRPr lang="en-US" smtClean="0"/>
          </a:p>
        </p:txBody>
      </p:sp>
    </p:spTree>
    <p:extLst>
      <p:ext uri="{BB962C8B-B14F-4D97-AF65-F5344CB8AC3E}">
        <p14:creationId xmlns:p14="http://schemas.microsoft.com/office/powerpoint/2010/main" val="36421556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3"/>
          <p:cNvSpPr>
            <a:spLocks noGrp="1" noChangeArrowheads="1"/>
          </p:cNvSpPr>
          <p:nvPr>
            <p:ph type="sldNum" sz="quarter" idx="5"/>
          </p:nvPr>
        </p:nvSpPr>
        <p:spPr>
          <a:xfrm>
            <a:off x="3148013" y="9034463"/>
            <a:ext cx="704850" cy="247650"/>
          </a:xfrm>
        </p:spPr>
        <p:txBody>
          <a:bodyPr/>
          <a:lstStyle/>
          <a:p>
            <a:pPr>
              <a:defRPr/>
            </a:pPr>
            <a:fld id="{CD7F88F9-67A0-4DD5-9BC7-F7DE73C9931D}" type="slidenum">
              <a:rPr lang="en-US" smtClean="0"/>
              <a:pPr>
                <a:defRPr/>
              </a:pPr>
              <a:t>7</a:t>
            </a:fld>
            <a:endParaRPr lang="en-US" smtClean="0"/>
          </a:p>
        </p:txBody>
      </p:sp>
      <p:sp>
        <p:nvSpPr>
          <p:cNvPr id="230403" name="Rectangle 2"/>
          <p:cNvSpPr>
            <a:spLocks noGrp="1" noRot="1" noChangeAspect="1" noChangeArrowheads="1" noTextEdit="1"/>
          </p:cNvSpPr>
          <p:nvPr>
            <p:ph type="sldImg"/>
          </p:nvPr>
        </p:nvSpPr>
        <p:spPr>
          <a:ln/>
        </p:spPr>
      </p:sp>
      <p:sp>
        <p:nvSpPr>
          <p:cNvPr id="23040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4162306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3"/>
          <p:cNvSpPr>
            <a:spLocks noGrp="1" noChangeArrowheads="1"/>
          </p:cNvSpPr>
          <p:nvPr>
            <p:ph type="sldNum" sz="quarter" idx="5"/>
          </p:nvPr>
        </p:nvSpPr>
        <p:spPr>
          <a:xfrm>
            <a:off x="3148013" y="9034319"/>
            <a:ext cx="704850" cy="247794"/>
          </a:xfrm>
        </p:spPr>
        <p:txBody>
          <a:bodyPr/>
          <a:lstStyle/>
          <a:p>
            <a:pPr>
              <a:defRPr/>
            </a:pPr>
            <a:fld id="{3A6B90E8-B186-4EE7-9831-1401031F6C6C}" type="slidenum">
              <a:rPr lang="en-US" smtClean="0">
                <a:solidFill>
                  <a:srgbClr val="000000"/>
                </a:solidFill>
              </a:rPr>
              <a:pPr>
                <a:defRPr/>
              </a:pPr>
              <a:t>8</a:t>
            </a:fld>
            <a:endParaRPr lang="en-US" smtClean="0">
              <a:solidFill>
                <a:srgbClr val="000000"/>
              </a:solidFill>
            </a:endParaRPr>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519571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3"/>
          <p:cNvSpPr>
            <a:spLocks noGrp="1" noChangeArrowheads="1"/>
          </p:cNvSpPr>
          <p:nvPr>
            <p:ph type="sldNum" sz="quarter" idx="5"/>
          </p:nvPr>
        </p:nvSpPr>
        <p:spPr/>
        <p:txBody>
          <a:bodyPr/>
          <a:lstStyle/>
          <a:p>
            <a:pPr>
              <a:defRPr/>
            </a:pPr>
            <a:fld id="{D3B46664-AE7A-4EF7-BFD7-083E2F3E0F65}" type="slidenum">
              <a:rPr lang="en-US" smtClean="0"/>
              <a:pPr>
                <a:defRPr/>
              </a:pPr>
              <a:t>9</a:t>
            </a:fld>
            <a:endParaRPr lang="en-US" smtClean="0"/>
          </a:p>
        </p:txBody>
      </p:sp>
      <p:sp>
        <p:nvSpPr>
          <p:cNvPr id="238595" name="Rectangle 2"/>
          <p:cNvSpPr>
            <a:spLocks noGrp="1" noRot="1" noChangeAspect="1" noChangeArrowheads="1" noTextEdit="1"/>
          </p:cNvSpPr>
          <p:nvPr>
            <p:ph type="sldImg"/>
          </p:nvPr>
        </p:nvSpPr>
        <p:spPr>
          <a:ln/>
        </p:spPr>
      </p:sp>
      <p:sp>
        <p:nvSpPr>
          <p:cNvPr id="23859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2098682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3"/>
          <p:cNvSpPr>
            <a:spLocks noGrp="1" noChangeArrowheads="1"/>
          </p:cNvSpPr>
          <p:nvPr>
            <p:ph type="sldNum" sz="quarter" idx="5"/>
          </p:nvPr>
        </p:nvSpPr>
        <p:spPr/>
        <p:txBody>
          <a:bodyPr/>
          <a:lstStyle/>
          <a:p>
            <a:pPr>
              <a:defRPr/>
            </a:pPr>
            <a:fld id="{D3B46664-AE7A-4EF7-BFD7-083E2F3E0F65}" type="slidenum">
              <a:rPr lang="en-US" smtClean="0"/>
              <a:pPr>
                <a:defRPr/>
              </a:pPr>
              <a:t>10</a:t>
            </a:fld>
            <a:endParaRPr lang="en-US" smtClean="0"/>
          </a:p>
        </p:txBody>
      </p:sp>
      <p:sp>
        <p:nvSpPr>
          <p:cNvPr id="238595" name="Rectangle 2"/>
          <p:cNvSpPr>
            <a:spLocks noGrp="1" noRot="1" noChangeAspect="1" noChangeArrowheads="1" noTextEdit="1"/>
          </p:cNvSpPr>
          <p:nvPr>
            <p:ph type="sldImg"/>
          </p:nvPr>
        </p:nvSpPr>
        <p:spPr>
          <a:ln/>
        </p:spPr>
      </p:sp>
      <p:sp>
        <p:nvSpPr>
          <p:cNvPr id="23859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4869000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183"/>
          <p:cNvSpPr>
            <a:spLocks noChangeArrowheads="1"/>
          </p:cNvSpPr>
          <p:nvPr userDrawn="1"/>
        </p:nvSpPr>
        <p:spPr bwMode="white">
          <a:xfrm>
            <a:off x="0" y="0"/>
            <a:ext cx="9144000" cy="6858000"/>
          </a:xfrm>
          <a:prstGeom prst="rect">
            <a:avLst/>
          </a:prstGeom>
          <a:solidFill>
            <a:srgbClr val="FFFFFF"/>
          </a:solidFill>
          <a:ln w="9525">
            <a:noFill/>
            <a:miter lim="800000"/>
            <a:headEnd/>
            <a:tailEnd/>
          </a:ln>
          <a:effectLst/>
        </p:spPr>
        <p:txBody>
          <a:bodyPr wrap="none" anchor="ctr"/>
          <a:lstStyle/>
          <a:p>
            <a:pPr>
              <a:defRPr/>
            </a:pPr>
            <a:endParaRPr lang="en-US">
              <a:cs typeface="+mn-cs"/>
            </a:endParaRPr>
          </a:p>
        </p:txBody>
      </p:sp>
      <p:pic>
        <p:nvPicPr>
          <p:cNvPr id="5" name="Picture 1188" descr="Title Page bar_112409_1pm"/>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0" y="268288"/>
            <a:ext cx="9144000" cy="1974850"/>
          </a:xfrm>
          <a:prstGeom prst="rect">
            <a:avLst/>
          </a:prstGeom>
          <a:noFill/>
          <a:ln w="9525">
            <a:noFill/>
            <a:miter lim="800000"/>
            <a:headEnd/>
            <a:tailEnd/>
          </a:ln>
        </p:spPr>
      </p:pic>
      <p:sp>
        <p:nvSpPr>
          <p:cNvPr id="6" name="Rectangle 1180"/>
          <p:cNvSpPr>
            <a:spLocks noChangeArrowheads="1"/>
          </p:cNvSpPr>
          <p:nvPr userDrawn="1"/>
        </p:nvSpPr>
        <p:spPr bwMode="auto">
          <a:xfrm>
            <a:off x="0" y="6556375"/>
            <a:ext cx="9144000" cy="301625"/>
          </a:xfrm>
          <a:prstGeom prst="rect">
            <a:avLst/>
          </a:prstGeom>
          <a:solidFill>
            <a:srgbClr val="225A7A"/>
          </a:solidFill>
          <a:ln w="9525">
            <a:noFill/>
            <a:miter lim="800000"/>
            <a:headEnd/>
            <a:tailEnd/>
          </a:ln>
          <a:effectLst/>
        </p:spPr>
        <p:txBody>
          <a:bodyPr wrap="none" anchor="ctr"/>
          <a:lstStyle/>
          <a:p>
            <a:pPr>
              <a:defRPr/>
            </a:pPr>
            <a:endParaRPr lang="en-US">
              <a:cs typeface="+mn-cs"/>
            </a:endParaRPr>
          </a:p>
        </p:txBody>
      </p:sp>
      <p:pic>
        <p:nvPicPr>
          <p:cNvPr id="7" name="Picture 1181"/>
          <p:cNvPicPr>
            <a:picLocks noChangeAspect="1" noChangeArrowheads="1"/>
          </p:cNvPicPr>
          <p:nvPr userDrawn="1"/>
        </p:nvPicPr>
        <p:blipFill>
          <a:blip r:embed="rId3" cstate="print"/>
          <a:srcRect/>
          <a:stretch>
            <a:fillRect/>
          </a:stretch>
        </p:blipFill>
        <p:spPr bwMode="auto">
          <a:xfrm>
            <a:off x="3051175" y="838200"/>
            <a:ext cx="3032125" cy="838200"/>
          </a:xfrm>
          <a:prstGeom prst="rect">
            <a:avLst/>
          </a:prstGeom>
          <a:noFill/>
          <a:ln w="9525">
            <a:noFill/>
            <a:miter lim="800000"/>
            <a:headEnd/>
            <a:tailEnd/>
          </a:ln>
        </p:spPr>
      </p:pic>
      <p:sp>
        <p:nvSpPr>
          <p:cNvPr id="81978" name="Rectangle 1082"/>
          <p:cNvSpPr>
            <a:spLocks noGrp="1" noChangeArrowheads="1"/>
          </p:cNvSpPr>
          <p:nvPr>
            <p:ph type="ctrTitle"/>
          </p:nvPr>
        </p:nvSpPr>
        <p:spPr bwMode="auto">
          <a:xfrm>
            <a:off x="685800" y="2979738"/>
            <a:ext cx="7772400" cy="649287"/>
          </a:xfrm>
          <a:ln algn="ctr"/>
        </p:spPr>
        <p:txBody>
          <a:bodyPr>
            <a:spAutoFit/>
          </a:bodyPr>
          <a:lstStyle>
            <a:lvl1pPr algn="ctr">
              <a:lnSpc>
                <a:spcPct val="85000"/>
              </a:lnSpc>
              <a:spcBef>
                <a:spcPct val="40000"/>
              </a:spcBef>
              <a:defRPr sz="4300" smtClean="0">
                <a:solidFill>
                  <a:schemeClr val="accent2"/>
                </a:solidFill>
              </a:defRPr>
            </a:lvl1pPr>
          </a:lstStyle>
          <a:p>
            <a:r>
              <a:rPr lang="en-US" smtClean="0"/>
              <a:t>Click to edit Master title style</a:t>
            </a:r>
          </a:p>
        </p:txBody>
      </p:sp>
      <p:sp>
        <p:nvSpPr>
          <p:cNvPr id="81979" name="Rectangle 1083"/>
          <p:cNvSpPr>
            <a:spLocks noGrp="1" noChangeArrowheads="1"/>
          </p:cNvSpPr>
          <p:nvPr>
            <p:ph type="subTitle" idx="1"/>
          </p:nvPr>
        </p:nvSpPr>
        <p:spPr>
          <a:xfrm>
            <a:off x="668338" y="4867275"/>
            <a:ext cx="7807325" cy="430213"/>
          </a:xfrm>
        </p:spPr>
        <p:txBody>
          <a:bodyPr>
            <a:spAutoFit/>
          </a:bodyPr>
          <a:lstStyle>
            <a:lvl1pPr marL="0" indent="0" algn="ctr">
              <a:lnSpc>
                <a:spcPct val="85000"/>
              </a:lnSpc>
              <a:spcBef>
                <a:spcPct val="25000"/>
              </a:spcBef>
              <a:buFont typeface="Wingdings" pitchFamily="2" charset="2"/>
              <a:buNone/>
              <a:defRPr sz="2600" b="1" smtClean="0">
                <a:solidFill>
                  <a:srgbClr val="225A7A"/>
                </a:solidFill>
              </a:defRPr>
            </a:lvl1pPr>
          </a:lstStyle>
          <a:p>
            <a:r>
              <a:rPr lang="en-US" smtClean="0"/>
              <a:t>Click to edit Master subtitle style</a:t>
            </a:r>
          </a:p>
        </p:txBody>
      </p:sp>
      <p:sp>
        <p:nvSpPr>
          <p:cNvPr id="8" name="Rectangle 1184"/>
          <p:cNvSpPr>
            <a:spLocks noGrp="1" noChangeArrowheads="1"/>
          </p:cNvSpPr>
          <p:nvPr>
            <p:ph type="dt" sz="half" idx="10"/>
          </p:nvPr>
        </p:nvSpPr>
        <p:spPr/>
        <p:txBody>
          <a:bodyPr/>
          <a:lstStyle>
            <a:lvl1pPr>
              <a:defRPr/>
            </a:lvl1pPr>
          </a:lstStyle>
          <a:p>
            <a:pPr>
              <a:defRPr/>
            </a:pPr>
            <a:r>
              <a:rPr lang="en-US" smtClean="0"/>
              <a:t>12/01/09 - 9pm</a:t>
            </a:r>
            <a:endParaRPr lang="en-US"/>
          </a:p>
        </p:txBody>
      </p:sp>
      <p:sp>
        <p:nvSpPr>
          <p:cNvPr id="9" name="Rectangle 1185"/>
          <p:cNvSpPr>
            <a:spLocks noGrp="1" noChangeArrowheads="1"/>
          </p:cNvSpPr>
          <p:nvPr>
            <p:ph type="ftr" sz="quarter" idx="11"/>
          </p:nvPr>
        </p:nvSpPr>
        <p:spPr/>
        <p:txBody>
          <a:bodyPr/>
          <a:lstStyle>
            <a:lvl1pPr>
              <a:defRPr/>
            </a:lvl1pPr>
          </a:lstStyle>
          <a:p>
            <a:pPr>
              <a:defRPr/>
            </a:pPr>
            <a:r>
              <a:rPr lang="en-US"/>
              <a:t>eSlide – P6466 – The Financial Crisis and the Future of the P/C</a:t>
            </a:r>
          </a:p>
        </p:txBody>
      </p:sp>
      <p:sp>
        <p:nvSpPr>
          <p:cNvPr id="10" name="Rectangle 1189"/>
          <p:cNvSpPr>
            <a:spLocks noGrp="1" noChangeArrowheads="1"/>
          </p:cNvSpPr>
          <p:nvPr>
            <p:ph type="sldNum" sz="quarter" idx="12"/>
          </p:nvPr>
        </p:nvSpPr>
        <p:spPr/>
        <p:txBody>
          <a:bodyPr/>
          <a:lstStyle>
            <a:lvl1pPr>
              <a:defRPr>
                <a:solidFill>
                  <a:schemeClr val="bg1"/>
                </a:solidFill>
              </a:defRPr>
            </a:lvl1pPr>
          </a:lstStyle>
          <a:p>
            <a:pPr>
              <a:defRPr/>
            </a:pPr>
            <a:fld id="{1AA298A7-07D0-41F4-A57B-095D4458DCA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ext Placeholder 2"/>
          <p:cNvSpPr>
            <a:spLocks noGrp="1"/>
          </p:cNvSpPr>
          <p:nvPr>
            <p:ph type="body"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00BC345D-58F2-4414-BF4A-B7296ABFC7E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able Placeholder 2"/>
          <p:cNvSpPr>
            <a:spLocks noGrp="1"/>
          </p:cNvSpPr>
          <p:nvPr>
            <p:ph type="tbl" idx="1"/>
          </p:nvPr>
        </p:nvSpPr>
        <p:spPr/>
        <p:txBody>
          <a:bodyPr lIns="91440" rIns="91440" rtlCol="0"/>
          <a:lstStyle/>
          <a:p>
            <a:pPr lvl="0"/>
            <a:endParaRPr lang="en-US" noProof="0" smtClean="0"/>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CAFC86FA-B60D-423D-926C-A543DAD8D6A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98450" y="90488"/>
            <a:ext cx="7400925" cy="8604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95300" y="1647825"/>
            <a:ext cx="8153400" cy="4652963"/>
          </a:xfrm>
        </p:spPr>
        <p:txBody>
          <a:bodyPr/>
          <a:lstStyle/>
          <a:p>
            <a:pPr lvl="0"/>
            <a:endParaRPr lang="en-US" noProof="0"/>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213DCD5A-272D-460F-810D-8B44844B5B0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genda">
    <p:bg>
      <p:bgPr>
        <a:solidFill>
          <a:srgbClr val="FFFFFF"/>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48000" y="303902"/>
            <a:ext cx="6840000" cy="720000"/>
          </a:xfrm>
        </p:spPr>
        <p:txBody>
          <a:bodyPr/>
          <a:lstStyle>
            <a:lvl1pPr>
              <a:defRPr>
                <a:solidFill>
                  <a:schemeClr val="tx2"/>
                </a:solidFill>
              </a:defRPr>
            </a:lvl1pPr>
          </a:lstStyle>
          <a:p>
            <a:r>
              <a:rPr lang="en-US" smtClean="0"/>
              <a:t>Click to edit Master title style</a:t>
            </a:r>
            <a:endParaRPr lang="de-DE" dirty="0"/>
          </a:p>
        </p:txBody>
      </p:sp>
      <p:sp>
        <p:nvSpPr>
          <p:cNvPr id="5" name="Textplatzhalter 4"/>
          <p:cNvSpPr>
            <a:spLocks noGrp="1"/>
          </p:cNvSpPr>
          <p:nvPr>
            <p:ph type="body" sz="quarter" idx="10"/>
          </p:nvPr>
        </p:nvSpPr>
        <p:spPr>
          <a:xfrm>
            <a:off x="287337" y="1438937"/>
            <a:ext cx="8569325" cy="4842000"/>
          </a:xfrm>
        </p:spPr>
        <p:txBody>
          <a:bodyPr/>
          <a:lstStyle>
            <a:lvl1pPr marL="350100" indent="-342900">
              <a:buFont typeface="+mj-lt"/>
              <a:buAutoNum type="arabicPeriod"/>
              <a:defRPr baseline="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Content Placeholder 2"/>
          <p:cNvSpPr>
            <a:spLocks noGrp="1"/>
          </p:cNvSpPr>
          <p:nvPr>
            <p:ph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8F1D8FF3-5AB6-4EC6-BDC2-E6058C96F90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rtlCol="0"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EAA4BFB2-9712-42D6-90C8-408268A1944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DB690DBB-527D-49DE-BE17-F2C090C1D32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8"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9" name="Rectangle 110"/>
          <p:cNvSpPr>
            <a:spLocks noGrp="1" noChangeArrowheads="1"/>
          </p:cNvSpPr>
          <p:nvPr>
            <p:ph type="sldNum" sz="quarter" idx="12"/>
          </p:nvPr>
        </p:nvSpPr>
        <p:spPr>
          <a:ln/>
        </p:spPr>
        <p:txBody>
          <a:bodyPr/>
          <a:lstStyle>
            <a:lvl1pPr>
              <a:defRPr/>
            </a:lvl1pPr>
          </a:lstStyle>
          <a:p>
            <a:pPr>
              <a:defRPr/>
            </a:pPr>
            <a:fld id="{9A7B4C8B-F8C1-4480-ADCB-1FB9116D9DE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4"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5" name="Rectangle 110"/>
          <p:cNvSpPr>
            <a:spLocks noGrp="1" noChangeArrowheads="1"/>
          </p:cNvSpPr>
          <p:nvPr>
            <p:ph type="sldNum" sz="quarter" idx="12"/>
          </p:nvPr>
        </p:nvSpPr>
        <p:spPr>
          <a:ln/>
        </p:spPr>
        <p:txBody>
          <a:bodyPr/>
          <a:lstStyle>
            <a:lvl1pPr>
              <a:defRPr/>
            </a:lvl1pPr>
          </a:lstStyle>
          <a:p>
            <a:pPr>
              <a:defRPr/>
            </a:pPr>
            <a:fld id="{103D1549-189B-430A-BC2E-B6FA9183E25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3"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4" name="Rectangle 110"/>
          <p:cNvSpPr>
            <a:spLocks noGrp="1" noChangeArrowheads="1"/>
          </p:cNvSpPr>
          <p:nvPr>
            <p:ph type="sldNum" sz="quarter" idx="12"/>
          </p:nvPr>
        </p:nvSpPr>
        <p:spPr>
          <a:ln/>
        </p:spPr>
        <p:txBody>
          <a:bodyPr/>
          <a:lstStyle>
            <a:lvl1pPr>
              <a:defRPr/>
            </a:lvl1pPr>
          </a:lstStyle>
          <a:p>
            <a:pPr>
              <a:defRPr/>
            </a:pPr>
            <a:fld id="{79649112-2361-4913-9798-B6AEBB59A8D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13E2EC06-222A-42D0-87E9-064A6BEAE8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lIns="91440" rIns="91440"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5"/>
          <p:cNvSpPr>
            <a:spLocks noGrp="1" noChangeArrowheads="1"/>
          </p:cNvSpPr>
          <p:nvPr>
            <p:ph type="dt" sz="half" idx="10"/>
          </p:nvPr>
        </p:nvSpPr>
        <p:spPr>
          <a:ln/>
        </p:spPr>
        <p:txBody>
          <a:bodyPr/>
          <a:lstStyle>
            <a:lvl1pPr>
              <a:defRPr/>
            </a:lvl1pPr>
          </a:lstStyle>
          <a:p>
            <a:pPr>
              <a:defRPr/>
            </a:pPr>
            <a:r>
              <a:rPr lang="en-US" smtClean="0"/>
              <a:t>12/01/09 - 9pm</a:t>
            </a:r>
            <a:endParaRPr lang="en-US"/>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C71FF8B8-F0F3-400C-8102-4AEACDC8D33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8" name="Rectangle 104"/>
          <p:cNvSpPr>
            <a:spLocks noChangeArrowheads="1"/>
          </p:cNvSpPr>
          <p:nvPr/>
        </p:nvSpPr>
        <p:spPr bwMode="white">
          <a:xfrm>
            <a:off x="0" y="0"/>
            <a:ext cx="9144000" cy="6858000"/>
          </a:xfrm>
          <a:prstGeom prst="rect">
            <a:avLst/>
          </a:prstGeom>
          <a:solidFill>
            <a:srgbClr val="FFFFFF"/>
          </a:solidFill>
          <a:ln w="9525">
            <a:noFill/>
            <a:miter lim="800000"/>
            <a:headEnd/>
            <a:tailEnd/>
          </a:ln>
          <a:effectLst/>
        </p:spPr>
        <p:txBody>
          <a:bodyPr wrap="none" anchor="ctr"/>
          <a:lstStyle/>
          <a:p>
            <a:pPr>
              <a:defRPr/>
            </a:pPr>
            <a:endParaRPr lang="en-US">
              <a:cs typeface="+mn-cs"/>
            </a:endParaRPr>
          </a:p>
        </p:txBody>
      </p:sp>
      <p:pic>
        <p:nvPicPr>
          <p:cNvPr id="90115" name="Picture 109" descr="Text Page"/>
          <p:cNvPicPr>
            <a:picLocks noChangeAspect="1" noChangeArrowheads="1"/>
          </p:cNvPicPr>
          <p:nvPr/>
        </p:nvPicPr>
        <p:blipFill>
          <a:blip r:embed="rId15" cstate="email">
            <a:extLst>
              <a:ext uri="{28A0092B-C50C-407E-A947-70E740481C1C}">
                <a14:useLocalDpi xmlns:a14="http://schemas.microsoft.com/office/drawing/2010/main"/>
              </a:ext>
            </a:extLst>
          </a:blip>
          <a:srcRect/>
          <a:stretch>
            <a:fillRect/>
          </a:stretch>
        </p:blipFill>
        <p:spPr bwMode="auto">
          <a:xfrm>
            <a:off x="0" y="0"/>
            <a:ext cx="9144000" cy="1150938"/>
          </a:xfrm>
          <a:prstGeom prst="rect">
            <a:avLst/>
          </a:prstGeom>
          <a:noFill/>
          <a:ln w="9525">
            <a:noFill/>
            <a:miter lim="800000"/>
            <a:headEnd/>
            <a:tailEnd/>
          </a:ln>
        </p:spPr>
      </p:pic>
      <p:sp>
        <p:nvSpPr>
          <p:cNvPr id="90116" name="Rectangle 45"/>
          <p:cNvSpPr>
            <a:spLocks noGrp="1" noChangeArrowheads="1"/>
          </p:cNvSpPr>
          <p:nvPr>
            <p:ph type="body" idx="1"/>
          </p:nvPr>
        </p:nvSpPr>
        <p:spPr bwMode="auto">
          <a:xfrm>
            <a:off x="495300" y="1647825"/>
            <a:ext cx="8153400" cy="4652963"/>
          </a:xfrm>
          <a:prstGeom prst="rect">
            <a:avLst/>
          </a:prstGeom>
          <a:noFill/>
          <a:ln w="9525" algn="ctr">
            <a:noFill/>
            <a:miter lim="800000"/>
            <a:headEnd/>
            <a:tailEnd/>
          </a:ln>
        </p:spPr>
        <p:txBody>
          <a:bodyPr vert="horz" wrap="square" lIns="45720" tIns="45720" rIns="4572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0117" name="Rectangle 44"/>
          <p:cNvSpPr>
            <a:spLocks noGrp="1" noChangeArrowheads="1"/>
          </p:cNvSpPr>
          <p:nvPr>
            <p:ph type="title"/>
          </p:nvPr>
        </p:nvSpPr>
        <p:spPr bwMode="black">
          <a:xfrm>
            <a:off x="298450" y="90488"/>
            <a:ext cx="7400925" cy="860425"/>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en-US" smtClean="0"/>
              <a:t>Click to edit </a:t>
            </a:r>
            <a:br>
              <a:rPr lang="en-US" smtClean="0"/>
            </a:br>
            <a:r>
              <a:rPr lang="en-US" smtClean="0"/>
              <a:t>Master title style</a:t>
            </a:r>
          </a:p>
        </p:txBody>
      </p:sp>
      <p:sp>
        <p:nvSpPr>
          <p:cNvPr id="1125" name="Rectangle 101"/>
          <p:cNvSpPr>
            <a:spLocks noChangeArrowheads="1"/>
          </p:cNvSpPr>
          <p:nvPr/>
        </p:nvSpPr>
        <p:spPr bwMode="auto">
          <a:xfrm>
            <a:off x="0" y="6807200"/>
            <a:ext cx="9144000" cy="50800"/>
          </a:xfrm>
          <a:prstGeom prst="rect">
            <a:avLst/>
          </a:prstGeom>
          <a:solidFill>
            <a:srgbClr val="225A7A"/>
          </a:solidFill>
          <a:ln w="9525">
            <a:noFill/>
            <a:miter lim="800000"/>
            <a:headEnd/>
            <a:tailEnd/>
          </a:ln>
          <a:effectLst/>
        </p:spPr>
        <p:txBody>
          <a:bodyPr wrap="none" anchor="ctr"/>
          <a:lstStyle/>
          <a:p>
            <a:pPr>
              <a:defRPr/>
            </a:pPr>
            <a:endParaRPr lang="en-US">
              <a:cs typeface="+mn-cs"/>
            </a:endParaRPr>
          </a:p>
        </p:txBody>
      </p:sp>
      <p:pic>
        <p:nvPicPr>
          <p:cNvPr id="90119" name="Picture 102"/>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7761288" y="349250"/>
            <a:ext cx="1228725" cy="341313"/>
          </a:xfrm>
          <a:prstGeom prst="rect">
            <a:avLst/>
          </a:prstGeom>
          <a:noFill/>
          <a:ln w="9525">
            <a:noFill/>
            <a:miter lim="800000"/>
            <a:headEnd/>
            <a:tailEnd/>
          </a:ln>
        </p:spPr>
      </p:pic>
      <p:sp>
        <p:nvSpPr>
          <p:cNvPr id="1129" name="Rectangle 105"/>
          <p:cNvSpPr>
            <a:spLocks noGrp="1" noChangeArrowheads="1"/>
          </p:cNvSpPr>
          <p:nvPr>
            <p:ph type="dt" sz="half" idx="2"/>
          </p:nvPr>
        </p:nvSpPr>
        <p:spPr bwMode="auto">
          <a:xfrm>
            <a:off x="85725" y="6961188"/>
            <a:ext cx="1352550" cy="115887"/>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eaLnBrk="0" hangingPunct="0">
              <a:lnSpc>
                <a:spcPct val="85000"/>
              </a:lnSpc>
              <a:spcBef>
                <a:spcPct val="20000"/>
              </a:spcBef>
              <a:defRPr sz="900">
                <a:solidFill>
                  <a:schemeClr val="bg1"/>
                </a:solidFill>
                <a:latin typeface="Arial" charset="0"/>
                <a:cs typeface="+mn-cs"/>
              </a:defRPr>
            </a:lvl1pPr>
          </a:lstStyle>
          <a:p>
            <a:pPr>
              <a:defRPr/>
            </a:pPr>
            <a:r>
              <a:rPr lang="en-US" smtClean="0"/>
              <a:t>12/01/09 - 9pm</a:t>
            </a:r>
            <a:endParaRPr lang="en-US"/>
          </a:p>
        </p:txBody>
      </p:sp>
      <p:sp>
        <p:nvSpPr>
          <p:cNvPr id="1130" name="Rectangle 106"/>
          <p:cNvSpPr>
            <a:spLocks noGrp="1" noChangeArrowheads="1"/>
          </p:cNvSpPr>
          <p:nvPr>
            <p:ph type="ftr" sz="quarter" idx="3"/>
          </p:nvPr>
        </p:nvSpPr>
        <p:spPr bwMode="auto">
          <a:xfrm>
            <a:off x="2695575" y="6961188"/>
            <a:ext cx="3752850" cy="117475"/>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ctr" eaLnBrk="0" hangingPunct="0">
              <a:lnSpc>
                <a:spcPct val="85000"/>
              </a:lnSpc>
              <a:spcBef>
                <a:spcPct val="20000"/>
              </a:spcBef>
              <a:defRPr sz="900">
                <a:solidFill>
                  <a:schemeClr val="bg1"/>
                </a:solidFill>
                <a:latin typeface="Arial" charset="0"/>
                <a:cs typeface="+mn-cs"/>
              </a:defRPr>
            </a:lvl1pPr>
          </a:lstStyle>
          <a:p>
            <a:pPr>
              <a:defRPr/>
            </a:pPr>
            <a:r>
              <a:rPr lang="en-US"/>
              <a:t>eSlide – P6466 – The Financial Crisis and the Future of the P/C</a:t>
            </a:r>
          </a:p>
        </p:txBody>
      </p:sp>
      <p:sp>
        <p:nvSpPr>
          <p:cNvPr id="1134" name="Rectangle 110"/>
          <p:cNvSpPr>
            <a:spLocks noGrp="1" noChangeArrowheads="1"/>
          </p:cNvSpPr>
          <p:nvPr>
            <p:ph type="sldNum" sz="quarter" idx="4"/>
          </p:nvPr>
        </p:nvSpPr>
        <p:spPr bwMode="auto">
          <a:xfrm>
            <a:off x="8601075" y="6656388"/>
            <a:ext cx="447675" cy="115887"/>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lnSpc>
                <a:spcPct val="85000"/>
              </a:lnSpc>
              <a:spcBef>
                <a:spcPct val="20000"/>
              </a:spcBef>
              <a:defRPr sz="900">
                <a:latin typeface="Arial" charset="0"/>
                <a:cs typeface="+mn-cs"/>
              </a:defRPr>
            </a:lvl1pPr>
          </a:lstStyle>
          <a:p>
            <a:pPr>
              <a:defRPr/>
            </a:pPr>
            <a:fld id="{FF8B5C7A-7BED-4BF9-AD02-83F44DE0BE2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437" r:id="rId1"/>
    <p:sldLayoutId id="2147485426" r:id="rId2"/>
    <p:sldLayoutId id="2147485427" r:id="rId3"/>
    <p:sldLayoutId id="2147485428" r:id="rId4"/>
    <p:sldLayoutId id="2147485429" r:id="rId5"/>
    <p:sldLayoutId id="2147485430" r:id="rId6"/>
    <p:sldLayoutId id="2147485431" r:id="rId7"/>
    <p:sldLayoutId id="2147485432" r:id="rId8"/>
    <p:sldLayoutId id="2147485433" r:id="rId9"/>
    <p:sldLayoutId id="2147485434" r:id="rId10"/>
    <p:sldLayoutId id="2147485435" r:id="rId11"/>
    <p:sldLayoutId id="2147485436" r:id="rId12"/>
    <p:sldLayoutId id="2147485438" r:id="rId13"/>
  </p:sldLayoutIdLst>
  <p:timing>
    <p:tnLst>
      <p:par>
        <p:cTn id="1" dur="indefinite" restart="never" nodeType="tmRoot"/>
      </p:par>
    </p:tnLst>
  </p:timing>
  <p:hf hdr="0" ftr="0"/>
  <p:txStyles>
    <p:titleStyle>
      <a:lvl1pPr algn="l" defTabSz="114300" rtl="0" eaLnBrk="0" fontAlgn="base" hangingPunct="0">
        <a:lnSpc>
          <a:spcPct val="90000"/>
        </a:lnSpc>
        <a:spcBef>
          <a:spcPct val="0"/>
        </a:spcBef>
        <a:spcAft>
          <a:spcPct val="0"/>
        </a:spcAft>
        <a:defRPr sz="3000" b="1">
          <a:solidFill>
            <a:srgbClr val="225A7A"/>
          </a:solidFill>
          <a:latin typeface="Arial" charset="0"/>
          <a:ea typeface="+mj-ea"/>
          <a:cs typeface="+mj-cs"/>
        </a:defRPr>
      </a:lvl1pPr>
      <a:lvl2pPr algn="l" defTabSz="114300" rtl="0" eaLnBrk="0" fontAlgn="base" hangingPunct="0">
        <a:lnSpc>
          <a:spcPct val="90000"/>
        </a:lnSpc>
        <a:spcBef>
          <a:spcPct val="0"/>
        </a:spcBef>
        <a:spcAft>
          <a:spcPct val="0"/>
        </a:spcAft>
        <a:defRPr sz="3000" b="1">
          <a:solidFill>
            <a:srgbClr val="225A7A"/>
          </a:solidFill>
          <a:latin typeface="Arial"/>
        </a:defRPr>
      </a:lvl2pPr>
      <a:lvl3pPr algn="l" defTabSz="114300" rtl="0" eaLnBrk="0" fontAlgn="base" hangingPunct="0">
        <a:lnSpc>
          <a:spcPct val="90000"/>
        </a:lnSpc>
        <a:spcBef>
          <a:spcPct val="0"/>
        </a:spcBef>
        <a:spcAft>
          <a:spcPct val="0"/>
        </a:spcAft>
        <a:defRPr sz="3000" b="1">
          <a:solidFill>
            <a:srgbClr val="225A7A"/>
          </a:solidFill>
          <a:latin typeface="Arial"/>
        </a:defRPr>
      </a:lvl3pPr>
      <a:lvl4pPr algn="l" defTabSz="114300" rtl="0" eaLnBrk="0" fontAlgn="base" hangingPunct="0">
        <a:lnSpc>
          <a:spcPct val="90000"/>
        </a:lnSpc>
        <a:spcBef>
          <a:spcPct val="0"/>
        </a:spcBef>
        <a:spcAft>
          <a:spcPct val="0"/>
        </a:spcAft>
        <a:defRPr sz="3000" b="1">
          <a:solidFill>
            <a:srgbClr val="225A7A"/>
          </a:solidFill>
          <a:latin typeface="Arial"/>
        </a:defRPr>
      </a:lvl4pPr>
      <a:lvl5pPr algn="l" defTabSz="114300" rtl="0" eaLnBrk="0" fontAlgn="base" hangingPunct="0">
        <a:lnSpc>
          <a:spcPct val="90000"/>
        </a:lnSpc>
        <a:spcBef>
          <a:spcPct val="0"/>
        </a:spcBef>
        <a:spcAft>
          <a:spcPct val="0"/>
        </a:spcAft>
        <a:defRPr sz="3000" b="1">
          <a:solidFill>
            <a:srgbClr val="225A7A"/>
          </a:solidFill>
          <a:latin typeface="Arial"/>
        </a:defRPr>
      </a:lvl5pPr>
      <a:lvl6pPr marL="457200" algn="l" fontAlgn="base">
        <a:spcBef>
          <a:spcPct val="0"/>
        </a:spcBef>
        <a:spcAft>
          <a:spcPct val="0"/>
        </a:spcAft>
        <a:defRPr sz="3200">
          <a:solidFill>
            <a:schemeClr val="bg1">
              <a:alpha val="100000"/>
            </a:schemeClr>
          </a:solidFill>
          <a:latin typeface="Arial"/>
        </a:defRPr>
      </a:lvl6pPr>
      <a:lvl7pPr marL="914400" algn="l" fontAlgn="base">
        <a:spcBef>
          <a:spcPct val="0"/>
        </a:spcBef>
        <a:spcAft>
          <a:spcPct val="0"/>
        </a:spcAft>
        <a:defRPr sz="3200">
          <a:solidFill>
            <a:schemeClr val="bg1">
              <a:alpha val="100000"/>
            </a:schemeClr>
          </a:solidFill>
          <a:latin typeface="Arial"/>
        </a:defRPr>
      </a:lvl7pPr>
      <a:lvl8pPr marL="1371600" algn="l" fontAlgn="base">
        <a:spcBef>
          <a:spcPct val="0"/>
        </a:spcBef>
        <a:spcAft>
          <a:spcPct val="0"/>
        </a:spcAft>
        <a:defRPr sz="3200">
          <a:solidFill>
            <a:schemeClr val="bg1">
              <a:alpha val="100000"/>
            </a:schemeClr>
          </a:solidFill>
          <a:latin typeface="Arial"/>
        </a:defRPr>
      </a:lvl8pPr>
      <a:lvl9pPr marL="1828800" algn="l" fontAlgn="base">
        <a:spcBef>
          <a:spcPct val="0"/>
        </a:spcBef>
        <a:spcAft>
          <a:spcPct val="0"/>
        </a:spcAft>
        <a:defRPr sz="3200">
          <a:solidFill>
            <a:schemeClr val="bg1">
              <a:alpha val="100000"/>
            </a:schemeClr>
          </a:solidFill>
          <a:latin typeface="Arial"/>
        </a:defRPr>
      </a:lvl9pPr>
    </p:titleStyle>
    <p:bodyStyle>
      <a:lvl1pPr marL="292100" indent="-292100" algn="l" rtl="0" eaLnBrk="0" fontAlgn="base" hangingPunct="0">
        <a:lnSpc>
          <a:spcPct val="90000"/>
        </a:lnSpc>
        <a:spcBef>
          <a:spcPct val="100000"/>
        </a:spcBef>
        <a:spcAft>
          <a:spcPct val="0"/>
        </a:spcAft>
        <a:buClr>
          <a:schemeClr val="accent2"/>
        </a:buClr>
        <a:buFont typeface="Wingdings" pitchFamily="2" charset="2"/>
        <a:buChar char="n"/>
        <a:defRPr sz="2400">
          <a:solidFill>
            <a:schemeClr val="tx1"/>
          </a:solidFill>
          <a:latin typeface="Arial" charset="0"/>
          <a:ea typeface="+mn-ea"/>
          <a:cs typeface="+mn-cs"/>
        </a:defRPr>
      </a:lvl1pPr>
      <a:lvl2pPr marL="635000" indent="-228600" algn="l" rtl="0" eaLnBrk="0" fontAlgn="base" hangingPunct="0">
        <a:lnSpc>
          <a:spcPct val="90000"/>
        </a:lnSpc>
        <a:spcBef>
          <a:spcPct val="50000"/>
        </a:spcBef>
        <a:spcAft>
          <a:spcPct val="0"/>
        </a:spcAft>
        <a:buClr>
          <a:schemeClr val="accent2"/>
        </a:buClr>
        <a:buFont typeface="Wingdings" pitchFamily="2" charset="2"/>
        <a:buChar char="w"/>
        <a:defRPr sz="2200">
          <a:solidFill>
            <a:schemeClr val="tx1"/>
          </a:solidFill>
          <a:latin typeface="Arial" charset="0"/>
        </a:defRPr>
      </a:lvl2pPr>
      <a:lvl3pPr marL="977900" indent="-228600" algn="l" rtl="0" eaLnBrk="0" fontAlgn="base" hangingPunct="0">
        <a:lnSpc>
          <a:spcPct val="90000"/>
        </a:lnSpc>
        <a:spcBef>
          <a:spcPct val="25000"/>
        </a:spcBef>
        <a:spcAft>
          <a:spcPct val="0"/>
        </a:spcAft>
        <a:buClr>
          <a:schemeClr val="accent2"/>
        </a:buClr>
        <a:buFont typeface="Arial" charset="0"/>
        <a:buChar char="–"/>
        <a:defRPr sz="2000">
          <a:solidFill>
            <a:schemeClr val="tx1"/>
          </a:solidFill>
          <a:latin typeface="Arial" charset="0"/>
        </a:defRPr>
      </a:lvl3pPr>
      <a:lvl4pPr marL="1320800" indent="-228600" algn="l" rtl="0" eaLnBrk="0" fontAlgn="base" hangingPunct="0">
        <a:lnSpc>
          <a:spcPct val="90000"/>
        </a:lnSpc>
        <a:spcBef>
          <a:spcPct val="15000"/>
        </a:spcBef>
        <a:spcAft>
          <a:spcPct val="0"/>
        </a:spcAft>
        <a:buClr>
          <a:schemeClr val="accent2"/>
        </a:buClr>
        <a:buFont typeface="Wingdings" pitchFamily="2" charset="2"/>
        <a:buChar char="§"/>
        <a:defRPr>
          <a:solidFill>
            <a:schemeClr val="tx1"/>
          </a:solidFill>
          <a:latin typeface="Arial" charset="0"/>
        </a:defRPr>
      </a:lvl4pPr>
      <a:lvl5pPr marL="1663700" indent="-228600" algn="l" rtl="0" eaLnBrk="0" fontAlgn="base" hangingPunct="0">
        <a:lnSpc>
          <a:spcPct val="95000"/>
        </a:lnSpc>
        <a:spcBef>
          <a:spcPct val="15000"/>
        </a:spcBef>
        <a:spcAft>
          <a:spcPct val="0"/>
        </a:spcAft>
        <a:buClr>
          <a:schemeClr val="accent2"/>
        </a:buClr>
        <a:buChar char="»"/>
        <a:defRPr sz="1600">
          <a:solidFill>
            <a:schemeClr val="tx1"/>
          </a:solidFill>
          <a:latin typeface="Arial" charset="0"/>
        </a:defRPr>
      </a:lvl5pPr>
      <a:lvl6pPr marL="2514600" indent="-228600" algn="l" fontAlgn="base">
        <a:spcBef>
          <a:spcPct val="20000"/>
        </a:spcBef>
        <a:spcAft>
          <a:spcPct val="0"/>
        </a:spcAft>
        <a:buChar char="»"/>
        <a:defRPr>
          <a:solidFill>
            <a:schemeClr val="bg1">
              <a:alpha val="100000"/>
            </a:schemeClr>
          </a:solidFill>
          <a:latin typeface="+mn-lt"/>
        </a:defRPr>
      </a:lvl6pPr>
      <a:lvl7pPr marL="2971800" indent="-228600" algn="l" fontAlgn="base">
        <a:spcBef>
          <a:spcPct val="20000"/>
        </a:spcBef>
        <a:spcAft>
          <a:spcPct val="0"/>
        </a:spcAft>
        <a:buChar char="»"/>
        <a:defRPr>
          <a:solidFill>
            <a:schemeClr val="bg1">
              <a:alpha val="100000"/>
            </a:schemeClr>
          </a:solidFill>
          <a:latin typeface="+mn-lt"/>
        </a:defRPr>
      </a:lvl7pPr>
      <a:lvl8pPr marL="3429000" indent="-228600" algn="l" fontAlgn="base">
        <a:spcBef>
          <a:spcPct val="20000"/>
        </a:spcBef>
        <a:spcAft>
          <a:spcPct val="0"/>
        </a:spcAft>
        <a:buChar char="»"/>
        <a:defRPr>
          <a:solidFill>
            <a:schemeClr val="bg1">
              <a:alpha val="100000"/>
            </a:schemeClr>
          </a:solidFill>
          <a:latin typeface="+mn-lt"/>
        </a:defRPr>
      </a:lvl8pPr>
      <a:lvl9pPr marL="3886200" indent="-228600" algn="l" fontAlgn="base">
        <a:spcBef>
          <a:spcPct val="20000"/>
        </a:spcBef>
        <a:spcAft>
          <a:spcPct val="0"/>
        </a:spcAft>
        <a:buChar char="»"/>
        <a:defRPr>
          <a:solidFill>
            <a:schemeClr val="bg1">
              <a:alpha val="100000"/>
            </a:schemeClr>
          </a:solidFill>
          <a:latin typeface="+mn-lt"/>
        </a:defRPr>
      </a:lvl9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vmlDrawing" Target="../drawings/vmlDrawing5.vml"/><Relationship Id="rId5" Type="http://schemas.openxmlformats.org/officeDocument/2006/relationships/image" Target="../media/image9.emf"/><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vmlDrawing" Target="../drawings/vmlDrawing6.vml"/><Relationship Id="rId5" Type="http://schemas.openxmlformats.org/officeDocument/2006/relationships/image" Target="../media/image10.emf"/><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13.xml"/><Relationship Id="rId5" Type="http://schemas.openxmlformats.org/officeDocument/2006/relationships/image" Target="../media/image13.png"/><Relationship Id="rId4" Type="http://schemas.openxmlformats.org/officeDocument/2006/relationships/image" Target="../media/image12.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hyperlink" Target="http://www.iii.org/presentations"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www.insuringflorida.org/" TargetMode="External"/><Relationship Id="rId2" Type="http://schemas.openxmlformats.org/officeDocument/2006/relationships/hyperlink" Target="http://www.iii.org/" TargetMode="External"/><Relationship Id="rId1" Type="http://schemas.openxmlformats.org/officeDocument/2006/relationships/slideLayout" Target="../slideLayouts/slideLayout10.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6.e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vmlDrawing" Target="../drawings/vmlDrawing4.vml"/><Relationship Id="rId5" Type="http://schemas.openxmlformats.org/officeDocument/2006/relationships/image" Target="../media/image8.emf"/><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ctrTitle"/>
          </p:nvPr>
        </p:nvSpPr>
        <p:spPr>
          <a:xfrm>
            <a:off x="0" y="2443755"/>
            <a:ext cx="9104313" cy="2028248"/>
          </a:xfrm>
          <a:ln/>
        </p:spPr>
        <p:txBody>
          <a:bodyPr/>
          <a:lstStyle/>
          <a:p>
            <a:r>
              <a:rPr lang="en-US" sz="4000" dirty="0" smtClean="0"/>
              <a:t> Facing Down Fraud with</a:t>
            </a:r>
            <a:br>
              <a:rPr lang="en-US" sz="4000" dirty="0" smtClean="0"/>
            </a:br>
            <a:r>
              <a:rPr lang="en-US" sz="4000" dirty="0" smtClean="0"/>
              <a:t>Words &amp; Deeds</a:t>
            </a:r>
            <a:br>
              <a:rPr lang="en-US" sz="4000" dirty="0" smtClean="0"/>
            </a:br>
            <a:r>
              <a:rPr lang="en-US" sz="3200" i="1" dirty="0" smtClean="0"/>
              <a:t/>
            </a:r>
            <a:br>
              <a:rPr lang="en-US" sz="3200" i="1" dirty="0" smtClean="0"/>
            </a:br>
            <a:endParaRPr lang="en-US" sz="3200" i="1" dirty="0">
              <a:solidFill>
                <a:srgbClr val="FF0000"/>
              </a:solidFill>
            </a:endParaRPr>
          </a:p>
        </p:txBody>
      </p:sp>
      <p:sp>
        <p:nvSpPr>
          <p:cNvPr id="94211" name="Rectangle 3"/>
          <p:cNvSpPr>
            <a:spLocks noGrp="1" noChangeArrowheads="1"/>
          </p:cNvSpPr>
          <p:nvPr>
            <p:ph type="subTitle" idx="1"/>
          </p:nvPr>
        </p:nvSpPr>
        <p:spPr>
          <a:xfrm>
            <a:off x="0" y="4214631"/>
            <a:ext cx="8952271" cy="1169551"/>
          </a:xfrm>
        </p:spPr>
        <p:txBody>
          <a:bodyPr/>
          <a:lstStyle/>
          <a:p>
            <a:pPr>
              <a:lnSpc>
                <a:spcPct val="80000"/>
              </a:lnSpc>
            </a:pPr>
            <a:r>
              <a:rPr lang="en-US" sz="2800" dirty="0" smtClean="0"/>
              <a:t>Florida Property/Casualty Fraud Task Force</a:t>
            </a:r>
            <a:br>
              <a:rPr lang="en-US" sz="2800" dirty="0" smtClean="0"/>
            </a:br>
            <a:r>
              <a:rPr lang="en-US" sz="2800" dirty="0" smtClean="0"/>
              <a:t> July 10, 2014</a:t>
            </a:r>
          </a:p>
          <a:p>
            <a:pPr>
              <a:lnSpc>
                <a:spcPct val="80000"/>
              </a:lnSpc>
            </a:pPr>
            <a:r>
              <a:rPr lang="en-US" sz="2400" i="1" dirty="0" smtClean="0">
                <a:solidFill>
                  <a:srgbClr val="FF0000"/>
                </a:solidFill>
              </a:rPr>
              <a:t>Download at www.iii.org/presentations</a:t>
            </a:r>
          </a:p>
        </p:txBody>
      </p:sp>
      <p:sp>
        <p:nvSpPr>
          <p:cNvPr id="94212" name="Rectangle 3"/>
          <p:cNvSpPr txBox="1">
            <a:spLocks noChangeArrowheads="1"/>
          </p:cNvSpPr>
          <p:nvPr/>
        </p:nvSpPr>
        <p:spPr bwMode="gray">
          <a:xfrm>
            <a:off x="0" y="5886450"/>
            <a:ext cx="9144000" cy="978729"/>
          </a:xfrm>
          <a:prstGeom prst="rect">
            <a:avLst/>
          </a:prstGeom>
          <a:noFill/>
          <a:ln w="9525" algn="ctr">
            <a:noFill/>
            <a:miter lim="800000"/>
            <a:headEnd/>
            <a:tailEnd/>
          </a:ln>
        </p:spPr>
        <p:txBody>
          <a:bodyPr lIns="45720" rIns="45720">
            <a:spAutoFit/>
          </a:bodyPr>
          <a:lstStyle/>
          <a:p>
            <a:pPr algn="ctr" eaLnBrk="0" hangingPunct="0">
              <a:lnSpc>
                <a:spcPct val="90000"/>
              </a:lnSpc>
              <a:spcBef>
                <a:spcPct val="25000"/>
              </a:spcBef>
              <a:buClr>
                <a:schemeClr val="accent1"/>
              </a:buClr>
              <a:buFont typeface="Wingdings" pitchFamily="2" charset="2"/>
              <a:buNone/>
            </a:pPr>
            <a:r>
              <a:rPr lang="en-US" b="1" dirty="0" smtClean="0">
                <a:solidFill>
                  <a:schemeClr val="bg2"/>
                </a:solidFill>
              </a:rPr>
              <a:t>Lynne McChristian, Florida Representative</a:t>
            </a:r>
            <a:endParaRPr lang="en-US" b="1" dirty="0">
              <a:solidFill>
                <a:schemeClr val="bg2"/>
              </a:solidFill>
            </a:endParaRPr>
          </a:p>
          <a:p>
            <a:pPr algn="ctr" eaLnBrk="0" hangingPunct="0">
              <a:lnSpc>
                <a:spcPct val="90000"/>
              </a:lnSpc>
              <a:spcBef>
                <a:spcPct val="25000"/>
              </a:spcBef>
              <a:buClr>
                <a:schemeClr val="accent1"/>
              </a:buClr>
            </a:pPr>
            <a:r>
              <a:rPr lang="en-US" b="1" dirty="0">
                <a:solidFill>
                  <a:schemeClr val="bg2"/>
                </a:solidFill>
                <a:sym typeface="Symbol" pitchFamily="18" charset="2"/>
              </a:rPr>
              <a:t>Insurance Information Institute  110 William Street  New York, NY 10038</a:t>
            </a:r>
          </a:p>
          <a:p>
            <a:pPr algn="ctr" eaLnBrk="0" hangingPunct="0">
              <a:lnSpc>
                <a:spcPct val="90000"/>
              </a:lnSpc>
              <a:spcBef>
                <a:spcPct val="25000"/>
              </a:spcBef>
              <a:buClr>
                <a:schemeClr val="accent1"/>
              </a:buClr>
            </a:pPr>
            <a:r>
              <a:rPr lang="en-US" b="1" dirty="0">
                <a:solidFill>
                  <a:schemeClr val="bg1"/>
                </a:solidFill>
                <a:sym typeface="Symbol" pitchFamily="18" charset="2"/>
              </a:rPr>
              <a:t>Tel: </a:t>
            </a:r>
            <a:r>
              <a:rPr lang="en-US" b="1" dirty="0" smtClean="0">
                <a:solidFill>
                  <a:schemeClr val="bg1"/>
                </a:solidFill>
                <a:sym typeface="Symbol" pitchFamily="18" charset="2"/>
              </a:rPr>
              <a:t>813.480.6446  lynnem@iii.org </a:t>
            </a:r>
            <a:r>
              <a:rPr lang="en-US" b="1" dirty="0">
                <a:solidFill>
                  <a:schemeClr val="bg1"/>
                </a:solidFill>
                <a:sym typeface="Symbol" pitchFamily="18" charset="2"/>
              </a:rPr>
              <a:t> </a:t>
            </a:r>
            <a:r>
              <a:rPr lang="en-US" b="1" dirty="0" smtClean="0">
                <a:solidFill>
                  <a:schemeClr val="bg1"/>
                </a:solidFill>
                <a:sym typeface="Symbol" pitchFamily="18" charset="2"/>
              </a:rPr>
              <a:t>www.InsuringFlorida.org </a:t>
            </a:r>
            <a:r>
              <a:rPr lang="en-US" b="1" dirty="0">
                <a:solidFill>
                  <a:schemeClr val="bg1"/>
                </a:solidFill>
                <a:sym typeface="Symbol" pitchFamily="18" charset="2"/>
              </a:rPr>
              <a:t> www.iii.org</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105"/>
          <p:cNvSpPr>
            <a:spLocks noGrp="1" noChangeArrowheads="1"/>
          </p:cNvSpPr>
          <p:nvPr>
            <p:ph type="dt" sz="quarter" idx="10"/>
          </p:nvPr>
        </p:nvSpPr>
        <p:spPr/>
        <p:txBody>
          <a:bodyPr/>
          <a:lstStyle/>
          <a:p>
            <a:pPr>
              <a:defRPr/>
            </a:pPr>
            <a:r>
              <a:rPr lang="en-US" smtClean="0"/>
              <a:t>12/01/09 - 9pm</a:t>
            </a:r>
          </a:p>
        </p:txBody>
      </p:sp>
      <p:sp>
        <p:nvSpPr>
          <p:cNvPr id="55300"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55301" name="Rectangle 110"/>
          <p:cNvSpPr>
            <a:spLocks noGrp="1" noChangeArrowheads="1"/>
          </p:cNvSpPr>
          <p:nvPr>
            <p:ph type="sldNum" sz="quarter" idx="12"/>
          </p:nvPr>
        </p:nvSpPr>
        <p:spPr/>
        <p:txBody>
          <a:bodyPr/>
          <a:lstStyle/>
          <a:p>
            <a:pPr>
              <a:defRPr/>
            </a:pPr>
            <a:fld id="{AE21827A-84F6-4A43-8588-541F0AF3455F}" type="slidenum">
              <a:rPr lang="en-US" smtClean="0"/>
              <a:pPr>
                <a:defRPr/>
              </a:pPr>
              <a:t>10</a:t>
            </a:fld>
            <a:endParaRPr lang="en-US" smtClean="0"/>
          </a:p>
        </p:txBody>
      </p:sp>
      <p:sp>
        <p:nvSpPr>
          <p:cNvPr id="51207" name="Rectangle 4"/>
          <p:cNvSpPr>
            <a:spLocks noChangeArrowheads="1"/>
          </p:cNvSpPr>
          <p:nvPr/>
        </p:nvSpPr>
        <p:spPr bwMode="auto">
          <a:xfrm>
            <a:off x="-235968" y="6046497"/>
            <a:ext cx="9191625" cy="840999"/>
          </a:xfrm>
          <a:prstGeom prst="rect">
            <a:avLst/>
          </a:prstGeom>
          <a:noFill/>
          <a:ln w="9525" algn="ctr">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endParaRPr lang="en-US" sz="1100" dirty="0"/>
          </a:p>
          <a:p>
            <a:pPr eaLnBrk="0" hangingPunct="0">
              <a:lnSpc>
                <a:spcPct val="85000"/>
              </a:lnSpc>
              <a:spcBef>
                <a:spcPct val="25000"/>
              </a:spcBef>
              <a:buClr>
                <a:schemeClr val="accent2"/>
              </a:buClr>
              <a:buFont typeface="Wingdings" pitchFamily="2" charset="2"/>
              <a:buNone/>
            </a:pPr>
            <a:endParaRPr lang="en-US" sz="1100" dirty="0"/>
          </a:p>
          <a:p>
            <a:pPr eaLnBrk="0" hangingPunct="0">
              <a:lnSpc>
                <a:spcPct val="85000"/>
              </a:lnSpc>
              <a:spcBef>
                <a:spcPct val="25000"/>
              </a:spcBef>
              <a:buClr>
                <a:schemeClr val="accent2"/>
              </a:buClr>
              <a:buFont typeface="Wingdings" pitchFamily="2" charset="2"/>
              <a:buNone/>
            </a:pPr>
            <a:endParaRPr lang="en-US" sz="1100" dirty="0" smtClean="0"/>
          </a:p>
          <a:p>
            <a:pPr eaLnBrk="0" hangingPunct="0">
              <a:lnSpc>
                <a:spcPct val="85000"/>
              </a:lnSpc>
              <a:spcBef>
                <a:spcPct val="25000"/>
              </a:spcBef>
              <a:buClr>
                <a:schemeClr val="accent2"/>
              </a:buClr>
              <a:buFont typeface="Wingdings" pitchFamily="2" charset="2"/>
              <a:buNone/>
            </a:pPr>
            <a:r>
              <a:rPr lang="en-US" sz="1100" dirty="0" smtClean="0"/>
              <a:t>Source</a:t>
            </a:r>
            <a:r>
              <a:rPr lang="en-US" sz="1100" dirty="0"/>
              <a:t>: </a:t>
            </a:r>
            <a:r>
              <a:rPr lang="en-US" sz="1100" dirty="0" smtClean="0"/>
              <a:t>National Insurance Crime Bureau, </a:t>
            </a:r>
            <a:r>
              <a:rPr lang="en-US" sz="1100" i="1" dirty="0" err="1" smtClean="0"/>
              <a:t>ForeCAST</a:t>
            </a:r>
            <a:r>
              <a:rPr lang="en-US" sz="1100" i="1" dirty="0" smtClean="0"/>
              <a:t> Report</a:t>
            </a:r>
            <a:r>
              <a:rPr lang="en-US" sz="1100" dirty="0" smtClean="0"/>
              <a:t>, May 10, 2013; </a:t>
            </a:r>
            <a:r>
              <a:rPr lang="en-US" sz="1100" dirty="0"/>
              <a:t>Insurance Information Institute</a:t>
            </a:r>
          </a:p>
        </p:txBody>
      </p:sp>
      <p:graphicFrame>
        <p:nvGraphicFramePr>
          <p:cNvPr id="51202" name="Object 2"/>
          <p:cNvGraphicFramePr>
            <a:graphicFrameLocks/>
          </p:cNvGraphicFramePr>
          <p:nvPr>
            <p:extLst>
              <p:ext uri="{D42A27DB-BD31-4B8C-83A1-F6EECF244321}">
                <p14:modId xmlns:p14="http://schemas.microsoft.com/office/powerpoint/2010/main" val="1316523092"/>
              </p:ext>
            </p:extLst>
          </p:nvPr>
        </p:nvGraphicFramePr>
        <p:xfrm>
          <a:off x="154459" y="2082306"/>
          <a:ext cx="8758238" cy="4340225"/>
        </p:xfrm>
        <a:graphic>
          <a:graphicData uri="http://schemas.openxmlformats.org/presentationml/2006/ole">
            <mc:AlternateContent xmlns:mc="http://schemas.openxmlformats.org/markup-compatibility/2006">
              <mc:Choice xmlns:v="urn:schemas-microsoft-com:vml" Requires="v">
                <p:oleObj spid="_x0000_s23917708" name="Chart" r:id="rId4" imgW="8753373" imgH="4333784" progId="MSGraph.Chart.8">
                  <p:embed followColorScheme="full"/>
                </p:oleObj>
              </mc:Choice>
              <mc:Fallback>
                <p:oleObj name="Chart" r:id="rId4" imgW="8753373" imgH="4333784" progId="MSGraph.Chart.8">
                  <p:embed followColorScheme="full"/>
                  <p:pic>
                    <p:nvPicPr>
                      <p:cNvPr id="0" name="Object 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459" y="2082306"/>
                        <a:ext cx="8758238" cy="4340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09" name="Rectangle 7"/>
          <p:cNvSpPr>
            <a:spLocks noChangeArrowheads="1"/>
          </p:cNvSpPr>
          <p:nvPr/>
        </p:nvSpPr>
        <p:spPr bwMode="black">
          <a:xfrm>
            <a:off x="200179" y="1312607"/>
            <a:ext cx="2410285" cy="443198"/>
          </a:xfrm>
          <a:prstGeom prst="rect">
            <a:avLst/>
          </a:prstGeom>
          <a:noFill/>
          <a:ln w="9525" algn="ctr">
            <a:noFill/>
            <a:miter lim="800000"/>
            <a:headEnd/>
            <a:tailEnd/>
          </a:ln>
        </p:spPr>
        <p:txBody>
          <a:bodyPr wrap="square" lIns="0" tIns="0" rIns="0" bIns="0">
            <a:spAutoFit/>
          </a:bodyPr>
          <a:lstStyle/>
          <a:p>
            <a:pPr defTabSz="114300" eaLnBrk="0" hangingPunct="0">
              <a:lnSpc>
                <a:spcPct val="90000"/>
              </a:lnSpc>
              <a:spcBef>
                <a:spcPct val="20000"/>
              </a:spcBef>
            </a:pPr>
            <a:r>
              <a:rPr lang="en-US" sz="1600" b="1" dirty="0" smtClean="0">
                <a:solidFill>
                  <a:srgbClr val="225A7A"/>
                </a:solidFill>
              </a:rPr>
              <a:t>(Number of Questionable Claims)</a:t>
            </a:r>
            <a:endParaRPr lang="en-US" sz="1600" b="1" dirty="0">
              <a:solidFill>
                <a:srgbClr val="225A7A"/>
              </a:solidFill>
            </a:endParaRPr>
          </a:p>
        </p:txBody>
      </p:sp>
      <p:sp>
        <p:nvSpPr>
          <p:cNvPr id="10" name="AutoShape 6"/>
          <p:cNvSpPr>
            <a:spLocks noChangeArrowheads="1"/>
          </p:cNvSpPr>
          <p:nvPr/>
        </p:nvSpPr>
        <p:spPr bwMode="blackWhite">
          <a:xfrm>
            <a:off x="2789596" y="1391864"/>
            <a:ext cx="3790335" cy="1571069"/>
          </a:xfrm>
          <a:prstGeom prst="wedgeRectCallout">
            <a:avLst>
              <a:gd name="adj1" fmla="val -40340"/>
              <a:gd name="adj2" fmla="val 82361"/>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smtClean="0">
                <a:solidFill>
                  <a:schemeClr val="bg1"/>
                </a:solidFill>
              </a:rPr>
              <a:t>New York City had the largest number of Questionable Claims in 2012, but Florida is the only state with two metro areas in the Top 10 - Miami and Orlando.</a:t>
            </a:r>
            <a:endParaRPr lang="en-US" b="1" dirty="0">
              <a:solidFill>
                <a:schemeClr val="bg1"/>
              </a:solidFill>
              <a:cs typeface="+mn-cs"/>
            </a:endParaRPr>
          </a:p>
        </p:txBody>
      </p:sp>
      <p:sp>
        <p:nvSpPr>
          <p:cNvPr id="11" name="TextBox 10"/>
          <p:cNvSpPr txBox="1"/>
          <p:nvPr/>
        </p:nvSpPr>
        <p:spPr>
          <a:xfrm>
            <a:off x="1106129" y="2050023"/>
            <a:ext cx="796413" cy="276999"/>
          </a:xfrm>
          <a:prstGeom prst="rect">
            <a:avLst/>
          </a:prstGeom>
          <a:solidFill>
            <a:srgbClr val="FF0000"/>
          </a:solidFill>
        </p:spPr>
        <p:txBody>
          <a:bodyPr wrap="square" rtlCol="0">
            <a:spAutoFit/>
          </a:bodyPr>
          <a:lstStyle/>
          <a:p>
            <a:pPr algn="ctr"/>
            <a:r>
              <a:rPr lang="en-US" sz="1200" b="1" dirty="0" smtClean="0">
                <a:solidFill>
                  <a:schemeClr val="bg1"/>
                </a:solidFill>
              </a:rPr>
              <a:t>+28.5%</a:t>
            </a:r>
            <a:endParaRPr lang="en-US" sz="1200" b="1" dirty="0">
              <a:solidFill>
                <a:schemeClr val="bg1"/>
              </a:solidFill>
            </a:endParaRPr>
          </a:p>
        </p:txBody>
      </p:sp>
      <p:sp>
        <p:nvSpPr>
          <p:cNvPr id="12" name="TextBox 11"/>
          <p:cNvSpPr txBox="1"/>
          <p:nvPr/>
        </p:nvSpPr>
        <p:spPr>
          <a:xfrm>
            <a:off x="1981185" y="3067665"/>
            <a:ext cx="732518" cy="276999"/>
          </a:xfrm>
          <a:prstGeom prst="rect">
            <a:avLst/>
          </a:prstGeom>
          <a:solidFill>
            <a:srgbClr val="FF0000"/>
          </a:solidFill>
        </p:spPr>
        <p:txBody>
          <a:bodyPr wrap="square" rtlCol="0">
            <a:spAutoFit/>
          </a:bodyPr>
          <a:lstStyle/>
          <a:p>
            <a:pPr algn="ctr"/>
            <a:r>
              <a:rPr lang="en-US" sz="1200" b="1" dirty="0" smtClean="0">
                <a:solidFill>
                  <a:schemeClr val="bg1"/>
                </a:solidFill>
              </a:rPr>
              <a:t>+55.1%</a:t>
            </a:r>
            <a:endParaRPr lang="en-US" sz="1200" b="1" dirty="0">
              <a:solidFill>
                <a:schemeClr val="bg1"/>
              </a:solidFill>
            </a:endParaRPr>
          </a:p>
        </p:txBody>
      </p:sp>
      <p:sp>
        <p:nvSpPr>
          <p:cNvPr id="13" name="TextBox 12"/>
          <p:cNvSpPr txBox="1"/>
          <p:nvPr/>
        </p:nvSpPr>
        <p:spPr>
          <a:xfrm>
            <a:off x="2713702" y="3524865"/>
            <a:ext cx="752169" cy="286797"/>
          </a:xfrm>
          <a:prstGeom prst="rect">
            <a:avLst/>
          </a:prstGeom>
          <a:solidFill>
            <a:srgbClr val="FF0000"/>
          </a:solidFill>
        </p:spPr>
        <p:txBody>
          <a:bodyPr wrap="square" rtlCol="0">
            <a:spAutoFit/>
          </a:bodyPr>
          <a:lstStyle/>
          <a:p>
            <a:pPr algn="ctr"/>
            <a:r>
              <a:rPr lang="en-US" sz="1200" b="1" dirty="0" smtClean="0">
                <a:solidFill>
                  <a:schemeClr val="bg1"/>
                </a:solidFill>
              </a:rPr>
              <a:t>+93.2%</a:t>
            </a:r>
            <a:endParaRPr lang="en-US" sz="1200" b="1" dirty="0">
              <a:solidFill>
                <a:schemeClr val="bg1"/>
              </a:solidFill>
            </a:endParaRPr>
          </a:p>
        </p:txBody>
      </p:sp>
      <p:sp>
        <p:nvSpPr>
          <p:cNvPr id="14" name="TextBox 13"/>
          <p:cNvSpPr txBox="1"/>
          <p:nvPr/>
        </p:nvSpPr>
        <p:spPr>
          <a:xfrm>
            <a:off x="3392080" y="3893540"/>
            <a:ext cx="766965" cy="276999"/>
          </a:xfrm>
          <a:prstGeom prst="rect">
            <a:avLst/>
          </a:prstGeom>
          <a:solidFill>
            <a:srgbClr val="FF0000"/>
          </a:solidFill>
        </p:spPr>
        <p:txBody>
          <a:bodyPr wrap="square" rtlCol="0">
            <a:spAutoFit/>
          </a:bodyPr>
          <a:lstStyle/>
          <a:p>
            <a:pPr algn="ctr"/>
            <a:r>
              <a:rPr lang="en-US" sz="1200" b="1" dirty="0" smtClean="0">
                <a:solidFill>
                  <a:schemeClr val="bg1"/>
                </a:solidFill>
              </a:rPr>
              <a:t>+18.7%</a:t>
            </a:r>
            <a:endParaRPr lang="en-US" sz="1200" b="1" dirty="0">
              <a:solidFill>
                <a:schemeClr val="bg1"/>
              </a:solidFill>
            </a:endParaRPr>
          </a:p>
        </p:txBody>
      </p:sp>
      <p:sp>
        <p:nvSpPr>
          <p:cNvPr id="15" name="TextBox 14"/>
          <p:cNvSpPr txBox="1"/>
          <p:nvPr/>
        </p:nvSpPr>
        <p:spPr>
          <a:xfrm>
            <a:off x="4232789" y="3898455"/>
            <a:ext cx="752168" cy="276999"/>
          </a:xfrm>
          <a:prstGeom prst="rect">
            <a:avLst/>
          </a:prstGeom>
          <a:solidFill>
            <a:srgbClr val="FF0000"/>
          </a:solidFill>
        </p:spPr>
        <p:txBody>
          <a:bodyPr wrap="square" rtlCol="0">
            <a:spAutoFit/>
          </a:bodyPr>
          <a:lstStyle/>
          <a:p>
            <a:pPr algn="ctr"/>
            <a:r>
              <a:rPr lang="en-US" sz="1200" b="1" dirty="0" smtClean="0">
                <a:solidFill>
                  <a:schemeClr val="bg1"/>
                </a:solidFill>
              </a:rPr>
              <a:t>+99.0%</a:t>
            </a:r>
            <a:endParaRPr lang="en-US" sz="1200" b="1" dirty="0">
              <a:solidFill>
                <a:schemeClr val="bg1"/>
              </a:solidFill>
            </a:endParaRPr>
          </a:p>
        </p:txBody>
      </p:sp>
      <p:sp>
        <p:nvSpPr>
          <p:cNvPr id="16" name="TextBox 15"/>
          <p:cNvSpPr txBox="1"/>
          <p:nvPr/>
        </p:nvSpPr>
        <p:spPr>
          <a:xfrm>
            <a:off x="4984953" y="4159046"/>
            <a:ext cx="722673" cy="276999"/>
          </a:xfrm>
          <a:prstGeom prst="rect">
            <a:avLst/>
          </a:prstGeom>
          <a:solidFill>
            <a:srgbClr val="FF0000"/>
          </a:solidFill>
        </p:spPr>
        <p:txBody>
          <a:bodyPr wrap="square" rtlCol="0">
            <a:spAutoFit/>
          </a:bodyPr>
          <a:lstStyle/>
          <a:p>
            <a:pPr algn="ctr"/>
            <a:r>
              <a:rPr lang="en-US" sz="1200" b="1" dirty="0" smtClean="0">
                <a:solidFill>
                  <a:schemeClr val="bg1"/>
                </a:solidFill>
              </a:rPr>
              <a:t>+19.8%</a:t>
            </a:r>
            <a:endParaRPr lang="en-US" sz="1200" b="1" dirty="0">
              <a:solidFill>
                <a:schemeClr val="bg1"/>
              </a:solidFill>
            </a:endParaRPr>
          </a:p>
        </p:txBody>
      </p:sp>
      <p:sp>
        <p:nvSpPr>
          <p:cNvPr id="17" name="TextBox 16"/>
          <p:cNvSpPr txBox="1"/>
          <p:nvPr/>
        </p:nvSpPr>
        <p:spPr>
          <a:xfrm>
            <a:off x="5751777" y="4144263"/>
            <a:ext cx="708017" cy="276999"/>
          </a:xfrm>
          <a:prstGeom prst="rect">
            <a:avLst/>
          </a:prstGeom>
          <a:solidFill>
            <a:srgbClr val="FF0000"/>
          </a:solidFill>
        </p:spPr>
        <p:txBody>
          <a:bodyPr wrap="square" rtlCol="0">
            <a:spAutoFit/>
          </a:bodyPr>
          <a:lstStyle/>
          <a:p>
            <a:pPr algn="ctr"/>
            <a:r>
              <a:rPr lang="en-US" sz="1200" b="1" dirty="0" smtClean="0">
                <a:solidFill>
                  <a:schemeClr val="bg1"/>
                </a:solidFill>
              </a:rPr>
              <a:t>-27.7%</a:t>
            </a:r>
            <a:endParaRPr lang="en-US" sz="1200" b="1" dirty="0">
              <a:solidFill>
                <a:schemeClr val="bg1"/>
              </a:solidFill>
            </a:endParaRPr>
          </a:p>
        </p:txBody>
      </p:sp>
      <p:sp>
        <p:nvSpPr>
          <p:cNvPr id="18" name="TextBox 17"/>
          <p:cNvSpPr txBox="1"/>
          <p:nvPr/>
        </p:nvSpPr>
        <p:spPr>
          <a:xfrm>
            <a:off x="6508845" y="4252419"/>
            <a:ext cx="634181" cy="276999"/>
          </a:xfrm>
          <a:prstGeom prst="rect">
            <a:avLst/>
          </a:prstGeom>
          <a:solidFill>
            <a:srgbClr val="FF0000"/>
          </a:solidFill>
        </p:spPr>
        <p:txBody>
          <a:bodyPr wrap="square" rtlCol="0">
            <a:spAutoFit/>
          </a:bodyPr>
          <a:lstStyle/>
          <a:p>
            <a:pPr algn="ctr"/>
            <a:r>
              <a:rPr lang="en-US" sz="1200" b="1" dirty="0" smtClean="0">
                <a:solidFill>
                  <a:schemeClr val="bg1"/>
                </a:solidFill>
              </a:rPr>
              <a:t>+63.8</a:t>
            </a:r>
            <a:endParaRPr lang="en-US" sz="1200" b="1" dirty="0">
              <a:solidFill>
                <a:schemeClr val="bg1"/>
              </a:solidFill>
            </a:endParaRPr>
          </a:p>
        </p:txBody>
      </p:sp>
      <p:sp>
        <p:nvSpPr>
          <p:cNvPr id="19" name="TextBox 18"/>
          <p:cNvSpPr txBox="1"/>
          <p:nvPr/>
        </p:nvSpPr>
        <p:spPr>
          <a:xfrm>
            <a:off x="7354401" y="4375323"/>
            <a:ext cx="634181" cy="276999"/>
          </a:xfrm>
          <a:prstGeom prst="rect">
            <a:avLst/>
          </a:prstGeom>
          <a:solidFill>
            <a:srgbClr val="FF0000"/>
          </a:solidFill>
        </p:spPr>
        <p:txBody>
          <a:bodyPr wrap="square" rtlCol="0">
            <a:spAutoFit/>
          </a:bodyPr>
          <a:lstStyle/>
          <a:p>
            <a:pPr algn="ctr"/>
            <a:r>
              <a:rPr lang="en-US" sz="1200" b="1" dirty="0" smtClean="0">
                <a:solidFill>
                  <a:schemeClr val="bg1"/>
                </a:solidFill>
              </a:rPr>
              <a:t>+82.8</a:t>
            </a:r>
            <a:endParaRPr lang="en-US" sz="1200" b="1" dirty="0">
              <a:solidFill>
                <a:schemeClr val="bg1"/>
              </a:solidFill>
            </a:endParaRPr>
          </a:p>
        </p:txBody>
      </p:sp>
      <p:sp>
        <p:nvSpPr>
          <p:cNvPr id="20" name="TextBox 19"/>
          <p:cNvSpPr txBox="1"/>
          <p:nvPr/>
        </p:nvSpPr>
        <p:spPr>
          <a:xfrm>
            <a:off x="8126217" y="4394991"/>
            <a:ext cx="634181" cy="276999"/>
          </a:xfrm>
          <a:prstGeom prst="rect">
            <a:avLst/>
          </a:prstGeom>
          <a:solidFill>
            <a:srgbClr val="FF0000"/>
          </a:solidFill>
        </p:spPr>
        <p:txBody>
          <a:bodyPr wrap="square" rtlCol="0">
            <a:spAutoFit/>
          </a:bodyPr>
          <a:lstStyle/>
          <a:p>
            <a:pPr algn="ctr"/>
            <a:r>
              <a:rPr lang="en-US" sz="1200" b="1" dirty="0" smtClean="0">
                <a:solidFill>
                  <a:schemeClr val="bg1"/>
                </a:solidFill>
              </a:rPr>
              <a:t>+1.2</a:t>
            </a:r>
            <a:endParaRPr lang="en-US" sz="1200" b="1" dirty="0">
              <a:solidFill>
                <a:schemeClr val="bg1"/>
              </a:solidFill>
            </a:endParaRPr>
          </a:p>
        </p:txBody>
      </p:sp>
      <p:sp>
        <p:nvSpPr>
          <p:cNvPr id="22" name="Rectangle 2"/>
          <p:cNvSpPr txBox="1">
            <a:spLocks noChangeArrowheads="1"/>
          </p:cNvSpPr>
          <p:nvPr/>
        </p:nvSpPr>
        <p:spPr bwMode="black">
          <a:xfrm>
            <a:off x="117984" y="71219"/>
            <a:ext cx="7577189" cy="860425"/>
          </a:xfrm>
          <a:prstGeom prst="rect">
            <a:avLst/>
          </a:prstGeom>
          <a:noFill/>
          <a:ln w="9525">
            <a:noFill/>
            <a:miter lim="800000"/>
            <a:headEnd/>
            <a:tailEnd/>
          </a:ln>
        </p:spPr>
        <p:txBody>
          <a:bodyPr vert="horz" wrap="square" lIns="45720" tIns="45720" rIns="45720" bIns="45720" numCol="1" rtlCol="0" anchor="ctr" anchorCtr="0" compatLnSpc="1">
            <a:prstTxWarp prst="textNoShape">
              <a:avLst/>
            </a:prstTxWarp>
          </a:bodyPr>
          <a:lstStyle/>
          <a:p>
            <a:pPr marL="0" marR="0" lvl="0" indent="0" algn="l" defTabSz="114300" rtl="0" eaLnBrk="0" fontAlgn="base" latinLnBrk="0" hangingPunct="0">
              <a:lnSpc>
                <a:spcPct val="90000"/>
              </a:lnSpc>
              <a:spcBef>
                <a:spcPct val="0"/>
              </a:spcBef>
              <a:spcAft>
                <a:spcPct val="0"/>
              </a:spcAft>
              <a:buClrTx/>
              <a:buSzTx/>
              <a:buFontTx/>
              <a:buNone/>
              <a:tabLst/>
              <a:defRPr/>
            </a:pPr>
            <a:r>
              <a:rPr kumimoji="0" lang="en-US" sz="3000" b="1" i="0" u="none" strike="noStrike" kern="0" cap="none" spc="0" normalizeH="0" baseline="0" noProof="0" dirty="0" smtClean="0">
                <a:ln>
                  <a:noFill/>
                </a:ln>
                <a:solidFill>
                  <a:srgbClr val="225A7A"/>
                </a:solidFill>
                <a:effectLst/>
                <a:uLnTx/>
                <a:uFillTx/>
                <a:latin typeface="Arial" charset="0"/>
                <a:ea typeface="+mj-ea"/>
                <a:cs typeface="+mj-cs"/>
              </a:rPr>
              <a:t>Questionable Claims, Top 10 Loss Cities, All Lines: 2010–2012</a:t>
            </a:r>
          </a:p>
        </p:txBody>
      </p:sp>
      <p:cxnSp>
        <p:nvCxnSpPr>
          <p:cNvPr id="5" name="Straight Arrow Connector 4"/>
          <p:cNvCxnSpPr/>
          <p:nvPr/>
        </p:nvCxnSpPr>
        <p:spPr>
          <a:xfrm>
            <a:off x="6503945" y="2961222"/>
            <a:ext cx="1939362" cy="12911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1000"/>
                                  </p:stCondLst>
                                  <p:childTnLst>
                                    <p:set>
                                      <p:cBhvr>
                                        <p:cTn id="6" dur="1" fill="hold">
                                          <p:stCondLst>
                                            <p:cond delay="0"/>
                                          </p:stCondLst>
                                        </p:cTn>
                                        <p:tgtEl>
                                          <p:spTgt spid="10"/>
                                        </p:tgtEl>
                                        <p:attrNameLst>
                                          <p:attrName>style.visibility</p:attrName>
                                        </p:attrNameLst>
                                      </p:cBhvr>
                                      <p:to>
                                        <p:strVal val="visible"/>
                                      </p:to>
                                    </p:set>
                                    <p:animEffect transition="in" filter="wipe(righ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105"/>
          <p:cNvSpPr>
            <a:spLocks noGrp="1" noChangeArrowheads="1"/>
          </p:cNvSpPr>
          <p:nvPr>
            <p:ph type="dt" sz="quarter" idx="10"/>
          </p:nvPr>
        </p:nvSpPr>
        <p:spPr/>
        <p:txBody>
          <a:bodyPr/>
          <a:lstStyle/>
          <a:p>
            <a:pPr>
              <a:defRPr/>
            </a:pPr>
            <a:r>
              <a:rPr lang="en-US" smtClean="0"/>
              <a:t>12/01/09 - 9pm</a:t>
            </a:r>
          </a:p>
        </p:txBody>
      </p:sp>
      <p:sp>
        <p:nvSpPr>
          <p:cNvPr id="55300"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55301" name="Rectangle 110"/>
          <p:cNvSpPr>
            <a:spLocks noGrp="1" noChangeArrowheads="1"/>
          </p:cNvSpPr>
          <p:nvPr>
            <p:ph type="sldNum" sz="quarter" idx="12"/>
          </p:nvPr>
        </p:nvSpPr>
        <p:spPr/>
        <p:txBody>
          <a:bodyPr/>
          <a:lstStyle/>
          <a:p>
            <a:pPr>
              <a:defRPr/>
            </a:pPr>
            <a:fld id="{AE21827A-84F6-4A43-8588-541F0AF3455F}" type="slidenum">
              <a:rPr lang="en-US" smtClean="0"/>
              <a:pPr>
                <a:defRPr/>
              </a:pPr>
              <a:t>11</a:t>
            </a:fld>
            <a:endParaRPr lang="en-US" smtClean="0"/>
          </a:p>
        </p:txBody>
      </p:sp>
      <p:sp>
        <p:nvSpPr>
          <p:cNvPr id="51207" name="Rectangle 4"/>
          <p:cNvSpPr>
            <a:spLocks noChangeArrowheads="1"/>
          </p:cNvSpPr>
          <p:nvPr/>
        </p:nvSpPr>
        <p:spPr bwMode="auto">
          <a:xfrm>
            <a:off x="-235968" y="6046497"/>
            <a:ext cx="9191625" cy="840999"/>
          </a:xfrm>
          <a:prstGeom prst="rect">
            <a:avLst/>
          </a:prstGeom>
          <a:noFill/>
          <a:ln w="9525" algn="ctr">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endParaRPr lang="en-US" sz="1100" dirty="0"/>
          </a:p>
          <a:p>
            <a:pPr eaLnBrk="0" hangingPunct="0">
              <a:lnSpc>
                <a:spcPct val="85000"/>
              </a:lnSpc>
              <a:spcBef>
                <a:spcPct val="25000"/>
              </a:spcBef>
              <a:buClr>
                <a:schemeClr val="accent2"/>
              </a:buClr>
              <a:buFont typeface="Wingdings" pitchFamily="2" charset="2"/>
              <a:buNone/>
            </a:pPr>
            <a:endParaRPr lang="en-US" sz="1100" dirty="0"/>
          </a:p>
          <a:p>
            <a:pPr eaLnBrk="0" hangingPunct="0">
              <a:lnSpc>
                <a:spcPct val="85000"/>
              </a:lnSpc>
              <a:spcBef>
                <a:spcPct val="25000"/>
              </a:spcBef>
              <a:buClr>
                <a:schemeClr val="accent2"/>
              </a:buClr>
              <a:buFont typeface="Wingdings" pitchFamily="2" charset="2"/>
              <a:buNone/>
            </a:pPr>
            <a:endParaRPr lang="en-US" sz="1100" dirty="0" smtClean="0"/>
          </a:p>
          <a:p>
            <a:pPr eaLnBrk="0" hangingPunct="0">
              <a:lnSpc>
                <a:spcPct val="85000"/>
              </a:lnSpc>
              <a:spcBef>
                <a:spcPct val="25000"/>
              </a:spcBef>
              <a:buClr>
                <a:schemeClr val="accent2"/>
              </a:buClr>
              <a:buFont typeface="Wingdings" pitchFamily="2" charset="2"/>
              <a:buNone/>
            </a:pPr>
            <a:r>
              <a:rPr lang="en-US" sz="1100" dirty="0" smtClean="0"/>
              <a:t>Source</a:t>
            </a:r>
            <a:r>
              <a:rPr lang="en-US" sz="1100" dirty="0"/>
              <a:t>: </a:t>
            </a:r>
            <a:r>
              <a:rPr lang="en-US" sz="1100" dirty="0" smtClean="0"/>
              <a:t>National Insurance Crime Bureau, </a:t>
            </a:r>
            <a:r>
              <a:rPr lang="en-US" sz="1100" i="1" dirty="0" err="1" smtClean="0"/>
              <a:t>ForeCAST</a:t>
            </a:r>
            <a:r>
              <a:rPr lang="en-US" sz="1100" i="1" dirty="0" smtClean="0"/>
              <a:t> Report</a:t>
            </a:r>
            <a:r>
              <a:rPr lang="en-US" sz="1100" dirty="0" smtClean="0"/>
              <a:t>, May 10, 2013; </a:t>
            </a:r>
            <a:r>
              <a:rPr lang="en-US" sz="1100" dirty="0"/>
              <a:t>Insurance Information Institute</a:t>
            </a:r>
          </a:p>
        </p:txBody>
      </p:sp>
      <p:graphicFrame>
        <p:nvGraphicFramePr>
          <p:cNvPr id="51202" name="Object 2"/>
          <p:cNvGraphicFramePr>
            <a:graphicFrameLocks/>
          </p:cNvGraphicFramePr>
          <p:nvPr/>
        </p:nvGraphicFramePr>
        <p:xfrm>
          <a:off x="219075" y="2033079"/>
          <a:ext cx="8758238" cy="4340225"/>
        </p:xfrm>
        <a:graphic>
          <a:graphicData uri="http://schemas.openxmlformats.org/presentationml/2006/ole">
            <mc:AlternateContent xmlns:mc="http://schemas.openxmlformats.org/markup-compatibility/2006">
              <mc:Choice xmlns:v="urn:schemas-microsoft-com:vml" Requires="v">
                <p:oleObj spid="_x0000_s23918732" name="Chart" r:id="rId4" imgW="8753373" imgH="4333784" progId="MSGraph.Chart.8">
                  <p:embed followColorScheme="full"/>
                </p:oleObj>
              </mc:Choice>
              <mc:Fallback>
                <p:oleObj name="Chart" r:id="rId4" imgW="8753373" imgH="4333784" progId="MSGraph.Chart.8">
                  <p:embed followColorScheme="full"/>
                  <p:pic>
                    <p:nvPicPr>
                      <p:cNvPr id="0" name="Object 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075" y="2033079"/>
                        <a:ext cx="8758238" cy="4340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09" name="Rectangle 7"/>
          <p:cNvSpPr>
            <a:spLocks noChangeArrowheads="1"/>
          </p:cNvSpPr>
          <p:nvPr/>
        </p:nvSpPr>
        <p:spPr bwMode="black">
          <a:xfrm>
            <a:off x="200179" y="1312607"/>
            <a:ext cx="2410285" cy="443198"/>
          </a:xfrm>
          <a:prstGeom prst="rect">
            <a:avLst/>
          </a:prstGeom>
          <a:noFill/>
          <a:ln w="9525" algn="ctr">
            <a:noFill/>
            <a:miter lim="800000"/>
            <a:headEnd/>
            <a:tailEnd/>
          </a:ln>
        </p:spPr>
        <p:txBody>
          <a:bodyPr wrap="square" lIns="0" tIns="0" rIns="0" bIns="0">
            <a:spAutoFit/>
          </a:bodyPr>
          <a:lstStyle/>
          <a:p>
            <a:pPr defTabSz="114300" eaLnBrk="0" hangingPunct="0">
              <a:lnSpc>
                <a:spcPct val="90000"/>
              </a:lnSpc>
              <a:spcBef>
                <a:spcPct val="20000"/>
              </a:spcBef>
            </a:pPr>
            <a:r>
              <a:rPr lang="en-US" sz="1600" b="1" dirty="0" smtClean="0">
                <a:solidFill>
                  <a:srgbClr val="225A7A"/>
                </a:solidFill>
              </a:rPr>
              <a:t>(Number of Questionable Claims)</a:t>
            </a:r>
            <a:endParaRPr lang="en-US" sz="1600" b="1" dirty="0">
              <a:solidFill>
                <a:srgbClr val="225A7A"/>
              </a:solidFill>
            </a:endParaRPr>
          </a:p>
        </p:txBody>
      </p:sp>
      <p:sp>
        <p:nvSpPr>
          <p:cNvPr id="10" name="AutoShape 6"/>
          <p:cNvSpPr>
            <a:spLocks noChangeArrowheads="1"/>
          </p:cNvSpPr>
          <p:nvPr/>
        </p:nvSpPr>
        <p:spPr bwMode="blackWhite">
          <a:xfrm>
            <a:off x="2831690" y="1135047"/>
            <a:ext cx="3524865" cy="1947366"/>
          </a:xfrm>
          <a:prstGeom prst="wedgeRectCallout">
            <a:avLst>
              <a:gd name="adj1" fmla="val -78583"/>
              <a:gd name="adj2" fmla="val 63606"/>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smtClean="0">
                <a:solidFill>
                  <a:schemeClr val="bg1"/>
                </a:solidFill>
              </a:rPr>
              <a:t>Private Passenger Auto had the largest number of Questionable Claims in 2012, but Personal Property (Other) led the way in growth, with the number of QCs more than tripling from 2010 to 2012</a:t>
            </a:r>
            <a:endParaRPr lang="en-US" b="1" dirty="0">
              <a:solidFill>
                <a:schemeClr val="bg1"/>
              </a:solidFill>
              <a:cs typeface="+mn-cs"/>
            </a:endParaRPr>
          </a:p>
        </p:txBody>
      </p:sp>
      <p:sp>
        <p:nvSpPr>
          <p:cNvPr id="11" name="TextBox 10"/>
          <p:cNvSpPr txBox="1"/>
          <p:nvPr/>
        </p:nvSpPr>
        <p:spPr>
          <a:xfrm>
            <a:off x="1120877" y="1946787"/>
            <a:ext cx="796413" cy="276999"/>
          </a:xfrm>
          <a:prstGeom prst="rect">
            <a:avLst/>
          </a:prstGeom>
          <a:solidFill>
            <a:srgbClr val="FF0000"/>
          </a:solidFill>
        </p:spPr>
        <p:txBody>
          <a:bodyPr wrap="square" rtlCol="0">
            <a:spAutoFit/>
          </a:bodyPr>
          <a:lstStyle/>
          <a:p>
            <a:pPr algn="ctr"/>
            <a:r>
              <a:rPr lang="en-US" sz="1200" b="1" dirty="0" smtClean="0">
                <a:solidFill>
                  <a:schemeClr val="bg1"/>
                </a:solidFill>
              </a:rPr>
              <a:t>+24.9%</a:t>
            </a:r>
            <a:endParaRPr lang="en-US" sz="1200" b="1" dirty="0">
              <a:solidFill>
                <a:schemeClr val="bg1"/>
              </a:solidFill>
            </a:endParaRPr>
          </a:p>
        </p:txBody>
      </p:sp>
      <p:sp>
        <p:nvSpPr>
          <p:cNvPr id="12" name="TextBox 11"/>
          <p:cNvSpPr txBox="1"/>
          <p:nvPr/>
        </p:nvSpPr>
        <p:spPr>
          <a:xfrm>
            <a:off x="1922192" y="3731342"/>
            <a:ext cx="732518" cy="276999"/>
          </a:xfrm>
          <a:prstGeom prst="rect">
            <a:avLst/>
          </a:prstGeom>
          <a:solidFill>
            <a:srgbClr val="FF0000"/>
          </a:solidFill>
        </p:spPr>
        <p:txBody>
          <a:bodyPr wrap="square" rtlCol="0">
            <a:spAutoFit/>
          </a:bodyPr>
          <a:lstStyle/>
          <a:p>
            <a:pPr algn="ctr"/>
            <a:r>
              <a:rPr lang="en-US" sz="1200" b="1" dirty="0" smtClean="0">
                <a:solidFill>
                  <a:schemeClr val="bg1"/>
                </a:solidFill>
              </a:rPr>
              <a:t>+47.1%</a:t>
            </a:r>
            <a:endParaRPr lang="en-US" sz="1200" b="1" dirty="0">
              <a:solidFill>
                <a:schemeClr val="bg1"/>
              </a:solidFill>
            </a:endParaRPr>
          </a:p>
        </p:txBody>
      </p:sp>
      <p:sp>
        <p:nvSpPr>
          <p:cNvPr id="13" name="TextBox 12"/>
          <p:cNvSpPr txBox="1"/>
          <p:nvPr/>
        </p:nvSpPr>
        <p:spPr>
          <a:xfrm>
            <a:off x="2669457" y="4262285"/>
            <a:ext cx="752169" cy="286797"/>
          </a:xfrm>
          <a:prstGeom prst="rect">
            <a:avLst/>
          </a:prstGeom>
          <a:solidFill>
            <a:srgbClr val="FF0000"/>
          </a:solidFill>
        </p:spPr>
        <p:txBody>
          <a:bodyPr wrap="square" rtlCol="0">
            <a:spAutoFit/>
          </a:bodyPr>
          <a:lstStyle/>
          <a:p>
            <a:pPr algn="ctr"/>
            <a:r>
              <a:rPr lang="en-US" sz="1200" b="1" dirty="0" smtClean="0">
                <a:solidFill>
                  <a:schemeClr val="bg1"/>
                </a:solidFill>
              </a:rPr>
              <a:t>+38.4%</a:t>
            </a:r>
            <a:endParaRPr lang="en-US" sz="1200" b="1" dirty="0">
              <a:solidFill>
                <a:schemeClr val="bg1"/>
              </a:solidFill>
            </a:endParaRPr>
          </a:p>
        </p:txBody>
      </p:sp>
      <p:sp>
        <p:nvSpPr>
          <p:cNvPr id="14" name="TextBox 13"/>
          <p:cNvSpPr txBox="1"/>
          <p:nvPr/>
        </p:nvSpPr>
        <p:spPr>
          <a:xfrm>
            <a:off x="3436324" y="4262240"/>
            <a:ext cx="766965" cy="276999"/>
          </a:xfrm>
          <a:prstGeom prst="rect">
            <a:avLst/>
          </a:prstGeom>
          <a:solidFill>
            <a:srgbClr val="FF0000"/>
          </a:solidFill>
        </p:spPr>
        <p:txBody>
          <a:bodyPr wrap="square" rtlCol="0">
            <a:spAutoFit/>
          </a:bodyPr>
          <a:lstStyle/>
          <a:p>
            <a:pPr algn="ctr"/>
            <a:r>
              <a:rPr lang="en-US" sz="1200" b="1" dirty="0" smtClean="0">
                <a:solidFill>
                  <a:schemeClr val="bg1"/>
                </a:solidFill>
              </a:rPr>
              <a:t>+2.4%</a:t>
            </a:r>
            <a:endParaRPr lang="en-US" sz="1200" b="1" dirty="0">
              <a:solidFill>
                <a:schemeClr val="bg1"/>
              </a:solidFill>
            </a:endParaRPr>
          </a:p>
        </p:txBody>
      </p:sp>
      <p:sp>
        <p:nvSpPr>
          <p:cNvPr id="15" name="TextBox 14"/>
          <p:cNvSpPr txBox="1"/>
          <p:nvPr/>
        </p:nvSpPr>
        <p:spPr>
          <a:xfrm>
            <a:off x="4218041" y="4267155"/>
            <a:ext cx="752168" cy="276999"/>
          </a:xfrm>
          <a:prstGeom prst="rect">
            <a:avLst/>
          </a:prstGeom>
          <a:solidFill>
            <a:srgbClr val="FF0000"/>
          </a:solidFill>
        </p:spPr>
        <p:txBody>
          <a:bodyPr wrap="square" rtlCol="0">
            <a:spAutoFit/>
          </a:bodyPr>
          <a:lstStyle/>
          <a:p>
            <a:pPr algn="ctr"/>
            <a:r>
              <a:rPr lang="en-US" sz="1200" b="1" dirty="0" smtClean="0">
                <a:solidFill>
                  <a:schemeClr val="bg1"/>
                </a:solidFill>
              </a:rPr>
              <a:t>+15.3%</a:t>
            </a:r>
            <a:endParaRPr lang="en-US" sz="1200" b="1" dirty="0">
              <a:solidFill>
                <a:schemeClr val="bg1"/>
              </a:solidFill>
            </a:endParaRPr>
          </a:p>
        </p:txBody>
      </p:sp>
      <p:sp>
        <p:nvSpPr>
          <p:cNvPr id="16" name="TextBox 15"/>
          <p:cNvSpPr txBox="1"/>
          <p:nvPr/>
        </p:nvSpPr>
        <p:spPr>
          <a:xfrm>
            <a:off x="4984953" y="4247534"/>
            <a:ext cx="796415" cy="276999"/>
          </a:xfrm>
          <a:prstGeom prst="rect">
            <a:avLst/>
          </a:prstGeom>
          <a:solidFill>
            <a:srgbClr val="FF0000"/>
          </a:solidFill>
        </p:spPr>
        <p:txBody>
          <a:bodyPr wrap="square" rtlCol="0">
            <a:spAutoFit/>
          </a:bodyPr>
          <a:lstStyle/>
          <a:p>
            <a:pPr algn="ctr"/>
            <a:r>
              <a:rPr lang="en-US" sz="1200" b="1" dirty="0" smtClean="0">
                <a:solidFill>
                  <a:schemeClr val="bg1"/>
                </a:solidFill>
              </a:rPr>
              <a:t>+205.1%</a:t>
            </a:r>
            <a:endParaRPr lang="en-US" sz="1200" b="1" dirty="0">
              <a:solidFill>
                <a:schemeClr val="bg1"/>
              </a:solidFill>
            </a:endParaRPr>
          </a:p>
        </p:txBody>
      </p:sp>
      <p:sp>
        <p:nvSpPr>
          <p:cNvPr id="17" name="TextBox 16"/>
          <p:cNvSpPr txBox="1"/>
          <p:nvPr/>
        </p:nvSpPr>
        <p:spPr>
          <a:xfrm>
            <a:off x="5751777" y="4571955"/>
            <a:ext cx="708017" cy="276999"/>
          </a:xfrm>
          <a:prstGeom prst="rect">
            <a:avLst/>
          </a:prstGeom>
          <a:solidFill>
            <a:srgbClr val="FF0000"/>
          </a:solidFill>
        </p:spPr>
        <p:txBody>
          <a:bodyPr wrap="square" rtlCol="0">
            <a:spAutoFit/>
          </a:bodyPr>
          <a:lstStyle/>
          <a:p>
            <a:pPr algn="ctr"/>
            <a:r>
              <a:rPr lang="en-US" sz="1200" b="1" dirty="0" smtClean="0">
                <a:solidFill>
                  <a:schemeClr val="bg1"/>
                </a:solidFill>
              </a:rPr>
              <a:t>+34.8%</a:t>
            </a:r>
            <a:endParaRPr lang="en-US" sz="1200" b="1" dirty="0">
              <a:solidFill>
                <a:schemeClr val="bg1"/>
              </a:solidFill>
            </a:endParaRPr>
          </a:p>
        </p:txBody>
      </p:sp>
      <p:sp>
        <p:nvSpPr>
          <p:cNvPr id="18" name="TextBox 17"/>
          <p:cNvSpPr txBox="1"/>
          <p:nvPr/>
        </p:nvSpPr>
        <p:spPr>
          <a:xfrm>
            <a:off x="6508844" y="4562127"/>
            <a:ext cx="717865" cy="276999"/>
          </a:xfrm>
          <a:prstGeom prst="rect">
            <a:avLst/>
          </a:prstGeom>
          <a:solidFill>
            <a:srgbClr val="FF0000"/>
          </a:solidFill>
        </p:spPr>
        <p:txBody>
          <a:bodyPr wrap="square" rtlCol="0">
            <a:spAutoFit/>
          </a:bodyPr>
          <a:lstStyle/>
          <a:p>
            <a:pPr algn="ctr"/>
            <a:r>
              <a:rPr lang="en-US" sz="1200" b="1" dirty="0" smtClean="0">
                <a:solidFill>
                  <a:schemeClr val="bg1"/>
                </a:solidFill>
              </a:rPr>
              <a:t>+30.0%</a:t>
            </a:r>
            <a:endParaRPr lang="en-US" sz="1200" b="1" dirty="0">
              <a:solidFill>
                <a:schemeClr val="bg1"/>
              </a:solidFill>
            </a:endParaRPr>
          </a:p>
        </p:txBody>
      </p:sp>
      <p:sp>
        <p:nvSpPr>
          <p:cNvPr id="19" name="TextBox 18"/>
          <p:cNvSpPr txBox="1"/>
          <p:nvPr/>
        </p:nvSpPr>
        <p:spPr>
          <a:xfrm>
            <a:off x="7329946" y="4552299"/>
            <a:ext cx="717629" cy="276999"/>
          </a:xfrm>
          <a:prstGeom prst="rect">
            <a:avLst/>
          </a:prstGeom>
          <a:solidFill>
            <a:srgbClr val="FF0000"/>
          </a:solidFill>
        </p:spPr>
        <p:txBody>
          <a:bodyPr wrap="square" rtlCol="0">
            <a:spAutoFit/>
          </a:bodyPr>
          <a:lstStyle/>
          <a:p>
            <a:pPr algn="ctr"/>
            <a:r>
              <a:rPr lang="en-US" sz="1200" b="1" dirty="0" smtClean="0">
                <a:solidFill>
                  <a:schemeClr val="bg1"/>
                </a:solidFill>
              </a:rPr>
              <a:t>-10.1%</a:t>
            </a:r>
            <a:endParaRPr lang="en-US" sz="1200" b="1" dirty="0">
              <a:solidFill>
                <a:schemeClr val="bg1"/>
              </a:solidFill>
            </a:endParaRPr>
          </a:p>
        </p:txBody>
      </p:sp>
      <p:sp>
        <p:nvSpPr>
          <p:cNvPr id="20" name="TextBox 19"/>
          <p:cNvSpPr txBox="1"/>
          <p:nvPr/>
        </p:nvSpPr>
        <p:spPr>
          <a:xfrm>
            <a:off x="8126217" y="4527723"/>
            <a:ext cx="634181" cy="276999"/>
          </a:xfrm>
          <a:prstGeom prst="rect">
            <a:avLst/>
          </a:prstGeom>
          <a:solidFill>
            <a:srgbClr val="FF0000"/>
          </a:solidFill>
        </p:spPr>
        <p:txBody>
          <a:bodyPr wrap="square" rtlCol="0">
            <a:spAutoFit/>
          </a:bodyPr>
          <a:lstStyle/>
          <a:p>
            <a:pPr algn="ctr"/>
            <a:r>
              <a:rPr lang="en-US" sz="1200" b="1" dirty="0" smtClean="0">
                <a:solidFill>
                  <a:schemeClr val="bg1"/>
                </a:solidFill>
              </a:rPr>
              <a:t>+6.0%</a:t>
            </a:r>
            <a:endParaRPr lang="en-US" sz="1200" b="1" dirty="0">
              <a:solidFill>
                <a:schemeClr val="bg1"/>
              </a:solidFill>
            </a:endParaRPr>
          </a:p>
        </p:txBody>
      </p:sp>
      <p:sp>
        <p:nvSpPr>
          <p:cNvPr id="22" name="Rectangle 2"/>
          <p:cNvSpPr txBox="1">
            <a:spLocks noChangeArrowheads="1"/>
          </p:cNvSpPr>
          <p:nvPr/>
        </p:nvSpPr>
        <p:spPr bwMode="black">
          <a:xfrm>
            <a:off x="117984" y="71219"/>
            <a:ext cx="7683914" cy="860425"/>
          </a:xfrm>
          <a:prstGeom prst="rect">
            <a:avLst/>
          </a:prstGeom>
          <a:noFill/>
          <a:ln w="9525">
            <a:noFill/>
            <a:miter lim="800000"/>
            <a:headEnd/>
            <a:tailEnd/>
          </a:ln>
        </p:spPr>
        <p:txBody>
          <a:bodyPr vert="horz" wrap="square" lIns="45720" tIns="45720" rIns="45720" bIns="45720" numCol="1" rtlCol="0" anchor="ctr" anchorCtr="0" compatLnSpc="1">
            <a:prstTxWarp prst="textNoShape">
              <a:avLst/>
            </a:prstTxWarp>
          </a:bodyPr>
          <a:lstStyle/>
          <a:p>
            <a:pPr marL="0" marR="0" lvl="0" indent="0" algn="l" defTabSz="114300" rtl="0" eaLnBrk="0" fontAlgn="base" latinLnBrk="0" hangingPunct="0">
              <a:lnSpc>
                <a:spcPct val="90000"/>
              </a:lnSpc>
              <a:spcBef>
                <a:spcPct val="0"/>
              </a:spcBef>
              <a:spcAft>
                <a:spcPct val="0"/>
              </a:spcAft>
              <a:buClrTx/>
              <a:buSzTx/>
              <a:buFontTx/>
              <a:buNone/>
              <a:tabLst/>
              <a:defRPr/>
            </a:pPr>
            <a:r>
              <a:rPr kumimoji="0" lang="en-US" sz="3000" b="1" i="0" u="none" strike="noStrike" kern="0" cap="none" spc="0" normalizeH="0" baseline="0" noProof="0" dirty="0" smtClean="0">
                <a:ln>
                  <a:noFill/>
                </a:ln>
                <a:solidFill>
                  <a:srgbClr val="225A7A"/>
                </a:solidFill>
                <a:effectLst/>
                <a:uLnTx/>
                <a:uFillTx/>
                <a:latin typeface="Arial" charset="0"/>
                <a:ea typeface="+mj-ea"/>
                <a:cs typeface="+mj-cs"/>
              </a:rPr>
              <a:t>Questionable Claims, Top 10 Policy Types: 2010–2012</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1000"/>
                                  </p:stCondLst>
                                  <p:childTnLst>
                                    <p:set>
                                      <p:cBhvr>
                                        <p:cTn id="6" dur="1" fill="hold">
                                          <p:stCondLst>
                                            <p:cond delay="0"/>
                                          </p:stCondLst>
                                        </p:cTn>
                                        <p:tgtEl>
                                          <p:spTgt spid="10"/>
                                        </p:tgtEl>
                                        <p:attrNameLst>
                                          <p:attrName>style.visibility</p:attrName>
                                        </p:attrNameLst>
                                      </p:cBhvr>
                                      <p:to>
                                        <p:strVal val="visible"/>
                                      </p:to>
                                    </p:set>
                                    <p:animEffect transition="in" filter="wipe(righ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pPr fontAlgn="base">
              <a:spcBef>
                <a:spcPct val="0"/>
              </a:spcBef>
              <a:spcAft>
                <a:spcPct val="0"/>
              </a:spcAft>
            </a:pPr>
            <a:endParaRPr lang="en-US">
              <a:solidFill>
                <a:srgbClr val="000000"/>
              </a:solidFill>
              <a:latin typeface="Arial" charset="0"/>
              <a:cs typeface="Arial" charset="0"/>
            </a:endParaRPr>
          </a:p>
        </p:txBody>
      </p:sp>
      <p:sp>
        <p:nvSpPr>
          <p:cNvPr id="98307"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fontAlgn="base" hangingPunct="0">
              <a:lnSpc>
                <a:spcPct val="85000"/>
              </a:lnSpc>
              <a:spcBef>
                <a:spcPct val="20000"/>
              </a:spcBef>
              <a:spcAft>
                <a:spcPct val="0"/>
              </a:spcAft>
            </a:pPr>
            <a:fld id="{364333B5-F606-4F22-B5AB-C00680A5C585}" type="slidenum">
              <a:rPr lang="en-US" sz="900">
                <a:solidFill>
                  <a:srgbClr val="FFFFFF"/>
                </a:solidFill>
                <a:latin typeface="Arial" charset="0"/>
                <a:cs typeface="Arial" charset="0"/>
              </a:rPr>
              <a:pPr algn="r" eaLnBrk="0" fontAlgn="base" hangingPunct="0">
                <a:lnSpc>
                  <a:spcPct val="85000"/>
                </a:lnSpc>
                <a:spcBef>
                  <a:spcPct val="20000"/>
                </a:spcBef>
                <a:spcAft>
                  <a:spcPct val="0"/>
                </a:spcAft>
              </a:pPr>
              <a:t>12</a:t>
            </a:fld>
            <a:endParaRPr lang="en-US" sz="900">
              <a:solidFill>
                <a:srgbClr val="FFFFFF"/>
              </a:solidFill>
              <a:latin typeface="Arial" charset="0"/>
              <a:cs typeface="Arial" charset="0"/>
            </a:endParaRPr>
          </a:p>
        </p:txBody>
      </p:sp>
      <p:pic>
        <p:nvPicPr>
          <p:cNvPr id="98308" name="Picture 5"/>
          <p:cNvPicPr>
            <a:picLocks noChangeAspect="1" noChangeArrowheads="1"/>
          </p:cNvPicPr>
          <p:nvPr/>
        </p:nvPicPr>
        <p:blipFill>
          <a:blip r:embed="rId3" cstate="print"/>
          <a:srcRect/>
          <a:stretch>
            <a:fillRect/>
          </a:stretch>
        </p:blipFill>
        <p:spPr bwMode="auto">
          <a:xfrm>
            <a:off x="2799715" y="1135380"/>
            <a:ext cx="3032125" cy="838200"/>
          </a:xfrm>
          <a:prstGeom prst="rect">
            <a:avLst/>
          </a:prstGeom>
          <a:noFill/>
          <a:ln w="9525">
            <a:noFill/>
            <a:miter lim="800000"/>
            <a:headEnd/>
            <a:tailEnd/>
          </a:ln>
        </p:spPr>
      </p:pic>
      <p:sp>
        <p:nvSpPr>
          <p:cNvPr id="2152455" name="Rectangle 7"/>
          <p:cNvSpPr>
            <a:spLocks noChangeArrowheads="1"/>
          </p:cNvSpPr>
          <p:nvPr/>
        </p:nvSpPr>
        <p:spPr bwMode="blackWhite">
          <a:xfrm>
            <a:off x="654765" y="2168010"/>
            <a:ext cx="7981950" cy="1544996"/>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p>
            <a:pPr algn="ctr" defTabSz="114300" fontAlgn="base">
              <a:lnSpc>
                <a:spcPct val="95000"/>
              </a:lnSpc>
              <a:spcBef>
                <a:spcPct val="25000"/>
              </a:spcBef>
              <a:spcAft>
                <a:spcPct val="0"/>
              </a:spcAft>
            </a:pPr>
            <a:r>
              <a:rPr lang="en-US" sz="4200" b="1" dirty="0" smtClean="0">
                <a:solidFill>
                  <a:srgbClr val="FFFFFF"/>
                </a:solidFill>
                <a:latin typeface="Arial" charset="0"/>
                <a:cs typeface="Arial" charset="0"/>
              </a:rPr>
              <a:t>Task Force </a:t>
            </a:r>
            <a:r>
              <a:rPr lang="en-US" sz="4200" b="1" smtClean="0">
                <a:solidFill>
                  <a:srgbClr val="FFFFFF"/>
                </a:solidFill>
                <a:latin typeface="Arial" charset="0"/>
                <a:cs typeface="Arial" charset="0"/>
              </a:rPr>
              <a:t>Public Outreach</a:t>
            </a:r>
            <a:endParaRPr lang="en-US" sz="4200" b="1" dirty="0">
              <a:solidFill>
                <a:srgbClr val="FFFFFF"/>
              </a:solidFill>
              <a:latin typeface="Arial" charset="0"/>
              <a:cs typeface="Arial" charset="0"/>
            </a:endParaRPr>
          </a:p>
        </p:txBody>
      </p:sp>
      <p:sp>
        <p:nvSpPr>
          <p:cNvPr id="2152456" name="Rectangle 8"/>
          <p:cNvSpPr>
            <a:spLocks noChangeArrowheads="1"/>
          </p:cNvSpPr>
          <p:nvPr/>
        </p:nvSpPr>
        <p:spPr bwMode="auto">
          <a:xfrm>
            <a:off x="1651557" y="4519769"/>
            <a:ext cx="7173355" cy="646331"/>
          </a:xfrm>
          <a:prstGeom prst="rect">
            <a:avLst/>
          </a:prstGeom>
          <a:noFill/>
          <a:ln w="9525" algn="ctr">
            <a:noFill/>
            <a:miter lim="800000"/>
            <a:headEnd/>
            <a:tailEnd/>
          </a:ln>
        </p:spPr>
        <p:txBody>
          <a:bodyPr wrap="square" lIns="45720" rIns="45720">
            <a:spAutoFit/>
          </a:bodyPr>
          <a:lstStyle/>
          <a:p>
            <a:pPr marL="292100" indent="-292100" eaLnBrk="0" fontAlgn="base" hangingPunct="0">
              <a:lnSpc>
                <a:spcPct val="90000"/>
              </a:lnSpc>
              <a:spcBef>
                <a:spcPct val="25000"/>
              </a:spcBef>
              <a:spcAft>
                <a:spcPct val="0"/>
              </a:spcAft>
              <a:buClr>
                <a:srgbClr val="FF6801"/>
              </a:buClr>
              <a:buFont typeface="Wingdings" pitchFamily="2" charset="2"/>
              <a:buNone/>
            </a:pPr>
            <a:r>
              <a:rPr lang="en-US" sz="4000" b="1" dirty="0" smtClean="0">
                <a:solidFill>
                  <a:srgbClr val="225A7A"/>
                </a:solidFill>
              </a:rPr>
              <a:t>Strategies for Discussion </a:t>
            </a:r>
          </a:p>
        </p:txBody>
      </p:sp>
      <p:sp>
        <p:nvSpPr>
          <p:cNvPr id="7" name="Date Placeholder 6"/>
          <p:cNvSpPr>
            <a:spLocks noGrp="1"/>
          </p:cNvSpPr>
          <p:nvPr>
            <p:ph type="dt" sz="half" idx="10"/>
          </p:nvPr>
        </p:nvSpPr>
        <p:spPr/>
        <p:txBody>
          <a:bodyPr/>
          <a:lstStyle/>
          <a:p>
            <a:pPr>
              <a:defRPr/>
            </a:pPr>
            <a:r>
              <a:rPr lang="en-US" smtClean="0"/>
              <a:t>12/01/09 - 9pm</a:t>
            </a:r>
            <a:endParaRPr lang="en-US"/>
          </a:p>
        </p:txBody>
      </p:sp>
      <p:sp>
        <p:nvSpPr>
          <p:cNvPr id="8" name="Slide Number Placeholder 7"/>
          <p:cNvSpPr>
            <a:spLocks noGrp="1"/>
          </p:cNvSpPr>
          <p:nvPr>
            <p:ph type="sldNum" sz="quarter" idx="12"/>
          </p:nvPr>
        </p:nvSpPr>
        <p:spPr/>
        <p:txBody>
          <a:bodyPr/>
          <a:lstStyle/>
          <a:p>
            <a:pPr>
              <a:defRPr/>
            </a:pPr>
            <a:fld id="{79649112-2361-4913-9798-B6AEBB59A8D4}" type="slidenum">
              <a:rPr lang="en-US" smtClean="0"/>
              <a:pPr>
                <a:defRPr/>
              </a:pPr>
              <a:t>12</a:t>
            </a:fld>
            <a:endParaRPr lang="en-US"/>
          </a:p>
        </p:txBody>
      </p:sp>
    </p:spTree>
    <p:extLst>
      <p:ext uri="{BB962C8B-B14F-4D97-AF65-F5344CB8AC3E}">
        <p14:creationId xmlns:p14="http://schemas.microsoft.com/office/powerpoint/2010/main" val="8166694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2152455"/>
                                        </p:tgtEl>
                                        <p:attrNameLst>
                                          <p:attrName>style.visibility</p:attrName>
                                        </p:attrNameLst>
                                      </p:cBhvr>
                                      <p:to>
                                        <p:strVal val="visible"/>
                                      </p:to>
                                    </p:set>
                                    <p:animEffect transition="in" filter="barn(outVertical)">
                                      <p:cBhvr>
                                        <p:cTn id="7" dur="1000"/>
                                        <p:tgtEl>
                                          <p:spTgt spid="2152455"/>
                                        </p:tgtEl>
                                      </p:cBhvr>
                                    </p:animEffect>
                                  </p:childTnLst>
                                </p:cTn>
                              </p:par>
                              <p:par>
                                <p:cTn id="8" presetID="16" presetClass="entr" presetSubtype="37" fill="hold" grpId="0" nodeType="withEffect">
                                  <p:stCondLst>
                                    <p:cond delay="300"/>
                                  </p:stCondLst>
                                  <p:childTnLst>
                                    <p:set>
                                      <p:cBhvr>
                                        <p:cTn id="9" dur="1" fill="hold">
                                          <p:stCondLst>
                                            <p:cond delay="0"/>
                                          </p:stCondLst>
                                        </p:cTn>
                                        <p:tgtEl>
                                          <p:spTgt spid="2152456"/>
                                        </p:tgtEl>
                                        <p:attrNameLst>
                                          <p:attrName>style.visibility</p:attrName>
                                        </p:attrNameLst>
                                      </p:cBhvr>
                                      <p:to>
                                        <p:strVal val="visible"/>
                                      </p:to>
                                    </p:set>
                                    <p:animEffect transition="in" filter="barn(outVertical)">
                                      <p:cBhvr>
                                        <p:cTn id="10" dur="1000"/>
                                        <p:tgtEl>
                                          <p:spTgt spid="2152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2455" grpId="0" animBg="1"/>
      <p:bldP spid="215245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 Focus</a:t>
            </a:r>
            <a:endParaRPr lang="en-US" dirty="0"/>
          </a:p>
        </p:txBody>
      </p:sp>
      <p:sp>
        <p:nvSpPr>
          <p:cNvPr id="3" name="Content Placeholder 2"/>
          <p:cNvSpPr>
            <a:spLocks noGrp="1"/>
          </p:cNvSpPr>
          <p:nvPr>
            <p:ph idx="1"/>
          </p:nvPr>
        </p:nvSpPr>
        <p:spPr>
          <a:xfrm>
            <a:off x="379095" y="1181100"/>
            <a:ext cx="8153400" cy="4652963"/>
          </a:xfrm>
          <a:ln cmpd="dbl">
            <a:solidFill>
              <a:srgbClr val="FF0000"/>
            </a:solidFill>
          </a:ln>
          <a:effectLst>
            <a:glow rad="63500">
              <a:schemeClr val="accent2">
                <a:satMod val="175000"/>
                <a:alpha val="40000"/>
              </a:schemeClr>
            </a:glow>
          </a:effectLst>
        </p:spPr>
        <p:txBody>
          <a:bodyPr/>
          <a:lstStyle/>
          <a:p>
            <a:r>
              <a:rPr lang="en-US" b="1" dirty="0" smtClean="0"/>
              <a:t>Who are our audiences? Rank their importance to Task Force goals.</a:t>
            </a:r>
          </a:p>
          <a:p>
            <a:pPr lvl="1"/>
            <a:r>
              <a:rPr lang="en-US" dirty="0" smtClean="0"/>
              <a:t>Prosecutors</a:t>
            </a:r>
          </a:p>
          <a:p>
            <a:pPr lvl="1"/>
            <a:r>
              <a:rPr lang="en-US" dirty="0" smtClean="0"/>
              <a:t>Law Enforcement</a:t>
            </a:r>
          </a:p>
          <a:p>
            <a:pPr lvl="1"/>
            <a:r>
              <a:rPr lang="en-US" dirty="0" smtClean="0"/>
              <a:t>General Public</a:t>
            </a:r>
          </a:p>
          <a:p>
            <a:pPr lvl="1"/>
            <a:r>
              <a:rPr lang="en-US" dirty="0" smtClean="0"/>
              <a:t>Insurers</a:t>
            </a:r>
          </a:p>
          <a:p>
            <a:pPr lvl="1"/>
            <a:r>
              <a:rPr lang="en-US" dirty="0" smtClean="0"/>
              <a:t>Government/Regulatory Bodies</a:t>
            </a:r>
          </a:p>
          <a:p>
            <a:pPr lvl="1"/>
            <a:r>
              <a:rPr lang="en-US" dirty="0" smtClean="0"/>
              <a:t>Media</a:t>
            </a:r>
          </a:p>
          <a:p>
            <a:pPr lvl="1"/>
            <a:r>
              <a:rPr lang="en-US" dirty="0" smtClean="0"/>
              <a:t>Contractors, Remediation Companies</a:t>
            </a:r>
          </a:p>
          <a:p>
            <a:pPr lvl="1"/>
            <a:r>
              <a:rPr lang="en-US" dirty="0" smtClean="0"/>
              <a:t>Others?</a:t>
            </a:r>
          </a:p>
          <a:p>
            <a:r>
              <a:rPr lang="en-US" b="1" dirty="0" smtClean="0"/>
              <a:t>Need a strategic approach for each audience. </a:t>
            </a:r>
            <a:endParaRPr lang="en-US" b="1" dirty="0"/>
          </a:p>
        </p:txBody>
      </p:sp>
      <p:sp>
        <p:nvSpPr>
          <p:cNvPr id="4" name="Date Placeholder 3"/>
          <p:cNvSpPr>
            <a:spLocks noGrp="1"/>
          </p:cNvSpPr>
          <p:nvPr>
            <p:ph type="dt" sz="half" idx="10"/>
          </p:nvPr>
        </p:nvSpPr>
        <p:spPr/>
        <p:txBody>
          <a:bodyPr/>
          <a:lstStyle/>
          <a:p>
            <a:pPr>
              <a:defRPr/>
            </a:pPr>
            <a:r>
              <a:rPr lang="en-US" smtClean="0"/>
              <a:t>12/01/09 - 9pm</a:t>
            </a:r>
            <a:endParaRPr lang="en-US"/>
          </a:p>
        </p:txBody>
      </p:sp>
      <p:sp>
        <p:nvSpPr>
          <p:cNvPr id="5" name="Slide Number Placeholder 4"/>
          <p:cNvSpPr>
            <a:spLocks noGrp="1"/>
          </p:cNvSpPr>
          <p:nvPr>
            <p:ph type="sldNum" sz="quarter" idx="12"/>
          </p:nvPr>
        </p:nvSpPr>
        <p:spPr/>
        <p:txBody>
          <a:bodyPr/>
          <a:lstStyle/>
          <a:p>
            <a:pPr>
              <a:defRPr/>
            </a:pPr>
            <a:fld id="{8F1D8FF3-5AB6-4EC6-BDC2-E6058C96F901}" type="slidenum">
              <a:rPr lang="en-US" smtClean="0"/>
              <a:pPr>
                <a:defRPr/>
              </a:pPr>
              <a:t>13</a:t>
            </a:fld>
            <a:endParaRPr lang="en-US"/>
          </a:p>
        </p:txBody>
      </p:sp>
      <p:sp>
        <p:nvSpPr>
          <p:cNvPr id="6" name="TextBox 5"/>
          <p:cNvSpPr txBox="1"/>
          <p:nvPr/>
        </p:nvSpPr>
        <p:spPr>
          <a:xfrm>
            <a:off x="4524375" y="2457450"/>
            <a:ext cx="3395481" cy="1200329"/>
          </a:xfrm>
          <a:prstGeom prst="rect">
            <a:avLst/>
          </a:prstGeom>
        </p:spPr>
        <p:style>
          <a:lnRef idx="0">
            <a:schemeClr val="accent6"/>
          </a:lnRef>
          <a:fillRef idx="3">
            <a:schemeClr val="accent6"/>
          </a:fillRef>
          <a:effectRef idx="3">
            <a:schemeClr val="accent6"/>
          </a:effectRef>
          <a:fontRef idx="minor">
            <a:schemeClr val="lt1"/>
          </a:fontRef>
        </p:style>
        <p:txBody>
          <a:bodyPr wrap="none" rtlCol="0">
            <a:spAutoFit/>
          </a:bodyPr>
          <a:lstStyle/>
          <a:p>
            <a:r>
              <a:rPr lang="en-US" b="1" dirty="0" smtClean="0">
                <a:effectLst>
                  <a:outerShdw blurRad="38100" dist="38100" dir="2700000" algn="tl">
                    <a:srgbClr val="000000">
                      <a:alpha val="43137"/>
                    </a:srgbClr>
                  </a:outerShdw>
                </a:effectLst>
              </a:rPr>
              <a:t>Decide:</a:t>
            </a:r>
          </a:p>
          <a:p>
            <a:r>
              <a:rPr lang="en-US" b="1" dirty="0" smtClean="0">
                <a:effectLst>
                  <a:outerShdw blurRad="38100" dist="38100" dir="2700000" algn="tl">
                    <a:srgbClr val="000000">
                      <a:alpha val="43137"/>
                    </a:srgbClr>
                  </a:outerShdw>
                </a:effectLst>
              </a:rPr>
              <a:t>Which audiences require</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face-to-face meetings?</a:t>
            </a:r>
            <a:br>
              <a:rPr lang="en-US" b="1" dirty="0" smtClean="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517863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Insurance fraud is a crime.</a:t>
            </a:r>
            <a:endParaRPr lang="en-US" dirty="0"/>
          </a:p>
        </p:txBody>
      </p:sp>
      <p:sp>
        <p:nvSpPr>
          <p:cNvPr id="3" name="Content Placeholder 2"/>
          <p:cNvSpPr>
            <a:spLocks noGrp="1"/>
          </p:cNvSpPr>
          <p:nvPr>
            <p:ph idx="1"/>
          </p:nvPr>
        </p:nvSpPr>
        <p:spPr/>
        <p:txBody>
          <a:bodyPr/>
          <a:lstStyle/>
          <a:p>
            <a:r>
              <a:rPr lang="en-US" b="1" dirty="0" smtClean="0"/>
              <a:t>Showing that crime doesn’t pay</a:t>
            </a:r>
            <a:r>
              <a:rPr lang="en-US" dirty="0" smtClean="0"/>
              <a:t>. Some current activities:</a:t>
            </a:r>
          </a:p>
          <a:p>
            <a:pPr lvl="1"/>
            <a:r>
              <a:rPr lang="en-US" dirty="0" smtClean="0"/>
              <a:t>Law enforcement uses social media as a type of “police blotter” with mug shots.</a:t>
            </a:r>
          </a:p>
          <a:p>
            <a:pPr lvl="1"/>
            <a:r>
              <a:rPr lang="en-US" dirty="0" smtClean="0"/>
              <a:t>State CFO’s office issues press releases of arrests.</a:t>
            </a:r>
          </a:p>
          <a:p>
            <a:pPr lvl="1"/>
            <a:r>
              <a:rPr lang="en-US" dirty="0" smtClean="0"/>
              <a:t>Promotion of Fraud Tipster phone lines.</a:t>
            </a:r>
          </a:p>
          <a:p>
            <a:pPr lvl="1"/>
            <a:r>
              <a:rPr lang="en-US" dirty="0" smtClean="0"/>
              <a:t>NICB reports and media outreach.  </a:t>
            </a:r>
          </a:p>
          <a:p>
            <a:pPr lvl="1"/>
            <a:r>
              <a:rPr lang="en-US" dirty="0" smtClean="0"/>
              <a:t>Educational videos on fraud detection &amp; prevention.</a:t>
            </a:r>
          </a:p>
          <a:p>
            <a:pPr lvl="1"/>
            <a:r>
              <a:rPr lang="en-US" dirty="0" smtClean="0"/>
              <a:t>Dept. of Insurance Fraud annual report and statistics.</a:t>
            </a:r>
          </a:p>
          <a:p>
            <a:pPr lvl="1"/>
            <a:r>
              <a:rPr lang="en-US" dirty="0" smtClean="0"/>
              <a:t>Reposting the above on “Stomp Out Fraud” Face Book page.</a:t>
            </a:r>
            <a:endParaRPr lang="en-US" dirty="0"/>
          </a:p>
        </p:txBody>
      </p:sp>
      <p:sp>
        <p:nvSpPr>
          <p:cNvPr id="4" name="Date Placeholder 3"/>
          <p:cNvSpPr>
            <a:spLocks noGrp="1"/>
          </p:cNvSpPr>
          <p:nvPr>
            <p:ph type="dt" sz="half" idx="10"/>
          </p:nvPr>
        </p:nvSpPr>
        <p:spPr/>
        <p:txBody>
          <a:bodyPr/>
          <a:lstStyle/>
          <a:p>
            <a:pPr>
              <a:defRPr/>
            </a:pPr>
            <a:r>
              <a:rPr lang="en-US" smtClean="0"/>
              <a:t>12/01/09 - 9pm</a:t>
            </a:r>
            <a:endParaRPr lang="en-US"/>
          </a:p>
        </p:txBody>
      </p:sp>
      <p:sp>
        <p:nvSpPr>
          <p:cNvPr id="5" name="Slide Number Placeholder 4"/>
          <p:cNvSpPr>
            <a:spLocks noGrp="1"/>
          </p:cNvSpPr>
          <p:nvPr>
            <p:ph type="sldNum" sz="quarter" idx="12"/>
          </p:nvPr>
        </p:nvSpPr>
        <p:spPr/>
        <p:txBody>
          <a:bodyPr/>
          <a:lstStyle/>
          <a:p>
            <a:pPr>
              <a:defRPr/>
            </a:pPr>
            <a:fld id="{8F1D8FF3-5AB6-4EC6-BDC2-E6058C96F901}" type="slidenum">
              <a:rPr lang="en-US" smtClean="0"/>
              <a:pPr>
                <a:defRPr/>
              </a:pPr>
              <a:t>14</a:t>
            </a:fld>
            <a:endParaRPr lang="en-US"/>
          </a:p>
        </p:txBody>
      </p:sp>
    </p:spTree>
    <p:extLst>
      <p:ext uri="{BB962C8B-B14F-4D97-AF65-F5344CB8AC3E}">
        <p14:creationId xmlns:p14="http://schemas.microsoft.com/office/powerpoint/2010/main" val="7370870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needed into fraud deterrents</a:t>
            </a:r>
            <a:endParaRPr lang="en-US" dirty="0"/>
          </a:p>
        </p:txBody>
      </p:sp>
      <p:sp>
        <p:nvSpPr>
          <p:cNvPr id="3" name="Content Placeholder 2"/>
          <p:cNvSpPr>
            <a:spLocks noGrp="1"/>
          </p:cNvSpPr>
          <p:nvPr>
            <p:ph idx="1"/>
          </p:nvPr>
        </p:nvSpPr>
        <p:spPr/>
        <p:txBody>
          <a:bodyPr/>
          <a:lstStyle/>
          <a:p>
            <a:r>
              <a:rPr lang="en-US" b="1" dirty="0" smtClean="0"/>
              <a:t>There has been no specific study of words that work to deter insurance fraud.</a:t>
            </a:r>
          </a:p>
          <a:p>
            <a:r>
              <a:rPr lang="en-US" b="1" dirty="0" smtClean="0"/>
              <a:t>Audiences, and criminal participants, are diverse. Most education efforts now are one-size-fits-all.</a:t>
            </a:r>
          </a:p>
          <a:p>
            <a:pPr lvl="2"/>
            <a:r>
              <a:rPr lang="en-US" dirty="0" smtClean="0"/>
              <a:t>White collar criminals deterred by photos of a guy in a suit &amp; tie being handcuffed. Not so for others?</a:t>
            </a:r>
          </a:p>
          <a:p>
            <a:pPr lvl="2"/>
            <a:r>
              <a:rPr lang="en-US" dirty="0" smtClean="0"/>
              <a:t>Who has been arrested vs. who has been sentenced.</a:t>
            </a:r>
          </a:p>
          <a:p>
            <a:r>
              <a:rPr lang="en-US" b="1" dirty="0" smtClean="0"/>
              <a:t>The Coalition of Insurance Fraud says 20% of Americans have few qualms about bilking insurers. </a:t>
            </a:r>
          </a:p>
          <a:p>
            <a:pPr lvl="2"/>
            <a:r>
              <a:rPr lang="en-US" dirty="0" smtClean="0"/>
              <a:t>In a state like Florida, with the highest property insurance rates in the U.S., that number may be higher.</a:t>
            </a:r>
            <a:endParaRPr lang="en-US" dirty="0"/>
          </a:p>
        </p:txBody>
      </p:sp>
      <p:sp>
        <p:nvSpPr>
          <p:cNvPr id="4" name="Date Placeholder 3"/>
          <p:cNvSpPr>
            <a:spLocks noGrp="1"/>
          </p:cNvSpPr>
          <p:nvPr>
            <p:ph type="dt" sz="half" idx="10"/>
          </p:nvPr>
        </p:nvSpPr>
        <p:spPr/>
        <p:txBody>
          <a:bodyPr/>
          <a:lstStyle/>
          <a:p>
            <a:pPr>
              <a:defRPr/>
            </a:pPr>
            <a:r>
              <a:rPr lang="en-US" smtClean="0"/>
              <a:t>12/01/09 - 9pm</a:t>
            </a:r>
            <a:endParaRPr lang="en-US"/>
          </a:p>
        </p:txBody>
      </p:sp>
      <p:sp>
        <p:nvSpPr>
          <p:cNvPr id="5" name="Slide Number Placeholder 4"/>
          <p:cNvSpPr>
            <a:spLocks noGrp="1"/>
          </p:cNvSpPr>
          <p:nvPr>
            <p:ph type="sldNum" sz="quarter" idx="12"/>
          </p:nvPr>
        </p:nvSpPr>
        <p:spPr/>
        <p:txBody>
          <a:bodyPr/>
          <a:lstStyle/>
          <a:p>
            <a:pPr>
              <a:defRPr/>
            </a:pPr>
            <a:fld id="{8F1D8FF3-5AB6-4EC6-BDC2-E6058C96F901}" type="slidenum">
              <a:rPr lang="en-US" smtClean="0"/>
              <a:pPr>
                <a:defRPr/>
              </a:pPr>
              <a:t>15</a:t>
            </a:fld>
            <a:endParaRPr lang="en-US"/>
          </a:p>
        </p:txBody>
      </p:sp>
    </p:spTree>
    <p:extLst>
      <p:ext uri="{BB962C8B-B14F-4D97-AF65-F5344CB8AC3E}">
        <p14:creationId xmlns:p14="http://schemas.microsoft.com/office/powerpoint/2010/main" val="3331478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Opportunities</a:t>
            </a:r>
            <a:endParaRPr lang="en-US" dirty="0"/>
          </a:p>
        </p:txBody>
      </p:sp>
      <p:sp>
        <p:nvSpPr>
          <p:cNvPr id="3" name="Content Placeholder 2"/>
          <p:cNvSpPr>
            <a:spLocks noGrp="1"/>
          </p:cNvSpPr>
          <p:nvPr>
            <p:ph idx="1"/>
          </p:nvPr>
        </p:nvSpPr>
        <p:spPr/>
        <p:txBody>
          <a:bodyPr/>
          <a:lstStyle/>
          <a:p>
            <a:r>
              <a:rPr lang="en-US" b="1" dirty="0" smtClean="0"/>
              <a:t>Let’s try positive messages!</a:t>
            </a:r>
          </a:p>
          <a:p>
            <a:pPr lvl="1"/>
            <a:r>
              <a:rPr lang="en-US" dirty="0" smtClean="0"/>
              <a:t>Tout effective anti-fraud controls that insurers use.</a:t>
            </a:r>
          </a:p>
          <a:p>
            <a:pPr lvl="1"/>
            <a:r>
              <a:rPr lang="en-US" dirty="0" smtClean="0"/>
              <a:t>Profile of a fraudster.</a:t>
            </a:r>
          </a:p>
          <a:p>
            <a:pPr lvl="1"/>
            <a:r>
              <a:rPr lang="en-US" dirty="0" smtClean="0"/>
              <a:t>Focus on education about not being a victim.</a:t>
            </a:r>
          </a:p>
          <a:p>
            <a:pPr lvl="2"/>
            <a:r>
              <a:rPr lang="en-US" dirty="0" smtClean="0"/>
              <a:t>Be out front after disaster. Consider a “Fraud Fighters Press Event” immediately after a hurricane.</a:t>
            </a:r>
          </a:p>
          <a:p>
            <a:pPr lvl="2"/>
            <a:r>
              <a:rPr lang="en-US" dirty="0" smtClean="0"/>
              <a:t>Help keep people alert to “opportunistic” fraud. In other words, look for teachable moments.</a:t>
            </a:r>
          </a:p>
          <a:p>
            <a:pPr lvl="1"/>
            <a:r>
              <a:rPr lang="en-US" dirty="0" smtClean="0"/>
              <a:t>Continually stress that insurers fight fraud because it’s the law AND it keeps the consumer costs in check.</a:t>
            </a:r>
          </a:p>
          <a:p>
            <a:pPr lvl="2"/>
            <a:r>
              <a:rPr lang="en-US" dirty="0" smtClean="0"/>
              <a:t>It is NOT to avoid paying legitimate claims.</a:t>
            </a:r>
            <a:endParaRPr lang="en-US" dirty="0"/>
          </a:p>
        </p:txBody>
      </p:sp>
      <p:sp>
        <p:nvSpPr>
          <p:cNvPr id="4" name="Date Placeholder 3"/>
          <p:cNvSpPr>
            <a:spLocks noGrp="1"/>
          </p:cNvSpPr>
          <p:nvPr>
            <p:ph type="dt" sz="half" idx="10"/>
          </p:nvPr>
        </p:nvSpPr>
        <p:spPr/>
        <p:txBody>
          <a:bodyPr/>
          <a:lstStyle/>
          <a:p>
            <a:pPr>
              <a:defRPr/>
            </a:pPr>
            <a:r>
              <a:rPr lang="en-US" smtClean="0"/>
              <a:t>12/01/09 - 9pm</a:t>
            </a:r>
            <a:endParaRPr lang="en-US"/>
          </a:p>
        </p:txBody>
      </p:sp>
      <p:sp>
        <p:nvSpPr>
          <p:cNvPr id="5" name="Slide Number Placeholder 4"/>
          <p:cNvSpPr>
            <a:spLocks noGrp="1"/>
          </p:cNvSpPr>
          <p:nvPr>
            <p:ph type="sldNum" sz="quarter" idx="12"/>
          </p:nvPr>
        </p:nvSpPr>
        <p:spPr/>
        <p:txBody>
          <a:bodyPr/>
          <a:lstStyle/>
          <a:p>
            <a:pPr>
              <a:defRPr/>
            </a:pPr>
            <a:fld id="{8F1D8FF3-5AB6-4EC6-BDC2-E6058C96F901}" type="slidenum">
              <a:rPr lang="en-US" smtClean="0"/>
              <a:pPr>
                <a:defRPr/>
              </a:pPr>
              <a:t>16</a:t>
            </a:fld>
            <a:endParaRPr lang="en-US"/>
          </a:p>
        </p:txBody>
      </p:sp>
    </p:spTree>
    <p:extLst>
      <p:ext uri="{BB962C8B-B14F-4D97-AF65-F5344CB8AC3E}">
        <p14:creationId xmlns:p14="http://schemas.microsoft.com/office/powerpoint/2010/main" val="35367170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379413" y="130175"/>
            <a:ext cx="6838950" cy="719138"/>
          </a:xfrm>
        </p:spPr>
        <p:txBody>
          <a:bodyPr/>
          <a:lstStyle/>
          <a:p>
            <a:pPr>
              <a:defRPr/>
            </a:pPr>
            <a:r>
              <a:rPr lang="en-US" kern="1200" dirty="0" smtClean="0">
                <a:solidFill>
                  <a:srgbClr val="28688C"/>
                </a:solidFill>
                <a:latin typeface="Arial"/>
                <a:ea typeface="Arial Unicode MS"/>
                <a:cs typeface="Arial"/>
              </a:rPr>
              <a:t>Insurers Making a Difference</a:t>
            </a:r>
            <a:endParaRPr lang="en-US" dirty="0">
              <a:solidFill>
                <a:srgbClr val="28688C"/>
              </a:solidFill>
            </a:endParaRPr>
          </a:p>
        </p:txBody>
      </p:sp>
      <p:sp>
        <p:nvSpPr>
          <p:cNvPr id="12" name="TextBox 11"/>
          <p:cNvSpPr txBox="1"/>
          <p:nvPr/>
        </p:nvSpPr>
        <p:spPr>
          <a:xfrm>
            <a:off x="8415338" y="6551613"/>
            <a:ext cx="685800" cy="274637"/>
          </a:xfrm>
          <a:prstGeom prst="rect">
            <a:avLst/>
          </a:prstGeom>
          <a:noFill/>
        </p:spPr>
        <p:txBody>
          <a:bodyPr anchor="ctr"/>
          <a:lstStyle/>
          <a:p>
            <a:pPr algn="r">
              <a:defRPr/>
            </a:pPr>
            <a:fld id="{97D97806-DA20-4594-9DCF-1A363D26288F}" type="slidenum">
              <a:rPr lang="en-US" sz="1000">
                <a:solidFill>
                  <a:schemeClr val="accent4">
                    <a:lumMod val="75000"/>
                  </a:schemeClr>
                </a:solidFill>
                <a:latin typeface="+mn-lt"/>
                <a:cs typeface="+mn-cs"/>
              </a:rPr>
              <a:pPr algn="r">
                <a:defRPr/>
              </a:pPr>
              <a:t>17</a:t>
            </a:fld>
            <a:endParaRPr lang="en-US" sz="1000" dirty="0">
              <a:solidFill>
                <a:schemeClr val="accent4">
                  <a:lumMod val="75000"/>
                </a:schemeClr>
              </a:solidFill>
              <a:latin typeface="+mn-lt"/>
              <a:cs typeface="+mn-cs"/>
            </a:endParaRPr>
          </a:p>
        </p:txBody>
      </p:sp>
      <p:pic>
        <p:nvPicPr>
          <p:cNvPr id="111621" name="Picture 10" descr="Collapsed House 1.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231775" y="1155700"/>
            <a:ext cx="4084638" cy="3063875"/>
          </a:xfrm>
          <a:prstGeom prst="rect">
            <a:avLst/>
          </a:prstGeom>
          <a:noFill/>
          <a:ln w="9525">
            <a:noFill/>
            <a:miter lim="800000"/>
            <a:headEnd/>
            <a:tailEnd/>
          </a:ln>
        </p:spPr>
      </p:pic>
      <p:sp>
        <p:nvSpPr>
          <p:cNvPr id="17" name="AutoShape 7"/>
          <p:cNvSpPr>
            <a:spLocks noChangeArrowheads="1"/>
          </p:cNvSpPr>
          <p:nvPr/>
        </p:nvSpPr>
        <p:spPr bwMode="blackWhite">
          <a:xfrm>
            <a:off x="4431665" y="1219995"/>
            <a:ext cx="3983673" cy="806052"/>
          </a:xfrm>
          <a:prstGeom prst="wedgeRectCallout">
            <a:avLst>
              <a:gd name="adj1" fmla="val -69300"/>
              <a:gd name="adj2" fmla="val -18229"/>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eaLnBrk="0" hangingPunct="0">
              <a:lnSpc>
                <a:spcPct val="90000"/>
              </a:lnSpc>
              <a:spcBef>
                <a:spcPct val="50000"/>
              </a:spcBef>
              <a:buClr>
                <a:srgbClr val="FFFFFF"/>
              </a:buClr>
              <a:buFont typeface="Wingdings" pitchFamily="2" charset="2"/>
              <a:buNone/>
              <a:defRPr/>
            </a:pPr>
            <a:r>
              <a:rPr lang="en-US" b="1" dirty="0" smtClean="0">
                <a:solidFill>
                  <a:srgbClr val="FFFFFF"/>
                </a:solidFill>
                <a:latin typeface="Arial" pitchFamily="34" charset="0"/>
                <a:cs typeface="Arial" pitchFamily="34" charset="0"/>
              </a:rPr>
              <a:t>Highlight individual company efforts post-disaster to fight fraud.</a:t>
            </a:r>
          </a:p>
        </p:txBody>
      </p:sp>
      <p:sp>
        <p:nvSpPr>
          <p:cNvPr id="18" name="AutoShape 7"/>
          <p:cNvSpPr>
            <a:spLocks noChangeArrowheads="1"/>
          </p:cNvSpPr>
          <p:nvPr/>
        </p:nvSpPr>
        <p:spPr bwMode="blackWhite">
          <a:xfrm>
            <a:off x="5298402" y="4837786"/>
            <a:ext cx="3564732" cy="1049337"/>
          </a:xfrm>
          <a:prstGeom prst="wedgeRectCallout">
            <a:avLst>
              <a:gd name="adj1" fmla="val 11567"/>
              <a:gd name="adj2" fmla="val -116392"/>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rgbClr val="FFFFFF"/>
              </a:buClr>
              <a:buFont typeface="Wingdings" pitchFamily="2" charset="2"/>
              <a:buNone/>
              <a:defRPr/>
            </a:pPr>
            <a:r>
              <a:rPr lang="en-US" b="1" dirty="0" smtClean="0">
                <a:solidFill>
                  <a:srgbClr val="FFFFFF"/>
                </a:solidFill>
                <a:latin typeface="Arial" pitchFamily="34" charset="0"/>
                <a:cs typeface="Arial" pitchFamily="34" charset="0"/>
              </a:rPr>
              <a:t>Tell your story about the investigative process. </a:t>
            </a:r>
            <a:br>
              <a:rPr lang="en-US" b="1" dirty="0" smtClean="0">
                <a:solidFill>
                  <a:srgbClr val="FFFFFF"/>
                </a:solidFill>
                <a:latin typeface="Arial" pitchFamily="34" charset="0"/>
                <a:cs typeface="Arial" pitchFamily="34" charset="0"/>
              </a:rPr>
            </a:br>
            <a:r>
              <a:rPr lang="en-US" b="1" dirty="0" smtClean="0">
                <a:solidFill>
                  <a:srgbClr val="FFFFFF"/>
                </a:solidFill>
                <a:latin typeface="Arial" pitchFamily="34" charset="0"/>
                <a:cs typeface="Arial" pitchFamily="34" charset="0"/>
              </a:rPr>
              <a:t>Stories are remembered!</a:t>
            </a:r>
            <a:endParaRPr lang="en-US" b="1" dirty="0">
              <a:solidFill>
                <a:srgbClr val="FFFFFF"/>
              </a:solidFill>
              <a:latin typeface="Arial" pitchFamily="34" charset="0"/>
              <a:cs typeface="Arial" pitchFamily="34" charset="0"/>
            </a:endParaRPr>
          </a:p>
        </p:txBody>
      </p:sp>
      <p:sp>
        <p:nvSpPr>
          <p:cNvPr id="11" name="AutoShape 7"/>
          <p:cNvSpPr>
            <a:spLocks noChangeArrowheads="1"/>
          </p:cNvSpPr>
          <p:nvPr/>
        </p:nvSpPr>
        <p:spPr bwMode="blackWhite">
          <a:xfrm>
            <a:off x="3129956" y="5320910"/>
            <a:ext cx="2023666" cy="1220630"/>
          </a:xfrm>
          <a:prstGeom prst="wedgeRectCallout">
            <a:avLst>
              <a:gd name="adj1" fmla="val -75122"/>
              <a:gd name="adj2" fmla="val 3532"/>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rgbClr val="FFFFFF"/>
              </a:buClr>
              <a:buFont typeface="Wingdings" pitchFamily="2" charset="2"/>
              <a:buNone/>
              <a:defRPr/>
            </a:pPr>
            <a:r>
              <a:rPr lang="en-US" b="1" dirty="0" smtClean="0">
                <a:solidFill>
                  <a:srgbClr val="FFFFFF"/>
                </a:solidFill>
                <a:latin typeface="Arial" pitchFamily="34" charset="0"/>
                <a:cs typeface="Arial" pitchFamily="34" charset="0"/>
              </a:rPr>
              <a:t>Share details </a:t>
            </a:r>
            <a:br>
              <a:rPr lang="en-US" b="1" dirty="0" smtClean="0">
                <a:solidFill>
                  <a:srgbClr val="FFFFFF"/>
                </a:solidFill>
                <a:latin typeface="Arial" pitchFamily="34" charset="0"/>
                <a:cs typeface="Arial" pitchFamily="34" charset="0"/>
              </a:rPr>
            </a:br>
            <a:r>
              <a:rPr lang="en-US" b="1" dirty="0" smtClean="0">
                <a:solidFill>
                  <a:srgbClr val="FFFFFF"/>
                </a:solidFill>
                <a:latin typeface="Arial" pitchFamily="34" charset="0"/>
                <a:cs typeface="Arial" pitchFamily="34" charset="0"/>
              </a:rPr>
              <a:t>of successful prosecutions. </a:t>
            </a:r>
            <a:endParaRPr lang="en-US" b="1" dirty="0">
              <a:solidFill>
                <a:srgbClr val="FFFFFF"/>
              </a:solidFill>
              <a:latin typeface="Arial" pitchFamily="34" charset="0"/>
              <a:cs typeface="Arial" pitchFamily="34" charset="0"/>
            </a:endParaRPr>
          </a:p>
        </p:txBody>
      </p:sp>
      <p:pic>
        <p:nvPicPr>
          <p:cNvPr id="2" name="Picture 1"/>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04800" y="4590257"/>
            <a:ext cx="2396729" cy="1951283"/>
          </a:xfrm>
          <a:prstGeom prst="rect">
            <a:avLst/>
          </a:prstGeom>
        </p:spPr>
      </p:pic>
      <p:pic>
        <p:nvPicPr>
          <p:cNvPr id="5" name="Picture 4"/>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962207" y="2273576"/>
            <a:ext cx="2316681" cy="2316681"/>
          </a:xfrm>
          <a:prstGeom prst="rect">
            <a:avLst/>
          </a:prstGeom>
        </p:spPr>
      </p:pic>
    </p:spTree>
    <p:extLst>
      <p:ext uri="{BB962C8B-B14F-4D97-AF65-F5344CB8AC3E}">
        <p14:creationId xmlns:p14="http://schemas.microsoft.com/office/powerpoint/2010/main" val="260669357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699"/>
                                  </p:stCondLst>
                                  <p:childTnLst>
                                    <p:set>
                                      <p:cBhvr>
                                        <p:cTn id="6" dur="1" fill="hold">
                                          <p:stCondLst>
                                            <p:cond delay="0"/>
                                          </p:stCondLst>
                                        </p:cTn>
                                        <p:tgtEl>
                                          <p:spTgt spid="17"/>
                                        </p:tgtEl>
                                        <p:attrNameLst>
                                          <p:attrName>style.visibility</p:attrName>
                                        </p:attrNameLst>
                                      </p:cBhvr>
                                      <p:to>
                                        <p:strVal val="visible"/>
                                      </p:to>
                                    </p:set>
                                    <p:animEffect transition="in" filter="wipe(right)">
                                      <p:cBhvr>
                                        <p:cTn id="7" dur="500"/>
                                        <p:tgtEl>
                                          <p:spTgt spid="17"/>
                                        </p:tgtEl>
                                      </p:cBhvr>
                                    </p:animEffect>
                                  </p:childTnLst>
                                </p:cTn>
                              </p:par>
                            </p:childTnLst>
                          </p:cTn>
                        </p:par>
                        <p:par>
                          <p:cTn id="8" fill="hold">
                            <p:stCondLst>
                              <p:cond delay="1199"/>
                            </p:stCondLst>
                            <p:childTnLst>
                              <p:par>
                                <p:cTn id="9" presetID="2" presetClass="entr" presetSubtype="4"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par>
                          <p:cTn id="13" fill="hold">
                            <p:stCondLst>
                              <p:cond delay="1699"/>
                            </p:stCondLst>
                            <p:childTnLst>
                              <p:par>
                                <p:cTn id="14" presetID="2" presetClass="entr" presetSubtype="4"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500" fill="hold"/>
                                        <p:tgtEl>
                                          <p:spTgt spid="11"/>
                                        </p:tgtEl>
                                        <p:attrNameLst>
                                          <p:attrName>ppt_x</p:attrName>
                                        </p:attrNameLst>
                                      </p:cBhvr>
                                      <p:tavLst>
                                        <p:tav tm="0">
                                          <p:val>
                                            <p:strVal val="#ppt_x"/>
                                          </p:val>
                                        </p:tav>
                                        <p:tav tm="100000">
                                          <p:val>
                                            <p:strVal val="#ppt_x"/>
                                          </p:val>
                                        </p:tav>
                                      </p:tavLst>
                                    </p:anim>
                                    <p:anim calcmode="lin" valueType="num">
                                      <p:cBhvr additive="base">
                                        <p:cTn id="1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autoUpdateAnimBg="0"/>
      <p:bldP spid="18" grpId="0" animBg="1"/>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social media effectively</a:t>
            </a:r>
            <a:endParaRPr lang="en-US" dirty="0"/>
          </a:p>
        </p:txBody>
      </p:sp>
      <p:sp>
        <p:nvSpPr>
          <p:cNvPr id="3" name="Text Placeholder 2"/>
          <p:cNvSpPr>
            <a:spLocks noGrp="1"/>
          </p:cNvSpPr>
          <p:nvPr>
            <p:ph type="body" idx="1"/>
          </p:nvPr>
        </p:nvSpPr>
        <p:spPr>
          <a:xfrm>
            <a:off x="342582" y="1126649"/>
            <a:ext cx="8153400" cy="4652963"/>
          </a:xfrm>
        </p:spPr>
        <p:txBody>
          <a:bodyPr/>
          <a:lstStyle/>
          <a:p>
            <a:r>
              <a:rPr lang="en-US" b="1" dirty="0" smtClean="0"/>
              <a:t>What we say and what the public hears are not always aligned</a:t>
            </a:r>
            <a:r>
              <a:rPr lang="en-US" dirty="0" smtClean="0"/>
              <a:t>. Always pointing to “bad guys” getting caught may send a signal that is not intended.</a:t>
            </a:r>
          </a:p>
          <a:p>
            <a:pPr lvl="1"/>
            <a:r>
              <a:rPr lang="en-US" dirty="0" smtClean="0"/>
              <a:t>Can we “catch” people doing something good? Need real life stories!</a:t>
            </a:r>
          </a:p>
          <a:p>
            <a:r>
              <a:rPr lang="en-US" b="1" dirty="0" smtClean="0"/>
              <a:t>Use your own Twitter account </a:t>
            </a:r>
            <a:r>
              <a:rPr lang="en-US" dirty="0" smtClean="0"/>
              <a:t>to share Task Force news. </a:t>
            </a:r>
          </a:p>
          <a:p>
            <a:r>
              <a:rPr lang="en-US" b="1" dirty="0" smtClean="0"/>
              <a:t>Social media is for friends and foes alike</a:t>
            </a:r>
            <a:r>
              <a:rPr lang="en-US" dirty="0" smtClean="0"/>
              <a:t>. It’s not all happy talk.</a:t>
            </a:r>
          </a:p>
          <a:p>
            <a:pPr lvl="1"/>
            <a:r>
              <a:rPr lang="en-US" dirty="0" smtClean="0"/>
              <a:t>Listening to industry critics helps us improve our communication efforts. </a:t>
            </a:r>
          </a:p>
          <a:p>
            <a:r>
              <a:rPr lang="en-US" dirty="0" smtClean="0"/>
              <a:t>Remember: </a:t>
            </a:r>
            <a:r>
              <a:rPr lang="en-US" b="1" dirty="0" smtClean="0"/>
              <a:t>It’s a team effort! </a:t>
            </a:r>
            <a:endParaRPr lang="en-US" b="1" dirty="0"/>
          </a:p>
        </p:txBody>
      </p:sp>
      <p:sp>
        <p:nvSpPr>
          <p:cNvPr id="4" name="Date Placeholder 3"/>
          <p:cNvSpPr>
            <a:spLocks noGrp="1"/>
          </p:cNvSpPr>
          <p:nvPr>
            <p:ph type="dt" sz="half" idx="10"/>
          </p:nvPr>
        </p:nvSpPr>
        <p:spPr/>
        <p:txBody>
          <a:bodyPr/>
          <a:lstStyle/>
          <a:p>
            <a:pPr>
              <a:defRPr/>
            </a:pPr>
            <a:r>
              <a:rPr lang="en-US" smtClean="0"/>
              <a:t>12/01/09 - 9pm</a:t>
            </a:r>
            <a:endParaRPr lang="en-US"/>
          </a:p>
        </p:txBody>
      </p:sp>
      <p:sp>
        <p:nvSpPr>
          <p:cNvPr id="5" name="Slide Number Placeholder 4"/>
          <p:cNvSpPr>
            <a:spLocks noGrp="1"/>
          </p:cNvSpPr>
          <p:nvPr>
            <p:ph type="sldNum" sz="quarter" idx="12"/>
          </p:nvPr>
        </p:nvSpPr>
        <p:spPr/>
        <p:txBody>
          <a:bodyPr/>
          <a:lstStyle/>
          <a:p>
            <a:pPr>
              <a:defRPr/>
            </a:pPr>
            <a:fld id="{00BC345D-58F2-4414-BF4A-B7296ABFC7EB}" type="slidenum">
              <a:rPr lang="en-US" smtClean="0"/>
              <a:pPr>
                <a:defRPr/>
              </a:pPr>
              <a:t>18</a:t>
            </a:fld>
            <a:endParaRPr lang="en-US"/>
          </a:p>
        </p:txBody>
      </p:sp>
    </p:spTree>
    <p:extLst>
      <p:ext uri="{BB962C8B-B14F-4D97-AF65-F5344CB8AC3E}">
        <p14:creationId xmlns:p14="http://schemas.microsoft.com/office/powerpoint/2010/main" val="606770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7699" name="Rectangle 3"/>
          <p:cNvSpPr>
            <a:spLocks noChangeArrowheads="1"/>
          </p:cNvSpPr>
          <p:nvPr/>
        </p:nvSpPr>
        <p:spPr bwMode="blackWhite">
          <a:xfrm>
            <a:off x="685800" y="2327275"/>
            <a:ext cx="7772400" cy="147002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p>
            <a:pPr algn="ctr" defTabSz="114300">
              <a:lnSpc>
                <a:spcPct val="95000"/>
              </a:lnSpc>
              <a:spcBef>
                <a:spcPct val="25000"/>
              </a:spcBef>
            </a:pPr>
            <a:r>
              <a:rPr lang="en-US" sz="4000" b="1" dirty="0" smtClean="0">
                <a:solidFill>
                  <a:srgbClr val="FFFFFF"/>
                </a:solidFill>
              </a:rPr>
              <a:t>www.iii.org</a:t>
            </a:r>
          </a:p>
          <a:p>
            <a:pPr algn="ctr" defTabSz="114300">
              <a:lnSpc>
                <a:spcPct val="95000"/>
              </a:lnSpc>
              <a:spcBef>
                <a:spcPct val="25000"/>
              </a:spcBef>
            </a:pPr>
            <a:r>
              <a:rPr lang="en-US" sz="4000" b="1" dirty="0" smtClean="0">
                <a:solidFill>
                  <a:srgbClr val="FFFFFF"/>
                </a:solidFill>
              </a:rPr>
              <a:t>www.InsuringFlorida.org</a:t>
            </a:r>
            <a:endParaRPr lang="en-US" sz="4000" b="1" dirty="0">
              <a:solidFill>
                <a:srgbClr val="FFFFFF"/>
              </a:solidFill>
            </a:endParaRPr>
          </a:p>
        </p:txBody>
      </p:sp>
      <p:sp>
        <p:nvSpPr>
          <p:cNvPr id="2077700" name="Rectangle 4"/>
          <p:cNvSpPr>
            <a:spLocks noChangeArrowheads="1"/>
          </p:cNvSpPr>
          <p:nvPr/>
        </p:nvSpPr>
        <p:spPr bwMode="auto">
          <a:xfrm>
            <a:off x="161925" y="4232275"/>
            <a:ext cx="8696325" cy="1514261"/>
          </a:xfrm>
          <a:prstGeom prst="rect">
            <a:avLst/>
          </a:prstGeom>
          <a:noFill/>
          <a:ln w="9525" algn="ctr">
            <a:noFill/>
            <a:miter lim="800000"/>
            <a:headEnd/>
            <a:tailEnd/>
          </a:ln>
        </p:spPr>
        <p:txBody>
          <a:bodyPr lIns="45720" rIns="45720">
            <a:spAutoFit/>
          </a:bodyPr>
          <a:lstStyle/>
          <a:p>
            <a:pPr algn="ctr" eaLnBrk="0" hangingPunct="0">
              <a:lnSpc>
                <a:spcPct val="90000"/>
              </a:lnSpc>
              <a:spcBef>
                <a:spcPct val="25000"/>
              </a:spcBef>
              <a:buClr>
                <a:schemeClr val="accent2"/>
              </a:buClr>
              <a:buFont typeface="Wingdings" pitchFamily="2" charset="2"/>
              <a:buNone/>
            </a:pPr>
            <a:r>
              <a:rPr lang="en-US" sz="3600" b="1" i="1" dirty="0" smtClean="0">
                <a:solidFill>
                  <a:srgbClr val="FF0000"/>
                </a:solidFill>
              </a:rPr>
              <a:t>Twitter</a:t>
            </a:r>
            <a:r>
              <a:rPr lang="en-US" sz="3600" b="1" i="1" dirty="0">
                <a:solidFill>
                  <a:srgbClr val="FF0000"/>
                </a:solidFill>
              </a:rPr>
              <a:t>: </a:t>
            </a:r>
            <a:r>
              <a:rPr lang="en-US" sz="3600" b="1" i="1" dirty="0" smtClean="0">
                <a:solidFill>
                  <a:srgbClr val="00B050"/>
                </a:solidFill>
              </a:rPr>
              <a:t>@</a:t>
            </a:r>
            <a:r>
              <a:rPr lang="en-US" sz="3600" b="1" i="1" dirty="0" err="1" smtClean="0">
                <a:solidFill>
                  <a:srgbClr val="00B050"/>
                </a:solidFill>
              </a:rPr>
              <a:t>InsuringFLA</a:t>
            </a:r>
            <a:r>
              <a:rPr lang="en-US" sz="3600" b="1" i="1" dirty="0" smtClean="0">
                <a:solidFill>
                  <a:srgbClr val="00B050"/>
                </a:solidFill>
              </a:rPr>
              <a:t/>
            </a:r>
            <a:br>
              <a:rPr lang="en-US" sz="3600" b="1" i="1" dirty="0" smtClean="0">
                <a:solidFill>
                  <a:srgbClr val="00B050"/>
                </a:solidFill>
              </a:rPr>
            </a:br>
            <a:r>
              <a:rPr lang="en-US" sz="3600" b="1" i="1" dirty="0" smtClean="0">
                <a:solidFill>
                  <a:srgbClr val="FF0000"/>
                </a:solidFill>
              </a:rPr>
              <a:t>Face Book: </a:t>
            </a:r>
            <a:r>
              <a:rPr lang="en-US" sz="3600" b="1" i="1" dirty="0" smtClean="0">
                <a:solidFill>
                  <a:srgbClr val="00B050"/>
                </a:solidFill>
              </a:rPr>
              <a:t>Insuring Florida</a:t>
            </a:r>
          </a:p>
          <a:p>
            <a:pPr algn="ctr" eaLnBrk="0" hangingPunct="0">
              <a:lnSpc>
                <a:spcPct val="90000"/>
              </a:lnSpc>
              <a:spcBef>
                <a:spcPct val="25000"/>
              </a:spcBef>
              <a:buClr>
                <a:schemeClr val="accent2"/>
              </a:buClr>
              <a:buFont typeface="Wingdings" pitchFamily="2" charset="2"/>
              <a:buNone/>
            </a:pPr>
            <a:r>
              <a:rPr lang="en-US" sz="2400" b="1" i="1" dirty="0" smtClean="0">
                <a:solidFill>
                  <a:srgbClr val="FF0000"/>
                </a:solidFill>
              </a:rPr>
              <a:t>Download at </a:t>
            </a:r>
            <a:r>
              <a:rPr lang="en-US" sz="2400" b="1" i="1" dirty="0" smtClean="0">
                <a:solidFill>
                  <a:srgbClr val="FF0000"/>
                </a:solidFill>
                <a:hlinkClick r:id="rId3"/>
              </a:rPr>
              <a:t>www.iii.org/presentations</a:t>
            </a:r>
            <a:r>
              <a:rPr lang="en-US" sz="2400" b="1" i="1" dirty="0" smtClean="0">
                <a:solidFill>
                  <a:srgbClr val="00B050"/>
                </a:solidFill>
              </a:rPr>
              <a:t> </a:t>
            </a:r>
            <a:endParaRPr lang="en-US" sz="2400" b="1" i="1" dirty="0">
              <a:solidFill>
                <a:srgbClr val="C00000"/>
              </a:solidFill>
            </a:endParaRPr>
          </a:p>
        </p:txBody>
      </p:sp>
      <p:sp>
        <p:nvSpPr>
          <p:cNvPr id="2077702" name="Rectangle 6"/>
          <p:cNvSpPr>
            <a:spLocks noChangeArrowheads="1"/>
          </p:cNvSpPr>
          <p:nvPr/>
        </p:nvSpPr>
        <p:spPr bwMode="auto">
          <a:xfrm>
            <a:off x="668338" y="1597025"/>
            <a:ext cx="7807325" cy="476250"/>
          </a:xfrm>
          <a:prstGeom prst="rect">
            <a:avLst/>
          </a:prstGeom>
          <a:noFill/>
          <a:ln w="9525" algn="ctr">
            <a:noFill/>
            <a:miter lim="800000"/>
            <a:headEnd/>
            <a:tailEnd/>
          </a:ln>
        </p:spPr>
        <p:txBody>
          <a:bodyPr lIns="45720" rIns="45720">
            <a:spAutoFit/>
          </a:bodyPr>
          <a:lstStyle/>
          <a:p>
            <a:pPr algn="ctr" eaLnBrk="0" hangingPunct="0">
              <a:lnSpc>
                <a:spcPct val="90000"/>
              </a:lnSpc>
              <a:spcBef>
                <a:spcPct val="25000"/>
              </a:spcBef>
              <a:buClr>
                <a:schemeClr val="accent2"/>
              </a:buClr>
              <a:buFont typeface="Wingdings" pitchFamily="2" charset="2"/>
              <a:buNone/>
              <a:tabLst>
                <a:tab pos="6172200" algn="l"/>
              </a:tabLst>
            </a:pPr>
            <a:r>
              <a:rPr lang="en-US" sz="2800" b="1">
                <a:solidFill>
                  <a:srgbClr val="225A7A"/>
                </a:solidFill>
              </a:rPr>
              <a:t>Insurance Information Institute Online:</a:t>
            </a:r>
          </a:p>
        </p:txBody>
      </p:sp>
      <p:sp>
        <p:nvSpPr>
          <p:cNvPr id="5" name="Date Placeholder 4"/>
          <p:cNvSpPr>
            <a:spLocks noGrp="1"/>
          </p:cNvSpPr>
          <p:nvPr>
            <p:ph type="dt" sz="half" idx="10"/>
          </p:nvPr>
        </p:nvSpPr>
        <p:spPr/>
        <p:txBody>
          <a:bodyPr/>
          <a:lstStyle/>
          <a:p>
            <a:pPr>
              <a:defRPr/>
            </a:pPr>
            <a:r>
              <a:rPr lang="en-US" smtClean="0"/>
              <a:t>12/01/09 - 9pm</a:t>
            </a:r>
            <a:endParaRPr lang="en-US"/>
          </a:p>
        </p:txBody>
      </p:sp>
      <p:sp>
        <p:nvSpPr>
          <p:cNvPr id="6" name="Slide Number Placeholder 5"/>
          <p:cNvSpPr>
            <a:spLocks noGrp="1"/>
          </p:cNvSpPr>
          <p:nvPr>
            <p:ph type="sldNum" sz="quarter" idx="12"/>
          </p:nvPr>
        </p:nvSpPr>
        <p:spPr/>
        <p:txBody>
          <a:bodyPr/>
          <a:lstStyle/>
          <a:p>
            <a:pPr>
              <a:defRPr/>
            </a:pPr>
            <a:fld id="{103D1549-189B-430A-BC2E-B6FA9183E25C}" type="slidenum">
              <a:rPr lang="en-US" smtClean="0"/>
              <a:pPr>
                <a:defRPr/>
              </a:pPr>
              <a:t>19</a:t>
            </a:fld>
            <a:endParaRPr lang="en-US"/>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077702"/>
                                        </p:tgtEl>
                                        <p:attrNameLst>
                                          <p:attrName>style.visibility</p:attrName>
                                        </p:attrNameLst>
                                      </p:cBhvr>
                                      <p:to>
                                        <p:strVal val="visible"/>
                                      </p:to>
                                    </p:set>
                                    <p:animEffect transition="in" filter="fade">
                                      <p:cBhvr>
                                        <p:cTn id="7" dur="1000"/>
                                        <p:tgtEl>
                                          <p:spTgt spid="2077702"/>
                                        </p:tgtEl>
                                      </p:cBhvr>
                                    </p:animEffect>
                                  </p:childTnLst>
                                </p:cTn>
                              </p:par>
                              <p:par>
                                <p:cTn id="8" presetID="37" presetClass="entr" presetSubtype="0" fill="hold" grpId="0" nodeType="withEffect">
                                  <p:stCondLst>
                                    <p:cond delay="0"/>
                                  </p:stCondLst>
                                  <p:childTnLst>
                                    <p:set>
                                      <p:cBhvr>
                                        <p:cTn id="9" dur="1" fill="hold">
                                          <p:stCondLst>
                                            <p:cond delay="0"/>
                                          </p:stCondLst>
                                        </p:cTn>
                                        <p:tgtEl>
                                          <p:spTgt spid="2077699"/>
                                        </p:tgtEl>
                                        <p:attrNameLst>
                                          <p:attrName>style.visibility</p:attrName>
                                        </p:attrNameLst>
                                      </p:cBhvr>
                                      <p:to>
                                        <p:strVal val="visible"/>
                                      </p:to>
                                    </p:set>
                                    <p:animEffect transition="in" filter="fade">
                                      <p:cBhvr>
                                        <p:cTn id="10" dur="1000"/>
                                        <p:tgtEl>
                                          <p:spTgt spid="2077699"/>
                                        </p:tgtEl>
                                      </p:cBhvr>
                                    </p:animEffect>
                                    <p:anim calcmode="lin" valueType="num">
                                      <p:cBhvr>
                                        <p:cTn id="11" dur="1000" fill="hold"/>
                                        <p:tgtEl>
                                          <p:spTgt spid="2077699"/>
                                        </p:tgtEl>
                                        <p:attrNameLst>
                                          <p:attrName>ppt_x</p:attrName>
                                        </p:attrNameLst>
                                      </p:cBhvr>
                                      <p:tavLst>
                                        <p:tav tm="0">
                                          <p:val>
                                            <p:strVal val="#ppt_x"/>
                                          </p:val>
                                        </p:tav>
                                        <p:tav tm="100000">
                                          <p:val>
                                            <p:strVal val="#ppt_x"/>
                                          </p:val>
                                        </p:tav>
                                      </p:tavLst>
                                    </p:anim>
                                    <p:anim calcmode="lin" valueType="num">
                                      <p:cBhvr>
                                        <p:cTn id="12" dur="900" decel="100000" fill="hold"/>
                                        <p:tgtEl>
                                          <p:spTgt spid="2077699"/>
                                        </p:tgtEl>
                                        <p:attrNameLst>
                                          <p:attrName>ppt_y</p:attrName>
                                        </p:attrNameLst>
                                      </p:cBhvr>
                                      <p:tavLst>
                                        <p:tav tm="0">
                                          <p:val>
                                            <p:strVal val="#ppt_y+1"/>
                                          </p:val>
                                        </p:tav>
                                        <p:tav tm="100000">
                                          <p:val>
                                            <p:strVal val="#ppt_y-.03"/>
                                          </p:val>
                                        </p:tav>
                                      </p:tavLst>
                                    </p:anim>
                                    <p:anim calcmode="lin" valueType="num">
                                      <p:cBhvr>
                                        <p:cTn id="13" dur="100" accel="100000" fill="hold">
                                          <p:stCondLst>
                                            <p:cond delay="900"/>
                                          </p:stCondLst>
                                        </p:cTn>
                                        <p:tgtEl>
                                          <p:spTgt spid="2077699"/>
                                        </p:tgtEl>
                                        <p:attrNameLst>
                                          <p:attrName>ppt_y</p:attrName>
                                        </p:attrNameLst>
                                      </p:cBhvr>
                                      <p:tavLst>
                                        <p:tav tm="0">
                                          <p:val>
                                            <p:strVal val="#ppt_y-.03"/>
                                          </p:val>
                                        </p:tav>
                                        <p:tav tm="100000">
                                          <p:val>
                                            <p:strVal val="#ppt_y"/>
                                          </p:val>
                                        </p:tav>
                                      </p:tavLst>
                                    </p:anim>
                                  </p:childTnLst>
                                </p:cTn>
                              </p:par>
                            </p:childTnLst>
                          </p:cTn>
                        </p:par>
                        <p:par>
                          <p:cTn id="14" fill="hold">
                            <p:stCondLst>
                              <p:cond delay="1000"/>
                            </p:stCondLst>
                            <p:childTnLst>
                              <p:par>
                                <p:cTn id="15" presetID="10" presetClass="entr" presetSubtype="0" fill="hold" grpId="0" nodeType="afterEffect">
                                  <p:stCondLst>
                                    <p:cond delay="0"/>
                                  </p:stCondLst>
                                  <p:childTnLst>
                                    <p:set>
                                      <p:cBhvr>
                                        <p:cTn id="16" dur="1" fill="hold">
                                          <p:stCondLst>
                                            <p:cond delay="0"/>
                                          </p:stCondLst>
                                        </p:cTn>
                                        <p:tgtEl>
                                          <p:spTgt spid="2077700"/>
                                        </p:tgtEl>
                                        <p:attrNameLst>
                                          <p:attrName>style.visibility</p:attrName>
                                        </p:attrNameLst>
                                      </p:cBhvr>
                                      <p:to>
                                        <p:strVal val="visible"/>
                                      </p:to>
                                    </p:set>
                                    <p:animEffect transition="in" filter="fade">
                                      <p:cBhvr>
                                        <p:cTn id="17" dur="1000"/>
                                        <p:tgtEl>
                                          <p:spTgt spid="2077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7699" grpId="0" animBg="1"/>
      <p:bldP spid="2077700" grpId="0"/>
      <p:bldP spid="207770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Us</a:t>
            </a:r>
            <a:endParaRPr lang="en-US" dirty="0"/>
          </a:p>
        </p:txBody>
      </p:sp>
      <p:sp>
        <p:nvSpPr>
          <p:cNvPr id="3" name="Text Placeholder 2"/>
          <p:cNvSpPr>
            <a:spLocks noGrp="1"/>
          </p:cNvSpPr>
          <p:nvPr>
            <p:ph type="body" idx="1"/>
          </p:nvPr>
        </p:nvSpPr>
        <p:spPr>
          <a:xfrm>
            <a:off x="447675" y="1487805"/>
            <a:ext cx="8153400" cy="4652963"/>
          </a:xfrm>
        </p:spPr>
        <p:txBody>
          <a:bodyPr/>
          <a:lstStyle/>
          <a:p>
            <a:pPr marL="0" indent="0">
              <a:buNone/>
            </a:pPr>
            <a:r>
              <a:rPr lang="en-US" dirty="0" smtClean="0"/>
              <a:t>The Insurance Information Institute was founded more than 50 years ago to improve the public understanding of insurance – what it does and how it works. The I.I.I. is a primary source for information, analysis and referral concerning insurance topics.</a:t>
            </a:r>
          </a:p>
          <a:p>
            <a:pPr>
              <a:buFont typeface="Wingdings" panose="05000000000000000000" pitchFamily="2" charset="2"/>
              <a:buChar char="§"/>
            </a:pPr>
            <a:r>
              <a:rPr lang="en-US" dirty="0" smtClean="0">
                <a:hlinkClick r:id="rId2"/>
              </a:rPr>
              <a:t>www.iii.org</a:t>
            </a:r>
            <a:endParaRPr lang="en-US" dirty="0" smtClean="0"/>
          </a:p>
          <a:p>
            <a:pPr>
              <a:buFont typeface="Wingdings" panose="05000000000000000000" pitchFamily="2" charset="2"/>
              <a:buChar char="§"/>
            </a:pPr>
            <a:r>
              <a:rPr lang="en-US" dirty="0" smtClean="0">
                <a:hlinkClick r:id="rId3"/>
              </a:rPr>
              <a:t>www.InsuringFlorida.org</a:t>
            </a:r>
            <a:endParaRPr lang="en-US" dirty="0" smtClean="0"/>
          </a:p>
          <a:p>
            <a:pPr marL="0" indent="0">
              <a:buNone/>
            </a:pPr>
            <a:r>
              <a:rPr lang="en-US" dirty="0" smtClean="0"/>
              <a:t>We are a resource for</a:t>
            </a:r>
            <a:br>
              <a:rPr lang="en-US" dirty="0" smtClean="0"/>
            </a:br>
            <a:r>
              <a:rPr lang="en-US" dirty="0" smtClean="0"/>
              <a:t>consumers, media, insurers</a:t>
            </a:r>
            <a:br>
              <a:rPr lang="en-US" dirty="0" smtClean="0"/>
            </a:br>
            <a:r>
              <a:rPr lang="en-US" dirty="0" smtClean="0"/>
              <a:t>and researchers. </a:t>
            </a:r>
          </a:p>
        </p:txBody>
      </p:sp>
      <p:sp>
        <p:nvSpPr>
          <p:cNvPr id="4" name="Date Placeholder 3"/>
          <p:cNvSpPr>
            <a:spLocks noGrp="1"/>
          </p:cNvSpPr>
          <p:nvPr>
            <p:ph type="dt" sz="half" idx="10"/>
          </p:nvPr>
        </p:nvSpPr>
        <p:spPr/>
        <p:txBody>
          <a:bodyPr/>
          <a:lstStyle/>
          <a:p>
            <a:pPr>
              <a:defRPr/>
            </a:pPr>
            <a:r>
              <a:rPr lang="en-US" smtClean="0"/>
              <a:t>12/01/09 - 9pm</a:t>
            </a:r>
            <a:endParaRPr lang="en-US"/>
          </a:p>
        </p:txBody>
      </p:sp>
      <p:sp>
        <p:nvSpPr>
          <p:cNvPr id="5" name="Slide Number Placeholder 4"/>
          <p:cNvSpPr>
            <a:spLocks noGrp="1"/>
          </p:cNvSpPr>
          <p:nvPr>
            <p:ph type="sldNum" sz="quarter" idx="12"/>
          </p:nvPr>
        </p:nvSpPr>
        <p:spPr/>
        <p:txBody>
          <a:bodyPr/>
          <a:lstStyle/>
          <a:p>
            <a:pPr>
              <a:defRPr/>
            </a:pPr>
            <a:fld id="{00BC345D-58F2-4414-BF4A-B7296ABFC7EB}" type="slidenum">
              <a:rPr lang="en-US" smtClean="0"/>
              <a:pPr>
                <a:defRPr/>
              </a:pPr>
              <a:t>2</a:t>
            </a:fld>
            <a:endParaRPr lang="en-US"/>
          </a:p>
        </p:txBody>
      </p:sp>
      <p:pic>
        <p:nvPicPr>
          <p:cNvPr id="6" name="Picture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272043" y="3200400"/>
            <a:ext cx="4452857" cy="3128328"/>
          </a:xfrm>
          <a:prstGeom prst="rect">
            <a:avLst/>
          </a:prstGeom>
        </p:spPr>
      </p:pic>
    </p:spTree>
    <p:extLst>
      <p:ext uri="{BB962C8B-B14F-4D97-AF65-F5344CB8AC3E}">
        <p14:creationId xmlns:p14="http://schemas.microsoft.com/office/powerpoint/2010/main" val="30002264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pPr fontAlgn="base">
              <a:spcBef>
                <a:spcPct val="0"/>
              </a:spcBef>
              <a:spcAft>
                <a:spcPct val="0"/>
              </a:spcAft>
            </a:pPr>
            <a:endParaRPr lang="en-US">
              <a:solidFill>
                <a:srgbClr val="000000"/>
              </a:solidFill>
              <a:latin typeface="Arial" charset="0"/>
              <a:cs typeface="Arial" charset="0"/>
            </a:endParaRPr>
          </a:p>
        </p:txBody>
      </p:sp>
      <p:sp>
        <p:nvSpPr>
          <p:cNvPr id="98307"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fontAlgn="base" hangingPunct="0">
              <a:lnSpc>
                <a:spcPct val="85000"/>
              </a:lnSpc>
              <a:spcBef>
                <a:spcPct val="20000"/>
              </a:spcBef>
              <a:spcAft>
                <a:spcPct val="0"/>
              </a:spcAft>
            </a:pPr>
            <a:fld id="{364333B5-F606-4F22-B5AB-C00680A5C585}" type="slidenum">
              <a:rPr lang="en-US" sz="900">
                <a:solidFill>
                  <a:srgbClr val="FFFFFF"/>
                </a:solidFill>
                <a:latin typeface="Arial" charset="0"/>
                <a:cs typeface="Arial" charset="0"/>
              </a:rPr>
              <a:pPr algn="r" eaLnBrk="0" fontAlgn="base" hangingPunct="0">
                <a:lnSpc>
                  <a:spcPct val="85000"/>
                </a:lnSpc>
                <a:spcBef>
                  <a:spcPct val="20000"/>
                </a:spcBef>
                <a:spcAft>
                  <a:spcPct val="0"/>
                </a:spcAft>
              </a:pPr>
              <a:t>3</a:t>
            </a:fld>
            <a:endParaRPr lang="en-US" sz="900">
              <a:solidFill>
                <a:srgbClr val="FFFFFF"/>
              </a:solidFill>
              <a:latin typeface="Arial" charset="0"/>
              <a:cs typeface="Arial" charset="0"/>
            </a:endParaRPr>
          </a:p>
        </p:txBody>
      </p:sp>
      <p:pic>
        <p:nvPicPr>
          <p:cNvPr id="98308" name="Picture 5"/>
          <p:cNvPicPr>
            <a:picLocks noChangeAspect="1" noChangeArrowheads="1"/>
          </p:cNvPicPr>
          <p:nvPr/>
        </p:nvPicPr>
        <p:blipFill>
          <a:blip r:embed="rId3" cstate="print"/>
          <a:srcRect/>
          <a:stretch>
            <a:fillRect/>
          </a:stretch>
        </p:blipFill>
        <p:spPr bwMode="auto">
          <a:xfrm>
            <a:off x="2967355" y="1165860"/>
            <a:ext cx="3032125" cy="838200"/>
          </a:xfrm>
          <a:prstGeom prst="rect">
            <a:avLst/>
          </a:prstGeom>
          <a:noFill/>
          <a:ln w="9525">
            <a:noFill/>
            <a:miter lim="800000"/>
            <a:headEnd/>
            <a:tailEnd/>
          </a:ln>
        </p:spPr>
      </p:pic>
      <p:sp>
        <p:nvSpPr>
          <p:cNvPr id="2152455" name="Rectangle 7"/>
          <p:cNvSpPr>
            <a:spLocks noChangeArrowheads="1"/>
          </p:cNvSpPr>
          <p:nvPr/>
        </p:nvSpPr>
        <p:spPr bwMode="blackWhite">
          <a:xfrm>
            <a:off x="619125" y="3150990"/>
            <a:ext cx="7981950" cy="1544996"/>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p>
            <a:pPr algn="ctr" defTabSz="114300" fontAlgn="base">
              <a:lnSpc>
                <a:spcPct val="95000"/>
              </a:lnSpc>
              <a:spcBef>
                <a:spcPct val="25000"/>
              </a:spcBef>
              <a:spcAft>
                <a:spcPct val="0"/>
              </a:spcAft>
            </a:pPr>
            <a:r>
              <a:rPr lang="en-US" sz="4200" b="1" dirty="0" smtClean="0">
                <a:solidFill>
                  <a:srgbClr val="FFFFFF"/>
                </a:solidFill>
              </a:rPr>
              <a:t>Examples of What </a:t>
            </a:r>
            <a:br>
              <a:rPr lang="en-US" sz="4200" b="1" dirty="0" smtClean="0">
                <a:solidFill>
                  <a:srgbClr val="FFFFFF"/>
                </a:solidFill>
              </a:rPr>
            </a:br>
            <a:r>
              <a:rPr lang="en-US" sz="4200" b="1" dirty="0" smtClean="0">
                <a:solidFill>
                  <a:srgbClr val="FFFFFF"/>
                </a:solidFill>
              </a:rPr>
              <a:t>the I.I.I. Offers</a:t>
            </a:r>
            <a:endParaRPr lang="en-US" sz="4200" b="1" dirty="0">
              <a:solidFill>
                <a:srgbClr val="FFFFFF"/>
              </a:solidFill>
              <a:latin typeface="Arial" charset="0"/>
              <a:cs typeface="Arial" charset="0"/>
            </a:endParaRPr>
          </a:p>
        </p:txBody>
      </p:sp>
      <p:sp>
        <p:nvSpPr>
          <p:cNvPr id="7" name="Date Placeholder 6"/>
          <p:cNvSpPr>
            <a:spLocks noGrp="1"/>
          </p:cNvSpPr>
          <p:nvPr>
            <p:ph type="dt" sz="half" idx="10"/>
          </p:nvPr>
        </p:nvSpPr>
        <p:spPr/>
        <p:txBody>
          <a:bodyPr/>
          <a:lstStyle/>
          <a:p>
            <a:pPr>
              <a:defRPr/>
            </a:pPr>
            <a:r>
              <a:rPr lang="en-US" smtClean="0"/>
              <a:t>12/01/09 - 9pm</a:t>
            </a:r>
            <a:endParaRPr lang="en-US"/>
          </a:p>
        </p:txBody>
      </p:sp>
      <p:sp>
        <p:nvSpPr>
          <p:cNvPr id="8" name="Slide Number Placeholder 7"/>
          <p:cNvSpPr>
            <a:spLocks noGrp="1"/>
          </p:cNvSpPr>
          <p:nvPr>
            <p:ph type="sldNum" sz="quarter" idx="12"/>
          </p:nvPr>
        </p:nvSpPr>
        <p:spPr/>
        <p:txBody>
          <a:bodyPr/>
          <a:lstStyle/>
          <a:p>
            <a:pPr>
              <a:defRPr/>
            </a:pPr>
            <a:fld id="{79649112-2361-4913-9798-B6AEBB59A8D4}" type="slidenum">
              <a:rPr lang="en-US" smtClean="0"/>
              <a:pPr>
                <a:defRPr/>
              </a:pPr>
              <a:t>3</a:t>
            </a:fld>
            <a:endParaRPr lang="en-US"/>
          </a:p>
        </p:txBody>
      </p:sp>
    </p:spTree>
    <p:extLst>
      <p:ext uri="{BB962C8B-B14F-4D97-AF65-F5344CB8AC3E}">
        <p14:creationId xmlns:p14="http://schemas.microsoft.com/office/powerpoint/2010/main" val="805792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2152455"/>
                                        </p:tgtEl>
                                        <p:attrNameLst>
                                          <p:attrName>style.visibility</p:attrName>
                                        </p:attrNameLst>
                                      </p:cBhvr>
                                      <p:to>
                                        <p:strVal val="visible"/>
                                      </p:to>
                                    </p:set>
                                    <p:animEffect transition="in" filter="barn(outVertical)">
                                      <p:cBhvr>
                                        <p:cTn id="7" dur="1000"/>
                                        <p:tgtEl>
                                          <p:spTgt spid="21524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2455"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7" name="Rectangle 105"/>
          <p:cNvSpPr>
            <a:spLocks noGrp="1" noChangeArrowheads="1"/>
          </p:cNvSpPr>
          <p:nvPr>
            <p:ph type="dt" sz="quarter" idx="10"/>
          </p:nvPr>
        </p:nvSpPr>
        <p:spPr>
          <a:noFill/>
        </p:spPr>
        <p:txBody>
          <a:bodyPr/>
          <a:lstStyle/>
          <a:p>
            <a:r>
              <a:rPr lang="en-US" smtClean="0"/>
              <a:t>12/01/09 - 9pm</a:t>
            </a:r>
          </a:p>
        </p:txBody>
      </p:sp>
      <p:sp>
        <p:nvSpPr>
          <p:cNvPr id="52228" name="Rectangle 106"/>
          <p:cNvSpPr>
            <a:spLocks noGrp="1" noChangeArrowheads="1"/>
          </p:cNvSpPr>
          <p:nvPr>
            <p:ph type="ftr" sz="quarter" idx="11"/>
          </p:nvPr>
        </p:nvSpPr>
        <p:spPr>
          <a:noFill/>
        </p:spPr>
        <p:txBody>
          <a:bodyPr/>
          <a:lstStyle/>
          <a:p>
            <a:r>
              <a:rPr lang="en-US" smtClean="0"/>
              <a:t>eSlide – P6466 – The Financial Crisis and the Future of the P/C</a:t>
            </a:r>
          </a:p>
        </p:txBody>
      </p:sp>
      <p:sp>
        <p:nvSpPr>
          <p:cNvPr id="52229" name="Rectangle 110"/>
          <p:cNvSpPr>
            <a:spLocks noGrp="1" noChangeArrowheads="1"/>
          </p:cNvSpPr>
          <p:nvPr>
            <p:ph type="sldNum" sz="quarter" idx="12"/>
          </p:nvPr>
        </p:nvSpPr>
        <p:spPr>
          <a:noFill/>
        </p:spPr>
        <p:txBody>
          <a:bodyPr/>
          <a:lstStyle/>
          <a:p>
            <a:fld id="{985FD483-3650-4448-BB2E-67A90540A8FD}" type="slidenum">
              <a:rPr lang="en-US" smtClean="0"/>
              <a:pPr/>
              <a:t>4</a:t>
            </a:fld>
            <a:endParaRPr lang="en-US" smtClean="0"/>
          </a:p>
        </p:txBody>
      </p:sp>
      <p:sp>
        <p:nvSpPr>
          <p:cNvPr id="52230" name="Rectangle 2"/>
          <p:cNvSpPr>
            <a:spLocks noGrp="1" noChangeArrowheads="1"/>
          </p:cNvSpPr>
          <p:nvPr>
            <p:ph type="title"/>
          </p:nvPr>
        </p:nvSpPr>
        <p:spPr/>
        <p:txBody>
          <a:bodyPr/>
          <a:lstStyle/>
          <a:p>
            <a:r>
              <a:rPr lang="en-US" dirty="0" smtClean="0"/>
              <a:t>Return on Equity: Property/Casualty Insurance vs. Fortune 500, 1987–2013E*</a:t>
            </a:r>
          </a:p>
        </p:txBody>
      </p:sp>
      <p:sp>
        <p:nvSpPr>
          <p:cNvPr id="52231" name="Rectangle 3"/>
          <p:cNvSpPr>
            <a:spLocks noChangeArrowheads="1"/>
          </p:cNvSpPr>
          <p:nvPr/>
        </p:nvSpPr>
        <p:spPr bwMode="auto">
          <a:xfrm>
            <a:off x="0" y="6414802"/>
            <a:ext cx="7569200" cy="443198"/>
          </a:xfrm>
          <a:prstGeom prst="rect">
            <a:avLst/>
          </a:prstGeom>
          <a:noFill/>
          <a:ln w="9525">
            <a:noFill/>
            <a:miter lim="800000"/>
            <a:headEnd/>
            <a:tailEnd/>
          </a:ln>
        </p:spPr>
        <p:txBody>
          <a:bodyPr lIns="365760" tIns="0" rIns="0" bIns="137160" anchor="b">
            <a:spAutoFit/>
          </a:bodyPr>
          <a:lstStyle/>
          <a:p>
            <a:pPr marL="133350" indent="-133350" eaLnBrk="0" hangingPunct="0">
              <a:lnSpc>
                <a:spcPct val="90000"/>
              </a:lnSpc>
              <a:buClr>
                <a:schemeClr val="accent2"/>
              </a:buClr>
              <a:buFont typeface="Wingdings" pitchFamily="2" charset="2"/>
              <a:buNone/>
              <a:tabLst>
                <a:tab pos="112713" algn="r"/>
              </a:tabLst>
            </a:pPr>
            <a:r>
              <a:rPr lang="en-US" sz="1100" dirty="0"/>
              <a:t>* 	Excludes Mortgage &amp; Financial Guarantee in 2008 </a:t>
            </a:r>
            <a:r>
              <a:rPr lang="en-US" sz="1100" dirty="0" smtClean="0"/>
              <a:t>– 2013.  2013 Fortune 500 figure is I.I.I. estimate. </a:t>
            </a:r>
            <a:endParaRPr lang="en-US" sz="1100" dirty="0"/>
          </a:p>
          <a:p>
            <a:pPr marL="133350" indent="-133350" eaLnBrk="0" hangingPunct="0">
              <a:lnSpc>
                <a:spcPct val="90000"/>
              </a:lnSpc>
              <a:buClr>
                <a:schemeClr val="accent2"/>
              </a:buClr>
              <a:buFont typeface="Wingdings" pitchFamily="2" charset="2"/>
              <a:buNone/>
              <a:tabLst>
                <a:tab pos="112713" algn="r"/>
              </a:tabLst>
            </a:pPr>
            <a:r>
              <a:rPr lang="en-US" sz="1100" dirty="0"/>
              <a:t>	Sources: ISO, </a:t>
            </a:r>
            <a:r>
              <a:rPr lang="en-US" sz="1100" i="1" dirty="0" smtClean="0"/>
              <a:t>Fortune</a:t>
            </a:r>
            <a:r>
              <a:rPr lang="en-US" sz="1100" dirty="0" smtClean="0"/>
              <a:t>; Insurance Information Institute.</a:t>
            </a:r>
            <a:endParaRPr lang="en-US" sz="1100" dirty="0"/>
          </a:p>
        </p:txBody>
      </p:sp>
      <p:graphicFrame>
        <p:nvGraphicFramePr>
          <p:cNvPr id="2026500" name="Object 2"/>
          <p:cNvGraphicFramePr>
            <a:graphicFrameLocks/>
          </p:cNvGraphicFramePr>
          <p:nvPr>
            <p:extLst/>
          </p:nvPr>
        </p:nvGraphicFramePr>
        <p:xfrm>
          <a:off x="304800" y="1474788"/>
          <a:ext cx="8569325" cy="4579937"/>
        </p:xfrm>
        <a:graphic>
          <a:graphicData uri="http://schemas.openxmlformats.org/presentationml/2006/ole">
            <mc:AlternateContent xmlns:mc="http://schemas.openxmlformats.org/markup-compatibility/2006">
              <mc:Choice xmlns:v="urn:schemas-microsoft-com:vml" Requires="v">
                <p:oleObj spid="_x0000_s27826313" name="Chart" r:id="rId4" imgW="8601024" imgH="4610130" progId="MSGraph.Chart.8">
                  <p:embed followColorScheme="full"/>
                </p:oleObj>
              </mc:Choice>
              <mc:Fallback>
                <p:oleObj name="Chart" r:id="rId4" imgW="8601024" imgH="4610130" progId="MSGraph.Chart.8">
                  <p:embed followColorScheme="full"/>
                  <p:pic>
                    <p:nvPicPr>
                      <p:cNvPr id="0" name=""/>
                      <p:cNvPicPr>
                        <a:picLocks noChangeArrowheads="1"/>
                      </p:cNvPicPr>
                      <p:nvPr/>
                    </p:nvPicPr>
                    <p:blipFill>
                      <a:blip r:embed="rId5"/>
                      <a:srcRect/>
                      <a:stretch>
                        <a:fillRect/>
                      </a:stretch>
                    </p:blipFill>
                    <p:spPr bwMode="gray">
                      <a:xfrm>
                        <a:off x="304800" y="1474788"/>
                        <a:ext cx="8569325" cy="4579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232" name="Rectangle 5"/>
          <p:cNvSpPr>
            <a:spLocks noChangeArrowheads="1"/>
          </p:cNvSpPr>
          <p:nvPr/>
        </p:nvSpPr>
        <p:spPr bwMode="blackWhite">
          <a:xfrm>
            <a:off x="1666875" y="1377950"/>
            <a:ext cx="3900488" cy="728663"/>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b="1" dirty="0">
                <a:solidFill>
                  <a:srgbClr val="FFFFFF"/>
                </a:solidFill>
              </a:rPr>
              <a:t>P/C Profitability Is Both by </a:t>
            </a:r>
            <a:br>
              <a:rPr lang="en-US" b="1" dirty="0">
                <a:solidFill>
                  <a:srgbClr val="FFFFFF"/>
                </a:solidFill>
              </a:rPr>
            </a:br>
            <a:r>
              <a:rPr lang="en-US" b="1" dirty="0">
                <a:solidFill>
                  <a:srgbClr val="FFFFFF"/>
                </a:solidFill>
              </a:rPr>
              <a:t> Cyclicality and Ordinary </a:t>
            </a:r>
            <a:r>
              <a:rPr lang="en-US" b="1" dirty="0" smtClean="0">
                <a:solidFill>
                  <a:srgbClr val="FFFFFF"/>
                </a:solidFill>
              </a:rPr>
              <a:t>Volatility</a:t>
            </a:r>
            <a:endParaRPr lang="pt-BR" b="1" dirty="0">
              <a:solidFill>
                <a:srgbClr val="FFFFFF"/>
              </a:solidFill>
            </a:endParaRPr>
          </a:p>
        </p:txBody>
      </p:sp>
      <p:sp>
        <p:nvSpPr>
          <p:cNvPr id="2026503" name="Oval 7"/>
          <p:cNvSpPr>
            <a:spLocks noChangeArrowheads="1"/>
          </p:cNvSpPr>
          <p:nvPr/>
        </p:nvSpPr>
        <p:spPr bwMode="auto">
          <a:xfrm>
            <a:off x="1790218" y="3138300"/>
            <a:ext cx="307975" cy="533400"/>
          </a:xfrm>
          <a:prstGeom prst="ellipse">
            <a:avLst/>
          </a:prstGeom>
          <a:noFill/>
          <a:ln w="38100">
            <a:solidFill>
              <a:srgbClr val="FF6801"/>
            </a:solidFill>
            <a:round/>
            <a:headEnd/>
            <a:tailEnd/>
          </a:ln>
        </p:spPr>
        <p:txBody>
          <a:bodyPr wrap="none" anchor="ctr"/>
          <a:lstStyle/>
          <a:p>
            <a:endParaRPr lang="en-US"/>
          </a:p>
        </p:txBody>
      </p:sp>
      <p:sp>
        <p:nvSpPr>
          <p:cNvPr id="2026504" name="AutoShape 8"/>
          <p:cNvSpPr>
            <a:spLocks noChangeArrowheads="1"/>
          </p:cNvSpPr>
          <p:nvPr/>
        </p:nvSpPr>
        <p:spPr bwMode="blackWhite">
          <a:xfrm>
            <a:off x="1074551" y="3851995"/>
            <a:ext cx="754062" cy="292100"/>
          </a:xfrm>
          <a:prstGeom prst="wedgeRectCallout">
            <a:avLst>
              <a:gd name="adj1" fmla="val 46112"/>
              <a:gd name="adj2" fmla="val -123345"/>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400" b="1">
                <a:solidFill>
                  <a:schemeClr val="bg1"/>
                </a:solidFill>
              </a:rPr>
              <a:t>Hugo</a:t>
            </a:r>
          </a:p>
        </p:txBody>
      </p:sp>
      <p:sp>
        <p:nvSpPr>
          <p:cNvPr id="2026506" name="Oval 10"/>
          <p:cNvSpPr>
            <a:spLocks noChangeArrowheads="1"/>
          </p:cNvSpPr>
          <p:nvPr/>
        </p:nvSpPr>
        <p:spPr bwMode="auto">
          <a:xfrm>
            <a:off x="2362986" y="3784106"/>
            <a:ext cx="307975" cy="533400"/>
          </a:xfrm>
          <a:prstGeom prst="ellipse">
            <a:avLst/>
          </a:prstGeom>
          <a:noFill/>
          <a:ln w="38100">
            <a:solidFill>
              <a:srgbClr val="FF6801"/>
            </a:solidFill>
            <a:round/>
            <a:headEnd/>
            <a:tailEnd/>
          </a:ln>
        </p:spPr>
        <p:txBody>
          <a:bodyPr wrap="none" anchor="ctr"/>
          <a:lstStyle/>
          <a:p>
            <a:endParaRPr lang="en-US"/>
          </a:p>
        </p:txBody>
      </p:sp>
      <p:sp>
        <p:nvSpPr>
          <p:cNvPr id="2026507" name="AutoShape 11"/>
          <p:cNvSpPr>
            <a:spLocks noChangeArrowheads="1"/>
          </p:cNvSpPr>
          <p:nvPr/>
        </p:nvSpPr>
        <p:spPr bwMode="blackWhite">
          <a:xfrm>
            <a:off x="1169333" y="4463503"/>
            <a:ext cx="1085850" cy="292100"/>
          </a:xfrm>
          <a:prstGeom prst="wedgeRectCallout">
            <a:avLst>
              <a:gd name="adj1" fmla="val 56262"/>
              <a:gd name="adj2" fmla="val -138047"/>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400" b="1" dirty="0">
                <a:solidFill>
                  <a:schemeClr val="bg1"/>
                </a:solidFill>
              </a:rPr>
              <a:t>Andrew</a:t>
            </a:r>
          </a:p>
        </p:txBody>
      </p:sp>
      <p:sp>
        <p:nvSpPr>
          <p:cNvPr id="2026509" name="Oval 13"/>
          <p:cNvSpPr>
            <a:spLocks noChangeArrowheads="1"/>
          </p:cNvSpPr>
          <p:nvPr/>
        </p:nvSpPr>
        <p:spPr bwMode="auto">
          <a:xfrm>
            <a:off x="2958885" y="3654985"/>
            <a:ext cx="307975" cy="533400"/>
          </a:xfrm>
          <a:prstGeom prst="ellipse">
            <a:avLst/>
          </a:prstGeom>
          <a:noFill/>
          <a:ln w="38100">
            <a:solidFill>
              <a:srgbClr val="FF6801"/>
            </a:solidFill>
            <a:round/>
            <a:headEnd/>
            <a:tailEnd/>
          </a:ln>
        </p:spPr>
        <p:txBody>
          <a:bodyPr wrap="none" anchor="ctr"/>
          <a:lstStyle/>
          <a:p>
            <a:endParaRPr lang="en-US"/>
          </a:p>
        </p:txBody>
      </p:sp>
      <p:sp>
        <p:nvSpPr>
          <p:cNvPr id="2026510" name="AutoShape 14"/>
          <p:cNvSpPr>
            <a:spLocks noChangeArrowheads="1"/>
          </p:cNvSpPr>
          <p:nvPr/>
        </p:nvSpPr>
        <p:spPr bwMode="blackWhite">
          <a:xfrm>
            <a:off x="2295070" y="4781363"/>
            <a:ext cx="1162050" cy="292100"/>
          </a:xfrm>
          <a:prstGeom prst="wedgeRectCallout">
            <a:avLst>
              <a:gd name="adj1" fmla="val 22112"/>
              <a:gd name="adj2" fmla="val -232770"/>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400" b="1" dirty="0">
                <a:solidFill>
                  <a:schemeClr val="bg1"/>
                </a:solidFill>
              </a:rPr>
              <a:t>Northridge</a:t>
            </a:r>
          </a:p>
        </p:txBody>
      </p:sp>
      <p:sp>
        <p:nvSpPr>
          <p:cNvPr id="2026512" name="Oval 16"/>
          <p:cNvSpPr>
            <a:spLocks noChangeArrowheads="1"/>
          </p:cNvSpPr>
          <p:nvPr/>
        </p:nvSpPr>
        <p:spPr bwMode="auto">
          <a:xfrm>
            <a:off x="3835024" y="2756114"/>
            <a:ext cx="307975" cy="533400"/>
          </a:xfrm>
          <a:prstGeom prst="ellipse">
            <a:avLst/>
          </a:prstGeom>
          <a:noFill/>
          <a:ln w="38100">
            <a:solidFill>
              <a:srgbClr val="FF6801"/>
            </a:solidFill>
            <a:round/>
            <a:headEnd/>
            <a:tailEnd/>
          </a:ln>
        </p:spPr>
        <p:txBody>
          <a:bodyPr wrap="none" anchor="ctr"/>
          <a:lstStyle/>
          <a:p>
            <a:endParaRPr lang="en-US"/>
          </a:p>
        </p:txBody>
      </p:sp>
      <p:sp>
        <p:nvSpPr>
          <p:cNvPr id="2026513" name="AutoShape 17"/>
          <p:cNvSpPr>
            <a:spLocks noChangeArrowheads="1"/>
          </p:cNvSpPr>
          <p:nvPr/>
        </p:nvSpPr>
        <p:spPr bwMode="blackWhite">
          <a:xfrm>
            <a:off x="3431077" y="3996711"/>
            <a:ext cx="1265424" cy="711200"/>
          </a:xfrm>
          <a:prstGeom prst="wedgeRectCallout">
            <a:avLst>
              <a:gd name="adj1" fmla="val -8362"/>
              <a:gd name="adj2" fmla="val -143132"/>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400" b="1">
                <a:solidFill>
                  <a:schemeClr val="bg1"/>
                </a:solidFill>
              </a:rPr>
              <a:t>Lowest CAT Losses in </a:t>
            </a:r>
            <a:br>
              <a:rPr lang="en-US" sz="1400" b="1">
                <a:solidFill>
                  <a:schemeClr val="bg1"/>
                </a:solidFill>
              </a:rPr>
            </a:br>
            <a:r>
              <a:rPr lang="en-US" sz="1400" b="1">
                <a:solidFill>
                  <a:schemeClr val="bg1"/>
                </a:solidFill>
              </a:rPr>
              <a:t>15 Years</a:t>
            </a:r>
          </a:p>
        </p:txBody>
      </p:sp>
      <p:sp>
        <p:nvSpPr>
          <p:cNvPr id="2026515" name="Oval 19"/>
          <p:cNvSpPr>
            <a:spLocks noChangeArrowheads="1"/>
          </p:cNvSpPr>
          <p:nvPr/>
        </p:nvSpPr>
        <p:spPr bwMode="auto">
          <a:xfrm>
            <a:off x="4994857" y="4652869"/>
            <a:ext cx="307975" cy="533400"/>
          </a:xfrm>
          <a:prstGeom prst="ellipse">
            <a:avLst/>
          </a:prstGeom>
          <a:noFill/>
          <a:ln w="38100">
            <a:solidFill>
              <a:srgbClr val="FF6801"/>
            </a:solidFill>
            <a:round/>
            <a:headEnd/>
            <a:tailEnd/>
          </a:ln>
        </p:spPr>
        <p:txBody>
          <a:bodyPr wrap="none" anchor="ctr"/>
          <a:lstStyle/>
          <a:p>
            <a:endParaRPr lang="en-US"/>
          </a:p>
        </p:txBody>
      </p:sp>
      <p:sp>
        <p:nvSpPr>
          <p:cNvPr id="2026516" name="AutoShape 20"/>
          <p:cNvSpPr>
            <a:spLocks noChangeArrowheads="1"/>
          </p:cNvSpPr>
          <p:nvPr/>
        </p:nvSpPr>
        <p:spPr bwMode="blackWhite">
          <a:xfrm>
            <a:off x="4621314" y="3447957"/>
            <a:ext cx="958850" cy="292100"/>
          </a:xfrm>
          <a:prstGeom prst="wedgeRectCallout">
            <a:avLst>
              <a:gd name="adj1" fmla="val 4546"/>
              <a:gd name="adj2" fmla="val 349361"/>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400" b="1">
                <a:solidFill>
                  <a:schemeClr val="bg1"/>
                </a:solidFill>
              </a:rPr>
              <a:t>Sept. 11</a:t>
            </a:r>
          </a:p>
        </p:txBody>
      </p:sp>
      <p:sp>
        <p:nvSpPr>
          <p:cNvPr id="2026518" name="Oval 22"/>
          <p:cNvSpPr>
            <a:spLocks noChangeArrowheads="1"/>
          </p:cNvSpPr>
          <p:nvPr/>
        </p:nvSpPr>
        <p:spPr bwMode="auto">
          <a:xfrm>
            <a:off x="6207640" y="3037728"/>
            <a:ext cx="307975" cy="533400"/>
          </a:xfrm>
          <a:prstGeom prst="ellipse">
            <a:avLst/>
          </a:prstGeom>
          <a:noFill/>
          <a:ln w="38100">
            <a:solidFill>
              <a:srgbClr val="FF6801"/>
            </a:solidFill>
            <a:round/>
            <a:headEnd/>
            <a:tailEnd/>
          </a:ln>
        </p:spPr>
        <p:txBody>
          <a:bodyPr wrap="none" anchor="ctr"/>
          <a:lstStyle/>
          <a:p>
            <a:endParaRPr lang="en-US"/>
          </a:p>
        </p:txBody>
      </p:sp>
      <p:sp>
        <p:nvSpPr>
          <p:cNvPr id="2026519" name="AutoShape 23"/>
          <p:cNvSpPr>
            <a:spLocks noChangeArrowheads="1"/>
          </p:cNvSpPr>
          <p:nvPr/>
        </p:nvSpPr>
        <p:spPr bwMode="blackWhite">
          <a:xfrm>
            <a:off x="5729556" y="1792031"/>
            <a:ext cx="1174750" cy="508000"/>
          </a:xfrm>
          <a:prstGeom prst="wedgeRectCallout">
            <a:avLst>
              <a:gd name="adj1" fmla="val -171"/>
              <a:gd name="adj2" fmla="val 185940"/>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400" b="1">
                <a:solidFill>
                  <a:schemeClr val="bg1"/>
                </a:solidFill>
              </a:rPr>
              <a:t>Katrina, Rita, Wilma</a:t>
            </a:r>
          </a:p>
        </p:txBody>
      </p:sp>
      <p:sp>
        <p:nvSpPr>
          <p:cNvPr id="2026521" name="Oval 25"/>
          <p:cNvSpPr>
            <a:spLocks noChangeArrowheads="1"/>
          </p:cNvSpPr>
          <p:nvPr/>
        </p:nvSpPr>
        <p:spPr bwMode="auto">
          <a:xfrm>
            <a:off x="5872984" y="3059420"/>
            <a:ext cx="307975" cy="533400"/>
          </a:xfrm>
          <a:prstGeom prst="ellipse">
            <a:avLst/>
          </a:prstGeom>
          <a:noFill/>
          <a:ln w="38100">
            <a:solidFill>
              <a:srgbClr val="FF6801"/>
            </a:solidFill>
            <a:round/>
            <a:headEnd/>
            <a:tailEnd/>
          </a:ln>
        </p:spPr>
        <p:txBody>
          <a:bodyPr wrap="none" anchor="ctr"/>
          <a:lstStyle/>
          <a:p>
            <a:endParaRPr lang="en-US"/>
          </a:p>
        </p:txBody>
      </p:sp>
      <p:sp>
        <p:nvSpPr>
          <p:cNvPr id="2026522" name="AutoShape 26"/>
          <p:cNvSpPr>
            <a:spLocks noChangeArrowheads="1"/>
          </p:cNvSpPr>
          <p:nvPr/>
        </p:nvSpPr>
        <p:spPr bwMode="blackWhite">
          <a:xfrm>
            <a:off x="5619598" y="4113372"/>
            <a:ext cx="1314450" cy="292100"/>
          </a:xfrm>
          <a:prstGeom prst="wedgeRectCallout">
            <a:avLst>
              <a:gd name="adj1" fmla="val -19685"/>
              <a:gd name="adj2" fmla="val -204894"/>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400" b="1">
                <a:solidFill>
                  <a:schemeClr val="bg1"/>
                </a:solidFill>
              </a:rPr>
              <a:t>4 Hurricanes</a:t>
            </a:r>
          </a:p>
        </p:txBody>
      </p:sp>
      <p:sp>
        <p:nvSpPr>
          <p:cNvPr id="2026524" name="Oval 28"/>
          <p:cNvSpPr>
            <a:spLocks noChangeArrowheads="1"/>
          </p:cNvSpPr>
          <p:nvPr/>
        </p:nvSpPr>
        <p:spPr bwMode="auto">
          <a:xfrm>
            <a:off x="7033645" y="3835400"/>
            <a:ext cx="307975" cy="533400"/>
          </a:xfrm>
          <a:prstGeom prst="ellipse">
            <a:avLst/>
          </a:prstGeom>
          <a:noFill/>
          <a:ln w="38100">
            <a:solidFill>
              <a:srgbClr val="FF6801"/>
            </a:solidFill>
            <a:round/>
            <a:headEnd/>
            <a:tailEnd/>
          </a:ln>
        </p:spPr>
        <p:txBody>
          <a:bodyPr wrap="none" anchor="ctr"/>
          <a:lstStyle/>
          <a:p>
            <a:endParaRPr lang="en-US"/>
          </a:p>
        </p:txBody>
      </p:sp>
      <p:sp>
        <p:nvSpPr>
          <p:cNvPr id="2026525" name="AutoShape 29"/>
          <p:cNvSpPr>
            <a:spLocks noChangeArrowheads="1"/>
          </p:cNvSpPr>
          <p:nvPr/>
        </p:nvSpPr>
        <p:spPr bwMode="blackWhite">
          <a:xfrm>
            <a:off x="6205268" y="4805269"/>
            <a:ext cx="1152525" cy="546100"/>
          </a:xfrm>
          <a:prstGeom prst="wedgeRectCallout">
            <a:avLst>
              <a:gd name="adj1" fmla="val 30937"/>
              <a:gd name="adj2" fmla="val -127653"/>
            </a:avLst>
          </a:prstGeom>
          <a:gradFill rotWithShape="1">
            <a:gsLst>
              <a:gs pos="0">
                <a:schemeClr val="tx2"/>
              </a:gs>
              <a:gs pos="100000">
                <a:srgbClr val="9E8000"/>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400" b="1"/>
              <a:t>Financial Crisis*</a:t>
            </a:r>
          </a:p>
        </p:txBody>
      </p:sp>
      <p:sp>
        <p:nvSpPr>
          <p:cNvPr id="52249" name="Rectangle 31"/>
          <p:cNvSpPr>
            <a:spLocks noChangeArrowheads="1"/>
          </p:cNvSpPr>
          <p:nvPr/>
        </p:nvSpPr>
        <p:spPr bwMode="black">
          <a:xfrm>
            <a:off x="347663" y="1266825"/>
            <a:ext cx="8221662" cy="220663"/>
          </a:xfrm>
          <a:prstGeom prst="rect">
            <a:avLst/>
          </a:prstGeom>
          <a:noFill/>
          <a:ln w="9525" algn="ctr">
            <a:noFill/>
            <a:miter lim="800000"/>
            <a:headEnd/>
            <a:tailEnd/>
          </a:ln>
        </p:spPr>
        <p:txBody>
          <a:bodyPr lIns="0" tIns="0" rIns="0" bIns="0">
            <a:spAutoFit/>
          </a:bodyPr>
          <a:lstStyle/>
          <a:p>
            <a:pPr defTabSz="114300" eaLnBrk="0" hangingPunct="0">
              <a:lnSpc>
                <a:spcPct val="90000"/>
              </a:lnSpc>
              <a:spcBef>
                <a:spcPct val="20000"/>
              </a:spcBef>
            </a:pPr>
            <a:r>
              <a:rPr lang="en-US" sz="1600" b="1">
                <a:solidFill>
                  <a:srgbClr val="225A7A"/>
                </a:solidFill>
              </a:rPr>
              <a:t>(Percent)</a:t>
            </a:r>
          </a:p>
        </p:txBody>
      </p:sp>
      <p:sp>
        <p:nvSpPr>
          <p:cNvPr id="26" name="AutoShape 26"/>
          <p:cNvSpPr>
            <a:spLocks noChangeArrowheads="1"/>
          </p:cNvSpPr>
          <p:nvPr/>
        </p:nvSpPr>
        <p:spPr bwMode="blackWhite">
          <a:xfrm>
            <a:off x="7610171" y="4640826"/>
            <a:ext cx="1098599" cy="678425"/>
          </a:xfrm>
          <a:prstGeom prst="wedgeRectCallout">
            <a:avLst>
              <a:gd name="adj1" fmla="val -12179"/>
              <a:gd name="adj2" fmla="val -94562"/>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400" b="1" dirty="0" smtClean="0">
                <a:solidFill>
                  <a:schemeClr val="bg1"/>
                </a:solidFill>
              </a:rPr>
              <a:t>Record Tornado Losses</a:t>
            </a:r>
            <a:endParaRPr lang="en-US" sz="1400" b="1" dirty="0">
              <a:solidFill>
                <a:schemeClr val="bg1"/>
              </a:solidFill>
            </a:endParaRPr>
          </a:p>
        </p:txBody>
      </p:sp>
      <p:sp>
        <p:nvSpPr>
          <p:cNvPr id="27" name="Oval 28"/>
          <p:cNvSpPr>
            <a:spLocks noChangeArrowheads="1"/>
          </p:cNvSpPr>
          <p:nvPr/>
        </p:nvSpPr>
        <p:spPr bwMode="auto">
          <a:xfrm>
            <a:off x="7913632" y="3771490"/>
            <a:ext cx="307975" cy="533400"/>
          </a:xfrm>
          <a:prstGeom prst="ellipse">
            <a:avLst/>
          </a:prstGeom>
          <a:noFill/>
          <a:ln w="38100">
            <a:solidFill>
              <a:srgbClr val="FF6801"/>
            </a:solidFill>
            <a:round/>
            <a:headEnd/>
            <a:tailEnd/>
          </a:ln>
        </p:spPr>
        <p:txBody>
          <a:bodyPr wrap="none" anchor="ctr"/>
          <a:lstStyle/>
          <a:p>
            <a:endParaRPr lang="en-US"/>
          </a:p>
        </p:txBody>
      </p:sp>
      <p:sp>
        <p:nvSpPr>
          <p:cNvPr id="28" name="Oval 28"/>
          <p:cNvSpPr>
            <a:spLocks noChangeArrowheads="1"/>
          </p:cNvSpPr>
          <p:nvPr/>
        </p:nvSpPr>
        <p:spPr bwMode="auto">
          <a:xfrm>
            <a:off x="8213512" y="3569938"/>
            <a:ext cx="307975" cy="533400"/>
          </a:xfrm>
          <a:prstGeom prst="ellipse">
            <a:avLst/>
          </a:prstGeom>
          <a:noFill/>
          <a:ln w="38100">
            <a:solidFill>
              <a:srgbClr val="FF6801"/>
            </a:solidFill>
            <a:round/>
            <a:headEnd/>
            <a:tailEnd/>
          </a:ln>
        </p:spPr>
        <p:txBody>
          <a:bodyPr wrap="none" anchor="ctr"/>
          <a:lstStyle/>
          <a:p>
            <a:endParaRPr lang="en-US"/>
          </a:p>
        </p:txBody>
      </p:sp>
      <p:sp>
        <p:nvSpPr>
          <p:cNvPr id="29" name="AutoShape 26"/>
          <p:cNvSpPr>
            <a:spLocks noChangeArrowheads="1"/>
          </p:cNvSpPr>
          <p:nvPr/>
        </p:nvSpPr>
        <p:spPr bwMode="blackWhite">
          <a:xfrm>
            <a:off x="8248712" y="4237038"/>
            <a:ext cx="766915" cy="329380"/>
          </a:xfrm>
          <a:prstGeom prst="wedgeRectCallout">
            <a:avLst>
              <a:gd name="adj1" fmla="val -24003"/>
              <a:gd name="adj2" fmla="val -93293"/>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400" b="1" dirty="0" smtClean="0">
                <a:solidFill>
                  <a:schemeClr val="bg1"/>
                </a:solidFill>
              </a:rPr>
              <a:t>Sandy</a:t>
            </a:r>
            <a:endParaRPr lang="en-US" sz="1400" b="1" dirty="0">
              <a:solidFill>
                <a:schemeClr val="bg1"/>
              </a:solidFill>
            </a:endParaRPr>
          </a:p>
        </p:txBody>
      </p:sp>
      <p:sp>
        <p:nvSpPr>
          <p:cNvPr id="30" name="Oval 28"/>
          <p:cNvSpPr>
            <a:spLocks noChangeArrowheads="1"/>
          </p:cNvSpPr>
          <p:nvPr/>
        </p:nvSpPr>
        <p:spPr bwMode="auto">
          <a:xfrm>
            <a:off x="8492375" y="3002491"/>
            <a:ext cx="307975" cy="533400"/>
          </a:xfrm>
          <a:prstGeom prst="ellipse">
            <a:avLst/>
          </a:prstGeom>
          <a:noFill/>
          <a:ln w="38100">
            <a:solidFill>
              <a:srgbClr val="FF6801"/>
            </a:solidFill>
            <a:round/>
            <a:headEnd/>
            <a:tailEnd/>
          </a:ln>
        </p:spPr>
        <p:txBody>
          <a:bodyPr wrap="none" anchor="ctr"/>
          <a:lstStyle/>
          <a:p>
            <a:endParaRPr lang="en-US"/>
          </a:p>
        </p:txBody>
      </p:sp>
      <p:sp>
        <p:nvSpPr>
          <p:cNvPr id="31" name="AutoShape 26"/>
          <p:cNvSpPr>
            <a:spLocks noChangeArrowheads="1"/>
          </p:cNvSpPr>
          <p:nvPr/>
        </p:nvSpPr>
        <p:spPr bwMode="blackWhite">
          <a:xfrm>
            <a:off x="7651685" y="3032450"/>
            <a:ext cx="766915" cy="402509"/>
          </a:xfrm>
          <a:prstGeom prst="wedgeRectCallout">
            <a:avLst>
              <a:gd name="adj1" fmla="val 58444"/>
              <a:gd name="adj2" fmla="val 14357"/>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400" b="1" dirty="0" smtClean="0">
                <a:solidFill>
                  <a:schemeClr val="bg1"/>
                </a:solidFill>
              </a:rPr>
              <a:t>Low CATs</a:t>
            </a:r>
            <a:endParaRPr lang="en-US" sz="1400" b="1" dirty="0">
              <a:solidFill>
                <a:schemeClr val="bg1"/>
              </a:solidFill>
            </a:endParaRPr>
          </a:p>
        </p:txBody>
      </p:sp>
    </p:spTree>
    <p:extLst>
      <p:ext uri="{BB962C8B-B14F-4D97-AF65-F5344CB8AC3E}">
        <p14:creationId xmlns:p14="http://schemas.microsoft.com/office/powerpoint/2010/main" val="283861710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700"/>
                                  </p:stCondLst>
                                  <p:childTnLst>
                                    <p:set>
                                      <p:cBhvr>
                                        <p:cTn id="6" dur="1" fill="hold">
                                          <p:stCondLst>
                                            <p:cond delay="0"/>
                                          </p:stCondLst>
                                        </p:cTn>
                                        <p:tgtEl>
                                          <p:spTgt spid="2026500"/>
                                        </p:tgtEl>
                                        <p:attrNameLst>
                                          <p:attrName>style.visibility</p:attrName>
                                        </p:attrNameLst>
                                      </p:cBhvr>
                                      <p:to>
                                        <p:strVal val="visible"/>
                                      </p:to>
                                    </p:set>
                                    <p:animEffect transition="in" filter="wipe(left)">
                                      <p:cBhvr>
                                        <p:cTn id="7" dur="1000"/>
                                        <p:tgtEl>
                                          <p:spTgt spid="202650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700"/>
                                  </p:stCondLst>
                                  <p:childTnLst>
                                    <p:set>
                                      <p:cBhvr>
                                        <p:cTn id="11" dur="1" fill="hold">
                                          <p:stCondLst>
                                            <p:cond delay="0"/>
                                          </p:stCondLst>
                                        </p:cTn>
                                        <p:tgtEl>
                                          <p:spTgt spid="2026500"/>
                                        </p:tgtEl>
                                        <p:attrNameLst>
                                          <p:attrName>style.visibility</p:attrName>
                                        </p:attrNameLst>
                                      </p:cBhvr>
                                      <p:to>
                                        <p:strVal val="visible"/>
                                      </p:to>
                                    </p:set>
                                    <p:animEffect transition="in" filter="wipe(left)">
                                      <p:cBhvr>
                                        <p:cTn id="12" dur="1000"/>
                                        <p:tgtEl>
                                          <p:spTgt spid="2026500"/>
                                        </p:tgtEl>
                                      </p:cBhvr>
                                    </p:animEffect>
                                  </p:childTnLst>
                                </p:cTn>
                              </p:par>
                            </p:childTnLst>
                          </p:cTn>
                        </p:par>
                        <p:par>
                          <p:cTn id="13" fill="hold">
                            <p:stCondLst>
                              <p:cond delay="1700"/>
                            </p:stCondLst>
                            <p:childTnLst>
                              <p:par>
                                <p:cTn id="14" presetID="10" presetClass="entr" presetSubtype="0" fill="hold" grpId="0" nodeType="afterEffect">
                                  <p:stCondLst>
                                    <p:cond delay="700"/>
                                  </p:stCondLst>
                                  <p:childTnLst>
                                    <p:set>
                                      <p:cBhvr>
                                        <p:cTn id="15" dur="1" fill="hold">
                                          <p:stCondLst>
                                            <p:cond delay="0"/>
                                          </p:stCondLst>
                                        </p:cTn>
                                        <p:tgtEl>
                                          <p:spTgt spid="2026503"/>
                                        </p:tgtEl>
                                        <p:attrNameLst>
                                          <p:attrName>style.visibility</p:attrName>
                                        </p:attrNameLst>
                                      </p:cBhvr>
                                      <p:to>
                                        <p:strVal val="visible"/>
                                      </p:to>
                                    </p:set>
                                    <p:animEffect transition="in" filter="fade">
                                      <p:cBhvr>
                                        <p:cTn id="16" dur="1000"/>
                                        <p:tgtEl>
                                          <p:spTgt spid="2026503"/>
                                        </p:tgtEl>
                                      </p:cBhvr>
                                    </p:animEffect>
                                  </p:childTnLst>
                                </p:cTn>
                              </p:par>
                            </p:childTnLst>
                          </p:cTn>
                        </p:par>
                        <p:par>
                          <p:cTn id="17" fill="hold">
                            <p:stCondLst>
                              <p:cond delay="3400"/>
                            </p:stCondLst>
                            <p:childTnLst>
                              <p:par>
                                <p:cTn id="18" presetID="22" presetClass="entr" presetSubtype="1" fill="hold" grpId="0" nodeType="afterEffect">
                                  <p:stCondLst>
                                    <p:cond delay="0"/>
                                  </p:stCondLst>
                                  <p:childTnLst>
                                    <p:set>
                                      <p:cBhvr>
                                        <p:cTn id="19" dur="1" fill="hold">
                                          <p:stCondLst>
                                            <p:cond delay="0"/>
                                          </p:stCondLst>
                                        </p:cTn>
                                        <p:tgtEl>
                                          <p:spTgt spid="2026504"/>
                                        </p:tgtEl>
                                        <p:attrNameLst>
                                          <p:attrName>style.visibility</p:attrName>
                                        </p:attrNameLst>
                                      </p:cBhvr>
                                      <p:to>
                                        <p:strVal val="visible"/>
                                      </p:to>
                                    </p:set>
                                    <p:animEffect transition="in" filter="wipe(up)">
                                      <p:cBhvr>
                                        <p:cTn id="20" dur="500"/>
                                        <p:tgtEl>
                                          <p:spTgt spid="2026504"/>
                                        </p:tgtEl>
                                      </p:cBhvr>
                                    </p:animEffect>
                                  </p:childTnLst>
                                </p:cTn>
                              </p:par>
                            </p:childTnLst>
                          </p:cTn>
                        </p:par>
                        <p:par>
                          <p:cTn id="21" fill="hold">
                            <p:stCondLst>
                              <p:cond delay="3900"/>
                            </p:stCondLst>
                            <p:childTnLst>
                              <p:par>
                                <p:cTn id="22" presetID="10" presetClass="entr" presetSubtype="0" fill="hold" grpId="0" nodeType="afterEffect">
                                  <p:stCondLst>
                                    <p:cond delay="700"/>
                                  </p:stCondLst>
                                  <p:childTnLst>
                                    <p:set>
                                      <p:cBhvr>
                                        <p:cTn id="23" dur="1" fill="hold">
                                          <p:stCondLst>
                                            <p:cond delay="0"/>
                                          </p:stCondLst>
                                        </p:cTn>
                                        <p:tgtEl>
                                          <p:spTgt spid="2026506"/>
                                        </p:tgtEl>
                                        <p:attrNameLst>
                                          <p:attrName>style.visibility</p:attrName>
                                        </p:attrNameLst>
                                      </p:cBhvr>
                                      <p:to>
                                        <p:strVal val="visible"/>
                                      </p:to>
                                    </p:set>
                                    <p:animEffect transition="in" filter="fade">
                                      <p:cBhvr>
                                        <p:cTn id="24" dur="1000"/>
                                        <p:tgtEl>
                                          <p:spTgt spid="2026506"/>
                                        </p:tgtEl>
                                      </p:cBhvr>
                                    </p:animEffect>
                                  </p:childTnLst>
                                </p:cTn>
                              </p:par>
                            </p:childTnLst>
                          </p:cTn>
                        </p:par>
                        <p:par>
                          <p:cTn id="25" fill="hold">
                            <p:stCondLst>
                              <p:cond delay="5600"/>
                            </p:stCondLst>
                            <p:childTnLst>
                              <p:par>
                                <p:cTn id="26" presetID="22" presetClass="entr" presetSubtype="1" fill="hold" grpId="0" nodeType="afterEffect">
                                  <p:stCondLst>
                                    <p:cond delay="0"/>
                                  </p:stCondLst>
                                  <p:childTnLst>
                                    <p:set>
                                      <p:cBhvr>
                                        <p:cTn id="27" dur="1" fill="hold">
                                          <p:stCondLst>
                                            <p:cond delay="0"/>
                                          </p:stCondLst>
                                        </p:cTn>
                                        <p:tgtEl>
                                          <p:spTgt spid="2026507"/>
                                        </p:tgtEl>
                                        <p:attrNameLst>
                                          <p:attrName>style.visibility</p:attrName>
                                        </p:attrNameLst>
                                      </p:cBhvr>
                                      <p:to>
                                        <p:strVal val="visible"/>
                                      </p:to>
                                    </p:set>
                                    <p:animEffect transition="in" filter="wipe(up)">
                                      <p:cBhvr>
                                        <p:cTn id="28" dur="500"/>
                                        <p:tgtEl>
                                          <p:spTgt spid="2026507"/>
                                        </p:tgtEl>
                                      </p:cBhvr>
                                    </p:animEffect>
                                  </p:childTnLst>
                                </p:cTn>
                              </p:par>
                            </p:childTnLst>
                          </p:cTn>
                        </p:par>
                        <p:par>
                          <p:cTn id="29" fill="hold">
                            <p:stCondLst>
                              <p:cond delay="6100"/>
                            </p:stCondLst>
                            <p:childTnLst>
                              <p:par>
                                <p:cTn id="30" presetID="10" presetClass="entr" presetSubtype="0" fill="hold" grpId="0" nodeType="afterEffect">
                                  <p:stCondLst>
                                    <p:cond delay="700"/>
                                  </p:stCondLst>
                                  <p:childTnLst>
                                    <p:set>
                                      <p:cBhvr>
                                        <p:cTn id="31" dur="1" fill="hold">
                                          <p:stCondLst>
                                            <p:cond delay="0"/>
                                          </p:stCondLst>
                                        </p:cTn>
                                        <p:tgtEl>
                                          <p:spTgt spid="2026509"/>
                                        </p:tgtEl>
                                        <p:attrNameLst>
                                          <p:attrName>style.visibility</p:attrName>
                                        </p:attrNameLst>
                                      </p:cBhvr>
                                      <p:to>
                                        <p:strVal val="visible"/>
                                      </p:to>
                                    </p:set>
                                    <p:animEffect transition="in" filter="fade">
                                      <p:cBhvr>
                                        <p:cTn id="32" dur="1000"/>
                                        <p:tgtEl>
                                          <p:spTgt spid="2026509"/>
                                        </p:tgtEl>
                                      </p:cBhvr>
                                    </p:animEffect>
                                  </p:childTnLst>
                                </p:cTn>
                              </p:par>
                            </p:childTnLst>
                          </p:cTn>
                        </p:par>
                        <p:par>
                          <p:cTn id="33" fill="hold">
                            <p:stCondLst>
                              <p:cond delay="7800"/>
                            </p:stCondLst>
                            <p:childTnLst>
                              <p:par>
                                <p:cTn id="34" presetID="22" presetClass="entr" presetSubtype="1" fill="hold" grpId="0" nodeType="afterEffect">
                                  <p:stCondLst>
                                    <p:cond delay="0"/>
                                  </p:stCondLst>
                                  <p:childTnLst>
                                    <p:set>
                                      <p:cBhvr>
                                        <p:cTn id="35" dur="1" fill="hold">
                                          <p:stCondLst>
                                            <p:cond delay="0"/>
                                          </p:stCondLst>
                                        </p:cTn>
                                        <p:tgtEl>
                                          <p:spTgt spid="2026510"/>
                                        </p:tgtEl>
                                        <p:attrNameLst>
                                          <p:attrName>style.visibility</p:attrName>
                                        </p:attrNameLst>
                                      </p:cBhvr>
                                      <p:to>
                                        <p:strVal val="visible"/>
                                      </p:to>
                                    </p:set>
                                    <p:animEffect transition="in" filter="wipe(up)">
                                      <p:cBhvr>
                                        <p:cTn id="36" dur="500"/>
                                        <p:tgtEl>
                                          <p:spTgt spid="2026510"/>
                                        </p:tgtEl>
                                      </p:cBhvr>
                                    </p:animEffect>
                                  </p:childTnLst>
                                </p:cTn>
                              </p:par>
                            </p:childTnLst>
                          </p:cTn>
                        </p:par>
                        <p:par>
                          <p:cTn id="37" fill="hold">
                            <p:stCondLst>
                              <p:cond delay="8300"/>
                            </p:stCondLst>
                            <p:childTnLst>
                              <p:par>
                                <p:cTn id="38" presetID="10" presetClass="entr" presetSubtype="0" fill="hold" grpId="0" nodeType="afterEffect">
                                  <p:stCondLst>
                                    <p:cond delay="700"/>
                                  </p:stCondLst>
                                  <p:childTnLst>
                                    <p:set>
                                      <p:cBhvr>
                                        <p:cTn id="39" dur="1" fill="hold">
                                          <p:stCondLst>
                                            <p:cond delay="0"/>
                                          </p:stCondLst>
                                        </p:cTn>
                                        <p:tgtEl>
                                          <p:spTgt spid="2026512"/>
                                        </p:tgtEl>
                                        <p:attrNameLst>
                                          <p:attrName>style.visibility</p:attrName>
                                        </p:attrNameLst>
                                      </p:cBhvr>
                                      <p:to>
                                        <p:strVal val="visible"/>
                                      </p:to>
                                    </p:set>
                                    <p:animEffect transition="in" filter="fade">
                                      <p:cBhvr>
                                        <p:cTn id="40" dur="1000"/>
                                        <p:tgtEl>
                                          <p:spTgt spid="2026512"/>
                                        </p:tgtEl>
                                      </p:cBhvr>
                                    </p:animEffect>
                                  </p:childTnLst>
                                </p:cTn>
                              </p:par>
                            </p:childTnLst>
                          </p:cTn>
                        </p:par>
                        <p:par>
                          <p:cTn id="41" fill="hold">
                            <p:stCondLst>
                              <p:cond delay="10000"/>
                            </p:stCondLst>
                            <p:childTnLst>
                              <p:par>
                                <p:cTn id="42" presetID="22" presetClass="entr" presetSubtype="1" fill="hold" grpId="0" nodeType="afterEffect">
                                  <p:stCondLst>
                                    <p:cond delay="0"/>
                                  </p:stCondLst>
                                  <p:childTnLst>
                                    <p:set>
                                      <p:cBhvr>
                                        <p:cTn id="43" dur="1" fill="hold">
                                          <p:stCondLst>
                                            <p:cond delay="0"/>
                                          </p:stCondLst>
                                        </p:cTn>
                                        <p:tgtEl>
                                          <p:spTgt spid="2026513"/>
                                        </p:tgtEl>
                                        <p:attrNameLst>
                                          <p:attrName>style.visibility</p:attrName>
                                        </p:attrNameLst>
                                      </p:cBhvr>
                                      <p:to>
                                        <p:strVal val="visible"/>
                                      </p:to>
                                    </p:set>
                                    <p:animEffect transition="in" filter="wipe(up)">
                                      <p:cBhvr>
                                        <p:cTn id="44" dur="500"/>
                                        <p:tgtEl>
                                          <p:spTgt spid="2026513"/>
                                        </p:tgtEl>
                                      </p:cBhvr>
                                    </p:animEffect>
                                  </p:childTnLst>
                                </p:cTn>
                              </p:par>
                            </p:childTnLst>
                          </p:cTn>
                        </p:par>
                        <p:par>
                          <p:cTn id="45" fill="hold">
                            <p:stCondLst>
                              <p:cond delay="10500"/>
                            </p:stCondLst>
                            <p:childTnLst>
                              <p:par>
                                <p:cTn id="46" presetID="10" presetClass="entr" presetSubtype="0" fill="hold" grpId="0" nodeType="afterEffect">
                                  <p:stCondLst>
                                    <p:cond delay="700"/>
                                  </p:stCondLst>
                                  <p:childTnLst>
                                    <p:set>
                                      <p:cBhvr>
                                        <p:cTn id="47" dur="1" fill="hold">
                                          <p:stCondLst>
                                            <p:cond delay="0"/>
                                          </p:stCondLst>
                                        </p:cTn>
                                        <p:tgtEl>
                                          <p:spTgt spid="2026515"/>
                                        </p:tgtEl>
                                        <p:attrNameLst>
                                          <p:attrName>style.visibility</p:attrName>
                                        </p:attrNameLst>
                                      </p:cBhvr>
                                      <p:to>
                                        <p:strVal val="visible"/>
                                      </p:to>
                                    </p:set>
                                    <p:animEffect transition="in" filter="fade">
                                      <p:cBhvr>
                                        <p:cTn id="48" dur="1000"/>
                                        <p:tgtEl>
                                          <p:spTgt spid="2026515"/>
                                        </p:tgtEl>
                                      </p:cBhvr>
                                    </p:animEffect>
                                  </p:childTnLst>
                                </p:cTn>
                              </p:par>
                            </p:childTnLst>
                          </p:cTn>
                        </p:par>
                        <p:par>
                          <p:cTn id="49" fill="hold">
                            <p:stCondLst>
                              <p:cond delay="12200"/>
                            </p:stCondLst>
                            <p:childTnLst>
                              <p:par>
                                <p:cTn id="50" presetID="22" presetClass="entr" presetSubtype="4" fill="hold" grpId="0" nodeType="afterEffect">
                                  <p:stCondLst>
                                    <p:cond delay="0"/>
                                  </p:stCondLst>
                                  <p:childTnLst>
                                    <p:set>
                                      <p:cBhvr>
                                        <p:cTn id="51" dur="1" fill="hold">
                                          <p:stCondLst>
                                            <p:cond delay="0"/>
                                          </p:stCondLst>
                                        </p:cTn>
                                        <p:tgtEl>
                                          <p:spTgt spid="2026516"/>
                                        </p:tgtEl>
                                        <p:attrNameLst>
                                          <p:attrName>style.visibility</p:attrName>
                                        </p:attrNameLst>
                                      </p:cBhvr>
                                      <p:to>
                                        <p:strVal val="visible"/>
                                      </p:to>
                                    </p:set>
                                    <p:animEffect transition="in" filter="wipe(down)">
                                      <p:cBhvr>
                                        <p:cTn id="52" dur="500"/>
                                        <p:tgtEl>
                                          <p:spTgt spid="2026516"/>
                                        </p:tgtEl>
                                      </p:cBhvr>
                                    </p:animEffect>
                                  </p:childTnLst>
                                </p:cTn>
                              </p:par>
                            </p:childTnLst>
                          </p:cTn>
                        </p:par>
                        <p:par>
                          <p:cTn id="53" fill="hold">
                            <p:stCondLst>
                              <p:cond delay="12700"/>
                            </p:stCondLst>
                            <p:childTnLst>
                              <p:par>
                                <p:cTn id="54" presetID="10" presetClass="entr" presetSubtype="0" fill="hold" grpId="0" nodeType="afterEffect">
                                  <p:stCondLst>
                                    <p:cond delay="700"/>
                                  </p:stCondLst>
                                  <p:childTnLst>
                                    <p:set>
                                      <p:cBhvr>
                                        <p:cTn id="55" dur="1" fill="hold">
                                          <p:stCondLst>
                                            <p:cond delay="0"/>
                                          </p:stCondLst>
                                        </p:cTn>
                                        <p:tgtEl>
                                          <p:spTgt spid="2026521"/>
                                        </p:tgtEl>
                                        <p:attrNameLst>
                                          <p:attrName>style.visibility</p:attrName>
                                        </p:attrNameLst>
                                      </p:cBhvr>
                                      <p:to>
                                        <p:strVal val="visible"/>
                                      </p:to>
                                    </p:set>
                                    <p:animEffect transition="in" filter="fade">
                                      <p:cBhvr>
                                        <p:cTn id="56" dur="1000"/>
                                        <p:tgtEl>
                                          <p:spTgt spid="2026521"/>
                                        </p:tgtEl>
                                      </p:cBhvr>
                                    </p:animEffect>
                                  </p:childTnLst>
                                </p:cTn>
                              </p:par>
                            </p:childTnLst>
                          </p:cTn>
                        </p:par>
                        <p:par>
                          <p:cTn id="57" fill="hold">
                            <p:stCondLst>
                              <p:cond delay="14400"/>
                            </p:stCondLst>
                            <p:childTnLst>
                              <p:par>
                                <p:cTn id="58" presetID="22" presetClass="entr" presetSubtype="1" fill="hold" grpId="0" nodeType="afterEffect">
                                  <p:stCondLst>
                                    <p:cond delay="0"/>
                                  </p:stCondLst>
                                  <p:childTnLst>
                                    <p:set>
                                      <p:cBhvr>
                                        <p:cTn id="59" dur="1" fill="hold">
                                          <p:stCondLst>
                                            <p:cond delay="0"/>
                                          </p:stCondLst>
                                        </p:cTn>
                                        <p:tgtEl>
                                          <p:spTgt spid="2026522"/>
                                        </p:tgtEl>
                                        <p:attrNameLst>
                                          <p:attrName>style.visibility</p:attrName>
                                        </p:attrNameLst>
                                      </p:cBhvr>
                                      <p:to>
                                        <p:strVal val="visible"/>
                                      </p:to>
                                    </p:set>
                                    <p:animEffect transition="in" filter="wipe(up)">
                                      <p:cBhvr>
                                        <p:cTn id="60" dur="500"/>
                                        <p:tgtEl>
                                          <p:spTgt spid="2026522"/>
                                        </p:tgtEl>
                                      </p:cBhvr>
                                    </p:animEffect>
                                  </p:childTnLst>
                                </p:cTn>
                              </p:par>
                            </p:childTnLst>
                          </p:cTn>
                        </p:par>
                        <p:par>
                          <p:cTn id="61" fill="hold">
                            <p:stCondLst>
                              <p:cond delay="14900"/>
                            </p:stCondLst>
                            <p:childTnLst>
                              <p:par>
                                <p:cTn id="62" presetID="10" presetClass="entr" presetSubtype="0" fill="hold" grpId="0" nodeType="afterEffect">
                                  <p:stCondLst>
                                    <p:cond delay="700"/>
                                  </p:stCondLst>
                                  <p:childTnLst>
                                    <p:set>
                                      <p:cBhvr>
                                        <p:cTn id="63" dur="1" fill="hold">
                                          <p:stCondLst>
                                            <p:cond delay="0"/>
                                          </p:stCondLst>
                                        </p:cTn>
                                        <p:tgtEl>
                                          <p:spTgt spid="2026518"/>
                                        </p:tgtEl>
                                        <p:attrNameLst>
                                          <p:attrName>style.visibility</p:attrName>
                                        </p:attrNameLst>
                                      </p:cBhvr>
                                      <p:to>
                                        <p:strVal val="visible"/>
                                      </p:to>
                                    </p:set>
                                    <p:animEffect transition="in" filter="fade">
                                      <p:cBhvr>
                                        <p:cTn id="64" dur="1000"/>
                                        <p:tgtEl>
                                          <p:spTgt spid="2026518"/>
                                        </p:tgtEl>
                                      </p:cBhvr>
                                    </p:animEffect>
                                  </p:childTnLst>
                                </p:cTn>
                              </p:par>
                            </p:childTnLst>
                          </p:cTn>
                        </p:par>
                        <p:par>
                          <p:cTn id="65" fill="hold">
                            <p:stCondLst>
                              <p:cond delay="16600"/>
                            </p:stCondLst>
                            <p:childTnLst>
                              <p:par>
                                <p:cTn id="66" presetID="22" presetClass="entr" presetSubtype="4" fill="hold" grpId="0" nodeType="afterEffect">
                                  <p:stCondLst>
                                    <p:cond delay="0"/>
                                  </p:stCondLst>
                                  <p:childTnLst>
                                    <p:set>
                                      <p:cBhvr>
                                        <p:cTn id="67" dur="1" fill="hold">
                                          <p:stCondLst>
                                            <p:cond delay="0"/>
                                          </p:stCondLst>
                                        </p:cTn>
                                        <p:tgtEl>
                                          <p:spTgt spid="2026519"/>
                                        </p:tgtEl>
                                        <p:attrNameLst>
                                          <p:attrName>style.visibility</p:attrName>
                                        </p:attrNameLst>
                                      </p:cBhvr>
                                      <p:to>
                                        <p:strVal val="visible"/>
                                      </p:to>
                                    </p:set>
                                    <p:animEffect transition="in" filter="wipe(down)">
                                      <p:cBhvr>
                                        <p:cTn id="68" dur="500"/>
                                        <p:tgtEl>
                                          <p:spTgt spid="2026519"/>
                                        </p:tgtEl>
                                      </p:cBhvr>
                                    </p:animEffect>
                                  </p:childTnLst>
                                </p:cTn>
                              </p:par>
                            </p:childTnLst>
                          </p:cTn>
                        </p:par>
                        <p:par>
                          <p:cTn id="69" fill="hold">
                            <p:stCondLst>
                              <p:cond delay="17100"/>
                            </p:stCondLst>
                            <p:childTnLst>
                              <p:par>
                                <p:cTn id="70" presetID="10" presetClass="entr" presetSubtype="0" fill="hold" grpId="0" nodeType="afterEffect">
                                  <p:stCondLst>
                                    <p:cond delay="700"/>
                                  </p:stCondLst>
                                  <p:childTnLst>
                                    <p:set>
                                      <p:cBhvr>
                                        <p:cTn id="71" dur="1" fill="hold">
                                          <p:stCondLst>
                                            <p:cond delay="0"/>
                                          </p:stCondLst>
                                        </p:cTn>
                                        <p:tgtEl>
                                          <p:spTgt spid="2026524"/>
                                        </p:tgtEl>
                                        <p:attrNameLst>
                                          <p:attrName>style.visibility</p:attrName>
                                        </p:attrNameLst>
                                      </p:cBhvr>
                                      <p:to>
                                        <p:strVal val="visible"/>
                                      </p:to>
                                    </p:set>
                                    <p:animEffect transition="in" filter="fade">
                                      <p:cBhvr>
                                        <p:cTn id="72" dur="1000"/>
                                        <p:tgtEl>
                                          <p:spTgt spid="2026524"/>
                                        </p:tgtEl>
                                      </p:cBhvr>
                                    </p:animEffect>
                                  </p:childTnLst>
                                </p:cTn>
                              </p:par>
                            </p:childTnLst>
                          </p:cTn>
                        </p:par>
                        <p:par>
                          <p:cTn id="73" fill="hold">
                            <p:stCondLst>
                              <p:cond delay="18800"/>
                            </p:stCondLst>
                            <p:childTnLst>
                              <p:par>
                                <p:cTn id="74" presetID="22" presetClass="entr" presetSubtype="1" fill="hold" grpId="0" nodeType="afterEffect">
                                  <p:stCondLst>
                                    <p:cond delay="0"/>
                                  </p:stCondLst>
                                  <p:childTnLst>
                                    <p:set>
                                      <p:cBhvr>
                                        <p:cTn id="75" dur="1" fill="hold">
                                          <p:stCondLst>
                                            <p:cond delay="0"/>
                                          </p:stCondLst>
                                        </p:cTn>
                                        <p:tgtEl>
                                          <p:spTgt spid="2026525"/>
                                        </p:tgtEl>
                                        <p:attrNameLst>
                                          <p:attrName>style.visibility</p:attrName>
                                        </p:attrNameLst>
                                      </p:cBhvr>
                                      <p:to>
                                        <p:strVal val="visible"/>
                                      </p:to>
                                    </p:set>
                                    <p:animEffect transition="in" filter="wipe(up)">
                                      <p:cBhvr>
                                        <p:cTn id="76" dur="500"/>
                                        <p:tgtEl>
                                          <p:spTgt spid="2026525"/>
                                        </p:tgtEl>
                                      </p:cBhvr>
                                    </p:animEffect>
                                  </p:childTnLst>
                                </p:cTn>
                              </p:par>
                            </p:childTnLst>
                          </p:cTn>
                        </p:par>
                        <p:par>
                          <p:cTn id="77" fill="hold">
                            <p:stCondLst>
                              <p:cond delay="19300"/>
                            </p:stCondLst>
                            <p:childTnLst>
                              <p:par>
                                <p:cTn id="78" presetID="22" presetClass="entr" presetSubtype="1" fill="hold" grpId="0" nodeType="afterEffect">
                                  <p:stCondLst>
                                    <p:cond delay="0"/>
                                  </p:stCondLst>
                                  <p:childTnLst>
                                    <p:set>
                                      <p:cBhvr>
                                        <p:cTn id="79" dur="1" fill="hold">
                                          <p:stCondLst>
                                            <p:cond delay="0"/>
                                          </p:stCondLst>
                                        </p:cTn>
                                        <p:tgtEl>
                                          <p:spTgt spid="26"/>
                                        </p:tgtEl>
                                        <p:attrNameLst>
                                          <p:attrName>style.visibility</p:attrName>
                                        </p:attrNameLst>
                                      </p:cBhvr>
                                      <p:to>
                                        <p:strVal val="visible"/>
                                      </p:to>
                                    </p:set>
                                    <p:animEffect transition="in" filter="wipe(up)">
                                      <p:cBhvr>
                                        <p:cTn id="80" dur="500"/>
                                        <p:tgtEl>
                                          <p:spTgt spid="26"/>
                                        </p:tgtEl>
                                      </p:cBhvr>
                                    </p:animEffect>
                                  </p:childTnLst>
                                </p:cTn>
                              </p:par>
                            </p:childTnLst>
                          </p:cTn>
                        </p:par>
                        <p:par>
                          <p:cTn id="81" fill="hold">
                            <p:stCondLst>
                              <p:cond delay="19800"/>
                            </p:stCondLst>
                            <p:childTnLst>
                              <p:par>
                                <p:cTn id="82" presetID="10" presetClass="entr" presetSubtype="0" fill="hold" grpId="0" nodeType="afterEffect">
                                  <p:stCondLst>
                                    <p:cond delay="700"/>
                                  </p:stCondLst>
                                  <p:childTnLst>
                                    <p:set>
                                      <p:cBhvr>
                                        <p:cTn id="83" dur="1" fill="hold">
                                          <p:stCondLst>
                                            <p:cond delay="0"/>
                                          </p:stCondLst>
                                        </p:cTn>
                                        <p:tgtEl>
                                          <p:spTgt spid="27"/>
                                        </p:tgtEl>
                                        <p:attrNameLst>
                                          <p:attrName>style.visibility</p:attrName>
                                        </p:attrNameLst>
                                      </p:cBhvr>
                                      <p:to>
                                        <p:strVal val="visible"/>
                                      </p:to>
                                    </p:set>
                                    <p:animEffect transition="in" filter="fade">
                                      <p:cBhvr>
                                        <p:cTn id="84" dur="1000"/>
                                        <p:tgtEl>
                                          <p:spTgt spid="27"/>
                                        </p:tgtEl>
                                      </p:cBhvr>
                                    </p:animEffect>
                                  </p:childTnLst>
                                </p:cTn>
                              </p:par>
                            </p:childTnLst>
                          </p:cTn>
                        </p:par>
                        <p:par>
                          <p:cTn id="85" fill="hold">
                            <p:stCondLst>
                              <p:cond delay="21500"/>
                            </p:stCondLst>
                            <p:childTnLst>
                              <p:par>
                                <p:cTn id="86" presetID="10" presetClass="entr" presetSubtype="0" fill="hold" grpId="0" nodeType="afterEffect">
                                  <p:stCondLst>
                                    <p:cond delay="700"/>
                                  </p:stCondLst>
                                  <p:childTnLst>
                                    <p:set>
                                      <p:cBhvr>
                                        <p:cTn id="87" dur="1" fill="hold">
                                          <p:stCondLst>
                                            <p:cond delay="0"/>
                                          </p:stCondLst>
                                        </p:cTn>
                                        <p:tgtEl>
                                          <p:spTgt spid="28"/>
                                        </p:tgtEl>
                                        <p:attrNameLst>
                                          <p:attrName>style.visibility</p:attrName>
                                        </p:attrNameLst>
                                      </p:cBhvr>
                                      <p:to>
                                        <p:strVal val="visible"/>
                                      </p:to>
                                    </p:set>
                                    <p:animEffect transition="in" filter="fade">
                                      <p:cBhvr>
                                        <p:cTn id="88" dur="1000"/>
                                        <p:tgtEl>
                                          <p:spTgt spid="28"/>
                                        </p:tgtEl>
                                      </p:cBhvr>
                                    </p:animEffect>
                                  </p:childTnLst>
                                </p:cTn>
                              </p:par>
                            </p:childTnLst>
                          </p:cTn>
                        </p:par>
                        <p:par>
                          <p:cTn id="89" fill="hold">
                            <p:stCondLst>
                              <p:cond delay="23200"/>
                            </p:stCondLst>
                            <p:childTnLst>
                              <p:par>
                                <p:cTn id="90" presetID="22" presetClass="entr" presetSubtype="1" fill="hold" grpId="0" nodeType="after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wipe(up)">
                                      <p:cBhvr>
                                        <p:cTn id="92" dur="500"/>
                                        <p:tgtEl>
                                          <p:spTgt spid="29"/>
                                        </p:tgtEl>
                                      </p:cBhvr>
                                    </p:animEffect>
                                  </p:childTnLst>
                                </p:cTn>
                              </p:par>
                            </p:childTnLst>
                          </p:cTn>
                        </p:par>
                        <p:par>
                          <p:cTn id="93" fill="hold">
                            <p:stCondLst>
                              <p:cond delay="23700"/>
                            </p:stCondLst>
                            <p:childTnLst>
                              <p:par>
                                <p:cTn id="94" presetID="10" presetClass="entr" presetSubtype="0" fill="hold" grpId="0" nodeType="afterEffect">
                                  <p:stCondLst>
                                    <p:cond delay="700"/>
                                  </p:stCondLst>
                                  <p:childTnLst>
                                    <p:set>
                                      <p:cBhvr>
                                        <p:cTn id="95" dur="1" fill="hold">
                                          <p:stCondLst>
                                            <p:cond delay="0"/>
                                          </p:stCondLst>
                                        </p:cTn>
                                        <p:tgtEl>
                                          <p:spTgt spid="30"/>
                                        </p:tgtEl>
                                        <p:attrNameLst>
                                          <p:attrName>style.visibility</p:attrName>
                                        </p:attrNameLst>
                                      </p:cBhvr>
                                      <p:to>
                                        <p:strVal val="visible"/>
                                      </p:to>
                                    </p:set>
                                    <p:animEffect transition="in" filter="fade">
                                      <p:cBhvr>
                                        <p:cTn id="96" dur="1000"/>
                                        <p:tgtEl>
                                          <p:spTgt spid="30"/>
                                        </p:tgtEl>
                                      </p:cBhvr>
                                    </p:animEffect>
                                  </p:childTnLst>
                                </p:cTn>
                              </p:par>
                            </p:childTnLst>
                          </p:cTn>
                        </p:par>
                        <p:par>
                          <p:cTn id="97" fill="hold">
                            <p:stCondLst>
                              <p:cond delay="25400"/>
                            </p:stCondLst>
                            <p:childTnLst>
                              <p:par>
                                <p:cTn id="98" presetID="22" presetClass="entr" presetSubtype="1" fill="hold" grpId="0" nodeType="afterEffect">
                                  <p:stCondLst>
                                    <p:cond delay="0"/>
                                  </p:stCondLst>
                                  <p:childTnLst>
                                    <p:set>
                                      <p:cBhvr>
                                        <p:cTn id="99" dur="1" fill="hold">
                                          <p:stCondLst>
                                            <p:cond delay="0"/>
                                          </p:stCondLst>
                                        </p:cTn>
                                        <p:tgtEl>
                                          <p:spTgt spid="31"/>
                                        </p:tgtEl>
                                        <p:attrNameLst>
                                          <p:attrName>style.visibility</p:attrName>
                                        </p:attrNameLst>
                                      </p:cBhvr>
                                      <p:to>
                                        <p:strVal val="visible"/>
                                      </p:to>
                                    </p:set>
                                    <p:animEffect transition="in" filter="wipe(up)">
                                      <p:cBhvr>
                                        <p:cTn id="100"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2026500" grpId="0" bld="series" animBg="0"/>
      <p:bldP spid="2026503" grpId="0" animBg="1"/>
      <p:bldP spid="2026504" grpId="0" animBg="1"/>
      <p:bldP spid="2026506" grpId="0" animBg="1"/>
      <p:bldP spid="2026507" grpId="0" animBg="1"/>
      <p:bldP spid="2026509" grpId="0" animBg="1"/>
      <p:bldP spid="2026510" grpId="0" animBg="1"/>
      <p:bldP spid="2026512" grpId="0" animBg="1"/>
      <p:bldP spid="2026513" grpId="0" animBg="1"/>
      <p:bldP spid="2026515" grpId="0" animBg="1"/>
      <p:bldP spid="2026516" grpId="0" animBg="1"/>
      <p:bldP spid="2026518" grpId="0" animBg="1"/>
      <p:bldP spid="2026519" grpId="0" animBg="1"/>
      <p:bldP spid="2026521" grpId="0" animBg="1"/>
      <p:bldP spid="2026522" grpId="0" animBg="1"/>
      <p:bldP spid="2026524" grpId="0" animBg="1"/>
      <p:bldP spid="2026525" grpId="0" animBg="1"/>
      <p:bldP spid="26" grpId="0" animBg="1"/>
      <p:bldP spid="27" grpId="0" animBg="1"/>
      <p:bldP spid="28" grpId="0" animBg="1"/>
      <p:bldP spid="29" grpId="0" animBg="1"/>
      <p:bldP spid="30" grpId="0" animBg="1"/>
      <p:bldP spid="3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10"/>
          <p:cNvSpPr>
            <a:spLocks noGrp="1" noChangeArrowheads="1"/>
          </p:cNvSpPr>
          <p:nvPr>
            <p:ph type="sldNum" sz="quarter" idx="12"/>
          </p:nvPr>
        </p:nvSpPr>
        <p:spPr/>
        <p:txBody>
          <a:bodyPr/>
          <a:lstStyle/>
          <a:p>
            <a:pPr>
              <a:defRPr/>
            </a:pPr>
            <a:fld id="{7C33BF46-354D-4726-9F86-FEA51FC2199F}" type="slidenum">
              <a:rPr lang="en-US" smtClean="0">
                <a:solidFill>
                  <a:srgbClr val="000000"/>
                </a:solidFill>
              </a:rPr>
              <a:pPr>
                <a:defRPr/>
              </a:pPr>
              <a:t>5</a:t>
            </a:fld>
            <a:endParaRPr lang="en-US" smtClean="0">
              <a:solidFill>
                <a:srgbClr val="000000"/>
              </a:solidFill>
            </a:endParaRPr>
          </a:p>
        </p:txBody>
      </p:sp>
      <p:sp>
        <p:nvSpPr>
          <p:cNvPr id="83972" name="Rectangle 2"/>
          <p:cNvSpPr>
            <a:spLocks noGrp="1" noChangeArrowheads="1"/>
          </p:cNvSpPr>
          <p:nvPr>
            <p:ph type="title" idx="4294967295"/>
          </p:nvPr>
        </p:nvSpPr>
        <p:spPr>
          <a:xfrm>
            <a:off x="114300" y="-80963"/>
            <a:ext cx="7696200" cy="1095376"/>
          </a:xfrm>
        </p:spPr>
        <p:txBody>
          <a:bodyPr lIns="92075" tIns="46038" rIns="92075" bIns="46038" anchor="b"/>
          <a:lstStyle/>
          <a:p>
            <a:r>
              <a:rPr lang="en-US" dirty="0" smtClean="0"/>
              <a:t>Direct Premiums Written: Total P/C</a:t>
            </a:r>
            <a:br>
              <a:rPr lang="en-US" dirty="0" smtClean="0"/>
            </a:br>
            <a:r>
              <a:rPr lang="en-US" dirty="0" smtClean="0"/>
              <a:t>Percent Change by State, 2007-2013</a:t>
            </a:r>
          </a:p>
        </p:txBody>
      </p:sp>
      <p:graphicFrame>
        <p:nvGraphicFramePr>
          <p:cNvPr id="83970" name="Object 3"/>
          <p:cNvGraphicFramePr>
            <a:graphicFrameLocks noGrp="1" noChangeAspect="1"/>
          </p:cNvGraphicFramePr>
          <p:nvPr>
            <p:ph idx="4294967295"/>
            <p:extLst/>
          </p:nvPr>
        </p:nvGraphicFramePr>
        <p:xfrm>
          <a:off x="4763" y="1676400"/>
          <a:ext cx="9132887" cy="4714875"/>
        </p:xfrm>
        <a:graphic>
          <a:graphicData uri="http://schemas.openxmlformats.org/presentationml/2006/ole">
            <mc:AlternateContent xmlns:mc="http://schemas.openxmlformats.org/markup-compatibility/2006">
              <mc:Choice xmlns:v="urn:schemas-microsoft-com:vml" Requires="v">
                <p:oleObj spid="_x0000_s27937841" name="Chart" r:id="rId4" imgW="8820049" imgH="4552851" progId="MSGraph.Chart.8">
                  <p:embed followColorScheme="full"/>
                </p:oleObj>
              </mc:Choice>
              <mc:Fallback>
                <p:oleObj name="Chart" r:id="rId4" imgW="8820049" imgH="4552851" progId="MSGraph.Chart.8">
                  <p:embed followColorScheme="full"/>
                  <p:pic>
                    <p:nvPicPr>
                      <p:cNvPr id="0" name=""/>
                      <p:cNvPicPr>
                        <a:picLocks noChangeAspect="1" noChangeArrowheads="1"/>
                      </p:cNvPicPr>
                      <p:nvPr/>
                    </p:nvPicPr>
                    <p:blipFill>
                      <a:blip r:embed="rId5"/>
                      <a:srcRect/>
                      <a:stretch>
                        <a:fillRect/>
                      </a:stretch>
                    </p:blipFill>
                    <p:spPr bwMode="auto">
                      <a:xfrm>
                        <a:off x="4763" y="1676400"/>
                        <a:ext cx="9132887" cy="4714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3973" name="Text Box 4"/>
          <p:cNvSpPr txBox="1">
            <a:spLocks noChangeArrowheads="1"/>
          </p:cNvSpPr>
          <p:nvPr/>
        </p:nvSpPr>
        <p:spPr bwMode="auto">
          <a:xfrm>
            <a:off x="127000" y="6579826"/>
            <a:ext cx="9017000" cy="213970"/>
          </a:xfrm>
          <a:prstGeom prst="rect">
            <a:avLst/>
          </a:prstGeom>
          <a:noFill/>
          <a:ln w="9525">
            <a:noFill/>
            <a:miter lim="800000"/>
            <a:headEnd/>
            <a:tailEnd/>
          </a:ln>
        </p:spPr>
        <p:txBody>
          <a:bodyPr lIns="92075" tIns="46038" rIns="92075" bIns="46038">
            <a:spAutoFit/>
          </a:bodyPr>
          <a:lstStyle/>
          <a:p>
            <a:pPr eaLnBrk="0" hangingPunct="0">
              <a:lnSpc>
                <a:spcPct val="70000"/>
              </a:lnSpc>
              <a:spcBef>
                <a:spcPct val="50000"/>
              </a:spcBef>
              <a:buClr>
                <a:srgbClr val="FF3300"/>
              </a:buClr>
              <a:buFont typeface="Wingdings" pitchFamily="2" charset="2"/>
              <a:buNone/>
            </a:pPr>
            <a:r>
              <a:rPr lang="en-US" sz="1100" dirty="0" smtClean="0">
                <a:solidFill>
                  <a:srgbClr val="000000"/>
                </a:solidFill>
              </a:rPr>
              <a:t>Sources</a:t>
            </a:r>
            <a:r>
              <a:rPr lang="en-US" sz="1100" dirty="0">
                <a:solidFill>
                  <a:srgbClr val="000000"/>
                </a:solidFill>
              </a:rPr>
              <a:t>:  </a:t>
            </a:r>
            <a:r>
              <a:rPr lang="en-US" sz="1100" dirty="0" err="1">
                <a:solidFill>
                  <a:srgbClr val="000000"/>
                </a:solidFill>
              </a:rPr>
              <a:t>SNL</a:t>
            </a:r>
            <a:r>
              <a:rPr lang="en-US" sz="1100" dirty="0">
                <a:solidFill>
                  <a:srgbClr val="000000"/>
                </a:solidFill>
              </a:rPr>
              <a:t> Financial LC.; Insurance Information Institute.		</a:t>
            </a:r>
          </a:p>
        </p:txBody>
      </p:sp>
      <p:sp>
        <p:nvSpPr>
          <p:cNvPr id="83974" name="Rectangle 3"/>
          <p:cNvSpPr>
            <a:spLocks noChangeArrowheads="1"/>
          </p:cNvSpPr>
          <p:nvPr/>
        </p:nvSpPr>
        <p:spPr bwMode="black">
          <a:xfrm>
            <a:off x="347663" y="1266825"/>
            <a:ext cx="8534400" cy="331788"/>
          </a:xfrm>
          <a:prstGeom prst="rect">
            <a:avLst/>
          </a:prstGeom>
          <a:noFill/>
          <a:ln w="9525" algn="ctr">
            <a:noFill/>
            <a:miter lim="800000"/>
            <a:headEnd/>
            <a:tailEnd/>
          </a:ln>
        </p:spPr>
        <p:txBody>
          <a:bodyPr lIns="0" tIns="0" rIns="0" bIns="0">
            <a:spAutoFit/>
          </a:bodyPr>
          <a:lstStyle/>
          <a:p>
            <a:pPr algn="ctr" defTabSz="114300" eaLnBrk="0" hangingPunct="0">
              <a:lnSpc>
                <a:spcPct val="90000"/>
              </a:lnSpc>
              <a:spcBef>
                <a:spcPct val="20000"/>
              </a:spcBef>
            </a:pPr>
            <a:r>
              <a:rPr lang="en-US" sz="2400" b="1">
                <a:solidFill>
                  <a:srgbClr val="225A7A"/>
                </a:solidFill>
              </a:rPr>
              <a:t>Top 25 States</a:t>
            </a:r>
          </a:p>
        </p:txBody>
      </p:sp>
      <p:sp>
        <p:nvSpPr>
          <p:cNvPr id="9" name="Date Placeholder 8"/>
          <p:cNvSpPr>
            <a:spLocks noGrp="1"/>
          </p:cNvSpPr>
          <p:nvPr>
            <p:ph type="dt" sz="half" idx="10"/>
          </p:nvPr>
        </p:nvSpPr>
        <p:spPr/>
        <p:txBody>
          <a:bodyPr/>
          <a:lstStyle/>
          <a:p>
            <a:pPr>
              <a:defRPr/>
            </a:pPr>
            <a:r>
              <a:rPr lang="en-US" smtClean="0"/>
              <a:t>12/01/09 - 9pm</a:t>
            </a:r>
            <a:endParaRPr lang="en-US"/>
          </a:p>
        </p:txBody>
      </p:sp>
      <p:sp>
        <p:nvSpPr>
          <p:cNvPr id="8" name="AutoShape 14"/>
          <p:cNvSpPr>
            <a:spLocks noChangeArrowheads="1"/>
          </p:cNvSpPr>
          <p:nvPr/>
        </p:nvSpPr>
        <p:spPr bwMode="blackWhite">
          <a:xfrm>
            <a:off x="3829978" y="2109744"/>
            <a:ext cx="3677829" cy="1230312"/>
          </a:xfrm>
          <a:prstGeom prst="wedgeRectCallout">
            <a:avLst>
              <a:gd name="adj1" fmla="val -106309"/>
              <a:gd name="adj2" fmla="val 38512"/>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b="1" dirty="0" smtClean="0">
                <a:solidFill>
                  <a:schemeClr val="bg1"/>
                </a:solidFill>
              </a:rPr>
              <a:t>North Dakota was the country’s growth leader over the past 6 years with premiums written expanding  by 74.6%</a:t>
            </a:r>
            <a:endParaRPr lang="en-US" b="1" dirty="0">
              <a:solidFill>
                <a:schemeClr val="bg1"/>
              </a:solidFill>
            </a:endParaRPr>
          </a:p>
        </p:txBody>
      </p:sp>
    </p:spTree>
    <p:extLst>
      <p:ext uri="{BB962C8B-B14F-4D97-AF65-F5344CB8AC3E}">
        <p14:creationId xmlns:p14="http://schemas.microsoft.com/office/powerpoint/2010/main" val="241432846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1000"/>
                                  </p:stCondLst>
                                  <p:childTnLst>
                                    <p:set>
                                      <p:cBhvr>
                                        <p:cTn id="6" dur="1" fill="hold">
                                          <p:stCondLst>
                                            <p:cond delay="0"/>
                                          </p:stCondLst>
                                        </p:cTn>
                                        <p:tgtEl>
                                          <p:spTgt spid="8"/>
                                        </p:tgtEl>
                                        <p:attrNameLst>
                                          <p:attrName>style.visibility</p:attrName>
                                        </p:attrNameLst>
                                      </p:cBhvr>
                                      <p:to>
                                        <p:strVal val="visible"/>
                                      </p:to>
                                    </p:set>
                                    <p:animEffect transition="in" filter="wipe(righ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110"/>
          <p:cNvSpPr>
            <a:spLocks noGrp="1" noChangeArrowheads="1"/>
          </p:cNvSpPr>
          <p:nvPr>
            <p:ph type="sldNum" sz="quarter" idx="12"/>
          </p:nvPr>
        </p:nvSpPr>
        <p:spPr/>
        <p:txBody>
          <a:bodyPr/>
          <a:lstStyle/>
          <a:p>
            <a:pPr>
              <a:defRPr/>
            </a:pPr>
            <a:fld id="{981D1F42-B536-4EC3-9B11-44C54C25CCE0}" type="slidenum">
              <a:rPr lang="en-US" smtClean="0">
                <a:solidFill>
                  <a:srgbClr val="000000"/>
                </a:solidFill>
              </a:rPr>
              <a:pPr>
                <a:defRPr/>
              </a:pPr>
              <a:t>6</a:t>
            </a:fld>
            <a:endParaRPr lang="en-US" smtClean="0">
              <a:solidFill>
                <a:srgbClr val="000000"/>
              </a:solidFill>
            </a:endParaRPr>
          </a:p>
        </p:txBody>
      </p:sp>
      <p:sp>
        <p:nvSpPr>
          <p:cNvPr id="84996" name="Rectangle 2"/>
          <p:cNvSpPr>
            <a:spLocks noGrp="1" noChangeArrowheads="1"/>
          </p:cNvSpPr>
          <p:nvPr>
            <p:ph type="title" idx="4294967295"/>
          </p:nvPr>
        </p:nvSpPr>
        <p:spPr>
          <a:xfrm>
            <a:off x="114300" y="-80963"/>
            <a:ext cx="7696200" cy="1095376"/>
          </a:xfrm>
        </p:spPr>
        <p:txBody>
          <a:bodyPr lIns="92075" tIns="46038" rIns="92075" bIns="46038" anchor="b"/>
          <a:lstStyle/>
          <a:p>
            <a:r>
              <a:rPr lang="en-US" dirty="0" smtClean="0"/>
              <a:t>Direct Premiums Written: Total P/C</a:t>
            </a:r>
            <a:br>
              <a:rPr lang="en-US" dirty="0" smtClean="0"/>
            </a:br>
            <a:r>
              <a:rPr lang="en-US" dirty="0" smtClean="0"/>
              <a:t>Percent Change by State, 2007-2013</a:t>
            </a:r>
          </a:p>
        </p:txBody>
      </p:sp>
      <p:graphicFrame>
        <p:nvGraphicFramePr>
          <p:cNvPr id="84994" name="Object 3"/>
          <p:cNvGraphicFramePr>
            <a:graphicFrameLocks noGrp="1" noChangeAspect="1"/>
          </p:cNvGraphicFramePr>
          <p:nvPr>
            <p:ph idx="4294967295"/>
            <p:extLst/>
          </p:nvPr>
        </p:nvGraphicFramePr>
        <p:xfrm>
          <a:off x="4763" y="1793875"/>
          <a:ext cx="9132887" cy="4714875"/>
        </p:xfrm>
        <a:graphic>
          <a:graphicData uri="http://schemas.openxmlformats.org/presentationml/2006/ole">
            <mc:AlternateContent xmlns:mc="http://schemas.openxmlformats.org/markup-compatibility/2006">
              <mc:Choice xmlns:v="urn:schemas-microsoft-com:vml" Requires="v">
                <p:oleObj spid="_x0000_s27938866" name="Chart" r:id="rId4" imgW="8820049" imgH="4552851" progId="MSGraph.Chart.8">
                  <p:embed followColorScheme="full"/>
                </p:oleObj>
              </mc:Choice>
              <mc:Fallback>
                <p:oleObj name="Chart" r:id="rId4" imgW="8820049" imgH="4552851" progId="MSGraph.Chart.8">
                  <p:embed followColorScheme="full"/>
                  <p:pic>
                    <p:nvPicPr>
                      <p:cNvPr id="0" name=""/>
                      <p:cNvPicPr>
                        <a:picLocks noChangeAspect="1" noChangeArrowheads="1"/>
                      </p:cNvPicPr>
                      <p:nvPr/>
                    </p:nvPicPr>
                    <p:blipFill>
                      <a:blip r:embed="rId5"/>
                      <a:srcRect/>
                      <a:stretch>
                        <a:fillRect/>
                      </a:stretch>
                    </p:blipFill>
                    <p:spPr bwMode="auto">
                      <a:xfrm>
                        <a:off x="4763" y="1793875"/>
                        <a:ext cx="9132887" cy="4714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4997" name="Rectangle 3"/>
          <p:cNvSpPr>
            <a:spLocks noChangeArrowheads="1"/>
          </p:cNvSpPr>
          <p:nvPr/>
        </p:nvSpPr>
        <p:spPr bwMode="black">
          <a:xfrm>
            <a:off x="347663" y="1266825"/>
            <a:ext cx="8534400" cy="331788"/>
          </a:xfrm>
          <a:prstGeom prst="rect">
            <a:avLst/>
          </a:prstGeom>
          <a:noFill/>
          <a:ln w="9525" algn="ctr">
            <a:noFill/>
            <a:miter lim="800000"/>
            <a:headEnd/>
            <a:tailEnd/>
          </a:ln>
        </p:spPr>
        <p:txBody>
          <a:bodyPr lIns="0" tIns="0" rIns="0" bIns="0">
            <a:spAutoFit/>
          </a:bodyPr>
          <a:lstStyle/>
          <a:p>
            <a:pPr algn="ctr" defTabSz="114300" eaLnBrk="0" hangingPunct="0">
              <a:lnSpc>
                <a:spcPct val="90000"/>
              </a:lnSpc>
              <a:spcBef>
                <a:spcPct val="20000"/>
              </a:spcBef>
            </a:pPr>
            <a:r>
              <a:rPr lang="en-US" sz="2400" b="1">
                <a:solidFill>
                  <a:srgbClr val="225A7A"/>
                </a:solidFill>
              </a:rPr>
              <a:t>Bottom 25 States</a:t>
            </a:r>
          </a:p>
        </p:txBody>
      </p:sp>
      <p:sp>
        <p:nvSpPr>
          <p:cNvPr id="84999" name="Text Box 4"/>
          <p:cNvSpPr txBox="1">
            <a:spLocks noChangeArrowheads="1"/>
          </p:cNvSpPr>
          <p:nvPr/>
        </p:nvSpPr>
        <p:spPr bwMode="auto">
          <a:xfrm>
            <a:off x="127000" y="6580232"/>
            <a:ext cx="9017000" cy="213970"/>
          </a:xfrm>
          <a:prstGeom prst="rect">
            <a:avLst/>
          </a:prstGeom>
          <a:noFill/>
          <a:ln w="9525">
            <a:noFill/>
            <a:miter lim="800000"/>
            <a:headEnd/>
            <a:tailEnd/>
          </a:ln>
        </p:spPr>
        <p:txBody>
          <a:bodyPr lIns="92075" tIns="46038" rIns="92075" bIns="46038">
            <a:spAutoFit/>
          </a:bodyPr>
          <a:lstStyle/>
          <a:p>
            <a:pPr eaLnBrk="0" hangingPunct="0">
              <a:lnSpc>
                <a:spcPct val="70000"/>
              </a:lnSpc>
              <a:spcBef>
                <a:spcPct val="50000"/>
              </a:spcBef>
              <a:buClr>
                <a:srgbClr val="FF3300"/>
              </a:buClr>
              <a:buFont typeface="Wingdings" pitchFamily="2" charset="2"/>
              <a:buNone/>
            </a:pPr>
            <a:r>
              <a:rPr lang="en-US" sz="1100" dirty="0" smtClean="0">
                <a:solidFill>
                  <a:srgbClr val="000000"/>
                </a:solidFill>
              </a:rPr>
              <a:t>Sources</a:t>
            </a:r>
            <a:r>
              <a:rPr lang="en-US" sz="1100" dirty="0">
                <a:solidFill>
                  <a:srgbClr val="000000"/>
                </a:solidFill>
              </a:rPr>
              <a:t>:  </a:t>
            </a:r>
            <a:r>
              <a:rPr lang="en-US" sz="1100" dirty="0" err="1">
                <a:solidFill>
                  <a:srgbClr val="000000"/>
                </a:solidFill>
              </a:rPr>
              <a:t>SNL</a:t>
            </a:r>
            <a:r>
              <a:rPr lang="en-US" sz="1100" dirty="0">
                <a:solidFill>
                  <a:srgbClr val="000000"/>
                </a:solidFill>
              </a:rPr>
              <a:t> Financial LC.; Insurance Information Institute.		</a:t>
            </a:r>
          </a:p>
        </p:txBody>
      </p:sp>
      <p:sp>
        <p:nvSpPr>
          <p:cNvPr id="10" name="Date Placeholder 9"/>
          <p:cNvSpPr>
            <a:spLocks noGrp="1"/>
          </p:cNvSpPr>
          <p:nvPr>
            <p:ph type="dt" sz="half" idx="10"/>
          </p:nvPr>
        </p:nvSpPr>
        <p:spPr/>
        <p:txBody>
          <a:bodyPr/>
          <a:lstStyle/>
          <a:p>
            <a:pPr>
              <a:defRPr/>
            </a:pPr>
            <a:r>
              <a:rPr lang="en-US" smtClean="0"/>
              <a:t>12/01/09 - 9pm</a:t>
            </a:r>
            <a:endParaRPr lang="en-US"/>
          </a:p>
        </p:txBody>
      </p:sp>
      <p:sp>
        <p:nvSpPr>
          <p:cNvPr id="8" name="AutoShape 14"/>
          <p:cNvSpPr>
            <a:spLocks noChangeArrowheads="1"/>
          </p:cNvSpPr>
          <p:nvPr/>
        </p:nvSpPr>
        <p:spPr bwMode="blackWhite">
          <a:xfrm>
            <a:off x="2560565" y="4080013"/>
            <a:ext cx="3062749" cy="1230312"/>
          </a:xfrm>
          <a:prstGeom prst="wedgeRectCallout">
            <a:avLst>
              <a:gd name="adj1" fmla="val 88529"/>
              <a:gd name="adj2" fmla="val -65561"/>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b="1" dirty="0" smtClean="0">
                <a:solidFill>
                  <a:schemeClr val="bg1"/>
                </a:solidFill>
              </a:rPr>
              <a:t>Growth was negative in 8 states, including Florida.</a:t>
            </a:r>
            <a:endParaRPr lang="en-US" b="1" dirty="0">
              <a:solidFill>
                <a:schemeClr val="bg1"/>
              </a:solidFill>
            </a:endParaRPr>
          </a:p>
        </p:txBody>
      </p:sp>
    </p:spTree>
    <p:extLst>
      <p:ext uri="{BB962C8B-B14F-4D97-AF65-F5344CB8AC3E}">
        <p14:creationId xmlns:p14="http://schemas.microsoft.com/office/powerpoint/2010/main" val="2076501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1000"/>
                                  </p:stCondLst>
                                  <p:childTnLst>
                                    <p:set>
                                      <p:cBhvr>
                                        <p:cTn id="6" dur="1" fill="hold">
                                          <p:stCondLst>
                                            <p:cond delay="0"/>
                                          </p:stCondLst>
                                        </p:cTn>
                                        <p:tgtEl>
                                          <p:spTgt spid="8"/>
                                        </p:tgtEl>
                                        <p:attrNameLst>
                                          <p:attrName>style.visibility</p:attrName>
                                        </p:attrNameLst>
                                      </p:cBhvr>
                                      <p:to>
                                        <p:strVal val="visible"/>
                                      </p:to>
                                    </p:set>
                                    <p:animEffect transition="in" filter="wipe(righ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105"/>
          <p:cNvSpPr>
            <a:spLocks noGrp="1" noChangeArrowheads="1"/>
          </p:cNvSpPr>
          <p:nvPr>
            <p:ph type="dt" sz="quarter" idx="10"/>
          </p:nvPr>
        </p:nvSpPr>
        <p:spPr/>
        <p:txBody>
          <a:bodyPr/>
          <a:lstStyle/>
          <a:p>
            <a:pPr>
              <a:defRPr/>
            </a:pPr>
            <a:r>
              <a:rPr lang="en-US" smtClean="0"/>
              <a:t>12/01/09 - 9pm</a:t>
            </a:r>
          </a:p>
        </p:txBody>
      </p:sp>
      <p:sp>
        <p:nvSpPr>
          <p:cNvPr id="39941" name="Rectangle 110"/>
          <p:cNvSpPr>
            <a:spLocks noGrp="1" noChangeArrowheads="1"/>
          </p:cNvSpPr>
          <p:nvPr>
            <p:ph type="sldNum" sz="quarter" idx="12"/>
          </p:nvPr>
        </p:nvSpPr>
        <p:spPr/>
        <p:txBody>
          <a:bodyPr/>
          <a:lstStyle/>
          <a:p>
            <a:pPr>
              <a:defRPr/>
            </a:pPr>
            <a:fld id="{95CD1B67-4464-4390-A588-0882E88C4C86}" type="slidenum">
              <a:rPr lang="en-US" smtClean="0"/>
              <a:pPr>
                <a:defRPr/>
              </a:pPr>
              <a:t>7</a:t>
            </a:fld>
            <a:endParaRPr lang="en-US" smtClean="0"/>
          </a:p>
        </p:txBody>
      </p:sp>
      <p:sp>
        <p:nvSpPr>
          <p:cNvPr id="44038" name="Freeform 2"/>
          <p:cNvSpPr>
            <a:spLocks/>
          </p:cNvSpPr>
          <p:nvPr/>
        </p:nvSpPr>
        <p:spPr bwMode="gray">
          <a:xfrm>
            <a:off x="4151676" y="2534874"/>
            <a:ext cx="161925" cy="285750"/>
          </a:xfrm>
          <a:custGeom>
            <a:avLst/>
            <a:gdLst>
              <a:gd name="T0" fmla="*/ 0 w 102"/>
              <a:gd name="T1" fmla="*/ 2147483647 h 180"/>
              <a:gd name="T2" fmla="*/ 0 w 102"/>
              <a:gd name="T3" fmla="*/ 0 h 180"/>
              <a:gd name="T4" fmla="*/ 2147483647 w 102"/>
              <a:gd name="T5" fmla="*/ 0 h 180"/>
              <a:gd name="T6" fmla="*/ 0 60000 65536"/>
              <a:gd name="T7" fmla="*/ 0 60000 65536"/>
              <a:gd name="T8" fmla="*/ 0 60000 65536"/>
              <a:gd name="T9" fmla="*/ 0 w 102"/>
              <a:gd name="T10" fmla="*/ 0 h 180"/>
              <a:gd name="T11" fmla="*/ 102 w 102"/>
              <a:gd name="T12" fmla="*/ 180 h 180"/>
            </a:gdLst>
            <a:ahLst/>
            <a:cxnLst>
              <a:cxn ang="T6">
                <a:pos x="T0" y="T1"/>
              </a:cxn>
              <a:cxn ang="T7">
                <a:pos x="T2" y="T3"/>
              </a:cxn>
              <a:cxn ang="T8">
                <a:pos x="T4" y="T5"/>
              </a:cxn>
            </a:cxnLst>
            <a:rect l="T9" t="T10" r="T11" b="T12"/>
            <a:pathLst>
              <a:path w="102" h="180">
                <a:moveTo>
                  <a:pt x="0" y="180"/>
                </a:moveTo>
                <a:lnTo>
                  <a:pt x="0" y="0"/>
                </a:lnTo>
                <a:lnTo>
                  <a:pt x="102" y="0"/>
                </a:lnTo>
              </a:path>
            </a:pathLst>
          </a:custGeom>
          <a:noFill/>
          <a:ln w="12700" cmpd="sng">
            <a:solidFill>
              <a:schemeClr val="tx1"/>
            </a:solidFill>
            <a:round/>
            <a:headEnd/>
            <a:tailEnd/>
          </a:ln>
        </p:spPr>
        <p:txBody>
          <a:bodyPr/>
          <a:lstStyle/>
          <a:p>
            <a:endParaRPr lang="en-US"/>
          </a:p>
        </p:txBody>
      </p:sp>
      <p:sp>
        <p:nvSpPr>
          <p:cNvPr id="44039" name="Rectangle 3"/>
          <p:cNvSpPr>
            <a:spLocks noGrp="1" noChangeArrowheads="1"/>
          </p:cNvSpPr>
          <p:nvPr>
            <p:ph type="title"/>
          </p:nvPr>
        </p:nvSpPr>
        <p:spPr/>
        <p:txBody>
          <a:bodyPr/>
          <a:lstStyle/>
          <a:p>
            <a:r>
              <a:rPr lang="en-US" dirty="0" smtClean="0"/>
              <a:t>Top States by Inflation-Adjusted Insured Catastrophe Losses, 1983–2012</a:t>
            </a:r>
          </a:p>
        </p:txBody>
      </p:sp>
      <p:graphicFrame>
        <p:nvGraphicFramePr>
          <p:cNvPr id="2" name="Object 8"/>
          <p:cNvGraphicFramePr>
            <a:graphicFrameLocks noGrp="1"/>
          </p:cNvGraphicFramePr>
          <p:nvPr>
            <p:ph idx="4294967295"/>
            <p:extLst>
              <p:ext uri="{D42A27DB-BD31-4B8C-83A1-F6EECF244321}">
                <p14:modId xmlns:p14="http://schemas.microsoft.com/office/powerpoint/2010/main" val="2734133673"/>
              </p:ext>
            </p:extLst>
          </p:nvPr>
        </p:nvGraphicFramePr>
        <p:xfrm>
          <a:off x="2311656" y="2672806"/>
          <a:ext cx="4384675" cy="3594100"/>
        </p:xfrm>
        <a:graphic>
          <a:graphicData uri="http://schemas.openxmlformats.org/drawingml/2006/chart">
            <c:chart xmlns:c="http://schemas.openxmlformats.org/drawingml/2006/chart" xmlns:r="http://schemas.openxmlformats.org/officeDocument/2006/relationships" r:id="rId3"/>
          </a:graphicData>
        </a:graphic>
      </p:graphicFrame>
      <p:sp>
        <p:nvSpPr>
          <p:cNvPr id="44040" name="Rectangle 5"/>
          <p:cNvSpPr>
            <a:spLocks noChangeArrowheads="1"/>
          </p:cNvSpPr>
          <p:nvPr/>
        </p:nvSpPr>
        <p:spPr bwMode="auto">
          <a:xfrm>
            <a:off x="0" y="6392863"/>
            <a:ext cx="8107363" cy="465137"/>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							</a:t>
            </a:r>
          </a:p>
          <a:p>
            <a:pPr eaLnBrk="0" hangingPunct="0">
              <a:lnSpc>
                <a:spcPct val="85000"/>
              </a:lnSpc>
              <a:spcBef>
                <a:spcPct val="25000"/>
              </a:spcBef>
              <a:buClr>
                <a:schemeClr val="accent2"/>
              </a:buClr>
              <a:buFont typeface="Wingdings" pitchFamily="2" charset="2"/>
              <a:buNone/>
            </a:pPr>
            <a:r>
              <a:rPr lang="en-US" sz="1100" dirty="0"/>
              <a:t>Source: </a:t>
            </a:r>
            <a:r>
              <a:rPr lang="en-US" sz="1100" dirty="0" smtClean="0"/>
              <a:t>PCS unit of ISO, </a:t>
            </a:r>
            <a:r>
              <a:rPr lang="en-US" sz="1100" dirty="0" err="1" smtClean="0"/>
              <a:t>Verisk</a:t>
            </a:r>
            <a:r>
              <a:rPr lang="en-US" sz="1100" dirty="0" smtClean="0"/>
              <a:t> Company.; Insurance Information Institute.  </a:t>
            </a:r>
            <a:endParaRPr lang="en-US" sz="1100" dirty="0"/>
          </a:p>
        </p:txBody>
      </p:sp>
      <p:sp>
        <p:nvSpPr>
          <p:cNvPr id="2006022" name="Rectangle 6"/>
          <p:cNvSpPr>
            <a:spLocks noChangeArrowheads="1"/>
          </p:cNvSpPr>
          <p:nvPr/>
        </p:nvSpPr>
        <p:spPr bwMode="blackWhite">
          <a:xfrm>
            <a:off x="354013" y="1206500"/>
            <a:ext cx="8437562" cy="89217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b="1" dirty="0" smtClean="0">
                <a:solidFill>
                  <a:srgbClr val="FFFFFF"/>
                </a:solidFill>
              </a:rPr>
              <a:t>Over the </a:t>
            </a:r>
            <a:r>
              <a:rPr lang="en-US" b="1" dirty="0">
                <a:solidFill>
                  <a:srgbClr val="FFFFFF"/>
                </a:solidFill>
              </a:rPr>
              <a:t>p</a:t>
            </a:r>
            <a:r>
              <a:rPr lang="en-US" b="1" dirty="0" smtClean="0">
                <a:solidFill>
                  <a:srgbClr val="FFFFFF"/>
                </a:solidFill>
              </a:rPr>
              <a:t>ast 30 years, Florida has </a:t>
            </a:r>
            <a:r>
              <a:rPr lang="en-US" b="1" dirty="0">
                <a:solidFill>
                  <a:srgbClr val="FFFFFF"/>
                </a:solidFill>
              </a:rPr>
              <a:t>a</a:t>
            </a:r>
            <a:r>
              <a:rPr lang="en-US" b="1" dirty="0" smtClean="0">
                <a:solidFill>
                  <a:srgbClr val="FFFFFF"/>
                </a:solidFill>
              </a:rPr>
              <a:t>ccounted for the largest </a:t>
            </a:r>
            <a:r>
              <a:rPr lang="en-US" b="1" dirty="0">
                <a:solidFill>
                  <a:srgbClr val="FFFFFF"/>
                </a:solidFill>
              </a:rPr>
              <a:t>s</a:t>
            </a:r>
            <a:r>
              <a:rPr lang="en-US" b="1" dirty="0" smtClean="0">
                <a:solidFill>
                  <a:srgbClr val="FFFFFF"/>
                </a:solidFill>
              </a:rPr>
              <a:t>hare of catastrophe </a:t>
            </a:r>
            <a:r>
              <a:rPr lang="en-US" b="1" dirty="0">
                <a:solidFill>
                  <a:srgbClr val="FFFFFF"/>
                </a:solidFill>
              </a:rPr>
              <a:t>l</a:t>
            </a:r>
            <a:r>
              <a:rPr lang="en-US" b="1" dirty="0" smtClean="0">
                <a:solidFill>
                  <a:srgbClr val="FFFFFF"/>
                </a:solidFill>
              </a:rPr>
              <a:t>osses in the U.S., followed by Texas and Louisiana.</a:t>
            </a:r>
            <a:endParaRPr lang="en-US" b="1" dirty="0">
              <a:solidFill>
                <a:srgbClr val="FFFFFF"/>
              </a:solidFill>
            </a:endParaRPr>
          </a:p>
        </p:txBody>
      </p:sp>
      <p:sp>
        <p:nvSpPr>
          <p:cNvPr id="44042" name="Rectangle 7"/>
          <p:cNvSpPr>
            <a:spLocks noChangeArrowheads="1"/>
          </p:cNvSpPr>
          <p:nvPr/>
        </p:nvSpPr>
        <p:spPr bwMode="gray">
          <a:xfrm>
            <a:off x="6499429" y="3935068"/>
            <a:ext cx="1984375" cy="470898"/>
          </a:xfrm>
          <a:prstGeom prst="rect">
            <a:avLst/>
          </a:prstGeom>
          <a:noFill/>
          <a:ln w="9525">
            <a:noFill/>
            <a:miter lim="800000"/>
            <a:headEnd/>
            <a:tailEnd/>
          </a:ln>
        </p:spPr>
        <p:txBody>
          <a:bodyPr lIns="0" tIns="0" rIns="0" bIns="0" anchor="ctr">
            <a:spAutoFit/>
          </a:bodyPr>
          <a:lstStyle/>
          <a:p>
            <a:pPr algn="ctr">
              <a:lnSpc>
                <a:spcPct val="85000"/>
              </a:lnSpc>
            </a:pPr>
            <a:r>
              <a:rPr lang="en-US" b="1" dirty="0" smtClean="0">
                <a:effectLst>
                  <a:outerShdw blurRad="38100" dist="38100" dir="2700000" algn="tl">
                    <a:srgbClr val="000000">
                      <a:alpha val="43137"/>
                    </a:srgbClr>
                  </a:outerShdw>
                </a:effectLst>
              </a:rPr>
              <a:t>Rest of the U.S.</a:t>
            </a:r>
          </a:p>
          <a:p>
            <a:pPr algn="ctr">
              <a:lnSpc>
                <a:spcPct val="85000"/>
              </a:lnSpc>
            </a:pPr>
            <a:r>
              <a:rPr lang="en-US" b="1" dirty="0" smtClean="0">
                <a:effectLst>
                  <a:outerShdw blurRad="38100" dist="38100" dir="2700000" algn="tl">
                    <a:srgbClr val="000000">
                      <a:alpha val="43137"/>
                    </a:srgbClr>
                  </a:outerShdw>
                </a:effectLst>
              </a:rPr>
              <a:t>$309.9B</a:t>
            </a:r>
          </a:p>
        </p:txBody>
      </p:sp>
      <p:sp>
        <p:nvSpPr>
          <p:cNvPr id="18" name="Rectangle 7"/>
          <p:cNvSpPr>
            <a:spLocks noChangeArrowheads="1"/>
          </p:cNvSpPr>
          <p:nvPr/>
        </p:nvSpPr>
        <p:spPr bwMode="gray">
          <a:xfrm>
            <a:off x="1268669" y="4246363"/>
            <a:ext cx="1984375" cy="418576"/>
          </a:xfrm>
          <a:prstGeom prst="rect">
            <a:avLst/>
          </a:prstGeom>
          <a:noFill/>
          <a:ln w="9525">
            <a:noFill/>
            <a:miter lim="800000"/>
            <a:headEnd/>
            <a:tailEnd/>
          </a:ln>
        </p:spPr>
        <p:txBody>
          <a:bodyPr lIns="0" tIns="0" rIns="0" bIns="0" anchor="ctr">
            <a:spAutoFit/>
          </a:bodyPr>
          <a:lstStyle/>
          <a:p>
            <a:pPr algn="ctr">
              <a:lnSpc>
                <a:spcPct val="85000"/>
              </a:lnSpc>
            </a:pPr>
            <a:r>
              <a:rPr lang="en-US" sz="1600" b="1" dirty="0" smtClean="0">
                <a:effectLst>
                  <a:outerShdw blurRad="38100" dist="38100" dir="2700000" algn="tl">
                    <a:srgbClr val="000000">
                      <a:alpha val="43137"/>
                    </a:srgbClr>
                  </a:outerShdw>
                </a:effectLst>
              </a:rPr>
              <a:t>Florida</a:t>
            </a:r>
          </a:p>
          <a:p>
            <a:pPr algn="ctr">
              <a:lnSpc>
                <a:spcPct val="85000"/>
              </a:lnSpc>
            </a:pPr>
            <a:r>
              <a:rPr lang="en-US" sz="1600" b="1" dirty="0" smtClean="0">
                <a:effectLst>
                  <a:outerShdw blurRad="38100" dist="38100" dir="2700000" algn="tl">
                    <a:srgbClr val="000000">
                      <a:alpha val="43137"/>
                    </a:srgbClr>
                  </a:outerShdw>
                </a:effectLst>
              </a:rPr>
              <a:t>$66.7B</a:t>
            </a:r>
          </a:p>
        </p:txBody>
      </p:sp>
      <p:sp>
        <p:nvSpPr>
          <p:cNvPr id="19" name="Rectangle 7"/>
          <p:cNvSpPr>
            <a:spLocks noChangeArrowheads="1"/>
          </p:cNvSpPr>
          <p:nvPr/>
        </p:nvSpPr>
        <p:spPr bwMode="gray">
          <a:xfrm>
            <a:off x="1612797" y="2894428"/>
            <a:ext cx="1984375" cy="418576"/>
          </a:xfrm>
          <a:prstGeom prst="rect">
            <a:avLst/>
          </a:prstGeom>
          <a:noFill/>
          <a:ln w="9525">
            <a:noFill/>
            <a:miter lim="800000"/>
            <a:headEnd/>
            <a:tailEnd/>
          </a:ln>
        </p:spPr>
        <p:txBody>
          <a:bodyPr lIns="0" tIns="0" rIns="0" bIns="0" anchor="ctr">
            <a:spAutoFit/>
          </a:bodyPr>
          <a:lstStyle/>
          <a:p>
            <a:pPr algn="ctr">
              <a:lnSpc>
                <a:spcPct val="85000"/>
              </a:lnSpc>
            </a:pPr>
            <a:r>
              <a:rPr lang="en-US" sz="1600" b="1" dirty="0" smtClean="0">
                <a:effectLst>
                  <a:outerShdw blurRad="38100" dist="38100" dir="2700000" algn="tl">
                    <a:srgbClr val="000000">
                      <a:alpha val="43137"/>
                    </a:srgbClr>
                  </a:outerShdw>
                </a:effectLst>
              </a:rPr>
              <a:t>Texas</a:t>
            </a:r>
          </a:p>
          <a:p>
            <a:pPr algn="ctr">
              <a:lnSpc>
                <a:spcPct val="85000"/>
              </a:lnSpc>
            </a:pPr>
            <a:r>
              <a:rPr lang="en-US" sz="1600" b="1" dirty="0" smtClean="0">
                <a:effectLst>
                  <a:outerShdw blurRad="38100" dist="38100" dir="2700000" algn="tl">
                    <a:srgbClr val="000000">
                      <a:alpha val="43137"/>
                    </a:srgbClr>
                  </a:outerShdw>
                </a:effectLst>
              </a:rPr>
              <a:t>$48.8B</a:t>
            </a:r>
          </a:p>
        </p:txBody>
      </p:sp>
      <p:sp>
        <p:nvSpPr>
          <p:cNvPr id="20" name="Rectangle 7"/>
          <p:cNvSpPr>
            <a:spLocks noChangeArrowheads="1"/>
          </p:cNvSpPr>
          <p:nvPr/>
        </p:nvSpPr>
        <p:spPr bwMode="gray">
          <a:xfrm>
            <a:off x="3829987" y="2265160"/>
            <a:ext cx="1984375" cy="418576"/>
          </a:xfrm>
          <a:prstGeom prst="rect">
            <a:avLst/>
          </a:prstGeom>
          <a:noFill/>
          <a:ln w="9525">
            <a:noFill/>
            <a:miter lim="800000"/>
            <a:headEnd/>
            <a:tailEnd/>
          </a:ln>
        </p:spPr>
        <p:txBody>
          <a:bodyPr lIns="0" tIns="0" rIns="0" bIns="0" anchor="ctr">
            <a:spAutoFit/>
          </a:bodyPr>
          <a:lstStyle/>
          <a:p>
            <a:pPr algn="ctr">
              <a:lnSpc>
                <a:spcPct val="85000"/>
              </a:lnSpc>
            </a:pPr>
            <a:r>
              <a:rPr lang="en-US" sz="1600" b="1" dirty="0" smtClean="0">
                <a:effectLst>
                  <a:outerShdw blurRad="38100" dist="38100" dir="2700000" algn="tl">
                    <a:srgbClr val="000000">
                      <a:alpha val="43137"/>
                    </a:srgbClr>
                  </a:outerShdw>
                </a:effectLst>
              </a:rPr>
              <a:t>Louisiana</a:t>
            </a:r>
          </a:p>
          <a:p>
            <a:pPr algn="ctr">
              <a:lnSpc>
                <a:spcPct val="85000"/>
              </a:lnSpc>
            </a:pPr>
            <a:r>
              <a:rPr lang="en-US" sz="1600" b="1" dirty="0" smtClean="0">
                <a:effectLst>
                  <a:outerShdw blurRad="38100" dist="38100" dir="2700000" algn="tl">
                    <a:srgbClr val="000000">
                      <a:alpha val="43137"/>
                    </a:srgbClr>
                  </a:outerShdw>
                </a:effectLst>
              </a:rPr>
              <a:t>$42.0B</a:t>
            </a:r>
          </a:p>
        </p:txBody>
      </p:sp>
      <p:sp>
        <p:nvSpPr>
          <p:cNvPr id="21" name="Text Box 6"/>
          <p:cNvSpPr txBox="1">
            <a:spLocks noChangeArrowheads="1"/>
          </p:cNvSpPr>
          <p:nvPr/>
        </p:nvSpPr>
        <p:spPr bwMode="blackWhite">
          <a:xfrm>
            <a:off x="6459794" y="4822723"/>
            <a:ext cx="2684206" cy="1637941"/>
          </a:xfrm>
          <a:prstGeom prst="rect">
            <a:avLst/>
          </a:prstGeom>
          <a:gradFill rotWithShape="1">
            <a:gsLst>
              <a:gs pos="0">
                <a:srgbClr val="225A7A"/>
              </a:gs>
              <a:gs pos="100000">
                <a:srgbClr val="173C51"/>
              </a:gs>
            </a:gsLst>
            <a:lin ang="5400000" scaled="1"/>
          </a:gradFill>
          <a:ln w="28575" algn="ctr">
            <a:solidFill>
              <a:srgbClr val="FFFFFF"/>
            </a:solidFill>
            <a:miter lim="800000"/>
            <a:headEnd type="none" w="sm" len="sm"/>
            <a:tailEnd type="none" w="sm" len="sm"/>
          </a:ln>
        </p:spPr>
        <p:txBody>
          <a:bodyPr tIns="91440" bIns="91440" anchor="ctr"/>
          <a:lstStyle/>
          <a:p>
            <a:pPr algn="ctr" eaLnBrk="0" hangingPunct="0">
              <a:lnSpc>
                <a:spcPct val="85000"/>
              </a:lnSpc>
              <a:spcBef>
                <a:spcPct val="50000"/>
              </a:spcBef>
              <a:buClr>
                <a:srgbClr val="FFFFFF"/>
              </a:buClr>
              <a:buFont typeface="Wingdings" pitchFamily="2" charset="2"/>
              <a:buNone/>
            </a:pPr>
            <a:r>
              <a:rPr lang="en-US" sz="2000" b="1" dirty="0" smtClean="0">
                <a:solidFill>
                  <a:srgbClr val="FFFFFF"/>
                </a:solidFill>
              </a:rPr>
              <a:t>Total: $467.5 Billion, an average of $16.6B per year or $1.3B per month</a:t>
            </a:r>
            <a:endParaRPr lang="en-US" sz="2000" b="1" dirty="0">
              <a:solidFill>
                <a:srgbClr val="FFFFFF"/>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700"/>
                                  </p:stCondLst>
                                  <p:childTnLst>
                                    <p:set>
                                      <p:cBhvr>
                                        <p:cTn id="6" dur="1" fill="hold">
                                          <p:stCondLst>
                                            <p:cond delay="0"/>
                                          </p:stCondLst>
                                        </p:cTn>
                                        <p:tgtEl>
                                          <p:spTgt spid="2006022"/>
                                        </p:tgtEl>
                                        <p:attrNameLst>
                                          <p:attrName>style.visibility</p:attrName>
                                        </p:attrNameLst>
                                      </p:cBhvr>
                                      <p:to>
                                        <p:strVal val="visible"/>
                                      </p:to>
                                    </p:set>
                                    <p:anim calcmode="lin" valueType="num">
                                      <p:cBhvr>
                                        <p:cTn id="7" dur="500" fill="hold"/>
                                        <p:tgtEl>
                                          <p:spTgt spid="2006022"/>
                                        </p:tgtEl>
                                        <p:attrNameLst>
                                          <p:attrName>ppt_w</p:attrName>
                                        </p:attrNameLst>
                                      </p:cBhvr>
                                      <p:tavLst>
                                        <p:tav tm="0">
                                          <p:val>
                                            <p:fltVal val="0"/>
                                          </p:val>
                                        </p:tav>
                                        <p:tav tm="100000">
                                          <p:val>
                                            <p:strVal val="#ppt_w"/>
                                          </p:val>
                                        </p:tav>
                                      </p:tavLst>
                                    </p:anim>
                                    <p:anim calcmode="lin" valueType="num">
                                      <p:cBhvr>
                                        <p:cTn id="8" dur="500" fill="hold"/>
                                        <p:tgtEl>
                                          <p:spTgt spid="200602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6022"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pPr fontAlgn="base">
              <a:spcBef>
                <a:spcPct val="0"/>
              </a:spcBef>
              <a:spcAft>
                <a:spcPct val="0"/>
              </a:spcAft>
            </a:pPr>
            <a:endParaRPr lang="en-US">
              <a:solidFill>
                <a:srgbClr val="000000"/>
              </a:solidFill>
              <a:latin typeface="Arial" charset="0"/>
              <a:cs typeface="Arial" charset="0"/>
            </a:endParaRPr>
          </a:p>
        </p:txBody>
      </p:sp>
      <p:sp>
        <p:nvSpPr>
          <p:cNvPr id="98307"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fontAlgn="base" hangingPunct="0">
              <a:lnSpc>
                <a:spcPct val="85000"/>
              </a:lnSpc>
              <a:spcBef>
                <a:spcPct val="20000"/>
              </a:spcBef>
              <a:spcAft>
                <a:spcPct val="0"/>
              </a:spcAft>
            </a:pPr>
            <a:fld id="{364333B5-F606-4F22-B5AB-C00680A5C585}" type="slidenum">
              <a:rPr lang="en-US" sz="900">
                <a:solidFill>
                  <a:srgbClr val="FFFFFF"/>
                </a:solidFill>
                <a:latin typeface="Arial" charset="0"/>
                <a:cs typeface="Arial" charset="0"/>
              </a:rPr>
              <a:pPr algn="r" eaLnBrk="0" fontAlgn="base" hangingPunct="0">
                <a:lnSpc>
                  <a:spcPct val="85000"/>
                </a:lnSpc>
                <a:spcBef>
                  <a:spcPct val="20000"/>
                </a:spcBef>
                <a:spcAft>
                  <a:spcPct val="0"/>
                </a:spcAft>
              </a:pPr>
              <a:t>8</a:t>
            </a:fld>
            <a:endParaRPr lang="en-US" sz="900">
              <a:solidFill>
                <a:srgbClr val="FFFFFF"/>
              </a:solidFill>
              <a:latin typeface="Arial" charset="0"/>
              <a:cs typeface="Arial" charset="0"/>
            </a:endParaRPr>
          </a:p>
        </p:txBody>
      </p:sp>
      <p:pic>
        <p:nvPicPr>
          <p:cNvPr id="98308" name="Picture 5"/>
          <p:cNvPicPr>
            <a:picLocks noChangeAspect="1" noChangeArrowheads="1"/>
          </p:cNvPicPr>
          <p:nvPr/>
        </p:nvPicPr>
        <p:blipFill>
          <a:blip r:embed="rId3" cstate="print"/>
          <a:srcRect/>
          <a:stretch>
            <a:fillRect/>
          </a:stretch>
        </p:blipFill>
        <p:spPr bwMode="auto">
          <a:xfrm>
            <a:off x="3051175" y="838200"/>
            <a:ext cx="3032125" cy="838200"/>
          </a:xfrm>
          <a:prstGeom prst="rect">
            <a:avLst/>
          </a:prstGeom>
          <a:noFill/>
          <a:ln w="9525">
            <a:noFill/>
            <a:miter lim="800000"/>
            <a:headEnd/>
            <a:tailEnd/>
          </a:ln>
        </p:spPr>
      </p:pic>
      <p:sp>
        <p:nvSpPr>
          <p:cNvPr id="2152455" name="Rectangle 7"/>
          <p:cNvSpPr>
            <a:spLocks noChangeArrowheads="1"/>
          </p:cNvSpPr>
          <p:nvPr/>
        </p:nvSpPr>
        <p:spPr bwMode="blackWhite">
          <a:xfrm>
            <a:off x="654765" y="2168010"/>
            <a:ext cx="7981950" cy="1544996"/>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p>
            <a:pPr algn="ctr" defTabSz="114300" fontAlgn="base">
              <a:lnSpc>
                <a:spcPct val="95000"/>
              </a:lnSpc>
              <a:spcBef>
                <a:spcPct val="25000"/>
              </a:spcBef>
              <a:spcAft>
                <a:spcPct val="0"/>
              </a:spcAft>
            </a:pPr>
            <a:r>
              <a:rPr lang="en-US" sz="4200" b="1" dirty="0" smtClean="0">
                <a:solidFill>
                  <a:srgbClr val="FFFFFF"/>
                </a:solidFill>
              </a:rPr>
              <a:t>Questionable Claims</a:t>
            </a:r>
          </a:p>
          <a:p>
            <a:pPr algn="ctr" defTabSz="114300" fontAlgn="base">
              <a:lnSpc>
                <a:spcPct val="95000"/>
              </a:lnSpc>
              <a:spcBef>
                <a:spcPct val="25000"/>
              </a:spcBef>
              <a:spcAft>
                <a:spcPct val="0"/>
              </a:spcAft>
            </a:pPr>
            <a:r>
              <a:rPr lang="en-US" sz="4200" b="1" dirty="0" smtClean="0">
                <a:solidFill>
                  <a:srgbClr val="FFFFFF"/>
                </a:solidFill>
              </a:rPr>
              <a:t> On the Rise</a:t>
            </a:r>
            <a:endParaRPr lang="en-US" sz="4200" b="1" dirty="0">
              <a:solidFill>
                <a:srgbClr val="FFFFFF"/>
              </a:solidFill>
              <a:latin typeface="Arial" charset="0"/>
              <a:cs typeface="Arial" charset="0"/>
            </a:endParaRPr>
          </a:p>
        </p:txBody>
      </p:sp>
      <p:sp>
        <p:nvSpPr>
          <p:cNvPr id="2152456" name="Rectangle 8"/>
          <p:cNvSpPr>
            <a:spLocks noChangeArrowheads="1"/>
          </p:cNvSpPr>
          <p:nvPr/>
        </p:nvSpPr>
        <p:spPr bwMode="auto">
          <a:xfrm>
            <a:off x="1011995" y="3993690"/>
            <a:ext cx="7173355" cy="1754326"/>
          </a:xfrm>
          <a:prstGeom prst="rect">
            <a:avLst/>
          </a:prstGeom>
          <a:noFill/>
          <a:ln w="9525" algn="ctr">
            <a:noFill/>
            <a:miter lim="800000"/>
            <a:headEnd/>
            <a:tailEnd/>
          </a:ln>
        </p:spPr>
        <p:txBody>
          <a:bodyPr wrap="square" lIns="45720" rIns="45720">
            <a:spAutoFit/>
          </a:bodyPr>
          <a:lstStyle/>
          <a:p>
            <a:pPr marL="292100" indent="-292100" eaLnBrk="0" fontAlgn="base" hangingPunct="0">
              <a:lnSpc>
                <a:spcPct val="90000"/>
              </a:lnSpc>
              <a:spcBef>
                <a:spcPct val="25000"/>
              </a:spcBef>
              <a:spcAft>
                <a:spcPct val="0"/>
              </a:spcAft>
              <a:buClr>
                <a:srgbClr val="FF6801"/>
              </a:buClr>
              <a:buFont typeface="Wingdings" pitchFamily="2" charset="2"/>
              <a:buNone/>
            </a:pPr>
            <a:r>
              <a:rPr lang="en-US" sz="4000" b="1" dirty="0" smtClean="0">
                <a:solidFill>
                  <a:srgbClr val="225A7A"/>
                </a:solidFill>
              </a:rPr>
              <a:t>Message: Fraud Activity is Growing – and So Are Fraud-Fighting Efforts. </a:t>
            </a:r>
          </a:p>
        </p:txBody>
      </p:sp>
      <p:sp>
        <p:nvSpPr>
          <p:cNvPr id="7" name="Date Placeholder 6"/>
          <p:cNvSpPr>
            <a:spLocks noGrp="1"/>
          </p:cNvSpPr>
          <p:nvPr>
            <p:ph type="dt" sz="half" idx="10"/>
          </p:nvPr>
        </p:nvSpPr>
        <p:spPr/>
        <p:txBody>
          <a:bodyPr/>
          <a:lstStyle/>
          <a:p>
            <a:pPr>
              <a:defRPr/>
            </a:pPr>
            <a:r>
              <a:rPr lang="en-US" smtClean="0"/>
              <a:t>12/01/09 - 9pm</a:t>
            </a:r>
            <a:endParaRPr lang="en-US"/>
          </a:p>
        </p:txBody>
      </p:sp>
      <p:sp>
        <p:nvSpPr>
          <p:cNvPr id="8" name="Slide Number Placeholder 7"/>
          <p:cNvSpPr>
            <a:spLocks noGrp="1"/>
          </p:cNvSpPr>
          <p:nvPr>
            <p:ph type="sldNum" sz="quarter" idx="12"/>
          </p:nvPr>
        </p:nvSpPr>
        <p:spPr/>
        <p:txBody>
          <a:bodyPr/>
          <a:lstStyle/>
          <a:p>
            <a:pPr>
              <a:defRPr/>
            </a:pPr>
            <a:fld id="{79649112-2361-4913-9798-B6AEBB59A8D4}" type="slidenum">
              <a:rPr lang="en-US" smtClean="0"/>
              <a:pPr>
                <a:defRPr/>
              </a:pPr>
              <a:t>8</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2152455"/>
                                        </p:tgtEl>
                                        <p:attrNameLst>
                                          <p:attrName>style.visibility</p:attrName>
                                        </p:attrNameLst>
                                      </p:cBhvr>
                                      <p:to>
                                        <p:strVal val="visible"/>
                                      </p:to>
                                    </p:set>
                                    <p:animEffect transition="in" filter="barn(outVertical)">
                                      <p:cBhvr>
                                        <p:cTn id="7" dur="1000"/>
                                        <p:tgtEl>
                                          <p:spTgt spid="2152455"/>
                                        </p:tgtEl>
                                      </p:cBhvr>
                                    </p:animEffect>
                                  </p:childTnLst>
                                </p:cTn>
                              </p:par>
                              <p:par>
                                <p:cTn id="8" presetID="16" presetClass="entr" presetSubtype="37" fill="hold" grpId="0" nodeType="withEffect">
                                  <p:stCondLst>
                                    <p:cond delay="300"/>
                                  </p:stCondLst>
                                  <p:childTnLst>
                                    <p:set>
                                      <p:cBhvr>
                                        <p:cTn id="9" dur="1" fill="hold">
                                          <p:stCondLst>
                                            <p:cond delay="0"/>
                                          </p:stCondLst>
                                        </p:cTn>
                                        <p:tgtEl>
                                          <p:spTgt spid="2152456"/>
                                        </p:tgtEl>
                                        <p:attrNameLst>
                                          <p:attrName>style.visibility</p:attrName>
                                        </p:attrNameLst>
                                      </p:cBhvr>
                                      <p:to>
                                        <p:strVal val="visible"/>
                                      </p:to>
                                    </p:set>
                                    <p:animEffect transition="in" filter="barn(outVertical)">
                                      <p:cBhvr>
                                        <p:cTn id="10" dur="1000"/>
                                        <p:tgtEl>
                                          <p:spTgt spid="2152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2455" grpId="0" animBg="1"/>
      <p:bldP spid="215245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105"/>
          <p:cNvSpPr>
            <a:spLocks noGrp="1" noChangeArrowheads="1"/>
          </p:cNvSpPr>
          <p:nvPr>
            <p:ph type="dt" sz="quarter" idx="10"/>
          </p:nvPr>
        </p:nvSpPr>
        <p:spPr/>
        <p:txBody>
          <a:bodyPr/>
          <a:lstStyle/>
          <a:p>
            <a:pPr>
              <a:defRPr/>
            </a:pPr>
            <a:r>
              <a:rPr lang="en-US" smtClean="0"/>
              <a:t>12/01/09 - 9pm</a:t>
            </a:r>
          </a:p>
        </p:txBody>
      </p:sp>
      <p:sp>
        <p:nvSpPr>
          <p:cNvPr id="55300"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55301" name="Rectangle 110"/>
          <p:cNvSpPr>
            <a:spLocks noGrp="1" noChangeArrowheads="1"/>
          </p:cNvSpPr>
          <p:nvPr>
            <p:ph type="sldNum" sz="quarter" idx="12"/>
          </p:nvPr>
        </p:nvSpPr>
        <p:spPr/>
        <p:txBody>
          <a:bodyPr/>
          <a:lstStyle/>
          <a:p>
            <a:pPr>
              <a:defRPr/>
            </a:pPr>
            <a:fld id="{AE21827A-84F6-4A43-8588-541F0AF3455F}" type="slidenum">
              <a:rPr lang="en-US" smtClean="0"/>
              <a:pPr>
                <a:defRPr/>
              </a:pPr>
              <a:t>9</a:t>
            </a:fld>
            <a:endParaRPr lang="en-US" smtClean="0"/>
          </a:p>
        </p:txBody>
      </p:sp>
      <p:sp>
        <p:nvSpPr>
          <p:cNvPr id="51206" name="Rectangle 2"/>
          <p:cNvSpPr>
            <a:spLocks noGrp="1" noChangeArrowheads="1"/>
          </p:cNvSpPr>
          <p:nvPr>
            <p:ph type="title"/>
          </p:nvPr>
        </p:nvSpPr>
        <p:spPr>
          <a:xfrm>
            <a:off x="106726" y="90488"/>
            <a:ext cx="7665675" cy="860425"/>
          </a:xfrm>
        </p:spPr>
        <p:txBody>
          <a:bodyPr/>
          <a:lstStyle/>
          <a:p>
            <a:r>
              <a:rPr lang="en-US" dirty="0" smtClean="0"/>
              <a:t>Questionable Claims, Top 10 Loss States, All Lines: 2010–2012</a:t>
            </a:r>
          </a:p>
        </p:txBody>
      </p:sp>
      <p:sp>
        <p:nvSpPr>
          <p:cNvPr id="51207" name="Rectangle 4"/>
          <p:cNvSpPr>
            <a:spLocks noChangeArrowheads="1"/>
          </p:cNvSpPr>
          <p:nvPr/>
        </p:nvSpPr>
        <p:spPr bwMode="auto">
          <a:xfrm>
            <a:off x="-235968" y="6046497"/>
            <a:ext cx="9191625" cy="840999"/>
          </a:xfrm>
          <a:prstGeom prst="rect">
            <a:avLst/>
          </a:prstGeom>
          <a:noFill/>
          <a:ln w="9525" algn="ctr">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endParaRPr lang="en-US" sz="1100" dirty="0"/>
          </a:p>
          <a:p>
            <a:pPr eaLnBrk="0" hangingPunct="0">
              <a:lnSpc>
                <a:spcPct val="85000"/>
              </a:lnSpc>
              <a:spcBef>
                <a:spcPct val="25000"/>
              </a:spcBef>
              <a:buClr>
                <a:schemeClr val="accent2"/>
              </a:buClr>
              <a:buFont typeface="Wingdings" pitchFamily="2" charset="2"/>
              <a:buNone/>
            </a:pPr>
            <a:endParaRPr lang="en-US" sz="1100" dirty="0"/>
          </a:p>
          <a:p>
            <a:pPr eaLnBrk="0" hangingPunct="0">
              <a:lnSpc>
                <a:spcPct val="85000"/>
              </a:lnSpc>
              <a:spcBef>
                <a:spcPct val="25000"/>
              </a:spcBef>
              <a:buClr>
                <a:schemeClr val="accent2"/>
              </a:buClr>
              <a:buFont typeface="Wingdings" pitchFamily="2" charset="2"/>
              <a:buNone/>
            </a:pPr>
            <a:endParaRPr lang="en-US" sz="1100" dirty="0" smtClean="0"/>
          </a:p>
          <a:p>
            <a:pPr eaLnBrk="0" hangingPunct="0">
              <a:lnSpc>
                <a:spcPct val="85000"/>
              </a:lnSpc>
              <a:spcBef>
                <a:spcPct val="25000"/>
              </a:spcBef>
              <a:buClr>
                <a:schemeClr val="accent2"/>
              </a:buClr>
              <a:buFont typeface="Wingdings" pitchFamily="2" charset="2"/>
              <a:buNone/>
            </a:pPr>
            <a:r>
              <a:rPr lang="en-US" sz="1100" dirty="0" smtClean="0"/>
              <a:t>Source</a:t>
            </a:r>
            <a:r>
              <a:rPr lang="en-US" sz="1100" dirty="0"/>
              <a:t>: </a:t>
            </a:r>
            <a:r>
              <a:rPr lang="en-US" sz="1100" dirty="0" smtClean="0"/>
              <a:t>National Insurance Crime Bureau, </a:t>
            </a:r>
            <a:r>
              <a:rPr lang="en-US" sz="1100" i="1" dirty="0" err="1" smtClean="0"/>
              <a:t>ForeCAST</a:t>
            </a:r>
            <a:r>
              <a:rPr lang="en-US" sz="1100" i="1" dirty="0" smtClean="0"/>
              <a:t> Report</a:t>
            </a:r>
            <a:r>
              <a:rPr lang="en-US" sz="1100" dirty="0" smtClean="0"/>
              <a:t>, May 10, 2013; </a:t>
            </a:r>
            <a:r>
              <a:rPr lang="en-US" sz="1100" dirty="0"/>
              <a:t>Insurance Information Institute</a:t>
            </a:r>
          </a:p>
        </p:txBody>
      </p:sp>
      <p:graphicFrame>
        <p:nvGraphicFramePr>
          <p:cNvPr id="51202" name="Object 2"/>
          <p:cNvGraphicFramePr>
            <a:graphicFrameLocks/>
          </p:cNvGraphicFramePr>
          <p:nvPr/>
        </p:nvGraphicFramePr>
        <p:xfrm>
          <a:off x="219075" y="2033079"/>
          <a:ext cx="8758238" cy="4340225"/>
        </p:xfrm>
        <a:graphic>
          <a:graphicData uri="http://schemas.openxmlformats.org/presentationml/2006/ole">
            <mc:AlternateContent xmlns:mc="http://schemas.openxmlformats.org/markup-compatibility/2006">
              <mc:Choice xmlns:v="urn:schemas-microsoft-com:vml" Requires="v">
                <p:oleObj spid="_x0000_s23912588" name="Chart" r:id="rId4" imgW="8753373" imgH="4333784" progId="MSGraph.Chart.8">
                  <p:embed followColorScheme="full"/>
                </p:oleObj>
              </mc:Choice>
              <mc:Fallback>
                <p:oleObj name="Chart" r:id="rId4" imgW="8753373" imgH="4333784" progId="MSGraph.Chart.8">
                  <p:embed followColorScheme="full"/>
                  <p:pic>
                    <p:nvPicPr>
                      <p:cNvPr id="0" name="Object 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075" y="2033079"/>
                        <a:ext cx="8758238" cy="4340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09" name="Rectangle 7"/>
          <p:cNvSpPr>
            <a:spLocks noChangeArrowheads="1"/>
          </p:cNvSpPr>
          <p:nvPr/>
        </p:nvSpPr>
        <p:spPr bwMode="black">
          <a:xfrm>
            <a:off x="200179" y="1312607"/>
            <a:ext cx="2410285" cy="443198"/>
          </a:xfrm>
          <a:prstGeom prst="rect">
            <a:avLst/>
          </a:prstGeom>
          <a:noFill/>
          <a:ln w="9525" algn="ctr">
            <a:noFill/>
            <a:miter lim="800000"/>
            <a:headEnd/>
            <a:tailEnd/>
          </a:ln>
        </p:spPr>
        <p:txBody>
          <a:bodyPr wrap="square" lIns="0" tIns="0" rIns="0" bIns="0">
            <a:spAutoFit/>
          </a:bodyPr>
          <a:lstStyle/>
          <a:p>
            <a:pPr defTabSz="114300" eaLnBrk="0" hangingPunct="0">
              <a:lnSpc>
                <a:spcPct val="90000"/>
              </a:lnSpc>
              <a:spcBef>
                <a:spcPct val="20000"/>
              </a:spcBef>
            </a:pPr>
            <a:r>
              <a:rPr lang="en-US" sz="1600" b="1" dirty="0" smtClean="0">
                <a:solidFill>
                  <a:srgbClr val="225A7A"/>
                </a:solidFill>
              </a:rPr>
              <a:t>(Number of Questionable Claims)</a:t>
            </a:r>
            <a:endParaRPr lang="en-US" sz="1600" b="1" dirty="0">
              <a:solidFill>
                <a:srgbClr val="225A7A"/>
              </a:solidFill>
            </a:endParaRPr>
          </a:p>
        </p:txBody>
      </p:sp>
      <p:sp>
        <p:nvSpPr>
          <p:cNvPr id="10" name="AutoShape 6"/>
          <p:cNvSpPr>
            <a:spLocks noChangeArrowheads="1"/>
          </p:cNvSpPr>
          <p:nvPr/>
        </p:nvSpPr>
        <p:spPr bwMode="blackWhite">
          <a:xfrm>
            <a:off x="2942305" y="1341867"/>
            <a:ext cx="3421625" cy="1477104"/>
          </a:xfrm>
          <a:prstGeom prst="wedgeRectCallout">
            <a:avLst>
              <a:gd name="adj1" fmla="val -72724"/>
              <a:gd name="adj2" fmla="val 95389"/>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smtClean="0">
                <a:solidFill>
                  <a:schemeClr val="bg1"/>
                </a:solidFill>
              </a:rPr>
              <a:t>California had the largest number of Questionable Claims in 2012; Florida ranks second – 22.6% increase over two years.</a:t>
            </a:r>
            <a:endParaRPr lang="en-US" b="1" dirty="0">
              <a:solidFill>
                <a:schemeClr val="bg1"/>
              </a:solidFill>
              <a:cs typeface="+mn-cs"/>
            </a:endParaRPr>
          </a:p>
        </p:txBody>
      </p:sp>
      <p:sp>
        <p:nvSpPr>
          <p:cNvPr id="11" name="TextBox 10"/>
          <p:cNvSpPr txBox="1"/>
          <p:nvPr/>
        </p:nvSpPr>
        <p:spPr>
          <a:xfrm>
            <a:off x="1135625" y="1946787"/>
            <a:ext cx="796413" cy="276999"/>
          </a:xfrm>
          <a:prstGeom prst="rect">
            <a:avLst/>
          </a:prstGeom>
          <a:solidFill>
            <a:srgbClr val="FF0000"/>
          </a:solidFill>
        </p:spPr>
        <p:txBody>
          <a:bodyPr wrap="square" rtlCol="0">
            <a:spAutoFit/>
          </a:bodyPr>
          <a:lstStyle/>
          <a:p>
            <a:pPr algn="ctr"/>
            <a:r>
              <a:rPr lang="en-US" sz="1200" b="1" dirty="0" smtClean="0">
                <a:solidFill>
                  <a:schemeClr val="bg1"/>
                </a:solidFill>
              </a:rPr>
              <a:t>+28.3%</a:t>
            </a:r>
            <a:endParaRPr lang="en-US" sz="1200" b="1" dirty="0">
              <a:solidFill>
                <a:schemeClr val="bg1"/>
              </a:solidFill>
            </a:endParaRPr>
          </a:p>
        </p:txBody>
      </p:sp>
      <p:sp>
        <p:nvSpPr>
          <p:cNvPr id="12" name="TextBox 11"/>
          <p:cNvSpPr txBox="1"/>
          <p:nvPr/>
        </p:nvSpPr>
        <p:spPr>
          <a:xfrm>
            <a:off x="1922193" y="3583845"/>
            <a:ext cx="732518" cy="276999"/>
          </a:xfrm>
          <a:prstGeom prst="rect">
            <a:avLst/>
          </a:prstGeom>
          <a:solidFill>
            <a:srgbClr val="FF0000"/>
          </a:solidFill>
        </p:spPr>
        <p:txBody>
          <a:bodyPr wrap="square" rtlCol="0">
            <a:spAutoFit/>
          </a:bodyPr>
          <a:lstStyle/>
          <a:p>
            <a:pPr algn="ctr"/>
            <a:r>
              <a:rPr lang="en-US" sz="1200" b="1" dirty="0" smtClean="0">
                <a:solidFill>
                  <a:schemeClr val="bg1"/>
                </a:solidFill>
              </a:rPr>
              <a:t>+22.6%</a:t>
            </a:r>
            <a:endParaRPr lang="en-US" sz="1200" b="1" dirty="0">
              <a:solidFill>
                <a:schemeClr val="bg1"/>
              </a:solidFill>
            </a:endParaRPr>
          </a:p>
        </p:txBody>
      </p:sp>
      <p:sp>
        <p:nvSpPr>
          <p:cNvPr id="13" name="TextBox 12"/>
          <p:cNvSpPr txBox="1"/>
          <p:nvPr/>
        </p:nvSpPr>
        <p:spPr>
          <a:xfrm>
            <a:off x="2713702" y="3524865"/>
            <a:ext cx="752169" cy="286797"/>
          </a:xfrm>
          <a:prstGeom prst="rect">
            <a:avLst/>
          </a:prstGeom>
          <a:solidFill>
            <a:srgbClr val="FF0000"/>
          </a:solidFill>
        </p:spPr>
        <p:txBody>
          <a:bodyPr wrap="square" rtlCol="0">
            <a:spAutoFit/>
          </a:bodyPr>
          <a:lstStyle/>
          <a:p>
            <a:pPr algn="ctr"/>
            <a:r>
              <a:rPr lang="en-US" sz="1200" b="1" dirty="0" smtClean="0">
                <a:solidFill>
                  <a:schemeClr val="bg1"/>
                </a:solidFill>
              </a:rPr>
              <a:t>+37.9%</a:t>
            </a:r>
            <a:endParaRPr lang="en-US" sz="1200" b="1" dirty="0">
              <a:solidFill>
                <a:schemeClr val="bg1"/>
              </a:solidFill>
            </a:endParaRPr>
          </a:p>
        </p:txBody>
      </p:sp>
      <p:sp>
        <p:nvSpPr>
          <p:cNvPr id="14" name="TextBox 13"/>
          <p:cNvSpPr txBox="1"/>
          <p:nvPr/>
        </p:nvSpPr>
        <p:spPr>
          <a:xfrm>
            <a:off x="3406828" y="3893540"/>
            <a:ext cx="766965" cy="276999"/>
          </a:xfrm>
          <a:prstGeom prst="rect">
            <a:avLst/>
          </a:prstGeom>
          <a:solidFill>
            <a:srgbClr val="FF0000"/>
          </a:solidFill>
        </p:spPr>
        <p:txBody>
          <a:bodyPr wrap="square" rtlCol="0">
            <a:spAutoFit/>
          </a:bodyPr>
          <a:lstStyle/>
          <a:p>
            <a:pPr algn="ctr"/>
            <a:r>
              <a:rPr lang="en-US" sz="1200" b="1" dirty="0" smtClean="0">
                <a:solidFill>
                  <a:schemeClr val="bg1"/>
                </a:solidFill>
              </a:rPr>
              <a:t>+29.1%</a:t>
            </a:r>
            <a:endParaRPr lang="en-US" sz="1200" b="1" dirty="0">
              <a:solidFill>
                <a:schemeClr val="bg1"/>
              </a:solidFill>
            </a:endParaRPr>
          </a:p>
        </p:txBody>
      </p:sp>
      <p:sp>
        <p:nvSpPr>
          <p:cNvPr id="15" name="TextBox 14"/>
          <p:cNvSpPr txBox="1"/>
          <p:nvPr/>
        </p:nvSpPr>
        <p:spPr>
          <a:xfrm>
            <a:off x="4277034" y="4591624"/>
            <a:ext cx="752168" cy="276999"/>
          </a:xfrm>
          <a:prstGeom prst="rect">
            <a:avLst/>
          </a:prstGeom>
          <a:solidFill>
            <a:srgbClr val="FF0000"/>
          </a:solidFill>
        </p:spPr>
        <p:txBody>
          <a:bodyPr wrap="square" rtlCol="0">
            <a:spAutoFit/>
          </a:bodyPr>
          <a:lstStyle/>
          <a:p>
            <a:pPr algn="ctr"/>
            <a:r>
              <a:rPr lang="en-US" sz="1200" b="1" dirty="0" smtClean="0">
                <a:solidFill>
                  <a:schemeClr val="bg1"/>
                </a:solidFill>
              </a:rPr>
              <a:t>+72.9%</a:t>
            </a:r>
            <a:endParaRPr lang="en-US" sz="1200" b="1" dirty="0">
              <a:solidFill>
                <a:schemeClr val="bg1"/>
              </a:solidFill>
            </a:endParaRPr>
          </a:p>
        </p:txBody>
      </p:sp>
      <p:sp>
        <p:nvSpPr>
          <p:cNvPr id="16" name="TextBox 15"/>
          <p:cNvSpPr txBox="1"/>
          <p:nvPr/>
        </p:nvSpPr>
        <p:spPr>
          <a:xfrm>
            <a:off x="5014449" y="4557242"/>
            <a:ext cx="722673" cy="276999"/>
          </a:xfrm>
          <a:prstGeom prst="rect">
            <a:avLst/>
          </a:prstGeom>
          <a:solidFill>
            <a:srgbClr val="FF0000"/>
          </a:solidFill>
        </p:spPr>
        <p:txBody>
          <a:bodyPr wrap="square" rtlCol="0">
            <a:spAutoFit/>
          </a:bodyPr>
          <a:lstStyle/>
          <a:p>
            <a:pPr algn="ctr"/>
            <a:r>
              <a:rPr lang="en-US" sz="1200" b="1" dirty="0" smtClean="0">
                <a:solidFill>
                  <a:schemeClr val="bg1"/>
                </a:solidFill>
              </a:rPr>
              <a:t>+39.3%</a:t>
            </a:r>
            <a:endParaRPr lang="en-US" sz="1200" b="1" dirty="0">
              <a:solidFill>
                <a:schemeClr val="bg1"/>
              </a:solidFill>
            </a:endParaRPr>
          </a:p>
        </p:txBody>
      </p:sp>
      <p:sp>
        <p:nvSpPr>
          <p:cNvPr id="17" name="TextBox 16"/>
          <p:cNvSpPr txBox="1"/>
          <p:nvPr/>
        </p:nvSpPr>
        <p:spPr>
          <a:xfrm>
            <a:off x="5751777" y="4542459"/>
            <a:ext cx="708017" cy="276999"/>
          </a:xfrm>
          <a:prstGeom prst="rect">
            <a:avLst/>
          </a:prstGeom>
          <a:solidFill>
            <a:srgbClr val="FF0000"/>
          </a:solidFill>
        </p:spPr>
        <p:txBody>
          <a:bodyPr wrap="square" rtlCol="0">
            <a:spAutoFit/>
          </a:bodyPr>
          <a:lstStyle/>
          <a:p>
            <a:pPr algn="ctr"/>
            <a:r>
              <a:rPr lang="en-US" sz="1200" b="1" dirty="0" smtClean="0">
                <a:solidFill>
                  <a:schemeClr val="bg1"/>
                </a:solidFill>
              </a:rPr>
              <a:t>+37.1%</a:t>
            </a:r>
            <a:endParaRPr lang="en-US" sz="1200" b="1" dirty="0">
              <a:solidFill>
                <a:schemeClr val="bg1"/>
              </a:solidFill>
            </a:endParaRPr>
          </a:p>
        </p:txBody>
      </p:sp>
      <p:sp>
        <p:nvSpPr>
          <p:cNvPr id="18" name="TextBox 17"/>
          <p:cNvSpPr txBox="1"/>
          <p:nvPr/>
        </p:nvSpPr>
        <p:spPr>
          <a:xfrm>
            <a:off x="6597333" y="4591623"/>
            <a:ext cx="634181" cy="276999"/>
          </a:xfrm>
          <a:prstGeom prst="rect">
            <a:avLst/>
          </a:prstGeom>
          <a:solidFill>
            <a:srgbClr val="FF0000"/>
          </a:solidFill>
        </p:spPr>
        <p:txBody>
          <a:bodyPr wrap="square" rtlCol="0">
            <a:spAutoFit/>
          </a:bodyPr>
          <a:lstStyle/>
          <a:p>
            <a:pPr algn="ctr"/>
            <a:r>
              <a:rPr lang="en-US" sz="1200" b="1" dirty="0" smtClean="0">
                <a:solidFill>
                  <a:schemeClr val="bg1"/>
                </a:solidFill>
              </a:rPr>
              <a:t>+0.8</a:t>
            </a:r>
            <a:endParaRPr lang="en-US" sz="1200" b="1" dirty="0">
              <a:solidFill>
                <a:schemeClr val="bg1"/>
              </a:solidFill>
            </a:endParaRPr>
          </a:p>
        </p:txBody>
      </p:sp>
      <p:sp>
        <p:nvSpPr>
          <p:cNvPr id="19" name="TextBox 18"/>
          <p:cNvSpPr txBox="1"/>
          <p:nvPr/>
        </p:nvSpPr>
        <p:spPr>
          <a:xfrm>
            <a:off x="7354401" y="4670283"/>
            <a:ext cx="634181" cy="276999"/>
          </a:xfrm>
          <a:prstGeom prst="rect">
            <a:avLst/>
          </a:prstGeom>
          <a:solidFill>
            <a:srgbClr val="FF0000"/>
          </a:solidFill>
        </p:spPr>
        <p:txBody>
          <a:bodyPr wrap="square" rtlCol="0">
            <a:spAutoFit/>
          </a:bodyPr>
          <a:lstStyle/>
          <a:p>
            <a:pPr algn="ctr"/>
            <a:r>
              <a:rPr lang="en-US" sz="1200" b="1" dirty="0" smtClean="0">
                <a:solidFill>
                  <a:schemeClr val="bg1"/>
                </a:solidFill>
              </a:rPr>
              <a:t>+53.3</a:t>
            </a:r>
            <a:endParaRPr lang="en-US" sz="1200" b="1" dirty="0">
              <a:solidFill>
                <a:schemeClr val="bg1"/>
              </a:solidFill>
            </a:endParaRPr>
          </a:p>
        </p:txBody>
      </p:sp>
      <p:sp>
        <p:nvSpPr>
          <p:cNvPr id="20" name="TextBox 19"/>
          <p:cNvSpPr txBox="1"/>
          <p:nvPr/>
        </p:nvSpPr>
        <p:spPr>
          <a:xfrm>
            <a:off x="8140965" y="4689951"/>
            <a:ext cx="634181" cy="276999"/>
          </a:xfrm>
          <a:prstGeom prst="rect">
            <a:avLst/>
          </a:prstGeom>
          <a:solidFill>
            <a:srgbClr val="FF0000"/>
          </a:solidFill>
        </p:spPr>
        <p:txBody>
          <a:bodyPr wrap="square" rtlCol="0">
            <a:spAutoFit/>
          </a:bodyPr>
          <a:lstStyle/>
          <a:p>
            <a:pPr algn="ctr"/>
            <a:r>
              <a:rPr lang="en-US" sz="1200" b="1" dirty="0" smtClean="0">
                <a:solidFill>
                  <a:schemeClr val="bg1"/>
                </a:solidFill>
              </a:rPr>
              <a:t>+50.0</a:t>
            </a:r>
            <a:endParaRPr lang="en-US" sz="1200" b="1" dirty="0">
              <a:solidFill>
                <a:schemeClr val="bg1"/>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1000"/>
                                  </p:stCondLst>
                                  <p:childTnLst>
                                    <p:set>
                                      <p:cBhvr>
                                        <p:cTn id="6" dur="1" fill="hold">
                                          <p:stCondLst>
                                            <p:cond delay="0"/>
                                          </p:stCondLst>
                                        </p:cTn>
                                        <p:tgtEl>
                                          <p:spTgt spid="10"/>
                                        </p:tgtEl>
                                        <p:attrNameLst>
                                          <p:attrName>style.visibility</p:attrName>
                                        </p:attrNameLst>
                                      </p:cBhvr>
                                      <p:to>
                                        <p:strVal val="visible"/>
                                      </p:to>
                                    </p:set>
                                    <p:animEffect transition="in" filter="wipe(righ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theme/theme1.xml><?xml version="1.0" encoding="utf-8"?>
<a:theme xmlns:a="http://schemas.openxmlformats.org/drawingml/2006/main" name="Default Design">
  <a:themeElements>
    <a:clrScheme name="">
      <a:dk1>
        <a:srgbClr val="000000"/>
      </a:dk1>
      <a:lt1>
        <a:srgbClr val="FFFFFF"/>
      </a:lt1>
      <a:dk2>
        <a:srgbClr val="EEC100"/>
      </a:dk2>
      <a:lt2>
        <a:srgbClr val="6FCAEF"/>
      </a:lt2>
      <a:accent1>
        <a:srgbClr val="225A7A"/>
      </a:accent1>
      <a:accent2>
        <a:srgbClr val="FF6801"/>
      </a:accent2>
      <a:accent3>
        <a:srgbClr val="FFFFFF"/>
      </a:accent3>
      <a:accent4>
        <a:srgbClr val="000000"/>
      </a:accent4>
      <a:accent5>
        <a:srgbClr val="ABB5BE"/>
      </a:accent5>
      <a:accent6>
        <a:srgbClr val="E75E01"/>
      </a:accent6>
      <a:hlink>
        <a:srgbClr val="339966"/>
      </a:hlink>
      <a:folHlink>
        <a:srgbClr val="A50021"/>
      </a:folHlink>
    </a:clrScheme>
    <a:fontScheme name="Aspect">
      <a:majorFont>
        <a:latin typeface="Verdana"/>
        <a:ea typeface=""/>
        <a:cs typeface=""/>
        <a:font script="Jpan" typeface="ＭＳ ゴシック"/>
        <a:font script="Hang" typeface="굴림"/>
        <a:font script="Hans" typeface="黑体"/>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宋体"/>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336699"/>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2376BD"/>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1067B5"/>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6">
        <a:dk1>
          <a:srgbClr val="000000"/>
        </a:dk1>
        <a:lt1>
          <a:srgbClr val="FFFFFF"/>
        </a:lt1>
        <a:dk2>
          <a:srgbClr val="1067B5"/>
        </a:dk2>
        <a:lt2>
          <a:srgbClr val="808080"/>
        </a:lt2>
        <a:accent1>
          <a:srgbClr val="0A2E4E"/>
        </a:accent1>
        <a:accent2>
          <a:srgbClr val="99CC00"/>
        </a:accent2>
        <a:accent3>
          <a:srgbClr val="FFFFFF"/>
        </a:accent3>
        <a:accent4>
          <a:srgbClr val="000000"/>
        </a:accent4>
        <a:accent5>
          <a:srgbClr val="AAADB2"/>
        </a:accent5>
        <a:accent6>
          <a:srgbClr val="8AB900"/>
        </a:accent6>
        <a:hlink>
          <a:srgbClr val="66CCFF"/>
        </a:hlink>
        <a:folHlink>
          <a:srgbClr val="FF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7DC3"/>
      </a:dk2>
      <a:lt2>
        <a:srgbClr val="808080"/>
      </a:lt2>
      <a:accent1>
        <a:srgbClr val="0A2E4E"/>
      </a:accent1>
      <a:accent2>
        <a:srgbClr val="99CC00"/>
      </a:accent2>
      <a:accent3>
        <a:srgbClr val="FFFFFF"/>
      </a:accent3>
      <a:accent4>
        <a:srgbClr val="000000"/>
      </a:accent4>
      <a:accent5>
        <a:srgbClr val="AAADB2"/>
      </a:accent5>
      <a:accent6>
        <a:srgbClr val="8AB900"/>
      </a:accent6>
      <a:hlink>
        <a:srgbClr val="007DC3"/>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197448</TotalTime>
  <Words>1178</Words>
  <Application>Microsoft Office PowerPoint</Application>
  <PresentationFormat>On-screen Show (4:3)</PresentationFormat>
  <Paragraphs>213</Paragraphs>
  <Slides>19</Slides>
  <Notes>13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6" baseType="lpstr">
      <vt:lpstr>Arial Unicode MS</vt:lpstr>
      <vt:lpstr>Arial</vt:lpstr>
      <vt:lpstr>Symbol</vt:lpstr>
      <vt:lpstr>Verdana</vt:lpstr>
      <vt:lpstr>Wingdings</vt:lpstr>
      <vt:lpstr>Default Design</vt:lpstr>
      <vt:lpstr>Chart</vt:lpstr>
      <vt:lpstr> Facing Down Fraud with Words &amp; Deeds  </vt:lpstr>
      <vt:lpstr>About Us</vt:lpstr>
      <vt:lpstr>PowerPoint Presentation</vt:lpstr>
      <vt:lpstr>Return on Equity: Property/Casualty Insurance vs. Fortune 500, 1987–2013E*</vt:lpstr>
      <vt:lpstr>Direct Premiums Written: Total P/C Percent Change by State, 2007-2013</vt:lpstr>
      <vt:lpstr>Direct Premiums Written: Total P/C Percent Change by State, 2007-2013</vt:lpstr>
      <vt:lpstr>Top States by Inflation-Adjusted Insured Catastrophe Losses, 1983–2012</vt:lpstr>
      <vt:lpstr>PowerPoint Presentation</vt:lpstr>
      <vt:lpstr>Questionable Claims, Top 10 Loss States, All Lines: 2010–2012</vt:lpstr>
      <vt:lpstr>PowerPoint Presentation</vt:lpstr>
      <vt:lpstr>PowerPoint Presentation</vt:lpstr>
      <vt:lpstr>PowerPoint Presentation</vt:lpstr>
      <vt:lpstr>Stakeholder Focus</vt:lpstr>
      <vt:lpstr>Insurance fraud is a crime.</vt:lpstr>
      <vt:lpstr>Research needed into fraud deterrents</vt:lpstr>
      <vt:lpstr>Opportunities</vt:lpstr>
      <vt:lpstr>Insurers Making a Difference</vt:lpstr>
      <vt:lpstr>Using social media effectively</vt:lpstr>
      <vt:lpstr>PowerPoint Presentation</vt:lpstr>
    </vt:vector>
  </TitlesOfParts>
  <Company>insurance information institute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P6466 - iii Template</dc:title>
  <dc:creator>Call @ 866-2-eSlide</dc:creator>
  <cp:lastModifiedBy>Lewis, Shorna</cp:lastModifiedBy>
  <cp:revision>3920</cp:revision>
  <dcterms:modified xsi:type="dcterms:W3CDTF">2014-07-14T12:13:07Z</dcterms:modified>
</cp:coreProperties>
</file>