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8.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notesSlides/notesSlide55.xml" ContentType="application/vnd.openxmlformats-officedocument.presentationml.notesSlide+xml"/>
  <Override PartName="/ppt/tags/tag9.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0.xml" ContentType="application/vnd.openxmlformats-officedocument.presentationml.tags+xml"/>
  <Override PartName="/ppt/notesSlides/notesSlide63.xml" ContentType="application/vnd.openxmlformats-officedocument.presentationml.notesSlide+xml"/>
  <Override PartName="/ppt/tags/tag11.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12.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4.xml" ContentType="application/vnd.openxmlformats-officedocument.drawingml.chartshape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5.xml" ContentType="application/vnd.openxmlformats-officedocument.drawingml.chartshape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8.xml" ContentType="application/vnd.openxmlformats-officedocument.drawingml.chart+xml"/>
  <Override PartName="/ppt/notesSlides/notesSlide89.xml" ContentType="application/vnd.openxmlformats-officedocument.presentationml.notesSlide+xml"/>
  <Override PartName="/ppt/charts/chart9.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13.xml" ContentType="application/vnd.openxmlformats-officedocument.presentationml.tags+xml"/>
  <Override PartName="/ppt/notesSlides/notesSlide99.xml" ContentType="application/vnd.openxmlformats-officedocument.presentationml.notesSlide+xml"/>
  <Override PartName="/ppt/tags/tag14.xml" ContentType="application/vnd.openxmlformats-officedocument.presentationml.tags+xml"/>
  <Override PartName="/ppt/notesSlides/notesSlide100.xml" ContentType="application/vnd.openxmlformats-officedocument.presentationml.notesSlide+xml"/>
  <Override PartName="/ppt/tags/tag15.xml" ContentType="application/vnd.openxmlformats-officedocument.presentationml.tags+xml"/>
  <Override PartName="/ppt/notesSlides/notesSlide101.xml" ContentType="application/vnd.openxmlformats-officedocument.presentationml.notesSlide+xml"/>
  <Override PartName="/ppt/tags/tag16.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ags/tag17.xml" ContentType="application/vnd.openxmlformats-officedocument.presentationml.tags+xml"/>
  <Override PartName="/ppt/notesSlides/notesSlide109.xml" ContentType="application/vnd.openxmlformats-officedocument.presentationml.notesSlide+xml"/>
  <Override PartName="/ppt/tags/tag18.xml" ContentType="application/vnd.openxmlformats-officedocument.presentationml.tags+xml"/>
  <Override PartName="/ppt/notesSlides/notesSlide110.xml" ContentType="application/vnd.openxmlformats-officedocument.presentationml.notesSlide+xml"/>
  <Override PartName="/ppt/tags/tag19.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tags/tag20.xml" ContentType="application/vnd.openxmlformats-officedocument.presentationml.tags+xml"/>
  <Override PartName="/ppt/notesSlides/notesSlide114.xml" ContentType="application/vnd.openxmlformats-officedocument.presentationml.notesSlide+xml"/>
  <Override PartName="/ppt/tags/tag21.xml" ContentType="application/vnd.openxmlformats-officedocument.presentationml.tags+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rts/chart12.xml" ContentType="application/vnd.openxmlformats-officedocument.drawingml.chart+xml"/>
  <Override PartName="/ppt/notesSlides/notesSlide137.xml" ContentType="application/vnd.openxmlformats-officedocument.presentationml.notesSlide+xml"/>
  <Override PartName="/ppt/charts/chart13.xml" ContentType="application/vnd.openxmlformats-officedocument.drawingml.chart+xml"/>
  <Override PartName="/ppt/tags/tag22.xml" ContentType="application/vnd.openxmlformats-officedocument.presentationml.tags+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charts/chart14.xml" ContentType="application/vnd.openxmlformats-officedocument.drawingml.chart+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charts/chart15.xml" ContentType="application/vnd.openxmlformats-officedocument.drawingml.chart+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18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tags/tag24.xml" ContentType="application/vnd.openxmlformats-officedocument.presentationml.tags+xml"/>
  <Override PartName="/ppt/notesSlides/notesSlide199.xml" ContentType="application/vnd.openxmlformats-officedocument.presentationml.notesSlide+xml"/>
  <Override PartName="/ppt/tags/tag25.xml" ContentType="application/vnd.openxmlformats-officedocument.presentationml.tags+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33"/>
  </p:notesMasterIdLst>
  <p:handoutMasterIdLst>
    <p:handoutMasterId r:id="rId234"/>
  </p:handoutMasterIdLst>
  <p:sldIdLst>
    <p:sldId id="4301" r:id="rId2"/>
    <p:sldId id="4635" r:id="rId3"/>
    <p:sldId id="4818" r:id="rId4"/>
    <p:sldId id="4828" r:id="rId5"/>
    <p:sldId id="4829" r:id="rId6"/>
    <p:sldId id="4519" r:id="rId7"/>
    <p:sldId id="4758" r:id="rId8"/>
    <p:sldId id="4830" r:id="rId9"/>
    <p:sldId id="4979" r:id="rId10"/>
    <p:sldId id="4450" r:id="rId11"/>
    <p:sldId id="4390" r:id="rId12"/>
    <p:sldId id="4908" r:id="rId13"/>
    <p:sldId id="4446" r:id="rId14"/>
    <p:sldId id="4447" r:id="rId15"/>
    <p:sldId id="5010" r:id="rId16"/>
    <p:sldId id="5011" r:id="rId17"/>
    <p:sldId id="5012" r:id="rId18"/>
    <p:sldId id="5013" r:id="rId19"/>
    <p:sldId id="4442" r:id="rId20"/>
    <p:sldId id="4852" r:id="rId21"/>
    <p:sldId id="4853" r:id="rId22"/>
    <p:sldId id="4854" r:id="rId23"/>
    <p:sldId id="4990" r:id="rId24"/>
    <p:sldId id="4991" r:id="rId25"/>
    <p:sldId id="4992" r:id="rId26"/>
    <p:sldId id="4993" r:id="rId27"/>
    <p:sldId id="4994" r:id="rId28"/>
    <p:sldId id="4995" r:id="rId29"/>
    <p:sldId id="4996" r:id="rId30"/>
    <p:sldId id="4997" r:id="rId31"/>
    <p:sldId id="4998" r:id="rId32"/>
    <p:sldId id="4999" r:id="rId33"/>
    <p:sldId id="5000" r:id="rId34"/>
    <p:sldId id="5001" r:id="rId35"/>
    <p:sldId id="5002" r:id="rId36"/>
    <p:sldId id="5003" r:id="rId37"/>
    <p:sldId id="5004" r:id="rId38"/>
    <p:sldId id="5005" r:id="rId39"/>
    <p:sldId id="5006" r:id="rId40"/>
    <p:sldId id="5007" r:id="rId41"/>
    <p:sldId id="5008" r:id="rId42"/>
    <p:sldId id="5009" r:id="rId43"/>
    <p:sldId id="4396" r:id="rId44"/>
    <p:sldId id="4630" r:id="rId45"/>
    <p:sldId id="4510" r:id="rId46"/>
    <p:sldId id="4833" r:id="rId47"/>
    <p:sldId id="4682" r:id="rId48"/>
    <p:sldId id="4834" r:id="rId49"/>
    <p:sldId id="4963" r:id="rId50"/>
    <p:sldId id="4685" r:id="rId51"/>
    <p:sldId id="4402" r:id="rId52"/>
    <p:sldId id="4632" r:id="rId53"/>
    <p:sldId id="4404" r:id="rId54"/>
    <p:sldId id="4441" r:id="rId55"/>
    <p:sldId id="4383" r:id="rId56"/>
    <p:sldId id="4384" r:id="rId57"/>
    <p:sldId id="4836" r:id="rId58"/>
    <p:sldId id="4251" r:id="rId59"/>
    <p:sldId id="4444" r:id="rId60"/>
    <p:sldId id="4445" r:id="rId61"/>
    <p:sldId id="4406" r:id="rId62"/>
    <p:sldId id="4407" r:id="rId63"/>
    <p:sldId id="4408" r:id="rId64"/>
    <p:sldId id="4409" r:id="rId65"/>
    <p:sldId id="4980" r:id="rId66"/>
    <p:sldId id="4411" r:id="rId67"/>
    <p:sldId id="4412" r:id="rId68"/>
    <p:sldId id="4413" r:id="rId69"/>
    <p:sldId id="4293" r:id="rId70"/>
    <p:sldId id="4804" r:id="rId71"/>
    <p:sldId id="4805" r:id="rId72"/>
    <p:sldId id="4806" r:id="rId73"/>
    <p:sldId id="4807" r:id="rId74"/>
    <p:sldId id="4877" r:id="rId75"/>
    <p:sldId id="4258" r:id="rId76"/>
    <p:sldId id="4693" r:id="rId77"/>
    <p:sldId id="4984" r:id="rId78"/>
    <p:sldId id="4790" r:id="rId79"/>
    <p:sldId id="4791" r:id="rId80"/>
    <p:sldId id="4796" r:id="rId81"/>
    <p:sldId id="4797" r:id="rId82"/>
    <p:sldId id="4798" r:id="rId83"/>
    <p:sldId id="4799" r:id="rId84"/>
    <p:sldId id="4496" r:id="rId85"/>
    <p:sldId id="4988" r:id="rId86"/>
    <p:sldId id="4981" r:id="rId87"/>
    <p:sldId id="4659" r:id="rId88"/>
    <p:sldId id="4982" r:id="rId89"/>
    <p:sldId id="4937" r:id="rId90"/>
    <p:sldId id="4909" r:id="rId91"/>
    <p:sldId id="4511" r:id="rId92"/>
    <p:sldId id="4907" r:id="rId93"/>
    <p:sldId id="5025" r:id="rId94"/>
    <p:sldId id="5026" r:id="rId95"/>
    <p:sldId id="5029" r:id="rId96"/>
    <p:sldId id="5030" r:id="rId97"/>
    <p:sldId id="4906" r:id="rId98"/>
    <p:sldId id="5027" r:id="rId99"/>
    <p:sldId id="5028" r:id="rId100"/>
    <p:sldId id="4989" r:id="rId101"/>
    <p:sldId id="4686" r:id="rId102"/>
    <p:sldId id="4687" r:id="rId103"/>
    <p:sldId id="4688" r:id="rId104"/>
    <p:sldId id="4689" r:id="rId105"/>
    <p:sldId id="4690" r:id="rId106"/>
    <p:sldId id="4691" r:id="rId107"/>
    <p:sldId id="4692" r:id="rId108"/>
    <p:sldId id="4469" r:id="rId109"/>
    <p:sldId id="4694" r:id="rId110"/>
    <p:sldId id="4940" r:id="rId111"/>
    <p:sldId id="4965" r:id="rId112"/>
    <p:sldId id="4964" r:id="rId113"/>
    <p:sldId id="4841" r:id="rId114"/>
    <p:sldId id="4941" r:id="rId115"/>
    <p:sldId id="4942" r:id="rId116"/>
    <p:sldId id="4817" r:id="rId117"/>
    <p:sldId id="4839" r:id="rId118"/>
    <p:sldId id="4623" r:id="rId119"/>
    <p:sldId id="4695" r:id="rId120"/>
    <p:sldId id="4696" r:id="rId121"/>
    <p:sldId id="4842" r:id="rId122"/>
    <p:sldId id="4550" r:id="rId123"/>
    <p:sldId id="4843" r:id="rId124"/>
    <p:sldId id="4698" r:id="rId125"/>
    <p:sldId id="4757" r:id="rId126"/>
    <p:sldId id="4840" r:id="rId127"/>
    <p:sldId id="4844" r:id="rId128"/>
    <p:sldId id="4477" r:id="rId129"/>
    <p:sldId id="4939" r:id="rId130"/>
    <p:sldId id="4625" r:id="rId131"/>
    <p:sldId id="4626" r:id="rId132"/>
    <p:sldId id="4481" r:id="rId133"/>
    <p:sldId id="4482" r:id="rId134"/>
    <p:sldId id="4252" r:id="rId135"/>
    <p:sldId id="4808" r:id="rId136"/>
    <p:sldId id="4731" r:id="rId137"/>
    <p:sldId id="4734" r:id="rId138"/>
    <p:sldId id="4735" r:id="rId139"/>
    <p:sldId id="4736" r:id="rId140"/>
    <p:sldId id="4737" r:id="rId141"/>
    <p:sldId id="4738" r:id="rId142"/>
    <p:sldId id="4741" r:id="rId143"/>
    <p:sldId id="4739" r:id="rId144"/>
    <p:sldId id="4740" r:id="rId145"/>
    <p:sldId id="4742" r:id="rId146"/>
    <p:sldId id="4743" r:id="rId147"/>
    <p:sldId id="4744" r:id="rId148"/>
    <p:sldId id="4745" r:id="rId149"/>
    <p:sldId id="4746" r:id="rId150"/>
    <p:sldId id="4747" r:id="rId151"/>
    <p:sldId id="4748" r:id="rId152"/>
    <p:sldId id="4749" r:id="rId153"/>
    <p:sldId id="4750" r:id="rId154"/>
    <p:sldId id="4330" r:id="rId155"/>
    <p:sldId id="4331" r:id="rId156"/>
    <p:sldId id="3433" r:id="rId157"/>
    <p:sldId id="4966" r:id="rId158"/>
    <p:sldId id="4619" r:id="rId159"/>
    <p:sldId id="4699" r:id="rId160"/>
    <p:sldId id="4700" r:id="rId161"/>
    <p:sldId id="4095" r:id="rId162"/>
    <p:sldId id="2680" r:id="rId163"/>
    <p:sldId id="4725" r:id="rId164"/>
    <p:sldId id="4729" r:id="rId165"/>
    <p:sldId id="4967" r:id="rId166"/>
    <p:sldId id="5014" r:id="rId167"/>
    <p:sldId id="5015" r:id="rId168"/>
    <p:sldId id="4880" r:id="rId169"/>
    <p:sldId id="4876" r:id="rId170"/>
    <p:sldId id="4882" r:id="rId171"/>
    <p:sldId id="4883" r:id="rId172"/>
    <p:sldId id="4884" r:id="rId173"/>
    <p:sldId id="4885" r:id="rId174"/>
    <p:sldId id="4891" r:id="rId175"/>
    <p:sldId id="4892" r:id="rId176"/>
    <p:sldId id="4970" r:id="rId177"/>
    <p:sldId id="4887" r:id="rId178"/>
    <p:sldId id="4888" r:id="rId179"/>
    <p:sldId id="4983" r:id="rId180"/>
    <p:sldId id="4889" r:id="rId181"/>
    <p:sldId id="4893" r:id="rId182"/>
    <p:sldId id="4894" r:id="rId183"/>
    <p:sldId id="4895" r:id="rId184"/>
    <p:sldId id="4896" r:id="rId185"/>
    <p:sldId id="4897" r:id="rId186"/>
    <p:sldId id="4898" r:id="rId187"/>
    <p:sldId id="4899" r:id="rId188"/>
    <p:sldId id="4900" r:id="rId189"/>
    <p:sldId id="4901" r:id="rId190"/>
    <p:sldId id="4902" r:id="rId191"/>
    <p:sldId id="4903" r:id="rId192"/>
    <p:sldId id="4904" r:id="rId193"/>
    <p:sldId id="4905" r:id="rId194"/>
    <p:sldId id="4488" r:id="rId195"/>
    <p:sldId id="4858" r:id="rId196"/>
    <p:sldId id="4859" r:id="rId197"/>
    <p:sldId id="4860" r:id="rId198"/>
    <p:sldId id="4861" r:id="rId199"/>
    <p:sldId id="4862" r:id="rId200"/>
    <p:sldId id="4863" r:id="rId201"/>
    <p:sldId id="4864" r:id="rId202"/>
    <p:sldId id="4865" r:id="rId203"/>
    <p:sldId id="4866" r:id="rId204"/>
    <p:sldId id="4872" r:id="rId205"/>
    <p:sldId id="4873" r:id="rId206"/>
    <p:sldId id="4874" r:id="rId207"/>
    <p:sldId id="4867" r:id="rId208"/>
    <p:sldId id="4868" r:id="rId209"/>
    <p:sldId id="4869" r:id="rId210"/>
    <p:sldId id="4870" r:id="rId211"/>
    <p:sldId id="4871" r:id="rId212"/>
    <p:sldId id="4557" r:id="rId213"/>
    <p:sldId id="4580" r:id="rId214"/>
    <p:sldId id="4752" r:id="rId215"/>
    <p:sldId id="4753" r:id="rId216"/>
    <p:sldId id="4934" r:id="rId217"/>
    <p:sldId id="4754" r:id="rId218"/>
    <p:sldId id="4985" r:id="rId219"/>
    <p:sldId id="4986" r:id="rId220"/>
    <p:sldId id="4987" r:id="rId221"/>
    <p:sldId id="1445" r:id="rId222"/>
    <p:sldId id="4971" r:id="rId223"/>
    <p:sldId id="2652" r:id="rId224"/>
    <p:sldId id="2655" r:id="rId225"/>
    <p:sldId id="4972" r:id="rId226"/>
    <p:sldId id="4975" r:id="rId227"/>
    <p:sldId id="4973" r:id="rId228"/>
    <p:sldId id="4974" r:id="rId229"/>
    <p:sldId id="4977" r:id="rId230"/>
    <p:sldId id="4978" r:id="rId231"/>
    <p:sldId id="1136" r:id="rId2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notesMaster" Target="notesMasters/notesMaster1.xml"/><Relationship Id="rId238"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63574912"/>
        <c:axId val="163572168"/>
      </c:barChart>
      <c:catAx>
        <c:axId val="163574912"/>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63572168"/>
        <c:crossesAt val="0"/>
        <c:auto val="1"/>
        <c:lblAlgn val="ctr"/>
        <c:lblOffset val="20"/>
        <c:tickLblSkip val="1"/>
        <c:tickMarkSkip val="1"/>
        <c:noMultiLvlLbl val="0"/>
      </c:catAx>
      <c:valAx>
        <c:axId val="163572168"/>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63574912"/>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173484056"/>
        <c:axId val="18705484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173484056"/>
        <c:axId val="187054840"/>
      </c:lineChart>
      <c:catAx>
        <c:axId val="173484056"/>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87054840"/>
        <c:crosses val="autoZero"/>
        <c:auto val="0"/>
        <c:lblAlgn val="ctr"/>
        <c:lblOffset val="100"/>
        <c:tickLblSkip val="1"/>
        <c:noMultiLvlLbl val="0"/>
      </c:catAx>
      <c:valAx>
        <c:axId val="18705484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73484056"/>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187055232"/>
        <c:axId val="18705758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187059544"/>
        <c:axId val="18705366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187055232"/>
        <c:axId val="187057584"/>
      </c:lineChart>
      <c:catAx>
        <c:axId val="18705523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87057584"/>
        <c:crosses val="autoZero"/>
        <c:auto val="0"/>
        <c:lblAlgn val="ctr"/>
        <c:lblOffset val="100"/>
        <c:tickLblSkip val="1"/>
        <c:noMultiLvlLbl val="0"/>
      </c:catAx>
      <c:valAx>
        <c:axId val="18705758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87055232"/>
        <c:crosses val="autoZero"/>
        <c:crossBetween val="between"/>
        <c:majorUnit val="2"/>
      </c:valAx>
      <c:valAx>
        <c:axId val="187053664"/>
        <c:scaling>
          <c:orientation val="minMax"/>
          <c:max val="12"/>
          <c:min val="-10"/>
        </c:scaling>
        <c:delete val="0"/>
        <c:axPos val="r"/>
        <c:numFmt formatCode="General" sourceLinked="1"/>
        <c:majorTickMark val="none"/>
        <c:minorTickMark val="none"/>
        <c:tickLblPos val="none"/>
        <c:spPr>
          <a:ln>
            <a:noFill/>
          </a:ln>
        </c:spPr>
        <c:crossAx val="187059544"/>
        <c:crosses val="max"/>
        <c:crossBetween val="between"/>
        <c:majorUnit val="2"/>
      </c:valAx>
      <c:catAx>
        <c:axId val="187059544"/>
        <c:scaling>
          <c:orientation val="minMax"/>
        </c:scaling>
        <c:delete val="0"/>
        <c:axPos val="t"/>
        <c:numFmt formatCode="General" sourceLinked="1"/>
        <c:majorTickMark val="none"/>
        <c:minorTickMark val="none"/>
        <c:tickLblPos val="none"/>
        <c:spPr>
          <a:ln>
            <a:noFill/>
          </a:ln>
        </c:spPr>
        <c:crossAx val="187053664"/>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187056016"/>
        <c:axId val="187054448"/>
      </c:barChart>
      <c:catAx>
        <c:axId val="18705601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87054448"/>
        <c:crosses val="autoZero"/>
        <c:auto val="0"/>
        <c:lblAlgn val="ctr"/>
        <c:lblOffset val="100"/>
        <c:tickLblSkip val="1"/>
        <c:noMultiLvlLbl val="0"/>
      </c:catAx>
      <c:valAx>
        <c:axId val="187054448"/>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87056016"/>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87056408"/>
        <c:axId val="187055624"/>
      </c:barChart>
      <c:catAx>
        <c:axId val="18705640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87055624"/>
        <c:crosses val="autoZero"/>
        <c:auto val="0"/>
        <c:lblAlgn val="ctr"/>
        <c:lblOffset val="0"/>
        <c:tickLblSkip val="1"/>
        <c:tickMarkSkip val="1"/>
        <c:noMultiLvlLbl val="0"/>
      </c:catAx>
      <c:valAx>
        <c:axId val="187055624"/>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8705640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Pt>
            <c:idx val="2"/>
            <c:invertIfNegative val="0"/>
            <c:bubble3D val="0"/>
          </c:dPt>
          <c:dPt>
            <c:idx val="3"/>
            <c:invertIfNegative val="0"/>
            <c:bubble3D val="0"/>
          </c:dPt>
          <c:dPt>
            <c:idx val="4"/>
            <c:invertIfNegative val="0"/>
            <c:bubble3D val="0"/>
            <c:spPr>
              <a:solidFill>
                <a:schemeClr val="accent6"/>
              </a:solidFill>
            </c:spPr>
          </c:dPt>
          <c:dLbls>
            <c:dLbl>
              <c:idx val="0"/>
              <c:layout>
                <c:manualLayout>
                  <c:x val="-1.4808849281389147E-3"/>
                  <c:y val="-1.5483153506801989E-2"/>
                </c:manualLayout>
              </c:layout>
              <c:numFmt formatCode="0%" sourceLinked="0"/>
              <c:spPr>
                <a:noFill/>
                <a:ln w="24128">
                  <a:noFill/>
                </a:ln>
              </c:spPr>
              <c:txPr>
                <a:bodyPr/>
                <a:lstStyle/>
                <a:p>
                  <a:pPr>
                    <a:defRPr sz="13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5"/>
                <c:pt idx="0">
                  <c:v>2011</c:v>
                </c:pt>
                <c:pt idx="1">
                  <c:v>2012</c:v>
                </c:pt>
                <c:pt idx="2">
                  <c:v>2013</c:v>
                </c:pt>
                <c:pt idx="3">
                  <c:v>2014</c:v>
                </c:pt>
                <c:pt idx="4">
                  <c:v>2015</c:v>
                </c:pt>
              </c:numCache>
            </c:numRef>
          </c:cat>
          <c:val>
            <c:numRef>
              <c:f>Sheet1!$B$2:$K$2</c:f>
              <c:numCache>
                <c:formatCode>0%</c:formatCode>
                <c:ptCount val="5"/>
                <c:pt idx="0">
                  <c:v>0.28999999999999998</c:v>
                </c:pt>
                <c:pt idx="1">
                  <c:v>0.31</c:v>
                </c:pt>
                <c:pt idx="2">
                  <c:v>0.35</c:v>
                </c:pt>
                <c:pt idx="3">
                  <c:v>0.37</c:v>
                </c:pt>
                <c:pt idx="4">
                  <c:v>0.4</c:v>
                </c:pt>
              </c:numCache>
            </c:numRef>
          </c:val>
          <c:extLst/>
        </c:ser>
        <c:dLbls>
          <c:showLegendKey val="0"/>
          <c:showVal val="0"/>
          <c:showCatName val="0"/>
          <c:showSerName val="0"/>
          <c:showPercent val="0"/>
          <c:showBubbleSize val="0"/>
        </c:dLbls>
        <c:gapWidth val="60"/>
        <c:axId val="186984992"/>
        <c:axId val="186985384"/>
      </c:barChart>
      <c:catAx>
        <c:axId val="186984992"/>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186985384"/>
        <c:crossesAt val="0"/>
        <c:auto val="1"/>
        <c:lblAlgn val="ctr"/>
        <c:lblOffset val="0"/>
        <c:tickLblSkip val="1"/>
        <c:tickMarkSkip val="1"/>
        <c:noMultiLvlLbl val="0"/>
      </c:catAx>
      <c:valAx>
        <c:axId val="186985384"/>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186984992"/>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Sheet1!$B$4:$B$70</c:f>
              <c:numCache>
                <c:formatCode>#0.0</c:formatCode>
                <c:ptCount val="67"/>
                <c:pt idx="0">
                  <c:v>156.69999999999999</c:v>
                </c:pt>
                <c:pt idx="1">
                  <c:v>157.6</c:v>
                </c:pt>
                <c:pt idx="2">
                  <c:v>158.69999999999999</c:v>
                </c:pt>
                <c:pt idx="3">
                  <c:v>158.1</c:v>
                </c:pt>
                <c:pt idx="4">
                  <c:v>158.4</c:v>
                </c:pt>
                <c:pt idx="5">
                  <c:v>159.69999999999999</c:v>
                </c:pt>
                <c:pt idx="6">
                  <c:v>160.19999999999999</c:v>
                </c:pt>
                <c:pt idx="7">
                  <c:v>161.5</c:v>
                </c:pt>
                <c:pt idx="8">
                  <c:v>161.4</c:v>
                </c:pt>
                <c:pt idx="9">
                  <c:v>161</c:v>
                </c:pt>
                <c:pt idx="10">
                  <c:v>162.69999999999999</c:v>
                </c:pt>
                <c:pt idx="11">
                  <c:v>164.3</c:v>
                </c:pt>
                <c:pt idx="12">
                  <c:v>166.6</c:v>
                </c:pt>
                <c:pt idx="13">
                  <c:v>169.2</c:v>
                </c:pt>
                <c:pt idx="14">
                  <c:v>170.1</c:v>
                </c:pt>
                <c:pt idx="15">
                  <c:v>171.2</c:v>
                </c:pt>
                <c:pt idx="16">
                  <c:v>172.6</c:v>
                </c:pt>
                <c:pt idx="17">
                  <c:v>174</c:v>
                </c:pt>
                <c:pt idx="18">
                  <c:v>176.6</c:v>
                </c:pt>
                <c:pt idx="19">
                  <c:v>178.2</c:v>
                </c:pt>
                <c:pt idx="20">
                  <c:v>178.7</c:v>
                </c:pt>
                <c:pt idx="21">
                  <c:v>180.6</c:v>
                </c:pt>
                <c:pt idx="22">
                  <c:v>181.3</c:v>
                </c:pt>
                <c:pt idx="23">
                  <c:v>182.3</c:v>
                </c:pt>
                <c:pt idx="24">
                  <c:v>184.7</c:v>
                </c:pt>
                <c:pt idx="25">
                  <c:v>185.2</c:v>
                </c:pt>
                <c:pt idx="26">
                  <c:v>186.2</c:v>
                </c:pt>
                <c:pt idx="27">
                  <c:v>187.8</c:v>
                </c:pt>
                <c:pt idx="28">
                  <c:v>188.6</c:v>
                </c:pt>
                <c:pt idx="29">
                  <c:v>189.3</c:v>
                </c:pt>
                <c:pt idx="30">
                  <c:v>189.4</c:v>
                </c:pt>
                <c:pt idx="31">
                  <c:v>189.4</c:v>
                </c:pt>
                <c:pt idx="32">
                  <c:v>190.5</c:v>
                </c:pt>
                <c:pt idx="33">
                  <c:v>192.2</c:v>
                </c:pt>
                <c:pt idx="34">
                  <c:v>193.1</c:v>
                </c:pt>
                <c:pt idx="35">
                  <c:v>194.6</c:v>
                </c:pt>
                <c:pt idx="36">
                  <c:v>194</c:v>
                </c:pt>
                <c:pt idx="37">
                  <c:v>193.8</c:v>
                </c:pt>
                <c:pt idx="38">
                  <c:v>193.1</c:v>
                </c:pt>
                <c:pt idx="39">
                  <c:v>192.5</c:v>
                </c:pt>
                <c:pt idx="40">
                  <c:v>193</c:v>
                </c:pt>
                <c:pt idx="41">
                  <c:v>193.4</c:v>
                </c:pt>
                <c:pt idx="42">
                  <c:v>193.3</c:v>
                </c:pt>
                <c:pt idx="43">
                  <c:v>193.1</c:v>
                </c:pt>
                <c:pt idx="44">
                  <c:v>194</c:v>
                </c:pt>
                <c:pt idx="45">
                  <c:v>194</c:v>
                </c:pt>
                <c:pt idx="46">
                  <c:v>194</c:v>
                </c:pt>
                <c:pt idx="47">
                  <c:v>195.4</c:v>
                </c:pt>
                <c:pt idx="48">
                  <c:v>193.7</c:v>
                </c:pt>
                <c:pt idx="49">
                  <c:v>194.6</c:v>
                </c:pt>
                <c:pt idx="50">
                  <c:v>196.4</c:v>
                </c:pt>
                <c:pt idx="51">
                  <c:v>197.6</c:v>
                </c:pt>
                <c:pt idx="52">
                  <c:v>198.6</c:v>
                </c:pt>
                <c:pt idx="53">
                  <c:v>198.4</c:v>
                </c:pt>
                <c:pt idx="54">
                  <c:v>199.4</c:v>
                </c:pt>
                <c:pt idx="55">
                  <c:v>201.5</c:v>
                </c:pt>
                <c:pt idx="56">
                  <c:v>201</c:v>
                </c:pt>
                <c:pt idx="57">
                  <c:v>201.2</c:v>
                </c:pt>
                <c:pt idx="58">
                  <c:v>199.4</c:v>
                </c:pt>
                <c:pt idx="59">
                  <c:v>197.6</c:v>
                </c:pt>
                <c:pt idx="60">
                  <c:v>197.7</c:v>
                </c:pt>
                <c:pt idx="61">
                  <c:v>194.4</c:v>
                </c:pt>
                <c:pt idx="62">
                  <c:v>194.2</c:v>
                </c:pt>
                <c:pt idx="63">
                  <c:v>193.2</c:v>
                </c:pt>
                <c:pt idx="64">
                  <c:v>193.6</c:v>
                </c:pt>
                <c:pt idx="65">
                  <c:v>192.1</c:v>
                </c:pt>
                <c:pt idx="66">
                  <c:v>191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Sheet1!$C$4:$C$70</c:f>
              <c:numCache>
                <c:formatCode>General</c:formatCode>
                <c:ptCount val="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er>
        <c:dLbls>
          <c:showLegendKey val="0"/>
          <c:showVal val="0"/>
          <c:showCatName val="0"/>
          <c:showSerName val="0"/>
          <c:showPercent val="0"/>
          <c:showBubbleSize val="0"/>
        </c:dLbls>
        <c:gapWidth val="0"/>
        <c:axId val="186984600"/>
        <c:axId val="186980288"/>
      </c:barChart>
      <c:dateAx>
        <c:axId val="18698460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186980288"/>
        <c:crossesAt val="0"/>
        <c:auto val="1"/>
        <c:lblOffset val="100"/>
        <c:baseTimeUnit val="months"/>
        <c:majorUnit val="2"/>
        <c:minorUnit val="1"/>
      </c:dateAx>
      <c:valAx>
        <c:axId val="186980288"/>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8698460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186985776"/>
        <c:axId val="186981856"/>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186981072"/>
        <c:axId val="186981464"/>
      </c:lineChart>
      <c:catAx>
        <c:axId val="186981072"/>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981464"/>
        <c:crosses val="autoZero"/>
        <c:auto val="0"/>
        <c:lblAlgn val="ctr"/>
        <c:lblOffset val="100"/>
        <c:noMultiLvlLbl val="0"/>
      </c:catAx>
      <c:valAx>
        <c:axId val="186981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981072"/>
        <c:crosses val="autoZero"/>
        <c:crossBetween val="between"/>
      </c:valAx>
      <c:valAx>
        <c:axId val="186981856"/>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985776"/>
        <c:crosses val="max"/>
        <c:crossBetween val="between"/>
      </c:valAx>
      <c:catAx>
        <c:axId val="186985776"/>
        <c:scaling>
          <c:orientation val="minMax"/>
        </c:scaling>
        <c:delete val="1"/>
        <c:axPos val="b"/>
        <c:numFmt formatCode="General" sourceLinked="1"/>
        <c:majorTickMark val="out"/>
        <c:minorTickMark val="none"/>
        <c:tickLblPos val="nextTo"/>
        <c:crossAx val="186981856"/>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163570992"/>
        <c:axId val="163575304"/>
      </c:barChart>
      <c:catAx>
        <c:axId val="163570992"/>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63575304"/>
        <c:crosses val="autoZero"/>
        <c:auto val="1"/>
        <c:lblAlgn val="ctr"/>
        <c:lblOffset val="20"/>
        <c:noMultiLvlLbl val="0"/>
      </c:catAx>
      <c:valAx>
        <c:axId val="16357530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63570992"/>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163573736"/>
        <c:axId val="163575696"/>
      </c:barChart>
      <c:catAx>
        <c:axId val="163573736"/>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63575696"/>
        <c:crosses val="autoZero"/>
        <c:auto val="1"/>
        <c:lblAlgn val="ctr"/>
        <c:lblOffset val="20"/>
        <c:noMultiLvlLbl val="0"/>
      </c:catAx>
      <c:valAx>
        <c:axId val="163575696"/>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63573736"/>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3842.2</c:v>
                </c:pt>
              </c:numCache>
            </c:numRef>
          </c:val>
        </c:ser>
        <c:dLbls>
          <c:showLegendKey val="0"/>
          <c:showVal val="0"/>
          <c:showCatName val="0"/>
          <c:showSerName val="0"/>
          <c:showPercent val="0"/>
          <c:showBubbleSize val="0"/>
        </c:dLbls>
        <c:gapWidth val="75"/>
        <c:overlap val="-27"/>
        <c:axId val="163576480"/>
        <c:axId val="163576088"/>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21559.599999999999</c:v>
                </c:pt>
              </c:numCache>
            </c:numRef>
          </c:val>
          <c:smooth val="0"/>
        </c:ser>
        <c:dLbls>
          <c:showLegendKey val="0"/>
          <c:showVal val="0"/>
          <c:showCatName val="0"/>
          <c:showSerName val="0"/>
          <c:showPercent val="0"/>
          <c:showBubbleSize val="0"/>
        </c:dLbls>
        <c:marker val="1"/>
        <c:smooth val="0"/>
        <c:axId val="163576480"/>
        <c:axId val="163576088"/>
      </c:lineChart>
      <c:catAx>
        <c:axId val="163576480"/>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63576088"/>
        <c:crosses val="autoZero"/>
        <c:auto val="1"/>
        <c:lblAlgn val="ctr"/>
        <c:lblOffset val="100"/>
        <c:noMultiLvlLbl val="0"/>
      </c:catAx>
      <c:valAx>
        <c:axId val="163576088"/>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63576480"/>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163569816"/>
        <c:axId val="163570600"/>
      </c:barChart>
      <c:catAx>
        <c:axId val="163569816"/>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163570600"/>
        <c:crosses val="autoZero"/>
        <c:auto val="1"/>
        <c:lblAlgn val="ctr"/>
        <c:lblOffset val="20"/>
        <c:noMultiLvlLbl val="0"/>
      </c:catAx>
      <c:valAx>
        <c:axId val="163570600"/>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163569816"/>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Sheet1!$A$1:$FO$1</c:f>
              <c:strCache>
                <c:ptCount val="171"/>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strCache>
            </c:strRef>
          </c:cat>
          <c:val>
            <c:numRef>
              <c:f>Sheet1!$A$2:$FO$2</c:f>
              <c:numCache>
                <c:formatCode>0%</c:formatCode>
                <c:ptCount val="171"/>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numCache>
            </c:numRef>
          </c:val>
          <c:smooth val="0"/>
        </c:ser>
        <c:dLbls>
          <c:showLegendKey val="0"/>
          <c:showVal val="0"/>
          <c:showCatName val="0"/>
          <c:showSerName val="0"/>
          <c:showPercent val="0"/>
          <c:showBubbleSize val="0"/>
        </c:dLbls>
        <c:smooth val="0"/>
        <c:axId val="173488368"/>
        <c:axId val="173483664"/>
      </c:lineChart>
      <c:catAx>
        <c:axId val="173488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483664"/>
        <c:crosses val="autoZero"/>
        <c:auto val="1"/>
        <c:lblAlgn val="ctr"/>
        <c:lblOffset val="100"/>
        <c:noMultiLvlLbl val="0"/>
      </c:catAx>
      <c:valAx>
        <c:axId val="173483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48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79125553484545E-2"/>
          <c:y val="2.5054043498486285E-2"/>
          <c:w val="0.90122086570477244"/>
          <c:h val="0.81662591687041564"/>
        </c:manualLayout>
      </c:layout>
      <c:barChart>
        <c:barDir val="col"/>
        <c:grouping val="clustered"/>
        <c:varyColors val="0"/>
        <c:ser>
          <c:idx val="2"/>
          <c:order val="0"/>
          <c:tx>
            <c:strRef>
              <c:f>Sheet1!$A$2</c:f>
              <c:strCache>
                <c:ptCount val="1"/>
                <c:pt idx="0">
                  <c:v>Avg FL PIP Severity</c:v>
                </c:pt>
              </c:strCache>
            </c:strRef>
          </c:tx>
          <c:spPr>
            <a:solidFill>
              <a:schemeClr val="accent1"/>
            </a:solidFill>
            <a:ln w="25400">
              <a:noFill/>
            </a:ln>
          </c:spPr>
          <c:invertIfNegative val="0"/>
          <c:dLbls>
            <c:dLbl>
              <c:idx val="0"/>
              <c:layout>
                <c:manualLayout>
                  <c:x val="-2.1012000192134755E-3"/>
                  <c:y val="-7.5108352287259761E-3"/>
                </c:manualLayout>
              </c:layout>
              <c:numFmt formatCode="\$#,##0" sourceLinked="0"/>
              <c:spPr>
                <a:noFill/>
                <a:ln w="25400">
                  <a:noFill/>
                </a:ln>
              </c:spPr>
              <c:txPr>
                <a:bodyPr rot="-5400000" vert="horz"/>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4"/>
              <c:numFmt formatCode="\$#,##0" sourceLinked="0"/>
              <c:spPr>
                <a:noFill/>
                <a:ln w="25400">
                  <a:noFill/>
                </a:ln>
              </c:spPr>
              <c:txPr>
                <a:bodyPr rot="-5400000" vert="horz"/>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0" sourceLinked="0"/>
              <c:spPr>
                <a:noFill/>
                <a:ln w="25400">
                  <a:noFill/>
                </a:ln>
              </c:spPr>
              <c:txPr>
                <a:bodyPr rot="-5400000" vert="horz"/>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6"/>
              <c:numFmt formatCode="\$#,##0" sourceLinked="0"/>
              <c:spPr>
                <a:noFill/>
                <a:ln w="25400">
                  <a:noFill/>
                </a:ln>
              </c:spPr>
              <c:txPr>
                <a:bodyPr rot="-5400000" vert="horz"/>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2"/>
              <c:layout>
                <c:manualLayout>
                  <c:x val="1.4710167992435035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400">
                <a:noFill/>
              </a:ln>
            </c:spPr>
            <c:txPr>
              <a:bodyPr rot="-5400000" vert="horz" wrap="square" lIns="38100" tIns="19050" rIns="38100" bIns="19050" anchor="ctr">
                <a:spAutoFit/>
              </a:bodyPr>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Sheet1!$C$1:$AB$1</c:f>
              <c:strCache>
                <c:ptCount val="26"/>
                <c:pt idx="0">
                  <c:v>09:Q1</c:v>
                </c:pt>
                <c:pt idx="1">
                  <c:v>09:Q2</c:v>
                </c:pt>
                <c:pt idx="2">
                  <c:v>09:Q3</c:v>
                </c:pt>
                <c:pt idx="3">
                  <c:v>09:Q4</c:v>
                </c:pt>
                <c:pt idx="4">
                  <c:v>10:Q1</c:v>
                </c:pt>
                <c:pt idx="5">
                  <c:v>10:Q2</c:v>
                </c:pt>
                <c:pt idx="6">
                  <c:v>10:Q3</c:v>
                </c:pt>
                <c:pt idx="7">
                  <c:v>10:Q4</c:v>
                </c:pt>
                <c:pt idx="8">
                  <c:v>11:Q1</c:v>
                </c:pt>
                <c:pt idx="9">
                  <c:v>11:Q2</c:v>
                </c:pt>
                <c:pt idx="10">
                  <c:v>11:Q3</c:v>
                </c:pt>
                <c:pt idx="11">
                  <c:v>11:Q4</c:v>
                </c:pt>
                <c:pt idx="12">
                  <c:v>12:Q1</c:v>
                </c:pt>
                <c:pt idx="13">
                  <c:v>12:Q2</c:v>
                </c:pt>
                <c:pt idx="14">
                  <c:v>12:Q3</c:v>
                </c:pt>
                <c:pt idx="15">
                  <c:v>12:Q4</c:v>
                </c:pt>
                <c:pt idx="16">
                  <c:v>13:Q1</c:v>
                </c:pt>
                <c:pt idx="17">
                  <c:v>13:Q2</c:v>
                </c:pt>
                <c:pt idx="18">
                  <c:v>13:Q3</c:v>
                </c:pt>
                <c:pt idx="19">
                  <c:v>13:Q4</c:v>
                </c:pt>
                <c:pt idx="20">
                  <c:v>14:Q1</c:v>
                </c:pt>
                <c:pt idx="21">
                  <c:v>14:Q2</c:v>
                </c:pt>
                <c:pt idx="22">
                  <c:v>14:Q3</c:v>
                </c:pt>
                <c:pt idx="23">
                  <c:v>14:Q4</c:v>
                </c:pt>
                <c:pt idx="24">
                  <c:v>15:Q1</c:v>
                </c:pt>
                <c:pt idx="25">
                  <c:v>15:Q2</c:v>
                </c:pt>
              </c:strCache>
            </c:strRef>
          </c:cat>
          <c:val>
            <c:numRef>
              <c:f>Sheet1!$C$2:$AB$2</c:f>
              <c:numCache>
                <c:formatCode>"$"#,##0_);[Red]\("$"#,##0\)</c:formatCode>
                <c:ptCount val="26"/>
                <c:pt idx="0">
                  <c:v>7098</c:v>
                </c:pt>
                <c:pt idx="1">
                  <c:v>7246</c:v>
                </c:pt>
                <c:pt idx="2">
                  <c:v>7464</c:v>
                </c:pt>
                <c:pt idx="3">
                  <c:v>7573</c:v>
                </c:pt>
                <c:pt idx="4">
                  <c:v>7767</c:v>
                </c:pt>
                <c:pt idx="5">
                  <c:v>7841</c:v>
                </c:pt>
                <c:pt idx="6">
                  <c:v>7999</c:v>
                </c:pt>
                <c:pt idx="7">
                  <c:v>8291</c:v>
                </c:pt>
                <c:pt idx="8">
                  <c:v>8443</c:v>
                </c:pt>
                <c:pt idx="9">
                  <c:v>8620</c:v>
                </c:pt>
                <c:pt idx="10">
                  <c:v>9059</c:v>
                </c:pt>
                <c:pt idx="11">
                  <c:v>9322</c:v>
                </c:pt>
                <c:pt idx="12">
                  <c:v>9553</c:v>
                </c:pt>
                <c:pt idx="13">
                  <c:v>9691</c:v>
                </c:pt>
                <c:pt idx="14">
                  <c:v>9301</c:v>
                </c:pt>
                <c:pt idx="15">
                  <c:v>9016</c:v>
                </c:pt>
                <c:pt idx="16">
                  <c:v>8638</c:v>
                </c:pt>
                <c:pt idx="17">
                  <c:v>8429</c:v>
                </c:pt>
                <c:pt idx="18">
                  <c:v>8446</c:v>
                </c:pt>
                <c:pt idx="19">
                  <c:v>8297</c:v>
                </c:pt>
                <c:pt idx="20">
                  <c:v>8224</c:v>
                </c:pt>
                <c:pt idx="21">
                  <c:v>8254</c:v>
                </c:pt>
                <c:pt idx="22">
                  <c:v>8027</c:v>
                </c:pt>
                <c:pt idx="23">
                  <c:v>8063</c:v>
                </c:pt>
                <c:pt idx="24">
                  <c:v>7821</c:v>
                </c:pt>
                <c:pt idx="25">
                  <c:v>7979</c:v>
                </c:pt>
              </c:numCache>
            </c:numRef>
          </c:val>
        </c:ser>
        <c:dLbls>
          <c:showLegendKey val="0"/>
          <c:showVal val="0"/>
          <c:showCatName val="0"/>
          <c:showSerName val="0"/>
          <c:showPercent val="0"/>
          <c:showBubbleSize val="0"/>
        </c:dLbls>
        <c:gapWidth val="60"/>
        <c:axId val="173489544"/>
        <c:axId val="173487976"/>
      </c:barChart>
      <c:catAx>
        <c:axId val="173489544"/>
        <c:scaling>
          <c:orientation val="minMax"/>
        </c:scaling>
        <c:delete val="0"/>
        <c:axPos val="b"/>
        <c:numFmt formatCode="General" sourceLinked="1"/>
        <c:majorTickMark val="out"/>
        <c:minorTickMark val="none"/>
        <c:tickLblPos val="nextTo"/>
        <c:spPr>
          <a:ln w="3175">
            <a:solidFill>
              <a:schemeClr val="tx1"/>
            </a:solidFill>
            <a:prstDash val="solid"/>
          </a:ln>
        </c:spPr>
        <c:txPr>
          <a:bodyPr rot="5400000" vert="horz"/>
          <a:lstStyle/>
          <a:p>
            <a:pPr>
              <a:defRPr sz="1200" b="0" i="0" u="none" strike="noStrike" baseline="0">
                <a:solidFill>
                  <a:schemeClr val="tx1"/>
                </a:solidFill>
                <a:latin typeface="Arial"/>
                <a:ea typeface="Arial"/>
                <a:cs typeface="Arial"/>
              </a:defRPr>
            </a:pPr>
            <a:endParaRPr lang="en-US"/>
          </a:p>
        </c:txPr>
        <c:crossAx val="173487976"/>
        <c:crosses val="autoZero"/>
        <c:auto val="0"/>
        <c:lblAlgn val="ctr"/>
        <c:lblOffset val="100"/>
        <c:tickLblSkip val="1"/>
        <c:tickMarkSkip val="1"/>
        <c:noMultiLvlLbl val="0"/>
      </c:catAx>
      <c:valAx>
        <c:axId val="173487976"/>
        <c:scaling>
          <c:orientation val="minMax"/>
          <c:min val="5000"/>
        </c:scaling>
        <c:delete val="0"/>
        <c:axPos val="l"/>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173489544"/>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22308546059936E-2"/>
          <c:y val="4.4009779951100246E-2"/>
          <c:w val="0.93118756936736957"/>
          <c:h val="0.81662591687041564"/>
        </c:manualLayout>
      </c:layout>
      <c:barChart>
        <c:barDir val="col"/>
        <c:grouping val="clustered"/>
        <c:varyColors val="0"/>
        <c:ser>
          <c:idx val="2"/>
          <c:order val="0"/>
          <c:tx>
            <c:strRef>
              <c:f>Sheet1!$A$2</c:f>
              <c:strCache>
                <c:ptCount val="1"/>
                <c:pt idx="0">
                  <c:v>Avg FL PIP Frequency</c:v>
                </c:pt>
              </c:strCache>
            </c:strRef>
          </c:tx>
          <c:spPr>
            <a:solidFill>
              <a:schemeClr val="accent1"/>
            </a:solidFill>
            <a:ln w="25400">
              <a:noFill/>
            </a:ln>
          </c:spPr>
          <c:invertIfNegative val="0"/>
          <c:dLbls>
            <c:dLbl>
              <c:idx val="0"/>
              <c:layout>
                <c:manualLayout>
                  <c:x val="-1.6843722568412739E-3"/>
                  <c:y val="-1.9546111887952577E-2"/>
                </c:manualLayout>
              </c:layout>
              <c:spPr>
                <a:noFill/>
                <a:ln w="25400">
                  <a:noFill/>
                </a:ln>
              </c:spPr>
              <c:txPr>
                <a:bodyPr rot="-5400000" vert="horz"/>
                <a:lstStyle/>
                <a:p>
                  <a:pPr algn="ct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4"/>
              <c:spPr>
                <a:noFill/>
                <a:ln w="25400">
                  <a:noFill/>
                </a:ln>
              </c:spPr>
              <c:txPr>
                <a:bodyPr rot="-5400000" vert="horz"/>
                <a:lstStyle/>
                <a:p>
                  <a:pPr algn="ct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spPr>
                <a:noFill/>
                <a:ln w="25400">
                  <a:noFill/>
                </a:ln>
              </c:spPr>
              <c:txPr>
                <a:bodyPr rot="-5400000" vert="horz"/>
                <a:lstStyle/>
                <a:p>
                  <a:pPr algn="ct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6"/>
              <c:spPr>
                <a:noFill/>
                <a:ln w="25400">
                  <a:noFill/>
                </a:ln>
              </c:spPr>
              <c:txPr>
                <a:bodyPr rot="-5400000" vert="horz"/>
                <a:lstStyle/>
                <a:p>
                  <a:pPr algn="ct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400">
                <a:noFill/>
              </a:ln>
            </c:spPr>
            <c:txPr>
              <a:bodyPr rot="-5400000" vert="horz" wrap="square" lIns="38100" tIns="19050" rIns="38100" bIns="19050" anchor="ctr">
                <a:spAutoFit/>
              </a:bodyPr>
              <a:lstStyle/>
              <a:p>
                <a:pPr algn="ct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27"/>
                <c:pt idx="0">
                  <c:v>08:Q4</c:v>
                </c:pt>
                <c:pt idx="1">
                  <c:v>09:Q1</c:v>
                </c:pt>
                <c:pt idx="2">
                  <c:v>09:Q2</c:v>
                </c:pt>
                <c:pt idx="3">
                  <c:v>09:Q3</c:v>
                </c:pt>
                <c:pt idx="4">
                  <c:v>09:Q4</c:v>
                </c:pt>
                <c:pt idx="5">
                  <c:v>10:Q1</c:v>
                </c:pt>
                <c:pt idx="6">
                  <c:v>10:Q2</c:v>
                </c:pt>
                <c:pt idx="7">
                  <c:v>10:Q3</c:v>
                </c:pt>
                <c:pt idx="8">
                  <c:v>10:Q4</c:v>
                </c:pt>
                <c:pt idx="9">
                  <c:v>11:Q1</c:v>
                </c:pt>
                <c:pt idx="10">
                  <c:v>11:Q2</c:v>
                </c:pt>
                <c:pt idx="11">
                  <c:v>11:Q3</c:v>
                </c:pt>
                <c:pt idx="12">
                  <c:v>11:Q4</c:v>
                </c:pt>
                <c:pt idx="13">
                  <c:v>12:Q1</c:v>
                </c:pt>
                <c:pt idx="14">
                  <c:v>12:Q2</c:v>
                </c:pt>
                <c:pt idx="15">
                  <c:v>12:Q3</c:v>
                </c:pt>
                <c:pt idx="16">
                  <c:v>12:Q4</c:v>
                </c:pt>
                <c:pt idx="17">
                  <c:v>13:Q1</c:v>
                </c:pt>
                <c:pt idx="18">
                  <c:v>13:Q2</c:v>
                </c:pt>
                <c:pt idx="19">
                  <c:v>13:Q3</c:v>
                </c:pt>
                <c:pt idx="20">
                  <c:v>13:Q4</c:v>
                </c:pt>
                <c:pt idx="21">
                  <c:v>14:Q1</c:v>
                </c:pt>
                <c:pt idx="22">
                  <c:v>14:Q2</c:v>
                </c:pt>
                <c:pt idx="23">
                  <c:v>14:Q3</c:v>
                </c:pt>
                <c:pt idx="24">
                  <c:v>14:Q4</c:v>
                </c:pt>
                <c:pt idx="25">
                  <c:v>15:Q1</c:v>
                </c:pt>
                <c:pt idx="26">
                  <c:v>15:Q2</c:v>
                </c:pt>
              </c:strCache>
            </c:strRef>
          </c:cat>
          <c:val>
            <c:numRef>
              <c:f>Sheet1!$B$2:$AB$2</c:f>
              <c:numCache>
                <c:formatCode>#,##0.00_);[Red]\(#,##0.00\)</c:formatCode>
                <c:ptCount val="27"/>
                <c:pt idx="0">
                  <c:v>1.48</c:v>
                </c:pt>
                <c:pt idx="1">
                  <c:v>1.47</c:v>
                </c:pt>
                <c:pt idx="2">
                  <c:v>1.54</c:v>
                </c:pt>
                <c:pt idx="3">
                  <c:v>1.62</c:v>
                </c:pt>
                <c:pt idx="4">
                  <c:v>1.7</c:v>
                </c:pt>
                <c:pt idx="5">
                  <c:v>1.8</c:v>
                </c:pt>
                <c:pt idx="6">
                  <c:v>1.89</c:v>
                </c:pt>
                <c:pt idx="7">
                  <c:v>1.98</c:v>
                </c:pt>
                <c:pt idx="8">
                  <c:v>2.0099999999999998</c:v>
                </c:pt>
                <c:pt idx="9">
                  <c:v>2.02</c:v>
                </c:pt>
                <c:pt idx="10">
                  <c:v>2.02</c:v>
                </c:pt>
                <c:pt idx="11">
                  <c:v>1.91</c:v>
                </c:pt>
                <c:pt idx="12">
                  <c:v>1.89</c:v>
                </c:pt>
                <c:pt idx="13">
                  <c:v>1.89</c:v>
                </c:pt>
                <c:pt idx="14">
                  <c:v>1.91</c:v>
                </c:pt>
                <c:pt idx="15">
                  <c:v>1.9</c:v>
                </c:pt>
                <c:pt idx="16">
                  <c:v>1.85</c:v>
                </c:pt>
                <c:pt idx="17">
                  <c:v>1.76</c:v>
                </c:pt>
                <c:pt idx="18">
                  <c:v>1.61</c:v>
                </c:pt>
                <c:pt idx="19">
                  <c:v>1.57</c:v>
                </c:pt>
                <c:pt idx="20">
                  <c:v>1.55</c:v>
                </c:pt>
                <c:pt idx="21">
                  <c:v>1.55</c:v>
                </c:pt>
                <c:pt idx="22">
                  <c:v>1.56</c:v>
                </c:pt>
                <c:pt idx="23">
                  <c:v>1.62</c:v>
                </c:pt>
                <c:pt idx="24">
                  <c:v>1.63</c:v>
                </c:pt>
                <c:pt idx="25">
                  <c:v>1.71</c:v>
                </c:pt>
                <c:pt idx="26">
                  <c:v>1.73</c:v>
                </c:pt>
              </c:numCache>
            </c:numRef>
          </c:val>
        </c:ser>
        <c:dLbls>
          <c:showLegendKey val="0"/>
          <c:showVal val="0"/>
          <c:showCatName val="0"/>
          <c:showSerName val="0"/>
          <c:showPercent val="0"/>
          <c:showBubbleSize val="0"/>
        </c:dLbls>
        <c:gapWidth val="60"/>
        <c:axId val="173486800"/>
        <c:axId val="173487192"/>
      </c:barChart>
      <c:catAx>
        <c:axId val="173486800"/>
        <c:scaling>
          <c:orientation val="minMax"/>
        </c:scaling>
        <c:delete val="0"/>
        <c:axPos val="b"/>
        <c:numFmt formatCode="General" sourceLinked="1"/>
        <c:majorTickMark val="out"/>
        <c:minorTickMark val="none"/>
        <c:tickLblPos val="nextTo"/>
        <c:spPr>
          <a:ln w="3175">
            <a:solidFill>
              <a:schemeClr val="tx1"/>
            </a:solidFill>
            <a:prstDash val="solid"/>
          </a:ln>
        </c:spPr>
        <c:txPr>
          <a:bodyPr rot="5400000" vert="horz"/>
          <a:lstStyle/>
          <a:p>
            <a:pPr>
              <a:defRPr sz="1200" b="0" i="0" u="none" strike="noStrike" baseline="0">
                <a:solidFill>
                  <a:schemeClr val="tx1"/>
                </a:solidFill>
                <a:latin typeface="Arial"/>
                <a:ea typeface="Arial"/>
                <a:cs typeface="Arial"/>
              </a:defRPr>
            </a:pPr>
            <a:endParaRPr lang="en-US"/>
          </a:p>
        </c:txPr>
        <c:crossAx val="173487192"/>
        <c:crosses val="autoZero"/>
        <c:auto val="0"/>
        <c:lblAlgn val="ctr"/>
        <c:lblOffset val="100"/>
        <c:tickLblSkip val="1"/>
        <c:tickMarkSkip val="1"/>
        <c:noMultiLvlLbl val="0"/>
      </c:catAx>
      <c:valAx>
        <c:axId val="173487192"/>
        <c:scaling>
          <c:orientation val="minMax"/>
          <c:min val="1"/>
        </c:scaling>
        <c:delete val="0"/>
        <c:axPos val="l"/>
        <c:numFmt formatCode="#,##0.00_);[Red]\(#,##0.00\)" sourceLinked="1"/>
        <c:majorTickMark val="out"/>
        <c:minorTickMark val="none"/>
        <c:tickLblPos val="nextTo"/>
        <c:spPr>
          <a:ln w="3175">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173486800"/>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9.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10/26/2015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111</a:t>
            </a:fld>
            <a:endParaRPr lang="en-US" smtClean="0"/>
          </a:p>
        </p:txBody>
      </p:sp>
    </p:spTree>
    <p:extLst>
      <p:ext uri="{BB962C8B-B14F-4D97-AF65-F5344CB8AC3E}">
        <p14:creationId xmlns:p14="http://schemas.microsoft.com/office/powerpoint/2010/main" val="29649732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112</a:t>
            </a:fld>
            <a:endParaRPr lang="en-US" smtClean="0"/>
          </a:p>
        </p:txBody>
      </p:sp>
    </p:spTree>
    <p:extLst>
      <p:ext uri="{BB962C8B-B14F-4D97-AF65-F5344CB8AC3E}">
        <p14:creationId xmlns:p14="http://schemas.microsoft.com/office/powerpoint/2010/main" val="13715071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113</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114</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115</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116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117</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69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118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119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0266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120</a:t>
            </a:fld>
            <a:endParaRPr lang="en-US" noProof="0" dirty="0"/>
          </a:p>
        </p:txBody>
      </p:sp>
    </p:spTree>
    <p:extLst>
      <p:ext uri="{BB962C8B-B14F-4D97-AF65-F5344CB8AC3E}">
        <p14:creationId xmlns:p14="http://schemas.microsoft.com/office/powerpoint/2010/main" val="171363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4688" y="806450"/>
            <a:ext cx="5391150"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121</a:t>
            </a:fld>
            <a:endParaRPr lang="en-US" noProof="0" dirty="0"/>
          </a:p>
        </p:txBody>
      </p:sp>
    </p:spTree>
    <p:extLst>
      <p:ext uri="{BB962C8B-B14F-4D97-AF65-F5344CB8AC3E}">
        <p14:creationId xmlns:p14="http://schemas.microsoft.com/office/powerpoint/2010/main" val="40844676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122</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124</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5550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125</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10872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126</a:t>
            </a:fld>
            <a:endParaRPr lang="en-US" noProof="0" dirty="0"/>
          </a:p>
        </p:txBody>
      </p:sp>
    </p:spTree>
    <p:extLst>
      <p:ext uri="{BB962C8B-B14F-4D97-AF65-F5344CB8AC3E}">
        <p14:creationId xmlns:p14="http://schemas.microsoft.com/office/powerpoint/2010/main" val="38737042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127</a:t>
            </a:fld>
            <a:endParaRPr lang="en-US" noProof="0" dirty="0"/>
          </a:p>
        </p:txBody>
      </p:sp>
    </p:spTree>
    <p:extLst>
      <p:ext uri="{BB962C8B-B14F-4D97-AF65-F5344CB8AC3E}">
        <p14:creationId xmlns:p14="http://schemas.microsoft.com/office/powerpoint/2010/main" val="9194230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128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923226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130</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131</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132</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133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134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135</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848227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136</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7114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976012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139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915637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140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957173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141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237757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143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8190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144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56893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60745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146</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0491964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400563925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149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26750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150</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84666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151</a:t>
            </a:fld>
            <a:endParaRPr lang="en-US" dirty="0"/>
          </a:p>
        </p:txBody>
      </p:sp>
    </p:spTree>
    <p:extLst>
      <p:ext uri="{BB962C8B-B14F-4D97-AF65-F5344CB8AC3E}">
        <p14:creationId xmlns:p14="http://schemas.microsoft.com/office/powerpoint/2010/main" val="197539892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155</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156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157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7319053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159</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160</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161</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162</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163</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165</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883551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166</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6086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15</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72468131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167</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8414992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168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169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170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171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55970075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172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2608711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173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26536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174</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175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81078845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176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16</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14463696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177</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0825388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178</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179</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12457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91D0600E-F83F-4247-A8E5-4562B523541F}" type="slidenum">
              <a:rPr lang="en-US" altLang="en-US" sz="1000">
                <a:latin typeface="Arial" panose="020B0604020202020204" pitchFamily="34" charset="0"/>
              </a:rPr>
              <a:pPr algn="ctr" eaLnBrk="1" hangingPunct="1">
                <a:spcBef>
                  <a:spcPct val="0"/>
                </a:spcBef>
              </a:pPr>
              <a:t>180</a:t>
            </a:fld>
            <a:endParaRPr lang="en-US" altLang="en-US" sz="1000">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3203072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181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21489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184</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14976729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185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97842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85925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187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5791206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188</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0482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17</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97607706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189</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95202401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190</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830685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191</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8531985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192</a:t>
            </a:fld>
            <a:endParaRPr lang="en-US" sz="1000"/>
          </a:p>
        </p:txBody>
      </p:sp>
    </p:spTree>
    <p:extLst>
      <p:ext uri="{BB962C8B-B14F-4D97-AF65-F5344CB8AC3E}">
        <p14:creationId xmlns:p14="http://schemas.microsoft.com/office/powerpoint/2010/main" val="75899063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297238" y="9047163"/>
            <a:ext cx="733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2A2BE46A-DEFA-4888-8C84-6A4EA9F80C74}" type="slidenum">
              <a:rPr lang="en-US" altLang="en-US" sz="1000">
                <a:solidFill>
                  <a:srgbClr val="000000"/>
                </a:solidFill>
              </a:rPr>
              <a:pPr algn="ctr"/>
              <a:t>193</a:t>
            </a:fld>
            <a:endParaRPr lang="en-US" altLang="en-US" sz="10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2130410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194</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198</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18</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95777149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199</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200</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201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202</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203</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204</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205</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206</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207</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208</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19</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209</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210</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211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212</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213</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214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215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216</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725022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217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218</a:t>
            </a:fld>
            <a:endParaRPr lang="en-US" altLang="en-US" sz="1200">
              <a:solidFill>
                <a:srgbClr val="000000"/>
              </a:solidFill>
            </a:endParaRPr>
          </a:p>
        </p:txBody>
      </p:sp>
    </p:spTree>
    <p:extLst>
      <p:ext uri="{BB962C8B-B14F-4D97-AF65-F5344CB8AC3E}">
        <p14:creationId xmlns:p14="http://schemas.microsoft.com/office/powerpoint/2010/main" val="177561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20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219</a:t>
            </a:fld>
            <a:endParaRPr lang="en-US" altLang="en-US" sz="1200">
              <a:solidFill>
                <a:srgbClr val="000000"/>
              </a:solidFill>
            </a:endParaRPr>
          </a:p>
        </p:txBody>
      </p:sp>
    </p:spTree>
    <p:extLst>
      <p:ext uri="{BB962C8B-B14F-4D97-AF65-F5344CB8AC3E}">
        <p14:creationId xmlns:p14="http://schemas.microsoft.com/office/powerpoint/2010/main" val="2648421391"/>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220</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914250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221</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222</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6691422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225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226</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64228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227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3229771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228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250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230</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231</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65781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E9EA2C0E-9409-4CE3-9CAB-22D0D0972249}" type="slidenum">
              <a:rPr lang="en-US" altLang="en-US" sz="1000" smtClean="0"/>
              <a:pPr>
                <a:lnSpc>
                  <a:spcPct val="100000"/>
                </a:lnSpc>
                <a:spcBef>
                  <a:spcPct val="0"/>
                </a:spcBef>
                <a:buClrTx/>
                <a:buSzTx/>
                <a:buFontTx/>
                <a:buNone/>
              </a:pPr>
              <a:t>23</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4298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A8FE144-BF1A-454A-8DF2-591607EA38FE}" type="slidenum">
              <a:rPr lang="en-US" altLang="en-US" sz="1000"/>
              <a:pPr algn="ctr" eaLnBrk="1" hangingPunct="1">
                <a:lnSpc>
                  <a:spcPct val="100000"/>
                </a:lnSpc>
                <a:spcBef>
                  <a:spcPct val="0"/>
                </a:spcBef>
                <a:buClrTx/>
                <a:buSzTx/>
                <a:buFontTx/>
                <a:buNone/>
              </a:pPr>
              <a:t>24</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23229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A24D1DB-70C8-4BA7-B5A0-CFF80DC39274}" type="slidenum">
              <a:rPr lang="en-US" altLang="en-US" sz="1000"/>
              <a:pPr algn="ctr" eaLnBrk="1" hangingPunct="1">
                <a:lnSpc>
                  <a:spcPct val="100000"/>
                </a:lnSpc>
                <a:spcBef>
                  <a:spcPct val="0"/>
                </a:spcBef>
                <a:buClrTx/>
                <a:buSzTx/>
                <a:buFontTx/>
                <a:buNone/>
              </a:pPr>
              <a:t>25</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6230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E81F843-413B-4680-A2C6-9E54E17311AB}" type="slidenum">
              <a:rPr lang="en-US" altLang="en-US" sz="1000"/>
              <a:pPr algn="ctr" eaLnBrk="1" hangingPunct="1">
                <a:lnSpc>
                  <a:spcPct val="100000"/>
                </a:lnSpc>
                <a:spcBef>
                  <a:spcPct val="0"/>
                </a:spcBef>
                <a:buClrTx/>
                <a:buSzTx/>
                <a:buFontTx/>
                <a:buNone/>
              </a:pPr>
              <a:t>26</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85953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3E6B6C79-747F-4736-85D6-932115A77701}" type="slidenum">
              <a:rPr lang="en-US" altLang="en-US" sz="1000"/>
              <a:pPr algn="ctr" eaLnBrk="1" hangingPunct="1">
                <a:lnSpc>
                  <a:spcPct val="100000"/>
                </a:lnSpc>
                <a:spcBef>
                  <a:spcPct val="0"/>
                </a:spcBef>
                <a:buClrTx/>
                <a:buSzTx/>
                <a:buFontTx/>
                <a:buNone/>
              </a:pPr>
              <a:t>27</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53412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66D7247-99AA-4991-B9AD-873FBB5E4C5A}" type="slidenum">
              <a:rPr lang="en-US" altLang="en-US" sz="1000"/>
              <a:pPr algn="ctr" eaLnBrk="1" hangingPunct="1">
                <a:lnSpc>
                  <a:spcPct val="100000"/>
                </a:lnSpc>
                <a:spcBef>
                  <a:spcPct val="0"/>
                </a:spcBef>
                <a:buClrTx/>
                <a:buSzTx/>
                <a:buFontTx/>
                <a:buNone/>
              </a:pPr>
              <a:t>28</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37749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166DA2E-B466-4719-9438-5341F05FE39E}" type="slidenum">
              <a:rPr lang="en-US" altLang="en-US" sz="1000"/>
              <a:pPr algn="ctr" eaLnBrk="1" hangingPunct="1">
                <a:lnSpc>
                  <a:spcPct val="100000"/>
                </a:lnSpc>
                <a:spcBef>
                  <a:spcPct val="0"/>
                </a:spcBef>
                <a:buClrTx/>
                <a:buSzTx/>
                <a:buFontTx/>
                <a:buNone/>
              </a:pPr>
              <a:t>29</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7024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77925" y="696913"/>
            <a:ext cx="4641850" cy="3481387"/>
          </a:xfrm>
          <a:ln/>
        </p:spPr>
      </p:sp>
      <p:sp>
        <p:nvSpPr>
          <p:cNvPr id="2457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07195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48774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9111298-38BC-429D-A4C7-79DA059A5C91}" type="slidenum">
              <a:rPr lang="en-US" altLang="en-US" sz="1000" smtClean="0">
                <a:solidFill>
                  <a:srgbClr val="000000"/>
                </a:solidFill>
              </a:rPr>
              <a:pPr>
                <a:lnSpc>
                  <a:spcPct val="100000"/>
                </a:lnSpc>
                <a:spcBef>
                  <a:spcPct val="0"/>
                </a:spcBef>
                <a:buClrTx/>
                <a:buSzTx/>
                <a:buFontTx/>
                <a:buNone/>
              </a:pPr>
              <a:t>32</a:t>
            </a:fld>
            <a:endParaRPr lang="en-US" altLang="en-US" sz="100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64647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26729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2953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48145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CBC8920-2908-4B16-B6BB-9956BF559DC3}" type="slidenum">
              <a:rPr lang="en-US" altLang="en-US" sz="1000" smtClean="0">
                <a:solidFill>
                  <a:srgbClr val="000000"/>
                </a:solidFill>
              </a:rPr>
              <a:pPr>
                <a:lnSpc>
                  <a:spcPct val="100000"/>
                </a:lnSpc>
                <a:spcBef>
                  <a:spcPct val="0"/>
                </a:spcBef>
                <a:buClrTx/>
                <a:buSzTx/>
                <a:buFontTx/>
                <a:buNone/>
              </a:pPr>
              <a:t>36</a:t>
            </a:fld>
            <a:endParaRPr lang="en-US" altLang="en-US" sz="1000"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23176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45058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C9DD3A3-8464-4A25-8C8B-2E577FEB2C41}" type="slidenum">
              <a:rPr lang="en-US" altLang="en-US" sz="1000"/>
              <a:pPr algn="ctr" eaLnBrk="1" hangingPunct="1">
                <a:lnSpc>
                  <a:spcPct val="100000"/>
                </a:lnSpc>
                <a:spcBef>
                  <a:spcPct val="0"/>
                </a:spcBef>
                <a:buClrTx/>
                <a:buSzTx/>
                <a:buFontTx/>
                <a:buNone/>
              </a:pPr>
              <a:t>38</a:t>
            </a:fld>
            <a:endParaRPr lang="en-US" alt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06554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584EB6E-8415-4412-995C-94118A6F075B}" type="slidenum">
              <a:rPr lang="en-US" altLang="en-US" sz="1000"/>
              <a:pPr algn="ctr" eaLnBrk="1" hangingPunct="1">
                <a:lnSpc>
                  <a:spcPct val="100000"/>
                </a:lnSpc>
                <a:spcBef>
                  <a:spcPct val="0"/>
                </a:spcBef>
                <a:buClrTx/>
                <a:buSzTx/>
                <a:buFontTx/>
                <a:buNone/>
              </a:pPr>
              <a:t>39</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0758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DB890BE-2D11-4D66-9A65-2DEFCC5F2932}" type="slidenum">
              <a:rPr lang="en-US" altLang="en-US" sz="1000"/>
              <a:pPr algn="ctr" eaLnBrk="1" hangingPunct="1">
                <a:lnSpc>
                  <a:spcPct val="100000"/>
                </a:lnSpc>
                <a:spcBef>
                  <a:spcPct val="0"/>
                </a:spcBef>
                <a:buClrTx/>
                <a:buSzTx/>
                <a:buFontTx/>
                <a:buNone/>
              </a:pPr>
              <a:t>40</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60882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319B77B-7044-4644-996B-F70EF157145D}" type="slidenum">
              <a:rPr lang="en-US" altLang="en-US" sz="1000"/>
              <a:pPr algn="ctr" eaLnBrk="1" hangingPunct="1">
                <a:lnSpc>
                  <a:spcPct val="100000"/>
                </a:lnSpc>
                <a:spcBef>
                  <a:spcPct val="0"/>
                </a:spcBef>
                <a:buClrTx/>
                <a:buSzTx/>
                <a:buFontTx/>
                <a:buNone/>
              </a:pPr>
              <a:t>41</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30199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BC6BA63-02F0-4A24-93E0-6F6E64BA3820}" type="slidenum">
              <a:rPr lang="en-US" altLang="en-US" sz="1000"/>
              <a:pPr algn="ctr" eaLnBrk="1" hangingPunct="1">
                <a:lnSpc>
                  <a:spcPct val="100000"/>
                </a:lnSpc>
                <a:spcBef>
                  <a:spcPct val="0"/>
                </a:spcBef>
                <a:buClrTx/>
                <a:buSzTx/>
                <a:buFontTx/>
                <a:buNone/>
              </a:pPr>
              <a:t>42</a:t>
            </a:fld>
            <a:endParaRPr lang="en-US" altLang="en-US" sz="10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16774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46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47</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4132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49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454913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50</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14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51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52</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54</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55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56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57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61</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69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70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72</a:t>
            </a:fld>
            <a:endParaRPr lang="en-US" smtClean="0"/>
          </a:p>
        </p:txBody>
      </p:sp>
    </p:spTree>
    <p:extLst>
      <p:ext uri="{BB962C8B-B14F-4D97-AF65-F5344CB8AC3E}">
        <p14:creationId xmlns:p14="http://schemas.microsoft.com/office/powerpoint/2010/main" val="36366729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73</a:t>
            </a:fld>
            <a:endParaRPr lang="en-US" smtClean="0"/>
          </a:p>
        </p:txBody>
      </p:sp>
    </p:spTree>
    <p:extLst>
      <p:ext uri="{BB962C8B-B14F-4D97-AF65-F5344CB8AC3E}">
        <p14:creationId xmlns:p14="http://schemas.microsoft.com/office/powerpoint/2010/main" val="19680804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74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78884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75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76</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77</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38659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0945894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86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52322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87</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90514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88</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3472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89</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4374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90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91</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53727" y="8987974"/>
            <a:ext cx="706129" cy="246523"/>
          </a:xfrm>
          <a:noFill/>
        </p:spPr>
        <p:txBody>
          <a:bodyPr/>
          <a:lstStyle/>
          <a:p>
            <a:pPr defTabSz="928787"/>
            <a:fld id="{9A6E5439-9D2A-4CD2-8AB5-D96889696FBF}" type="slidenum">
              <a:rPr lang="en-US" smtClean="0"/>
              <a:pPr defTabSz="928787"/>
              <a:t>93</a:t>
            </a:fld>
            <a:endParaRPr lang="en-US" dirty="0" smtClean="0"/>
          </a:p>
        </p:txBody>
      </p:sp>
      <p:sp>
        <p:nvSpPr>
          <p:cNvPr id="8195" name="Slide Image Placeholder 1"/>
          <p:cNvSpPr>
            <a:spLocks noGrp="1" noRot="1" noChangeAspect="1" noTextEdit="1"/>
          </p:cNvSpPr>
          <p:nvPr>
            <p:ph type="sldImg"/>
          </p:nvPr>
        </p:nvSpPr>
        <p:spPr>
          <a:xfrm>
            <a:off x="1195388" y="693738"/>
            <a:ext cx="4619625" cy="3463925"/>
          </a:xfrm>
          <a:ln w="12700"/>
        </p:spPr>
      </p:sp>
      <p:sp>
        <p:nvSpPr>
          <p:cNvPr id="8196"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88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53727" y="8987974"/>
            <a:ext cx="706129" cy="246523"/>
          </a:xfrm>
          <a:noFill/>
        </p:spPr>
        <p:txBody>
          <a:bodyPr/>
          <a:lstStyle/>
          <a:p>
            <a:pPr defTabSz="928787"/>
            <a:fld id="{0E8A599E-323A-439F-9DB7-C51FF478F99C}" type="slidenum">
              <a:rPr lang="en-US" smtClean="0"/>
              <a:pPr defTabSz="928787"/>
              <a:t>94</a:t>
            </a:fld>
            <a:endParaRPr lang="en-US" dirty="0" smtClean="0"/>
          </a:p>
        </p:txBody>
      </p:sp>
      <p:sp>
        <p:nvSpPr>
          <p:cNvPr id="9219" name="Slide Image Placeholder 1"/>
          <p:cNvSpPr>
            <a:spLocks noGrp="1" noRot="1" noChangeAspect="1" noTextEdit="1"/>
          </p:cNvSpPr>
          <p:nvPr>
            <p:ph type="sldImg"/>
          </p:nvPr>
        </p:nvSpPr>
        <p:spPr>
          <a:xfrm>
            <a:off x="1195388" y="693738"/>
            <a:ext cx="4619625" cy="3463925"/>
          </a:xfrm>
          <a:ln w="12700"/>
        </p:spPr>
      </p:sp>
      <p:sp>
        <p:nvSpPr>
          <p:cNvPr id="9220"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02889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FC589A5-F8EC-4339-886A-0912F616E13A}" type="slidenum">
              <a:rPr lang="en-US" altLang="en-US" sz="1000"/>
              <a:pPr algn="ctr" eaLnBrk="1" hangingPunct="1"/>
              <a:t>95</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348881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FC589A5-F8EC-4339-886A-0912F616E13A}" type="slidenum">
              <a:rPr lang="en-US" altLang="en-US" sz="1000"/>
              <a:pPr algn="ctr" eaLnBrk="1" hangingPunct="1"/>
              <a:t>96</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3388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a:noFill/>
        </p:spPr>
        <p:txBody>
          <a:bodyPr/>
          <a:lstStyle/>
          <a:p>
            <a:fld id="{2A1643E6-F5F3-4118-9C9B-EFB6C9520BF7}" type="slidenum">
              <a:rPr lang="en-US" smtClean="0"/>
              <a:pPr/>
              <a:t>98</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68796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a:noFill/>
        </p:spPr>
        <p:txBody>
          <a:bodyPr/>
          <a:lstStyle/>
          <a:p>
            <a:fld id="{2A1643E6-F5F3-4118-9C9B-EFB6C9520BF7}" type="slidenum">
              <a:rPr lang="en-US" smtClean="0"/>
              <a:pPr/>
              <a:t>99</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177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9</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19547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100</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98729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92744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355238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6737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18177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0824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110</a:t>
            </a:fld>
            <a:endParaRPr lang="en-US" smtClean="0"/>
          </a:p>
        </p:txBody>
      </p:sp>
    </p:spTree>
    <p:extLst>
      <p:ext uri="{BB962C8B-B14F-4D97-AF65-F5344CB8AC3E}">
        <p14:creationId xmlns:p14="http://schemas.microsoft.com/office/powerpoint/2010/main" val="3936981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79.emf"/><Relationship Id="rId4" Type="http://schemas.openxmlformats.org/officeDocument/2006/relationships/oleObject" Target="../embeddings/oleObject73.bin"/></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2.xml"/><Relationship Id="rId1" Type="http://schemas.openxmlformats.org/officeDocument/2006/relationships/vmlDrawing" Target="../drawings/vmlDrawing73.vml"/><Relationship Id="rId4" Type="http://schemas.openxmlformats.org/officeDocument/2006/relationships/image" Target="../media/image80.emf"/></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81.emf"/><Relationship Id="rId4" Type="http://schemas.openxmlformats.org/officeDocument/2006/relationships/oleObject" Target="../embeddings/oleObject75.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82.emf"/><Relationship Id="rId4" Type="http://schemas.openxmlformats.org/officeDocument/2006/relationships/oleObject" Target="../embeddings/oleObject76.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83.emf"/><Relationship Id="rId4" Type="http://schemas.openxmlformats.org/officeDocument/2006/relationships/oleObject" Target="../embeddings/oleObject77.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84.emf"/><Relationship Id="rId4" Type="http://schemas.openxmlformats.org/officeDocument/2006/relationships/oleObject" Target="../embeddings/oleObject78.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85.emf"/><Relationship Id="rId4" Type="http://schemas.openxmlformats.org/officeDocument/2006/relationships/oleObject" Target="../embeddings/oleObject79.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86.emf"/><Relationship Id="rId4" Type="http://schemas.openxmlformats.org/officeDocument/2006/relationships/oleObject" Target="../embeddings/oleObject80.bin"/></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87.emf"/><Relationship Id="rId4" Type="http://schemas.openxmlformats.org/officeDocument/2006/relationships/oleObject" Target="../embeddings/oleObject8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88.em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89.emf"/></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90.png"/><Relationship Id="rId4" Type="http://schemas.openxmlformats.org/officeDocument/2006/relationships/hyperlink" Target="http://www.iii.org/issue-update/flood-insurance" TargetMode="Externa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91.emf"/></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92.emf"/><Relationship Id="rId4" Type="http://schemas.openxmlformats.org/officeDocument/2006/relationships/oleObject" Target="../embeddings/oleObject82.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93.emf"/><Relationship Id="rId4" Type="http://schemas.openxmlformats.org/officeDocument/2006/relationships/oleObject" Target="../embeddings/oleObject83.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94.emf"/><Relationship Id="rId4" Type="http://schemas.openxmlformats.org/officeDocument/2006/relationships/oleObject" Target="../embeddings/oleObject84.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95.emf"/><Relationship Id="rId4" Type="http://schemas.openxmlformats.org/officeDocument/2006/relationships/oleObject" Target="../embeddings/oleObject85.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96.emf"/><Relationship Id="rId4" Type="http://schemas.openxmlformats.org/officeDocument/2006/relationships/oleObject" Target="../embeddings/oleObject86.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image" Target="../media/image97.emf"/><Relationship Id="rId4" Type="http://schemas.openxmlformats.org/officeDocument/2006/relationships/oleObject" Target="../embeddings/oleObject8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98.emf"/></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3.xml.rels><?xml version="1.0" encoding="UTF-8" standalone="yes"?>
<Relationships xmlns="http://schemas.openxmlformats.org/package/2006/relationships"><Relationship Id="rId2" Type="http://schemas.openxmlformats.org/officeDocument/2006/relationships/image" Target="../media/image99.gif"/><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00.emf"/></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101.emf"/></Relationships>
</file>

<file path=ppt/slides/_rels/slide1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hyperlink" Target="http://www.fema.gov/disasters" TargetMode="External"/><Relationship Id="rId5" Type="http://schemas.openxmlformats.org/officeDocument/2006/relationships/image" Target="../media/image102.emf"/><Relationship Id="rId4" Type="http://schemas.openxmlformats.org/officeDocument/2006/relationships/oleObject" Target="../embeddings/oleObject8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hyperlink" Target="http://www.fema.gov/disasters" TargetMode="External"/><Relationship Id="rId5" Type="http://schemas.openxmlformats.org/officeDocument/2006/relationships/image" Target="../media/image103.emf"/><Relationship Id="rId4" Type="http://schemas.openxmlformats.org/officeDocument/2006/relationships/oleObject" Target="../embeddings/oleObject89.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hyperlink" Target="http://www.fema.gov/disasters" TargetMode="External"/><Relationship Id="rId5" Type="http://schemas.openxmlformats.org/officeDocument/2006/relationships/image" Target="../media/image104.emf"/><Relationship Id="rId4" Type="http://schemas.openxmlformats.org/officeDocument/2006/relationships/oleObject" Target="../embeddings/oleObject90.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90.vml"/><Relationship Id="rId5" Type="http://schemas.openxmlformats.org/officeDocument/2006/relationships/image" Target="../media/image105.emf"/><Relationship Id="rId4" Type="http://schemas.openxmlformats.org/officeDocument/2006/relationships/oleObject" Target="../embeddings/oleObject91.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106.emf"/><Relationship Id="rId4" Type="http://schemas.openxmlformats.org/officeDocument/2006/relationships/oleObject" Target="../embeddings/oleObject92.bin"/></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image" Target="../media/image107.emf"/><Relationship Id="rId5" Type="http://schemas.openxmlformats.org/officeDocument/2006/relationships/oleObject" Target="../embeddings/oleObject93.bin"/><Relationship Id="rId4" Type="http://schemas.openxmlformats.org/officeDocument/2006/relationships/hyperlink" Target="http://research.stlouisfed.org/fred2/series/WASCUR" TargetMode="Externa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3.vml"/><Relationship Id="rId6" Type="http://schemas.openxmlformats.org/officeDocument/2006/relationships/hyperlink" Target="http://research.stlouisfed.org/fred2/series/WASCUR" TargetMode="External"/><Relationship Id="rId5" Type="http://schemas.openxmlformats.org/officeDocument/2006/relationships/image" Target="../media/image108.emf"/><Relationship Id="rId4" Type="http://schemas.openxmlformats.org/officeDocument/2006/relationships/oleObject" Target="../embeddings/oleObject94.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109.emf"/><Relationship Id="rId4" Type="http://schemas.openxmlformats.org/officeDocument/2006/relationships/oleObject" Target="../embeddings/oleObject95.bin"/></Relationships>
</file>

<file path=ppt/slides/_rels/slide1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95.vml"/><Relationship Id="rId5" Type="http://schemas.openxmlformats.org/officeDocument/2006/relationships/image" Target="../media/image112.emf"/><Relationship Id="rId4" Type="http://schemas.openxmlformats.org/officeDocument/2006/relationships/oleObject" Target="../embeddings/Microsoft_Excel_97-2003_Worksheet6.xls"/></Relationships>
</file>

<file path=ppt/slides/_rels/slide1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15.emf"/><Relationship Id="rId4" Type="http://schemas.openxmlformats.org/officeDocument/2006/relationships/oleObject" Target="../embeddings/oleObject97.bin"/></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image" Target="../media/image116.emf"/></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98.vml"/><Relationship Id="rId6" Type="http://schemas.openxmlformats.org/officeDocument/2006/relationships/image" Target="../media/image117.emf"/><Relationship Id="rId5" Type="http://schemas.openxmlformats.org/officeDocument/2006/relationships/oleObject" Target="../embeddings/Microsoft_Excel_97-2003_Worksheet7.xls"/><Relationship Id="rId4" Type="http://schemas.openxmlformats.org/officeDocument/2006/relationships/oleObject" Target="../embeddings/oleObject99.bin"/></Relationships>
</file>

<file path=ppt/slides/_rels/slide14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99.vml"/><Relationship Id="rId5" Type="http://schemas.openxmlformats.org/officeDocument/2006/relationships/image" Target="../media/image119.emf"/><Relationship Id="rId4" Type="http://schemas.openxmlformats.org/officeDocument/2006/relationships/oleObject" Target="../embeddings/oleObject100.bin"/></Relationships>
</file>

<file path=ppt/slides/_rels/slide15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image" Target="../media/image120.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101.vml"/><Relationship Id="rId4" Type="http://schemas.openxmlformats.org/officeDocument/2006/relationships/image" Target="../media/image121.emf"/></Relationships>
</file>

<file path=ppt/slides/_rels/slide15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7.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5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22.xml"/><Relationship Id="rId1" Type="http://schemas.openxmlformats.org/officeDocument/2006/relationships/vmlDrawing" Target="../drawings/vmlDrawing102.vml"/><Relationship Id="rId6" Type="http://schemas.openxmlformats.org/officeDocument/2006/relationships/image" Target="../media/image122.emf"/><Relationship Id="rId5" Type="http://schemas.openxmlformats.org/officeDocument/2006/relationships/oleObject" Target="../embeddings/oleObject103.bin"/><Relationship Id="rId4" Type="http://schemas.openxmlformats.org/officeDocument/2006/relationships/notesSlide" Target="../notesSlides/notesSlide138.xml"/></Relationships>
</file>

<file path=ppt/slides/_rels/slide1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23.emf"/><Relationship Id="rId4" Type="http://schemas.openxmlformats.org/officeDocument/2006/relationships/oleObject" Target="../embeddings/oleObject104.bin"/></Relationships>
</file>

<file path=ppt/slides/_rels/slide15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41.xml"/><Relationship Id="rId1" Type="http://schemas.openxmlformats.org/officeDocument/2006/relationships/slideLayout" Target="../slideLayouts/slideLayout6.xml"/><Relationship Id="rId4" Type="http://schemas.openxmlformats.org/officeDocument/2006/relationships/image" Target="../media/image124.emf"/></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25.emf"/><Relationship Id="rId4" Type="http://schemas.openxmlformats.org/officeDocument/2006/relationships/oleObject" Target="../embeddings/oleObject10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5.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26.emf"/><Relationship Id="rId4" Type="http://schemas.openxmlformats.org/officeDocument/2006/relationships/oleObject" Target="../embeddings/oleObject106.bin"/></Relationships>
</file>

<file path=ppt/slides/_rels/slide16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06.vml"/><Relationship Id="rId5" Type="http://schemas.openxmlformats.org/officeDocument/2006/relationships/image" Target="../media/image128.emf"/><Relationship Id="rId4" Type="http://schemas.openxmlformats.org/officeDocument/2006/relationships/oleObject" Target="../embeddings/oleObject107.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07.vml"/><Relationship Id="rId6" Type="http://schemas.openxmlformats.org/officeDocument/2006/relationships/hyperlink" Target="http://www.bls.gov/ces/home.htm" TargetMode="External"/><Relationship Id="rId5" Type="http://schemas.openxmlformats.org/officeDocument/2006/relationships/image" Target="../media/image129.emf"/><Relationship Id="rId4" Type="http://schemas.openxmlformats.org/officeDocument/2006/relationships/oleObject" Target="../embeddings/oleObject108.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08.vml"/><Relationship Id="rId5" Type="http://schemas.openxmlformats.org/officeDocument/2006/relationships/image" Target="../media/image130.emf"/><Relationship Id="rId4" Type="http://schemas.openxmlformats.org/officeDocument/2006/relationships/oleObject" Target="../embeddings/oleObject109.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31.emf"/><Relationship Id="rId4" Type="http://schemas.openxmlformats.org/officeDocument/2006/relationships/oleObject" Target="../embeddings/oleObject110.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0.vml"/><Relationship Id="rId5" Type="http://schemas.openxmlformats.org/officeDocument/2006/relationships/image" Target="../media/image132.emf"/><Relationship Id="rId4" Type="http://schemas.openxmlformats.org/officeDocument/2006/relationships/oleObject" Target="../embeddings/oleObject111.bin"/></Relationships>
</file>

<file path=ppt/slides/_rels/slide1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vmlDrawing" Target="../drawings/vmlDrawing111.vml"/><Relationship Id="rId6" Type="http://schemas.openxmlformats.org/officeDocument/2006/relationships/hyperlink" Target="http://www.census.gov/construction/c30/c30index.html" TargetMode="External"/><Relationship Id="rId5" Type="http://schemas.openxmlformats.org/officeDocument/2006/relationships/image" Target="../media/image133.emf"/><Relationship Id="rId4" Type="http://schemas.openxmlformats.org/officeDocument/2006/relationships/oleObject" Target="../embeddings/oleObject1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2.vml"/><Relationship Id="rId6" Type="http://schemas.openxmlformats.org/officeDocument/2006/relationships/hyperlink" Target="http://www.census.gov/construction/c30/c30index.html" TargetMode="External"/><Relationship Id="rId5" Type="http://schemas.openxmlformats.org/officeDocument/2006/relationships/image" Target="../media/image134.emf"/><Relationship Id="rId4" Type="http://schemas.openxmlformats.org/officeDocument/2006/relationships/oleObject" Target="../embeddings/oleObject113.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3.vml"/><Relationship Id="rId6" Type="http://schemas.openxmlformats.org/officeDocument/2006/relationships/hyperlink" Target="http://www.census.gov/construction/c30/c30index.html" TargetMode="External"/><Relationship Id="rId5" Type="http://schemas.openxmlformats.org/officeDocument/2006/relationships/image" Target="../media/image135.emf"/><Relationship Id="rId4" Type="http://schemas.openxmlformats.org/officeDocument/2006/relationships/oleObject" Target="../embeddings/oleObject114.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4.vml"/><Relationship Id="rId6" Type="http://schemas.openxmlformats.org/officeDocument/2006/relationships/hyperlink" Target="http://www.census.gov/construction/c30/c30index.html" TargetMode="External"/><Relationship Id="rId5" Type="http://schemas.openxmlformats.org/officeDocument/2006/relationships/image" Target="../media/image136.emf"/><Relationship Id="rId4" Type="http://schemas.openxmlformats.org/officeDocument/2006/relationships/oleObject" Target="../embeddings/oleObject115.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15.vml"/><Relationship Id="rId6" Type="http://schemas.openxmlformats.org/officeDocument/2006/relationships/hyperlink" Target="http://www.census.gov/construction/c30/historical_data.html" TargetMode="External"/><Relationship Id="rId5" Type="http://schemas.openxmlformats.org/officeDocument/2006/relationships/image" Target="../media/image137.emf"/><Relationship Id="rId4" Type="http://schemas.openxmlformats.org/officeDocument/2006/relationships/oleObject" Target="../embeddings/oleObject116.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16.vml"/><Relationship Id="rId6" Type="http://schemas.openxmlformats.org/officeDocument/2006/relationships/image" Target="../media/image138.emf"/><Relationship Id="rId5" Type="http://schemas.openxmlformats.org/officeDocument/2006/relationships/oleObject" Target="../embeddings/oleObject117.bin"/><Relationship Id="rId4" Type="http://schemas.openxmlformats.org/officeDocument/2006/relationships/hyperlink" Target="http://data.bls.gov/" TargetMode="Externa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17.vml"/><Relationship Id="rId5" Type="http://schemas.openxmlformats.org/officeDocument/2006/relationships/image" Target="../media/image139.emf"/><Relationship Id="rId4" Type="http://schemas.openxmlformats.org/officeDocument/2006/relationships/oleObject" Target="../embeddings/oleObject118.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image" Target="../media/image140.emf"/><Relationship Id="rId4" Type="http://schemas.openxmlformats.org/officeDocument/2006/relationships/oleObject" Target="../embeddings/oleObject119.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19.vml"/><Relationship Id="rId5" Type="http://schemas.openxmlformats.org/officeDocument/2006/relationships/image" Target="../media/image141.emf"/><Relationship Id="rId4" Type="http://schemas.openxmlformats.org/officeDocument/2006/relationships/oleObject" Target="../embeddings/oleObject120.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0.vml"/><Relationship Id="rId5" Type="http://schemas.openxmlformats.org/officeDocument/2006/relationships/image" Target="../media/image142.emf"/><Relationship Id="rId4" Type="http://schemas.openxmlformats.org/officeDocument/2006/relationships/oleObject" Target="../embeddings/oleObject121.bin"/></Relationships>
</file>

<file path=ppt/slides/_rels/slide17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image" Target="../media/image143.emf"/><Relationship Id="rId4" Type="http://schemas.openxmlformats.org/officeDocument/2006/relationships/oleObject" Target="../embeddings/oleObject122.bin"/></Relationships>
</file>

<file path=ppt/slides/_rels/slide1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6.xml"/><Relationship Id="rId1" Type="http://schemas.openxmlformats.org/officeDocument/2006/relationships/vmlDrawing" Target="../drawings/vmlDrawing122.vml"/><Relationship Id="rId4" Type="http://schemas.openxmlformats.org/officeDocument/2006/relationships/image" Target="../media/image144.emf"/></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image" Target="../media/image145.emf"/></Relationships>
</file>

<file path=ppt/slides/_rels/slide184.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65.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4.vml"/><Relationship Id="rId6" Type="http://schemas.openxmlformats.org/officeDocument/2006/relationships/hyperlink" Target="http://www.ism.ws/ismreport/mfgrob.cfm" TargetMode="External"/><Relationship Id="rId5" Type="http://schemas.openxmlformats.org/officeDocument/2006/relationships/image" Target="../media/image146.emf"/><Relationship Id="rId4" Type="http://schemas.openxmlformats.org/officeDocument/2006/relationships/oleObject" Target="../embeddings/oleObject125.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5.vml"/><Relationship Id="rId6" Type="http://schemas.openxmlformats.org/officeDocument/2006/relationships/hyperlink" Target="http://www.census.gov/manufacturing/m3/" TargetMode="External"/><Relationship Id="rId5" Type="http://schemas.openxmlformats.org/officeDocument/2006/relationships/image" Target="../media/image147.emf"/><Relationship Id="rId4" Type="http://schemas.openxmlformats.org/officeDocument/2006/relationships/oleObject" Target="../embeddings/oleObject126.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6.vml"/><Relationship Id="rId5" Type="http://schemas.openxmlformats.org/officeDocument/2006/relationships/image" Target="../media/image148.emf"/><Relationship Id="rId4" Type="http://schemas.openxmlformats.org/officeDocument/2006/relationships/oleObject" Target="../embeddings/oleObject127.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27.vml"/><Relationship Id="rId6" Type="http://schemas.openxmlformats.org/officeDocument/2006/relationships/hyperlink" Target="http://data.bls.gov/" TargetMode="External"/><Relationship Id="rId5" Type="http://schemas.openxmlformats.org/officeDocument/2006/relationships/image" Target="../media/image149.emf"/><Relationship Id="rId4" Type="http://schemas.openxmlformats.org/officeDocument/2006/relationships/oleObject" Target="../embeddings/oleObject12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0.png"/></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28.vml"/><Relationship Id="rId6" Type="http://schemas.openxmlformats.org/officeDocument/2006/relationships/hyperlink" Target="http://www.census.gov/manufacturing/m3/" TargetMode="External"/><Relationship Id="rId5" Type="http://schemas.openxmlformats.org/officeDocument/2006/relationships/image" Target="../media/image150.emf"/><Relationship Id="rId4" Type="http://schemas.openxmlformats.org/officeDocument/2006/relationships/oleObject" Target="../embeddings/oleObject129.bin"/></Relationships>
</file>

<file path=ppt/slides/_rels/slide19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3.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29.vml"/><Relationship Id="rId6" Type="http://schemas.openxmlformats.org/officeDocument/2006/relationships/image" Target="../media/image151.emf"/><Relationship Id="rId5" Type="http://schemas.openxmlformats.org/officeDocument/2006/relationships/oleObject" Target="../embeddings/oleObject130.bin"/><Relationship Id="rId4" Type="http://schemas.openxmlformats.org/officeDocument/2006/relationships/audio" Target="../media/audio1.wav"/></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4.xml"/><Relationship Id="rId7" Type="http://schemas.openxmlformats.org/officeDocument/2006/relationships/hyperlink" Target="http://www.federalreserve.gov/releases/g17/ipdisk/ip_sa.txt" TargetMode="External"/><Relationship Id="rId2" Type="http://schemas.openxmlformats.org/officeDocument/2006/relationships/slideLayout" Target="../slideLayouts/slideLayout7.xml"/><Relationship Id="rId1" Type="http://schemas.openxmlformats.org/officeDocument/2006/relationships/vmlDrawing" Target="../drawings/vmlDrawing130.vml"/><Relationship Id="rId6" Type="http://schemas.openxmlformats.org/officeDocument/2006/relationships/image" Target="../media/image152.emf"/><Relationship Id="rId5" Type="http://schemas.openxmlformats.org/officeDocument/2006/relationships/oleObject" Target="../embeddings/Microsoft_Excel_97-2003_Worksheet8.xls"/><Relationship Id="rId4" Type="http://schemas.openxmlformats.org/officeDocument/2006/relationships/oleObject" Target="../embeddings/oleObject131.bin"/></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8" Type="http://schemas.openxmlformats.org/officeDocument/2006/relationships/image" Target="../media/image156.jpeg"/><Relationship Id="rId13" Type="http://schemas.openxmlformats.org/officeDocument/2006/relationships/image" Target="../media/image161.png"/><Relationship Id="rId3" Type="http://schemas.openxmlformats.org/officeDocument/2006/relationships/notesSlide" Target="../notesSlides/notesSlide176.xml"/><Relationship Id="rId7" Type="http://schemas.openxmlformats.org/officeDocument/2006/relationships/image" Target="../media/image155.png"/><Relationship Id="rId12" Type="http://schemas.openxmlformats.org/officeDocument/2006/relationships/image" Target="../media/image160.jpeg"/><Relationship Id="rId2" Type="http://schemas.openxmlformats.org/officeDocument/2006/relationships/slideLayout" Target="../slideLayouts/slideLayout6.xml"/><Relationship Id="rId1" Type="http://schemas.openxmlformats.org/officeDocument/2006/relationships/vmlDrawing" Target="../drawings/vmlDrawing131.vml"/><Relationship Id="rId6" Type="http://schemas.openxmlformats.org/officeDocument/2006/relationships/image" Target="../media/image154.jpeg"/><Relationship Id="rId11" Type="http://schemas.openxmlformats.org/officeDocument/2006/relationships/image" Target="../media/image159.png"/><Relationship Id="rId5" Type="http://schemas.openxmlformats.org/officeDocument/2006/relationships/image" Target="../media/image153.emf"/><Relationship Id="rId10" Type="http://schemas.openxmlformats.org/officeDocument/2006/relationships/image" Target="../media/image158.jpeg"/><Relationship Id="rId4" Type="http://schemas.openxmlformats.org/officeDocument/2006/relationships/oleObject" Target="../embeddings/oleObject132.bin"/><Relationship Id="rId9" Type="http://schemas.openxmlformats.org/officeDocument/2006/relationships/image" Target="../media/image157.png"/><Relationship Id="rId14" Type="http://schemas.openxmlformats.org/officeDocument/2006/relationships/image" Target="../media/image162.jpeg"/></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vmlDrawing" Target="../drawings/vmlDrawing132.vml"/><Relationship Id="rId5" Type="http://schemas.openxmlformats.org/officeDocument/2006/relationships/image" Target="../media/image163.emf"/><Relationship Id="rId4" Type="http://schemas.openxmlformats.org/officeDocument/2006/relationships/oleObject" Target="../embeddings/oleObject133.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33.vml"/><Relationship Id="rId5" Type="http://schemas.openxmlformats.org/officeDocument/2006/relationships/image" Target="../media/image164.emf"/><Relationship Id="rId4" Type="http://schemas.openxmlformats.org/officeDocument/2006/relationships/oleObject" Target="../embeddings/oleObject134.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65.emf"/><Relationship Id="rId4" Type="http://schemas.openxmlformats.org/officeDocument/2006/relationships/oleObject" Target="../embeddings/oleObject135.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66.emf"/><Relationship Id="rId4" Type="http://schemas.openxmlformats.org/officeDocument/2006/relationships/oleObject" Target="../embeddings/oleObject136.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image" Target="../media/image167.emf"/><Relationship Id="rId4" Type="http://schemas.openxmlformats.org/officeDocument/2006/relationships/oleObject" Target="../embeddings/oleObject137.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6.xml"/><Relationship Id="rId1" Type="http://schemas.openxmlformats.org/officeDocument/2006/relationships/vmlDrawing" Target="../drawings/vmlDrawing137.vml"/><Relationship Id="rId5" Type="http://schemas.openxmlformats.org/officeDocument/2006/relationships/image" Target="../media/image168.emf"/><Relationship Id="rId4" Type="http://schemas.openxmlformats.org/officeDocument/2006/relationships/oleObject" Target="../embeddings/oleObject138.bin"/></Relationships>
</file>

<file path=ppt/slides/_rels/slide20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8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06.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notesSlide" Target="../notesSlides/notesSlide187.xml"/><Relationship Id="rId1" Type="http://schemas.openxmlformats.org/officeDocument/2006/relationships/slideLayout" Target="../slideLayouts/slideLayout6.xml"/><Relationship Id="rId4" Type="http://schemas.openxmlformats.org/officeDocument/2006/relationships/hyperlink" Target="http://www.iii.org/white-paper/cyber-risks-threat-and-opportunities-100715" TargetMode="Externa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7.xml"/><Relationship Id="rId1" Type="http://schemas.openxmlformats.org/officeDocument/2006/relationships/vmlDrawing" Target="../drawings/vmlDrawing138.vml"/><Relationship Id="rId5" Type="http://schemas.openxmlformats.org/officeDocument/2006/relationships/image" Target="../media/image170.emf"/><Relationship Id="rId4" Type="http://schemas.openxmlformats.org/officeDocument/2006/relationships/oleObject" Target="../embeddings/oleObject139.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7.xml"/><Relationship Id="rId1" Type="http://schemas.openxmlformats.org/officeDocument/2006/relationships/vmlDrawing" Target="../drawings/vmlDrawing139.vml"/><Relationship Id="rId5" Type="http://schemas.openxmlformats.org/officeDocument/2006/relationships/image" Target="../media/image171.emf"/><Relationship Id="rId4" Type="http://schemas.openxmlformats.org/officeDocument/2006/relationships/oleObject" Target="../embeddings/oleObject140.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7.xml"/><Relationship Id="rId1" Type="http://schemas.openxmlformats.org/officeDocument/2006/relationships/vmlDrawing" Target="../drawings/vmlDrawing140.vml"/><Relationship Id="rId5" Type="http://schemas.openxmlformats.org/officeDocument/2006/relationships/image" Target="../media/image172.emf"/><Relationship Id="rId4" Type="http://schemas.openxmlformats.org/officeDocument/2006/relationships/oleObject" Target="../embeddings/oleObject14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41.vml"/><Relationship Id="rId5" Type="http://schemas.openxmlformats.org/officeDocument/2006/relationships/image" Target="../media/image173.emf"/><Relationship Id="rId4" Type="http://schemas.openxmlformats.org/officeDocument/2006/relationships/oleObject" Target="../embeddings/oleObject142.bin"/></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42.vml"/><Relationship Id="rId5" Type="http://schemas.openxmlformats.org/officeDocument/2006/relationships/image" Target="../media/image174.emf"/><Relationship Id="rId4" Type="http://schemas.openxmlformats.org/officeDocument/2006/relationships/oleObject" Target="../embeddings/oleObject143.bin"/></Relationships>
</file>

<file path=ppt/slides/_rels/slide2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4.xml"/><Relationship Id="rId1" Type="http://schemas.openxmlformats.org/officeDocument/2006/relationships/slideLayout" Target="../slideLayouts/slideLayout7.xml"/><Relationship Id="rId4" Type="http://schemas.openxmlformats.org/officeDocument/2006/relationships/image" Target="../media/image175.jpg"/></Relationships>
</file>

<file path=ppt/slides/_rels/slide214.xml.rels><?xml version="1.0" encoding="UTF-8" standalone="yes"?>
<Relationships xmlns="http://schemas.openxmlformats.org/package/2006/relationships"><Relationship Id="rId3" Type="http://schemas.openxmlformats.org/officeDocument/2006/relationships/image" Target="../media/image176.jpg"/><Relationship Id="rId2" Type="http://schemas.openxmlformats.org/officeDocument/2006/relationships/notesSlide" Target="../notesSlides/notesSlide195.xml"/><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215.xml.rels><?xml version="1.0" encoding="UTF-8" standalone="yes"?>
<Relationships xmlns="http://schemas.openxmlformats.org/package/2006/relationships"><Relationship Id="rId3" Type="http://schemas.openxmlformats.org/officeDocument/2006/relationships/image" Target="../media/image178.jpg"/><Relationship Id="rId2" Type="http://schemas.openxmlformats.org/officeDocument/2006/relationships/notesSlide" Target="../notesSlides/notesSlide196.xml"/><Relationship Id="rId1" Type="http://schemas.openxmlformats.org/officeDocument/2006/relationships/slideLayout" Target="../slideLayouts/slideLayout7.xml"/><Relationship Id="rId6" Type="http://schemas.openxmlformats.org/officeDocument/2006/relationships/image" Target="../media/image181.jpg"/><Relationship Id="rId5" Type="http://schemas.openxmlformats.org/officeDocument/2006/relationships/image" Target="../media/image180.png"/><Relationship Id="rId4" Type="http://schemas.openxmlformats.org/officeDocument/2006/relationships/image" Target="../media/image179.png"/></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82.jpg"/><Relationship Id="rId2" Type="http://schemas.openxmlformats.org/officeDocument/2006/relationships/notesSlide" Target="../notesSlides/notesSlide198.xml"/><Relationship Id="rId1" Type="http://schemas.openxmlformats.org/officeDocument/2006/relationships/slideLayout" Target="../slideLayouts/slideLayout6.xml"/><Relationship Id="rId5" Type="http://schemas.openxmlformats.org/officeDocument/2006/relationships/image" Target="../media/image184.png"/><Relationship Id="rId4" Type="http://schemas.openxmlformats.org/officeDocument/2006/relationships/image" Target="../media/image183.jpeg"/></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85.emf"/></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87.emf"/><Relationship Id="rId4" Type="http://schemas.openxmlformats.org/officeDocument/2006/relationships/image" Target="../media/image186.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20.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notesSlide" Target="../notesSlides/notesSlide201.xml"/><Relationship Id="rId1" Type="http://schemas.openxmlformats.org/officeDocument/2006/relationships/slideLayout" Target="../slideLayouts/slideLayout6.xml"/><Relationship Id="rId5" Type="http://schemas.openxmlformats.org/officeDocument/2006/relationships/image" Target="../media/image189.png"/><Relationship Id="rId4" Type="http://schemas.openxmlformats.org/officeDocument/2006/relationships/hyperlink" Target="http://www.propertydrone.org/" TargetMode="External"/></Relationships>
</file>

<file path=ppt/slides/_rels/slide2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6.xml"/><Relationship Id="rId1" Type="http://schemas.openxmlformats.org/officeDocument/2006/relationships/vmlDrawing" Target="../drawings/vmlDrawing143.vml"/><Relationship Id="rId5" Type="http://schemas.openxmlformats.org/officeDocument/2006/relationships/image" Target="../media/image190.emf"/><Relationship Id="rId4" Type="http://schemas.openxmlformats.org/officeDocument/2006/relationships/oleObject" Target="../embeddings/oleObject144.bin"/></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7.xml"/><Relationship Id="rId1" Type="http://schemas.openxmlformats.org/officeDocument/2006/relationships/vmlDrawing" Target="../drawings/vmlDrawing144.vml"/><Relationship Id="rId5" Type="http://schemas.openxmlformats.org/officeDocument/2006/relationships/image" Target="../media/image191.emf"/><Relationship Id="rId4" Type="http://schemas.openxmlformats.org/officeDocument/2006/relationships/oleObject" Target="../embeddings/oleObject145.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7.xml"/><Relationship Id="rId1" Type="http://schemas.openxmlformats.org/officeDocument/2006/relationships/vmlDrawing" Target="../drawings/vmlDrawing145.vml"/><Relationship Id="rId5" Type="http://schemas.openxmlformats.org/officeDocument/2006/relationships/image" Target="../media/image192.emf"/><Relationship Id="rId4" Type="http://schemas.openxmlformats.org/officeDocument/2006/relationships/oleObject" Target="../embeddings/oleObject146.bin"/></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6.xml"/><Relationship Id="rId1" Type="http://schemas.openxmlformats.org/officeDocument/2006/relationships/vmlDrawing" Target="../drawings/vmlDrawing146.vml"/><Relationship Id="rId5" Type="http://schemas.openxmlformats.org/officeDocument/2006/relationships/image" Target="../media/image193.emf"/><Relationship Id="rId4" Type="http://schemas.openxmlformats.org/officeDocument/2006/relationships/oleObject" Target="../embeddings/oleObject147.bin"/></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7.xml"/><Relationship Id="rId1" Type="http://schemas.openxmlformats.org/officeDocument/2006/relationships/vmlDrawing" Target="../drawings/vmlDrawing147.vml"/><Relationship Id="rId5" Type="http://schemas.openxmlformats.org/officeDocument/2006/relationships/image" Target="../media/image194.emf"/><Relationship Id="rId4" Type="http://schemas.openxmlformats.org/officeDocument/2006/relationships/oleObject" Target="../embeddings/oleObject148.bin"/></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6.xml"/><Relationship Id="rId1" Type="http://schemas.openxmlformats.org/officeDocument/2006/relationships/vmlDrawing" Target="../drawings/vmlDrawing148.vml"/><Relationship Id="rId5" Type="http://schemas.openxmlformats.org/officeDocument/2006/relationships/image" Target="../media/image195.emf"/><Relationship Id="rId4" Type="http://schemas.openxmlformats.org/officeDocument/2006/relationships/oleObject" Target="../embeddings/oleObject149.bin"/></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49.vml"/><Relationship Id="rId5" Type="http://schemas.openxmlformats.org/officeDocument/2006/relationships/image" Target="../media/image196.emf"/><Relationship Id="rId4" Type="http://schemas.openxmlformats.org/officeDocument/2006/relationships/oleObject" Target="../embeddings/oleObject150.bin"/></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42.emf"/><Relationship Id="rId5" Type="http://schemas.openxmlformats.org/officeDocument/2006/relationships/oleObject" Target="../embeddings/oleObject38.bin"/><Relationship Id="rId4" Type="http://schemas.openxmlformats.org/officeDocument/2006/relationships/hyperlink" Target="http://www.federalreserve.gov/releases/h15/data.htm"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4.emf"/><Relationship Id="rId4" Type="http://schemas.openxmlformats.org/officeDocument/2006/relationships/oleObject" Target="../embeddings/oleObject4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48.emf"/><Relationship Id="rId4" Type="http://schemas.openxmlformats.org/officeDocument/2006/relationships/oleObject" Target="../embeddings/oleObject4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49.emf"/><Relationship Id="rId4" Type="http://schemas.openxmlformats.org/officeDocument/2006/relationships/oleObject" Target="../embeddings/oleObject45.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8.xml"/><Relationship Id="rId1" Type="http://schemas.openxmlformats.org/officeDocument/2006/relationships/vmlDrawing" Target="../drawings/vmlDrawing46.vml"/><Relationship Id="rId6" Type="http://schemas.openxmlformats.org/officeDocument/2006/relationships/image" Target="../media/image50.emf"/><Relationship Id="rId5" Type="http://schemas.openxmlformats.org/officeDocument/2006/relationships/oleObject" Target="../embeddings/oleObject46.bin"/><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vmlDrawing" Target="../drawings/vmlDrawing47.vml"/><Relationship Id="rId6" Type="http://schemas.openxmlformats.org/officeDocument/2006/relationships/image" Target="../media/image51.emf"/><Relationship Id="rId5" Type="http://schemas.openxmlformats.org/officeDocument/2006/relationships/oleObject" Target="../embeddings/oleObject47.bin"/><Relationship Id="rId4"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52.emf"/><Relationship Id="rId4" Type="http://schemas.openxmlformats.org/officeDocument/2006/relationships/oleObject" Target="../embeddings/oleObject48.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53.emf"/><Relationship Id="rId4" Type="http://schemas.openxmlformats.org/officeDocument/2006/relationships/oleObject" Target="../embeddings/oleObject49.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4.png"/><Relationship Id="rId4" Type="http://schemas.openxmlformats.org/officeDocument/2006/relationships/oleObject" Target="../embeddings/Microsoft_Excel_97-2003_Worksheet1.xls"/></Relationships>
</file>

<file path=ppt/slides/_rels/slide6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5.png"/><Relationship Id="rId4" Type="http://schemas.openxmlformats.org/officeDocument/2006/relationships/oleObject" Target="../embeddings/Microsoft_Excel_97-2003_Worksheet2.xls"/></Relationships>
</file>

<file path=ppt/slides/_rels/slide6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56.png"/><Relationship Id="rId4" Type="http://schemas.openxmlformats.org/officeDocument/2006/relationships/oleObject" Target="../embeddings/Microsoft_Excel_97-2003_Worksheet3.xls"/></Relationships>
</file>

<file path=ppt/slides/_rels/slide6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oleObject" Target="../embeddings/oleObject53.bin"/><Relationship Id="rId7"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oleObject" Target="../embeddings/oleObject54.bin"/><Relationship Id="rId5" Type="http://schemas.openxmlformats.org/officeDocument/2006/relationships/image" Target="../media/image57.png"/><Relationship Id="rId4" Type="http://schemas.openxmlformats.org/officeDocument/2006/relationships/oleObject" Target="../embeddings/Microsoft_Excel_97-2003_Worksheet4.xls"/></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59.emf"/><Relationship Id="rId4" Type="http://schemas.openxmlformats.org/officeDocument/2006/relationships/oleObject" Target="../embeddings/oleObject5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0.emf"/><Relationship Id="rId4" Type="http://schemas.openxmlformats.org/officeDocument/2006/relationships/oleObject" Target="../embeddings/oleObject56.bin"/></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56.vml"/><Relationship Id="rId6" Type="http://schemas.openxmlformats.org/officeDocument/2006/relationships/image" Target="../media/image61.emf"/><Relationship Id="rId5" Type="http://schemas.openxmlformats.org/officeDocument/2006/relationships/oleObject" Target="../embeddings/oleObject57.bin"/><Relationship Id="rId4" Type="http://schemas.openxmlformats.org/officeDocument/2006/relationships/notesSlide" Target="../notesSlides/notesSlide6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62.emf"/><Relationship Id="rId4" Type="http://schemas.openxmlformats.org/officeDocument/2006/relationships/oleObject" Target="../embeddings/oleObject58.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63.emf"/><Relationship Id="rId4" Type="http://schemas.openxmlformats.org/officeDocument/2006/relationships/oleObject" Target="../embeddings/oleObject5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64.emf"/><Relationship Id="rId4" Type="http://schemas.openxmlformats.org/officeDocument/2006/relationships/oleObject" Target="../embeddings/oleObject60.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65.emf"/><Relationship Id="rId4" Type="http://schemas.openxmlformats.org/officeDocument/2006/relationships/oleObject" Target="../embeddings/oleObject61.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66.emf"/><Relationship Id="rId4" Type="http://schemas.openxmlformats.org/officeDocument/2006/relationships/oleObject" Target="../embeddings/oleObject62.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67.emf"/><Relationship Id="rId4" Type="http://schemas.openxmlformats.org/officeDocument/2006/relationships/oleObject" Target="../embeddings/oleObject63.bin"/></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68.emf"/><Relationship Id="rId4" Type="http://schemas.openxmlformats.org/officeDocument/2006/relationships/oleObject" Target="../embeddings/oleObject64.bin"/></Relationships>
</file>

<file path=ppt/slides/_rels/slide8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1.emf"/><Relationship Id="rId4" Type="http://schemas.openxmlformats.org/officeDocument/2006/relationships/oleObject" Target="../embeddings/oleObject65.bin"/></Relationships>
</file>

<file path=ppt/slides/_rels/slide8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72.emf"/><Relationship Id="rId4" Type="http://schemas.openxmlformats.org/officeDocument/2006/relationships/oleObject" Target="../embeddings/oleObject66.bin"/></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73.emf"/><Relationship Id="rId4" Type="http://schemas.openxmlformats.org/officeDocument/2006/relationships/oleObject" Target="../embeddings/oleObject67.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74.emf"/><Relationship Id="rId4" Type="http://schemas.openxmlformats.org/officeDocument/2006/relationships/oleObject" Target="../embeddings/oleObject68.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75.emf"/><Relationship Id="rId4" Type="http://schemas.openxmlformats.org/officeDocument/2006/relationships/oleObject" Target="../embeddings/oleObject69.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image" Target="../media/image76.emf"/><Relationship Id="rId5" Type="http://schemas.openxmlformats.org/officeDocument/2006/relationships/oleObject" Target="../embeddings/oleObject70.bin"/><Relationship Id="rId4" Type="http://schemas.openxmlformats.org/officeDocument/2006/relationships/hyperlink" Target="https://www.citizensfla.com/about/bookofbusiness/" TargetMode="Externa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image" Target="../media/image77.emf"/><Relationship Id="rId5" Type="http://schemas.openxmlformats.org/officeDocument/2006/relationships/oleObject" Target="../embeddings/oleObject71.bin"/><Relationship Id="rId4" Type="http://schemas.openxmlformats.org/officeDocument/2006/relationships/hyperlink" Target="https://www.citizensfla.com/about/bookofbusiness/" TargetMode="Externa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78.emf"/><Relationship Id="rId4" Type="http://schemas.openxmlformats.org/officeDocument/2006/relationships/oleObject" Target="../embeddings/oleObject72.bin"/></Relationships>
</file>

<file path=ppt/slides/_rels/slide9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77650"/>
            <a:ext cx="9104313" cy="1714315"/>
          </a:xfrm>
          <a:ln/>
        </p:spPr>
        <p:txBody>
          <a:bodyPr/>
          <a:lstStyle/>
          <a:p>
            <a:r>
              <a:rPr lang="en-US" sz="4400" dirty="0" smtClean="0"/>
              <a:t>Florida Property &amp; Casualty Insurance Market Update</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0" y="4118983"/>
            <a:ext cx="8952271" cy="1640449"/>
          </a:xfrm>
        </p:spPr>
        <p:txBody>
          <a:bodyPr/>
          <a:lstStyle/>
          <a:p>
            <a:pPr>
              <a:lnSpc>
                <a:spcPct val="80000"/>
              </a:lnSpc>
            </a:pPr>
            <a:r>
              <a:rPr lang="en-US" dirty="0" smtClean="0"/>
              <a:t>Florida Chamber of Commerce Insurance Summit</a:t>
            </a:r>
          </a:p>
          <a:p>
            <a:pPr>
              <a:lnSpc>
                <a:spcPct val="80000"/>
              </a:lnSpc>
            </a:pPr>
            <a:r>
              <a:rPr lang="en-US" dirty="0" smtClean="0"/>
              <a:t>Orlando, FL</a:t>
            </a:r>
          </a:p>
          <a:p>
            <a:pPr>
              <a:lnSpc>
                <a:spcPct val="80000"/>
              </a:lnSpc>
            </a:pPr>
            <a:r>
              <a:rPr lang="en-US" dirty="0" smtClean="0"/>
              <a:t>October 27,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927063151"/>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5981"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100</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83624" name="Chart" r:id="rId4" imgW="8677125" imgH="3762340" progId="MSGraph.Chart.8">
                  <p:embed followColorScheme="full"/>
                </p:oleObj>
              </mc:Choice>
              <mc:Fallback>
                <p:oleObj name="Chart" r:id="rId4" imgW="867712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2015:Q2.</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22027352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493"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101</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414692567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25551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 Insurance Information Institute.</a:t>
            </a:r>
            <a:endParaRPr lang="en-US" sz="1100" dirty="0"/>
          </a:p>
        </p:txBody>
      </p:sp>
    </p:spTree>
    <p:extLst>
      <p:ext uri="{BB962C8B-B14F-4D97-AF65-F5344CB8AC3E}">
        <p14:creationId xmlns:p14="http://schemas.microsoft.com/office/powerpoint/2010/main" val="1097822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4555536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654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103</a:t>
            </a:fld>
            <a:endParaRPr lang="en-US"/>
          </a:p>
        </p:txBody>
      </p:sp>
    </p:spTree>
    <p:extLst>
      <p:ext uri="{BB962C8B-B14F-4D97-AF65-F5344CB8AC3E}">
        <p14:creationId xmlns:p14="http://schemas.microsoft.com/office/powerpoint/2010/main" val="1376508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957658826"/>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25756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104</a:t>
            </a:fld>
            <a:endParaRPr lang="en-US"/>
          </a:p>
        </p:txBody>
      </p:sp>
    </p:spTree>
    <p:extLst>
      <p:ext uri="{BB962C8B-B14F-4D97-AF65-F5344CB8AC3E}">
        <p14:creationId xmlns:p14="http://schemas.microsoft.com/office/powerpoint/2010/main" val="112539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5858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105</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94045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07950561"/>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961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*2015F-2016F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106</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707923256"/>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6063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107</a:t>
            </a:fld>
            <a:endParaRPr lang="en-US"/>
          </a:p>
        </p:txBody>
      </p:sp>
    </p:spTree>
    <p:extLst>
      <p:ext uri="{BB962C8B-B14F-4D97-AF65-F5344CB8AC3E}">
        <p14:creationId xmlns:p14="http://schemas.microsoft.com/office/powerpoint/2010/main" val="434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559203990"/>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683" name="Chart" r:id="rId4" imgW="8534400" imgH="3543300" progId="MSGraph.Chart.8">
                  <p:embed followColorScheme="full"/>
                </p:oleObj>
              </mc:Choice>
              <mc:Fallback>
                <p:oleObj name="Chart" r:id="rId4" imgW="8534400" imgH="354330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9/30/15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$11.0B in insured CAT losses though 9/30/15</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109</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869588616"/>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809"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31063" y="1955636"/>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1977:19.0%</a:t>
            </a:r>
            <a:endParaRPr lang="en-US" sz="1000" dirty="0">
              <a:solidFill>
                <a:srgbClr val="000000"/>
              </a:solidFill>
            </a:endParaRPr>
          </a:p>
        </p:txBody>
      </p:sp>
      <p:sp>
        <p:nvSpPr>
          <p:cNvPr id="16394" name="AutoShape 11"/>
          <p:cNvSpPr>
            <a:spLocks noChangeArrowheads="1"/>
          </p:cNvSpPr>
          <p:nvPr/>
        </p:nvSpPr>
        <p:spPr bwMode="auto">
          <a:xfrm>
            <a:off x="4885210"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827818" y="2784573"/>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007711" y="2524442"/>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813121" y="5221486"/>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65734" y="4926866"/>
            <a:ext cx="1026093" cy="234892"/>
          </a:xfrm>
          <a:prstGeom prst="wedgeRectCallout">
            <a:avLst>
              <a:gd name="adj1" fmla="val -40979"/>
              <a:gd name="adj2" fmla="val -18401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172505" y="5423132"/>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99242" y="5233356"/>
            <a:ext cx="1058679" cy="234300"/>
          </a:xfrm>
          <a:prstGeom prst="wedgeRectCallout">
            <a:avLst>
              <a:gd name="adj1" fmla="val -37484"/>
              <a:gd name="adj2" fmla="val -17126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097436" y="3072875"/>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187347" y="4483414"/>
            <a:ext cx="772370" cy="542954"/>
          </a:xfrm>
          <a:prstGeom prst="wedgeRectCallout">
            <a:avLst>
              <a:gd name="adj1" fmla="val 4304"/>
              <a:gd name="adj2" fmla="val -1312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8.8%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2015E*</a:t>
            </a:r>
          </a:p>
        </p:txBody>
      </p:sp>
      <p:sp>
        <p:nvSpPr>
          <p:cNvPr id="22" name="AutoShape 6"/>
          <p:cNvSpPr>
            <a:spLocks noChangeArrowheads="1"/>
          </p:cNvSpPr>
          <p:nvPr/>
        </p:nvSpPr>
        <p:spPr bwMode="auto">
          <a:xfrm>
            <a:off x="2674679" y="494257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104896" y="5275194"/>
            <a:ext cx="1056384" cy="234300"/>
          </a:xfrm>
          <a:prstGeom prst="wedgeRectCallout">
            <a:avLst>
              <a:gd name="adj1" fmla="val -9998"/>
              <a:gd name="adj2" fmla="val -17226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33323" y="526591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50047" y="2697255"/>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384895" y="3466709"/>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262474" y="3670604"/>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US Insured CAT Losses Through Q3to Date: 30 Events =$11 Billion in Claims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PCS; Insurance information Institute.</a:t>
            </a:r>
            <a:endParaRPr lang="en-US" sz="1100" dirty="0">
              <a:solidFill>
                <a:srgbClr val="000000"/>
              </a:solidFill>
            </a:endParaRPr>
          </a:p>
        </p:txBody>
      </p:sp>
      <p:pic>
        <p:nvPicPr>
          <p:cNvPr id="2" name="Picture 1"/>
          <p:cNvPicPr>
            <a:picLocks noChangeAspect="1"/>
          </p:cNvPicPr>
          <p:nvPr/>
        </p:nvPicPr>
        <p:blipFill>
          <a:blip r:embed="rId4"/>
          <a:stretch>
            <a:fillRect/>
          </a:stretch>
        </p:blipFill>
        <p:spPr>
          <a:xfrm>
            <a:off x="574251" y="1229711"/>
            <a:ext cx="7661119" cy="5150820"/>
          </a:xfrm>
          <a:prstGeom prst="rect">
            <a:avLst/>
          </a:prstGeom>
        </p:spPr>
      </p:pic>
    </p:spTree>
    <p:custDataLst>
      <p:tags r:id="rId1"/>
    </p:custDataLst>
    <p:extLst>
      <p:ext uri="{BB962C8B-B14F-4D97-AF65-F5344CB8AC3E}">
        <p14:creationId xmlns:p14="http://schemas.microsoft.com/office/powerpoint/2010/main" val="2137223550"/>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Top 10 Insured CAT Losses Through      2015 Q3: 30 Events = $11 Bill. in Claims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PCS; Insurance information Institute.</a:t>
            </a:r>
            <a:endParaRPr lang="en-US" sz="1100" dirty="0">
              <a:solidFill>
                <a:srgbClr val="000000"/>
              </a:solidFill>
            </a:endParaRPr>
          </a:p>
        </p:txBody>
      </p:sp>
      <p:pic>
        <p:nvPicPr>
          <p:cNvPr id="3" name="Picture 2"/>
          <p:cNvPicPr>
            <a:picLocks noChangeAspect="1"/>
          </p:cNvPicPr>
          <p:nvPr/>
        </p:nvPicPr>
        <p:blipFill>
          <a:blip r:embed="rId4"/>
          <a:stretch>
            <a:fillRect/>
          </a:stretch>
        </p:blipFill>
        <p:spPr>
          <a:xfrm>
            <a:off x="551647" y="1078242"/>
            <a:ext cx="7904295" cy="5329656"/>
          </a:xfrm>
          <a:prstGeom prst="rect">
            <a:avLst/>
          </a:prstGeom>
        </p:spPr>
      </p:pic>
      <p:sp>
        <p:nvSpPr>
          <p:cNvPr id="4" name="Oval 3"/>
          <p:cNvSpPr/>
          <p:nvPr/>
        </p:nvSpPr>
        <p:spPr>
          <a:xfrm>
            <a:off x="3216166" y="3358465"/>
            <a:ext cx="331076" cy="173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00862" y="4658710"/>
            <a:ext cx="331076" cy="173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7233092"/>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Top 10 Largest NFIP Flood Claim            Payout Events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NFIP; Insurance information </a:t>
            </a:r>
            <a:r>
              <a:rPr lang="en-US" sz="1100" dirty="0">
                <a:solidFill>
                  <a:srgbClr val="000000"/>
                </a:solidFill>
              </a:rPr>
              <a:t>Institute </a:t>
            </a:r>
            <a:r>
              <a:rPr lang="en-US" sz="1100" dirty="0">
                <a:solidFill>
                  <a:srgbClr val="000000"/>
                </a:solidFill>
                <a:hlinkClick r:id="rId4"/>
              </a:rPr>
              <a:t>http://</a:t>
            </a:r>
            <a:r>
              <a:rPr lang="en-US" sz="1100" dirty="0" smtClean="0">
                <a:solidFill>
                  <a:srgbClr val="000000"/>
                </a:solidFill>
                <a:hlinkClick r:id="rId4"/>
              </a:rPr>
              <a:t>www.iii.org/issue-update/flood-insurance</a:t>
            </a:r>
            <a:r>
              <a:rPr lang="en-US" sz="1100" dirty="0" smtClean="0">
                <a:solidFill>
                  <a:srgbClr val="000000"/>
                </a:solidFill>
              </a:rPr>
              <a:t> </a:t>
            </a:r>
            <a:endParaRPr lang="en-US" sz="1100" dirty="0">
              <a:solidFill>
                <a:srgbClr val="000000"/>
              </a:solidFill>
            </a:endParaRPr>
          </a:p>
        </p:txBody>
      </p:sp>
      <p:pic>
        <p:nvPicPr>
          <p:cNvPr id="3" name="Picture 2"/>
          <p:cNvPicPr>
            <a:picLocks noChangeAspect="1"/>
          </p:cNvPicPr>
          <p:nvPr/>
        </p:nvPicPr>
        <p:blipFill>
          <a:blip r:embed="rId5"/>
          <a:stretch>
            <a:fillRect/>
          </a:stretch>
        </p:blipFill>
        <p:spPr>
          <a:xfrm>
            <a:off x="149841" y="1481959"/>
            <a:ext cx="8934523" cy="4371975"/>
          </a:xfrm>
          <a:prstGeom prst="rect">
            <a:avLst/>
          </a:prstGeom>
        </p:spPr>
      </p:pic>
    </p:spTree>
    <p:custDataLst>
      <p:tags r:id="rId1"/>
    </p:custDataLst>
    <p:extLst>
      <p:ext uri="{BB962C8B-B14F-4D97-AF65-F5344CB8AC3E}">
        <p14:creationId xmlns:p14="http://schemas.microsoft.com/office/powerpoint/2010/main" val="61737586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113</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114</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840"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115</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2003896272"/>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49865" name="Chart" r:id="rId4" imgW="8429540" imgH="4343400" progId="MSGraph.Chart.8">
                  <p:embed followColorScheme="full"/>
                </p:oleObj>
              </mc:Choice>
              <mc:Fallback>
                <p:oleObj name="Chart" r:id="rId4" imgW="8429540" imgH="4343400"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116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757"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117</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803588570"/>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374222"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374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118</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308"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119</a:t>
            </a:fld>
            <a:endParaRPr lang="en-US" smtClean="0"/>
          </a:p>
        </p:txBody>
      </p:sp>
      <p:graphicFrame>
        <p:nvGraphicFramePr>
          <p:cNvPr id="51202" name="Object 2"/>
          <p:cNvGraphicFramePr>
            <a:graphicFrameLocks/>
          </p:cNvGraphicFramePr>
          <p:nvPr>
            <p:extLst/>
          </p:nvPr>
        </p:nvGraphicFramePr>
        <p:xfrm>
          <a:off x="111647" y="2220348"/>
          <a:ext cx="8493125" cy="4343400"/>
        </p:xfrm>
        <a:graphic>
          <a:graphicData uri="http://schemas.openxmlformats.org/presentationml/2006/ole">
            <mc:AlternateContent xmlns:mc="http://schemas.openxmlformats.org/markup-compatibility/2006">
              <mc:Choice xmlns:v="urn:schemas-microsoft-com:vml" Requires="v">
                <p:oleObj spid="_x0000_s28263704" name="Chart" r:id="rId4" imgW="8439111" imgH="4333840" progId="MSGraph.Chart.8">
                  <p:embed followColorScheme="full"/>
                </p:oleObj>
              </mc:Choice>
              <mc:Fallback>
                <p:oleObj name="Chart" r:id="rId4" imgW="8439111" imgH="4333840" progId="MSGraph.Chart.8">
                  <p:embed followColorScheme="full"/>
                  <p:pic>
                    <p:nvPicPr>
                      <p:cNvPr id="0" name=""/>
                      <p:cNvPicPr>
                        <a:picLocks noChangeArrowheads="1"/>
                      </p:cNvPicPr>
                      <p:nvPr/>
                    </p:nvPicPr>
                    <p:blipFill>
                      <a:blip r:embed="rId5"/>
                      <a:srcRect/>
                      <a:stretch>
                        <a:fillRect/>
                      </a:stretch>
                    </p:blipFill>
                    <p:spPr bwMode="auto">
                      <a:xfrm>
                        <a:off x="111647" y="2220348"/>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latin typeface="Arial "/>
              </a:rPr>
              <a:t>*</a:t>
            </a:r>
            <a:r>
              <a:rPr lang="en-US" sz="1000" dirty="0">
                <a:latin typeface="Arial "/>
              </a:rPr>
              <a:t>T</a:t>
            </a:r>
            <a:r>
              <a:rPr lang="en-US" sz="1000" dirty="0" smtClean="0">
                <a:latin typeface="Arial "/>
              </a:rPr>
              <a:t>hrough June 10, 2015.</a:t>
            </a:r>
          </a:p>
          <a:p>
            <a:pPr eaLnBrk="0" hangingPunct="0">
              <a:lnSpc>
                <a:spcPct val="85000"/>
              </a:lnSpc>
              <a:spcBef>
                <a:spcPct val="25000"/>
              </a:spcBef>
              <a:buClr>
                <a:schemeClr val="accent2"/>
              </a:buClr>
              <a:buFont typeface="Wingdings" pitchFamily="2" charset="2"/>
              <a:buNone/>
            </a:pPr>
            <a:r>
              <a:rPr lang="en-US" sz="1000" dirty="0" smtClean="0">
                <a:latin typeface="Arial "/>
              </a:rPr>
              <a:t>Sources: PCS unit of </a:t>
            </a:r>
            <a:r>
              <a:rPr lang="en-US" sz="1000" dirty="0" err="1" smtClean="0">
                <a:latin typeface="Arial "/>
              </a:rPr>
              <a:t>Verisk</a:t>
            </a:r>
            <a:r>
              <a:rPr lang="en-US" sz="1000" dirty="0" smtClean="0">
                <a:latin typeface="Arial "/>
              </a:rPr>
              <a:t> Analytics; Insurance Information Institute. </a:t>
            </a:r>
            <a:endParaRPr lang="en-US" sz="1000" dirty="0">
              <a:latin typeface="Arial "/>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latin typeface="Arial" panose="020B0604020202020204" pitchFamily="34" charset="0"/>
                <a:ea typeface="+mj-ea"/>
                <a:cs typeface="Arial" panose="020B0604020202020204" pitchFamily="34" charset="0"/>
              </a:rPr>
              <a:t>Top 5 Insured Catastrophe Losses in 2015*</a:t>
            </a:r>
            <a:endParaRPr kumimoji="0" lang="en-US" sz="3000" b="1" i="0" u="none" strike="noStrike" kern="0" cap="none" spc="0" normalizeH="0" baseline="0" noProof="0" dirty="0" smtClean="0">
              <a:ln>
                <a:noFill/>
              </a:ln>
              <a:solidFill>
                <a:srgbClr val="225A7A"/>
              </a:solidFill>
              <a:effectLst/>
              <a:uLnTx/>
              <a:uFillTx/>
              <a:latin typeface="Arial" panose="020B0604020202020204" pitchFamily="34" charset="0"/>
              <a:ea typeface="+mj-ea"/>
              <a:cs typeface="Arial" panose="020B0604020202020204" pitchFamily="34" charset="0"/>
            </a:endParaRPr>
          </a:p>
        </p:txBody>
      </p:sp>
      <p:sp>
        <p:nvSpPr>
          <p:cNvPr id="15" name="AutoShape 8"/>
          <p:cNvSpPr>
            <a:spLocks noChangeArrowheads="1"/>
          </p:cNvSpPr>
          <p:nvPr/>
        </p:nvSpPr>
        <p:spPr bwMode="blackWhite">
          <a:xfrm>
            <a:off x="3284113" y="1037589"/>
            <a:ext cx="5426009" cy="1252293"/>
          </a:xfrm>
          <a:prstGeom prst="wedgeRectCallout">
            <a:avLst>
              <a:gd name="adj1" fmla="val -68471"/>
              <a:gd name="adj2" fmla="val 569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As in 2014, a “Polar Vortex” event was the most costly cat through the first half of 2015 with $1.84 billion in insured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280987" y="166373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
              </a:rPr>
              <a:t>($ Millions</a:t>
            </a:r>
            <a:r>
              <a:rPr lang="en-US" sz="1600" b="1" dirty="0">
                <a:solidFill>
                  <a:srgbClr val="225A7A"/>
                </a:solidFill>
                <a:latin typeface="Arial "/>
              </a:rPr>
              <a:t>)</a:t>
            </a:r>
          </a:p>
        </p:txBody>
      </p:sp>
      <p:sp>
        <p:nvSpPr>
          <p:cNvPr id="10" name="Text Box 17"/>
          <p:cNvSpPr txBox="1">
            <a:spLocks noChangeArrowheads="1"/>
          </p:cNvSpPr>
          <p:nvPr/>
        </p:nvSpPr>
        <p:spPr bwMode="auto">
          <a:xfrm>
            <a:off x="4253555" y="2302691"/>
            <a:ext cx="4510489" cy="1477328"/>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800" b="1" dirty="0" smtClean="0">
                <a:solidFill>
                  <a:schemeClr val="bg1"/>
                </a:solidFill>
                <a:cs typeface="Arial" panose="020B0604020202020204" pitchFamily="34" charset="0"/>
              </a:rPr>
              <a:t>In 2015, Winter Storm cat events resulting in $2.3 billion in insured losses, little changed from $2.4 billion in 2013.  These figures are about double the long-term average.</a:t>
            </a:r>
            <a:endParaRPr lang="en-US" altLang="en-US" sz="1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63573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254"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120</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27341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5681"/>
            <a:ext cx="7183119" cy="540000"/>
          </a:xfrm>
        </p:spPr>
        <p:txBody>
          <a:bodyPr/>
          <a:lstStyle/>
          <a:p>
            <a:pPr rtl="0" eaLnBrk="1" latinLnBrk="0" hangingPunct="1"/>
            <a:r>
              <a:rPr lang="en-US" sz="2800" dirty="0" smtClean="0">
                <a:latin typeface="Arial"/>
                <a:ea typeface="Arial Unicode MS"/>
                <a:cs typeface="Arial"/>
              </a:rPr>
              <a:t>Natural </a:t>
            </a:r>
            <a:r>
              <a:rPr lang="en-US" sz="2800" dirty="0">
                <a:latin typeface="Arial"/>
                <a:ea typeface="Arial Unicode MS"/>
                <a:cs typeface="Arial"/>
              </a:rPr>
              <a:t>D</a:t>
            </a:r>
            <a:r>
              <a:rPr lang="en-US" sz="2800" dirty="0" smtClean="0">
                <a:latin typeface="Arial"/>
                <a:ea typeface="Arial Unicode MS"/>
                <a:cs typeface="Arial"/>
              </a:rPr>
              <a:t>isaster Losses </a:t>
            </a:r>
            <a:r>
              <a:rPr lang="en-US" sz="2800" dirty="0">
                <a:latin typeface="Arial"/>
                <a:ea typeface="Arial Unicode MS"/>
                <a:cs typeface="Arial"/>
              </a:rPr>
              <a:t>in the U.S</a:t>
            </a:r>
            <a:r>
              <a:rPr lang="en-US" sz="2800" dirty="0" smtClean="0">
                <a:latin typeface="Arial"/>
                <a:ea typeface="Arial Unicode MS"/>
                <a:cs typeface="Arial"/>
              </a:rPr>
              <a:t>.,</a:t>
            </a:r>
            <a:br>
              <a:rPr lang="en-US" sz="2800" dirty="0" smtClean="0">
                <a:latin typeface="Arial"/>
                <a:ea typeface="Arial Unicode MS"/>
                <a:cs typeface="Arial"/>
              </a:rPr>
            </a:br>
            <a:r>
              <a:rPr lang="en-US" sz="2800" dirty="0" smtClean="0">
                <a:latin typeface="Arial"/>
                <a:ea typeface="Arial Unicode MS"/>
                <a:cs typeface="Arial"/>
              </a:rPr>
              <a:t>First Half 2015</a:t>
            </a:r>
            <a:endParaRPr lang="de-DE" sz="2000" dirty="0">
              <a:latin typeface="Arial"/>
              <a:ea typeface="Arial Unicode MS"/>
              <a:cs typeface="Arial"/>
            </a:endParaRPr>
          </a:p>
        </p:txBody>
      </p:sp>
      <p:graphicFrame>
        <p:nvGraphicFramePr>
          <p:cNvPr id="6" name="Group 5"/>
          <p:cNvGraphicFramePr>
            <a:graphicFrameLocks/>
          </p:cNvGraphicFramePr>
          <p:nvPr>
            <p:extLst>
              <p:ext uri="{D42A27DB-BD31-4B8C-83A1-F6EECF244321}">
                <p14:modId xmlns:p14="http://schemas.microsoft.com/office/powerpoint/2010/main" val="2727533420"/>
              </p:ext>
            </p:extLst>
          </p:nvPr>
        </p:nvGraphicFramePr>
        <p:xfrm>
          <a:off x="230189" y="1835792"/>
          <a:ext cx="8651874" cy="3966044"/>
        </p:xfrm>
        <a:graphic>
          <a:graphicData uri="http://schemas.openxmlformats.org/drawingml/2006/table">
            <a:tbl>
              <a:tblPr>
                <a:effectLst/>
              </a:tblPr>
              <a:tblGrid>
                <a:gridCol w="2645091"/>
                <a:gridCol w="944880"/>
                <a:gridCol w="1125225"/>
                <a:gridCol w="1895036"/>
                <a:gridCol w="2041642"/>
              </a:tblGrid>
              <a:tr h="7637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0" dirty="0" smtClean="0">
                          <a:solidFill>
                            <a:srgbClr val="FFFFFF"/>
                          </a:solidFill>
                          <a:latin typeface="Arial" charset="0"/>
                        </a:rPr>
                        <a:t>As of July 1, 2015</a:t>
                      </a:r>
                      <a:endParaRPr lang="en-US" sz="14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smtClean="0">
                          <a:solidFill>
                            <a:schemeClr val="tx1"/>
                          </a:solidFill>
                          <a:latin typeface="Arial"/>
                          <a:ea typeface="Arial Unicode MS"/>
                          <a:cs typeface="Arial"/>
                        </a:rPr>
                        <a:t>Severe Thunderstorm</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66</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7,000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solidFill>
                            <a:schemeClr val="tx1"/>
                          </a:solidFill>
                          <a:latin typeface="Arial"/>
                        </a:rPr>
                        <a:t>5,100</a:t>
                      </a:r>
                      <a:endParaRPr lang="en-US" sz="1400" b="0" i="0" u="none" strike="noStrike" dirty="0">
                        <a:solidFill>
                          <a:schemeClr val="tx1"/>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47525">
                <a:tc>
                  <a:txBody>
                    <a:bodyPr/>
                    <a:lstStyle/>
                    <a:p>
                      <a:pPr marL="0" marR="0" indent="0" algn="l" rtl="0" eaLnBrk="1" fontAlgn="base" latinLnBrk="0" hangingPunct="1">
                        <a:lnSpc>
                          <a:spcPct val="110000"/>
                        </a:lnSpc>
                        <a:spcBef>
                          <a:spcPts val="660"/>
                        </a:spcBef>
                        <a:spcAft>
                          <a:spcPts val="0"/>
                        </a:spcAft>
                      </a:pPr>
                      <a:r>
                        <a:rPr lang="en-US" sz="1400" b="1" i="1" u="none" strike="noStrike" kern="1200" baseline="0" dirty="0">
                          <a:solidFill>
                            <a:srgbClr val="0070C0"/>
                          </a:solidFill>
                          <a:latin typeface="Arial"/>
                          <a:ea typeface="Arial Unicode MS"/>
                          <a:cs typeface="Arial"/>
                        </a:rPr>
                        <a:t>Winter Storms &amp; Cold Waves</a:t>
                      </a:r>
                      <a:endParaRPr lang="en-US" sz="2400" b="1" i="1" u="none" strike="noStrike" dirty="0">
                        <a:solidFill>
                          <a:srgbClr val="0070C0"/>
                        </a:solidFill>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11</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80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3,800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2,900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Flood, </a:t>
                      </a:r>
                      <a:r>
                        <a:rPr lang="en-US" sz="1400" b="0" i="0" u="none" strike="noStrike" kern="1200" baseline="0" dirty="0" smtClean="0">
                          <a:solidFill>
                            <a:schemeClr val="tx1"/>
                          </a:solidFill>
                          <a:latin typeface="Arial"/>
                          <a:ea typeface="Arial Unicode MS"/>
                          <a:cs typeface="Arial"/>
                        </a:rPr>
                        <a:t>Flash </a:t>
                      </a:r>
                      <a:r>
                        <a:rPr lang="en-US" sz="1400" b="0" i="0" u="none" strike="noStrike" kern="1200" baseline="0" dirty="0">
                          <a:solidFill>
                            <a:schemeClr val="tx1"/>
                          </a:solidFill>
                          <a:latin typeface="Arial"/>
                          <a:ea typeface="Arial Unicode MS"/>
                          <a:cs typeface="Arial"/>
                        </a:rPr>
                        <a:t>F</a:t>
                      </a:r>
                      <a:r>
                        <a:rPr lang="en-US" sz="1400" b="0" i="0" u="none" strike="noStrike" kern="1200" baseline="0" dirty="0" smtClean="0">
                          <a:solidFill>
                            <a:schemeClr val="tx1"/>
                          </a:solidFill>
                          <a:latin typeface="Arial"/>
                          <a:ea typeface="Arial Unicode MS"/>
                          <a:cs typeface="Arial"/>
                        </a:rPr>
                        <a:t>lood</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500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150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Earthquake &amp; </a:t>
                      </a:r>
                      <a:r>
                        <a:rPr lang="en-US" sz="1400" b="0" i="0" u="none" strike="noStrike" kern="1200" baseline="0" dirty="0" smtClean="0">
                          <a:solidFill>
                            <a:schemeClr val="tx1"/>
                          </a:solidFill>
                          <a:latin typeface="Arial"/>
                          <a:ea typeface="Arial Unicode MS"/>
                          <a:cs typeface="Arial"/>
                        </a:rPr>
                        <a:t>Geophysical</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Tropical Cyclone</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Loss </a:t>
                      </a:r>
                      <a:r>
                        <a:rPr lang="de-DE" sz="1400" b="0" i="0" u="none" strike="noStrike" dirty="0" err="1" smtClean="0">
                          <a:latin typeface="Arial"/>
                        </a:rPr>
                        <a:t>est.</a:t>
                      </a:r>
                      <a:r>
                        <a:rPr lang="de-DE" sz="1400" b="0" i="0" u="none" strike="noStrike" dirty="0" smtClean="0">
                          <a:latin typeface="Arial"/>
                        </a:rPr>
                        <a:t> in </a:t>
                      </a:r>
                      <a:r>
                        <a:rPr lang="de-DE" sz="1400" b="0" i="0" u="none" strike="noStrike" dirty="0" err="1" smtClean="0">
                          <a:latin typeface="Arial"/>
                        </a:rPr>
                        <a:t>progress</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mn-lt"/>
                        </a:rPr>
                        <a:t>Loss </a:t>
                      </a:r>
                      <a:r>
                        <a:rPr lang="de-DE" sz="1400" b="0" i="0" u="none" strike="noStrike" dirty="0" err="1" smtClean="0">
                          <a:latin typeface="+mn-lt"/>
                        </a:rPr>
                        <a:t>est.</a:t>
                      </a:r>
                      <a:r>
                        <a:rPr lang="de-DE" sz="1400" b="0" i="0" u="none" strike="noStrike" dirty="0" smtClean="0">
                          <a:latin typeface="+mn-lt"/>
                        </a:rPr>
                        <a:t> in </a:t>
                      </a:r>
                      <a:r>
                        <a:rPr lang="de-DE" sz="1400" b="0" i="0" u="none" strike="noStrike" dirty="0" err="1" smtClean="0">
                          <a:latin typeface="+mn-lt"/>
                        </a:rPr>
                        <a:t>progress</a:t>
                      </a:r>
                      <a:endParaRPr lang="en-US" sz="1400" b="0" i="0" u="none" strike="noStrike" dirty="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a:solidFill>
                            <a:schemeClr val="tx1"/>
                          </a:solidFill>
                          <a:latin typeface="Arial"/>
                          <a:ea typeface="Arial Unicode MS"/>
                          <a:cs typeface="Arial"/>
                        </a:rPr>
                        <a:t>Wildfire, Heat Waves, &amp; Drought</a:t>
                      </a:r>
                      <a:endParaRPr lang="en-US" sz="2400" b="0" i="0" u="none" strike="noStrike">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1,300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Minor </a:t>
                      </a:r>
                      <a:r>
                        <a:rPr lang="de-DE" sz="1400" b="0" i="0" u="none" strike="noStrike" dirty="0" err="1" smtClean="0">
                          <a:latin typeface="+mn-lt"/>
                        </a:rPr>
                        <a:t>market</a:t>
                      </a:r>
                      <a:r>
                        <a:rPr lang="de-DE" sz="1400" b="0" i="0" u="none" strike="noStrike" dirty="0" smtClean="0">
                          <a:latin typeface="+mn-lt"/>
                        </a:rPr>
                        <a:t> </a:t>
                      </a:r>
                      <a:r>
                        <a:rPr lang="de-DE" sz="1400" b="0" i="0" u="none" strike="noStrike" dirty="0" err="1" smtClean="0">
                          <a:latin typeface="+mn-lt"/>
                        </a:rPr>
                        <a:t>loss</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1" i="0" u="none" strike="noStrike" kern="1200" baseline="0" dirty="0">
                          <a:solidFill>
                            <a:schemeClr val="tx1"/>
                          </a:solidFill>
                          <a:latin typeface="Arial"/>
                          <a:ea typeface="Arial Unicode MS"/>
                          <a:cs typeface="Arial"/>
                        </a:rPr>
                        <a:t>Totals</a:t>
                      </a:r>
                      <a:endParaRPr lang="en-US" sz="24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154</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12,600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8,200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5742412"/>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121</a:t>
            </a:fld>
            <a:endParaRPr lang="en-US" sz="1000" dirty="0">
              <a:solidFill>
                <a:schemeClr val="accent4">
                  <a:lumMod val="75000"/>
                </a:schemeClr>
              </a:solidFill>
            </a:endParaRPr>
          </a:p>
        </p:txBody>
      </p:sp>
      <p:sp>
        <p:nvSpPr>
          <p:cNvPr id="2" name="Textfeld 1"/>
          <p:cNvSpPr txBox="1"/>
          <p:nvPr/>
        </p:nvSpPr>
        <p:spPr>
          <a:xfrm>
            <a:off x="152401" y="6309230"/>
            <a:ext cx="3685624" cy="230832"/>
          </a:xfrm>
          <a:prstGeom prst="rect">
            <a:avLst/>
          </a:prstGeom>
          <a:noFill/>
          <a:effectLst/>
        </p:spPr>
        <p:txBody>
          <a:bodyPr wrap="none" rtlCol="0">
            <a:spAutoFit/>
          </a:bodyPr>
          <a:lstStyle/>
          <a:p>
            <a:r>
              <a:rPr lang="de-DE" sz="900" dirty="0"/>
              <a:t>*Source: Property Claim Services (PCS) as of </a:t>
            </a:r>
            <a:r>
              <a:rPr lang="de-DE" sz="900" dirty="0" smtClean="0"/>
              <a:t>7/7/2015; Munich Re.</a:t>
            </a:r>
            <a:endParaRPr lang="en-US" sz="900" dirty="0" err="1"/>
          </a:p>
        </p:txBody>
      </p:sp>
    </p:spTree>
    <p:custDataLst>
      <p:tags r:id="rId1"/>
    </p:custDataLst>
    <p:extLst>
      <p:ext uri="{BB962C8B-B14F-4D97-AF65-F5344CB8AC3E}">
        <p14:creationId xmlns:p14="http://schemas.microsoft.com/office/powerpoint/2010/main" val="25727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83870843"/>
              </p:ext>
            </p:extLst>
          </p:nvPr>
        </p:nvGraphicFramePr>
        <p:xfrm>
          <a:off x="230186" y="1962151"/>
          <a:ext cx="8651876" cy="3781502"/>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1" i="1" u="none" strike="noStrike" cap="none" normalizeH="0" baseline="0" dirty="0" smtClean="0">
                          <a:ln>
                            <a:noFill/>
                          </a:ln>
                          <a:solidFill>
                            <a:srgbClr val="0070C0"/>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122</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123</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January to May 2015 warmest first five months on record!</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124</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11 Insured Loss Events from Riots and Civil Commotion</a:t>
            </a:r>
            <a:endParaRPr lang="en-US" i="1" dirty="0" smtClean="0"/>
          </a:p>
        </p:txBody>
      </p:sp>
      <p:sp>
        <p:nvSpPr>
          <p:cNvPr id="7" name="Rectangle 3"/>
          <p:cNvSpPr>
            <a:spLocks noChangeArrowheads="1"/>
          </p:cNvSpPr>
          <p:nvPr/>
        </p:nvSpPr>
        <p:spPr bwMode="auto">
          <a:xfrm>
            <a:off x="-181746" y="6293005"/>
            <a:ext cx="8863781" cy="60785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latin typeface="Arial "/>
            </a:endParaRPr>
          </a:p>
          <a:p>
            <a:pPr eaLnBrk="0" hangingPunct="0">
              <a:lnSpc>
                <a:spcPct val="85000"/>
              </a:lnSpc>
              <a:spcBef>
                <a:spcPct val="25000"/>
              </a:spcBef>
              <a:buClr>
                <a:schemeClr val="accent2"/>
              </a:buClr>
              <a:buFont typeface="Wingdings" pitchFamily="2" charset="2"/>
              <a:buNone/>
            </a:pPr>
            <a:r>
              <a:rPr lang="en-US" sz="1000" dirty="0" smtClean="0">
                <a:latin typeface="Arial "/>
              </a:rPr>
              <a:t>*As of 6/10/15.  </a:t>
            </a:r>
          </a:p>
          <a:p>
            <a:pPr eaLnBrk="0" hangingPunct="0">
              <a:lnSpc>
                <a:spcPct val="85000"/>
              </a:lnSpc>
              <a:spcBef>
                <a:spcPct val="25000"/>
              </a:spcBef>
              <a:buClr>
                <a:schemeClr val="accent2"/>
              </a:buClr>
              <a:buFont typeface="Wingdings" pitchFamily="2" charset="2"/>
              <a:buNone/>
            </a:pPr>
            <a:r>
              <a:rPr lang="en-US" sz="1000" dirty="0" smtClean="0">
                <a:latin typeface="Arial "/>
              </a:rPr>
              <a:t>Source: PCS unit of Verisk Analytics;  Insurance Information Institute</a:t>
            </a:r>
            <a:endParaRPr lang="en-US" sz="1000" dirty="0">
              <a:latin typeface="Arial "/>
            </a:endParaRPr>
          </a:p>
        </p:txBody>
      </p:sp>
      <p:graphicFrame>
        <p:nvGraphicFramePr>
          <p:cNvPr id="3" name="Content Placeholder 2"/>
          <p:cNvGraphicFramePr>
            <a:graphicFrameLocks noGrp="1"/>
          </p:cNvGraphicFramePr>
          <p:nvPr>
            <p:ph idx="1"/>
            <p:extLst/>
          </p:nvPr>
        </p:nvGraphicFramePr>
        <p:xfrm>
          <a:off x="473440" y="1103623"/>
          <a:ext cx="8208595" cy="4754880"/>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669039">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1992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Apr 29 - May 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775,000,000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1,307.7</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1980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May 17 - 19</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FL</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65,250,000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187.5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23 - 31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MI</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294.2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87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11-Aug</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285.6</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99</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13 - 14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NY</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109.4</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47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12 - 21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NJ</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78.0</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1966</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12-Jul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IL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2015</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Apr 18 – May 1</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MD</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23,900,000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Verdana" panose="020B0604030504040204" pitchFamily="34" charset="0"/>
                          <a:cs typeface="Verdana" panose="020B0604030504040204" pitchFamily="34" charset="0"/>
                        </a:rPr>
                        <a:t>23.9*</a:t>
                      </a:r>
                      <a:endParaRPr lang="en-US" sz="1600" b="1" i="1" dirty="0">
                        <a:solidFill>
                          <a:srgbClr val="FF0000"/>
                        </a:solidFill>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63</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Jun 13 - 15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NM</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11</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13 - 14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NY</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77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23 - 24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OH</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Calibri" panose="020F0502020204030204" pitchFamily="34" charset="0"/>
                          <a:cs typeface="Times New Roman" panose="02020603050405020304" pitchFamily="18" charset="0"/>
                        </a:rPr>
                        <a:t>10.2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299915" y="5603380"/>
            <a:ext cx="8480100" cy="8342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
              </a:rPr>
              <a:t>April 2015 Baltimore riots were designated a PCS CAT event on April 29 (first PCS designation for a riot in 23 years) as of 6/10/15 insured losses totaled $23.9 million (2014 Ferguson riots did not receive PCS designation)</a:t>
            </a:r>
            <a:endParaRPr lang="en-US" b="1" dirty="0">
              <a:solidFill>
                <a:srgbClr val="FFFFFF"/>
              </a:solidFill>
              <a:latin typeface="Arial "/>
            </a:endParaRPr>
          </a:p>
        </p:txBody>
      </p:sp>
    </p:spTree>
    <p:extLst>
      <p:ext uri="{BB962C8B-B14F-4D97-AF65-F5344CB8AC3E}">
        <p14:creationId xmlns:p14="http://schemas.microsoft.com/office/powerpoint/2010/main" val="3482519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125</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362542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a:t>
            </a:r>
            <a:r>
              <a:rPr lang="de-DE" dirty="0" smtClean="0"/>
              <a:t>2014</a:t>
            </a:r>
            <a:r>
              <a:rPr lang="de-DE" dirty="0"/>
              <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126</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68052"/>
                <a:ext cx="108000" cy="119708"/>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3333CC"/>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chemeClr val="accent2"/>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rgbClr val="FF0000"/>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rgbClr val="00B050"/>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accent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
        <p:nvSpPr>
          <p:cNvPr id="27" name="Text Box 15"/>
          <p:cNvSpPr txBox="1">
            <a:spLocks noChangeArrowheads="1"/>
          </p:cNvSpPr>
          <p:nvPr/>
        </p:nvSpPr>
        <p:spPr bwMode="auto">
          <a:xfrm>
            <a:off x="4953193" y="1273104"/>
            <a:ext cx="1902021" cy="646327"/>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dirty="0" smtClean="0">
                <a:solidFill>
                  <a:schemeClr val="bg1"/>
                </a:solidFill>
              </a:rPr>
              <a:t>2015 First Half:</a:t>
            </a:r>
            <a:endParaRPr lang="en-US" b="1" dirty="0">
              <a:solidFill>
                <a:schemeClr val="bg1"/>
              </a:solidFill>
            </a:endParaRPr>
          </a:p>
          <a:p>
            <a:pPr algn="ctr"/>
            <a:r>
              <a:rPr lang="en-US" dirty="0" smtClean="0">
                <a:solidFill>
                  <a:schemeClr val="bg1"/>
                </a:solidFill>
              </a:rPr>
              <a:t>80 </a:t>
            </a:r>
            <a:r>
              <a:rPr lang="en-US" dirty="0">
                <a:solidFill>
                  <a:schemeClr val="bg1"/>
                </a:solidFill>
              </a:rPr>
              <a:t>Events </a:t>
            </a:r>
          </a:p>
        </p:txBody>
      </p:sp>
    </p:spTree>
    <p:custDataLst>
      <p:tags r:id="rId1"/>
    </p:custDataLst>
    <p:extLst>
      <p:ext uri="{BB962C8B-B14F-4D97-AF65-F5344CB8AC3E}">
        <p14:creationId xmlns:p14="http://schemas.microsoft.com/office/powerpoint/2010/main" val="193082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127</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
        <p:nvSpPr>
          <p:cNvPr id="17" name="Text Box 15"/>
          <p:cNvSpPr txBox="1">
            <a:spLocks noChangeArrowheads="1"/>
          </p:cNvSpPr>
          <p:nvPr/>
        </p:nvSpPr>
        <p:spPr bwMode="auto">
          <a:xfrm>
            <a:off x="1059197" y="356889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$5.1 Billion Insured Losses</a:t>
            </a:r>
          </a:p>
          <a:p>
            <a:pPr algn="ctr"/>
            <a:r>
              <a:rPr lang="en-US" dirty="0" smtClean="0">
                <a:solidFill>
                  <a:schemeClr val="bg1"/>
                </a:solidFill>
              </a:rPr>
              <a:t>$7.0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24534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128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128</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1021239578"/>
              </p:ext>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447840" name="Chart" r:id="rId4" imgW="5733985" imgH="2724081" progId="MSGraph.Chart.8">
                  <p:embed followColorScheme="full"/>
                </p:oleObj>
              </mc:Choice>
              <mc:Fallback>
                <p:oleObj name="Chart" r:id="rId4" imgW="5733985" imgH="2724081"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October 25</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Generally 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21861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2,244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36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haven’t been that few </a:t>
            </a:r>
            <a:r>
              <a:rPr lang="en-US" sz="1400" b="1" dirty="0">
                <a:solidFill>
                  <a:srgbClr val="FFFFFF"/>
                </a:solidFill>
                <a:latin typeface="Arial" charset="0"/>
                <a:cs typeface="Arial" charset="0"/>
              </a:rPr>
              <a:t>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41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129</a:t>
            </a:fld>
            <a:endParaRPr lang="en-US"/>
          </a:p>
        </p:txBody>
      </p:sp>
    </p:spTree>
    <p:extLst>
      <p:ext uri="{BB962C8B-B14F-4D97-AF65-F5344CB8AC3E}">
        <p14:creationId xmlns:p14="http://schemas.microsoft.com/office/powerpoint/2010/main" val="293265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88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130</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2829270274"/>
              </p:ext>
            </p:extLst>
          </p:nvPr>
        </p:nvGraphicFramePr>
        <p:xfrm>
          <a:off x="63593" y="1891974"/>
          <a:ext cx="9053513" cy="4692650"/>
        </p:xfrm>
        <a:graphic>
          <a:graphicData uri="http://schemas.openxmlformats.org/presentationml/2006/ole">
            <mc:AlternateContent xmlns:mc="http://schemas.openxmlformats.org/markup-compatibility/2006">
              <mc:Choice xmlns:v="urn:schemas-microsoft-com:vml" Requires="v">
                <p:oleObj spid="_x0000_s28204362" name="Chart" r:id="rId4" imgW="5892939" imgH="3054512" progId="MSGraph.Chart.8">
                  <p:embed followColorScheme="full"/>
                </p:oleObj>
              </mc:Choice>
              <mc:Fallback>
                <p:oleObj name="Chart" r:id="rId4" imgW="5892939" imgH="3054512" progId="MSGraph.Chart.8">
                  <p:embed followColorScheme="full"/>
                  <p:pic>
                    <p:nvPicPr>
                      <p:cNvPr id="0" name=""/>
                      <p:cNvPicPr>
                        <a:picLocks noChangeAspect="1" noChangeArrowheads="1"/>
                      </p:cNvPicPr>
                      <p:nvPr/>
                    </p:nvPicPr>
                    <p:blipFill>
                      <a:blip r:embed="rId5"/>
                      <a:srcRect/>
                      <a:stretch>
                        <a:fillRect/>
                      </a:stretch>
                    </p:blipFill>
                    <p:spPr bwMode="auto">
                      <a:xfrm>
                        <a:off x="63593" y="1891974"/>
                        <a:ext cx="9053513" cy="469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2586318" y="1260345"/>
            <a:ext cx="3366807" cy="1608697"/>
          </a:xfrm>
          <a:prstGeom prst="wedgeRectCallout">
            <a:avLst>
              <a:gd name="adj1" fmla="val -44065"/>
              <a:gd name="adj2" fmla="val 722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62 years, Florida has had the 5</a:t>
            </a:r>
            <a:r>
              <a:rPr lang="en-US" b="1" baseline="30000" dirty="0" smtClean="0">
                <a:solidFill>
                  <a:srgbClr val="FFFFFF"/>
                </a:solidFill>
                <a:latin typeface="Arial" charset="0"/>
                <a:cs typeface="Arial" charset="0"/>
              </a:rPr>
              <a:t>th</a:t>
            </a:r>
            <a:r>
              <a:rPr lang="en-US" b="1" dirty="0" smtClean="0">
                <a:solidFill>
                  <a:srgbClr val="FFFFFF"/>
                </a:solidFill>
                <a:latin typeface="Arial" charset="0"/>
                <a:cs typeface="Arial" charset="0"/>
              </a:rPr>
              <a:t>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Oct. 25, 2015</a:t>
            </a:r>
            <a:r>
              <a:rPr lang="en-US" sz="1100" dirty="0" smtClean="0">
                <a:solidFill>
                  <a:srgbClr val="000000"/>
                </a:solidFill>
                <a:latin typeface="Arial" charset="0"/>
                <a:cs typeface="Arial" charset="0"/>
              </a:rPr>
              <a:t>. Includes Puerto Rico and the District of Columbia.</a:t>
            </a:r>
          </a:p>
          <a:p>
            <a:pPr eaLnBrk="0" hangingPunct="0">
              <a:lnSpc>
                <a:spcPct val="70000"/>
              </a:lnSpc>
              <a:spcBef>
                <a:spcPct val="50000"/>
              </a:spcBef>
              <a:buClr>
                <a:srgbClr val="FF3300"/>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a:solidFill>
                  <a:srgbClr val="000000"/>
                </a:solidFill>
                <a:hlinkClick r:id="rId6"/>
              </a:rPr>
              <a:t>http://www.fema.gov/disasters</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131</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793278211"/>
              </p:ext>
            </p:extLst>
          </p:nvPr>
        </p:nvGraphicFramePr>
        <p:xfrm>
          <a:off x="26988" y="1797050"/>
          <a:ext cx="9051925" cy="4697413"/>
        </p:xfrm>
        <a:graphic>
          <a:graphicData uri="http://schemas.openxmlformats.org/presentationml/2006/ole">
            <mc:AlternateContent xmlns:mc="http://schemas.openxmlformats.org/markup-compatibility/2006">
              <mc:Choice xmlns:v="urn:schemas-microsoft-com:vml" Requires="v">
                <p:oleObj spid="_x0000_s28205386" name="Chart" r:id="rId4" imgW="5886281" imgH="3054512" progId="MSGraph.Chart.8">
                  <p:embed followColorScheme="full"/>
                </p:oleObj>
              </mc:Choice>
              <mc:Fallback>
                <p:oleObj name="Chart" r:id="rId4" imgW="5886281" imgH="3054512" progId="MSGraph.Chart.8">
                  <p:embed followColorScheme="full"/>
                  <p:pic>
                    <p:nvPicPr>
                      <p:cNvPr id="0" name=""/>
                      <p:cNvPicPr>
                        <a:picLocks noChangeAspect="1" noChangeArrowheads="1"/>
                      </p:cNvPicPr>
                      <p:nvPr/>
                    </p:nvPicPr>
                    <p:blipFill>
                      <a:blip r:embed="rId5"/>
                      <a:srcRect/>
                      <a:stretch>
                        <a:fillRect/>
                      </a:stretch>
                    </p:blipFill>
                    <p:spPr bwMode="auto">
                      <a:xfrm>
                        <a:off x="26988" y="1797050"/>
                        <a:ext cx="9051925" cy="469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56630"/>
              <a:gd name="adj2" fmla="val 148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Oct. 25</a:t>
            </a:r>
            <a:r>
              <a:rPr lang="en-US" sz="1100" dirty="0" smtClean="0">
                <a:solidFill>
                  <a:srgbClr val="000000"/>
                </a:solidFill>
              </a:rPr>
              <a:t>, 2015</a:t>
            </a:r>
            <a:r>
              <a:rPr lang="en-US" sz="1100" dirty="0" smtClean="0">
                <a:solidFill>
                  <a:srgbClr val="000000"/>
                </a:solidFill>
                <a:latin typeface="Arial" charset="0"/>
                <a:cs typeface="Arial" charset="0"/>
              </a:rPr>
              <a:t>. Includes Puerto Rico and the District of Columbia.</a:t>
            </a:r>
          </a:p>
          <a:p>
            <a:pPr eaLnBrk="0" hangingPunct="0">
              <a:lnSpc>
                <a:spcPct val="70000"/>
              </a:lnSpc>
              <a:spcBef>
                <a:spcPct val="50000"/>
              </a:spcBef>
              <a:buClr>
                <a:srgbClr val="FF3300"/>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a:solidFill>
                  <a:srgbClr val="000000"/>
                </a:solidFill>
                <a:hlinkClick r:id="rId6"/>
              </a:rPr>
              <a:t>http://www.fema.gov/disasters</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132</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1064490164"/>
              </p:ext>
            </p:extLst>
          </p:nvPr>
        </p:nvGraphicFramePr>
        <p:xfrm>
          <a:off x="25400" y="1398588"/>
          <a:ext cx="9140825" cy="4727575"/>
        </p:xfrm>
        <a:graphic>
          <a:graphicData uri="http://schemas.openxmlformats.org/presentationml/2006/ole">
            <mc:AlternateContent xmlns:mc="http://schemas.openxmlformats.org/markup-compatibility/2006">
              <mc:Choice xmlns:v="urn:schemas-microsoft-com:vml" Requires="v">
                <p:oleObj spid="_x0000_s28117462" name="Chart" r:id="rId4" imgW="5880039" imgH="3041627" progId="MSGraph.Chart.8">
                  <p:embed followColorScheme="full"/>
                </p:oleObj>
              </mc:Choice>
              <mc:Fallback>
                <p:oleObj name="Chart" r:id="rId4" imgW="5880039" imgH="3041627" progId="MSGraph.Chart.8">
                  <p:embed followColorScheme="full"/>
                  <p:pic>
                    <p:nvPicPr>
                      <p:cNvPr id="0" name=""/>
                      <p:cNvPicPr>
                        <a:picLocks noChangeAspect="1" noChangeArrowheads="1"/>
                      </p:cNvPicPr>
                      <p:nvPr/>
                    </p:nvPicPr>
                    <p:blipFill>
                      <a:blip r:embed="rId5"/>
                      <a:srcRect/>
                      <a:stretch>
                        <a:fillRect/>
                      </a:stretch>
                    </p:blipFill>
                    <p:spPr bwMode="auto">
                      <a:xfrm>
                        <a:off x="25400" y="1398588"/>
                        <a:ext cx="9140825"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133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485"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135</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63910399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47633"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135</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259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93393"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136</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716392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9441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137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56958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138</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07275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139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
        <p:nvSpPr>
          <p:cNvPr id="2" name="Rectangle 1"/>
          <p:cNvSpPr/>
          <p:nvPr/>
        </p:nvSpPr>
        <p:spPr>
          <a:xfrm>
            <a:off x="5588000" y="4541520"/>
            <a:ext cx="1209040" cy="1127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9923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53582118"/>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915"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140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1192552"/>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141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17627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95439"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142</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109672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143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
        <p:nvSpPr>
          <p:cNvPr id="9" name="Rectangle 8"/>
          <p:cNvSpPr/>
          <p:nvPr/>
        </p:nvSpPr>
        <p:spPr>
          <a:xfrm>
            <a:off x="5354320" y="4255987"/>
            <a:ext cx="1209040" cy="1127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994510"/>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144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386934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145</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361586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96465"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17871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97487"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327816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148</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98514"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94189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149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24497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15</a:t>
            </a:fld>
            <a:endParaRPr lang="en-US" smtClean="0"/>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2978568609"/>
              </p:ext>
            </p:extLst>
          </p:nvPr>
        </p:nvGraphicFramePr>
        <p:xfrm>
          <a:off x="0" y="1544638"/>
          <a:ext cx="9126538" cy="4732337"/>
        </p:xfrm>
        <a:graphic>
          <a:graphicData uri="http://schemas.openxmlformats.org/presentationml/2006/ole">
            <mc:AlternateContent xmlns:mc="http://schemas.openxmlformats.org/markup-compatibility/2006">
              <mc:Choice xmlns:v="urn:schemas-microsoft-com:vml" Requires="v">
                <p:oleObj spid="_x0000_s28502040"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544638"/>
                        <a:ext cx="9126538" cy="4732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2173958" name="AutoShape 6"/>
          <p:cNvSpPr>
            <a:spLocks noChangeArrowheads="1"/>
          </p:cNvSpPr>
          <p:nvPr/>
        </p:nvSpPr>
        <p:spPr bwMode="blackWhite">
          <a:xfrm>
            <a:off x="3433762" y="1865313"/>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2004-2013</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9138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150</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535"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53859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151</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2098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300559"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478042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301583"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30890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154</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967"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156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10/15;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69314"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920641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158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07652" y="1036638"/>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
        <p:nvSpPr>
          <p:cNvPr id="3" name="Oval 2"/>
          <p:cNvSpPr/>
          <p:nvPr/>
        </p:nvSpPr>
        <p:spPr>
          <a:xfrm rot="2616376">
            <a:off x="5600364" y="4290053"/>
            <a:ext cx="1560786" cy="83569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159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872965622"/>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264726"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16</a:t>
            </a:fld>
            <a:endParaRPr lang="en-US" smtClean="0"/>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1879892344"/>
              </p:ext>
            </p:extLst>
          </p:nvPr>
        </p:nvGraphicFramePr>
        <p:xfrm>
          <a:off x="-11113" y="1782763"/>
          <a:ext cx="9144001" cy="4740275"/>
        </p:xfrm>
        <a:graphic>
          <a:graphicData uri="http://schemas.openxmlformats.org/presentationml/2006/ole">
            <mc:AlternateContent xmlns:mc="http://schemas.openxmlformats.org/markup-compatibility/2006">
              <mc:Choice xmlns:v="urn:schemas-microsoft-com:vml" Requires="v">
                <p:oleObj spid="_x0000_s28503064"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11113" y="1782763"/>
                        <a:ext cx="9144001"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30725" name="Rectangle 7"/>
          <p:cNvSpPr>
            <a:spLocks noChangeArrowheads="1"/>
          </p:cNvSpPr>
          <p:nvPr/>
        </p:nvSpPr>
        <p:spPr bwMode="auto">
          <a:xfrm>
            <a:off x="0" y="6402388"/>
            <a:ext cx="8750300" cy="430212"/>
          </a:xfrm>
          <a:prstGeom prst="rect">
            <a:avLst/>
          </a:prstGeom>
          <a:noFill/>
          <a:ln w="9525">
            <a:noFill/>
            <a:miter lim="800000"/>
            <a:headEnd/>
            <a:tailEnd/>
          </a:ln>
        </p:spPr>
        <p:txBody>
          <a:bodyPr>
            <a:spAutoFit/>
          </a:bodyPr>
          <a:lstStyle/>
          <a:p>
            <a:r>
              <a:rPr lang="en-US" sz="1100" dirty="0"/>
              <a:t>*Latest </a:t>
            </a:r>
            <a:r>
              <a:rPr lang="en-US" sz="1100" dirty="0" smtClean="0"/>
              <a:t>available</a:t>
            </a:r>
            <a:r>
              <a:rPr lang="en-US" sz="1100" dirty="0"/>
              <a:t>.</a:t>
            </a:r>
          </a:p>
          <a:p>
            <a:r>
              <a:rPr lang="en-US" sz="1100" dirty="0"/>
              <a:t>Sources:  NAIC</a:t>
            </a:r>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2004-2013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Tree>
    <p:extLst>
      <p:ext uri="{BB962C8B-B14F-4D97-AF65-F5344CB8AC3E}">
        <p14:creationId xmlns:p14="http://schemas.microsoft.com/office/powerpoint/2010/main" val="899411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160</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41442991"/>
              </p:ext>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26574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 including in AL</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161</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162</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163</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006818718"/>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253" name="Chart" r:id="rId4" imgW="7077186" imgH="4876661" progId="MSGraph.Chart.8">
                  <p:embed followColorScheme="full"/>
                </p:oleObj>
              </mc:Choice>
              <mc:Fallback>
                <p:oleObj name="Chart" r:id="rId4" imgW="7077186" imgH="4876661"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5.1% </a:t>
            </a:r>
            <a:r>
              <a:rPr lang="en-US" sz="1400" b="1" dirty="0">
                <a:solidFill>
                  <a:schemeClr val="bg1"/>
                </a:solidFill>
                <a:cs typeface="+mn-cs"/>
              </a:rPr>
              <a:t>in </a:t>
            </a:r>
            <a:r>
              <a:rPr lang="en-US" sz="1400" b="1" dirty="0" smtClean="0">
                <a:solidFill>
                  <a:schemeClr val="bg1"/>
                </a:solidFill>
                <a:cs typeface="+mn-cs"/>
              </a:rPr>
              <a:t>Sep.</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September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163</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10.0% </a:t>
            </a:r>
            <a:r>
              <a:rPr lang="en-US" sz="1400" b="1" dirty="0">
                <a:solidFill>
                  <a:schemeClr val="bg1"/>
                </a:solidFill>
                <a:cs typeface="+mn-cs"/>
              </a:rPr>
              <a:t>in </a:t>
            </a:r>
            <a:r>
              <a:rPr lang="en-US" sz="1400" b="1" dirty="0" smtClean="0">
                <a:solidFill>
                  <a:schemeClr val="bg1"/>
                </a:solidFill>
                <a:cs typeface="+mn-cs"/>
              </a:rPr>
              <a:t>Sept.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047991225"/>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350" name="Chart" r:id="rId4" imgW="8581836" imgH="4114800" progId="MSGraph.Chart.8">
                  <p:embed followColorScheme="full"/>
                </p:oleObj>
              </mc:Choice>
              <mc:Fallback>
                <p:oleObj name="Chart" r:id="rId4" imgW="8581836"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Sept.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13.03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118,000 </a:t>
            </a:r>
            <a:r>
              <a:rPr lang="en-US" sz="1400" b="1" dirty="0">
                <a:cs typeface="+mn-cs"/>
              </a:rPr>
              <a:t>private sector jobs were created in </a:t>
            </a:r>
            <a:r>
              <a:rPr lang="en-US" sz="1400" b="1" dirty="0" smtClean="0">
                <a:cs typeface="+mn-cs"/>
              </a:rPr>
              <a:t>Sept.</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164</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933213" y="1111072"/>
            <a:ext cx="2984602" cy="531998"/>
          </a:xfrm>
          <a:prstGeom prst="wedgeRectCallout">
            <a:avLst>
              <a:gd name="adj1" fmla="val 14391"/>
              <a:gd name="adj2" fmla="val 77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165</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3813576303"/>
              </p:ext>
            </p:extLst>
          </p:nvPr>
        </p:nvGraphicFramePr>
        <p:xfrm>
          <a:off x="239713" y="1873250"/>
          <a:ext cx="8548687" cy="4383088"/>
        </p:xfrm>
        <a:graphic>
          <a:graphicData uri="http://schemas.openxmlformats.org/presentationml/2006/ole">
            <mc:AlternateContent xmlns:mc="http://schemas.openxmlformats.org/markup-compatibility/2006">
              <mc:Choice xmlns:v="urn:schemas-microsoft-com:vml" Requires="v">
                <p:oleObj spid="_x0000_s28470340" name="Chart" r:id="rId4" imgW="5486400" imgH="2813027" progId="MSGraph.Chart.8">
                  <p:embed followColorScheme="full"/>
                </p:oleObj>
              </mc:Choice>
              <mc:Fallback>
                <p:oleObj name="Chart" r:id="rId4" imgW="5486400" imgH="2813027" progId="MSGraph.Chart.8">
                  <p:embed followColorScheme="full"/>
                  <p:pic>
                    <p:nvPicPr>
                      <p:cNvPr id="0" name=""/>
                      <p:cNvPicPr>
                        <a:picLocks noChangeAspect="1" noChangeArrowheads="1"/>
                      </p:cNvPicPr>
                      <p:nvPr/>
                    </p:nvPicPr>
                    <p:blipFill>
                      <a:blip r:embed="rId5"/>
                      <a:srcRect/>
                      <a:stretch>
                        <a:fillRect/>
                      </a:stretch>
                    </p:blipFill>
                    <p:spPr bwMode="auto">
                      <a:xfrm>
                        <a:off x="239713" y="1873250"/>
                        <a:ext cx="8548687"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(10/15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1956034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166</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September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3204822711"/>
              </p:ext>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506134"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September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8" name="AutoShape 6"/>
          <p:cNvSpPr>
            <a:spLocks noChangeArrowheads="1"/>
          </p:cNvSpPr>
          <p:nvPr/>
        </p:nvSpPr>
        <p:spPr bwMode="blackWhite">
          <a:xfrm>
            <a:off x="5105400" y="1154113"/>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September</a:t>
            </a:r>
            <a:r>
              <a:rPr lang="en-US" sz="1400" b="1" dirty="0">
                <a:solidFill>
                  <a:schemeClr val="bg1"/>
                </a:solidFill>
                <a:latin typeface="Arial" charset="0"/>
              </a:rPr>
              <a:t>, 37 states and the District of Columbia had over-the-month unemployment rate decreases, 6 states had increases, and 7 states had no change</a:t>
            </a:r>
            <a:r>
              <a:rPr lang="en-US" sz="1400" dirty="0">
                <a:solidFill>
                  <a:schemeClr val="bg1"/>
                </a:solidFill>
              </a:rPr>
              <a:t>.</a:t>
            </a:r>
            <a:endParaRPr lang="en-US" sz="1400" b="1" dirty="0">
              <a:solidFill>
                <a:schemeClr val="bg1"/>
              </a:solidFill>
              <a:latin typeface="Arial" charset="0"/>
            </a:endParaRPr>
          </a:p>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a:t>
            </a:r>
            <a:endParaRPr lang="en-US" sz="1400" b="1" dirty="0">
              <a:solidFill>
                <a:schemeClr val="bg1"/>
              </a:solidFill>
              <a:latin typeface="Arial" charset="0"/>
            </a:endParaRPr>
          </a:p>
        </p:txBody>
      </p:sp>
    </p:spTree>
    <p:extLst>
      <p:ext uri="{BB962C8B-B14F-4D97-AF65-F5344CB8AC3E}">
        <p14:creationId xmlns:p14="http://schemas.microsoft.com/office/powerpoint/2010/main" val="1717349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167</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4245408772"/>
              </p:ext>
            </p:extLst>
          </p:nvPr>
        </p:nvGraphicFramePr>
        <p:xfrm>
          <a:off x="9525" y="1836738"/>
          <a:ext cx="9132888" cy="4733925"/>
        </p:xfrm>
        <a:graphic>
          <a:graphicData uri="http://schemas.openxmlformats.org/presentationml/2006/ole">
            <mc:AlternateContent xmlns:mc="http://schemas.openxmlformats.org/markup-compatibility/2006">
              <mc:Choice xmlns:v="urn:schemas-microsoft-com:vml" Requires="v">
                <p:oleObj spid="_x0000_s28507158"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2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September </a:t>
            </a:r>
            <a:r>
              <a:rPr lang="en-US" altLang="en-US" sz="2600" b="1" dirty="0">
                <a:solidFill>
                  <a:schemeClr val="accent1"/>
                </a:solidFill>
              </a:rPr>
              <a:t>2015:</a:t>
            </a:r>
            <a:r>
              <a:rPr lang="en-US" altLang="en-US" sz="2600" b="1" dirty="0" smtClean="0">
                <a:solidFill>
                  <a:schemeClr val="accent1"/>
                </a:solidFill>
              </a:rPr>
              <a:t>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September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5105400" y="126873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a:t>
            </a:r>
            <a:r>
              <a:rPr lang="en-US" sz="1400" b="1" dirty="0">
                <a:solidFill>
                  <a:schemeClr val="bg1"/>
                </a:solidFill>
                <a:latin typeface="Arial" charset="0"/>
              </a:rPr>
              <a:t>September, 37 states and the District of Columbia had over-the-month unemployment rate decreases, 6 states had increases, and 7 states had no change</a:t>
            </a:r>
            <a:r>
              <a:rPr lang="en-US" sz="1400" dirty="0">
                <a:solidFill>
                  <a:schemeClr val="bg1"/>
                </a:solidFill>
              </a:rPr>
              <a:t>.</a:t>
            </a:r>
            <a:endParaRPr lang="en-US" sz="1400" b="1" dirty="0">
              <a:solidFill>
                <a:schemeClr val="bg1"/>
              </a:solidFill>
              <a:latin typeface="Arial" charset="0"/>
            </a:endParaRPr>
          </a:p>
        </p:txBody>
      </p:sp>
    </p:spTree>
    <p:extLst>
      <p:ext uri="{BB962C8B-B14F-4D97-AF65-F5344CB8AC3E}">
        <p14:creationId xmlns:p14="http://schemas.microsoft.com/office/powerpoint/2010/main" val="317003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168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169</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4088512812"/>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696"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027"/>
              <a:gd name="adj2" fmla="val 5511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$788.0B as of Aug. 2015, up 57.5% from the 2010 trough but still 13.5%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169</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$404.7</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$383.3</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August.</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17</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4096613419"/>
              </p:ext>
            </p:extLst>
          </p:nvPr>
        </p:nvGraphicFramePr>
        <p:xfrm>
          <a:off x="0" y="1782763"/>
          <a:ext cx="9144000" cy="4740275"/>
        </p:xfrm>
        <a:graphic>
          <a:graphicData uri="http://schemas.openxmlformats.org/presentationml/2006/ole">
            <mc:AlternateContent xmlns:mc="http://schemas.openxmlformats.org/markup-compatibility/2006">
              <mc:Choice xmlns:v="urn:schemas-microsoft-com:vml" Requires="v">
                <p:oleObj spid="_x0000_s28504088"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782763"/>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2004-2013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1752"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Tree>
    <p:extLst>
      <p:ext uri="{BB962C8B-B14F-4D97-AF65-F5344CB8AC3E}">
        <p14:creationId xmlns:p14="http://schemas.microsoft.com/office/powerpoint/2010/main" val="3895736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170</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2015 vs. August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183942742"/>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773"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+16.5%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+7.0%</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171</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Aug. 2015 vs. Aug.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3853132385"/>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400796"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513172" y="1194763"/>
            <a:ext cx="4469448" cy="1162877"/>
          </a:xfrm>
          <a:prstGeom prst="wedgeRectCallout">
            <a:avLst>
              <a:gd name="adj1" fmla="val 56290"/>
              <a:gd name="adj2" fmla="val 807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Office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074976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172</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Aug. 2015 vs. Aug.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677949066"/>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401820"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36089"/>
              <a:gd name="adj2" fmla="val 1313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08318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173</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925151198"/>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02843" name="Chart" r:id="rId4" imgW="5518024" imgH="2520835" progId="MSGraph.Chart.8">
                  <p:embed followColorScheme="full"/>
                </p:oleObj>
              </mc:Choice>
              <mc:Fallback>
                <p:oleObj name="Chart" r:id="rId4" imgW="5518024"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$16.7B or 5.3% since 2009 peak</a:t>
            </a:r>
            <a:endParaRPr lang="en-US" sz="1600" b="1" dirty="0">
              <a:solidFill>
                <a:schemeClr val="bg1"/>
              </a:solidFill>
            </a:endParaRPr>
          </a:p>
        </p:txBody>
      </p:sp>
    </p:spTree>
    <p:extLst>
      <p:ext uri="{BB962C8B-B14F-4D97-AF65-F5344CB8AC3E}">
        <p14:creationId xmlns:p14="http://schemas.microsoft.com/office/powerpoint/2010/main" val="3255254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174</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2010—Sept.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301597018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963"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175</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2003–Sept.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334018581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408987"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Sept. 2015 totaled 6.396 million, an increase of 961,000 jobs or 17.7%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1.33 million jobs</a:t>
            </a:r>
            <a:endParaRPr lang="en-US" b="1" dirty="0">
              <a:solidFill>
                <a:schemeClr val="bg1"/>
              </a:solidFill>
            </a:endParaRPr>
          </a:p>
        </p:txBody>
      </p:sp>
    </p:spTree>
    <p:extLst>
      <p:ext uri="{BB962C8B-B14F-4D97-AF65-F5344CB8AC3E}">
        <p14:creationId xmlns:p14="http://schemas.microsoft.com/office/powerpoint/2010/main" val="1920761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176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410"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177</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ext uri="{D42A27DB-BD31-4B8C-83A1-F6EECF244321}">
                <p14:modId xmlns:p14="http://schemas.microsoft.com/office/powerpoint/2010/main" val="156085281"/>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404890" name="Chart" r:id="rId4" imgW="5219674" imgH="2736965" progId="MSGraph.Chart.8">
                  <p:embed followColorScheme="full"/>
                </p:oleObj>
              </mc:Choice>
              <mc:Fallback>
                <p:oleObj name="Chart" r:id="rId4" imgW="5219674" imgH="2736965"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658199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178</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915"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178</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179</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351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18</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4035211266"/>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05112"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430887"/>
          </a:xfrm>
          <a:prstGeom prst="rect">
            <a:avLst/>
          </a:prstGeom>
          <a:noFill/>
          <a:ln w="9525">
            <a:noFill/>
            <a:miter lim="800000"/>
            <a:headEnd/>
            <a:tailEnd/>
          </a:ln>
        </p:spPr>
        <p:txBody>
          <a:bodyPr>
            <a:spAutoFit/>
          </a:bodyPr>
          <a:lstStyle/>
          <a:p>
            <a:r>
              <a:rPr lang="en-US" sz="1100" dirty="0" smtClean="0"/>
              <a:t>*Latest available.</a:t>
            </a:r>
          </a:p>
          <a:p>
            <a:r>
              <a:rPr lang="en-US" sz="1100" dirty="0" smtClean="0"/>
              <a:t>Sources</a:t>
            </a:r>
            <a:r>
              <a:rPr lang="en-US" sz="1100" dirty="0"/>
              <a:t>:  NAIC</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2004-2013</a:t>
            </a:r>
            <a:endParaRPr lang="en-US" sz="1600" b="1" dirty="0">
              <a:solidFill>
                <a:schemeClr val="bg1"/>
              </a:solidFill>
            </a:endParaRPr>
          </a:p>
        </p:txBody>
      </p:sp>
      <p:sp>
        <p:nvSpPr>
          <p:cNvPr id="32774"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9" name="AutoShape 6"/>
          <p:cNvSpPr>
            <a:spLocks noChangeArrowheads="1"/>
          </p:cNvSpPr>
          <p:nvPr/>
        </p:nvSpPr>
        <p:spPr bwMode="blackWhite">
          <a:xfrm>
            <a:off x="4357221" y="1605916"/>
            <a:ext cx="3171339" cy="1062038"/>
          </a:xfrm>
          <a:prstGeom prst="wedgeRectCallout">
            <a:avLst>
              <a:gd name="adj1" fmla="val -52447"/>
              <a:gd name="adj2" fmla="val 785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Profitability in Florida’s over the past decades is still weighed down by the record storm losses of 2004/05</a:t>
            </a:r>
            <a:endParaRPr lang="en-US" sz="1600" b="1" dirty="0">
              <a:solidFill>
                <a:schemeClr val="bg1"/>
              </a:solidFill>
            </a:endParaRPr>
          </a:p>
        </p:txBody>
      </p:sp>
      <p:sp>
        <p:nvSpPr>
          <p:cNvPr id="2" name="Rectangle 1"/>
          <p:cNvSpPr/>
          <p:nvPr/>
        </p:nvSpPr>
        <p:spPr>
          <a:xfrm>
            <a:off x="4206240" y="2936240"/>
            <a:ext cx="254000" cy="538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788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75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75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2A9DBF8-FC2F-44EE-A5A9-B70D5B4A0F78}" type="slidenum">
              <a:rPr lang="en-US" altLang="en-US" sz="900"/>
              <a:pPr algn="r">
                <a:lnSpc>
                  <a:spcPct val="85000"/>
                </a:lnSpc>
                <a:spcBef>
                  <a:spcPct val="20000"/>
                </a:spcBef>
                <a:buClrTx/>
                <a:buFontTx/>
                <a:buNone/>
              </a:pPr>
              <a:t>180</a:t>
            </a:fld>
            <a:endParaRPr lang="en-US" altLang="en-US" sz="900"/>
          </a:p>
        </p:txBody>
      </p:sp>
      <p:sp>
        <p:nvSpPr>
          <p:cNvPr id="107525" name="Rectangle 2"/>
          <p:cNvSpPr>
            <a:spLocks noGrp="1" noChangeArrowheads="1"/>
          </p:cNvSpPr>
          <p:nvPr>
            <p:ph type="title" idx="4294967295"/>
          </p:nvPr>
        </p:nvSpPr>
        <p:spPr>
          <a:xfrm>
            <a:off x="242888" y="50800"/>
            <a:ext cx="5953125" cy="990600"/>
          </a:xfrm>
        </p:spPr>
        <p:txBody>
          <a:bodyPr/>
          <a:lstStyle/>
          <a:p>
            <a:r>
              <a:rPr lang="en-US" altLang="en-US" sz="2800" dirty="0" smtClean="0">
                <a:latin typeface="Arial" panose="020B0604020202020204" pitchFamily="34" charset="0"/>
              </a:rPr>
              <a:t>Rental Vacancy Rates, Quarterly,</a:t>
            </a:r>
            <a:br>
              <a:rPr lang="en-US" altLang="en-US" sz="2800" dirty="0" smtClean="0">
                <a:latin typeface="Arial" panose="020B0604020202020204" pitchFamily="34" charset="0"/>
              </a:rPr>
            </a:br>
            <a:r>
              <a:rPr lang="en-US" altLang="en-US" sz="2800" dirty="0" smtClean="0">
                <a:latin typeface="Arial" panose="020B0604020202020204" pitchFamily="34" charset="0"/>
              </a:rPr>
              <a:t>1990:Q1-2015:Q1</a:t>
            </a:r>
          </a:p>
        </p:txBody>
      </p:sp>
      <p:graphicFrame>
        <p:nvGraphicFramePr>
          <p:cNvPr id="107526" name="Object 2"/>
          <p:cNvGraphicFramePr>
            <a:graphicFrameLocks noGrp="1"/>
          </p:cNvGraphicFramePr>
          <p:nvPr>
            <p:ph idx="4294967295"/>
            <p:extLst>
              <p:ext uri="{D42A27DB-BD31-4B8C-83A1-F6EECF244321}">
                <p14:modId xmlns:p14="http://schemas.microsoft.com/office/powerpoint/2010/main" val="1361361270"/>
              </p:ext>
            </p:extLst>
          </p:nvPr>
        </p:nvGraphicFramePr>
        <p:xfrm>
          <a:off x="1003300" y="1144588"/>
          <a:ext cx="6837363" cy="4699000"/>
        </p:xfrm>
        <a:graphic>
          <a:graphicData uri="http://schemas.openxmlformats.org/presentationml/2006/ole">
            <mc:AlternateContent xmlns:mc="http://schemas.openxmlformats.org/markup-compatibility/2006">
              <mc:Choice xmlns:v="urn:schemas-microsoft-com:vml" Requires="v">
                <p:oleObj spid="_x0000_s28406938"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gray">
                      <a:xfrm>
                        <a:off x="1003300" y="1144588"/>
                        <a:ext cx="6837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4341813" y="1042988"/>
            <a:ext cx="1905000" cy="84677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07529" name="Rectangle 6"/>
          <p:cNvSpPr>
            <a:spLocks noChangeArrowheads="1"/>
          </p:cNvSpPr>
          <p:nvPr/>
        </p:nvSpPr>
        <p:spPr bwMode="blackWhite">
          <a:xfrm>
            <a:off x="461963" y="5770880"/>
            <a:ext cx="8220075" cy="6283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8% or less.</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10753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6405D42-19A4-4881-ADA4-DB6A3F1BDB58}" type="slidenum">
              <a:rPr lang="en-US" altLang="en-US" sz="900" smtClean="0">
                <a:solidFill>
                  <a:srgbClr val="000000"/>
                </a:solidFill>
              </a:rPr>
              <a:pPr>
                <a:lnSpc>
                  <a:spcPct val="85000"/>
                </a:lnSpc>
                <a:spcBef>
                  <a:spcPct val="20000"/>
                </a:spcBef>
                <a:buClrTx/>
                <a:buFontTx/>
                <a:buNone/>
              </a:pPr>
              <a:t>180</a:t>
            </a:fld>
            <a:endParaRPr lang="en-US" altLang="en-US" sz="900" smtClean="0">
              <a:solidFill>
                <a:srgbClr val="000000"/>
              </a:solidFill>
            </a:endParaRPr>
          </a:p>
        </p:txBody>
      </p:sp>
      <p:sp>
        <p:nvSpPr>
          <p:cNvPr id="107532"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143750" y="1144588"/>
            <a:ext cx="1905000" cy="966787"/>
          </a:xfrm>
          <a:prstGeom prst="wedgeRectCallout">
            <a:avLst>
              <a:gd name="adj1" fmla="val 12588"/>
              <a:gd name="adj2" fmla="val 3534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Latest vacancy rate was 7.1% in 2015:Q1</a:t>
            </a:r>
          </a:p>
        </p:txBody>
      </p:sp>
      <p:sp>
        <p:nvSpPr>
          <p:cNvPr id="16" name="AutoShape 38"/>
          <p:cNvSpPr>
            <a:spLocks noChangeArrowheads="1"/>
          </p:cNvSpPr>
          <p:nvPr/>
        </p:nvSpPr>
        <p:spPr bwMode="blackWhite">
          <a:xfrm>
            <a:off x="2590800" y="2194560"/>
            <a:ext cx="1562100" cy="894715"/>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1604014814"/>
      </p:ext>
    </p:extLst>
  </p:cSld>
  <p:clrMapOvr>
    <a:masterClrMapping/>
  </p:clrMapOvr>
  <p:transition>
    <p:wipe dir="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181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spTree>
    <p:extLst>
      <p:ext uri="{BB962C8B-B14F-4D97-AF65-F5344CB8AC3E}">
        <p14:creationId xmlns:p14="http://schemas.microsoft.com/office/powerpoint/2010/main" val="2291248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74025365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10009" name="Chart" r:id="rId3" imgW="8201097" imgH="5381660" progId="MSGraph.Chart.8">
                  <p:embed followColorScheme="full"/>
                </p:oleObj>
              </mc:Choice>
              <mc:Fallback>
                <p:oleObj name="Chart" r:id="rId3" imgW="8201097" imgH="538166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2354417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58975918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11033" name="Chart" r:id="rId3" imgW="8210667" imgH="5362540" progId="MSGraph.Chart.8">
                  <p:embed followColorScheme="full"/>
                </p:oleObj>
              </mc:Choice>
              <mc:Fallback>
                <p:oleObj name="Chart" r:id="rId3" imgW="8210667" imgH="536254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86608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184</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2010—Sept.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1513441964"/>
              </p:ext>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188864" y="1245583"/>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3683"/>
              <a:gd name="adj2" fmla="val -873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5.2%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22610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185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Was Experiencing a Mini Manufacturing Renaissance but Headwinds from Weak Export Markets and Strong Dollar Hurt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185</a:t>
            </a:fld>
            <a:endParaRPr lang="en-US"/>
          </a:p>
        </p:txBody>
      </p:sp>
    </p:spTree>
    <p:extLst>
      <p:ext uri="{BB962C8B-B14F-4D97-AF65-F5344CB8AC3E}">
        <p14:creationId xmlns:p14="http://schemas.microsoft.com/office/powerpoint/2010/main" val="22266417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31284615"/>
              </p:ext>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412057"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186</a:t>
            </a:fld>
            <a:endParaRPr lang="en-US"/>
          </a:p>
        </p:txBody>
      </p:sp>
    </p:spTree>
    <p:extLst>
      <p:ext uri="{BB962C8B-B14F-4D97-AF65-F5344CB8AC3E}">
        <p14:creationId xmlns:p14="http://schemas.microsoft.com/office/powerpoint/2010/main" val="124108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187</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4011857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3081"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837573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188</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720535476"/>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414106"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Institute.</a:t>
            </a:r>
          </a:p>
        </p:txBody>
      </p:sp>
      <p:sp>
        <p:nvSpPr>
          <p:cNvPr id="2079751" name="AutoShape 7"/>
          <p:cNvSpPr>
            <a:spLocks noChangeArrowheads="1"/>
          </p:cNvSpPr>
          <p:nvPr/>
        </p:nvSpPr>
        <p:spPr bwMode="blackWhite">
          <a:xfrm>
            <a:off x="921297" y="3492727"/>
            <a:ext cx="2949575" cy="1356135"/>
          </a:xfrm>
          <a:prstGeom prst="wedgeRectCallout">
            <a:avLst>
              <a:gd name="adj1" fmla="val 62971"/>
              <a:gd name="adj2" fmla="val 466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09091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4245937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189</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2010—Sept.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180325804"/>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5129"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dirty="0">
                <a:solidFill>
                  <a:schemeClr val="bg1"/>
                </a:solidFill>
              </a:rPr>
              <a:t>Manufacturing employment </a:t>
            </a:r>
            <a:r>
              <a:rPr lang="en-US" b="1" dirty="0" smtClean="0">
                <a:solidFill>
                  <a:schemeClr val="bg1"/>
                </a:solidFill>
              </a:rPr>
              <a:t>has been </a:t>
            </a:r>
            <a:r>
              <a:rPr lang="en-US" b="1" dirty="0">
                <a:solidFill>
                  <a:schemeClr val="bg1"/>
                </a:solidFill>
              </a:rPr>
              <a:t>a surprising source of strength in the economy.  Employment </a:t>
            </a:r>
            <a:r>
              <a:rPr lang="en-US" b="1" dirty="0" smtClean="0">
                <a:solidFill>
                  <a:schemeClr val="bg1"/>
                </a:solidFill>
              </a:rPr>
              <a:t>was at </a:t>
            </a:r>
            <a:r>
              <a:rPr lang="en-US" b="1" dirty="0">
                <a:solidFill>
                  <a:schemeClr val="bg1"/>
                </a:solidFill>
              </a:rPr>
              <a:t>a multi-year </a:t>
            </a:r>
            <a:r>
              <a:rPr lang="en-US" b="1" dirty="0" smtClean="0">
                <a:solidFill>
                  <a:schemeClr val="bg1"/>
                </a:solidFill>
              </a:rPr>
              <a:t>high until recently.</a:t>
            </a:r>
            <a:endParaRPr lang="en-US" b="1" dirty="0">
              <a:solidFill>
                <a:schemeClr val="bg1"/>
              </a:solidFill>
            </a:endParaRP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38275" y="1122363"/>
            <a:ext cx="4322715"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(+858,000 </a:t>
            </a:r>
            <a:r>
              <a:rPr lang="en-US" b="1" dirty="0">
                <a:solidFill>
                  <a:schemeClr val="bg1"/>
                </a:solidFill>
              </a:rPr>
              <a:t>or </a:t>
            </a:r>
            <a:r>
              <a:rPr lang="en-US" b="1" dirty="0" smtClean="0">
                <a:solidFill>
                  <a:schemeClr val="bg1"/>
                </a:solidFill>
              </a:rPr>
              <a:t>+7.5%) but has slipped in recent months as economies abroad weaken, hurting exports of manufactured goods</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6045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190</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35727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6153"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190</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00577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191</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191</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08820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63838521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417177" name="Chart" r:id="rId5" imgW="8134519" imgH="5391219" progId="MSGraph.Chart.8">
                  <p:embed followColorScheme="full"/>
                </p:oleObj>
              </mc:Choice>
              <mc:Fallback>
                <p:oleObj name="Chart" r:id="rId5" imgW="8134519" imgH="5391219"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192</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6762728" y="4008541"/>
            <a:ext cx="1752600" cy="1279422"/>
          </a:xfrm>
          <a:prstGeom prst="wedgeRectCallout">
            <a:avLst>
              <a:gd name="adj1" fmla="val 64400"/>
              <a:gd name="adj2" fmla="val -153741"/>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smtClean="0">
                <a:solidFill>
                  <a:schemeClr val="bg1"/>
                </a:solidFill>
              </a:rPr>
              <a:t>Capacity</a:t>
            </a:r>
            <a:r>
              <a:rPr lang="en-US" sz="1600" b="1" dirty="0">
                <a:solidFill>
                  <a:schemeClr val="bg1"/>
                </a:solidFill>
              </a:rPr>
              <a:t> </a:t>
            </a:r>
            <a:r>
              <a:rPr lang="en-US" sz="1600" b="1" dirty="0" smtClean="0">
                <a:solidFill>
                  <a:schemeClr val="bg1"/>
                </a:solidFill>
              </a:rPr>
              <a:t>utilization is falling due to strong dollar and falling energy prices</a:t>
            </a:r>
            <a:endParaRPr lang="en-US" sz="1600" b="1" dirty="0">
              <a:solidFill>
                <a:schemeClr val="bg1"/>
              </a:solidFill>
            </a:endParaRP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78.4%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192</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289128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3490" name="Chart 3"/>
          <p:cNvGraphicFramePr>
            <a:graphicFrameLocks/>
          </p:cNvGraphicFramePr>
          <p:nvPr>
            <p:extLst/>
          </p:nvPr>
        </p:nvGraphicFramePr>
        <p:xfrm>
          <a:off x="357188" y="1323975"/>
          <a:ext cx="8674100" cy="4237038"/>
        </p:xfrm>
        <a:graphic>
          <a:graphicData uri="http://schemas.openxmlformats.org/presentationml/2006/ole">
            <mc:AlternateContent xmlns:mc="http://schemas.openxmlformats.org/markup-compatibility/2006">
              <mc:Choice xmlns:v="urn:schemas-microsoft-com:vml" Requires="v">
                <p:oleObj spid="_x0000_s28418201" name="Worksheet" r:id="rId5" imgW="8677257" imgH="4248253" progId="Excel.Sheet.8">
                  <p:embed/>
                </p:oleObj>
              </mc:Choice>
              <mc:Fallback>
                <p:oleObj name="Worksheet" r:id="rId5" imgW="8677257" imgH="4248253" progId="Excel.Sheet.8">
                  <p:embed/>
                  <p:pic>
                    <p:nvPicPr>
                      <p:cNvPr id="0" name=""/>
                      <p:cNvPicPr>
                        <a:picLocks noChangeArrowheads="1"/>
                      </p:cNvPicPr>
                      <p:nvPr/>
                    </p:nvPicPr>
                    <p:blipFill>
                      <a:blip r:embed="rId6"/>
                      <a:srcRect/>
                      <a:stretch>
                        <a:fillRect/>
                      </a:stretch>
                    </p:blipFill>
                    <p:spPr bwMode="auto">
                      <a:xfrm>
                        <a:off x="357188" y="1323975"/>
                        <a:ext cx="86741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63492"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6349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CCBA39C-7FD4-4312-BC39-172A2AAA3DFD}" type="slidenum">
              <a:rPr lang="en-US" altLang="en-US" sz="900">
                <a:solidFill>
                  <a:srgbClr val="000000"/>
                </a:solidFill>
              </a:rPr>
              <a:pPr algn="r">
                <a:lnSpc>
                  <a:spcPct val="85000"/>
                </a:lnSpc>
                <a:spcBef>
                  <a:spcPct val="20000"/>
                </a:spcBef>
              </a:pPr>
              <a:t>193</a:t>
            </a:fld>
            <a:endParaRPr lang="en-US" altLang="en-US" sz="900">
              <a:solidFill>
                <a:srgbClr val="000000"/>
              </a:solidFill>
            </a:endParaRPr>
          </a:p>
        </p:txBody>
      </p:sp>
      <p:sp>
        <p:nvSpPr>
          <p:cNvPr id="63494" name="Rectangle 7"/>
          <p:cNvSpPr>
            <a:spLocks noGrp="1" noChangeArrowheads="1"/>
          </p:cNvSpPr>
          <p:nvPr>
            <p:ph type="title" idx="4294967295"/>
          </p:nvPr>
        </p:nvSpPr>
        <p:spPr>
          <a:xfrm>
            <a:off x="255588" y="88272"/>
            <a:ext cx="7332663" cy="860425"/>
          </a:xfrm>
        </p:spPr>
        <p:txBody>
          <a:bodyPr/>
          <a:lstStyle/>
          <a:p>
            <a:r>
              <a:rPr lang="en-US" altLang="en-US" sz="2800" dirty="0" smtClean="0">
                <a:latin typeface="Arial" panose="020B0604020202020204" pitchFamily="34" charset="0"/>
              </a:rPr>
              <a:t>Index of Total Industrial Production:*</a:t>
            </a:r>
            <a:br>
              <a:rPr lang="en-US" altLang="en-US" sz="2800" dirty="0" smtClean="0">
                <a:latin typeface="Arial" panose="020B0604020202020204" pitchFamily="34" charset="0"/>
              </a:rPr>
            </a:br>
            <a:r>
              <a:rPr lang="en-US" altLang="en-US" sz="2800" dirty="0" smtClean="0">
                <a:latin typeface="Arial" panose="020B0604020202020204" pitchFamily="34" charset="0"/>
              </a:rPr>
              <a:t>Strong Dollar Is a Headwind</a:t>
            </a:r>
          </a:p>
        </p:txBody>
      </p:sp>
      <p:sp>
        <p:nvSpPr>
          <p:cNvPr id="63495"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*Monthly, seasonally adjusted, through March 2015 (which is preliminary). Index based on year 2007 = 100</a:t>
            </a:r>
          </a:p>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Federal Reserve Board at </a:t>
            </a:r>
            <a:r>
              <a:rPr lang="en-US" altLang="en-US" sz="1100" dirty="0">
                <a:solidFill>
                  <a:srgbClr val="000000"/>
                </a:solidFill>
                <a:hlinkClick r:id="rId7"/>
              </a:rPr>
              <a:t>http://www.federalreserve.gov/releases/g17/ipdisk/ip_sa.txt</a:t>
            </a:r>
            <a:r>
              <a:rPr lang="en-US" altLang="en-US" sz="1100" dirty="0">
                <a:solidFill>
                  <a:srgbClr val="000000"/>
                </a:solidFill>
              </a:rPr>
              <a:t> .  </a:t>
            </a:r>
            <a:br>
              <a:rPr lang="en-US" altLang="en-US" sz="1100" dirty="0">
                <a:solidFill>
                  <a:srgbClr val="000000"/>
                </a:solidFill>
              </a:rPr>
            </a:br>
            <a:r>
              <a:rPr lang="en-US" altLang="en-US" sz="1100" dirty="0">
                <a:solidFill>
                  <a:srgbClr val="000000"/>
                </a:solidFill>
              </a:rPr>
              <a:t>National Bureau of Economic Research (recession dates); Insurance Information Institute.</a:t>
            </a:r>
          </a:p>
        </p:txBody>
      </p:sp>
      <p:sp>
        <p:nvSpPr>
          <p:cNvPr id="9" name="AutoShape 38"/>
          <p:cNvSpPr>
            <a:spLocks noChangeArrowheads="1"/>
          </p:cNvSpPr>
          <p:nvPr/>
        </p:nvSpPr>
        <p:spPr bwMode="blackWhite">
          <a:xfrm>
            <a:off x="4914900" y="3606800"/>
            <a:ext cx="1754188" cy="1052513"/>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Peak at 100.82 in December 2007 (officially  the 1</a:t>
            </a:r>
            <a:r>
              <a:rPr lang="en-US" altLang="en-US" sz="1400" b="1" baseline="30000">
                <a:solidFill>
                  <a:srgbClr val="FFFFFF"/>
                </a:solidFill>
              </a:rPr>
              <a:t>st</a:t>
            </a:r>
            <a:r>
              <a:rPr lang="en-US" altLang="en-US" sz="1400" b="1">
                <a:solidFill>
                  <a:srgbClr val="FFFFFF"/>
                </a:solidFill>
              </a:rPr>
              <a:t> month of the Great Recession)</a:t>
            </a:r>
          </a:p>
        </p:txBody>
      </p:sp>
      <p:sp>
        <p:nvSpPr>
          <p:cNvPr id="63497" name="Rectangle 4"/>
          <p:cNvSpPr>
            <a:spLocks noChangeArrowheads="1"/>
          </p:cNvSpPr>
          <p:nvPr/>
        </p:nvSpPr>
        <p:spPr bwMode="blackWhite">
          <a:xfrm>
            <a:off x="357188" y="5383213"/>
            <a:ext cx="8472487" cy="8556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dirty="0">
                <a:solidFill>
                  <a:srgbClr val="FFFFFF"/>
                </a:solidFill>
              </a:rPr>
              <a:t>Insurance exposures for industrial production will continue growing in 2015, and commercial insurance premium volume with them. </a:t>
            </a:r>
            <a:r>
              <a:rPr lang="en-US" altLang="en-US" sz="1600" b="1" dirty="0" smtClean="0">
                <a:solidFill>
                  <a:srgbClr val="FFFFFF"/>
                </a:solidFill>
              </a:rPr>
              <a:t>Y-o-y </a:t>
            </a:r>
            <a:r>
              <a:rPr lang="en-US" altLang="en-US" sz="1600" b="1" dirty="0">
                <a:solidFill>
                  <a:srgbClr val="FFFFFF"/>
                </a:solidFill>
              </a:rPr>
              <a:t>growth to December 2014 was 4.6%. Both production and premium volume growth for 2015 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63499"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46EF0-0608-433E-B8BE-B249AB877300}" type="slidenum">
              <a:rPr lang="en-US" altLang="en-US" smtClean="0">
                <a:solidFill>
                  <a:srgbClr val="000000"/>
                </a:solidFill>
              </a:rPr>
              <a:pPr/>
              <a:t>193</a:t>
            </a:fld>
            <a:endParaRPr lang="en-US" altLang="en-US" smtClean="0">
              <a:solidFill>
                <a:srgbClr val="000000"/>
              </a:solidFill>
            </a:endParaRPr>
          </a:p>
        </p:txBody>
      </p:sp>
      <p:sp>
        <p:nvSpPr>
          <p:cNvPr id="15" name="AutoShape 38"/>
          <p:cNvSpPr>
            <a:spLocks noChangeArrowheads="1"/>
          </p:cNvSpPr>
          <p:nvPr/>
        </p:nvSpPr>
        <p:spPr bwMode="blackWhite">
          <a:xfrm>
            <a:off x="7341961" y="2763524"/>
            <a:ext cx="1543050" cy="552450"/>
          </a:xfrm>
          <a:prstGeom prst="wedgeRectCallout">
            <a:avLst>
              <a:gd name="adj1" fmla="val 35435"/>
              <a:gd name="adj2" fmla="val -197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smtClean="0">
                <a:solidFill>
                  <a:srgbClr val="FFFFFF"/>
                </a:solidFill>
              </a:rPr>
              <a:t>April 2015 </a:t>
            </a:r>
            <a:r>
              <a:rPr lang="en-US" altLang="en-US" sz="1400" b="1" dirty="0">
                <a:solidFill>
                  <a:srgbClr val="FFFFFF"/>
                </a:solidFill>
              </a:rPr>
              <a:t>Index at 105.2</a:t>
            </a:r>
          </a:p>
        </p:txBody>
      </p:sp>
      <p:sp>
        <p:nvSpPr>
          <p:cNvPr id="16" name="AutoShape 7"/>
          <p:cNvSpPr>
            <a:spLocks noChangeArrowheads="1"/>
          </p:cNvSpPr>
          <p:nvPr/>
        </p:nvSpPr>
        <p:spPr bwMode="blackWhite">
          <a:xfrm>
            <a:off x="1230313" y="1323975"/>
            <a:ext cx="2103437" cy="1058863"/>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charset="0"/>
                <a:cs typeface="Arial" charset="0"/>
              </a:rPr>
              <a:t>Many economists expect business investment to rise in 2015</a:t>
            </a:r>
          </a:p>
        </p:txBody>
      </p:sp>
    </p:spTree>
    <p:extLst>
      <p:ext uri="{BB962C8B-B14F-4D97-AF65-F5344CB8AC3E}">
        <p14:creationId xmlns:p14="http://schemas.microsoft.com/office/powerpoint/2010/main" val="1296499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9</a:t>
            </a:r>
            <a:r>
              <a:rPr lang="en-US" sz="3800" dirty="0" smtClean="0">
                <a:solidFill>
                  <a:schemeClr val="bg1"/>
                </a:solidFill>
              </a:rPr>
              <a:t>. 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405"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429"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197</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198</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453"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199</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478"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        Financial Performance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200</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201</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501"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202</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526"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203</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549"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204</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205</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206</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I.I.I.’s New Cyber Risk Report (Oct.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a:t>
            </a:r>
            <a:r>
              <a:rPr kumimoji="0" lang="en-US" sz="19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Cyber Risk: Threat and Opportunity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1215" y="1158662"/>
            <a:ext cx="3757726" cy="4859251"/>
          </a:xfrm>
          <a:prstGeom prst="rect">
            <a:avLst/>
          </a:prstGeom>
          <a:ln>
            <a:solidFill>
              <a:schemeClr val="accent1"/>
            </a:solidFill>
          </a:ln>
        </p:spPr>
      </p:pic>
      <p:sp>
        <p:nvSpPr>
          <p:cNvPr id="3" name="Rectangle 2"/>
          <p:cNvSpPr/>
          <p:nvPr/>
        </p:nvSpPr>
        <p:spPr>
          <a:xfrm>
            <a:off x="82106" y="6125944"/>
            <a:ext cx="4572000" cy="646331"/>
          </a:xfrm>
          <a:prstGeom prst="rect">
            <a:avLst/>
          </a:prstGeom>
        </p:spPr>
        <p:txBody>
          <a:bodyPr>
            <a:spAutoFit/>
          </a:bodyPr>
          <a:lstStyle/>
          <a:p>
            <a:r>
              <a:rPr lang="en-US" dirty="0">
                <a:hlinkClick r:id="rId4"/>
              </a:rPr>
              <a:t>http://</a:t>
            </a:r>
            <a:r>
              <a:rPr lang="en-US" dirty="0" smtClean="0">
                <a:hlinkClick r:id="rId4"/>
              </a:rPr>
              <a:t>www.iii.org/white-paper/cyber-risks-threat-and-opportunities-100715</a:t>
            </a:r>
            <a:r>
              <a:rPr lang="en-US" dirty="0" smtClean="0"/>
              <a:t> </a:t>
            </a:r>
            <a:endParaRPr lang="en-US" dirty="0"/>
          </a:p>
        </p:txBody>
      </p:sp>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207</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573"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208</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597"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209</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621"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300"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210</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645"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211</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669"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212</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smtClean="0">
                <a:solidFill>
                  <a:srgbClr val="FF0000"/>
                </a:solidFill>
              </a:rPr>
              <a:t>Will Insurers Keep Pace?</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212</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213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213</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214</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215</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216</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smtClean="0"/>
              <a:t>A Few Thoughts on the Future of Auto Insurance</a:t>
            </a:r>
          </a:p>
        </p:txBody>
      </p:sp>
      <p:sp>
        <p:nvSpPr>
          <p:cNvPr id="1922051" name="Rectangle 3"/>
          <p:cNvSpPr>
            <a:spLocks noGrp="1" noChangeArrowheads="1"/>
          </p:cNvSpPr>
          <p:nvPr>
            <p:ph type="body" idx="1"/>
          </p:nvPr>
        </p:nvSpPr>
        <p:spPr>
          <a:xfrm>
            <a:off x="195262" y="1090924"/>
            <a:ext cx="8629650" cy="4652963"/>
          </a:xfrm>
        </p:spPr>
        <p:txBody>
          <a:bodyPr/>
          <a:lstStyle/>
          <a:p>
            <a:pPr>
              <a:lnSpc>
                <a:spcPts val="2100"/>
              </a:lnSpc>
              <a:spcBef>
                <a:spcPct val="50000"/>
              </a:spcBef>
            </a:pPr>
            <a:r>
              <a:rPr lang="en-US" sz="2000" b="1" dirty="0" smtClean="0"/>
              <a:t>Global auto insurance premiums written total about $600B</a:t>
            </a:r>
          </a:p>
          <a:p>
            <a:pPr lvl="1">
              <a:lnSpc>
                <a:spcPts val="2100"/>
              </a:lnSpc>
            </a:pPr>
            <a:r>
              <a:rPr lang="en-US" sz="1800" b="1" dirty="0" smtClean="0"/>
              <a:t>~80% personal, 20% commercial</a:t>
            </a:r>
          </a:p>
          <a:p>
            <a:pPr lvl="1">
              <a:lnSpc>
                <a:spcPts val="2100"/>
              </a:lnSpc>
            </a:pPr>
            <a:r>
              <a:rPr lang="en-US" sz="1800" b="1" dirty="0" smtClean="0"/>
              <a:t>US accounts for more than 1/3 of this total (about $210B in 2014)</a:t>
            </a:r>
            <a:endParaRPr lang="en-US" sz="1600" b="1" dirty="0" smtClean="0"/>
          </a:p>
          <a:p>
            <a:pPr>
              <a:lnSpc>
                <a:spcPts val="2100"/>
              </a:lnSpc>
              <a:spcBef>
                <a:spcPct val="50000"/>
              </a:spcBef>
            </a:pPr>
            <a:r>
              <a:rPr lang="en-US" sz="2000" b="1" dirty="0" smtClean="0"/>
              <a:t>Innovations in automobile safety will, over time, reduced claim frequency but severities could still rise as repair costs escalate</a:t>
            </a:r>
          </a:p>
          <a:p>
            <a:pPr lvl="1">
              <a:lnSpc>
                <a:spcPts val="2100"/>
              </a:lnSpc>
            </a:pPr>
            <a:r>
              <a:rPr lang="en-US" sz="1800" b="1" dirty="0" smtClean="0"/>
              <a:t>Claim activity clearly not immune to economy</a:t>
            </a:r>
          </a:p>
          <a:p>
            <a:pPr>
              <a:lnSpc>
                <a:spcPts val="2100"/>
              </a:lnSpc>
              <a:spcBef>
                <a:spcPct val="50000"/>
              </a:spcBef>
            </a:pPr>
            <a:r>
              <a:rPr lang="en-US" sz="2000" b="1" dirty="0" smtClean="0"/>
              <a:t>Frequency declines could lead price declines, aiding profitability</a:t>
            </a:r>
          </a:p>
          <a:p>
            <a:pPr>
              <a:lnSpc>
                <a:spcPts val="2100"/>
              </a:lnSpc>
              <a:spcBef>
                <a:spcPct val="50000"/>
              </a:spcBef>
            </a:pPr>
            <a:r>
              <a:rPr lang="en-US" sz="2000" b="1" dirty="0" smtClean="0"/>
              <a:t>More cars, not fewer will be on highways in the US, world</a:t>
            </a:r>
          </a:p>
          <a:p>
            <a:pPr lvl="1">
              <a:lnSpc>
                <a:spcPts val="2100"/>
              </a:lnSpc>
            </a:pPr>
            <a:r>
              <a:rPr lang="en-US" sz="1800" b="1" dirty="0" smtClean="0"/>
              <a:t>Exposure (insured car years) grows even as frequency declines</a:t>
            </a:r>
          </a:p>
          <a:p>
            <a:pPr>
              <a:lnSpc>
                <a:spcPts val="2100"/>
              </a:lnSpc>
              <a:spcBef>
                <a:spcPct val="50000"/>
              </a:spcBef>
            </a:pPr>
            <a:r>
              <a:rPr lang="en-US" sz="2000" b="1" dirty="0" smtClean="0"/>
              <a:t>Timeline for large numbers of mass produced autonomous vehicles on American highways is wildly optimistic</a:t>
            </a:r>
          </a:p>
          <a:p>
            <a:pPr lvl="1">
              <a:lnSpc>
                <a:spcPts val="2100"/>
              </a:lnSpc>
            </a:pPr>
            <a:r>
              <a:rPr lang="en-US" sz="1600" b="1" dirty="0" smtClean="0"/>
              <a:t>Mid-2030s is more likely timeframe; Transition occurring through mid-</a:t>
            </a:r>
            <a:r>
              <a:rPr lang="en-US" sz="1600" b="1" dirty="0"/>
              <a:t>c</a:t>
            </a:r>
            <a:r>
              <a:rPr lang="en-US" sz="1600" b="1" dirty="0" smtClean="0"/>
              <a:t>entury</a:t>
            </a:r>
          </a:p>
          <a:p>
            <a:pPr lvl="1">
              <a:lnSpc>
                <a:spcPts val="2100"/>
              </a:lnSpc>
            </a:pPr>
            <a:r>
              <a:rPr lang="en-US" sz="1600" b="1" dirty="0" smtClean="0"/>
              <a:t>Tech media is enamored with anything involving Google, Apple</a:t>
            </a:r>
            <a:endParaRPr lang="en-US" sz="1800" dirty="0" smtClean="0"/>
          </a:p>
          <a:p>
            <a:pPr>
              <a:lnSpc>
                <a:spcPts val="2100"/>
              </a:lnSpc>
              <a:spcBef>
                <a:spcPct val="50000"/>
              </a:spcBef>
            </a:pPr>
            <a:r>
              <a:rPr lang="en-US" sz="2000" b="1" dirty="0" smtClean="0"/>
              <a:t>Auto insurance will be the largest, most important of all P/C lines for many years to come</a:t>
            </a:r>
          </a:p>
        </p:txBody>
      </p:sp>
    </p:spTree>
    <p:extLst>
      <p:ext uri="{BB962C8B-B14F-4D97-AF65-F5344CB8AC3E}">
        <p14:creationId xmlns:p14="http://schemas.microsoft.com/office/powerpoint/2010/main" val="4050398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217</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218</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38980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219</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18056445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863878493"/>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379324"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86461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220</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2324395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221</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222</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28474434" name="Chart" r:id="rId4" imgW="8715408" imgH="4524202" progId="MSGraph.Chart.8">
                  <p:embed followColorScheme="full"/>
                </p:oleObj>
              </mc:Choice>
              <mc:Fallback>
                <p:oleObj name="Chart" r:id="rId4" imgW="8715408" imgH="4524202" progId="MSGraph.Chart.8">
                  <p:embed followColorScheme="full"/>
                  <p:pic>
                    <p:nvPicPr>
                      <p:cNvPr id="0" name=""/>
                      <p:cNvPicPr preferRelativeResize="0">
                        <a:picLocks noChangeArrowheads="1"/>
                      </p:cNvPicPr>
                      <p:nvPr/>
                    </p:nvPicPr>
                    <p:blipFill>
                      <a:blip r:embed="rId5"/>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40087043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5109"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223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8181"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225</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457"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226</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478530"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smtClean="0">
                <a:solidFill>
                  <a:srgbClr val="FFFFFF"/>
                </a:solidFill>
              </a:rPr>
              <a:t>Porducts</a:t>
            </a:r>
            <a:r>
              <a:rPr lang="en-US" sz="1600" b="1" dirty="0" smtClean="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
        <p:nvSpPr>
          <p:cNvPr id="2" name="Rectangle 1"/>
          <p:cNvSpPr/>
          <p:nvPr/>
        </p:nvSpPr>
        <p:spPr>
          <a:xfrm>
            <a:off x="7274696" y="4288217"/>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04617" y="4267191"/>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706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227</a:t>
            </a:fld>
            <a:endParaRPr lang="en-US" smtClean="0"/>
          </a:p>
        </p:txBody>
      </p:sp>
      <p:graphicFrame>
        <p:nvGraphicFramePr>
          <p:cNvPr id="5122" name="Object 2"/>
          <p:cNvGraphicFramePr>
            <a:graphicFrameLocks/>
          </p:cNvGraphicFramePr>
          <p:nvPr>
            <p:extLst/>
          </p:nvPr>
        </p:nvGraphicFramePr>
        <p:xfrm>
          <a:off x="193040" y="1697895"/>
          <a:ext cx="8763453" cy="4676775"/>
        </p:xfrm>
        <a:graphic>
          <a:graphicData uri="http://schemas.openxmlformats.org/presentationml/2006/ole">
            <mc:AlternateContent xmlns:mc="http://schemas.openxmlformats.org/markup-compatibility/2006">
              <mc:Choice xmlns:v="urn:schemas-microsoft-com:vml" Requires="v">
                <p:oleObj spid="_x0000_s28476481"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193040" y="1697895"/>
                        <a:ext cx="8763453" cy="467677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 of Personal Injury Jury Awards Over $1 Million, 2003 – 2013*</a:t>
            </a:r>
          </a:p>
        </p:txBody>
      </p:sp>
      <p:sp>
        <p:nvSpPr>
          <p:cNvPr id="1969158" name="AutoShape 6"/>
          <p:cNvSpPr>
            <a:spLocks noChangeArrowheads="1"/>
          </p:cNvSpPr>
          <p:nvPr/>
        </p:nvSpPr>
        <p:spPr bwMode="blackWhite">
          <a:xfrm>
            <a:off x="3849149" y="1697895"/>
            <a:ext cx="2986967" cy="1037843"/>
          </a:xfrm>
          <a:prstGeom prst="wedgeRectCallout">
            <a:avLst>
              <a:gd name="adj1" fmla="val 74403"/>
              <a:gd name="adj2" fmla="val 72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share of $1MM+ jury awards has returned </a:t>
            </a:r>
            <a:r>
              <a:rPr lang="en-US" b="1" dirty="0" err="1" smtClean="0">
                <a:solidFill>
                  <a:schemeClr val="bg1"/>
                </a:solidFill>
                <a:cs typeface="+mn-cs"/>
              </a:rPr>
              <a:t>ot</a:t>
            </a:r>
            <a:r>
              <a:rPr lang="en-US" b="1" dirty="0" smtClean="0">
                <a:solidFill>
                  <a:schemeClr val="bg1"/>
                </a:solidFill>
                <a:cs typeface="+mn-cs"/>
              </a:rPr>
              <a:t> its pre-crisis high</a:t>
            </a:r>
            <a:endParaRPr lang="en-US" b="1" dirty="0">
              <a:solidFill>
                <a:schemeClr val="bg1"/>
              </a:solidFill>
              <a:cs typeface="+mn-cs"/>
            </a:endParaRPr>
          </a:p>
        </p:txBody>
      </p:sp>
      <p:sp>
        <p:nvSpPr>
          <p:cNvPr id="7" name="Rectangle 6"/>
          <p:cNvSpPr>
            <a:spLocks noChangeArrowheads="1"/>
          </p:cNvSpPr>
          <p:nvPr/>
        </p:nvSpPr>
        <p:spPr bwMode="auto">
          <a:xfrm>
            <a:off x="76200" y="6327769"/>
            <a:ext cx="7195047"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53</a:t>
            </a:r>
            <a:r>
              <a:rPr lang="en-US" sz="1200" baseline="30000" dirty="0" smtClean="0"/>
              <a:t>rd</a:t>
            </a:r>
            <a:r>
              <a:rPr lang="en-US" sz="1200" i="1" dirty="0" smtClean="0"/>
              <a:t> and </a:t>
            </a:r>
            <a:r>
              <a:rPr lang="en-US" sz="1200" dirty="0" smtClean="0"/>
              <a:t>54</a:t>
            </a:r>
            <a:r>
              <a:rPr lang="en-US" sz="1200" baseline="30000" dirty="0" smtClean="0"/>
              <a:t>th</a:t>
            </a:r>
            <a:r>
              <a:rPr lang="en-US" sz="1200" dirty="0" smtClean="0"/>
              <a:t> Editions; Insurance Information </a:t>
            </a:r>
            <a:r>
              <a:rPr lang="en-US" sz="1200" dirty="0"/>
              <a:t>Institute.</a:t>
            </a:r>
          </a:p>
        </p:txBody>
      </p:sp>
    </p:spTree>
    <p:extLst>
      <p:ext uri="{BB962C8B-B14F-4D97-AF65-F5344CB8AC3E}">
        <p14:creationId xmlns:p14="http://schemas.microsoft.com/office/powerpoint/2010/main" val="23040550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228</a:t>
            </a:fld>
            <a:endParaRPr lang="en-US" smtClean="0"/>
          </a:p>
        </p:txBody>
      </p:sp>
      <p:graphicFrame>
        <p:nvGraphicFramePr>
          <p:cNvPr id="5122" name="Object 2"/>
          <p:cNvGraphicFramePr>
            <a:graphicFrameLocks/>
          </p:cNvGraphicFramePr>
          <p:nvPr>
            <p:extLst/>
          </p:nvPr>
        </p:nvGraphicFramePr>
        <p:xfrm>
          <a:off x="255221" y="1540240"/>
          <a:ext cx="8926513" cy="4676775"/>
        </p:xfrm>
        <a:graphic>
          <a:graphicData uri="http://schemas.openxmlformats.org/presentationml/2006/ole">
            <mc:AlternateContent xmlns:mc="http://schemas.openxmlformats.org/markup-compatibility/2006">
              <mc:Choice xmlns:v="urn:schemas-microsoft-com:vml" Requires="v">
                <p:oleObj spid="_x0000_s28477505" name="Chart" r:id="rId4" imgW="8715408" imgH="4572000" progId="MSGraph.Chart.8">
                  <p:embed followColorScheme="full"/>
                </p:oleObj>
              </mc:Choice>
              <mc:Fallback>
                <p:oleObj name="Chart" r:id="rId4" imgW="8715408" imgH="4572000" progId="MSGraph.Chart.8">
                  <p:embed followColorScheme="full"/>
                  <p:pic>
                    <p:nvPicPr>
                      <p:cNvPr id="0" name=""/>
                      <p:cNvPicPr>
                        <a:picLocks noChangeArrowheads="1"/>
                      </p:cNvPicPr>
                      <p:nvPr/>
                    </p:nvPicPr>
                    <p:blipFill>
                      <a:blip r:embed="rId5"/>
                      <a:srcRect/>
                      <a:stretch>
                        <a:fillRect/>
                      </a:stretch>
                    </p:blipFill>
                    <p:spPr bwMode="auto">
                      <a:xfrm>
                        <a:off x="255221" y="1540240"/>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Dollar Value of Top 100 Verdicts in 2013 by Cause of Action, 2013</a:t>
            </a:r>
          </a:p>
        </p:txBody>
      </p:sp>
      <p:sp>
        <p:nvSpPr>
          <p:cNvPr id="1969158" name="AutoShape 6"/>
          <p:cNvSpPr>
            <a:spLocks noChangeArrowheads="1"/>
          </p:cNvSpPr>
          <p:nvPr/>
        </p:nvSpPr>
        <p:spPr bwMode="blackWhite">
          <a:xfrm>
            <a:off x="4469290" y="1361562"/>
            <a:ext cx="2986967" cy="1473569"/>
          </a:xfrm>
          <a:prstGeom prst="wedgeRectCallout">
            <a:avLst>
              <a:gd name="adj1" fmla="val -55098"/>
              <a:gd name="adj2" fmla="val 81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Many causes of action can give rise to catastrophic casualty claims, including </a:t>
            </a:r>
            <a:r>
              <a:rPr lang="en-US" sz="2000" b="1" dirty="0" err="1" smtClean="0">
                <a:solidFill>
                  <a:schemeClr val="bg1"/>
                </a:solidFill>
                <a:cs typeface="+mn-cs"/>
              </a:rPr>
              <a:t>motoe</a:t>
            </a:r>
            <a:r>
              <a:rPr lang="en-US" sz="2000" b="1" dirty="0" smtClean="0">
                <a:solidFill>
                  <a:schemeClr val="bg1"/>
                </a:solidFill>
                <a:cs typeface="+mn-cs"/>
              </a:rPr>
              <a:t> vehicle claims</a:t>
            </a:r>
            <a:endParaRPr lang="en-US" sz="2000" b="1" dirty="0">
              <a:solidFill>
                <a:schemeClr val="bg1"/>
              </a:solidFill>
              <a:cs typeface="+mn-cs"/>
            </a:endParaRPr>
          </a:p>
        </p:txBody>
      </p:sp>
      <p:sp>
        <p:nvSpPr>
          <p:cNvPr id="7" name="Rectangle 6"/>
          <p:cNvSpPr>
            <a:spLocks noChangeArrowheads="1"/>
          </p:cNvSpPr>
          <p:nvPr/>
        </p:nvSpPr>
        <p:spPr bwMode="auto">
          <a:xfrm>
            <a:off x="155027" y="6395693"/>
            <a:ext cx="7301230"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dirty="0" err="1" smtClean="0"/>
              <a:t>VerdictSearch</a:t>
            </a:r>
            <a:r>
              <a:rPr lang="en-US" sz="1200" dirty="0" smtClean="0"/>
              <a:t> as cited in </a:t>
            </a:r>
            <a:r>
              <a:rPr lang="en-US" sz="1200" i="1" dirty="0"/>
              <a:t>Reevaluating Excess Casualty Protection as Liability Losses Increase</a:t>
            </a:r>
            <a:r>
              <a:rPr lang="en-US" sz="1200" dirty="0"/>
              <a:t>, </a:t>
            </a:r>
            <a:endParaRPr lang="en-US" sz="1200" dirty="0" smtClean="0"/>
          </a:p>
          <a:p>
            <a:pPr eaLnBrk="0" hangingPunct="0"/>
            <a:r>
              <a:rPr lang="en-US" sz="1200" dirty="0" smtClean="0"/>
              <a:t>Marsh </a:t>
            </a:r>
            <a:r>
              <a:rPr lang="en-US" sz="1200" dirty="0"/>
              <a:t>Risk Management Research Briefing, Oct. </a:t>
            </a:r>
            <a:r>
              <a:rPr lang="en-US" sz="1200" dirty="0" smtClean="0"/>
              <a:t>2014.</a:t>
            </a:r>
            <a:endParaRPr lang="en-US" sz="1200" dirty="0"/>
          </a:p>
        </p:txBody>
      </p:sp>
      <p:sp>
        <p:nvSpPr>
          <p:cNvPr id="8"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Tree>
    <p:extLst>
      <p:ext uri="{BB962C8B-B14F-4D97-AF65-F5344CB8AC3E}">
        <p14:creationId xmlns:p14="http://schemas.microsoft.com/office/powerpoint/2010/main" val="14014598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229</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C65EA60-A5D1-4D54-AB04-DDC56F81E331}" type="slidenum">
              <a:rPr lang="en-US" altLang="en-US" sz="900">
                <a:solidFill>
                  <a:schemeClr val="bg1"/>
                </a:solidFill>
              </a:rPr>
              <a:pPr algn="r">
                <a:lnSpc>
                  <a:spcPct val="85000"/>
                </a:lnSpc>
                <a:spcBef>
                  <a:spcPct val="20000"/>
                </a:spcBef>
                <a:buClrTx/>
                <a:buFontTx/>
                <a:buNone/>
              </a:pPr>
              <a:t>23</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a:solidFill>
                  <a:schemeClr val="bg1"/>
                </a:solidFill>
              </a:rPr>
              <a:t>Profitability and Growth in Florida 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34038888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230</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Assignment of Benefits issue looms large in FL</a:t>
            </a:r>
            <a:endParaRPr lang="en-US" b="1" dirty="0">
              <a:solidFill>
                <a:schemeClr val="bg1"/>
              </a:solidFill>
              <a:cs typeface="+mn-cs"/>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231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E5B770-81EF-4FFA-8BA3-6837A1935DF8}" type="slidenum">
              <a:rPr lang="en-US" altLang="en-US" sz="900"/>
              <a:pPr algn="r">
                <a:lnSpc>
                  <a:spcPct val="85000"/>
                </a:lnSpc>
                <a:spcBef>
                  <a:spcPct val="20000"/>
                </a:spcBef>
                <a:buClrTx/>
                <a:buFontTx/>
                <a:buNone/>
              </a:pPr>
              <a:t>24</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FL vs. U.S., 2004-2013</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84637"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5"/>
          <p:cNvSpPr>
            <a:spLocks noChangeArrowheads="1"/>
          </p:cNvSpPr>
          <p:nvPr/>
        </p:nvSpPr>
        <p:spPr bwMode="blackWhite">
          <a:xfrm>
            <a:off x="2959100" y="3424238"/>
            <a:ext cx="2998788" cy="16668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600" b="1">
                <a:solidFill>
                  <a:srgbClr val="FFFFFF"/>
                </a:solidFill>
              </a:rPr>
              <a:t>P/C Insurer profitability in FL is above that of the US overall over the past decade</a:t>
            </a:r>
          </a:p>
          <a:p>
            <a:pPr algn="ctr" eaLnBrk="1" hangingPunct="1">
              <a:lnSpc>
                <a:spcPct val="95000"/>
              </a:lnSpc>
              <a:spcBef>
                <a:spcPct val="25000"/>
              </a:spcBef>
              <a:buClrTx/>
              <a:buFontTx/>
              <a:buNone/>
            </a:pPr>
            <a:r>
              <a:rPr lang="pt-BR" altLang="en-US" sz="1600" b="1">
                <a:solidFill>
                  <a:srgbClr val="FFFFFF"/>
                </a:solidFill>
              </a:rPr>
              <a:t>US: 7.9%</a:t>
            </a:r>
          </a:p>
          <a:p>
            <a:pPr algn="ctr" eaLnBrk="1" hangingPunct="1">
              <a:lnSpc>
                <a:spcPct val="95000"/>
              </a:lnSpc>
              <a:spcBef>
                <a:spcPct val="25000"/>
              </a:spcBef>
              <a:buClrTx/>
              <a:buFontTx/>
              <a:buNone/>
            </a:pPr>
            <a:r>
              <a:rPr lang="pt-BR" altLang="en-US" sz="1600" b="1">
                <a:solidFill>
                  <a:srgbClr val="FFFFFF"/>
                </a:solidFill>
              </a:rPr>
              <a:t>FL: 8.6%</a:t>
            </a:r>
          </a:p>
        </p:txBody>
      </p:sp>
      <p:sp>
        <p:nvSpPr>
          <p:cNvPr id="11271"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Tree>
    <p:extLst>
      <p:ext uri="{BB962C8B-B14F-4D97-AF65-F5344CB8AC3E}">
        <p14:creationId xmlns:p14="http://schemas.microsoft.com/office/powerpoint/2010/main" val="33037371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EADF0B3-6001-44CE-8B21-34FEB6C4EC5D}" type="slidenum">
              <a:rPr lang="en-US" altLang="en-US" sz="900"/>
              <a:pPr algn="r">
                <a:lnSpc>
                  <a:spcPct val="85000"/>
                </a:lnSpc>
                <a:spcBef>
                  <a:spcPct val="20000"/>
                </a:spcBef>
                <a:buClrTx/>
                <a:buFontTx/>
                <a:buNone/>
              </a:pPr>
              <a:t>25</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FL vs. U.S., 2004-2013</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485661"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75300" y="12969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4.4%</a:t>
            </a:r>
          </a:p>
        </p:txBody>
      </p:sp>
    </p:spTree>
    <p:extLst>
      <p:ext uri="{BB962C8B-B14F-4D97-AF65-F5344CB8AC3E}">
        <p14:creationId xmlns:p14="http://schemas.microsoft.com/office/powerpoint/2010/main" val="32816091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6433F72-4CBF-4CFB-936F-4B3142FDB0EC}" type="slidenum">
              <a:rPr lang="en-US" altLang="en-US" sz="900"/>
              <a:pPr algn="r">
                <a:lnSpc>
                  <a:spcPct val="85000"/>
                </a:lnSpc>
                <a:spcBef>
                  <a:spcPct val="20000"/>
                </a:spcBef>
                <a:buClrTx/>
                <a:buFontTx/>
                <a:buNone/>
              </a:pPr>
              <a:t>26</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FL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47663" y="1471613"/>
          <a:ext cx="8569325" cy="4578350"/>
        </p:xfrm>
        <a:graphic>
          <a:graphicData uri="http://schemas.openxmlformats.org/presentationml/2006/ole">
            <mc:AlternateContent xmlns:mc="http://schemas.openxmlformats.org/markup-compatibility/2006">
              <mc:Choice xmlns:v="urn:schemas-microsoft-com:vml" Requires="v">
                <p:oleObj spid="_x0000_s28486685"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47663" y="14716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15367" name="Rectangle 5"/>
          <p:cNvSpPr>
            <a:spLocks noChangeArrowheads="1"/>
          </p:cNvSpPr>
          <p:nvPr/>
        </p:nvSpPr>
        <p:spPr bwMode="blackWhite">
          <a:xfrm>
            <a:off x="5518150" y="1549400"/>
            <a:ext cx="2843213" cy="1050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Commercial Auto profitability in FL is generally below the US average</a:t>
            </a:r>
          </a:p>
        </p:txBody>
      </p:sp>
      <p:sp>
        <p:nvSpPr>
          <p:cNvPr id="9" name="Text Box 6"/>
          <p:cNvSpPr txBox="1">
            <a:spLocks noChangeArrowheads="1"/>
          </p:cNvSpPr>
          <p:nvPr/>
        </p:nvSpPr>
        <p:spPr bwMode="blackWhite">
          <a:xfrm>
            <a:off x="1524000" y="394493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4.7%</a:t>
            </a:r>
          </a:p>
        </p:txBody>
      </p:sp>
    </p:spTree>
    <p:extLst>
      <p:ext uri="{BB962C8B-B14F-4D97-AF65-F5344CB8AC3E}">
        <p14:creationId xmlns:p14="http://schemas.microsoft.com/office/powerpoint/2010/main" val="36312856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27DFDF8-B0E5-47D6-AA0F-6514DF1319F0}" type="slidenum">
              <a:rPr lang="en-US" altLang="en-US" sz="900"/>
              <a:pPr algn="r">
                <a:lnSpc>
                  <a:spcPct val="85000"/>
                </a:lnSpc>
                <a:spcBef>
                  <a:spcPct val="20000"/>
                </a:spcBef>
                <a:buClrTx/>
                <a:buFontTx/>
                <a:buNone/>
              </a:pPr>
              <a:t>27</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FL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7412"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487709"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849813" y="327660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7.4%</a:t>
            </a:r>
          </a:p>
        </p:txBody>
      </p:sp>
    </p:spTree>
    <p:extLst>
      <p:ext uri="{BB962C8B-B14F-4D97-AF65-F5344CB8AC3E}">
        <p14:creationId xmlns:p14="http://schemas.microsoft.com/office/powerpoint/2010/main" val="2157732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A32E9D1-A506-4D41-A3D2-66F761F3A0CC}" type="slidenum">
              <a:rPr lang="en-US" altLang="en-US" sz="900"/>
              <a:pPr algn="r">
                <a:lnSpc>
                  <a:spcPct val="85000"/>
                </a:lnSpc>
                <a:spcBef>
                  <a:spcPct val="20000"/>
                </a:spcBef>
                <a:buClrTx/>
                <a:buFontTx/>
                <a:buNone/>
              </a:pPr>
              <a:t>28</a:t>
            </a:fld>
            <a:endParaRPr lang="en-US" altLang="en-US" sz="900"/>
          </a:p>
        </p:txBody>
      </p:sp>
      <p:sp>
        <p:nvSpPr>
          <p:cNvPr id="19459"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FL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946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98450" y="1709738"/>
          <a:ext cx="8569325" cy="4579937"/>
        </p:xfrm>
        <a:graphic>
          <a:graphicData uri="http://schemas.openxmlformats.org/presentationml/2006/ole">
            <mc:AlternateContent xmlns:mc="http://schemas.openxmlformats.org/markup-compatibility/2006">
              <mc:Choice xmlns:v="urn:schemas-microsoft-com:vml" Requires="v">
                <p:oleObj spid="_x0000_s28488733"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9845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6016625" y="113982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-0.4%</a:t>
            </a:r>
          </a:p>
        </p:txBody>
      </p:sp>
      <p:sp>
        <p:nvSpPr>
          <p:cNvPr id="19464" name="Rectangle 5"/>
          <p:cNvSpPr>
            <a:spLocks noChangeArrowheads="1"/>
          </p:cNvSpPr>
          <p:nvPr/>
        </p:nvSpPr>
        <p:spPr bwMode="blackWhite">
          <a:xfrm>
            <a:off x="4316413" y="3740150"/>
            <a:ext cx="2843212" cy="1474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Even With Returns Near 30 Percent for Much of the Decade, Florida Insurers Lost Money on Homeowners Line.</a:t>
            </a:r>
          </a:p>
        </p:txBody>
      </p:sp>
    </p:spTree>
    <p:extLst>
      <p:ext uri="{BB962C8B-B14F-4D97-AF65-F5344CB8AC3E}">
        <p14:creationId xmlns:p14="http://schemas.microsoft.com/office/powerpoint/2010/main" val="15098637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FB0B829-2078-431D-9F50-AFC2B8603497}" type="slidenum">
              <a:rPr lang="en-US" altLang="en-US" sz="900"/>
              <a:pPr algn="r">
                <a:lnSpc>
                  <a:spcPct val="85000"/>
                </a:lnSpc>
                <a:spcBef>
                  <a:spcPct val="20000"/>
                </a:spcBef>
                <a:buClrTx/>
                <a:buFontTx/>
                <a:buNone/>
              </a:pPr>
              <a:t>29</a:t>
            </a:fld>
            <a:endParaRPr lang="en-US" altLang="en-US" sz="900"/>
          </a:p>
        </p:txBody>
      </p:sp>
      <p:sp>
        <p:nvSpPr>
          <p:cNvPr id="21507"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FL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2150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98450" y="1296988"/>
          <a:ext cx="8569325" cy="4579937"/>
        </p:xfrm>
        <a:graphic>
          <a:graphicData uri="http://schemas.openxmlformats.org/presentationml/2006/ole">
            <mc:AlternateContent xmlns:mc="http://schemas.openxmlformats.org/markup-compatibility/2006">
              <mc:Choice xmlns:v="urn:schemas-microsoft-com:vml" Requires="v">
                <p:oleObj spid="_x0000_s28489757"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9845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3998913" y="1335088"/>
            <a:ext cx="2473325"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10.5%</a:t>
            </a:r>
          </a:p>
        </p:txBody>
      </p:sp>
    </p:spTree>
    <p:extLst>
      <p:ext uri="{BB962C8B-B14F-4D97-AF65-F5344CB8AC3E}">
        <p14:creationId xmlns:p14="http://schemas.microsoft.com/office/powerpoint/2010/main" val="37135304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1991–2015:H1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985384423"/>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2968"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All Lines: 10-Year Average RNW FL &amp; Nearby States</a:t>
            </a:r>
          </a:p>
        </p:txBody>
      </p:sp>
      <p:graphicFrame>
        <p:nvGraphicFramePr>
          <p:cNvPr id="23555" name="Object 3"/>
          <p:cNvGraphicFramePr>
            <a:graphicFrameLocks noGrp="1" noChangeAspect="1"/>
          </p:cNvGraphicFramePr>
          <p:nvPr>
            <p:ph type="chart" idx="1"/>
          </p:nvPr>
        </p:nvGraphicFramePr>
        <p:xfrm>
          <a:off x="325438" y="1689100"/>
          <a:ext cx="8818562" cy="4718050"/>
        </p:xfrm>
        <a:graphic>
          <a:graphicData uri="http://schemas.openxmlformats.org/presentationml/2006/ole">
            <mc:AlternateContent xmlns:mc="http://schemas.openxmlformats.org/markup-compatibility/2006">
              <mc:Choice xmlns:v="urn:schemas-microsoft-com:vml" Requires="v">
                <p:oleObj spid="_x0000_s28490781"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5438" y="1689100"/>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355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698500" y="2781300"/>
            <a:ext cx="2568575" cy="1266825"/>
          </a:xfrm>
          <a:prstGeom prst="wedgeRectCallout">
            <a:avLst>
              <a:gd name="adj1" fmla="val 88250"/>
              <a:gd name="adj2" fmla="val -43009"/>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Florida All Lines profitability is below the US average and above the regional average</a:t>
            </a:r>
          </a:p>
        </p:txBody>
      </p:sp>
    </p:spTree>
    <p:extLst>
      <p:ext uri="{BB962C8B-B14F-4D97-AF65-F5344CB8AC3E}">
        <p14:creationId xmlns:p14="http://schemas.microsoft.com/office/powerpoint/2010/main" val="22161108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PP Auto: 10-Year Average RNW FL &amp; Nearby States</a:t>
            </a:r>
          </a:p>
        </p:txBody>
      </p:sp>
      <p:graphicFrame>
        <p:nvGraphicFramePr>
          <p:cNvPr id="25603" name="Object 3"/>
          <p:cNvGraphicFramePr>
            <a:graphicFrameLocks noGrp="1" noChangeAspect="1"/>
          </p:cNvGraphicFramePr>
          <p:nvPr>
            <p:ph type="chart" idx="1"/>
          </p:nvPr>
        </p:nvGraphicFramePr>
        <p:xfrm>
          <a:off x="406400" y="1466850"/>
          <a:ext cx="8818563" cy="4718050"/>
        </p:xfrm>
        <a:graphic>
          <a:graphicData uri="http://schemas.openxmlformats.org/presentationml/2006/ole">
            <mc:AlternateContent xmlns:mc="http://schemas.openxmlformats.org/markup-compatibility/2006">
              <mc:Choice xmlns:v="urn:schemas-microsoft-com:vml" Requires="v">
                <p:oleObj spid="_x0000_s28491805"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406400" y="1466850"/>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682750" y="2233613"/>
            <a:ext cx="1866900" cy="1371600"/>
          </a:xfrm>
          <a:prstGeom prst="wedgeRectCallout">
            <a:avLst>
              <a:gd name="adj1" fmla="val -18079"/>
              <a:gd name="adj2" fmla="val 12943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Florida PP Auto profitability is below the US and regional average</a:t>
            </a:r>
          </a:p>
        </p:txBody>
      </p:sp>
    </p:spTree>
    <p:extLst>
      <p:ext uri="{BB962C8B-B14F-4D97-AF65-F5344CB8AC3E}">
        <p14:creationId xmlns:p14="http://schemas.microsoft.com/office/powerpoint/2010/main" val="8330592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D6744E0-5C65-4787-A08A-DAC2FBCB8D1B}" type="slidenum">
              <a:rPr lang="en-US" altLang="en-US" sz="900" smtClean="0">
                <a:solidFill>
                  <a:srgbClr val="000000"/>
                </a:solidFill>
              </a:rPr>
              <a:pPr>
                <a:lnSpc>
                  <a:spcPct val="85000"/>
                </a:lnSpc>
                <a:spcBef>
                  <a:spcPct val="20000"/>
                </a:spcBef>
                <a:buClrTx/>
                <a:buFontTx/>
                <a:buNone/>
              </a:pPr>
              <a:t>32</a:t>
            </a:fld>
            <a:endParaRPr lang="en-US" altLang="en-US" sz="900" smtClean="0">
              <a:solidFill>
                <a:srgbClr val="000000"/>
              </a:solidFill>
            </a:endParaRPr>
          </a:p>
        </p:txBody>
      </p:sp>
      <p:sp>
        <p:nvSpPr>
          <p:cNvPr id="27651"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extLst>
              <p:ext uri="{D42A27DB-BD31-4B8C-83A1-F6EECF244321}">
                <p14:modId xmlns:p14="http://schemas.microsoft.com/office/powerpoint/2010/main" val="1332436499"/>
              </p:ext>
            </p:extLst>
          </p:nvPr>
        </p:nvGraphicFramePr>
        <p:xfrm>
          <a:off x="609600" y="1524000"/>
          <a:ext cx="7519987" cy="2944153"/>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600" b="1" i="1" u="none" strike="noStrike" dirty="0">
                          <a:solidFill>
                            <a:schemeClr val="accent2"/>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1" i="1" u="none" strike="noStrike" dirty="0">
                          <a:solidFill>
                            <a:srgbClr val="000000"/>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Florida ranked 4th as the most expensive state in 2012, with an average expenditure for auto insurance of $1,127.93.</a:t>
            </a:r>
            <a:endParaRPr lang="pt-BR" altLang="en-US" sz="1800" b="1" i="1">
              <a:solidFill>
                <a:srgbClr val="FFFFFF"/>
              </a:solidFill>
            </a:endParaRPr>
          </a:p>
        </p:txBody>
      </p:sp>
    </p:spTree>
    <p:extLst>
      <p:ext uri="{BB962C8B-B14F-4D97-AF65-F5344CB8AC3E}">
        <p14:creationId xmlns:p14="http://schemas.microsoft.com/office/powerpoint/2010/main" val="239946269"/>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Auto: 10-Year Average RNW </a:t>
            </a:r>
            <a:br>
              <a:rPr lang="en-US" altLang="en-US" smtClean="0">
                <a:latin typeface="Arial" panose="020B0604020202020204" pitchFamily="34" charset="0"/>
              </a:rPr>
            </a:br>
            <a:r>
              <a:rPr lang="en-US" altLang="en-US" smtClean="0">
                <a:latin typeface="Arial" panose="020B0604020202020204" pitchFamily="34" charset="0"/>
              </a:rPr>
              <a:t>FL &amp; Nearby States</a:t>
            </a:r>
          </a:p>
        </p:txBody>
      </p:sp>
      <p:graphicFrame>
        <p:nvGraphicFramePr>
          <p:cNvPr id="29699"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492829"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645025" y="4125913"/>
            <a:ext cx="2457450" cy="1181100"/>
          </a:xfrm>
          <a:prstGeom prst="wedgeRectCallout">
            <a:avLst>
              <a:gd name="adj1" fmla="val -122926"/>
              <a:gd name="adj2" fmla="val -2418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Florida Commercial Auto profitability is below the US and  regional average</a:t>
            </a:r>
          </a:p>
        </p:txBody>
      </p:sp>
    </p:spTree>
    <p:extLst>
      <p:ext uri="{BB962C8B-B14F-4D97-AF65-F5344CB8AC3E}">
        <p14:creationId xmlns:p14="http://schemas.microsoft.com/office/powerpoint/2010/main" val="370183408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M-P: 10-Year Average RNW </a:t>
            </a:r>
            <a:br>
              <a:rPr lang="en-US" altLang="en-US" smtClean="0">
                <a:latin typeface="Arial" panose="020B0604020202020204" pitchFamily="34" charset="0"/>
              </a:rPr>
            </a:br>
            <a:r>
              <a:rPr lang="en-US" altLang="en-US" smtClean="0">
                <a:latin typeface="Arial" panose="020B0604020202020204" pitchFamily="34" charset="0"/>
              </a:rPr>
              <a:t>FL &amp; Nearby States</a:t>
            </a:r>
          </a:p>
        </p:txBody>
      </p:sp>
      <p:graphicFrame>
        <p:nvGraphicFramePr>
          <p:cNvPr id="31747"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493853"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174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730250" y="2322513"/>
            <a:ext cx="2497138" cy="1504950"/>
          </a:xfrm>
          <a:prstGeom prst="wedgeRectCallout">
            <a:avLst>
              <a:gd name="adj1" fmla="val 81417"/>
              <a:gd name="adj2" fmla="val 1864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Florida Commercial Multi-Peril profitability is below the US average and above the regional average</a:t>
            </a:r>
          </a:p>
        </p:txBody>
      </p:sp>
    </p:spTree>
    <p:extLst>
      <p:ext uri="{BB962C8B-B14F-4D97-AF65-F5344CB8AC3E}">
        <p14:creationId xmlns:p14="http://schemas.microsoft.com/office/powerpoint/2010/main" val="392938624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Homeowners: 10-Year Average RNW </a:t>
            </a:r>
            <a:br>
              <a:rPr lang="en-US" altLang="en-US" smtClean="0">
                <a:latin typeface="Arial" panose="020B0604020202020204" pitchFamily="34" charset="0"/>
              </a:rPr>
            </a:br>
            <a:r>
              <a:rPr lang="en-US" altLang="en-US" smtClean="0">
                <a:latin typeface="Arial" panose="020B0604020202020204" pitchFamily="34" charset="0"/>
              </a:rPr>
              <a:t>FL &amp; Nearby States</a:t>
            </a:r>
          </a:p>
        </p:txBody>
      </p:sp>
      <p:graphicFrame>
        <p:nvGraphicFramePr>
          <p:cNvPr id="33795"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494877"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322263" y="1939925"/>
            <a:ext cx="2600325" cy="1212850"/>
          </a:xfrm>
          <a:prstGeom prst="wedgeRectCallout">
            <a:avLst>
              <a:gd name="adj1" fmla="val 76546"/>
              <a:gd name="adj2" fmla="val 5482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Florida Homeowners profitability is below the US average and above the regional average</a:t>
            </a:r>
          </a:p>
        </p:txBody>
      </p:sp>
    </p:spTree>
    <p:extLst>
      <p:ext uri="{BB962C8B-B14F-4D97-AF65-F5344CB8AC3E}">
        <p14:creationId xmlns:p14="http://schemas.microsoft.com/office/powerpoint/2010/main" val="10669805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9EA8326-E0BB-47F3-B0D5-B3683532536C}" type="slidenum">
              <a:rPr lang="en-US" altLang="en-US" sz="900" smtClean="0">
                <a:solidFill>
                  <a:srgbClr val="000000"/>
                </a:solidFill>
              </a:rPr>
              <a:pPr>
                <a:lnSpc>
                  <a:spcPct val="85000"/>
                </a:lnSpc>
                <a:spcBef>
                  <a:spcPct val="20000"/>
                </a:spcBef>
                <a:buClrTx/>
                <a:buFontTx/>
                <a:buNone/>
              </a:pPr>
              <a:t>36</a:t>
            </a:fld>
            <a:endParaRPr lang="en-US" altLang="en-US" sz="900" smtClean="0">
              <a:solidFill>
                <a:srgbClr val="000000"/>
              </a:solidFill>
            </a:endParaRPr>
          </a:p>
        </p:txBody>
      </p:sp>
      <p:sp>
        <p:nvSpPr>
          <p:cNvPr id="35843"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extLst>
              <p:ext uri="{D42A27DB-BD31-4B8C-83A1-F6EECF244321}">
                <p14:modId xmlns:p14="http://schemas.microsoft.com/office/powerpoint/2010/main" val="705401311"/>
              </p:ext>
            </p:extLst>
          </p:nvPr>
        </p:nvGraphicFramePr>
        <p:xfrm>
          <a:off x="598488" y="1874838"/>
          <a:ext cx="7519987" cy="2944153"/>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600" b="1" i="1" u="none" strike="noStrike" dirty="0">
                          <a:solidFill>
                            <a:schemeClr val="accent2"/>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600" b="1" i="1"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baseline="0" dirty="0">
                          <a:solidFill>
                            <a:schemeClr val="tx1"/>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593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Florida ranked as the most expensive state for homeowners insurance in 2012, with an average expenditure of $2,084.</a:t>
            </a:r>
          </a:p>
        </p:txBody>
      </p:sp>
    </p:spTree>
    <p:extLst>
      <p:ext uri="{BB962C8B-B14F-4D97-AF65-F5344CB8AC3E}">
        <p14:creationId xmlns:p14="http://schemas.microsoft.com/office/powerpoint/2010/main" val="3661247283"/>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Workers Comp: 10-Year Average RNW </a:t>
            </a:r>
            <a:br>
              <a:rPr lang="en-US" altLang="en-US" smtClean="0">
                <a:latin typeface="Arial" panose="020B0604020202020204" pitchFamily="34" charset="0"/>
              </a:rPr>
            </a:br>
            <a:r>
              <a:rPr lang="en-US" altLang="en-US" smtClean="0">
                <a:latin typeface="Arial" panose="020B0604020202020204" pitchFamily="34" charset="0"/>
              </a:rPr>
              <a:t>FL &amp; Nearby States</a:t>
            </a:r>
          </a:p>
        </p:txBody>
      </p:sp>
      <p:graphicFrame>
        <p:nvGraphicFramePr>
          <p:cNvPr id="37891"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495901"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789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292600" y="4102100"/>
            <a:ext cx="2474913" cy="1304925"/>
          </a:xfrm>
          <a:prstGeom prst="wedgeRectCallout">
            <a:avLst>
              <a:gd name="adj1" fmla="val -174940"/>
              <a:gd name="adj2" fmla="val -168588"/>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Florida Workers Comp profitability is above the US average and above the regional average</a:t>
            </a:r>
          </a:p>
        </p:txBody>
      </p:sp>
    </p:spTree>
    <p:extLst>
      <p:ext uri="{BB962C8B-B14F-4D97-AF65-F5344CB8AC3E}">
        <p14:creationId xmlns:p14="http://schemas.microsoft.com/office/powerpoint/2010/main" val="7678945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271B128-EFCD-44ED-BCE0-59A7C264A57F}" type="slidenum">
              <a:rPr lang="en-US" altLang="en-US" sz="900"/>
              <a:pPr algn="r">
                <a:lnSpc>
                  <a:spcPct val="85000"/>
                </a:lnSpc>
                <a:spcBef>
                  <a:spcPct val="20000"/>
                </a:spcBef>
                <a:buClrTx/>
                <a:buFontTx/>
                <a:buNone/>
              </a:pPr>
              <a:t>38</a:t>
            </a:fld>
            <a:endParaRPr lang="en-US" altLang="en-US" sz="900"/>
          </a:p>
        </p:txBody>
      </p:sp>
      <p:sp>
        <p:nvSpPr>
          <p:cNvPr id="39939"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FL vs. U.S., 2005-2014</a:t>
            </a:r>
          </a:p>
        </p:txBody>
      </p:sp>
      <p:sp>
        <p:nvSpPr>
          <p:cNvPr id="3994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496925"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943225" y="113982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2.6%</a:t>
            </a:r>
          </a:p>
        </p:txBody>
      </p:sp>
    </p:spTree>
    <p:extLst>
      <p:ext uri="{BB962C8B-B14F-4D97-AF65-F5344CB8AC3E}">
        <p14:creationId xmlns:p14="http://schemas.microsoft.com/office/powerpoint/2010/main" val="1990924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17AA8B8-C981-450D-A787-03E3F78B8EC7}" type="slidenum">
              <a:rPr lang="en-US" altLang="en-US" sz="900"/>
              <a:pPr algn="r">
                <a:lnSpc>
                  <a:spcPct val="85000"/>
                </a:lnSpc>
                <a:spcBef>
                  <a:spcPct val="20000"/>
                </a:spcBef>
                <a:buClrTx/>
                <a:buFontTx/>
                <a:buNone/>
              </a:pPr>
              <a:t>39</a:t>
            </a:fld>
            <a:endParaRPr lang="en-US" altLang="en-US" sz="900"/>
          </a:p>
        </p:txBody>
      </p:sp>
      <p:sp>
        <p:nvSpPr>
          <p:cNvPr id="41987"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a:t>
            </a:r>
            <a:br>
              <a:rPr lang="en-US" altLang="en-US" smtClean="0">
                <a:latin typeface="Arial" panose="020B0604020202020204" pitchFamily="34" charset="0"/>
              </a:rPr>
            </a:br>
            <a:r>
              <a:rPr lang="en-US" altLang="en-US" smtClean="0">
                <a:latin typeface="Arial" panose="020B0604020202020204" pitchFamily="34" charset="0"/>
              </a:rPr>
              <a:t>FL vs. U.S., 2005-2014</a:t>
            </a:r>
          </a:p>
        </p:txBody>
      </p:sp>
      <p:sp>
        <p:nvSpPr>
          <p:cNvPr id="4198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47663" y="1674813"/>
          <a:ext cx="8569325" cy="4578350"/>
        </p:xfrm>
        <a:graphic>
          <a:graphicData uri="http://schemas.openxmlformats.org/presentationml/2006/ole">
            <mc:AlternateContent xmlns:mc="http://schemas.openxmlformats.org/markup-compatibility/2006">
              <mc:Choice xmlns:v="urn:schemas-microsoft-com:vml" Requires="v">
                <p:oleObj spid="_x0000_s28497949"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47663" y="16748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221038" y="163195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2.0%</a:t>
            </a:r>
          </a:p>
        </p:txBody>
      </p:sp>
    </p:spTree>
    <p:extLst>
      <p:ext uri="{BB962C8B-B14F-4D97-AF65-F5344CB8AC3E}">
        <p14:creationId xmlns:p14="http://schemas.microsoft.com/office/powerpoint/2010/main" val="29533681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802110773"/>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5019"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9D59B0D-9332-4863-BF11-04F333B86C86}" type="slidenum">
              <a:rPr lang="en-US" altLang="en-US" sz="900"/>
              <a:pPr algn="r">
                <a:lnSpc>
                  <a:spcPct val="85000"/>
                </a:lnSpc>
                <a:spcBef>
                  <a:spcPct val="20000"/>
                </a:spcBef>
                <a:buClrTx/>
                <a:buFontTx/>
                <a:buNone/>
              </a:pPr>
              <a:t>40</a:t>
            </a:fld>
            <a:endParaRPr lang="en-US" altLang="en-US" sz="900"/>
          </a:p>
        </p:txBody>
      </p:sp>
      <p:sp>
        <p:nvSpPr>
          <p:cNvPr id="44035"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a:t>
            </a:r>
            <a:br>
              <a:rPr lang="en-US" altLang="en-US" smtClean="0">
                <a:latin typeface="Arial" panose="020B0604020202020204" pitchFamily="34" charset="0"/>
              </a:rPr>
            </a:br>
            <a:r>
              <a:rPr lang="en-US" altLang="en-US" smtClean="0">
                <a:latin typeface="Arial" panose="020B0604020202020204" pitchFamily="34" charset="0"/>
              </a:rPr>
              <a:t>FL vs. U.S., 2005-2014</a:t>
            </a:r>
          </a:p>
        </p:txBody>
      </p:sp>
      <p:sp>
        <p:nvSpPr>
          <p:cNvPr id="4403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98973"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626100" y="36972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3.4%</a:t>
            </a:r>
          </a:p>
        </p:txBody>
      </p:sp>
    </p:spTree>
    <p:extLst>
      <p:ext uri="{BB962C8B-B14F-4D97-AF65-F5344CB8AC3E}">
        <p14:creationId xmlns:p14="http://schemas.microsoft.com/office/powerpoint/2010/main" val="2130866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FCB4617-9E50-4E43-8A8E-C7CC28F5575A}" type="slidenum">
              <a:rPr lang="en-US" altLang="en-US" sz="900"/>
              <a:pPr algn="r">
                <a:lnSpc>
                  <a:spcPct val="85000"/>
                </a:lnSpc>
                <a:spcBef>
                  <a:spcPct val="20000"/>
                </a:spcBef>
                <a:buClrTx/>
                <a:buFontTx/>
                <a:buNone/>
              </a:pPr>
              <a:t>41</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Private Passenger Auto DWP Growth: </a:t>
            </a:r>
            <a:br>
              <a:rPr lang="en-US" altLang="en-US" smtClean="0">
                <a:latin typeface="Arial" panose="020B0604020202020204" pitchFamily="34" charset="0"/>
              </a:rPr>
            </a:br>
            <a:r>
              <a:rPr lang="en-US" altLang="en-US" smtClean="0">
                <a:latin typeface="Arial" panose="020B0604020202020204" pitchFamily="34" charset="0"/>
              </a:rPr>
              <a:t>FL vs. U.S., 2005-2014</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28499997"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108200" y="1343025"/>
            <a:ext cx="2474913" cy="1387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-2.0%</a:t>
            </a:r>
          </a:p>
        </p:txBody>
      </p:sp>
    </p:spTree>
    <p:extLst>
      <p:ext uri="{BB962C8B-B14F-4D97-AF65-F5344CB8AC3E}">
        <p14:creationId xmlns:p14="http://schemas.microsoft.com/office/powerpoint/2010/main" val="2396047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B912BA0-7EC9-4075-8961-BF007F8D43AC}" type="slidenum">
              <a:rPr lang="en-US" altLang="en-US" sz="900"/>
              <a:pPr algn="r">
                <a:lnSpc>
                  <a:spcPct val="85000"/>
                </a:lnSpc>
                <a:spcBef>
                  <a:spcPct val="20000"/>
                </a:spcBef>
                <a:buClrTx/>
                <a:buFontTx/>
                <a:buNone/>
              </a:pPr>
              <a:t>42</a:t>
            </a:fld>
            <a:endParaRPr lang="en-US" altLang="en-US" sz="900"/>
          </a:p>
        </p:txBody>
      </p:sp>
      <p:sp>
        <p:nvSpPr>
          <p:cNvPr id="48131"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FL vs. U.S., 2005-2014</a:t>
            </a:r>
          </a:p>
        </p:txBody>
      </p:sp>
      <p:sp>
        <p:nvSpPr>
          <p:cNvPr id="4813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501021"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6407150" y="13176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4.8%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FL: 6.3%</a:t>
            </a:r>
          </a:p>
        </p:txBody>
      </p:sp>
    </p:spTree>
    <p:extLst>
      <p:ext uri="{BB962C8B-B14F-4D97-AF65-F5344CB8AC3E}">
        <p14:creationId xmlns:p14="http://schemas.microsoft.com/office/powerpoint/2010/main" val="2558323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09806002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462"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Q2.</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755"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46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4058825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808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46</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47</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ext uri="{D42A27DB-BD31-4B8C-83A1-F6EECF244321}">
                <p14:modId xmlns:p14="http://schemas.microsoft.com/office/powerpoint/2010/main" val="56369757"/>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51423" name="Chart" r:id="rId4" imgW="5626213" imgH="2876619" progId="MSGraph.Chart.8">
                  <p:embed followColorScheme="full"/>
                </p:oleObj>
              </mc:Choice>
              <mc:Fallback>
                <p:oleObj name="Chart" r:id="rId4" imgW="5626213" imgH="2876619"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617150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543693492"/>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9111"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49</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468292"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the 2020s,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(10/15 for 2015 and 2016; for 2017-2021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012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883571768"/>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041"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50</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99807863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53471"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359764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51</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6073"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52</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1990-2015:Q2</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247862868"/>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513"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1592630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8122"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577688908"/>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846"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Oct. 9,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93234" y="4869432"/>
            <a:ext cx="772370" cy="542954"/>
          </a:xfrm>
          <a:prstGeom prst="wedgeRectCallout">
            <a:avLst>
              <a:gd name="adj1" fmla="val 28255"/>
              <a:gd name="adj2" fmla="val -183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55</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98703126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153"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6/30/15 stood at a near-record high $672.4B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09519908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786" name="Chart" r:id="rId4" imgW="8600977" imgH="4190861" progId="MSGraph.Chart.8">
                  <p:embed followColorScheme="full"/>
                </p:oleObj>
              </mc:Choice>
              <mc:Fallback>
                <p:oleObj name="Chart" r:id="rId4" imgW="8600977" imgH="4190861"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1975–2015:Q2*</a:t>
            </a:r>
          </a:p>
        </p:txBody>
      </p:sp>
      <p:sp>
        <p:nvSpPr>
          <p:cNvPr id="46084" name="Rectangle 4"/>
          <p:cNvSpPr>
            <a:spLocks noChangeArrowheads="1"/>
          </p:cNvSpPr>
          <p:nvPr/>
        </p:nvSpPr>
        <p:spPr bwMode="auto">
          <a:xfrm>
            <a:off x="-12700" y="6206380"/>
            <a:ext cx="665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a:t>
            </a:r>
          </a:p>
          <a:p>
            <a:pPr eaLnBrk="0" hangingPunct="0">
              <a:lnSpc>
                <a:spcPct val="85000"/>
              </a:lnSpc>
              <a:spcBef>
                <a:spcPct val="25000"/>
              </a:spcBef>
              <a:buClr>
                <a:schemeClr val="accent2"/>
              </a:buClr>
              <a:buFont typeface="Wingdings" pitchFamily="2" charset="2"/>
              <a:buNone/>
            </a:pPr>
            <a:r>
              <a:rPr lang="en-US" sz="1100" dirty="0" smtClean="0"/>
              <a:t>*As of 6/30/15.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0.76:$</a:t>
            </a:r>
            <a:r>
              <a:rPr lang="en-US" b="1" dirty="0">
                <a:solidFill>
                  <a:srgbClr val="FFFFFF"/>
                </a:solidFill>
              </a:rPr>
              <a:t>1 as of</a:t>
            </a:r>
            <a:br>
              <a:rPr lang="en-US" b="1" dirty="0">
                <a:solidFill>
                  <a:srgbClr val="FFFFFF"/>
                </a:solidFill>
              </a:rPr>
            </a:br>
            <a:r>
              <a:rPr lang="en-US" b="1" dirty="0" smtClean="0">
                <a:solidFill>
                  <a:srgbClr val="FFFFFF"/>
                </a:solidFill>
              </a:rPr>
              <a:t>6/30/15,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6</a:t>
            </a:r>
            <a:r>
              <a:rPr lang="en-US" sz="1600" b="1" dirty="0" smtClean="0">
                <a:solidFill>
                  <a:schemeClr val="bg1"/>
                </a:solidFill>
              </a:rPr>
              <a:t>/30/15 </a:t>
            </a:r>
            <a:r>
              <a:rPr lang="en-US" sz="1600" b="1" dirty="0">
                <a:solidFill>
                  <a:schemeClr val="bg1"/>
                </a:solidFill>
              </a:rPr>
              <a:t>was </a:t>
            </a:r>
            <a:r>
              <a:rPr lang="en-US" sz="1600" b="1" dirty="0" smtClean="0">
                <a:solidFill>
                  <a:schemeClr val="bg1"/>
                </a:solidFill>
              </a:rPr>
              <a:t>a near-record $672.4, down 0.3% from the record $674.7 of 12/31/14 but up 53.8% ($235.3B)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863"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941"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61</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61</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161"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2207"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1997-2015:Q2</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65</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Appears to Be Slowing Down in 2015 from 2014’s Record Pace.  Lower Yields on Bonds Explain Some of the Contraction.</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4255"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66</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788"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789"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69</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40211345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607"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4. 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71</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609"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a:t>
            </a:r>
            <a:r>
              <a:rPr lang="en-US" sz="1100" dirty="0" err="1" smtClean="0">
                <a:solidFill>
                  <a:srgbClr val="000000"/>
                </a:solidFill>
              </a:rPr>
              <a:t>TransAtlantic</a:t>
            </a:r>
            <a:r>
              <a:rPr lang="en-US" sz="1100" dirty="0" smtClean="0">
                <a:solidFill>
                  <a:srgbClr val="000000"/>
                </a:solidFill>
              </a:rPr>
              <a:t>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T</a:t>
            </a:r>
            <a:r>
              <a:rPr lang="en-US" kern="0" dirty="0" smtClean="0">
                <a:latin typeface="Arial" panose="020B0604020202020204" pitchFamily="34" charset="0"/>
              </a:rPr>
              <a:t>op Global P&amp;C M&amp;As in 2014 - YTD 2015</a:t>
            </a:r>
          </a:p>
        </p:txBody>
      </p:sp>
      <p:graphicFrame>
        <p:nvGraphicFramePr>
          <p:cNvPr id="2" name="Table 1"/>
          <p:cNvGraphicFramePr>
            <a:graphicFrameLocks noGrp="1"/>
          </p:cNvGraphicFramePr>
          <p:nvPr>
            <p:extLst>
              <p:ext uri="{D42A27DB-BD31-4B8C-83A1-F6EECF244321}">
                <p14:modId xmlns:p14="http://schemas.microsoft.com/office/powerpoint/2010/main" val="1860864445"/>
              </p:ext>
            </p:extLst>
          </p:nvPr>
        </p:nvGraphicFramePr>
        <p:xfrm>
          <a:off x="451326" y="1078242"/>
          <a:ext cx="8216845" cy="5185410"/>
        </p:xfrm>
        <a:graphic>
          <a:graphicData uri="http://schemas.openxmlformats.org/drawingml/2006/table">
            <a:tbl>
              <a:tblPr>
                <a:tableStyleId>{5C22544A-7EE6-4342-B048-85BDC9FD1C3A}</a:tableStyleId>
              </a:tblPr>
              <a:tblGrid>
                <a:gridCol w="2795080"/>
                <a:gridCol w="3609833"/>
                <a:gridCol w="1811932"/>
              </a:tblGrid>
              <a:tr h="18415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r>
                        <a:rPr lang="en-US" sz="1400" b="1" u="none" strike="noStrike" dirty="0" smtClean="0">
                          <a:solidFill>
                            <a:schemeClr val="bg1"/>
                          </a:solidFill>
                          <a:effectLst/>
                        </a:rPr>
                        <a:t>Transaction</a:t>
                      </a:r>
                    </a:p>
                    <a:p>
                      <a:pPr algn="r" fontAlgn="b"/>
                      <a:r>
                        <a:rPr lang="en-US" sz="1400" b="1" u="none" strike="noStrike" dirty="0" smtClean="0">
                          <a:solidFill>
                            <a:schemeClr val="bg1"/>
                          </a:solidFill>
                          <a:effectLst/>
                        </a:rPr>
                        <a:t>Value</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184150">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Zurich</a:t>
                      </a:r>
                      <a:r>
                        <a:rPr lang="en-US" sz="1400" b="0" i="0" u="none" strike="noStrike" baseline="0" dirty="0" smtClean="0">
                          <a:solidFill>
                            <a:srgbClr val="000000"/>
                          </a:solidFill>
                          <a:effectLst/>
                          <a:latin typeface="Calibri" panose="020F0502020204030204" pitchFamily="34" charset="0"/>
                        </a:rPr>
                        <a:t> (Switzerland)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RSA (UK)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XL 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RenaissanceRe</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Fairfax 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1,880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property/casualty and life insurance operations in Canada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Fosun</a:t>
                      </a:r>
                      <a:r>
                        <a:rPr lang="en-US" sz="1100" u="none" strike="noStrike" dirty="0">
                          <a:effectLst/>
                        </a:rPr>
                        <a:t> 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1,360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875</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810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German and </a:t>
                      </a:r>
                      <a:r>
                        <a:rPr lang="en-US" sz="1100" u="none" strike="noStrike" dirty="0" err="1">
                          <a:effectLst/>
                        </a:rPr>
                        <a:t>Italina</a:t>
                      </a:r>
                      <a:r>
                        <a:rPr lang="en-US" sz="1100" u="none" strike="noStrike" dirty="0">
                          <a:effectLst/>
                        </a:rPr>
                        <a:t> operations of Direct Line Insurance Group plc (Germany/Italy)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701</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Validus</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690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P&amp;C 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189156910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Recent </a:t>
            </a:r>
            <a:r>
              <a:rPr lang="en-US" kern="0" dirty="0">
                <a:latin typeface="Arial" panose="020B0604020202020204" pitchFamily="34" charset="0"/>
              </a:rPr>
              <a:t>M&amp;A Transactions Involving </a:t>
            </a:r>
            <a:r>
              <a:rPr lang="en-US" kern="0" dirty="0" smtClean="0">
                <a:latin typeface="Arial" panose="020B0604020202020204" pitchFamily="34" charset="0"/>
              </a:rPr>
              <a:t/>
            </a:r>
            <a:br>
              <a:rPr lang="en-US" kern="0" dirty="0" smtClean="0">
                <a:latin typeface="Arial" panose="020B0604020202020204" pitchFamily="34" charset="0"/>
              </a:rPr>
            </a:br>
            <a:r>
              <a:rPr lang="en-US" kern="0" dirty="0" smtClean="0">
                <a:latin typeface="Arial" panose="020B0604020202020204" pitchFamily="34" charset="0"/>
              </a:rPr>
              <a:t>Lloyd's </a:t>
            </a:r>
            <a:r>
              <a:rPr lang="en-US" kern="0" dirty="0">
                <a:latin typeface="Arial" panose="020B0604020202020204" pitchFamily="34" charset="0"/>
              </a:rPr>
              <a:t>and Bermuda </a:t>
            </a:r>
            <a:r>
              <a:rPr lang="en-US" kern="0" dirty="0" smtClean="0">
                <a:latin typeface="Arial" panose="020B0604020202020204" pitchFamily="34" charset="0"/>
              </a:rPr>
              <a:t>Re/Insurers</a:t>
            </a:r>
          </a:p>
        </p:txBody>
      </p:sp>
      <p:graphicFrame>
        <p:nvGraphicFramePr>
          <p:cNvPr id="2" name="Table 1"/>
          <p:cNvGraphicFramePr>
            <a:graphicFrameLocks noGrp="1"/>
          </p:cNvGraphicFramePr>
          <p:nvPr>
            <p:extLst/>
          </p:nvPr>
        </p:nvGraphicFramePr>
        <p:xfrm>
          <a:off x="442651" y="1808483"/>
          <a:ext cx="8213670" cy="3579661"/>
        </p:xfrm>
        <a:graphic>
          <a:graphicData uri="http://schemas.openxmlformats.org/drawingml/2006/table">
            <a:tbl>
              <a:tblPr>
                <a:tableStyleId>{5C22544A-7EE6-4342-B048-85BDC9FD1C3A}</a:tableStyleId>
              </a:tblPr>
              <a:tblGrid>
                <a:gridCol w="1383721"/>
                <a:gridCol w="2500511"/>
                <a:gridCol w="2750830"/>
                <a:gridCol w="1578608"/>
              </a:tblGrid>
              <a:tr h="474096">
                <a:tc>
                  <a:txBody>
                    <a:bodyPr/>
                    <a:lstStyle/>
                    <a:p>
                      <a:pPr algn="ctr" fontAlgn="b"/>
                      <a:r>
                        <a:rPr lang="en-US" sz="1600" b="1" i="0" u="none" strike="noStrike" dirty="0" smtClean="0">
                          <a:solidFill>
                            <a:schemeClr val="bg1"/>
                          </a:solidFill>
                          <a:effectLst/>
                          <a:latin typeface="+mj-lt"/>
                        </a:rPr>
                        <a:t>Date</a:t>
                      </a:r>
                      <a:endParaRPr lang="en-US" sz="1600" b="1" i="0" u="none" strike="noStrike" dirty="0">
                        <a:solidFill>
                          <a:schemeClr val="bg1"/>
                        </a:solidFill>
                        <a:effectLst/>
                        <a:latin typeface="+mj-lt"/>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Acquirer</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a:solidFill>
                            <a:schemeClr val="bg1"/>
                          </a:solidFill>
                          <a:effectLst/>
                        </a:rPr>
                        <a:t>Target</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Deal Value </a:t>
                      </a:r>
                    </a:p>
                    <a:p>
                      <a:pPr algn="ctr" fontAlgn="b"/>
                      <a:r>
                        <a:rPr lang="en-US" sz="1600" b="1" i="0" u="none" strike="noStrike" dirty="0" smtClean="0">
                          <a:solidFill>
                            <a:schemeClr val="bg1"/>
                          </a:solidFill>
                          <a:effectLst/>
                          <a:latin typeface="Calibri" panose="020F0502020204030204" pitchFamily="34" charset="0"/>
                        </a:rPr>
                        <a:t>$ Billion</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07156">
                <a:tc>
                  <a:txBody>
                    <a:bodyPr/>
                    <a:lstStyle/>
                    <a:p>
                      <a:pPr algn="l" fontAlgn="b"/>
                      <a:r>
                        <a:rPr lang="en-US" sz="1400" b="0" i="0" u="none" strike="noStrike" dirty="0">
                          <a:solidFill>
                            <a:srgbClr val="000000"/>
                          </a:solidFill>
                          <a:effectLst/>
                          <a:latin typeface="Calibri" panose="020F0502020204030204" pitchFamily="34" charset="0"/>
                        </a:rPr>
                        <a:t>Dec 2012</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Aquiline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Equity Redstar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Jun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Atrium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Jul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Torus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Ian Beaton and Management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Ark Syndicate Management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Lancashire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Cathedral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AmTrust</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Sagicor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15498">
                <a:tc>
                  <a:txBody>
                    <a:bodyPr/>
                    <a:lstStyle/>
                    <a:p>
                      <a:pPr algn="l" fontAlgn="b"/>
                      <a:r>
                        <a:rPr lang="en-US" sz="1400" b="0" i="0" u="none" strike="noStrike">
                          <a:solidFill>
                            <a:srgbClr val="000000"/>
                          </a:solidFill>
                          <a:effectLst/>
                          <a:latin typeface="Calibri" panose="020F0502020204030204" pitchFamily="34" charset="0"/>
                        </a:rPr>
                        <a:t>Sep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ANV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Jubilee Managing Agency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N/A</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Dec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Sompo </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Canopius</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Qatar Insurance Company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Antares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Jul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BTG Pactual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Ariel Re</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Nov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RenaissanceRe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Platinum Underwriters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6350" marR="6350" marT="6350" marB="0" anchor="b"/>
                </a:tc>
              </a:tr>
              <a:tr h="229401">
                <a:tc>
                  <a:txBody>
                    <a:bodyPr/>
                    <a:lstStyle/>
                    <a:p>
                      <a:pPr algn="l" fontAlgn="b"/>
                      <a:r>
                        <a:rPr lang="en-US" sz="1400" b="0" i="0" u="none" strike="noStrike">
                          <a:solidFill>
                            <a:srgbClr val="000000"/>
                          </a:solidFill>
                          <a:effectLst/>
                          <a:latin typeface="Calibri" panose="020F0502020204030204" pitchFamily="34" charset="0"/>
                        </a:rPr>
                        <a:t>Dec 2014</a:t>
                      </a:r>
                    </a:p>
                  </a:txBody>
                  <a:tcPr marL="6350" marR="6350" marT="6350" marB="0" anchor="b"/>
                </a:tc>
                <a:tc>
                  <a:txBody>
                    <a:bodyPr/>
                    <a:lstStyle/>
                    <a:p>
                      <a:pPr algn="l" fontAlgn="b"/>
                      <a:r>
                        <a:rPr lang="en-US" sz="1400" b="0" i="0" u="none" strike="noStrike" dirty="0" smtClean="0">
                          <a:solidFill>
                            <a:srgbClr val="000000"/>
                          </a:solidFill>
                          <a:effectLst/>
                          <a:latin typeface="Calibri" panose="020F0502020204030204" pitchFamily="34" charset="0"/>
                        </a:rPr>
                        <a:t>XL Group</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Catlin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Jan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PartnerRe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AXIS</a:t>
                      </a:r>
                    </a:p>
                  </a:txBody>
                  <a:tcPr marL="6350" marR="6350" marT="6350" marB="0" anchor="b"/>
                </a:tc>
                <a:tc>
                  <a:txBody>
                    <a:bodyPr/>
                    <a:lstStyle/>
                    <a:p>
                      <a:pPr algn="r" fontAlgn="b"/>
                      <a:r>
                        <a:rPr lang="en-US" sz="1400" b="0" i="0" u="none" strike="noStrike" dirty="0" smtClean="0">
                          <a:solidFill>
                            <a:srgbClr val="000000"/>
                          </a:solidFill>
                          <a:effectLst/>
                          <a:latin typeface="Calibri" panose="020F0502020204030204" pitchFamily="34" charset="0"/>
                        </a:rPr>
                        <a:t>11.0*</a:t>
                      </a:r>
                      <a:endParaRPr lang="en-US" sz="1400" b="0" i="0" u="none" strike="noStrike" dirty="0">
                        <a:solidFill>
                          <a:srgbClr val="000000"/>
                        </a:solidFill>
                        <a:effectLst/>
                        <a:latin typeface="Calibri" panose="020F0502020204030204" pitchFamily="34" charset="0"/>
                      </a:endParaRP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Fairfax Financial Holdings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Brit</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6350" marR="6350" marT="6350" marB="0" anchor="b"/>
                </a:tc>
              </a:tr>
            </a:tbl>
          </a:graphicData>
        </a:graphic>
      </p:graphicFrame>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*Deal was not complete as of 6/4/15 and a rival bid from Italian investment firm </a:t>
            </a:r>
            <a:r>
              <a:rPr lang="en-US" sz="1100" dirty="0" err="1" smtClean="0">
                <a:solidFill>
                  <a:srgbClr val="000000"/>
                </a:solidFill>
              </a:rPr>
              <a:t>Exor</a:t>
            </a:r>
            <a:r>
              <a:rPr lang="en-US" sz="1100" dirty="0" smtClean="0">
                <a:solidFill>
                  <a:srgbClr val="000000"/>
                </a:solidFill>
              </a:rPr>
              <a:t> was still under consideration.</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Swiss Re </a:t>
            </a:r>
            <a:r>
              <a:rPr lang="en-US" sz="1100" i="1" dirty="0" smtClean="0">
                <a:solidFill>
                  <a:srgbClr val="000000"/>
                </a:solidFill>
              </a:rPr>
              <a:t>sigma </a:t>
            </a:r>
            <a:r>
              <a:rPr lang="en-US" sz="1100" dirty="0" smtClean="0">
                <a:solidFill>
                  <a:srgbClr val="000000"/>
                </a:solidFill>
              </a:rPr>
              <a:t>3/2015; Insurance information Institute.</a:t>
            </a:r>
            <a:endParaRPr lang="en-US" sz="1100" dirty="0">
              <a:solidFill>
                <a:srgbClr val="000000"/>
              </a:solidFill>
            </a:endParaRPr>
          </a:p>
        </p:txBody>
      </p:sp>
    </p:spTree>
    <p:custDataLst>
      <p:tags r:id="rId1"/>
    </p:custDataLst>
    <p:extLst>
      <p:ext uri="{BB962C8B-B14F-4D97-AF65-F5344CB8AC3E}">
        <p14:creationId xmlns:p14="http://schemas.microsoft.com/office/powerpoint/2010/main" val="101076558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74</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Low Interest Rates Make Debt Financing for Acquisitions Attractive</a:t>
            </a:r>
          </a:p>
          <a:p>
            <a:pPr lvl="1">
              <a:lnSpc>
                <a:spcPts val="2000"/>
              </a:lnSpc>
            </a:pPr>
            <a:r>
              <a:rPr lang="en-US" sz="2000" b="1" dirty="0" smtClean="0"/>
              <a:t>Concern that interest rates in US may soon rise so best to act now</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710575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76</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268757790"/>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660"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1971—2015:H1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2015:H1: </a:t>
            </a:r>
            <a:r>
              <a:rPr lang="en-US" sz="1400" b="1" dirty="0" smtClean="0">
                <a:solidFill>
                  <a:srgbClr val="FFFFFF"/>
                </a:solidFill>
                <a:latin typeface="Arial "/>
              </a:rPr>
              <a:t>4.1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610"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290"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505289801"/>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315"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
        <p:nvSpPr>
          <p:cNvPr id="9" name="AutoShape 14"/>
          <p:cNvSpPr>
            <a:spLocks noChangeArrowheads="1"/>
          </p:cNvSpPr>
          <p:nvPr/>
        </p:nvSpPr>
        <p:spPr bwMode="blackWhite">
          <a:xfrm>
            <a:off x="5879767" y="1707788"/>
            <a:ext cx="3062749" cy="1005384"/>
          </a:xfrm>
          <a:prstGeom prst="wedgeRectCallout">
            <a:avLst>
              <a:gd name="adj1" fmla="val -21356"/>
              <a:gd name="adj2" fmla="val 1132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Florida experienced almost no net growth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985996514"/>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7065" name="Chart" r:id="rId4" imgW="8600977" imgH="3924439" progId="MSGraph.Chart.8">
                  <p:embed followColorScheme="full"/>
                </p:oleObj>
              </mc:Choice>
              <mc:Fallback>
                <p:oleObj name="Chart" r:id="rId4" imgW="8600977" imgH="392443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2013-15:Q2</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434"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542459634"/>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457" name="Chart" r:id="rId4" imgW="5873798" imgH="3022508" progId="MSGraph.Chart.8">
                  <p:embed followColorScheme="full"/>
                </p:oleObj>
              </mc:Choice>
              <mc:Fallback>
                <p:oleObj name="Chart" r:id="rId4" imgW="5873798" imgH="3022508"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17848" y="4161633"/>
            <a:ext cx="2506716" cy="1450975"/>
          </a:xfrm>
          <a:prstGeom prst="wedgeRectCallout">
            <a:avLst>
              <a:gd name="adj1" fmla="val 92815"/>
              <a:gd name="adj2" fmla="val -4400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Commercial lines premium volumes in FL will likely note return to pre-crisis levels until 2016</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388033115"/>
              </p:ext>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340481"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48651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409981506"/>
              </p:ext>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41506"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585494" y="4131469"/>
            <a:ext cx="3441700" cy="1450975"/>
          </a:xfrm>
          <a:prstGeom prst="wedgeRectCallout">
            <a:avLst>
              <a:gd name="adj1" fmla="val 56838"/>
              <a:gd name="adj2" fmla="val -477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States </a:t>
            </a:r>
            <a:r>
              <a:rPr lang="en-US" b="1" dirty="0">
                <a:solidFill>
                  <a:schemeClr val="bg1"/>
                </a:solidFill>
              </a:rPr>
              <a:t>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
        <p:nvSpPr>
          <p:cNvPr id="9" name="AutoShape 7"/>
          <p:cNvSpPr>
            <a:spLocks noChangeArrowheads="1"/>
          </p:cNvSpPr>
          <p:nvPr/>
        </p:nvSpPr>
        <p:spPr bwMode="blackWhite">
          <a:xfrm>
            <a:off x="1367155" y="3274378"/>
            <a:ext cx="2971165" cy="1564640"/>
          </a:xfrm>
          <a:prstGeom prst="wedgeRectCallout">
            <a:avLst>
              <a:gd name="adj1" fmla="val 109525"/>
              <a:gd name="adj2" fmla="val -3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Florida’s construction dependent economy was devastated when the housing bubble collapsed, causing payrolls and WC premium volumes to plunge</a:t>
            </a:r>
            <a:endParaRPr lang="en-US" sz="1600" b="1" dirty="0">
              <a:solidFill>
                <a:srgbClr val="FFFFFF"/>
              </a:solidFill>
            </a:endParaRPr>
          </a:p>
        </p:txBody>
      </p:sp>
    </p:spTree>
    <p:extLst>
      <p:ext uri="{BB962C8B-B14F-4D97-AF65-F5344CB8AC3E}">
        <p14:creationId xmlns:p14="http://schemas.microsoft.com/office/powerpoint/2010/main" val="262598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 but Personal Lines Are Up</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84</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Sep.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85</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Fairly Stable</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Sept. 2015: -1.5%</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20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86</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(1Q:2004–2Q:2015)</a:t>
            </a:r>
          </a:p>
        </p:txBody>
      </p:sp>
      <p:graphicFrame>
        <p:nvGraphicFramePr>
          <p:cNvPr id="7200771" name="Object 2"/>
          <p:cNvGraphicFramePr>
            <a:graphicFrameLocks noGrp="1" noChangeAspect="1"/>
          </p:cNvGraphicFramePr>
          <p:nvPr>
            <p:ph type="chart" idx="4294967295"/>
            <p:extLst/>
          </p:nvPr>
        </p:nvGraphicFramePr>
        <p:xfrm>
          <a:off x="195263" y="1633538"/>
          <a:ext cx="8701087" cy="4843462"/>
        </p:xfrm>
        <a:graphic>
          <a:graphicData uri="http://schemas.openxmlformats.org/presentationml/2006/ole">
            <mc:AlternateContent xmlns:mc="http://schemas.openxmlformats.org/markup-compatibility/2006">
              <mc:Choice xmlns:v="urn:schemas-microsoft-com:vml" Requires="v">
                <p:oleObj spid="_x0000_s28480575" name="Chart" r:id="rId4" imgW="8572682" imgH="4771921" progId="MSGraph.Chart.8">
                  <p:embed followColorScheme="full"/>
                </p:oleObj>
              </mc:Choice>
              <mc:Fallback>
                <p:oleObj name="Chart" r:id="rId4" imgW="8572682" imgH="4771921" progId="MSGraph.Chart.8">
                  <p:embed followColorScheme="full"/>
                  <p:pic>
                    <p:nvPicPr>
                      <p:cNvPr id="0" name=""/>
                      <p:cNvPicPr>
                        <a:picLocks noGrp="1" noChangeAspect="1" noChangeArrowheads="1"/>
                      </p:cNvPicPr>
                      <p:nvPr/>
                    </p:nvPicPr>
                    <p:blipFill>
                      <a:blip r:embed="rId5"/>
                      <a:srcRect/>
                      <a:stretch>
                        <a:fillRect/>
                      </a:stretch>
                    </p:blipFill>
                    <p:spPr bwMode="auto">
                      <a:xfrm>
                        <a:off x="195263" y="1633538"/>
                        <a:ext cx="8701087"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22439" y="4348481"/>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Q2:2015 had remained (slightly)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419500" y="1763033"/>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42587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87</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36652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88</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Q2:2015;   EPL, D&amp;O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481599" name="Chart" r:id="rId4" imgW="8296386" imgH="3781460" progId="MSGraph.Chart.8">
                  <p:embed followColorScheme="full"/>
                </p:oleObj>
              </mc:Choice>
              <mc:Fallback>
                <p:oleObj name="Chart" r:id="rId4" imgW="8296386" imgH="378146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Employment Practices</a:t>
            </a:r>
            <a:r>
              <a:rPr lang="en-US" sz="1600" b="1" dirty="0" smtClean="0">
                <a:solidFill>
                  <a:srgbClr val="FFFFFF"/>
                </a:solidFill>
                <a:latin typeface="Arial" charset="0"/>
                <a:cs typeface="Arial" charset="0"/>
              </a:rPr>
              <a:t> rate increases are large than any other line, followed by D&amp;O and Commercial Auto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24103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89</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48510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9</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-2014*</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479552"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98260" y="3547246"/>
            <a:ext cx="2617450"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Banks: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49606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90</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July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279"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July 2015 reading of 5.4%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91</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91</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92161825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23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92</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399" y="215752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93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nvPr>
        </p:nvGraphicFramePr>
        <p:xfrm>
          <a:off x="0" y="1697038"/>
          <a:ext cx="9144000" cy="4740275"/>
        </p:xfrm>
        <a:graphic>
          <a:graphicData uri="http://schemas.openxmlformats.org/presentationml/2006/ole">
            <mc:AlternateContent xmlns:mc="http://schemas.openxmlformats.org/markup-compatibility/2006">
              <mc:Choice xmlns:v="urn:schemas-microsoft-com:vml" Requires="v">
                <p:oleObj spid="_x0000_s28511239"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97038"/>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68400"/>
            <a:ext cx="2986548" cy="1067877"/>
          </a:xfrm>
          <a:prstGeom prst="wedgeRectCallout">
            <a:avLst>
              <a:gd name="adj1" fmla="val -98801"/>
              <a:gd name="adj2" fmla="val 421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MT had the worst loss ratio in 2014, followed by NE and SD…</a:t>
            </a:r>
            <a:endParaRPr lang="en-US" b="1" dirty="0">
              <a:solidFill>
                <a:schemeClr val="bg1"/>
              </a:solidFill>
            </a:endParaRPr>
          </a:p>
        </p:txBody>
      </p:sp>
    </p:spTree>
    <p:extLst>
      <p:ext uri="{BB962C8B-B14F-4D97-AF65-F5344CB8AC3E}">
        <p14:creationId xmlns:p14="http://schemas.microsoft.com/office/powerpoint/2010/main" val="2692218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94</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921057546"/>
              </p:ext>
            </p:extLst>
          </p:nvPr>
        </p:nvGraphicFramePr>
        <p:xfrm>
          <a:off x="0" y="1703388"/>
          <a:ext cx="9144000" cy="4725987"/>
        </p:xfrm>
        <a:graphic>
          <a:graphicData uri="http://schemas.openxmlformats.org/presentationml/2006/ole">
            <mc:AlternateContent xmlns:mc="http://schemas.openxmlformats.org/markup-compatibility/2006">
              <mc:Choice xmlns:v="urn:schemas-microsoft-com:vml" Requires="v">
                <p:oleObj spid="_x0000_s28512263"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03388"/>
                        <a:ext cx="9144000"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225159" y="1173798"/>
            <a:ext cx="4260080" cy="1129553"/>
          </a:xfrm>
          <a:prstGeom prst="wedgeRectCallout">
            <a:avLst>
              <a:gd name="adj1" fmla="val 49326"/>
              <a:gd name="adj2" fmla="val 169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OK and FL had the best performances in 2014.  Traditionally high cat-loss states did well last year due to unusually low cat activity</a:t>
            </a:r>
            <a:endParaRPr lang="en-US" b="1" dirty="0">
              <a:solidFill>
                <a:schemeClr val="bg1"/>
              </a:solidFill>
            </a:endParaRPr>
          </a:p>
        </p:txBody>
      </p:sp>
    </p:spTree>
    <p:extLst>
      <p:ext uri="{BB962C8B-B14F-4D97-AF65-F5344CB8AC3E}">
        <p14:creationId xmlns:p14="http://schemas.microsoft.com/office/powerpoint/2010/main" val="3582676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66675" y="90488"/>
            <a:ext cx="7699375" cy="860425"/>
          </a:xfrm>
        </p:spPr>
        <p:txBody>
          <a:bodyPr/>
          <a:lstStyle/>
          <a:p>
            <a:r>
              <a:rPr lang="en-US" altLang="en-US" sz="2600" dirty="0" smtClean="0">
                <a:latin typeface="Arial" panose="020B0604020202020204" pitchFamily="34" charset="0"/>
              </a:rPr>
              <a:t>Florida Citizens Exposure to Loss, 2002 – 2015* ($ Billions)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smtClean="0">
                <a:latin typeface="Arial" charset="0"/>
              </a:rPr>
              <a:t>*As of October 6, 2015.</a:t>
            </a: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PIPSO</a:t>
            </a:r>
            <a:r>
              <a:rPr lang="en-US" sz="1250" dirty="0"/>
              <a:t>; </a:t>
            </a:r>
            <a:r>
              <a:rPr lang="en-US" sz="1250" dirty="0" smtClean="0"/>
              <a:t>Florida Citizens </a:t>
            </a:r>
            <a:r>
              <a:rPr lang="en-US" sz="1250" dirty="0" smtClean="0">
                <a:hlinkClick r:id="rId4"/>
              </a:rPr>
              <a:t>https</a:t>
            </a:r>
            <a:r>
              <a:rPr lang="en-US" sz="1250" dirty="0">
                <a:hlinkClick r:id="rId4"/>
              </a:rPr>
              <a:t>://www.citizensfla.com/about/bookofbusiness</a:t>
            </a:r>
            <a:r>
              <a:rPr lang="en-US" sz="1250" dirty="0" smtClean="0">
                <a:hlinkClick r:id="rId4"/>
              </a:rPr>
              <a:t>/</a:t>
            </a:r>
            <a:r>
              <a:rPr lang="en-US" sz="1250" dirty="0" smtClean="0"/>
              <a:t>; </a:t>
            </a:r>
            <a:r>
              <a:rPr lang="en-US" sz="1250" dirty="0">
                <a:latin typeface="Arial" charset="0"/>
              </a:rPr>
              <a:t>Insurance Information Institute (I.I.I.).</a:t>
            </a:r>
          </a:p>
        </p:txBody>
      </p:sp>
      <p:graphicFrame>
        <p:nvGraphicFramePr>
          <p:cNvPr id="717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513285" name="Chart" r:id="rId5" imgW="5638696" imgH="2876619" progId="MSGraph.Chart.8">
                  <p:embed followColorScheme="full"/>
                </p:oleObj>
              </mc:Choice>
              <mc:Fallback>
                <p:oleObj name="Chart" r:id="rId5" imgW="5638696" imgH="2876619"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AutoShape 8"/>
          <p:cNvSpPr>
            <a:spLocks noChangeArrowheads="1"/>
          </p:cNvSpPr>
          <p:nvPr/>
        </p:nvSpPr>
        <p:spPr bwMode="blackWhite">
          <a:xfrm>
            <a:off x="4389119" y="3648565"/>
            <a:ext cx="2600961" cy="1106161"/>
          </a:xfrm>
          <a:prstGeom prst="wedgeRectCallout">
            <a:avLst>
              <a:gd name="adj1" fmla="val 103019"/>
              <a:gd name="adj2" fmla="val 175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FL Citizens exposure to loss is down 66% ($337.3B) from its 2011 peak)</a:t>
            </a:r>
            <a:endParaRPr lang="en-US" b="1" dirty="0">
              <a:solidFill>
                <a:srgbClr val="FFFFFF"/>
              </a:solidFill>
            </a:endParaRPr>
          </a:p>
        </p:txBody>
      </p:sp>
      <p:sp>
        <p:nvSpPr>
          <p:cNvPr id="7" name="Rectangle 4"/>
          <p:cNvSpPr>
            <a:spLocks noChangeArrowheads="1"/>
          </p:cNvSpPr>
          <p:nvPr/>
        </p:nvSpPr>
        <p:spPr bwMode="blackWhite">
          <a:xfrm>
            <a:off x="654049" y="5308600"/>
            <a:ext cx="8120063"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smtClean="0">
                <a:solidFill>
                  <a:srgbClr val="FFFFFF"/>
                </a:solidFill>
              </a:rPr>
              <a:t>A lack of major hurricanes, ample private sector/reinsurer capital and capital market interest—combined with structural changes to Citizens—have combined to take Citizens policy count and exposure to their lowest levels in many years</a:t>
            </a:r>
            <a:endParaRPr lang="en-US" altLang="en-US" sz="1600" b="1" dirty="0">
              <a:solidFill>
                <a:srgbClr val="FFFFFF"/>
              </a:solidFill>
            </a:endParaRPr>
          </a:p>
        </p:txBody>
      </p:sp>
      <p:sp>
        <p:nvSpPr>
          <p:cNvPr id="9" name="Right Arrow 8"/>
          <p:cNvSpPr/>
          <p:nvPr/>
        </p:nvSpPr>
        <p:spPr>
          <a:xfrm rot="2870417">
            <a:off x="6562090" y="2449089"/>
            <a:ext cx="2407920" cy="2743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411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66675" y="90488"/>
            <a:ext cx="7699375" cy="860425"/>
          </a:xfrm>
        </p:spPr>
        <p:txBody>
          <a:bodyPr/>
          <a:lstStyle/>
          <a:p>
            <a:r>
              <a:rPr lang="en-US" altLang="en-US" sz="2600" dirty="0" smtClean="0">
                <a:latin typeface="Arial" panose="020B0604020202020204" pitchFamily="34" charset="0"/>
              </a:rPr>
              <a:t>Florida Citizens Policy Count, 2003 – 2015* (Thousands)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smtClean="0">
                <a:latin typeface="Arial" charset="0"/>
              </a:rPr>
              <a:t>*As of October 6, 2015.  All other figures are as of Dec. 31.</a:t>
            </a: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a:t>
            </a:r>
            <a:r>
              <a:rPr lang="en-US" sz="1250" dirty="0" smtClean="0"/>
              <a:t>Florida Citizens </a:t>
            </a:r>
            <a:r>
              <a:rPr lang="en-US" sz="1250" dirty="0" smtClean="0">
                <a:hlinkClick r:id="rId4"/>
              </a:rPr>
              <a:t>https</a:t>
            </a:r>
            <a:r>
              <a:rPr lang="en-US" sz="1250" dirty="0">
                <a:hlinkClick r:id="rId4"/>
              </a:rPr>
              <a:t>://www.citizensfla.com/about/bookofbusiness</a:t>
            </a:r>
            <a:r>
              <a:rPr lang="en-US" sz="1250" dirty="0" smtClean="0">
                <a:hlinkClick r:id="rId4"/>
              </a:rPr>
              <a:t>/</a:t>
            </a:r>
            <a:r>
              <a:rPr lang="en-US" sz="1250" dirty="0" smtClean="0"/>
              <a:t>; </a:t>
            </a:r>
            <a:r>
              <a:rPr lang="en-US" sz="1250" dirty="0">
                <a:latin typeface="Arial" charset="0"/>
              </a:rPr>
              <a:t>Insurance Information Institute (I.I.I.).</a:t>
            </a:r>
          </a:p>
        </p:txBody>
      </p:sp>
      <p:graphicFrame>
        <p:nvGraphicFramePr>
          <p:cNvPr id="717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514309" name="Chart" r:id="rId5" imgW="5638696" imgH="2876619" progId="MSGraph.Chart.8">
                  <p:embed followColorScheme="full"/>
                </p:oleObj>
              </mc:Choice>
              <mc:Fallback>
                <p:oleObj name="Chart" r:id="rId5" imgW="5638696" imgH="2876619"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49" y="5308600"/>
            <a:ext cx="8120063"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smtClean="0">
                <a:solidFill>
                  <a:srgbClr val="FFFFFF"/>
                </a:solidFill>
              </a:rPr>
              <a:t>A lack of major hurricanes, ample private sector/reinsurer capital and capital market interest—combined with structural changes to Citizens—have combined to take Citizens policy count and exposure to their lowest levels in many years</a:t>
            </a:r>
            <a:endParaRPr lang="en-US" altLang="en-US" sz="1600" b="1" dirty="0">
              <a:solidFill>
                <a:srgbClr val="FFFFFF"/>
              </a:solidFill>
            </a:endParaRPr>
          </a:p>
        </p:txBody>
      </p:sp>
      <p:sp>
        <p:nvSpPr>
          <p:cNvPr id="2" name="Right Arrow 1"/>
          <p:cNvSpPr/>
          <p:nvPr/>
        </p:nvSpPr>
        <p:spPr>
          <a:xfrm rot="2504873">
            <a:off x="6349999" y="2123441"/>
            <a:ext cx="2407920" cy="2743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17"/>
          <p:cNvSpPr>
            <a:spLocks noChangeArrowheads="1"/>
          </p:cNvSpPr>
          <p:nvPr/>
        </p:nvSpPr>
        <p:spPr bwMode="blackWhite">
          <a:xfrm>
            <a:off x="5411470" y="3453912"/>
            <a:ext cx="1828799" cy="1091665"/>
          </a:xfrm>
          <a:prstGeom prst="wedgeRectCallout">
            <a:avLst>
              <a:gd name="adj1" fmla="val 109709"/>
              <a:gd name="adj2" fmla="val 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Florida Citizen’s policy count is down by nearly 900,000 (61%) from its 2011 peak</a:t>
            </a:r>
            <a:endParaRPr lang="en-US" sz="1400" b="1" dirty="0">
              <a:solidFill>
                <a:schemeClr val="bg1"/>
              </a:solidFill>
            </a:endParaRPr>
          </a:p>
        </p:txBody>
      </p:sp>
    </p:spTree>
    <p:extLst>
      <p:ext uri="{BB962C8B-B14F-4D97-AF65-F5344CB8AC3E}">
        <p14:creationId xmlns:p14="http://schemas.microsoft.com/office/powerpoint/2010/main" val="2620557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p:stCondLst>
                              <p:cond delay="12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734702057"/>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210"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noFill/>
        </p:spPr>
        <p:txBody>
          <a:bodyPr/>
          <a:lstStyle/>
          <a:p>
            <a:r>
              <a:rPr lang="en-US" smtClean="0"/>
              <a:t>12/01/09 - 9pm</a:t>
            </a:r>
          </a:p>
        </p:txBody>
      </p:sp>
      <p:sp>
        <p:nvSpPr>
          <p:cNvPr id="205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noFill/>
        </p:spPr>
        <p:txBody>
          <a:bodyPr/>
          <a:lstStyle/>
          <a:p>
            <a:fld id="{D087BE67-3661-46D3-89CB-00D058B42CEE}" type="slidenum">
              <a:rPr lang="en-US" smtClean="0"/>
              <a:pPr/>
              <a:t>98</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dirty="0" smtClean="0"/>
              <a:t>Florida Average No-Fault Claim Severity, 2009:Q1 - 2015:Q2*</a:t>
            </a:r>
          </a:p>
        </p:txBody>
      </p:sp>
      <p:graphicFrame>
        <p:nvGraphicFramePr>
          <p:cNvPr id="2" name="Object 3"/>
          <p:cNvGraphicFramePr>
            <a:graphicFrameLocks/>
          </p:cNvGraphicFramePr>
          <p:nvPr>
            <p:extLst/>
          </p:nvPr>
        </p:nvGraphicFramePr>
        <p:xfrm>
          <a:off x="168204" y="1716057"/>
          <a:ext cx="8633484" cy="4019910"/>
        </p:xfrm>
        <a:graphic>
          <a:graphicData uri="http://schemas.openxmlformats.org/drawingml/2006/chart">
            <c:chart xmlns:c="http://schemas.openxmlformats.org/drawingml/2006/chart" xmlns:r="http://schemas.openxmlformats.org/officeDocument/2006/relationships" r:id="rId3"/>
          </a:graphicData>
        </a:graphic>
      </p:graphicFrame>
      <p:sp>
        <p:nvSpPr>
          <p:cNvPr id="2036740" name="Rectangle 4"/>
          <p:cNvSpPr>
            <a:spLocks noChangeArrowheads="1"/>
          </p:cNvSpPr>
          <p:nvPr/>
        </p:nvSpPr>
        <p:spPr bwMode="blackWhite">
          <a:xfrm>
            <a:off x="1145334" y="5666834"/>
            <a:ext cx="7192963"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Average Cost of No-Fault Claims in Florida </a:t>
            </a:r>
            <a:r>
              <a:rPr lang="en-US" b="1" dirty="0" smtClean="0">
                <a:solidFill>
                  <a:srgbClr val="FFFFFF"/>
                </a:solidFill>
              </a:rPr>
              <a:t>Rose </a:t>
            </a:r>
            <a:r>
              <a:rPr lang="en-US" b="1" dirty="0">
                <a:solidFill>
                  <a:srgbClr val="FFFFFF"/>
                </a:solidFill>
              </a:rPr>
              <a:t>Rapidly </a:t>
            </a:r>
            <a:r>
              <a:rPr lang="en-US" b="1" dirty="0" smtClean="0">
                <a:solidFill>
                  <a:srgbClr val="FFFFFF"/>
                </a:solidFill>
              </a:rPr>
              <a:t>Until mid-2012 but Has Dropped in </a:t>
            </a:r>
            <a:r>
              <a:rPr lang="en-US" b="1" dirty="0">
                <a:solidFill>
                  <a:srgbClr val="FFFFFF"/>
                </a:solidFill>
              </a:rPr>
              <a:t>Recent </a:t>
            </a:r>
            <a:r>
              <a:rPr lang="en-US" b="1" dirty="0" smtClean="0">
                <a:solidFill>
                  <a:srgbClr val="FFFFFF"/>
                </a:solidFill>
              </a:rPr>
              <a:t>Years</a:t>
            </a:r>
            <a:endParaRPr lang="en-US" b="1" dirty="0">
              <a:solidFill>
                <a:srgbClr val="FFFFFF"/>
              </a:solidFill>
            </a:endParaRPr>
          </a:p>
        </p:txBody>
      </p:sp>
      <p:sp>
        <p:nvSpPr>
          <p:cNvPr id="2056" name="Rectangle 5"/>
          <p:cNvSpPr>
            <a:spLocks noChangeArrowheads="1"/>
          </p:cNvSpPr>
          <p:nvPr/>
        </p:nvSpPr>
        <p:spPr bwMode="auto">
          <a:xfrm>
            <a:off x="0" y="6262452"/>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*All figures are the average of the most recent four quarters </a:t>
            </a:r>
            <a:r>
              <a:rPr lang="en-US" sz="1100" smtClean="0"/>
              <a:t>ending in </a:t>
            </a:r>
            <a:r>
              <a:rPr lang="en-US" sz="1100" dirty="0" smtClean="0"/>
              <a:t>each period,.</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ISO/PCI </a:t>
            </a:r>
            <a:r>
              <a:rPr lang="en-US" sz="1100" i="1" dirty="0"/>
              <a:t>Fast Track </a:t>
            </a:r>
            <a:r>
              <a:rPr lang="en-US" sz="1100" dirty="0"/>
              <a:t>data; Insurance Information Institute.</a:t>
            </a:r>
          </a:p>
        </p:txBody>
      </p:sp>
      <p:sp>
        <p:nvSpPr>
          <p:cNvPr id="9" name="AutoShape 7"/>
          <p:cNvSpPr>
            <a:spLocks noChangeArrowheads="1"/>
          </p:cNvSpPr>
          <p:nvPr/>
        </p:nvSpPr>
        <p:spPr bwMode="blackWhite">
          <a:xfrm>
            <a:off x="3393440" y="3586480"/>
            <a:ext cx="3427684" cy="1206391"/>
          </a:xfrm>
          <a:prstGeom prst="wedgeRectCallout">
            <a:avLst>
              <a:gd name="adj1" fmla="val 100054"/>
              <a:gd name="adj2" fmla="val -41980"/>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No-fault claim severity (average cost per claim) </a:t>
            </a:r>
            <a:r>
              <a:rPr lang="en-US" b="1" dirty="0" smtClean="0">
                <a:solidFill>
                  <a:schemeClr val="bg1"/>
                </a:solidFill>
              </a:rPr>
              <a:t>hit peak in 2012 but is down significantly since then</a:t>
            </a:r>
            <a:endParaRPr lang="en-US" b="1" dirty="0">
              <a:solidFill>
                <a:schemeClr val="bg1"/>
              </a:solidFill>
            </a:endParaRPr>
          </a:p>
        </p:txBody>
      </p:sp>
    </p:spTree>
    <p:extLst>
      <p:ext uri="{BB962C8B-B14F-4D97-AF65-F5344CB8AC3E}">
        <p14:creationId xmlns:p14="http://schemas.microsoft.com/office/powerpoint/2010/main" val="2037187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noFill/>
        </p:spPr>
        <p:txBody>
          <a:bodyPr/>
          <a:lstStyle/>
          <a:p>
            <a:r>
              <a:rPr lang="en-US" smtClean="0"/>
              <a:t>12/01/09 - 9pm</a:t>
            </a:r>
          </a:p>
        </p:txBody>
      </p:sp>
      <p:sp>
        <p:nvSpPr>
          <p:cNvPr id="205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noFill/>
        </p:spPr>
        <p:txBody>
          <a:bodyPr/>
          <a:lstStyle/>
          <a:p>
            <a:fld id="{D087BE67-3661-46D3-89CB-00D058B42CEE}" type="slidenum">
              <a:rPr lang="en-US" smtClean="0"/>
              <a:pPr/>
              <a:t>99</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dirty="0" smtClean="0"/>
              <a:t>Florida No-Fault Paid Claim Frequency, 2015:Q2*</a:t>
            </a:r>
          </a:p>
        </p:txBody>
      </p:sp>
      <p:graphicFrame>
        <p:nvGraphicFramePr>
          <p:cNvPr id="2" name="Object 3"/>
          <p:cNvGraphicFramePr>
            <a:graphicFrameLocks/>
          </p:cNvGraphicFramePr>
          <p:nvPr>
            <p:extLst/>
          </p:nvPr>
        </p:nvGraphicFramePr>
        <p:xfrm>
          <a:off x="298450" y="1701800"/>
          <a:ext cx="8699500" cy="3889375"/>
        </p:xfrm>
        <a:graphic>
          <a:graphicData uri="http://schemas.openxmlformats.org/drawingml/2006/chart">
            <c:chart xmlns:c="http://schemas.openxmlformats.org/drawingml/2006/chart" xmlns:r="http://schemas.openxmlformats.org/officeDocument/2006/relationships" r:id="rId3"/>
          </a:graphicData>
        </a:graphic>
      </p:graphicFrame>
      <p:sp>
        <p:nvSpPr>
          <p:cNvPr id="2036740" name="Rectangle 4"/>
          <p:cNvSpPr>
            <a:spLocks noChangeArrowheads="1"/>
          </p:cNvSpPr>
          <p:nvPr/>
        </p:nvSpPr>
        <p:spPr bwMode="blackWhite">
          <a:xfrm>
            <a:off x="1960880" y="5717858"/>
            <a:ext cx="5902008"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Frequency </a:t>
            </a:r>
            <a:r>
              <a:rPr lang="en-US" b="1" dirty="0">
                <a:solidFill>
                  <a:srgbClr val="FFFFFF"/>
                </a:solidFill>
              </a:rPr>
              <a:t>of No-Fault Claims in Florida </a:t>
            </a:r>
            <a:r>
              <a:rPr lang="en-US" b="1" dirty="0" smtClean="0">
                <a:solidFill>
                  <a:srgbClr val="FFFFFF"/>
                </a:solidFill>
              </a:rPr>
              <a:t>Is Rising Once Again</a:t>
            </a:r>
            <a:endParaRPr lang="en-US" b="1" dirty="0">
              <a:solidFill>
                <a:srgbClr val="FFFFFF"/>
              </a:solidFill>
            </a:endParaRPr>
          </a:p>
        </p:txBody>
      </p:sp>
      <p:sp>
        <p:nvSpPr>
          <p:cNvPr id="2056" name="Rectangle 5"/>
          <p:cNvSpPr>
            <a:spLocks noChangeArrowheads="1"/>
          </p:cNvSpPr>
          <p:nvPr/>
        </p:nvSpPr>
        <p:spPr bwMode="auto">
          <a:xfrm>
            <a:off x="0" y="6262452"/>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*All figures are the average of the most recent four quarters </a:t>
            </a:r>
            <a:r>
              <a:rPr lang="en-US" sz="1100" smtClean="0"/>
              <a:t>ending in </a:t>
            </a:r>
            <a:r>
              <a:rPr lang="en-US" sz="1100" dirty="0" smtClean="0"/>
              <a:t>each period,.</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ISO/PCI </a:t>
            </a:r>
            <a:r>
              <a:rPr lang="en-US" sz="1100" i="1" dirty="0"/>
              <a:t>Fast Track </a:t>
            </a:r>
            <a:r>
              <a:rPr lang="en-US" sz="1100" dirty="0"/>
              <a:t>data; Insurance Information Institute.</a:t>
            </a:r>
          </a:p>
        </p:txBody>
      </p:sp>
      <p:sp>
        <p:nvSpPr>
          <p:cNvPr id="9" name="AutoShape 7"/>
          <p:cNvSpPr>
            <a:spLocks noChangeArrowheads="1"/>
          </p:cNvSpPr>
          <p:nvPr/>
        </p:nvSpPr>
        <p:spPr bwMode="blackWhite">
          <a:xfrm>
            <a:off x="2817018" y="3646487"/>
            <a:ext cx="3711575" cy="1160441"/>
          </a:xfrm>
          <a:prstGeom prst="wedgeRectCallout">
            <a:avLst>
              <a:gd name="adj1" fmla="val 108745"/>
              <a:gd name="adj2" fmla="val -31954"/>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No-fault claim </a:t>
            </a:r>
            <a:r>
              <a:rPr lang="en-US" b="1" dirty="0" smtClean="0">
                <a:solidFill>
                  <a:schemeClr val="bg1"/>
                </a:solidFill>
              </a:rPr>
              <a:t>frequency rose until mid-2011 and hit a trough in early 2014 but is once gain showing some signs of increase</a:t>
            </a:r>
            <a:endParaRPr lang="en-US" b="1" dirty="0">
              <a:solidFill>
                <a:schemeClr val="bg1"/>
              </a:solidFill>
            </a:endParaRPr>
          </a:p>
        </p:txBody>
      </p:sp>
    </p:spTree>
    <p:extLst>
      <p:ext uri="{BB962C8B-B14F-4D97-AF65-F5344CB8AC3E}">
        <p14:creationId xmlns:p14="http://schemas.microsoft.com/office/powerpoint/2010/main" val="33572579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87"/>
  <p:tag name="ORIGINAL_AUDIO_FILEPATH" val="C:\Users\n1100201\Desktop\NATCAT\Articulate\05CH.mp3"/>
  <p:tag name="ELAPSEDTIME" val="72.412"/>
  <p:tag name="ARTICULATE_TITLE_TAG" val="Natural disaster losses in the U.S. 2014 - Based on perils"/>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21.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224398</TotalTime>
  <Words>17528</Words>
  <Application>Microsoft Office PowerPoint</Application>
  <PresentationFormat>On-screen Show (4:3)</PresentationFormat>
  <Paragraphs>2637</Paragraphs>
  <Slides>231</Slides>
  <Notes>211</Notes>
  <HiddenSlides>120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231</vt:i4>
      </vt:variant>
    </vt:vector>
  </HeadingPairs>
  <TitlesOfParts>
    <vt:vector size="244" baseType="lpstr">
      <vt:lpstr>Arial Unicode MS</vt:lpstr>
      <vt:lpstr>ＭＳ ゴシック</vt: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Florida Property &amp; Casualty Insurance Market Update Trends, Challenges &amp; Opportunities</vt:lpstr>
      <vt:lpstr>PowerPoint Presentation</vt:lpstr>
      <vt:lpstr>P/C Industry Net Income After Taxes 1991–2015:H1</vt:lpstr>
      <vt:lpstr>Profitability Peaks &amp; Troughs in the P/C Insurance Industry, 1975 – 2015E</vt:lpstr>
      <vt:lpstr>ROE: Property/Casualty Insurance by Major Event, 1987–2015E</vt:lpstr>
      <vt:lpstr>PowerPoint Presentation</vt:lpstr>
      <vt:lpstr>P/C Insurance Industry  Combined Ratio, 2001–2015:H1*</vt:lpstr>
      <vt:lpstr>A 100 Combined Ratio Isn’t What It Once Was: Investment Impact on ROEs</vt:lpstr>
      <vt:lpstr>Return on Equity by Financial Services Sector vs. Fortune 500, 2004-2014*</vt:lpstr>
      <vt:lpstr>Return on Net Worth (RNW) All Lines: 2004-2013 Average</vt:lpstr>
      <vt:lpstr>PowerPoint Presentation</vt:lpstr>
      <vt:lpstr>Distribution of Direct Premiums Written by Segment/Line, 2013</vt:lpstr>
      <vt:lpstr>RNW All Lines by State, 2004-2013 Average: Highest 25 States</vt:lpstr>
      <vt:lpstr>PowerPoint Presentation</vt:lpstr>
      <vt:lpstr>PowerPoint Presentation</vt:lpstr>
      <vt:lpstr>PowerPoint Presentation</vt:lpstr>
      <vt:lpstr>PowerPoint Presentation</vt:lpstr>
      <vt:lpstr>PowerPoint Presentation</vt:lpstr>
      <vt:lpstr>PowerPoint Presentation</vt:lpstr>
      <vt:lpstr>Profitability &amp; Politics</vt:lpstr>
      <vt:lpstr>PowerPoint Presentation</vt:lpstr>
      <vt:lpstr>PowerPoint Presentation</vt:lpstr>
      <vt:lpstr>PowerPoint Presentation</vt:lpstr>
      <vt:lpstr>RNW All Lines: FL vs. U.S., 2004-2013</vt:lpstr>
      <vt:lpstr>RNW PP Auto: FL vs. U.S., 2004-2013</vt:lpstr>
      <vt:lpstr>RNW Comm. Auto: FL vs. U.S., 2004-2013</vt:lpstr>
      <vt:lpstr>RNW Comm. Multi-Peril: FL vs. U.S., 2004-2013</vt:lpstr>
      <vt:lpstr>RNW Homeowners: FL vs. U.S., 2004-2013</vt:lpstr>
      <vt:lpstr>RNW Workers Comp: FL vs. U.S., 2004-2013</vt:lpstr>
      <vt:lpstr>All Lines: 10-Year Average RNW FL &amp; Nearby States</vt:lpstr>
      <vt:lpstr>PP Auto: 10-Year Average RNW FL &amp; Nearby States</vt:lpstr>
      <vt:lpstr>Top Ten Most Expensive And Least Expensive States For Automobile Insurance, 2012 (1)</vt:lpstr>
      <vt:lpstr>Comm. Auto: 10-Year Average RNW  FL &amp; Nearby States</vt:lpstr>
      <vt:lpstr>Comm. M-P: 10-Year Average RNW  FL &amp; Nearby States</vt:lpstr>
      <vt:lpstr>Homeowners: 10-Year Average RNW  FL &amp; Nearby States</vt:lpstr>
      <vt:lpstr>Top Ten Most Expensive And Least Expensive States For Homeowners Insurance, 2012 (1)</vt:lpstr>
      <vt:lpstr>Workers Comp: 10-Year Average RNW  FL &amp; Nearby States</vt:lpstr>
      <vt:lpstr>All Lines DWP Growth: FL vs. U.S., 2005-2014</vt:lpstr>
      <vt:lpstr>Comm. Lines DWP Growth:  FL vs. U.S., 2005-2014</vt:lpstr>
      <vt:lpstr>Personal Lines DWP Growth:  FL vs. U.S., 2005-2014</vt:lpstr>
      <vt:lpstr>Private Passenger Auto DWP Growth:  FL vs. U.S., 2005-2014</vt:lpstr>
      <vt:lpstr>Homeowner’s MP DWP Growth: FL vs. U.S., 2005-2014</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Net Yield on Property/Casualty Insurance Invested Assets, 2007–2015*</vt:lpstr>
      <vt:lpstr>Interest Rate Forecasts: 2015 – 2021</vt:lpstr>
      <vt:lpstr>Annual Inflation Rates, (CPI-U, %), 1990–2016F</vt:lpstr>
      <vt:lpstr>PowerPoint Presentation</vt:lpstr>
      <vt:lpstr>P/C Insurer Net Realized  Capital Gains/Losses, 1990-2015:Q2</vt:lpstr>
      <vt:lpstr>Property/Casualty Insurance Industry Investment Gain: 1994–2015:Q21</vt:lpstr>
      <vt:lpstr>PowerPoint Presentation</vt:lpstr>
      <vt:lpstr>Distribution of Bond Maturities, P/C Insurance Industry, 2003-2013</vt:lpstr>
      <vt:lpstr>CAPITAL/CAPACITY </vt:lpstr>
      <vt:lpstr>Policyholder Surplus,  2006:Q4–2015:Q2</vt:lpstr>
      <vt:lpstr>US Policyholder Surplus: 1975–2015:Q2*</vt:lpstr>
      <vt:lpstr>Premium-to-Surplus Ratio: 1985–2014*</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1997-2015:Q2</vt:lpstr>
      <vt:lpstr>Largest Sponsors of ILS, Year-End 2014</vt:lpstr>
      <vt:lpstr>Reinsurance Pricing: Change in Rate on Line for Cat Business</vt:lpstr>
      <vt:lpstr>ILS Issuance by Trigger</vt:lpstr>
      <vt:lpstr>Questions Arising from Influence of Alternative Capital</vt:lpstr>
      <vt:lpstr>4. M&amp;A UPDATE:  A PATH TO GROWTH? </vt:lpstr>
      <vt:lpstr>U.S. INSURANCE MERGERS AND ACQUISITIONS, P/C SECTOR, 1994-2014 (1)</vt:lpstr>
      <vt:lpstr>PowerPoint Presentation</vt:lpstr>
      <vt:lpstr>PowerPoint Presentation</vt:lpstr>
      <vt:lpstr>What’s Driving Global Insurance M&amp;A Activity and Will It Continue?</vt:lpstr>
      <vt:lpstr>PowerPoint Presentation</vt:lpstr>
      <vt:lpstr>Net Premium Growth (All P/C Lines): Annual Change, 1971—2015:H1</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Direct Premiums Written: Workers’ Comp Percent Change by State, 2007-2014*</vt:lpstr>
      <vt:lpstr>Direct Premiums Written: Worker’s Comp Percent Change by State, 2007-2014*</vt:lpstr>
      <vt:lpstr>PowerPoint Presentation</vt:lpstr>
      <vt:lpstr>Commercial Lines Rate Change by Month (vs. Year Earlier), July 2001 – Sep. 2015</vt:lpstr>
      <vt:lpstr>CIAB: Average Commercial Rate Change, All Lines, (1Q:2004–2Q:2015)</vt:lpstr>
      <vt:lpstr>Change in Commercial Rate Renewals, by Account Size: 1999:Q4 to 2015:Q1</vt:lpstr>
      <vt:lpstr>Change in Commercial Rate Renewals, by Line: 2015:Q2</vt:lpstr>
      <vt:lpstr>How the Risk Dollar is Spent  (U.S. Firms with Revenues Under $1 Bill)</vt:lpstr>
      <vt:lpstr>Monthly Change in Auto Insurance Prices, 1991–2015*</vt:lpstr>
      <vt:lpstr>PowerPoint Presentation</vt:lpstr>
      <vt:lpstr>Homeowners Insurance Combined Ratio: 1990–2015F</vt:lpstr>
      <vt:lpstr>Homeowners Multi-Peril Loss &amp; ALAE Ratio, 2014: Highest 25 States</vt:lpstr>
      <vt:lpstr>Homeowners Multi-Peril Loss &amp; ALAE Ratio, 2014: Lowest 25 States and DC</vt:lpstr>
      <vt:lpstr>Florida Citizens Exposure to Loss, 2002 – 2015* ($ Billions)</vt:lpstr>
      <vt:lpstr>Florida Citizens Policy Count, 2003 – 2015* (Thousands)</vt:lpstr>
      <vt:lpstr>Private Passenger Auto Combined Ratio: 1993–2017F</vt:lpstr>
      <vt:lpstr>Florida Average No-Fault Claim Severity, 2009:Q1 - 2015:Q2*</vt:lpstr>
      <vt:lpstr>Florida No-Fault Paid Claim Frequency, 2015:Q2*</vt:lpstr>
      <vt:lpstr>Collision Coverage: Severity &amp; Frequency Trends Are Both Higher in 2015*</vt:lpstr>
      <vt:lpstr>Commercial Lines Combined Ratio, 1990-2016F*</vt:lpstr>
      <vt:lpstr>Commercial Auto Combined Ratio: 1993–2015F</vt:lpstr>
      <vt:lpstr>Commercial Property Combined Ratio:  2007–2016F</vt:lpstr>
      <vt:lpstr>General Liability Combined Ratio:  2005–2016F</vt:lpstr>
      <vt:lpstr>Workers Compensation Combined Ratio: 1994–2014P</vt:lpstr>
      <vt:lpstr>Commercial Multi-Peril Combined Ratio: 1995–2016F</vt:lpstr>
      <vt:lpstr>Inland Marine Combined Ratio:  2004–2015F</vt:lpstr>
      <vt:lpstr>PowerPoint Presentation</vt:lpstr>
      <vt:lpstr>U.S. Insured Catastrophe Losses</vt:lpstr>
      <vt:lpstr>PowerPoint Presentation</vt:lpstr>
      <vt:lpstr>PowerPoint Presentation</vt:lpstr>
      <vt:lpstr>PowerPoint Presentation</vt:lpstr>
      <vt:lpstr>Loss Events in the US, 1980 – 2014 Overall and Insured Losses </vt:lpstr>
      <vt:lpstr>PowerPoint Presentation</vt:lpstr>
      <vt:lpstr>PowerPoint Presentation</vt:lpstr>
      <vt:lpstr>Top 16 Most Costly Disasters in U.S. History—Katrina Still Ranks #1</vt:lpstr>
      <vt:lpstr>Combined Ratio Points Associated with Catastrophe Losses: 1960 – 2015F*</vt:lpstr>
      <vt:lpstr>Inflation Adjusted U.S. Catastrophe Losses by Cause of Loss, 1995–20141</vt:lpstr>
      <vt:lpstr>PowerPoint Presentation</vt:lpstr>
      <vt:lpstr>PowerPoint Presentation</vt:lpstr>
      <vt:lpstr>Natural Disaster Losses in the U.S., First Half 2015</vt:lpstr>
      <vt:lpstr>Natural Disaster Losses in the US, 2014 Based on perils </vt:lpstr>
      <vt:lpstr>The World is Warmer...With One Big Exception!</vt:lpstr>
      <vt:lpstr>Top 11 Insured Loss Events from Riots and Civil Commotion</vt:lpstr>
      <vt:lpstr>Insurance Coverage for Riots and Civil Commotions: Home, Auto and Business</vt:lpstr>
      <vt:lpstr>Loss events in the US, 1980 – 2014 Number of events </vt:lpstr>
      <vt:lpstr>Convective Loss Events in the US Overall and insured losses, 1980 – 2014</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Workers Compensation   Operating Environment</vt:lpstr>
      <vt:lpstr>Nonfarm Payroll (Wages and Salaries): Quarterly, 2005–2015:Q1</vt:lpstr>
      <vt:lpstr>Payroll vs. Workers Comp Net Written Premiums, 1990-2014P</vt:lpstr>
      <vt:lpstr>Workers Compensation Combined Ratio: 1994–2014P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THE ECONOMY</vt:lpstr>
      <vt:lpstr>US Real GDP Growth*</vt:lpstr>
      <vt:lpstr>PowerPoint Presentation</vt:lpstr>
      <vt:lpstr>Real GDP by State Percent Change, 2014*: Highest 25 States</vt:lpstr>
      <vt:lpstr>PowerPoint Presentation</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September 2015: Highest 25 States*</vt:lpstr>
      <vt:lpstr>PowerPoint Presentation</vt:lpstr>
      <vt:lpstr>CONSTRUCTION INDUSTRY OVERVIEW &amp; OUTLOOK</vt:lpstr>
      <vt:lpstr>Value of New Private Construction: Residential &amp; Nonresidential, 2003-2015*</vt:lpstr>
      <vt:lpstr>Value of Construction Put in Place,   August 2015 vs. August 2014*</vt:lpstr>
      <vt:lpstr>Value of Private Construction Put in Place, by Segment,  Aug. 2015 vs. Aug. 2014*</vt:lpstr>
      <vt:lpstr>Value of Public Construction Put in Place, by Segment, Aug. 2015 vs. Aug. 2014*</vt:lpstr>
      <vt:lpstr>PowerPoint Presentation</vt:lpstr>
      <vt:lpstr>Construction Employment, Jan. 2010—Sept. 2015*</vt:lpstr>
      <vt:lpstr>Construction Employment,  Jan. 2003–Sept. 2015 </vt:lpstr>
      <vt:lpstr>New Private Housing Starts, 1990-2021F</vt:lpstr>
      <vt:lpstr>U.S.: Pct. Of Private Housing Unit Starts In Multi-Unit Projects, 1990-2015</vt:lpstr>
      <vt:lpstr>Rental-Occupied Housing Units as % of Total Occupied Units, Quarterly, 1990:Q1-2015:Q1</vt:lpstr>
      <vt:lpstr>I.I.I. Poll: Renter’s Insurance</vt:lpstr>
      <vt:lpstr>Rental Vacancy Rates, Quarterly, 1990:Q1-2015:Q1</vt:lpstr>
      <vt:lpstr>ENERGY SECTOR: OIL &amp; GAS INDUSTRY FUTURE IS BRIGHT BUT VOLATILE</vt:lpstr>
      <vt:lpstr>U.S. Crude Oil Production, 2005-2016P</vt:lpstr>
      <vt:lpstr>U.S. Natural Gas Production, 2000-2013</vt:lpstr>
      <vt:lpstr>Employment in Oil &amp; Gas Extraction, Jan. 2010—Sept. 2015*</vt:lpstr>
      <vt:lpstr>MANUFACTURING SECTOR OVERVIEW &amp; OUTLOOK</vt:lpstr>
      <vt:lpstr>PowerPoint Presentation</vt:lpstr>
      <vt:lpstr>Manufacturing Growth for Selected Sectors, 2015 vs. 2014*</vt:lpstr>
      <vt:lpstr>Auto/Light Truck Sales, 1999-2021F</vt:lpstr>
      <vt:lpstr>Manufacturing Employment, Jan. 2010—Sept. 2015*</vt:lpstr>
      <vt:lpstr>Dollar Value* of Manufacturers’ Shipments Monthly, Jan. 1992—March 2015</vt:lpstr>
      <vt:lpstr>Index of Total Industrial Production:* A Near Peak as of December 2014</vt:lpstr>
      <vt:lpstr>Recovery in Capacity Utilization is a Positive Sign for Commercial Exposures</vt:lpstr>
      <vt:lpstr>Index of Total Industrial Production:* Strong Dollar Is a Headwind</vt:lpstr>
      <vt:lpstr>9. CYBER RISK &amp;                     CYBER INSURANCE</vt:lpstr>
      <vt:lpstr>Data Breaches 2005-2015, by Number of Breaches and Records Exposed</vt:lpstr>
      <vt:lpstr>High Profile Data Breaches, 2014-2015</vt:lpstr>
      <vt:lpstr>Worldwide Cybersecurity Spending, 2011- 2016F </vt:lpstr>
      <vt:lpstr>Top 10 Global Business Risks for 2015</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Data/Privacy Breach: Many Potential Costs Can Be Insured</vt:lpstr>
      <vt:lpstr>The Three Basic Elements of Cyber Coverage: Prevention, Transfer, Response</vt:lpstr>
      <vt:lpstr>I.I.I.’s New Cyber Risk Report (Oct. 2015):             Cyber Risks Threat and Opportunity</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lpstr>PowerPoint Presentation</vt:lpstr>
      <vt:lpstr>Media is Obsessed with Driverless Vehicles: Often Predicting the Demise of Auto Insurance</vt:lpstr>
      <vt:lpstr>On-Demand/Sharing/Peer-to-Peer Economy Impacts Many Lines of Insurance</vt:lpstr>
      <vt:lpstr>A Few Thoughts on the Future of Auto Insurance</vt:lpstr>
      <vt:lpstr>Labor on Demand: Huge Implications for    the US Economy, Workers &amp; Insurers</vt:lpstr>
      <vt:lpstr>TNC Ridesharing Arrangements: Insurance Applicability</vt:lpstr>
      <vt:lpstr>Ridesharing Regulation/Legislation and Status of ISO Filings as of 9/30/15</vt:lpstr>
      <vt:lpstr>Send in the Drones: Potential Rapid  Adoption in Industry; Media Loves It</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Average Personal Injury Jury Award, 2009 – 2013</vt:lpstr>
      <vt:lpstr>PowerPoint Presentation</vt:lpstr>
      <vt:lpstr>Percent of Personal Injury Jury Awards Over $1 Million, 2003 – 2013*</vt:lpstr>
      <vt:lpstr>Dollar Value of Top 100 Verdicts in 2013 by Cause of Action,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4514</cp:revision>
  <cp:lastPrinted>2015-10-26T18:27:13Z</cp:lastPrinted>
  <dcterms:modified xsi:type="dcterms:W3CDTF">2015-10-26T19:29:48Z</dcterms:modified>
</cp:coreProperties>
</file>