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4.xml" ContentType="application/vnd.openxmlformats-officedocument.drawingml.chartshapes+xml"/>
  <Override PartName="/ppt/notesSlides/notesSlide25.xml" ContentType="application/vnd.openxmlformats-officedocument.presentationml.notesSlide+xml"/>
  <Override PartName="/ppt/tags/tag9.xml" ContentType="application/vnd.openxmlformats-officedocument.presentationml.tags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7" r:id="rId5"/>
  </p:sldMasterIdLst>
  <p:notesMasterIdLst>
    <p:notesMasterId r:id="rId48"/>
  </p:notesMasterIdLst>
  <p:handoutMasterIdLst>
    <p:handoutMasterId r:id="rId49"/>
  </p:handoutMasterIdLst>
  <p:sldIdLst>
    <p:sldId id="282" r:id="rId6"/>
    <p:sldId id="274" r:id="rId7"/>
    <p:sldId id="293" r:id="rId8"/>
    <p:sldId id="294" r:id="rId9"/>
    <p:sldId id="2146846488" r:id="rId10"/>
    <p:sldId id="2146846487" r:id="rId11"/>
    <p:sldId id="2146846514" r:id="rId12"/>
    <p:sldId id="2146846519" r:id="rId13"/>
    <p:sldId id="6210" r:id="rId14"/>
    <p:sldId id="257" r:id="rId15"/>
    <p:sldId id="6255" r:id="rId16"/>
    <p:sldId id="2146846509" r:id="rId17"/>
    <p:sldId id="2146846511" r:id="rId18"/>
    <p:sldId id="6237" r:id="rId19"/>
    <p:sldId id="269" r:id="rId20"/>
    <p:sldId id="6256" r:id="rId21"/>
    <p:sldId id="6266" r:id="rId22"/>
    <p:sldId id="6257" r:id="rId23"/>
    <p:sldId id="6264" r:id="rId24"/>
    <p:sldId id="6267" r:id="rId25"/>
    <p:sldId id="2146846515" r:id="rId26"/>
    <p:sldId id="259" r:id="rId27"/>
    <p:sldId id="6260" r:id="rId28"/>
    <p:sldId id="6285" r:id="rId29"/>
    <p:sldId id="6269" r:id="rId30"/>
    <p:sldId id="2146846426" r:id="rId31"/>
    <p:sldId id="6245" r:id="rId32"/>
    <p:sldId id="283" r:id="rId33"/>
    <p:sldId id="2146846517" r:id="rId34"/>
    <p:sldId id="2146846422" r:id="rId35"/>
    <p:sldId id="2146846418" r:id="rId36"/>
    <p:sldId id="296" r:id="rId37"/>
    <p:sldId id="2146846503" r:id="rId38"/>
    <p:sldId id="2146846504" r:id="rId39"/>
    <p:sldId id="302" r:id="rId40"/>
    <p:sldId id="2146846505" r:id="rId41"/>
    <p:sldId id="2146846506" r:id="rId42"/>
    <p:sldId id="2146846507" r:id="rId43"/>
    <p:sldId id="6025" r:id="rId44"/>
    <p:sldId id="2146846502" r:id="rId45"/>
    <p:sldId id="2146846368" r:id="rId46"/>
    <p:sldId id="214684652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8DD123-D4B0-7E59-1698-569AA1638DCB}" name="Dunsavage, Jeff" initials="DJ" userId="S::jeffd@iii.org::0887695c-a0ee-41e6-940e-cdc166c38378" providerId="AD"/>
  <p188:author id="{CF78EBC0-6EA7-2F10-E197-5AD1866A60CC}" name="Kevelighan, Sean" initials="KS" userId="S::seank@iii.org::72614a24-5ba2-4032-a76b-df310520f02c" providerId="AD"/>
  <p188:author id="{29BFA3DD-8DB0-CF99-491D-7416EE90D842}" name="Ortwein, Andrew" initials="OA" userId="S::ortwein@theinstitutes.org::77cff077-761b-43fe-99cb-3eaf0c55d5f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assian, Maria" initials="SM" lastIdx="18" clrIdx="6">
    <p:extLst>
      <p:ext uri="{19B8F6BF-5375-455C-9EA6-DF929625EA0E}">
        <p15:presenceInfo xmlns:p15="http://schemas.microsoft.com/office/powerpoint/2012/main" userId="Sassian, Maria" providerId="None"/>
      </p:ext>
    </p:extLst>
  </p:cmAuthor>
  <p:cmAuthor id="1" name="Dorfman, Max" initials="DM" lastIdx="20" clrIdx="0">
    <p:extLst>
      <p:ext uri="{19B8F6BF-5375-455C-9EA6-DF929625EA0E}">
        <p15:presenceInfo xmlns:p15="http://schemas.microsoft.com/office/powerpoint/2012/main" userId="S::maxd@iii.org::b53bb5c7-63b1-4bce-b3f0-4214d82334d9" providerId="AD"/>
      </p:ext>
    </p:extLst>
  </p:cmAuthor>
  <p:cmAuthor id="8" name="Jennifer Ha" initials="JH" lastIdx="1" clrIdx="7">
    <p:extLst>
      <p:ext uri="{19B8F6BF-5375-455C-9EA6-DF929625EA0E}">
        <p15:presenceInfo xmlns:p15="http://schemas.microsoft.com/office/powerpoint/2012/main" userId="Jennifer Ha" providerId="None"/>
      </p:ext>
    </p:extLst>
  </p:cmAuthor>
  <p:cmAuthor id="2" name="Lynch, James" initials="LJ" lastIdx="1" clrIdx="1">
    <p:extLst>
      <p:ext uri="{19B8F6BF-5375-455C-9EA6-DF929625EA0E}">
        <p15:presenceInfo xmlns:p15="http://schemas.microsoft.com/office/powerpoint/2012/main" userId="S::jamesl@iii.org::347bbc7c-092c-42aa-a9f8-cedac8c5b5ea" providerId="AD"/>
      </p:ext>
    </p:extLst>
  </p:cmAuthor>
  <p:cmAuthor id="9" name="Dunsavage, Jeff" initials="DJ" lastIdx="7" clrIdx="8">
    <p:extLst>
      <p:ext uri="{19B8F6BF-5375-455C-9EA6-DF929625EA0E}">
        <p15:presenceInfo xmlns:p15="http://schemas.microsoft.com/office/powerpoint/2012/main" userId="Dunsavage, Jeff" providerId="None"/>
      </p:ext>
    </p:extLst>
  </p:cmAuthor>
  <p:cmAuthor id="3" name="Jason Kurtz" initials="JK" lastIdx="13" clrIdx="2">
    <p:extLst>
      <p:ext uri="{19B8F6BF-5375-455C-9EA6-DF929625EA0E}">
        <p15:presenceInfo xmlns:p15="http://schemas.microsoft.com/office/powerpoint/2012/main" userId="S-1-5-21-2660683129-3636505375-3381148637-35648" providerId="AD"/>
      </p:ext>
    </p:extLst>
  </p:cmAuthor>
  <p:cmAuthor id="4" name="Jason Kurtz" initials="JK [2]" lastIdx="28" clrIdx="3">
    <p:extLst>
      <p:ext uri="{19B8F6BF-5375-455C-9EA6-DF929625EA0E}">
        <p15:presenceInfo xmlns:p15="http://schemas.microsoft.com/office/powerpoint/2012/main" userId="S::jason.kurtz@milliman.com::0517160b-0c1c-4b5b-b9a9-29b23f05fb64" providerId="AD"/>
      </p:ext>
    </p:extLst>
  </p:cmAuthor>
  <p:cmAuthor id="5" name="Carris, Brent" initials="CB" lastIdx="16" clrIdx="4">
    <p:extLst>
      <p:ext uri="{19B8F6BF-5375-455C-9EA6-DF929625EA0E}">
        <p15:presenceInfo xmlns:p15="http://schemas.microsoft.com/office/powerpoint/2012/main" userId="Carris, Brent" providerId="None"/>
      </p:ext>
    </p:extLst>
  </p:cmAuthor>
  <p:cmAuthor id="6" name="Ha, Jennifer" initials="HJ" lastIdx="2" clrIdx="5">
    <p:extLst>
      <p:ext uri="{19B8F6BF-5375-455C-9EA6-DF929625EA0E}">
        <p15:presenceInfo xmlns:p15="http://schemas.microsoft.com/office/powerpoint/2012/main" userId="Ha, Jennif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686"/>
    <a:srgbClr val="337DBE"/>
    <a:srgbClr val="A6DCF7"/>
    <a:srgbClr val="072C44"/>
    <a:srgbClr val="2F72AD"/>
    <a:srgbClr val="444648"/>
    <a:srgbClr val="56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61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4272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commentAuthors" Target="commentAuthors.xml"/><Relationship Id="rId55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aicpcu-my.sharepoint.com/personal/marys_iii_org/Documents/MaryS/WIP%20-%20MWS/Presentation%20Update_Policy_Holder_Surplus%20(20230630).xls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icpcu-my.sharepoint.com/personal/williamn_iii_org/Documents/WilliamN/102%20-%20Underwriting_Model/2024Q1M/IEUP_2024Q1_PPTCharts_v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icpcu-my.sharepoint.com/personal/williamn_iii_org/Documents/WilliamN/102%20-%20Underwriting_Model/2024Q1M/IEUP_2024Q1_PPTCharts_v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icpcu-my.sharepoint.com/personal/williamn_iii_org/Documents/WilliamN/102%20-%20Underwriting_Model/2024Q1M/IEUP_2024Q1_PPTCharts_v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icpcu-my.sharepoint.com/personal/williamn_iii_org/Documents/WilliamN/102%20-%20Underwriting_Model/2024Q1M/IEUP_2024Q1_PPTCharts_v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4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icpcu-my.sharepoint.com/personal/williamn_iii_org/Documents/WilliamN/102%20-%20Underwriting_Model/2024Q1M/IEUP_2024Q1_PPTCharts_v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561913628406772"/>
          <c:y val="4.20585398203412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92088164540807"/>
          <c:y val="0.18408901907728972"/>
          <c:w val="0.29806286017661754"/>
          <c:h val="0.633287728515466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Top 100 pages: Views by category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AF-BB4C-BAD1-E1134BB79B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AF-BB4C-BAD1-E1134BB79B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AF-BB4C-BAD1-E1134BB79B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AF-BB4C-BAD1-E1134BB79B3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9AF-BB4C-BAD1-E1134BB79B3A}"/>
              </c:ext>
            </c:extLst>
          </c:dPt>
          <c:dPt>
            <c:idx val="5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9AF-BB4C-BAD1-E1134BB79B3A}"/>
              </c:ext>
            </c:extLst>
          </c:dPt>
          <c:dPt>
            <c:idx val="6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9AF-BB4C-BAD1-E1134BB79B3A}"/>
              </c:ext>
            </c:extLst>
          </c:dPt>
          <c:dPt>
            <c:idx val="7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9AF-BB4C-BAD1-E1134BB79B3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9AF-BB4C-BAD1-E1134BB79B3A}"/>
              </c:ext>
            </c:extLst>
          </c:dPt>
          <c:dLbls>
            <c:dLbl>
              <c:idx val="0"/>
              <c:layout>
                <c:manualLayout>
                  <c:x val="9.9256492025609506E-3"/>
                  <c:y val="-2.10710854307065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Home (</a:t>
                    </a:r>
                    <a:fld id="{83B51BBB-5E69-4ECA-941F-2638EBA78642}" type="VALUE">
                      <a:rPr lang="en-US" smtClean="0"/>
                      <a:pPr/>
                      <a:t>[VALUE]</a:t>
                    </a:fld>
                    <a:r>
                      <a:rPr lang="en-US"/>
                      <a:t> views)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9AF-BB4C-BAD1-E1134BB79B3A}"/>
                </c:ext>
              </c:extLst>
            </c:dLbl>
            <c:dLbl>
              <c:idx val="1"/>
              <c:layout>
                <c:manualLayout>
                  <c:x val="2.3944613084896444E-2"/>
                  <c:y val="-2.12276446118329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Auto (</a:t>
                    </a:r>
                    <a:fld id="{A9A963C9-91BF-47BC-B5D5-94DF060671CD}" type="VALUE">
                      <a:rPr lang="en-US" smtClean="0"/>
                      <a:pPr/>
                      <a:t>[VALUE]</a:t>
                    </a:fld>
                    <a:r>
                      <a:rPr lang="en-US"/>
                      <a:t> views)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9AF-BB4C-BAD1-E1134BB79B3A}"/>
                </c:ext>
              </c:extLst>
            </c:dLbl>
            <c:dLbl>
              <c:idx val="2"/>
              <c:layout>
                <c:manualLayout>
                  <c:x val="-3.9191330856386097E-2"/>
                  <c:y val="2.24485348978007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Life/Annuity (</a:t>
                    </a:r>
                    <a:fld id="{6F30A9E6-91B2-4198-8DB7-B9C513212259}" type="VALUE">
                      <a:rPr lang="en-US" smtClean="0"/>
                      <a:pPr/>
                      <a:t>[VALUE]</a:t>
                    </a:fld>
                    <a:r>
                      <a:rPr lang="en-US"/>
                      <a:t> views)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51591408551054"/>
                      <c:h val="9.405422402058742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9AF-BB4C-BAD1-E1134BB79B3A}"/>
                </c:ext>
              </c:extLst>
            </c:dLbl>
            <c:dLbl>
              <c:idx val="3"/>
              <c:layout>
                <c:manualLayout>
                  <c:x val="-2.6881865501556627E-2"/>
                  <c:y val="1.004823080379548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Disaster (</a:t>
                    </a:r>
                    <a:fld id="{FAFCBE87-0DDE-4C48-BC39-5AA52C1D4AFC}" type="VALUE">
                      <a:rPr lang="en-US" smtClean="0"/>
                      <a:pPr/>
                      <a:t>[VALUE]</a:t>
                    </a:fld>
                    <a:r>
                      <a:rPr lang="en-US"/>
                      <a:t> views)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9AF-BB4C-BAD1-E1134BB79B3A}"/>
                </c:ext>
              </c:extLst>
            </c:dLbl>
            <c:dLbl>
              <c:idx val="4"/>
              <c:layout>
                <c:manualLayout>
                  <c:x val="-1.6384967907321302E-2"/>
                  <c:y val="2.698117590316906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Business (</a:t>
                    </a:r>
                    <a:fld id="{38F1BA20-0482-4AE9-A422-E4BC6B3740FA}" type="VALUE">
                      <a:rPr lang="en-US" smtClean="0"/>
                      <a:pPr/>
                      <a:t>[VALUE]</a:t>
                    </a:fld>
                    <a:r>
                      <a:rPr lang="en-US"/>
                      <a:t> views)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9AF-BB4C-BAD1-E1134BB79B3A}"/>
                </c:ext>
              </c:extLst>
            </c:dLbl>
            <c:dLbl>
              <c:idx val="5"/>
              <c:layout>
                <c:manualLayout>
                  <c:x val="-1.4432635970462061E-2"/>
                  <c:y val="-9.242266268055526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Fraud (</a:t>
                    </a:r>
                    <a:fld id="{BE186BCA-140D-4C8B-AF9D-0699BAF6FECF}" type="VALUE">
                      <a:rPr lang="en-US" smtClean="0"/>
                      <a:pPr/>
                      <a:t>[VALUE]</a:t>
                    </a:fld>
                    <a:r>
                      <a:rPr lang="en-US"/>
                      <a:t> views)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9AF-BB4C-BAD1-E1134BB79B3A}"/>
                </c:ext>
              </c:extLst>
            </c:dLbl>
            <c:dLbl>
              <c:idx val="6"/>
              <c:layout>
                <c:manualLayout>
                  <c:x val="-2.6717674029297544E-2"/>
                  <c:y val="-5.11811163242653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Cyber (</a:t>
                    </a:r>
                    <a:fld id="{5C6C814C-B2D5-4280-936F-8D73140A7616}" type="VALUE">
                      <a:rPr lang="en-US" smtClean="0"/>
                      <a:pPr/>
                      <a:t>[VALUE]</a:t>
                    </a:fld>
                    <a:r>
                      <a:rPr lang="en-US"/>
                      <a:t> views)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9AF-BB4C-BAD1-E1134BB79B3A}"/>
                </c:ext>
              </c:extLst>
            </c:dLbl>
            <c:dLbl>
              <c:idx val="7"/>
              <c:layout>
                <c:manualLayout>
                  <c:x val="-1.2402066519370366E-2"/>
                  <c:y val="-9.480271580507773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Other (</a:t>
                    </a:r>
                    <a:fld id="{7D2F38DD-F17B-470E-883F-D9C97683FF9B}" type="VALUE">
                      <a:rPr lang="en-US" smtClean="0"/>
                      <a:pPr/>
                      <a:t>[VALUE]</a:t>
                    </a:fld>
                    <a:r>
                      <a:rPr lang="en-US"/>
                      <a:t> views)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9AF-BB4C-BAD1-E1134BB79B3A}"/>
                </c:ext>
              </c:extLst>
            </c:dLbl>
            <c:dLbl>
              <c:idx val="8"/>
              <c:layout>
                <c:manualLayout>
                  <c:x val="3.4813508428013481E-4"/>
                  <c:y val="-4.3022707364732835E-2"/>
                </c:manualLayout>
              </c:layout>
              <c:tx>
                <c:rich>
                  <a:bodyPr/>
                  <a:lstStyle/>
                  <a:p>
                    <a:fld id="{47928EF1-430E-4B39-87B7-5B4C484926D0}" type="VALUE">
                      <a:rPr lang="en-US" smtClean="0"/>
                      <a:pPr/>
                      <a:t>[VALUE]</a:t>
                    </a:fld>
                    <a:r>
                      <a:rPr lang="en-US"/>
                      <a:t> views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39AF-BB4C-BAD1-E1134BB79B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leaderLines>
              <c:spPr>
                <a:ln w="1587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Home</c:v>
                </c:pt>
                <c:pt idx="1">
                  <c:v>Auto</c:v>
                </c:pt>
                <c:pt idx="2">
                  <c:v>Life/annuity</c:v>
                </c:pt>
                <c:pt idx="3">
                  <c:v>Disaster</c:v>
                </c:pt>
                <c:pt idx="4">
                  <c:v>Business</c:v>
                </c:pt>
                <c:pt idx="5">
                  <c:v>Fraud</c:v>
                </c:pt>
                <c:pt idx="6">
                  <c:v>Cyber</c:v>
                </c:pt>
                <c:pt idx="7">
                  <c:v>Other*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264742</c:v>
                </c:pt>
                <c:pt idx="1">
                  <c:v>255387</c:v>
                </c:pt>
                <c:pt idx="2">
                  <c:v>100095</c:v>
                </c:pt>
                <c:pt idx="3">
                  <c:v>86807</c:v>
                </c:pt>
                <c:pt idx="4">
                  <c:v>40852</c:v>
                </c:pt>
                <c:pt idx="5">
                  <c:v>19179</c:v>
                </c:pt>
                <c:pt idx="6">
                  <c:v>14981</c:v>
                </c:pt>
                <c:pt idx="7">
                  <c:v>282934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9AF-BB4C-BAD1-E1134BB79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27367834136976E-2"/>
          <c:y val="4.7165924476491893E-2"/>
          <c:w val="0.94853165357387781"/>
          <c:h val="0.86035590311023524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1044016"/>
        <c:axId val="901045664"/>
      </c:lineChart>
      <c:catAx>
        <c:axId val="90104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1045664"/>
        <c:crosses val="autoZero"/>
        <c:auto val="0"/>
        <c:lblAlgn val="ctr"/>
        <c:lblOffset val="100"/>
        <c:noMultiLvlLbl val="0"/>
      </c:catAx>
      <c:valAx>
        <c:axId val="901045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04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Chart!$C$6:$AI$6</c:f>
              <c:strCache>
                <c:ptCount val="33"/>
                <c:pt idx="0">
                  <c:v>2009Q1</c:v>
                </c:pt>
                <c:pt idx="1">
                  <c:v>2009Q4</c:v>
                </c:pt>
                <c:pt idx="2">
                  <c:v>2010Q4</c:v>
                </c:pt>
                <c:pt idx="3">
                  <c:v>2011Q4</c:v>
                </c:pt>
                <c:pt idx="4">
                  <c:v>2012Q4</c:v>
                </c:pt>
                <c:pt idx="5">
                  <c:v>2013Q4</c:v>
                </c:pt>
                <c:pt idx="6">
                  <c:v>2014Q4</c:v>
                </c:pt>
                <c:pt idx="7">
                  <c:v>2015Q4</c:v>
                </c:pt>
                <c:pt idx="8">
                  <c:v>2016Q4</c:v>
                </c:pt>
                <c:pt idx="9">
                  <c:v>2017Q4</c:v>
                </c:pt>
                <c:pt idx="10">
                  <c:v>2018Q1</c:v>
                </c:pt>
                <c:pt idx="11">
                  <c:v>2018Q2</c:v>
                </c:pt>
                <c:pt idx="12">
                  <c:v>2018Q3</c:v>
                </c:pt>
                <c:pt idx="13">
                  <c:v>2018Q4</c:v>
                </c:pt>
                <c:pt idx="14">
                  <c:v>2019Q1</c:v>
                </c:pt>
                <c:pt idx="15">
                  <c:v>2019Q2</c:v>
                </c:pt>
                <c:pt idx="16">
                  <c:v>2019Q3</c:v>
                </c:pt>
                <c:pt idx="17">
                  <c:v>2019Q4</c:v>
                </c:pt>
                <c:pt idx="18">
                  <c:v>2020Q1</c:v>
                </c:pt>
                <c:pt idx="19">
                  <c:v>2020Q2</c:v>
                </c:pt>
                <c:pt idx="20">
                  <c:v>2020Q3</c:v>
                </c:pt>
                <c:pt idx="21">
                  <c:v>2020Q4</c:v>
                </c:pt>
                <c:pt idx="22">
                  <c:v>2021Q1</c:v>
                </c:pt>
                <c:pt idx="23">
                  <c:v>2021Q2</c:v>
                </c:pt>
                <c:pt idx="24">
                  <c:v>2021Q3</c:v>
                </c:pt>
                <c:pt idx="25">
                  <c:v>2021Q4</c:v>
                </c:pt>
                <c:pt idx="26">
                  <c:v>2022Q1</c:v>
                </c:pt>
                <c:pt idx="27">
                  <c:v>2022Q2</c:v>
                </c:pt>
                <c:pt idx="28">
                  <c:v>2022Q3</c:v>
                </c:pt>
                <c:pt idx="29">
                  <c:v>2022Q4</c:v>
                </c:pt>
                <c:pt idx="30">
                  <c:v>2023Q1</c:v>
                </c:pt>
                <c:pt idx="31">
                  <c:v>2023Q2</c:v>
                </c:pt>
                <c:pt idx="32">
                  <c:v>2023Q3</c:v>
                </c:pt>
              </c:strCache>
            </c:strRef>
          </c:cat>
          <c:val>
            <c:numRef>
              <c:f>Chart!$C$7:$AI$7</c:f>
              <c:numCache>
                <c:formatCode>0.00</c:formatCode>
                <c:ptCount val="33"/>
                <c:pt idx="0">
                  <c:v>440.05162503892001</c:v>
                </c:pt>
                <c:pt idx="1">
                  <c:v>517.97076835970904</c:v>
                </c:pt>
                <c:pt idx="2">
                  <c:v>561.77660483599993</c:v>
                </c:pt>
                <c:pt idx="3">
                  <c:v>560.32254872892406</c:v>
                </c:pt>
                <c:pt idx="4">
                  <c:v>595.16255656430201</c:v>
                </c:pt>
                <c:pt idx="5">
                  <c:v>666.74567921924802</c:v>
                </c:pt>
                <c:pt idx="6">
                  <c:v>688.693190987457</c:v>
                </c:pt>
                <c:pt idx="7">
                  <c:v>687.93733035647494</c:v>
                </c:pt>
                <c:pt idx="8">
                  <c:v>712.46304842439599</c:v>
                </c:pt>
                <c:pt idx="9">
                  <c:v>765.659906453845</c:v>
                </c:pt>
                <c:pt idx="10">
                  <c:v>757.04610692453696</c:v>
                </c:pt>
                <c:pt idx="11">
                  <c:v>770.29965947749906</c:v>
                </c:pt>
                <c:pt idx="12">
                  <c:v>790.65213452251999</c:v>
                </c:pt>
                <c:pt idx="13">
                  <c:v>757.104378338949</c:v>
                </c:pt>
                <c:pt idx="14">
                  <c:v>789.05543139233509</c:v>
                </c:pt>
                <c:pt idx="15">
                  <c:v>812.29282565816607</c:v>
                </c:pt>
                <c:pt idx="16">
                  <c:v>822.706541278278</c:v>
                </c:pt>
                <c:pt idx="17">
                  <c:v>865.92586826186005</c:v>
                </c:pt>
                <c:pt idx="18">
                  <c:v>783.233948104261</c:v>
                </c:pt>
                <c:pt idx="19">
                  <c:v>837.23150185041004</c:v>
                </c:pt>
                <c:pt idx="20">
                  <c:v>875.859700895419</c:v>
                </c:pt>
                <c:pt idx="21">
                  <c:v>929.20272676715103</c:v>
                </c:pt>
                <c:pt idx="22">
                  <c:v>947.27271404671092</c:v>
                </c:pt>
                <c:pt idx="23">
                  <c:v>989.8206200058039</c:v>
                </c:pt>
                <c:pt idx="24">
                  <c:v>988.33239780091208</c:v>
                </c:pt>
                <c:pt idx="25">
                  <c:v>1052.8878529987601</c:v>
                </c:pt>
                <c:pt idx="26">
                  <c:v>1051.5370079494601</c:v>
                </c:pt>
                <c:pt idx="27">
                  <c:v>962.62109987933104</c:v>
                </c:pt>
                <c:pt idx="28">
                  <c:v>926.42097158547404</c:v>
                </c:pt>
                <c:pt idx="29">
                  <c:v>982.46401397008208</c:v>
                </c:pt>
                <c:pt idx="30">
                  <c:v>1006.25161852947</c:v>
                </c:pt>
                <c:pt idx="31">
                  <c:v>1040.1489475840601</c:v>
                </c:pt>
                <c:pt idx="32">
                  <c:v>966.82534668241101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F3-4517-8382-C92A043B5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3142143"/>
        <c:axId val="1"/>
      </c:lineChart>
      <c:catAx>
        <c:axId val="19031421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14214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59873718353214E-2"/>
          <c:y val="0.33043015363408246"/>
          <c:w val="0.44207649463868964"/>
          <c:h val="0.459374963593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or Somewhat Agree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2012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0.32</c:v>
                </c:pt>
                <c:pt idx="1">
                  <c:v>0.36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E9-472E-9DF6-37DD25557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33315935"/>
        <c:axId val="1530103231"/>
      </c:barChart>
      <c:catAx>
        <c:axId val="153331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103231"/>
        <c:crosses val="autoZero"/>
        <c:auto val="1"/>
        <c:lblAlgn val="ctr"/>
        <c:lblOffset val="100"/>
        <c:noMultiLvlLbl val="0"/>
      </c:catAx>
      <c:valAx>
        <c:axId val="1530103231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53331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745820538164104E-2"/>
          <c:y val="0.25186461067366578"/>
          <c:w val="0.93850835892367179"/>
          <c:h val="0.67174650043744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Attorney advertising has increased
 in the past year</c:v>
                </c:pt>
                <c:pt idx="1">
                  <c:v>Attorney advertising increases
 the cost of insurance</c:v>
                </c:pt>
                <c:pt idx="2">
                  <c:v>The number of personal injury lawsuits
 today is too high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0.59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59-4A89-ADB0-A8CBA1813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1801727"/>
        <c:axId val="831801311"/>
      </c:barChart>
      <c:catAx>
        <c:axId val="831801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1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1801311"/>
        <c:crosses val="autoZero"/>
        <c:auto val="1"/>
        <c:lblAlgn val="ctr"/>
        <c:lblOffset val="100"/>
        <c:noMultiLvlLbl val="0"/>
      </c:catAx>
      <c:valAx>
        <c:axId val="831801311"/>
        <c:scaling>
          <c:orientation val="minMax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1801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6739145351929"/>
          <c:y val="0.19881257704483771"/>
          <c:w val="0.56580249772699986"/>
          <c:h val="0.7080171711040736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7C5-40B0-9ADA-D56962EA15ED}"/>
              </c:ext>
            </c:extLst>
          </c:dPt>
          <c:dPt>
            <c:idx val="1"/>
            <c:bubble3D val="0"/>
            <c:spPr>
              <a:solidFill>
                <a:srgbClr val="0070C0">
                  <a:alpha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C5-40B0-9ADA-D56962EA15E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7C5-40B0-9ADA-D56962EA15ED}"/>
              </c:ext>
            </c:extLst>
          </c:dPt>
          <c:dPt>
            <c:idx val="3"/>
            <c:bubble3D val="0"/>
            <c:spPr>
              <a:solidFill>
                <a:schemeClr val="accent5">
                  <a:alpha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C5-40B0-9ADA-D56962EA15ED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7C5-40B0-9ADA-D56962EA15ED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7C5-40B0-9ADA-D56962EA15ED}"/>
              </c:ext>
            </c:extLst>
          </c:dPt>
          <c:dLbls>
            <c:dLbl>
              <c:idx val="0"/>
              <c:layout>
                <c:manualLayout>
                  <c:x val="1.6339869281045753E-2"/>
                  <c:y val="3.06703524756045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C5-40B0-9ADA-D56962EA15ED}"/>
                </c:ext>
              </c:extLst>
            </c:dLbl>
            <c:dLbl>
              <c:idx val="2"/>
              <c:layout>
                <c:manualLayout>
                  <c:x val="3.0359879173586932E-2"/>
                  <c:y val="-0.103927901859327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C5-40B0-9ADA-D56962EA15ED}"/>
                </c:ext>
              </c:extLst>
            </c:dLbl>
            <c:dLbl>
              <c:idx val="3"/>
              <c:layout>
                <c:manualLayout>
                  <c:x val="1.0715321783079717E-2"/>
                  <c:y val="-5.7160346022630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97148196287086"/>
                      <c:h val="0.167427849895376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7C5-40B0-9ADA-D56962EA15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Strongly approve</c:v>
                </c:pt>
                <c:pt idx="1">
                  <c:v>Approve</c:v>
                </c:pt>
                <c:pt idx="2">
                  <c:v>Disapprove</c:v>
                </c:pt>
                <c:pt idx="3">
                  <c:v>Strongly disapprove</c:v>
                </c:pt>
                <c:pt idx="4">
                  <c:v>Neutral</c:v>
                </c:pt>
                <c:pt idx="5">
                  <c:v>Don't know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0.122</c:v>
                </c:pt>
                <c:pt idx="1">
                  <c:v>0.189</c:v>
                </c:pt>
                <c:pt idx="2">
                  <c:v>0.106</c:v>
                </c:pt>
                <c:pt idx="3">
                  <c:v>5.5E-2</c:v>
                </c:pt>
                <c:pt idx="4">
                  <c:v>0.37</c:v>
                </c:pt>
                <c:pt idx="5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C5-40B0-9ADA-D56962EA1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/>
              <a:t>Sites Linking 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28612625080422"/>
          <c:y val="0.11917551794406415"/>
          <c:w val="0.78899099467272138"/>
          <c:h val="0.806645910104616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1,800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55D-4B6B-ACEE-4D6B66A82C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Sheet1!$A$7:$A$11</c:f>
              <c:strCache>
                <c:ptCount val="5"/>
                <c:pt idx="0">
                  <c:v>APCIA</c:v>
                </c:pt>
                <c:pt idx="1">
                  <c:v>NAMIC</c:v>
                </c:pt>
                <c:pt idx="2">
                  <c:v>Business Insurance</c:v>
                </c:pt>
                <c:pt idx="3">
                  <c:v>Triple-I</c:v>
                </c:pt>
                <c:pt idx="4">
                  <c:v>Rand</c:v>
                </c:pt>
              </c:strCache>
            </c:strRef>
          </c:cat>
          <c:val>
            <c:numRef>
              <c:f>Sheet1!$B$7:$B$11</c:f>
              <c:numCache>
                <c:formatCode>#,##0</c:formatCode>
                <c:ptCount val="5"/>
                <c:pt idx="0">
                  <c:v>1800</c:v>
                </c:pt>
                <c:pt idx="1">
                  <c:v>2100</c:v>
                </c:pt>
                <c:pt idx="2">
                  <c:v>19600</c:v>
                </c:pt>
                <c:pt idx="3">
                  <c:v>53400</c:v>
                </c:pt>
                <c:pt idx="4">
                  <c:v>87336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C1-C040-84C1-E282E7483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1920020320"/>
        <c:axId val="1920014560"/>
      </c:barChart>
      <c:catAx>
        <c:axId val="1920020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0014560"/>
        <c:crosses val="autoZero"/>
        <c:auto val="1"/>
        <c:lblAlgn val="ctr"/>
        <c:lblOffset val="100"/>
        <c:noMultiLvlLbl val="0"/>
      </c:catAx>
      <c:valAx>
        <c:axId val="1920014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002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 YoY</c:v>
                </c:pt>
              </c:strCache>
            </c:strRef>
          </c:tx>
          <c:spPr>
            <a:solidFill>
              <a:srgbClr val="357D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 Items</c:v>
                </c:pt>
                <c:pt idx="1">
                  <c:v>Homeowners</c:v>
                </c:pt>
                <c:pt idx="2">
                  <c:v>Private Auto</c:v>
                </c:pt>
                <c:pt idx="3">
                  <c:v>Com'l Property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6.4399999999999999E-2</c:v>
                </c:pt>
                <c:pt idx="1">
                  <c:v>3.8899999999999997E-2</c:v>
                </c:pt>
                <c:pt idx="2">
                  <c:v>2.3800000000000002E-2</c:v>
                </c:pt>
                <c:pt idx="3">
                  <c:v>7.1999999999999998E-3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24-7744-96CB-4D9B86792E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 YoY</c:v>
                </c:pt>
              </c:strCache>
            </c:strRef>
          </c:tx>
          <c:spPr>
            <a:solidFill>
              <a:srgbClr val="F793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 Items</c:v>
                </c:pt>
                <c:pt idx="1">
                  <c:v>Homeowners</c:v>
                </c:pt>
                <c:pt idx="2">
                  <c:v>Private Auto</c:v>
                </c:pt>
                <c:pt idx="3">
                  <c:v>Com'l Property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0.14099999999999999</c:v>
                </c:pt>
                <c:pt idx="1">
                  <c:v>0.20349999999999999</c:v>
                </c:pt>
                <c:pt idx="2">
                  <c:v>0.1154</c:v>
                </c:pt>
                <c:pt idx="3">
                  <c:v>0.1641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24-7744-96CB-4D9B86792E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 YoY</c:v>
                </c:pt>
              </c:strCache>
            </c:strRef>
          </c:tx>
          <c:spPr>
            <a:solidFill>
              <a:srgbClr val="42B0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 Items</c:v>
                </c:pt>
                <c:pt idx="1">
                  <c:v>Homeowners</c:v>
                </c:pt>
                <c:pt idx="2">
                  <c:v>Private Auto</c:v>
                </c:pt>
                <c:pt idx="3">
                  <c:v>Com'l Property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0.15609999999999999</c:v>
                </c:pt>
                <c:pt idx="1">
                  <c:v>0.24310000000000001</c:v>
                </c:pt>
                <c:pt idx="2">
                  <c:v>0.27460000000000001</c:v>
                </c:pt>
                <c:pt idx="3">
                  <c:v>0.19270000000000001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24-7744-96CB-4D9B86792E3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Compound 2020-2022 (Yo3Years)</c:v>
                </c:pt>
              </c:strCache>
            </c:strRef>
          </c:tx>
          <c:spPr>
            <a:solidFill>
              <a:srgbClr val="F0C84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 Items</c:v>
                </c:pt>
                <c:pt idx="1">
                  <c:v>Homeowners</c:v>
                </c:pt>
                <c:pt idx="2">
                  <c:v>Private Auto</c:v>
                </c:pt>
                <c:pt idx="3">
                  <c:v>Com'l Property</c:v>
                </c:pt>
              </c:strCache>
            </c:strRef>
          </c:cat>
          <c:val>
            <c:numRef>
              <c:f>Sheet1!$E$2:$E$5</c:f>
              <c:numCache>
                <c:formatCode>0.00%</c:formatCode>
                <c:ptCount val="4"/>
                <c:pt idx="0">
                  <c:v>4.2599999999999999E-2</c:v>
                </c:pt>
                <c:pt idx="1">
                  <c:v>6.88E-2</c:v>
                </c:pt>
                <c:pt idx="2">
                  <c:v>4.1700000000000001E-2</c:v>
                </c:pt>
                <c:pt idx="3">
                  <c:v>3.44E-2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24-7744-96CB-4D9B86792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5890319"/>
        <c:axId val="625903231"/>
      </c:barChart>
      <c:catAx>
        <c:axId val="625890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903231"/>
        <c:crosses val="autoZero"/>
        <c:auto val="1"/>
        <c:lblAlgn val="ctr"/>
        <c:lblOffset val="100"/>
        <c:noMultiLvlLbl val="0"/>
      </c:catAx>
      <c:valAx>
        <c:axId val="625903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890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'Export II'!$D$7</c:f>
          <c:strCache>
            <c:ptCount val="1"/>
            <c:pt idx="0">
              <c:v>Net Combined Ratio and Change in NWP</c:v>
            </c:pt>
          </c:strCache>
        </c:strRef>
      </c:tx>
      <c:layout>
        <c:manualLayout>
          <c:xMode val="edge"/>
          <c:yMode val="edge"/>
          <c:x val="0.25989417652386482"/>
          <c:y val="6.4059827185402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00974878140232"/>
          <c:y val="0.18213716108452954"/>
          <c:w val="0.78951391076115485"/>
          <c:h val="0.636269449572391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'Export II'!$D$10</c:f>
              <c:strCache>
                <c:ptCount val="1"/>
                <c:pt idx="0">
                  <c:v>Net Combined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'Export II'!$E$7:$N$8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 E</c:v>
                </c:pt>
                <c:pt idx="8">
                  <c:v>2024 F</c:v>
                </c:pt>
                <c:pt idx="9">
                  <c:v>2025 F</c:v>
                </c:pt>
              </c:strCache>
            </c:strRef>
          </c:cat>
          <c:val>
            <c:numRef>
              <c:f>'Export II'!$E$10:$N$10</c:f>
              <c:numCache>
                <c:formatCode>0.0%</c:formatCode>
                <c:ptCount val="10"/>
                <c:pt idx="0">
                  <c:v>1.0059720809562482</c:v>
                </c:pt>
                <c:pt idx="1">
                  <c:v>1.036288917982684</c:v>
                </c:pt>
                <c:pt idx="2">
                  <c:v>0.99097212215164321</c:v>
                </c:pt>
                <c:pt idx="3">
                  <c:v>0.98796960130653733</c:v>
                </c:pt>
                <c:pt idx="4">
                  <c:v>0.98721396627780167</c:v>
                </c:pt>
                <c:pt idx="5">
                  <c:v>0.99462707559609531</c:v>
                </c:pt>
                <c:pt idx="6">
                  <c:v>1.0244028030860961</c:v>
                </c:pt>
                <c:pt idx="7">
                  <c:v>1.0391476611621211</c:v>
                </c:pt>
                <c:pt idx="8">
                  <c:v>1.0163046600872014</c:v>
                </c:pt>
                <c:pt idx="9">
                  <c:v>0.99617103806579621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EB-4722-A96A-F17D6E873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2111103"/>
        <c:axId val="948831999"/>
      </c:barChart>
      <c:lineChart>
        <c:grouping val="standard"/>
        <c:varyColors val="0"/>
        <c:ser>
          <c:idx val="0"/>
          <c:order val="0"/>
          <c:tx>
            <c:strRef>
              <c:f>'Export II'!$D$9</c:f>
              <c:strCache>
                <c:ptCount val="1"/>
                <c:pt idx="0">
                  <c:v>Change in NWP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'Export II'!$E$7:$N$8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 E</c:v>
                </c:pt>
                <c:pt idx="8">
                  <c:v>2024 F</c:v>
                </c:pt>
                <c:pt idx="9">
                  <c:v>2025 F</c:v>
                </c:pt>
              </c:strCache>
            </c:strRef>
          </c:cat>
          <c:val>
            <c:numRef>
              <c:f>'Export II'!$E$9:$N$9</c:f>
              <c:numCache>
                <c:formatCode>0.0%</c:formatCode>
                <c:ptCount val="10"/>
                <c:pt idx="0">
                  <c:v>2.6344342158755696E-2</c:v>
                </c:pt>
                <c:pt idx="1">
                  <c:v>4.5739036490778373E-2</c:v>
                </c:pt>
                <c:pt idx="2">
                  <c:v>0.10709164091580448</c:v>
                </c:pt>
                <c:pt idx="3">
                  <c:v>3.4640207088893593E-2</c:v>
                </c:pt>
                <c:pt idx="4">
                  <c:v>2.4938233555467981E-2</c:v>
                </c:pt>
                <c:pt idx="5">
                  <c:v>9.256651549497863E-2</c:v>
                </c:pt>
                <c:pt idx="6">
                  <c:v>8.4861685254308705E-2</c:v>
                </c:pt>
                <c:pt idx="7">
                  <c:v>9.0082889157667045E-2</c:v>
                </c:pt>
                <c:pt idx="8">
                  <c:v>8.227004674701921E-2</c:v>
                </c:pt>
                <c:pt idx="9">
                  <c:v>6.6029750630758999E-2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EB-4722-A96A-F17D6E873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3979407"/>
        <c:axId val="949877439"/>
      </c:lineChart>
      <c:catAx>
        <c:axId val="1642111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8831999"/>
        <c:crosses val="autoZero"/>
        <c:auto val="1"/>
        <c:lblAlgn val="ctr"/>
        <c:lblOffset val="100"/>
        <c:noMultiLvlLbl val="0"/>
      </c:catAx>
      <c:valAx>
        <c:axId val="948831999"/>
        <c:scaling>
          <c:orientation val="minMax"/>
          <c:max val="1.1500000000000001"/>
          <c:min val="0.85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'Export II'!$D$10</c:f>
              <c:strCache>
                <c:ptCount val="1"/>
                <c:pt idx="0">
                  <c:v>Net Combined Ratio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42111103"/>
        <c:crosses val="autoZero"/>
        <c:crossBetween val="between"/>
        <c:majorUnit val="5.000000000000001E-2"/>
      </c:valAx>
      <c:valAx>
        <c:axId val="949877439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Premium Growth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3979407"/>
        <c:crosses val="max"/>
        <c:crossBetween val="between"/>
        <c:majorUnit val="2.0000000000000004E-2"/>
      </c:valAx>
      <c:catAx>
        <c:axId val="15039794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98774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47396979417974"/>
          <c:y val="0.88533775383340241"/>
          <c:w val="0.77480721475472136"/>
          <c:h val="8.45870581966727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'Export II'!$D$7</c:f>
          <c:strCache>
            <c:ptCount val="1"/>
            <c:pt idx="0">
              <c:v>Net Combined Ratio and Change in NWP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00974878140232"/>
          <c:y val="0.18213716108452954"/>
          <c:w val="0.78951391076115485"/>
          <c:h val="0.636269449572391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'Export II'!$D$56</c:f>
              <c:strCache>
                <c:ptCount val="1"/>
                <c:pt idx="0">
                  <c:v>Net Combined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'Export II'!$G$53:$N$54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E</c:v>
                </c:pt>
                <c:pt idx="6">
                  <c:v>2024 F</c:v>
                </c:pt>
                <c:pt idx="7">
                  <c:v>2025 F</c:v>
                </c:pt>
              </c:strCache>
              <c:extLst/>
            </c:strRef>
          </c:cat>
          <c:val>
            <c:numRef>
              <c:f>'Export II'!$G$56:$N$56</c:f>
              <c:numCache>
                <c:formatCode>0.0%</c:formatCode>
                <c:ptCount val="8"/>
                <c:pt idx="0">
                  <c:v>0.97715584223065832</c:v>
                </c:pt>
                <c:pt idx="1">
                  <c:v>0.9881906434071388</c:v>
                </c:pt>
                <c:pt idx="2">
                  <c:v>0.92510142469243428</c:v>
                </c:pt>
                <c:pt idx="3">
                  <c:v>1.0144808257184241</c:v>
                </c:pt>
                <c:pt idx="4">
                  <c:v>1.1216731396210875</c:v>
                </c:pt>
                <c:pt idx="5">
                  <c:v>1.0882000000000001</c:v>
                </c:pt>
                <c:pt idx="6">
                  <c:v>1.0483750000000001</c:v>
                </c:pt>
                <c:pt idx="7">
                  <c:v>1.018505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123-4332-ABEE-39684AB44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2111103"/>
        <c:axId val="948831999"/>
      </c:barChart>
      <c:lineChart>
        <c:grouping val="standard"/>
        <c:varyColors val="0"/>
        <c:ser>
          <c:idx val="0"/>
          <c:order val="0"/>
          <c:tx>
            <c:strRef>
              <c:f>'Export II'!$D$55</c:f>
              <c:strCache>
                <c:ptCount val="1"/>
                <c:pt idx="0">
                  <c:v>Change in NWP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'Export II'!$G$53:$N$54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E</c:v>
                </c:pt>
                <c:pt idx="6">
                  <c:v>2024 F</c:v>
                </c:pt>
                <c:pt idx="7">
                  <c:v>2025 F</c:v>
                </c:pt>
              </c:strCache>
              <c:extLst/>
            </c:strRef>
          </c:cat>
          <c:val>
            <c:numRef>
              <c:f>'Export II'!$G$55:$N$55</c:f>
              <c:numCache>
                <c:formatCode>0.0%</c:formatCode>
                <c:ptCount val="8"/>
                <c:pt idx="0">
                  <c:v>8.3985669998757562E-2</c:v>
                </c:pt>
                <c:pt idx="1">
                  <c:v>2.8104817051657127E-2</c:v>
                </c:pt>
                <c:pt idx="2">
                  <c:v>-1.6289144663043209E-2</c:v>
                </c:pt>
                <c:pt idx="3">
                  <c:v>3.788665900755106E-2</c:v>
                </c:pt>
                <c:pt idx="4">
                  <c:v>5.9967420273044469E-2</c:v>
                </c:pt>
                <c:pt idx="5">
                  <c:v>0.12500714614980768</c:v>
                </c:pt>
                <c:pt idx="6">
                  <c:v>0.10499999999999998</c:v>
                </c:pt>
                <c:pt idx="7">
                  <c:v>8.4999999999999964E-2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7123-4332-ABEE-39684AB44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3979407"/>
        <c:axId val="949877439"/>
      </c:lineChart>
      <c:catAx>
        <c:axId val="1642111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8831999"/>
        <c:crosses val="autoZero"/>
        <c:auto val="1"/>
        <c:lblAlgn val="ctr"/>
        <c:lblOffset val="100"/>
        <c:noMultiLvlLbl val="0"/>
      </c:catAx>
      <c:valAx>
        <c:axId val="948831999"/>
        <c:scaling>
          <c:orientation val="minMax"/>
          <c:max val="1.1500000000000001"/>
          <c:min val="0.85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'Export II'!$D$10</c:f>
              <c:strCache>
                <c:ptCount val="1"/>
                <c:pt idx="0">
                  <c:v>Net Combined Ratio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42111103"/>
        <c:crosses val="autoZero"/>
        <c:crossBetween val="between"/>
        <c:majorUnit val="5.000000000000001E-2"/>
      </c:valAx>
      <c:valAx>
        <c:axId val="94987743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Premium Growth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3979407"/>
        <c:crosses val="max"/>
        <c:crossBetween val="between"/>
        <c:majorUnit val="2.0000000000000004E-2"/>
      </c:valAx>
      <c:catAx>
        <c:axId val="15039794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98774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47396979417974"/>
          <c:y val="0.88533775383340241"/>
          <c:w val="0.77480721475472136"/>
          <c:h val="8.45870581966727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'Export III'!$C$9</c:f>
          <c:strCache>
            <c:ptCount val="1"/>
            <c:pt idx="0">
              <c:v>Direct Incurred Loss Ratio by Quarter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'Export III'!$G$13</c:f>
              <c:strCache>
                <c:ptCount val="1"/>
                <c:pt idx="0">
                  <c:v>Liability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'Export III'!$F$21:$F$36</c:f>
              <c:strCache>
                <c:ptCount val="16"/>
                <c:pt idx="0">
                  <c:v>2019Q4</c:v>
                </c:pt>
                <c:pt idx="1">
                  <c:v>2020Q1</c:v>
                </c:pt>
                <c:pt idx="2">
                  <c:v>2020Q2</c:v>
                </c:pt>
                <c:pt idx="3">
                  <c:v>2020Q3</c:v>
                </c:pt>
                <c:pt idx="4">
                  <c:v>2020Q4</c:v>
                </c:pt>
                <c:pt idx="5">
                  <c:v>2021Q1</c:v>
                </c:pt>
                <c:pt idx="6">
                  <c:v>2021Q2</c:v>
                </c:pt>
                <c:pt idx="7">
                  <c:v>2021Q3</c:v>
                </c:pt>
                <c:pt idx="8">
                  <c:v>2021Q4</c:v>
                </c:pt>
                <c:pt idx="9">
                  <c:v>2022Q1</c:v>
                </c:pt>
                <c:pt idx="10">
                  <c:v>2022Q2</c:v>
                </c:pt>
                <c:pt idx="11">
                  <c:v>2022Q3</c:v>
                </c:pt>
                <c:pt idx="12">
                  <c:v>2022Q4</c:v>
                </c:pt>
                <c:pt idx="13">
                  <c:v>2023Q1</c:v>
                </c:pt>
                <c:pt idx="14">
                  <c:v>2023Q2</c:v>
                </c:pt>
                <c:pt idx="15">
                  <c:v>2023Q3</c:v>
                </c:pt>
              </c:strCache>
              <c:extLst/>
            </c:strRef>
          </c:cat>
          <c:val>
            <c:numRef>
              <c:f>'Export III'!$G$21:$G$36</c:f>
              <c:numCache>
                <c:formatCode>0%</c:formatCode>
                <c:ptCount val="16"/>
                <c:pt idx="0">
                  <c:v>0.64254005454251528</c:v>
                </c:pt>
                <c:pt idx="1">
                  <c:v>0.63948266517689223</c:v>
                </c:pt>
                <c:pt idx="2">
                  <c:v>0.48797490400954335</c:v>
                </c:pt>
                <c:pt idx="3">
                  <c:v>0.59079663906233093</c:v>
                </c:pt>
                <c:pt idx="4">
                  <c:v>0.556267878699229</c:v>
                </c:pt>
                <c:pt idx="5">
                  <c:v>0.5907231092297256</c:v>
                </c:pt>
                <c:pt idx="6">
                  <c:v>0.65328084280059795</c:v>
                </c:pt>
                <c:pt idx="7">
                  <c:v>0.68184773451666558</c:v>
                </c:pt>
                <c:pt idx="8">
                  <c:v>0.69493256363834921</c:v>
                </c:pt>
                <c:pt idx="9">
                  <c:v>0.68196441136952046</c:v>
                </c:pt>
                <c:pt idx="10">
                  <c:v>0.758200075092335</c:v>
                </c:pt>
                <c:pt idx="11">
                  <c:v>0.80713714466447206</c:v>
                </c:pt>
                <c:pt idx="12">
                  <c:v>0.88112567287447918</c:v>
                </c:pt>
                <c:pt idx="13">
                  <c:v>0.74123473086835912</c:v>
                </c:pt>
                <c:pt idx="14">
                  <c:v>0.77240235920474198</c:v>
                </c:pt>
                <c:pt idx="15">
                  <c:v>0.75491069472409555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7289-4F69-8E3C-F25BD749BA98}"/>
            </c:ext>
          </c:extLst>
        </c:ser>
        <c:ser>
          <c:idx val="1"/>
          <c:order val="1"/>
          <c:tx>
            <c:strRef>
              <c:f>'Export III'!$H$13</c:f>
              <c:strCache>
                <c:ptCount val="1"/>
                <c:pt idx="0">
                  <c:v>Physical Damage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75CB-4BC9-AEF1-42F34DC278BC}"/>
              </c:ext>
            </c:extLst>
          </c:dPt>
          <c:cat>
            <c:strRef>
              <c:f>'Export III'!$F$21:$F$36</c:f>
              <c:strCache>
                <c:ptCount val="16"/>
                <c:pt idx="0">
                  <c:v>2019Q4</c:v>
                </c:pt>
                <c:pt idx="1">
                  <c:v>2020Q1</c:v>
                </c:pt>
                <c:pt idx="2">
                  <c:v>2020Q2</c:v>
                </c:pt>
                <c:pt idx="3">
                  <c:v>2020Q3</c:v>
                </c:pt>
                <c:pt idx="4">
                  <c:v>2020Q4</c:v>
                </c:pt>
                <c:pt idx="5">
                  <c:v>2021Q1</c:v>
                </c:pt>
                <c:pt idx="6">
                  <c:v>2021Q2</c:v>
                </c:pt>
                <c:pt idx="7">
                  <c:v>2021Q3</c:v>
                </c:pt>
                <c:pt idx="8">
                  <c:v>2021Q4</c:v>
                </c:pt>
                <c:pt idx="9">
                  <c:v>2022Q1</c:v>
                </c:pt>
                <c:pt idx="10">
                  <c:v>2022Q2</c:v>
                </c:pt>
                <c:pt idx="11">
                  <c:v>2022Q3</c:v>
                </c:pt>
                <c:pt idx="12">
                  <c:v>2022Q4</c:v>
                </c:pt>
                <c:pt idx="13">
                  <c:v>2023Q1</c:v>
                </c:pt>
                <c:pt idx="14">
                  <c:v>2023Q2</c:v>
                </c:pt>
                <c:pt idx="15">
                  <c:v>2023Q3</c:v>
                </c:pt>
              </c:strCache>
              <c:extLst/>
            </c:strRef>
          </c:cat>
          <c:val>
            <c:numRef>
              <c:f>'Export III'!$H$21:$H$36</c:f>
              <c:numCache>
                <c:formatCode>0%</c:formatCode>
                <c:ptCount val="16"/>
                <c:pt idx="0">
                  <c:v>0.64257348172275497</c:v>
                </c:pt>
                <c:pt idx="1">
                  <c:v>0.55245340728225056</c:v>
                </c:pt>
                <c:pt idx="2">
                  <c:v>0.45536119942349396</c:v>
                </c:pt>
                <c:pt idx="3">
                  <c:v>0.5747103575521364</c:v>
                </c:pt>
                <c:pt idx="4">
                  <c:v>0.61000587301060083</c:v>
                </c:pt>
                <c:pt idx="5">
                  <c:v>0.58695740261789031</c:v>
                </c:pt>
                <c:pt idx="6">
                  <c:v>0.68273171503510366</c:v>
                </c:pt>
                <c:pt idx="7">
                  <c:v>0.78715490945538125</c:v>
                </c:pt>
                <c:pt idx="8">
                  <c:v>0.78636388805854063</c:v>
                </c:pt>
                <c:pt idx="9">
                  <c:v>0.78305421530860397</c:v>
                </c:pt>
                <c:pt idx="10">
                  <c:v>0.81922799747615749</c:v>
                </c:pt>
                <c:pt idx="11">
                  <c:v>0.86797527716586342</c:v>
                </c:pt>
                <c:pt idx="12">
                  <c:v>0.82986223372569268</c:v>
                </c:pt>
                <c:pt idx="13">
                  <c:v>0.78853942644889885</c:v>
                </c:pt>
                <c:pt idx="14">
                  <c:v>0.79330790142647833</c:v>
                </c:pt>
                <c:pt idx="15">
                  <c:v>0.73808828436794038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7289-4F69-8E3C-F25BD749BA98}"/>
            </c:ext>
          </c:extLst>
        </c:ser>
        <c:ser>
          <c:idx val="2"/>
          <c:order val="2"/>
          <c:tx>
            <c:strRef>
              <c:f>'Export III'!$I$13</c:f>
              <c:strCache>
                <c:ptCount val="1"/>
                <c:pt idx="0">
                  <c:v>Total PPA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'Export III'!$F$21:$F$36</c:f>
              <c:strCache>
                <c:ptCount val="16"/>
                <c:pt idx="0">
                  <c:v>2019Q4</c:v>
                </c:pt>
                <c:pt idx="1">
                  <c:v>2020Q1</c:v>
                </c:pt>
                <c:pt idx="2">
                  <c:v>2020Q2</c:v>
                </c:pt>
                <c:pt idx="3">
                  <c:v>2020Q3</c:v>
                </c:pt>
                <c:pt idx="4">
                  <c:v>2020Q4</c:v>
                </c:pt>
                <c:pt idx="5">
                  <c:v>2021Q1</c:v>
                </c:pt>
                <c:pt idx="6">
                  <c:v>2021Q2</c:v>
                </c:pt>
                <c:pt idx="7">
                  <c:v>2021Q3</c:v>
                </c:pt>
                <c:pt idx="8">
                  <c:v>2021Q4</c:v>
                </c:pt>
                <c:pt idx="9">
                  <c:v>2022Q1</c:v>
                </c:pt>
                <c:pt idx="10">
                  <c:v>2022Q2</c:v>
                </c:pt>
                <c:pt idx="11">
                  <c:v>2022Q3</c:v>
                </c:pt>
                <c:pt idx="12">
                  <c:v>2022Q4</c:v>
                </c:pt>
                <c:pt idx="13">
                  <c:v>2023Q1</c:v>
                </c:pt>
                <c:pt idx="14">
                  <c:v>2023Q2</c:v>
                </c:pt>
                <c:pt idx="15">
                  <c:v>2023Q3</c:v>
                </c:pt>
              </c:strCache>
              <c:extLst/>
            </c:strRef>
          </c:cat>
          <c:val>
            <c:numRef>
              <c:f>'Export III'!$I$21:$I$36</c:f>
              <c:numCache>
                <c:formatCode>0%</c:formatCode>
                <c:ptCount val="16"/>
                <c:pt idx="0">
                  <c:v>0.64255360134886197</c:v>
                </c:pt>
                <c:pt idx="1">
                  <c:v>0.6042873754238316</c:v>
                </c:pt>
                <c:pt idx="2">
                  <c:v>0.4747461311286198</c:v>
                </c:pt>
                <c:pt idx="3">
                  <c:v>0.5842672480257477</c:v>
                </c:pt>
                <c:pt idx="4">
                  <c:v>0.57828976677852273</c:v>
                </c:pt>
                <c:pt idx="5">
                  <c:v>0.58918128654646329</c:v>
                </c:pt>
                <c:pt idx="6">
                  <c:v>0.66539566087649304</c:v>
                </c:pt>
                <c:pt idx="7">
                  <c:v>0.72553285301589276</c:v>
                </c:pt>
                <c:pt idx="8">
                  <c:v>0.73315288857468475</c:v>
                </c:pt>
                <c:pt idx="9">
                  <c:v>0.72426697079007485</c:v>
                </c:pt>
                <c:pt idx="10">
                  <c:v>0.7838296604149364</c:v>
                </c:pt>
                <c:pt idx="11">
                  <c:v>0.83284060672133842</c:v>
                </c:pt>
                <c:pt idx="12">
                  <c:v>0.85933303109329973</c:v>
                </c:pt>
                <c:pt idx="13">
                  <c:v>0.76144973770322366</c:v>
                </c:pt>
                <c:pt idx="14">
                  <c:v>0.78138234003814033</c:v>
                </c:pt>
                <c:pt idx="15">
                  <c:v>0.74763672709940299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7289-4F69-8E3C-F25BD749B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909407"/>
        <c:axId val="252145280"/>
      </c:lineChart>
      <c:catAx>
        <c:axId val="148909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2145280"/>
        <c:crosses val="autoZero"/>
        <c:auto val="1"/>
        <c:lblAlgn val="ctr"/>
        <c:lblOffset val="100"/>
        <c:noMultiLvlLbl val="0"/>
      </c:catAx>
      <c:valAx>
        <c:axId val="252145280"/>
        <c:scaling>
          <c:orientation val="minMax"/>
          <c:max val="0.9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8909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'Export II'!$D$7</c:f>
          <c:strCache>
            <c:ptCount val="1"/>
            <c:pt idx="0">
              <c:v>Net Combined Ratio and Change in NWP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00974878140232"/>
          <c:y val="0.18213716108452954"/>
          <c:w val="0.78951391076115485"/>
          <c:h val="0.636269449572391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'Export II'!$D$33</c:f>
              <c:strCache>
                <c:ptCount val="1"/>
                <c:pt idx="0">
                  <c:v>Net Combined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'Export II'!$G$30:$N$31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E</c:v>
                </c:pt>
                <c:pt idx="6">
                  <c:v>2024 F</c:v>
                </c:pt>
                <c:pt idx="7">
                  <c:v>2025 F</c:v>
                </c:pt>
              </c:strCache>
              <c:extLst/>
            </c:strRef>
          </c:cat>
          <c:val>
            <c:numRef>
              <c:f>'Export II'!$G$33:$N$33</c:f>
              <c:numCache>
                <c:formatCode>0.0%</c:formatCode>
                <c:ptCount val="8"/>
                <c:pt idx="0">
                  <c:v>1.0362432125265484</c:v>
                </c:pt>
                <c:pt idx="1">
                  <c:v>0.98579991036321513</c:v>
                </c:pt>
                <c:pt idx="2">
                  <c:v>1.0734098048754788</c:v>
                </c:pt>
                <c:pt idx="3">
                  <c:v>1.0342469600000075</c:v>
                </c:pt>
                <c:pt idx="4">
                  <c:v>1.0465025244357464</c:v>
                </c:pt>
                <c:pt idx="5">
                  <c:v>1.1225000000000001</c:v>
                </c:pt>
                <c:pt idx="6">
                  <c:v>1.0585</c:v>
                </c:pt>
                <c:pt idx="7">
                  <c:v>1.0185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BF5-44D2-BAEF-9E011B993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2111103"/>
        <c:axId val="948831999"/>
      </c:barChart>
      <c:lineChart>
        <c:grouping val="standard"/>
        <c:varyColors val="0"/>
        <c:ser>
          <c:idx val="0"/>
          <c:order val="0"/>
          <c:tx>
            <c:strRef>
              <c:f>'Export II'!$D$32</c:f>
              <c:strCache>
                <c:ptCount val="1"/>
                <c:pt idx="0">
                  <c:v>Change in NWP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'Export II'!$G$30:$N$31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E</c:v>
                </c:pt>
                <c:pt idx="6">
                  <c:v>2024 F</c:v>
                </c:pt>
                <c:pt idx="7">
                  <c:v>2025 F</c:v>
                </c:pt>
              </c:strCache>
              <c:extLst/>
            </c:strRef>
          </c:cat>
          <c:val>
            <c:numRef>
              <c:f>'Export II'!$G$32:$N$32</c:f>
              <c:numCache>
                <c:formatCode>0.0%</c:formatCode>
                <c:ptCount val="8"/>
                <c:pt idx="0">
                  <c:v>7.2749581742877156E-2</c:v>
                </c:pt>
                <c:pt idx="1">
                  <c:v>4.498350068947321E-2</c:v>
                </c:pt>
                <c:pt idx="2">
                  <c:v>4.3100812649385256E-2</c:v>
                </c:pt>
                <c:pt idx="3">
                  <c:v>7.8962098541200954E-2</c:v>
                </c:pt>
                <c:pt idx="4">
                  <c:v>9.9087621078879806E-2</c:v>
                </c:pt>
                <c:pt idx="5">
                  <c:v>0.12400000000000011</c:v>
                </c:pt>
                <c:pt idx="6">
                  <c:v>0.11499999999999999</c:v>
                </c:pt>
                <c:pt idx="7">
                  <c:v>8.0000000000000293E-2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CBF5-44D2-BAEF-9E011B993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3979407"/>
        <c:axId val="949877439"/>
      </c:lineChart>
      <c:catAx>
        <c:axId val="1642111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8831999"/>
        <c:crosses val="autoZero"/>
        <c:auto val="1"/>
        <c:lblAlgn val="ctr"/>
        <c:lblOffset val="100"/>
        <c:noMultiLvlLbl val="0"/>
      </c:catAx>
      <c:valAx>
        <c:axId val="948831999"/>
        <c:scaling>
          <c:orientation val="minMax"/>
          <c:max val="1.1500000000000001"/>
          <c:min val="0.85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'Export II'!$D$10</c:f>
              <c:strCache>
                <c:ptCount val="1"/>
                <c:pt idx="0">
                  <c:v>Net Combined Ratio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42111103"/>
        <c:crosses val="autoZero"/>
        <c:crossBetween val="between"/>
        <c:majorUnit val="5.000000000000001E-2"/>
      </c:valAx>
      <c:valAx>
        <c:axId val="94987743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Premium Growth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3979407"/>
        <c:crosses val="max"/>
        <c:crossBetween val="between"/>
        <c:majorUnit val="2.0000000000000004E-2"/>
      </c:valAx>
      <c:catAx>
        <c:axId val="15039794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98774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47396979417974"/>
          <c:y val="0.88533775383340241"/>
          <c:w val="0.77480721475472136"/>
          <c:h val="8.45870581966727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689259905307749E-2"/>
          <c:y val="7.8151628105310358E-2"/>
          <c:w val="0.96851860239914711"/>
          <c:h val="0.79289022695692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'[Homeowners Affordability Index.xlsx]state chart'!$J$3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9E12-4660-8743-D24EE73CC35E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9E12-4660-8743-D24EE73CC35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9E12-4660-8743-D24EE73CC35E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9E12-4660-8743-D24EE73CC35E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9E12-4660-8743-D24EE73CC35E}"/>
              </c:ext>
            </c:extLst>
          </c:dPt>
          <c:dPt>
            <c:idx val="4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9E12-4660-8743-D24EE73CC35E}"/>
              </c:ext>
            </c:extLst>
          </c:dPt>
          <c:dPt>
            <c:idx val="4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9E12-4660-8743-D24EE73CC35E}"/>
              </c:ext>
            </c:extLst>
          </c:dPt>
          <c:dPt>
            <c:idx val="4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9E12-4660-8743-D24EE73CC35E}"/>
              </c:ext>
            </c:extLst>
          </c:dPt>
          <c:dPt>
            <c:idx val="4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9E12-4660-8743-D24EE73CC35E}"/>
              </c:ext>
            </c:extLst>
          </c:dPt>
          <c:dPt>
            <c:idx val="5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9E12-4660-8743-D24EE73CC35E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12-4660-8743-D24EE73CC35E}"/>
                </c:ext>
              </c:extLst>
            </c:dLbl>
            <c:dLbl>
              <c:idx val="5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E12-4660-8743-D24EE73CC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'[Homeowners Affordability Index.xlsx]state chart'!$I$4:$I$54</c:f>
              <c:strCache>
                <c:ptCount val="51"/>
                <c:pt idx="0">
                  <c:v>UT</c:v>
                </c:pt>
                <c:pt idx="1">
                  <c:v>OR</c:v>
                </c:pt>
                <c:pt idx="2">
                  <c:v>WI</c:v>
                </c:pt>
                <c:pt idx="3">
                  <c:v>WA</c:v>
                </c:pt>
                <c:pt idx="4">
                  <c:v>ID</c:v>
                </c:pt>
                <c:pt idx="5">
                  <c:v>NH</c:v>
                </c:pt>
                <c:pt idx="6">
                  <c:v>MD</c:v>
                </c:pt>
                <c:pt idx="7">
                  <c:v>AK</c:v>
                </c:pt>
                <c:pt idx="8">
                  <c:v>AZ</c:v>
                </c:pt>
                <c:pt idx="9">
                  <c:v>PA</c:v>
                </c:pt>
                <c:pt idx="10">
                  <c:v>VT</c:v>
                </c:pt>
                <c:pt idx="11">
                  <c:v>ME</c:v>
                </c:pt>
                <c:pt idx="12">
                  <c:v>NV</c:v>
                </c:pt>
                <c:pt idx="13">
                  <c:v>DC</c:v>
                </c:pt>
                <c:pt idx="14">
                  <c:v>DE</c:v>
                </c:pt>
                <c:pt idx="15">
                  <c:v>VA</c:v>
                </c:pt>
                <c:pt idx="16">
                  <c:v>IA</c:v>
                </c:pt>
                <c:pt idx="17">
                  <c:v>OH</c:v>
                </c:pt>
                <c:pt idx="18">
                  <c:v>NJ</c:v>
                </c:pt>
                <c:pt idx="19">
                  <c:v>IN</c:v>
                </c:pt>
                <c:pt idx="20">
                  <c:v>IL</c:v>
                </c:pt>
                <c:pt idx="21">
                  <c:v>MI</c:v>
                </c:pt>
                <c:pt idx="22">
                  <c:v>HI</c:v>
                </c:pt>
                <c:pt idx="23">
                  <c:v>SD</c:v>
                </c:pt>
                <c:pt idx="24">
                  <c:v>CA</c:v>
                </c:pt>
                <c:pt idx="25">
                  <c:v>NC</c:v>
                </c:pt>
                <c:pt idx="26">
                  <c:v>ND</c:v>
                </c:pt>
                <c:pt idx="27">
                  <c:v>MA</c:v>
                </c:pt>
                <c:pt idx="28">
                  <c:v>NY</c:v>
                </c:pt>
                <c:pt idx="29">
                  <c:v>MN</c:v>
                </c:pt>
                <c:pt idx="30">
                  <c:v>KS</c:v>
                </c:pt>
                <c:pt idx="31">
                  <c:v>WV</c:v>
                </c:pt>
                <c:pt idx="32">
                  <c:v>CT</c:v>
                </c:pt>
                <c:pt idx="33">
                  <c:v>WY</c:v>
                </c:pt>
                <c:pt idx="34">
                  <c:v>KY</c:v>
                </c:pt>
                <c:pt idx="35">
                  <c:v>NE</c:v>
                </c:pt>
                <c:pt idx="36">
                  <c:v>TN</c:v>
                </c:pt>
                <c:pt idx="37">
                  <c:v>MO</c:v>
                </c:pt>
                <c:pt idx="38">
                  <c:v>CO</c:v>
                </c:pt>
                <c:pt idx="39">
                  <c:v>SC</c:v>
                </c:pt>
                <c:pt idx="40">
                  <c:v>NM</c:v>
                </c:pt>
                <c:pt idx="41">
                  <c:v>GA</c:v>
                </c:pt>
                <c:pt idx="42">
                  <c:v>MT</c:v>
                </c:pt>
                <c:pt idx="43">
                  <c:v>RI</c:v>
                </c:pt>
                <c:pt idx="44">
                  <c:v>AL</c:v>
                </c:pt>
                <c:pt idx="45">
                  <c:v>AR</c:v>
                </c:pt>
                <c:pt idx="46">
                  <c:v>TX</c:v>
                </c:pt>
                <c:pt idx="47">
                  <c:v>OK</c:v>
                </c:pt>
                <c:pt idx="48">
                  <c:v>MS</c:v>
                </c:pt>
                <c:pt idx="49">
                  <c:v>LA</c:v>
                </c:pt>
                <c:pt idx="50">
                  <c:v>FL</c:v>
                </c:pt>
              </c:strCache>
            </c:strRef>
          </c:cat>
          <c:val>
            <c:numRef>
              <c:f>'[Homeowners Affordability Index.xlsx]state chart'!$J$4:$J$54</c:f>
              <c:numCache>
                <c:formatCode>0.00%</c:formatCode>
                <c:ptCount val="51"/>
                <c:pt idx="0">
                  <c:v>9.6063890473474037E-3</c:v>
                </c:pt>
                <c:pt idx="1">
                  <c:v>1.0017102369899829E-2</c:v>
                </c:pt>
                <c:pt idx="2">
                  <c:v>1.1524163568773234E-2</c:v>
                </c:pt>
                <c:pt idx="3">
                  <c:v>1.1739874500855675E-2</c:v>
                </c:pt>
                <c:pt idx="4">
                  <c:v>1.1843473738949558E-2</c:v>
                </c:pt>
                <c:pt idx="5">
                  <c:v>1.2325529040972534E-2</c:v>
                </c:pt>
                <c:pt idx="6">
                  <c:v>1.2565498818452687E-2</c:v>
                </c:pt>
                <c:pt idx="7">
                  <c:v>1.3114754098360656E-2</c:v>
                </c:pt>
                <c:pt idx="8">
                  <c:v>1.3343688223665631E-2</c:v>
                </c:pt>
                <c:pt idx="9">
                  <c:v>1.3437973289274404E-2</c:v>
                </c:pt>
                <c:pt idx="10">
                  <c:v>1.3643533123028391E-2</c:v>
                </c:pt>
                <c:pt idx="11">
                  <c:v>1.3916221535001405E-2</c:v>
                </c:pt>
                <c:pt idx="12">
                  <c:v>1.3957102890892135E-2</c:v>
                </c:pt>
                <c:pt idx="13">
                  <c:v>1.4298323036187114E-2</c:v>
                </c:pt>
                <c:pt idx="14">
                  <c:v>1.4412578250109186E-2</c:v>
                </c:pt>
                <c:pt idx="15">
                  <c:v>1.4588264606951538E-2</c:v>
                </c:pt>
                <c:pt idx="16">
                  <c:v>1.4648626259837084E-2</c:v>
                </c:pt>
                <c:pt idx="17">
                  <c:v>1.4882756420481735E-2</c:v>
                </c:pt>
                <c:pt idx="18">
                  <c:v>1.5040650406504066E-2</c:v>
                </c:pt>
                <c:pt idx="19">
                  <c:v>1.5472289499928765E-2</c:v>
                </c:pt>
                <c:pt idx="20">
                  <c:v>1.5621451104100946E-2</c:v>
                </c:pt>
                <c:pt idx="21">
                  <c:v>1.5955962164676693E-2</c:v>
                </c:pt>
                <c:pt idx="22">
                  <c:v>1.6167883211678832E-2</c:v>
                </c:pt>
                <c:pt idx="23">
                  <c:v>1.7580186764108812E-2</c:v>
                </c:pt>
                <c:pt idx="24">
                  <c:v>1.76636430497671E-2</c:v>
                </c:pt>
                <c:pt idx="25">
                  <c:v>1.8174590554937191E-2</c:v>
                </c:pt>
                <c:pt idx="26">
                  <c:v>1.8800813008130083E-2</c:v>
                </c:pt>
                <c:pt idx="27">
                  <c:v>1.9764352547071734E-2</c:v>
                </c:pt>
                <c:pt idx="28">
                  <c:v>1.9967087218869993E-2</c:v>
                </c:pt>
                <c:pt idx="29">
                  <c:v>2.0325708602685233E-2</c:v>
                </c:pt>
                <c:pt idx="30">
                  <c:v>2.0571202948144247E-2</c:v>
                </c:pt>
                <c:pt idx="31">
                  <c:v>2.0794192997438087E-2</c:v>
                </c:pt>
                <c:pt idx="32">
                  <c:v>2.0862154150197629E-2</c:v>
                </c:pt>
                <c:pt idx="33">
                  <c:v>2.1280788177339902E-2</c:v>
                </c:pt>
                <c:pt idx="34">
                  <c:v>2.1499191083947509E-2</c:v>
                </c:pt>
                <c:pt idx="35">
                  <c:v>2.1584944309307387E-2</c:v>
                </c:pt>
                <c:pt idx="36">
                  <c:v>2.1585973942415956E-2</c:v>
                </c:pt>
                <c:pt idx="37">
                  <c:v>2.1827331341405881E-2</c:v>
                </c:pt>
                <c:pt idx="38">
                  <c:v>2.2330782813419658E-2</c:v>
                </c:pt>
                <c:pt idx="39">
                  <c:v>2.2449632235369364E-2</c:v>
                </c:pt>
                <c:pt idx="40">
                  <c:v>2.3232323232323233E-2</c:v>
                </c:pt>
                <c:pt idx="41">
                  <c:v>2.3333333333333334E-2</c:v>
                </c:pt>
                <c:pt idx="42">
                  <c:v>2.3400000000000001E-2</c:v>
                </c:pt>
                <c:pt idx="43">
                  <c:v>2.4739930648172846E-2</c:v>
                </c:pt>
                <c:pt idx="44">
                  <c:v>2.7595292464430002E-2</c:v>
                </c:pt>
                <c:pt idx="45">
                  <c:v>3.1016148089799134E-2</c:v>
                </c:pt>
                <c:pt idx="46">
                  <c:v>3.1038575667655787E-2</c:v>
                </c:pt>
                <c:pt idx="47">
                  <c:v>3.3677204658901831E-2</c:v>
                </c:pt>
                <c:pt idx="48">
                  <c:v>3.7307032590051456E-2</c:v>
                </c:pt>
                <c:pt idx="49">
                  <c:v>3.8070267435762979E-2</c:v>
                </c:pt>
                <c:pt idx="50">
                  <c:v>4.0699815837937386E-2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4-9E12-4660-8743-D24EE73CC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75360"/>
        <c:axId val="229163584"/>
        <c:extLst/>
      </c:barChart>
      <c:lineChart>
        <c:grouping val="standard"/>
        <c:varyColors val="0"/>
        <c:ser>
          <c:idx val="1"/>
          <c:order val="1"/>
          <c:tx>
            <c:strRef>
              <c:f>'[Homeowners Affordability Index.xlsx]state chart'!$K$3</c:f>
              <c:strCache>
                <c:ptCount val="1"/>
              </c:strCache>
            </c:strRef>
          </c:tx>
          <c:marker>
            <c:symbol val="none"/>
          </c:marker>
          <c:cat>
            <c:strRef>
              <c:f>'[Homeowners Affordability Index.xlsx]state chart'!$I$4:$I$54</c:f>
              <c:strCache>
                <c:ptCount val="51"/>
                <c:pt idx="0">
                  <c:v>UT</c:v>
                </c:pt>
                <c:pt idx="1">
                  <c:v>OR</c:v>
                </c:pt>
                <c:pt idx="2">
                  <c:v>WI</c:v>
                </c:pt>
                <c:pt idx="3">
                  <c:v>WA</c:v>
                </c:pt>
                <c:pt idx="4">
                  <c:v>ID</c:v>
                </c:pt>
                <c:pt idx="5">
                  <c:v>NH</c:v>
                </c:pt>
                <c:pt idx="6">
                  <c:v>MD</c:v>
                </c:pt>
                <c:pt idx="7">
                  <c:v>AK</c:v>
                </c:pt>
                <c:pt idx="8">
                  <c:v>AZ</c:v>
                </c:pt>
                <c:pt idx="9">
                  <c:v>PA</c:v>
                </c:pt>
                <c:pt idx="10">
                  <c:v>VT</c:v>
                </c:pt>
                <c:pt idx="11">
                  <c:v>ME</c:v>
                </c:pt>
                <c:pt idx="12">
                  <c:v>NV</c:v>
                </c:pt>
                <c:pt idx="13">
                  <c:v>DC</c:v>
                </c:pt>
                <c:pt idx="14">
                  <c:v>DE</c:v>
                </c:pt>
                <c:pt idx="15">
                  <c:v>VA</c:v>
                </c:pt>
                <c:pt idx="16">
                  <c:v>IA</c:v>
                </c:pt>
                <c:pt idx="17">
                  <c:v>OH</c:v>
                </c:pt>
                <c:pt idx="18">
                  <c:v>NJ</c:v>
                </c:pt>
                <c:pt idx="19">
                  <c:v>IN</c:v>
                </c:pt>
                <c:pt idx="20">
                  <c:v>IL</c:v>
                </c:pt>
                <c:pt idx="21">
                  <c:v>MI</c:v>
                </c:pt>
                <c:pt idx="22">
                  <c:v>HI</c:v>
                </c:pt>
                <c:pt idx="23">
                  <c:v>SD</c:v>
                </c:pt>
                <c:pt idx="24">
                  <c:v>CA</c:v>
                </c:pt>
                <c:pt idx="25">
                  <c:v>NC</c:v>
                </c:pt>
                <c:pt idx="26">
                  <c:v>ND</c:v>
                </c:pt>
                <c:pt idx="27">
                  <c:v>MA</c:v>
                </c:pt>
                <c:pt idx="28">
                  <c:v>NY</c:v>
                </c:pt>
                <c:pt idx="29">
                  <c:v>MN</c:v>
                </c:pt>
                <c:pt idx="30">
                  <c:v>KS</c:v>
                </c:pt>
                <c:pt idx="31">
                  <c:v>WV</c:v>
                </c:pt>
                <c:pt idx="32">
                  <c:v>CT</c:v>
                </c:pt>
                <c:pt idx="33">
                  <c:v>WY</c:v>
                </c:pt>
                <c:pt idx="34">
                  <c:v>KY</c:v>
                </c:pt>
                <c:pt idx="35">
                  <c:v>NE</c:v>
                </c:pt>
                <c:pt idx="36">
                  <c:v>TN</c:v>
                </c:pt>
                <c:pt idx="37">
                  <c:v>MO</c:v>
                </c:pt>
                <c:pt idx="38">
                  <c:v>CO</c:v>
                </c:pt>
                <c:pt idx="39">
                  <c:v>SC</c:v>
                </c:pt>
                <c:pt idx="40">
                  <c:v>NM</c:v>
                </c:pt>
                <c:pt idx="41">
                  <c:v>GA</c:v>
                </c:pt>
                <c:pt idx="42">
                  <c:v>MT</c:v>
                </c:pt>
                <c:pt idx="43">
                  <c:v>RI</c:v>
                </c:pt>
                <c:pt idx="44">
                  <c:v>AL</c:v>
                </c:pt>
                <c:pt idx="45">
                  <c:v>AR</c:v>
                </c:pt>
                <c:pt idx="46">
                  <c:v>TX</c:v>
                </c:pt>
                <c:pt idx="47">
                  <c:v>OK</c:v>
                </c:pt>
                <c:pt idx="48">
                  <c:v>MS</c:v>
                </c:pt>
                <c:pt idx="49">
                  <c:v>LA</c:v>
                </c:pt>
                <c:pt idx="50">
                  <c:v>FL</c:v>
                </c:pt>
              </c:strCache>
            </c:strRef>
          </c:cat>
          <c:val>
            <c:numRef>
              <c:f>'[Homeowners Affordability Index.xlsx]state chart'!$K$4:$K$54</c:f>
              <c:numCache>
                <c:formatCode>0.00%</c:formatCode>
                <c:ptCount val="51"/>
                <c:pt idx="0">
                  <c:v>1.993500988979938E-2</c:v>
                </c:pt>
                <c:pt idx="1">
                  <c:v>1.993500988979938E-2</c:v>
                </c:pt>
                <c:pt idx="2">
                  <c:v>1.993500988979938E-2</c:v>
                </c:pt>
                <c:pt idx="3">
                  <c:v>1.993500988979938E-2</c:v>
                </c:pt>
                <c:pt idx="4">
                  <c:v>1.993500988979938E-2</c:v>
                </c:pt>
                <c:pt idx="5">
                  <c:v>1.993500988979938E-2</c:v>
                </c:pt>
                <c:pt idx="6">
                  <c:v>1.993500988979938E-2</c:v>
                </c:pt>
                <c:pt idx="7">
                  <c:v>1.993500988979938E-2</c:v>
                </c:pt>
                <c:pt idx="8">
                  <c:v>1.993500988979938E-2</c:v>
                </c:pt>
                <c:pt idx="9">
                  <c:v>1.993500988979938E-2</c:v>
                </c:pt>
                <c:pt idx="10">
                  <c:v>1.993500988979938E-2</c:v>
                </c:pt>
                <c:pt idx="11">
                  <c:v>1.993500988979938E-2</c:v>
                </c:pt>
                <c:pt idx="12">
                  <c:v>1.993500988979938E-2</c:v>
                </c:pt>
                <c:pt idx="13">
                  <c:v>1.993500988979938E-2</c:v>
                </c:pt>
                <c:pt idx="14">
                  <c:v>1.993500988979938E-2</c:v>
                </c:pt>
                <c:pt idx="15">
                  <c:v>1.993500988979938E-2</c:v>
                </c:pt>
                <c:pt idx="16">
                  <c:v>1.993500988979938E-2</c:v>
                </c:pt>
                <c:pt idx="17">
                  <c:v>1.993500988979938E-2</c:v>
                </c:pt>
                <c:pt idx="18">
                  <c:v>1.993500988979938E-2</c:v>
                </c:pt>
                <c:pt idx="19">
                  <c:v>1.993500988979938E-2</c:v>
                </c:pt>
                <c:pt idx="20">
                  <c:v>1.993500988979938E-2</c:v>
                </c:pt>
                <c:pt idx="21">
                  <c:v>1.993500988979938E-2</c:v>
                </c:pt>
                <c:pt idx="22">
                  <c:v>1.993500988979938E-2</c:v>
                </c:pt>
                <c:pt idx="23">
                  <c:v>1.993500988979938E-2</c:v>
                </c:pt>
                <c:pt idx="24">
                  <c:v>1.993500988979938E-2</c:v>
                </c:pt>
                <c:pt idx="25">
                  <c:v>1.993500988979938E-2</c:v>
                </c:pt>
                <c:pt idx="26">
                  <c:v>1.993500988979938E-2</c:v>
                </c:pt>
                <c:pt idx="27">
                  <c:v>1.993500988979938E-2</c:v>
                </c:pt>
                <c:pt idx="28">
                  <c:v>1.993500988979938E-2</c:v>
                </c:pt>
                <c:pt idx="29">
                  <c:v>1.993500988979938E-2</c:v>
                </c:pt>
                <c:pt idx="30">
                  <c:v>1.993500988979938E-2</c:v>
                </c:pt>
                <c:pt idx="31">
                  <c:v>1.993500988979938E-2</c:v>
                </c:pt>
                <c:pt idx="32">
                  <c:v>1.993500988979938E-2</c:v>
                </c:pt>
                <c:pt idx="33">
                  <c:v>1.993500988979938E-2</c:v>
                </c:pt>
                <c:pt idx="34">
                  <c:v>1.993500988979938E-2</c:v>
                </c:pt>
                <c:pt idx="35">
                  <c:v>1.993500988979938E-2</c:v>
                </c:pt>
                <c:pt idx="36">
                  <c:v>1.993500988979938E-2</c:v>
                </c:pt>
                <c:pt idx="37">
                  <c:v>1.993500988979938E-2</c:v>
                </c:pt>
                <c:pt idx="38">
                  <c:v>1.993500988979938E-2</c:v>
                </c:pt>
                <c:pt idx="39">
                  <c:v>1.993500988979938E-2</c:v>
                </c:pt>
                <c:pt idx="40">
                  <c:v>1.993500988979938E-2</c:v>
                </c:pt>
                <c:pt idx="41">
                  <c:v>1.993500988979938E-2</c:v>
                </c:pt>
                <c:pt idx="42">
                  <c:v>1.993500988979938E-2</c:v>
                </c:pt>
                <c:pt idx="43">
                  <c:v>1.993500988979938E-2</c:v>
                </c:pt>
                <c:pt idx="44">
                  <c:v>1.993500988979938E-2</c:v>
                </c:pt>
                <c:pt idx="45">
                  <c:v>1.993500988979938E-2</c:v>
                </c:pt>
                <c:pt idx="46">
                  <c:v>1.993500988979938E-2</c:v>
                </c:pt>
                <c:pt idx="47">
                  <c:v>1.993500988979938E-2</c:v>
                </c:pt>
                <c:pt idx="48">
                  <c:v>1.993500988979938E-2</c:v>
                </c:pt>
                <c:pt idx="49">
                  <c:v>1.993500988979938E-2</c:v>
                </c:pt>
                <c:pt idx="50">
                  <c:v>1.993500988979938E-2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9E12-4660-8743-D24EE73CC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75360"/>
        <c:axId val="229163584"/>
      </c:lineChart>
      <c:catAx>
        <c:axId val="42575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+mj-lt"/>
              </a:defRPr>
            </a:pPr>
            <a:endParaRPr lang="en-US"/>
          </a:p>
        </c:txPr>
        <c:crossAx val="229163584"/>
        <c:crosses val="autoZero"/>
        <c:auto val="1"/>
        <c:lblAlgn val="ctr"/>
        <c:lblOffset val="100"/>
        <c:noMultiLvlLbl val="0"/>
      </c:catAx>
      <c:valAx>
        <c:axId val="22916358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4257536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'Export II'!$D$7</c:f>
          <c:strCache>
            <c:ptCount val="1"/>
            <c:pt idx="0">
              <c:v>Net Combined Ratio and Change in NWP</c:v>
            </c:pt>
          </c:strCache>
        </c:strRef>
      </c:tx>
      <c:layout>
        <c:manualLayout>
          <c:xMode val="edge"/>
          <c:yMode val="edge"/>
          <c:x val="0.26893532517685104"/>
          <c:y val="5.6859209816880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00974878140232"/>
          <c:y val="0.18213716108452954"/>
          <c:w val="0.78951391076115485"/>
          <c:h val="0.636269449572391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'Export II'!$D$102</c:f>
              <c:strCache>
                <c:ptCount val="1"/>
                <c:pt idx="0">
                  <c:v>Net Combined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'Export II'!$G$99:$N$100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E</c:v>
                </c:pt>
                <c:pt idx="6">
                  <c:v>2024 F</c:v>
                </c:pt>
                <c:pt idx="7">
                  <c:v>2025 F</c:v>
                </c:pt>
              </c:strCache>
              <c:extLst/>
            </c:strRef>
          </c:cat>
          <c:val>
            <c:numRef>
              <c:f>'Export II'!$G$102:$N$102</c:f>
              <c:numCache>
                <c:formatCode>0.0%</c:formatCode>
                <c:ptCount val="8"/>
                <c:pt idx="0">
                  <c:v>1.0060980579389978</c:v>
                </c:pt>
                <c:pt idx="1">
                  <c:v>0.93623988507474687</c:v>
                </c:pt>
                <c:pt idx="2">
                  <c:v>1.0036112140761126</c:v>
                </c:pt>
                <c:pt idx="3">
                  <c:v>0.94458851881705597</c:v>
                </c:pt>
                <c:pt idx="4">
                  <c:v>0.9095288637978145</c:v>
                </c:pt>
                <c:pt idx="5">
                  <c:v>0.89905999999999997</c:v>
                </c:pt>
                <c:pt idx="6">
                  <c:v>0.91769999999999996</c:v>
                </c:pt>
                <c:pt idx="7">
                  <c:v>0.91476000000000002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53B-4B28-B1DC-B0D4EB31E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2111103"/>
        <c:axId val="948831999"/>
      </c:barChart>
      <c:lineChart>
        <c:grouping val="standard"/>
        <c:varyColors val="0"/>
        <c:ser>
          <c:idx val="0"/>
          <c:order val="0"/>
          <c:tx>
            <c:strRef>
              <c:f>'Export II'!$D$101</c:f>
              <c:strCache>
                <c:ptCount val="1"/>
                <c:pt idx="0">
                  <c:v>Change in NWP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'Export II'!$G$99:$N$100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E</c:v>
                </c:pt>
                <c:pt idx="6">
                  <c:v>2024 F</c:v>
                </c:pt>
                <c:pt idx="7">
                  <c:v>2025 F</c:v>
                </c:pt>
              </c:strCache>
              <c:extLst/>
            </c:strRef>
          </c:cat>
          <c:val>
            <c:numRef>
              <c:f>'Export II'!$G$101:$N$101</c:f>
              <c:numCache>
                <c:formatCode>0.0%</c:formatCode>
                <c:ptCount val="8"/>
                <c:pt idx="0">
                  <c:v>0.17350729461681036</c:v>
                </c:pt>
                <c:pt idx="1">
                  <c:v>6.8013790789179795E-2</c:v>
                </c:pt>
                <c:pt idx="2">
                  <c:v>6.1224347192750717E-2</c:v>
                </c:pt>
                <c:pt idx="3">
                  <c:v>0.17441492860620089</c:v>
                </c:pt>
                <c:pt idx="4">
                  <c:v>0.1420932994958839</c:v>
                </c:pt>
                <c:pt idx="5">
                  <c:v>0.12575136922625552</c:v>
                </c:pt>
                <c:pt idx="6">
                  <c:v>7.0000000000000062E-2</c:v>
                </c:pt>
                <c:pt idx="7">
                  <c:v>4.0000000000000036E-2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753B-4B28-B1DC-B0D4EB31E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3979407"/>
        <c:axId val="949877439"/>
      </c:lineChart>
      <c:catAx>
        <c:axId val="1642111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48831999"/>
        <c:crosses val="autoZero"/>
        <c:auto val="1"/>
        <c:lblAlgn val="ctr"/>
        <c:lblOffset val="100"/>
        <c:noMultiLvlLbl val="0"/>
      </c:catAx>
      <c:valAx>
        <c:axId val="948831999"/>
        <c:scaling>
          <c:orientation val="minMax"/>
          <c:max val="1.1500000000000001"/>
          <c:min val="0.85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'Export II'!$D$10</c:f>
              <c:strCache>
                <c:ptCount val="1"/>
                <c:pt idx="0">
                  <c:v>Net Combined Ratio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42111103"/>
        <c:crosses val="autoZero"/>
        <c:crossBetween val="between"/>
        <c:majorUnit val="5.000000000000001E-2"/>
      </c:valAx>
      <c:valAx>
        <c:axId val="949877439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Premium Growth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3979407"/>
        <c:crosses val="max"/>
        <c:crossBetween val="between"/>
        <c:majorUnit val="2.0000000000000004E-2"/>
      </c:valAx>
      <c:catAx>
        <c:axId val="15039794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98774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47396979417974"/>
          <c:y val="0.88533775383340241"/>
          <c:w val="0.77480721475472136"/>
          <c:h val="8.45870581966727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0.10833</cdr:x>
      <cdr:y>0.0375</cdr:y>
    </cdr:from>
    <cdr:to>
      <cdr:x>0.975</cdr:x>
      <cdr:y>0.13472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5300" y="102870"/>
          <a:ext cx="39624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0.00874</cdr:x>
      <cdr:y>0.43698</cdr:y>
    </cdr:from>
    <cdr:to>
      <cdr:x>0.23222</cdr:x>
      <cdr:y>0.5042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947" y="1188721"/>
          <a:ext cx="1328276" cy="182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>
              <a:latin typeface="+mj-lt"/>
            </a:rPr>
            <a:t>U.S. Average</a:t>
          </a:r>
          <a:r>
            <a:rPr lang="en-US" sz="900" baseline="0">
              <a:latin typeface="+mj-lt"/>
            </a:rPr>
            <a:t> = 1.99%</a:t>
          </a:r>
          <a:endParaRPr lang="en-US" sz="900"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0.62419</cdr:x>
      <cdr:y>0.89153</cdr:y>
    </cdr:from>
    <cdr:to>
      <cdr:x>0.91981</cdr:x>
      <cdr:y>0.96586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6363643" y="4744628"/>
          <a:ext cx="3013843" cy="395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200" dirty="0">
              <a:solidFill>
                <a:srgbClr val="404040"/>
              </a:solidFill>
            </a:rPr>
            <a:t>Source: Insurance Research Council</a:t>
          </a:r>
        </a:p>
      </cdr:txBody>
    </cdr:sp>
  </cdr:relSizeAnchor>
  <cdr:relSizeAnchor xmlns:cdr="http://schemas.openxmlformats.org/drawingml/2006/chartDrawing">
    <cdr:from>
      <cdr:x>0.02005</cdr:x>
      <cdr:y>0.15206</cdr:y>
    </cdr:from>
    <cdr:to>
      <cdr:x>0.59464</cdr:x>
      <cdr:y>0.33874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4411" y="809218"/>
          <a:ext cx="5857939" cy="993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rgbClr val="0070C0"/>
              </a:solidFill>
            </a:rPr>
            <a:t>No-fault PIP Claims with </a:t>
          </a:r>
          <a:br>
            <a:rPr lang="en-US" sz="2400" b="1" dirty="0">
              <a:solidFill>
                <a:srgbClr val="0070C0"/>
              </a:solidFill>
            </a:rPr>
          </a:br>
          <a:r>
            <a:rPr lang="en-US" sz="2400" b="1" dirty="0">
              <a:solidFill>
                <a:srgbClr val="0070C0"/>
              </a:solidFill>
            </a:rPr>
            <a:t>Attorney Involvement Nationwide</a:t>
          </a:r>
        </a:p>
      </cdr:txBody>
    </cdr:sp>
  </cdr:relSizeAnchor>
  <cdr:relSizeAnchor xmlns:cdr="http://schemas.openxmlformats.org/drawingml/2006/chartDrawing">
    <cdr:from>
      <cdr:x>0.66486</cdr:x>
      <cdr:y>0.6083</cdr:y>
    </cdr:from>
    <cdr:to>
      <cdr:x>0.96613</cdr:x>
      <cdr:y>0.84283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3A8402B-A297-447D-905B-04F51E16A183}"/>
            </a:ext>
          </a:extLst>
        </cdr:cNvPr>
        <cdr:cNvSpPr txBox="1"/>
      </cdr:nvSpPr>
      <cdr:spPr>
        <a:xfrm xmlns:a="http://schemas.openxmlformats.org/drawingml/2006/main">
          <a:off x="6778229" y="3237267"/>
          <a:ext cx="3071444" cy="1248177"/>
        </a:xfrm>
        <a:prstGeom xmlns:a="http://schemas.openxmlformats.org/drawingml/2006/main" prst="rect">
          <a:avLst/>
        </a:prstGeom>
        <a:solidFill xmlns:a="http://schemas.openxmlformats.org/drawingml/2006/main">
          <a:srgbClr val="F9F0D6"/>
        </a:solidFill>
        <a:ln xmlns:a="http://schemas.openxmlformats.org/drawingml/2006/main">
          <a:solidFill>
            <a:schemeClr val="accent4">
              <a:lumMod val="75000"/>
            </a:schemeClr>
          </a:solidFill>
        </a:ln>
      </cdr:spPr>
      <cdr:txBody>
        <a:bodyPr xmlns:a="http://schemas.openxmlformats.org/drawingml/2006/main" vert="horz" wrap="squar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2400" dirty="0">
              <a:solidFill>
                <a:srgbClr val="404040"/>
              </a:solidFill>
              <a:latin typeface="+mj-lt"/>
              <a:cs typeface="Calibri" panose="020F0502020204030204" pitchFamily="34" charset="0"/>
            </a:rPr>
            <a:t>Leading states as of 2017: FL at 55%, NY at 47%, NJ at 46%</a:t>
          </a:r>
        </a:p>
      </cdr:txBody>
    </cdr:sp>
  </cdr:relSizeAnchor>
  <cdr:relSizeAnchor xmlns:cdr="http://schemas.openxmlformats.org/drawingml/2006/chartDrawing">
    <cdr:from>
      <cdr:x>0.66429</cdr:x>
      <cdr:y>0.24761</cdr:y>
    </cdr:from>
    <cdr:to>
      <cdr:x>0.96556</cdr:x>
      <cdr:y>0.56877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26E22BFB-51DD-4686-826A-A6B133E1548D}"/>
            </a:ext>
          </a:extLst>
        </cdr:cNvPr>
        <cdr:cNvSpPr txBox="1"/>
      </cdr:nvSpPr>
      <cdr:spPr>
        <a:xfrm xmlns:a="http://schemas.openxmlformats.org/drawingml/2006/main">
          <a:off x="6772468" y="1317738"/>
          <a:ext cx="3071444" cy="1709171"/>
        </a:xfrm>
        <a:prstGeom xmlns:a="http://schemas.openxmlformats.org/drawingml/2006/main" prst="rect">
          <a:avLst/>
        </a:prstGeom>
        <a:solidFill xmlns:a="http://schemas.openxmlformats.org/drawingml/2006/main">
          <a:srgbClr val="F9F0D6"/>
        </a:solidFill>
        <a:ln xmlns:a="http://schemas.openxmlformats.org/drawingml/2006/main">
          <a:solidFill>
            <a:schemeClr val="accent4">
              <a:lumMod val="75000"/>
            </a:schemeClr>
          </a:solidFill>
        </a:ln>
      </cdr:spPr>
      <cdr:txBody>
        <a:bodyPr xmlns:a="http://schemas.openxmlformats.org/drawingml/2006/main" vert="horz" wrap="squar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2400" dirty="0">
              <a:solidFill>
                <a:srgbClr val="404040"/>
              </a:solidFill>
              <a:latin typeface="+mj-lt"/>
              <a:cs typeface="Calibri" panose="020F0502020204030204" pitchFamily="34" charset="0"/>
            </a:rPr>
            <a:t>No-fault laws were designed to reduce litigation, but upward trend continues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0.02227</cdr:x>
      <cdr:y>0.93038</cdr:y>
    </cdr:from>
    <cdr:to>
      <cdr:x>0.68412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8E02A19-2EFE-4076-8F85-388B005C85EC}"/>
            </a:ext>
          </a:extLst>
        </cdr:cNvPr>
        <cdr:cNvSpPr txBox="1"/>
      </cdr:nvSpPr>
      <cdr:spPr>
        <a:xfrm xmlns:a="http://schemas.openxmlformats.org/drawingml/2006/main">
          <a:off x="101205" y="3402957"/>
          <a:ext cx="3007241" cy="254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00" b="0" dirty="0">
              <a:solidFill>
                <a:schemeClr val="tx1"/>
              </a:solidFill>
            </a:rPr>
            <a:t>Excludes “don’t know”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0.09685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84CB69F-EC46-485F-AECF-D8151CB131CD}"/>
            </a:ext>
          </a:extLst>
        </cdr:cNvPr>
        <cdr:cNvSpPr txBox="1"/>
      </cdr:nvSpPr>
      <cdr:spPr>
        <a:xfrm xmlns:a="http://schemas.openxmlformats.org/drawingml/2006/main">
          <a:off x="0" y="0"/>
          <a:ext cx="4663440" cy="360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/>
            <a:t>Attitude Toward Litigation Financing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 sz="11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100"/>
              <a:t>3/25/2024</a:t>
            </a:fld>
            <a:endParaRPr lang="en-US" sz="11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sz="11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100"/>
              <a:t>‹#›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320675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66598"/>
            <a:ext cx="6856413" cy="27581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685800" y="3609975"/>
            <a:ext cx="5486400" cy="514350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1200"/>
      </a:spcBef>
      <a:buClr>
        <a:srgbClr val="337DBE"/>
      </a:buClr>
      <a:buSzPct val="77000"/>
      <a:buFont typeface="Wingdings 3" panose="05040102010807070707" pitchFamily="18" charset="2"/>
      <a:buChar char="y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42900" indent="-142875" algn="l" defTabSz="914400" rtl="0" eaLnBrk="1" latinLnBrk="0" hangingPunct="1">
      <a:lnSpc>
        <a:spcPct val="90000"/>
      </a:lnSpc>
      <a:spcBef>
        <a:spcPts val="600"/>
      </a:spcBef>
      <a:buClr>
        <a:srgbClr val="337DBE"/>
      </a:buClr>
      <a:buFont typeface="Wingdings" panose="05000000000000000000" pitchFamily="2" charset="2"/>
      <a:buChar char="w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4350" indent="-119063" algn="l" defTabSz="914400" rtl="0" eaLnBrk="1" latinLnBrk="0" hangingPunct="1">
      <a:lnSpc>
        <a:spcPct val="90000"/>
      </a:lnSpc>
      <a:spcBef>
        <a:spcPts val="300"/>
      </a:spcBef>
      <a:buClr>
        <a:srgbClr val="337DBE"/>
      </a:buClr>
      <a:buFont typeface="Arial" pitchFamily="34" charset="0"/>
      <a:buChar char="–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5800" indent="-107950" algn="l" defTabSz="914400" rtl="0" eaLnBrk="1" latinLnBrk="0" hangingPunct="1">
      <a:lnSpc>
        <a:spcPct val="90000"/>
      </a:lnSpc>
      <a:spcBef>
        <a:spcPts val="200"/>
      </a:spcBef>
      <a:buClr>
        <a:srgbClr val="337DBE"/>
      </a:buClr>
      <a:buFont typeface="Wingdings" pitchFamily="2" charset="2"/>
      <a:buChar char="§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00100" indent="-95250" algn="l" defTabSz="914400" rtl="0" eaLnBrk="1" latinLnBrk="0" hangingPunct="1">
      <a:lnSpc>
        <a:spcPct val="90000"/>
      </a:lnSpc>
      <a:spcBef>
        <a:spcPts val="100"/>
      </a:spcBef>
      <a:buClr>
        <a:srgbClr val="337DBE"/>
      </a:buClr>
      <a:buSzPct val="100000"/>
      <a:buFont typeface="Arial" panose="020B0604020202020204" pitchFamily="34" charset="0"/>
      <a:buChar char="»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34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100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04" indent="-291155"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622" indent="-232924"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470" indent="-232924"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319" indent="-232924"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168" indent="-232924" defTabSz="94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016" indent="-232924" defTabSz="94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3865" indent="-232924" defTabSz="94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9713" indent="-232924" defTabSz="94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44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0E9B5-36A5-4C65-9FC0-7A7FC996B37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446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17550" y="325438"/>
            <a:ext cx="5576888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9421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46ECC-99BA-7D49-B9CF-05CD527D96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5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110F4-A966-C54B-A531-97FC7386E3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75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46ECC-99BA-7D49-B9CF-05CD527D96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35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46ECC-99BA-7D49-B9CF-05CD527D96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4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85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D514D-9E0D-4358-AA4E-F30F8876118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33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8E034318-43E9-4865-AE5E-6BA30770E4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19E895A7-4CDE-41F1-B3FB-60833CD4BC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0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5">
            <a:extLst>
              <a:ext uri="{FF2B5EF4-FFF2-40B4-BE49-F238E27FC236}">
                <a16:creationId xmlns:a16="http://schemas.microsoft.com/office/drawing/2014/main" id="{122FFD85-115F-4ED4-8A36-E4DC15BECE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320675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6">
            <a:extLst>
              <a:ext uri="{FF2B5EF4-FFF2-40B4-BE49-F238E27FC236}">
                <a16:creationId xmlns:a16="http://schemas.microsoft.com/office/drawing/2014/main" id="{08711FD6-2417-4B4F-82C1-765B73035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86150" marR="0" lvl="8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140,698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www.iii.org/article/understanding-the-insurance-claims-payment-process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86150" marR="0" lvl="8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35,772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www.iii.org/fact-statistic/facts-statistics-wildfires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30,261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www.iii.org/es/article/como-funciona-el-deducible-de-su-seguro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27,431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www.iii.org/es/article/responsabilidad-civil-en-el-caso-de-mordeduras-de-perros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21,284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www.iii.org/article/what-gap-insurance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20,209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www.iii.org/article/12-ways-to-lower-your-homeowners-insurance-costs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19,808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www.iii.org/article/understanding-your-insurance-deductibles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19,734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www.iii.org/article/how-can-i-locate-lost-life-insurance-policy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19,168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www.iii.org/article/how-much-homeowners-insurance-do-you-need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19,109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www.iii.org/article/nine-ways-to-lower-your-auto-insurance-costs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19,094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www.iii.org/fact-statistic/facts-statistics-auto-theft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18,349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www.iii.org/es/article/que-son-los-diferentes-tipos-de-anualidades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18,285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www.iii.org/article/lightning-safety-10-myths-and-the-facts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18,221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www.iii.org/table-archive/21040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17,065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www.iii.org/fact-statistic/facts-statistics-homeowners-and-renters-insurance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15,075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www.iii.org/fact-statistic/facts-statistics-identity-theft-and-cybercrime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14,981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www.iii.org/article/understanding-inland-marine-insurance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14,254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www.iii.org/article/can-i-own-home-without-homeowners-insurance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13,253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www.iii.org/fact-statistic/facts-statistics-auto-insurance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12,859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21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www.iii.org/es/article/que-sucede-cuando-un-conductor-sin-seguro-de-auto-tiene-un-accidente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12,574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www.iii.org/article/background-on-insurance-fraud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12,492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www.iii.org/article/what-auto-insurance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12,106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www.iii.org/article/auto-insurance-basics-understanding-your-coverage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11,994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25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www.iii.org/article/what-determines-price-my-auto-insurance-policy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11,491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www.iii.org/article/insurance-company-claims-filing-telephone-numbers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11,204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www.iii.org/fact-statistic/facts-statistics-motorcycle-crashes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11,142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28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www.iii.org/fact-statistic/facts-statistics-uninsured-motorists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11,104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29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www.iii.org/article/what-employment-practices-liability-insurance-epli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10,673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30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www.iii.org/automobile-financial-responsibility-laws-by-state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10,671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31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www.iii.org/fact-statistic/facts-statistics-pet-ownership-and-insurance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10,176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www.iii.org/fact-statistic/facts-statistics-hurricanes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9,966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33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www.iii.org/article/what-if-i-cant-find-auto-coverage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9,837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www.iii.org/top-10-writers-of-homeowners-insurance-in-florida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9,786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35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www.iii.org/article/how-do-i-file-claim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9,687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www.iii.org/es/article/que-es-una-anualidad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9,673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www.iii.org/article/if-i-file-claim-will-my-premium-go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9,415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38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www.iii.org/article/spotlight-on-dog-bite-liability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8,864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39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www.iii.org/article/what-covered-standard-homeowners-policy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8,836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40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www.iii.org/publications/insurance-handbook/regulatory-and-financial-environment/reinsurance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8,820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41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www.iii.org/publications/insurance-handbook/regulatory-and-financial-environment/background-on-insurance-accounting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8,789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www.iii.org/publications/commercial-insurance/rankings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8,533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43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www.iii.org/fact-statistic/facts-statistics-industry-overview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8,487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www.iii.org/article/why-did-my-auto-insurance-costs-go-up-even-when-i-didnt-file-a-claim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8,316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45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www.iii.org/article/commercial-general-liability-insurance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8,150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www.iii.org/services/directory/company-categories/state-insurance-departments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7,977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www.iii.org/es/article/como-se-determinan-el-valor-y-costo-de-reparacion-de-su-auto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7,658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48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www.iii.org/article/preparing-effective-evacuation-plan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7,457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49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www.iii.org/insuranceindustryblog/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7,280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50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www.iii.org/article/how-are-value-my-car-and-cost-repair-determined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7,237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51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www.iii.org/article/how-to-assess-the-financial-strength-of-an-insurance-company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7,146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www.iii.org/about-us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7,139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53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www.iii.org/article/should-i-buy-long-term-care-insurance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6,964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www.iii.org/article/what-covered-basic-auto-insurance-policy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6,879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55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www.iii.org/fact-statistic/facts-statistics-life-insurance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6,786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www.iii.org/insurance-basics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6,786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www.iii.org/article/insurance-101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6,742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58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www.iii.org/fact-statistic/facts-statistics-insurance-company-rankings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6,692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59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www.iii.org/article/social-inflation-hard-to-measure-important-to-understand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6,687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60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www.iii.org/article/what-if-i-cant-get-coverage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6,640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61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www.iii.org/article/settling-insurance-claims-after-a-disaster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6,452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www.iii.org/publications/insuring-your-business-small-business-owners-guide-to-insurance/specific-coverages/workers-compensation-insurance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6,382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63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www.iii.org/research-data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6,373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www.iii.org/es/article/que-informacion-necesita-la-aseguradora-para-emitir-un-seguro-de-auto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6,232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65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www.iii.org/article/how-create-home-inventory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5,776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www.iii.org/top-10-writers-of-homeowners-insurance-in-california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5,673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www.iii.org/article/unclaimed-life-insurance-benefits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5,616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68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www.iii.org/fact-statistic/facts-statistics-hail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5,511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69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www.iii.org/article/homeowners-insurance-basics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5,491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70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www.iii.org/article/if-i-cant-pay-my-premium-what-should-i-do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5,424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71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www.iii.org/article/if-a-tree-falls-on-your-house-are-you-covered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5,307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www.iii.org/article/how-can-i-save-money-auto-insurance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5,174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73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www.iii.org/fact-statistic/facts-statistics-sports-injuries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5,106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www.iii.org/insurance-basics/auto-insurance/shopping-for-insurance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5,060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75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www.iii.org/fact-statistic/facts-statistics-tornadoes-and-thunderstorms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4,994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www.iii.org/state-drivers-license-renewal-laws-including-requirements-for-older-drivers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4,915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www.iii.org/publications/insuring-your-business-small-business-owners-guide-to-insurance/risk-management/risk-management-basics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4,876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www.iii.org/es/article/como-determina-la-aseguradora-el-pago-de-la-indemnizacion-de-un-reclamo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4,840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79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www.iii.org/publications/a-firm-foundation-how-insurance-supports-the-economy/a-50-state-commitment/insurance-companies-by-state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4,818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80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www.iii.org/article/does-my-business-need-terrorism-insurance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4,667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81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www.iii.org/article/understanding-crop-insurance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4,652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www.iii.org/es/article/como-cuando-y-porque-considerar-una-anualidad-como-parte-del-panorama-financiero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4,610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83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www.iii.org/publications/insurance-handbook/brief-history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4,547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www.iii.org/publications/commercial-insurance/how-it-functions/regulation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4,488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85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www.iii.org/article/what-are-different-types-annuities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4,432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www.iii.org/article/what-are-principal-types-life-insurance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4,295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www.iii.org/article/securing-your-home-against-burglary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4,162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88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www.iii.org/es/article/cual-es-la-diferencia-entre-una-cancelacion-y-la-no-renovacion-de-una-poliza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4,146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89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www.iii.org/insurance-basics/homeowners-renters-insurance/shopping-for-insurance-0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4,080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90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www.iii.org/fact-statistic/facts-statistics-teen-drivers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4,146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91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www.iii.org/publications/insurance-handbook/insurance-basics/auto-insurance-basics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4,047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92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www.iii.org/user/register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4,027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93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www.iii.org/es/article/que-factores-influyen-en-el-precio-de-una-poliza-de-seguro-de-auto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4,027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www.iii.org/fact-statistic/facts-statistics-us-catastrophes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3,945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95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www.iii.org/fact-statistic/facts-statistics-mortality-risk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3,857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www.iii.org/article/what-are-different-types-term-life-insurance-policies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3,856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www.iii.org/article/what-beneficiary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3,840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98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www.iii.org/fact-statistic/facts-statistics-distribution-channels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3,804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99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www.iii.org/fact-statistic/facts-statistics-highway-safety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3,786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100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www.iii.org/publications/commercial-insurance/the-global-dimension/london-market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3,777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1,064,977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14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04" indent="-291155"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622" indent="-232924"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470" indent="-232924"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319" indent="-232924"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168" indent="-232924" defTabSz="94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016" indent="-232924" defTabSz="94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3865" indent="-232924" defTabSz="94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9713" indent="-232924" defTabSz="94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44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0E9B5-36A5-4C65-9FC0-7A7FC996B37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446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17550" y="325438"/>
            <a:ext cx="5576888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14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46ECC-99BA-7D49-B9CF-05CD527D961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07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04" indent="-291155"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622" indent="-232924"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470" indent="-232924"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319" indent="-232924"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168" indent="-232924" defTabSz="94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016" indent="-232924" defTabSz="94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3865" indent="-232924" defTabSz="94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9713" indent="-232924" defTabSz="94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44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0E9B5-36A5-4C65-9FC0-7A7FC996B37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446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17550" y="325438"/>
            <a:ext cx="5576888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14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04" indent="-291155"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622" indent="-232924"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470" indent="-232924"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319" indent="-232924"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168" indent="-232924" defTabSz="94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016" indent="-232924" defTabSz="94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3865" indent="-232924" defTabSz="94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9713" indent="-232924" defTabSz="94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44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0E9B5-36A5-4C65-9FC0-7A7FC996B37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446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17550" y="325438"/>
            <a:ext cx="5576888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Wingdings,Sans-Serif"/>
              <a:buAutoNum type="arabicPeriod"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0013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0A1D7-41F4-4ABD-BFCE-86B7BE9B3D4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685800" y="320675"/>
            <a:ext cx="5486400" cy="30861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11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0A1D7-41F4-4ABD-BFCE-86B7BE9B3D4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685800" y="320675"/>
            <a:ext cx="5486400" cy="30861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26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04" indent="-291155"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622" indent="-232924"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470" indent="-232924"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319" indent="-232924" defTabSz="9446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168" indent="-232924" defTabSz="94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016" indent="-232924" defTabSz="94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3865" indent="-232924" defTabSz="94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9713" indent="-232924" defTabSz="94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446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0E9B5-36A5-4C65-9FC0-7A7FC996B37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446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717550" y="325438"/>
            <a:ext cx="5576888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285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98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46ECC-99BA-7D49-B9CF-05CD527D96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53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35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46ECC-99BA-7D49-B9CF-05CD527D96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46ECC-99BA-7D49-B9CF-05CD527D96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92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46ECC-99BA-7D49-B9CF-05CD527D96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54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46ECC-99BA-7D49-B9CF-05CD527D96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twitter.com/iiiorg" TargetMode="External"/><Relationship Id="rId7" Type="http://schemas.openxmlformats.org/officeDocument/2006/relationships/hyperlink" Target="https://www.facebook.com/iiiorg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hyperlink" Target="https://www.youtube.com/c/IiiOrg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www.linkedin.com/company/insurance-information-institute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10C4868-0389-6D40-A21D-F9BEDC7C6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897" y="270398"/>
            <a:ext cx="9326880" cy="1656893"/>
          </a:xfrm>
        </p:spPr>
        <p:txBody>
          <a:bodyPr lIns="0" tIns="0" rIns="0" bIns="0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1276FE9-BB31-D944-9C4E-48037EC95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897" y="2060574"/>
            <a:ext cx="9326880" cy="976579"/>
          </a:xfrm>
        </p:spPr>
        <p:txBody>
          <a:bodyPr lIns="0" tIns="0" rIns="0" bIns="0"/>
          <a:lstStyle>
            <a:lvl1pPr marL="0" indent="0" algn="l">
              <a:spcBef>
                <a:spcPts val="480"/>
              </a:spcBef>
              <a:buNone/>
              <a:defRPr sz="2400">
                <a:solidFill>
                  <a:srgbClr val="072C44"/>
                </a:solidFill>
              </a:defRPr>
            </a:lvl1pPr>
            <a:lvl2pPr marL="54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24BEA2-3000-C177-7B3E-3F24C547DBA0}"/>
              </a:ext>
            </a:extLst>
          </p:cNvPr>
          <p:cNvSpPr/>
          <p:nvPr userDrawn="1"/>
        </p:nvSpPr>
        <p:spPr>
          <a:xfrm>
            <a:off x="7739148" y="6632262"/>
            <a:ext cx="4452851" cy="2257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C4AE96-885D-5C31-D559-8C6EE781A752}"/>
              </a:ext>
            </a:extLst>
          </p:cNvPr>
          <p:cNvSpPr/>
          <p:nvPr userDrawn="1"/>
        </p:nvSpPr>
        <p:spPr>
          <a:xfrm>
            <a:off x="0" y="6632262"/>
            <a:ext cx="8967019" cy="225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0E22EA-F8BB-A9B6-BF8D-9C522D12A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7902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E9C47-23B9-58B8-80A4-1E9BCA461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14839"/>
            <a:ext cx="4918075" cy="447604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24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314A4E5-98D5-D9FF-B45C-E059276EC3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5725" y="1814839"/>
            <a:ext cx="4918075" cy="447604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24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C3F5F-82D1-6381-20CF-465A237AC7D5}"/>
              </a:ext>
            </a:extLst>
          </p:cNvPr>
          <p:cNvSpPr txBox="1"/>
          <p:nvPr userDrawn="1"/>
        </p:nvSpPr>
        <p:spPr>
          <a:xfrm>
            <a:off x="11272058" y="6251172"/>
            <a:ext cx="798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CE96970-DDFE-4E45-98A7-0D60A840CDC5}" type="slidenum">
              <a:rPr lang="en-US" sz="1200" smtClean="0">
                <a:solidFill>
                  <a:schemeClr val="bg2">
                    <a:lumMod val="50000"/>
                  </a:schemeClr>
                </a:solidFill>
              </a:rPr>
              <a:t>‹#›</a:t>
            </a:fld>
            <a:endParaRPr lang="en-US" sz="12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5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959556"/>
            <a:ext cx="12192000" cy="2117"/>
          </a:xfrm>
          <a:prstGeom prst="line">
            <a:avLst/>
          </a:prstGeom>
          <a:ln w="3175" cap="flat" cmpd="sng" algn="ctr">
            <a:solidFill>
              <a:srgbClr val="5C6F7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4"/>
          <p:cNvSpPr>
            <a:spLocks noGrp="1"/>
          </p:cNvSpPr>
          <p:nvPr>
            <p:ph type="title"/>
          </p:nvPr>
        </p:nvSpPr>
        <p:spPr>
          <a:xfrm>
            <a:off x="849481" y="218724"/>
            <a:ext cx="10972800" cy="684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701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o - 3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8B621-85F8-E696-227B-F291C6E70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698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D6C273-087D-5901-3040-96240D7C27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93966" y="2344411"/>
            <a:ext cx="1758950" cy="175895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Add photo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C697B33-A83F-02E0-CCD0-00059BFA7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1497" y="4248338"/>
            <a:ext cx="3163888" cy="3937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92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600E267-716C-0560-41D1-70792C17F7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1497" y="4717211"/>
            <a:ext cx="3163888" cy="6606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Edit Title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22AB21C-7F3D-4051-C653-0F4A4D4D2E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69822" y="2344411"/>
            <a:ext cx="1758950" cy="175895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Add photo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6FC7F95-A758-3569-0402-CC3A936D68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353" y="4248338"/>
            <a:ext cx="3163888" cy="3937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92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Name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E849505-DB54-7C8D-2ACF-D93B6DA6B2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7353" y="4717211"/>
            <a:ext cx="3163888" cy="6606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Edit Title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6ECA710E-3EF7-3F7B-4007-7DA98B4EAC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845678" y="2344411"/>
            <a:ext cx="1758950" cy="175895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Add photo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24C772A-A69F-77E6-D567-EDD8876D7E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3209" y="4248338"/>
            <a:ext cx="3163888" cy="3937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92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Name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918D3F4-5B0B-5182-6344-7E1D6CE9BF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43209" y="4717211"/>
            <a:ext cx="3163888" cy="6606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Edit Title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BB95-38D7-7A9C-4553-1E6919D272C2}"/>
              </a:ext>
            </a:extLst>
          </p:cNvPr>
          <p:cNvSpPr/>
          <p:nvPr userDrawn="1"/>
        </p:nvSpPr>
        <p:spPr>
          <a:xfrm>
            <a:off x="7739150" y="6632264"/>
            <a:ext cx="4452851" cy="2257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4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C3C9A8-740A-829B-E964-24193BBB07BC}"/>
              </a:ext>
            </a:extLst>
          </p:cNvPr>
          <p:cNvSpPr/>
          <p:nvPr userDrawn="1"/>
        </p:nvSpPr>
        <p:spPr>
          <a:xfrm>
            <a:off x="2" y="6632263"/>
            <a:ext cx="8967019" cy="225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4"/>
          </a:p>
        </p:txBody>
      </p:sp>
    </p:spTree>
    <p:extLst>
      <p:ext uri="{BB962C8B-B14F-4D97-AF65-F5344CB8AC3E}">
        <p14:creationId xmlns:p14="http://schemas.microsoft.com/office/powerpoint/2010/main" val="3491655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32327"/>
            <a:ext cx="11277600" cy="95097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4" y="1188722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E52494B6-15BA-BA46-AE93-1C5255CD6A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03936" y="5709556"/>
            <a:ext cx="10643570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910563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BA9869-831A-DDC4-D079-39ADEB51E6F5}"/>
              </a:ext>
            </a:extLst>
          </p:cNvPr>
          <p:cNvSpPr/>
          <p:nvPr userDrawn="1"/>
        </p:nvSpPr>
        <p:spPr>
          <a:xfrm>
            <a:off x="7739148" y="6632262"/>
            <a:ext cx="4452851" cy="2257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92208A-1739-C73C-83AF-4BFFC6F1EFE9}"/>
              </a:ext>
            </a:extLst>
          </p:cNvPr>
          <p:cNvSpPr/>
          <p:nvPr userDrawn="1"/>
        </p:nvSpPr>
        <p:spPr>
          <a:xfrm>
            <a:off x="0" y="6632262"/>
            <a:ext cx="8967019" cy="225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1314C6-8BB2-097A-7B80-2F762CFC5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202" y="604057"/>
            <a:ext cx="10767596" cy="428917"/>
          </a:xfrm>
          <a:prstGeom prst="rect">
            <a:avLst/>
          </a:prstGeom>
        </p:spPr>
        <p:txBody>
          <a:bodyPr anchor="ctr"/>
          <a:lstStyle>
            <a:lvl1pPr algn="ctr">
              <a:defRPr sz="44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10" name="Table Placeholder 3">
            <a:extLst>
              <a:ext uri="{FF2B5EF4-FFF2-40B4-BE49-F238E27FC236}">
                <a16:creationId xmlns:a16="http://schemas.microsoft.com/office/drawing/2014/main" id="{A3149C30-AE06-C80F-8966-34D7D9D60AE9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712203" y="2217139"/>
            <a:ext cx="10767596" cy="4311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the table icon to create a standard table.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072CB-304E-C5EE-8197-86CBFABE93FA}"/>
              </a:ext>
            </a:extLst>
          </p:cNvPr>
          <p:cNvSpPr txBox="1"/>
          <p:nvPr userDrawn="1"/>
        </p:nvSpPr>
        <p:spPr>
          <a:xfrm>
            <a:off x="11272058" y="6251172"/>
            <a:ext cx="798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CE96970-DDFE-4E45-98A7-0D60A840CDC5}" type="slidenum">
              <a:rPr lang="en-US" sz="1200" smtClean="0">
                <a:solidFill>
                  <a:schemeClr val="bg2">
                    <a:lumMod val="50000"/>
                  </a:schemeClr>
                </a:solidFill>
              </a:rPr>
              <a:t>‹#›</a:t>
            </a:fld>
            <a:endParaRPr lang="en-US" sz="12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07C3B-01F2-C79C-CAED-6F462827B2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200" y="1162300"/>
            <a:ext cx="10767597" cy="9255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1516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Char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BA9869-831A-DDC4-D079-39ADEB51E6F5}"/>
              </a:ext>
            </a:extLst>
          </p:cNvPr>
          <p:cNvSpPr/>
          <p:nvPr userDrawn="1"/>
        </p:nvSpPr>
        <p:spPr>
          <a:xfrm>
            <a:off x="7739148" y="6632262"/>
            <a:ext cx="4452851" cy="2257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92208A-1739-C73C-83AF-4BFFC6F1EFE9}"/>
              </a:ext>
            </a:extLst>
          </p:cNvPr>
          <p:cNvSpPr/>
          <p:nvPr userDrawn="1"/>
        </p:nvSpPr>
        <p:spPr>
          <a:xfrm>
            <a:off x="0" y="6632262"/>
            <a:ext cx="8967019" cy="225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1314C6-8BB2-097A-7B80-2F762CFC5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202" y="258499"/>
            <a:ext cx="10767596" cy="1120034"/>
          </a:xfrm>
          <a:prstGeom prst="rect">
            <a:avLst/>
          </a:prstGeom>
        </p:spPr>
        <p:txBody>
          <a:bodyPr anchor="ctr"/>
          <a:lstStyle>
            <a:lvl1pPr algn="ctr">
              <a:defRPr sz="44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10" name="Table Placeholder 3">
            <a:extLst>
              <a:ext uri="{FF2B5EF4-FFF2-40B4-BE49-F238E27FC236}">
                <a16:creationId xmlns:a16="http://schemas.microsoft.com/office/drawing/2014/main" id="{A3149C30-AE06-C80F-8966-34D7D9D60AE9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712203" y="1578543"/>
            <a:ext cx="10767596" cy="4949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table icon to create a standard table.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A2A245-A7CD-84DA-8A05-E459BE0D0DBA}"/>
              </a:ext>
            </a:extLst>
          </p:cNvPr>
          <p:cNvSpPr txBox="1"/>
          <p:nvPr userDrawn="1"/>
        </p:nvSpPr>
        <p:spPr>
          <a:xfrm>
            <a:off x="11353800" y="6354530"/>
            <a:ext cx="798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CE96970-DDFE-4E45-98A7-0D60A840CDC5}" type="slidenum">
              <a:rPr lang="en-US" sz="9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27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1F073-9B68-3C28-A22E-AFCBE1F78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391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BA9869-831A-DDC4-D079-39ADEB51E6F5}"/>
              </a:ext>
            </a:extLst>
          </p:cNvPr>
          <p:cNvSpPr/>
          <p:nvPr userDrawn="1"/>
        </p:nvSpPr>
        <p:spPr>
          <a:xfrm>
            <a:off x="7739148" y="6632262"/>
            <a:ext cx="4452851" cy="2257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92208A-1739-C73C-83AF-4BFFC6F1EFE9}"/>
              </a:ext>
            </a:extLst>
          </p:cNvPr>
          <p:cNvSpPr/>
          <p:nvPr userDrawn="1"/>
        </p:nvSpPr>
        <p:spPr>
          <a:xfrm>
            <a:off x="0" y="6632262"/>
            <a:ext cx="8967019" cy="225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1314C6-8BB2-097A-7B80-2F762CFC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061"/>
            <a:ext cx="9123485" cy="1325563"/>
          </a:xfrm>
          <a:prstGeom prst="rect">
            <a:avLst/>
          </a:prstGeom>
        </p:spPr>
        <p:txBody>
          <a:bodyPr anchor="ctr"/>
          <a:lstStyle>
            <a:lvl1pPr algn="l">
              <a:defRPr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10D581-DA87-4132-BDCB-C07A52BF1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971" y="1"/>
            <a:ext cx="1563028" cy="15598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B80B79-991A-1A18-C17E-4708175C5948}"/>
              </a:ext>
            </a:extLst>
          </p:cNvPr>
          <p:cNvSpPr txBox="1"/>
          <p:nvPr userDrawn="1"/>
        </p:nvSpPr>
        <p:spPr>
          <a:xfrm>
            <a:off x="11353800" y="6354530"/>
            <a:ext cx="798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CE96970-DDFE-4E45-98A7-0D60A840CDC5}" type="slidenum">
              <a:rPr lang="en-US" sz="9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86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spect="1"/>
          </p:cNvSpPr>
          <p:nvPr userDrawn="1"/>
        </p:nvSpPr>
        <p:spPr>
          <a:xfrm rot="16200000">
            <a:off x="7498080" y="2164080"/>
            <a:ext cx="4023360" cy="536448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32327"/>
            <a:ext cx="11277600" cy="95097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4" y="1188722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95534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FA4A4-0933-DD44-B21E-AF326C85B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34FF9-9330-8E4B-AF0C-8EFE1248F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7AC24-548F-6A4D-91B4-276BDF9DF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</a:lstStyle>
          <a:p>
            <a:fld id="{936DBA7D-C8E2-844E-8C69-EFA14467A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36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24BEA2-3000-C177-7B3E-3F24C547DBA0}"/>
              </a:ext>
            </a:extLst>
          </p:cNvPr>
          <p:cNvSpPr/>
          <p:nvPr userDrawn="1"/>
        </p:nvSpPr>
        <p:spPr>
          <a:xfrm>
            <a:off x="7739148" y="6632262"/>
            <a:ext cx="4452851" cy="2257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C4AE96-885D-5C31-D559-8C6EE781A752}"/>
              </a:ext>
            </a:extLst>
          </p:cNvPr>
          <p:cNvSpPr/>
          <p:nvPr userDrawn="1"/>
        </p:nvSpPr>
        <p:spPr>
          <a:xfrm>
            <a:off x="0" y="6632262"/>
            <a:ext cx="8967019" cy="225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0E22EA-F8BB-A9B6-BF8D-9C522D12A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7902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BD1EC94-661A-9745-C59E-79FDF54474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14839"/>
            <a:ext cx="4918075" cy="447604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 sz="2400"/>
            </a:lvl4pPr>
            <a:lvl5pPr>
              <a:buClr>
                <a:schemeClr val="accent1"/>
              </a:buClr>
              <a:defRPr sz="24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2AFF7EF-45A7-8679-0436-441A268EA33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35725" y="1814839"/>
            <a:ext cx="4918075" cy="4476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an icon to add images, video, charts, </a:t>
            </a:r>
            <a:r>
              <a:rPr lang="en-US" err="1"/>
              <a:t>etc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BF1C43-5A96-9EB2-C9D1-0064CFC8FCBE}"/>
              </a:ext>
            </a:extLst>
          </p:cNvPr>
          <p:cNvSpPr txBox="1"/>
          <p:nvPr userDrawn="1"/>
        </p:nvSpPr>
        <p:spPr>
          <a:xfrm>
            <a:off x="11353800" y="6354530"/>
            <a:ext cx="798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CE96970-DDFE-4E45-98A7-0D60A840CDC5}" type="slidenum">
              <a:rPr lang="en-US" sz="9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6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38773" y="1960695"/>
            <a:ext cx="103632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38773" y="3542607"/>
            <a:ext cx="926592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48277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Standar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2020019-866F-8DC2-DC89-B117B16DA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2EEE5D-5637-4B25-5CE8-CE95C60E5ADB}"/>
              </a:ext>
            </a:extLst>
          </p:cNvPr>
          <p:cNvSpPr/>
          <p:nvPr userDrawn="1"/>
        </p:nvSpPr>
        <p:spPr>
          <a:xfrm>
            <a:off x="0" y="1783156"/>
            <a:ext cx="12192000" cy="2734056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FBC7E-02DF-EEA8-D08C-2512212402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873" y="2288080"/>
            <a:ext cx="11198254" cy="1649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5C6B0A-807E-0661-B150-5644F78E5A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73" y="4106487"/>
            <a:ext cx="11198254" cy="31110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insert Name, Date, </a:t>
            </a:r>
            <a:r>
              <a:rPr lang="en-US" dirty="0" err="1"/>
              <a:t>etc</a:t>
            </a:r>
            <a:r>
              <a:rPr lang="en-US" dirty="0"/>
              <a:t> (only if needed, this does not need to be on every presentation)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6517A3-C87C-FEB1-3642-FFCE973C354B}"/>
              </a:ext>
            </a:extLst>
          </p:cNvPr>
          <p:cNvSpPr txBox="1"/>
          <p:nvPr userDrawn="1"/>
        </p:nvSpPr>
        <p:spPr>
          <a:xfrm>
            <a:off x="77767" y="6440143"/>
            <a:ext cx="2619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spc="50" dirty="0">
                <a:solidFill>
                  <a:schemeClr val="bg1"/>
                </a:solidFill>
              </a:rPr>
              <a:t>© Insurance Information Institute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7EB44-CF4D-CF2E-B8ED-7D80AF699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43995" y="5636340"/>
            <a:ext cx="2455938" cy="101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36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or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7CAEFC-BCE3-2DCF-FD30-895DDD79B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97764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7A9ABD3-AF28-1C0D-1F0C-4162B216EE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3720" y="819083"/>
            <a:ext cx="7348338" cy="6746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9BAA0B7-3CB8-B7F8-50AD-3A1283AB3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3720" y="2161310"/>
            <a:ext cx="7348338" cy="417945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tabLst/>
              <a:defRPr sz="2400"/>
            </a:lvl1pPr>
            <a:lvl2pPr marL="690562" indent="-342900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400"/>
            </a:lvl2pPr>
            <a:lvl3pPr marL="977900" indent="-223838">
              <a:buClr>
                <a:schemeClr val="accent1"/>
              </a:buClr>
              <a:tabLst/>
              <a:defRPr sz="2400"/>
            </a:lvl3pPr>
            <a:lvl4pPr>
              <a:buClr>
                <a:schemeClr val="accent1"/>
              </a:buClr>
              <a:defRPr sz="2400"/>
            </a:lvl4pPr>
            <a:lvl5pPr>
              <a:buClr>
                <a:schemeClr val="accent1"/>
              </a:buClr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D1CFA5B-61B5-42C5-A0D1-E6CB9D9F07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505" y="819083"/>
            <a:ext cx="2047623" cy="35604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8BDBE-57BA-85D0-DB1A-D47902D46C03}"/>
              </a:ext>
            </a:extLst>
          </p:cNvPr>
          <p:cNvSpPr txBox="1"/>
          <p:nvPr userDrawn="1"/>
        </p:nvSpPr>
        <p:spPr>
          <a:xfrm>
            <a:off x="11272058" y="6251172"/>
            <a:ext cx="798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CE96970-DDFE-4E45-98A7-0D60A840CDC5}" type="slidenum">
              <a:rPr lang="en-US" sz="1200" smtClean="0">
                <a:solidFill>
                  <a:schemeClr val="bg2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51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72FC520-86EC-2299-B3BB-AAFBFC1DA8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7463" y="742779"/>
            <a:ext cx="9685337" cy="16494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C485F-83B5-0F7A-5337-FB0B8C71E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87463" y="2634332"/>
            <a:ext cx="9685337" cy="205781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466A7E-C695-9A6E-E0ED-13067151A412}"/>
              </a:ext>
            </a:extLst>
          </p:cNvPr>
          <p:cNvSpPr txBox="1"/>
          <p:nvPr userDrawn="1"/>
        </p:nvSpPr>
        <p:spPr>
          <a:xfrm>
            <a:off x="7019364" y="5734525"/>
            <a:ext cx="5029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200" b="1" dirty="0" err="1">
                <a:solidFill>
                  <a:schemeClr val="bg1"/>
                </a:solidFill>
              </a:rPr>
              <a:t>iii.org</a:t>
            </a:r>
            <a:endParaRPr lang="en-US" sz="2200" b="1" dirty="0">
              <a:solidFill>
                <a:schemeClr val="bg1"/>
              </a:solidFill>
            </a:endParaRPr>
          </a:p>
          <a:p>
            <a:pPr lvl="0" algn="r"/>
            <a:r>
              <a:rPr lang="en-US" dirty="0">
                <a:solidFill>
                  <a:schemeClr val="bg1"/>
                </a:solidFill>
              </a:rPr>
              <a:t>110 William Street</a:t>
            </a:r>
          </a:p>
          <a:p>
            <a:pPr lvl="0" algn="r"/>
            <a:r>
              <a:rPr lang="en-US" dirty="0">
                <a:solidFill>
                  <a:schemeClr val="bg1"/>
                </a:solidFill>
              </a:rPr>
              <a:t>New York, NY 10038</a:t>
            </a: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4139A8E5-A9BE-A3DB-2C3D-D8E306DB91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0424" y="5832366"/>
            <a:ext cx="381000" cy="381000"/>
          </a:xfrm>
          <a:prstGeom prst="rect">
            <a:avLst/>
          </a:prstGeom>
        </p:spPr>
      </p:pic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72F0B1D8-9ABD-41EF-80D9-625D3874AEF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3436" y="6272787"/>
            <a:ext cx="381000" cy="381000"/>
          </a:xfrm>
          <a:prstGeom prst="rect">
            <a:avLst/>
          </a:prstGeom>
        </p:spPr>
      </p:pic>
      <p:pic>
        <p:nvPicPr>
          <p:cNvPr id="15" name="Picture 14">
            <a:hlinkClick r:id="rId7"/>
            <a:extLst>
              <a:ext uri="{FF2B5EF4-FFF2-40B4-BE49-F238E27FC236}">
                <a16:creationId xmlns:a16="http://schemas.microsoft.com/office/drawing/2014/main" id="{202ED7AC-336C-69C5-B0F4-4B4578D8E8E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3436" y="5832366"/>
            <a:ext cx="381000" cy="381000"/>
          </a:xfrm>
          <a:prstGeom prst="rect">
            <a:avLst/>
          </a:prstGeom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2C9C737-E142-3DDA-494E-5C14E682199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94074" y="6272787"/>
            <a:ext cx="393700" cy="381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42967B-823F-F100-BAF0-A1904E1BFBB5}"/>
              </a:ext>
            </a:extLst>
          </p:cNvPr>
          <p:cNvSpPr txBox="1"/>
          <p:nvPr userDrawn="1"/>
        </p:nvSpPr>
        <p:spPr>
          <a:xfrm>
            <a:off x="4786186" y="6426575"/>
            <a:ext cx="2619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spc="50" dirty="0">
                <a:solidFill>
                  <a:schemeClr val="bg1"/>
                </a:solidFill>
              </a:rPr>
              <a:t>© Insurance Information Institute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177A31-31FC-D930-B18F-4DD19C8FC2D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113080" y="5431006"/>
            <a:ext cx="1965839" cy="81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19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54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4" y="1304174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7E8623-7513-7544-9353-C264A556CB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1057" y="6293756"/>
            <a:ext cx="7105420" cy="41501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C1E92BD-0DD2-C64C-B9C2-65523F84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310666"/>
            <a:ext cx="11277600" cy="9509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883664"/>
            <a:ext cx="11277600" cy="4041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CCB4824-0FFE-344C-AABA-C935BB6773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4" y="1304174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497A3F6-E5B2-7D4F-A76B-11393ACA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310666"/>
            <a:ext cx="11277600" cy="9509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9525C71-8B18-0E4D-8E08-5A5E34F592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5488" y="6293756"/>
            <a:ext cx="9190989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69901" y="1806211"/>
            <a:ext cx="11290299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469906" y="2526304"/>
            <a:ext cx="11290300" cy="35448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F4979C4-97BC-6D4A-AE49-73E4809D86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4" y="1304174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429DB1E-2DC1-9543-BF0D-91A6EFA0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310666"/>
            <a:ext cx="11277600" cy="9509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7E8843D-69B7-834F-A2D9-46D78222F9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5488" y="6293756"/>
            <a:ext cx="9190989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Placeholder 1">
            <a:extLst>
              <a:ext uri="{FF2B5EF4-FFF2-40B4-BE49-F238E27FC236}">
                <a16:creationId xmlns:a16="http://schemas.microsoft.com/office/drawing/2014/main" id="{76A47BB4-B2AD-7944-A750-0729E929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310666"/>
            <a:ext cx="11239309" cy="9509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Chart Placeholder 5">
            <a:extLst>
              <a:ext uri="{FF2B5EF4-FFF2-40B4-BE49-F238E27FC236}">
                <a16:creationId xmlns:a16="http://schemas.microsoft.com/office/drawing/2014/main" id="{B6F2D2F6-8065-6E4F-80D4-D7F51B21083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86829" y="1745757"/>
            <a:ext cx="4999573" cy="25414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B43557F3-66F6-334D-A8CF-4AF6A80B06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168" y="1489747"/>
            <a:ext cx="5224261" cy="256011"/>
          </a:xfrm>
        </p:spPr>
        <p:txBody>
          <a:bodyPr/>
          <a:lstStyle>
            <a:lvl1pPr marL="0" indent="0">
              <a:buNone/>
              <a:defRPr sz="1200" b="1"/>
            </a:lvl1pPr>
            <a:lvl2pPr marL="338320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33246" indent="0">
              <a:buNone/>
              <a:defRPr sz="1200" b="1"/>
            </a:lvl4pPr>
            <a:lvl5pPr marL="1307559" indent="0">
              <a:buNone/>
              <a:defRPr sz="1200" b="1"/>
            </a:lvl5pPr>
          </a:lstStyle>
          <a:p>
            <a:pPr lvl="0"/>
            <a:r>
              <a:rPr lang="en-US"/>
              <a:t>Graph title</a:t>
            </a:r>
          </a:p>
        </p:txBody>
      </p:sp>
      <p:sp>
        <p:nvSpPr>
          <p:cNvPr id="43" name="Chart Placeholder 5">
            <a:extLst>
              <a:ext uri="{FF2B5EF4-FFF2-40B4-BE49-F238E27FC236}">
                <a16:creationId xmlns:a16="http://schemas.microsoft.com/office/drawing/2014/main" id="{73451660-11F0-DD41-BD19-E200960A1D4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5142" y="1745757"/>
            <a:ext cx="5230536" cy="25684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3F701B3-9A33-B349-BF3D-217EFD2970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4015" y="1489747"/>
            <a:ext cx="5230537" cy="256010"/>
          </a:xfrm>
        </p:spPr>
        <p:txBody>
          <a:bodyPr/>
          <a:lstStyle>
            <a:lvl1pPr marL="0" indent="0">
              <a:buNone/>
              <a:defRPr sz="1200" b="1"/>
            </a:lvl1pPr>
            <a:lvl2pPr marL="338320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33246" indent="0">
              <a:buNone/>
              <a:defRPr sz="1200" b="1"/>
            </a:lvl4pPr>
            <a:lvl5pPr marL="1307559" indent="0">
              <a:buNone/>
              <a:defRPr sz="1200" b="1"/>
            </a:lvl5pPr>
          </a:lstStyle>
          <a:p>
            <a:pPr lvl="0"/>
            <a:r>
              <a:rPr lang="en-US"/>
              <a:t>Graph title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D21B3960-ABE4-F24E-B3E0-2A928174D6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488" y="4543196"/>
            <a:ext cx="10850190" cy="146082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38125" indent="-22860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2pPr>
            <a:lvl3pPr marL="466725" indent="-22860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tabLst/>
              <a:defRPr sz="1400">
                <a:solidFill>
                  <a:schemeClr val="tx1"/>
                </a:solidFill>
              </a:defRPr>
            </a:lvl3pPr>
            <a:lvl4pPr marL="693738" indent="-217488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tabLst/>
              <a:defRPr sz="1400">
                <a:solidFill>
                  <a:schemeClr val="tx1"/>
                </a:solidFill>
              </a:defRPr>
            </a:lvl4pPr>
            <a:lvl5pPr marL="857250" indent="-174625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tabLst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B3D97F8D-1AE4-4D4F-A071-2356188B9F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45488" y="6293756"/>
            <a:ext cx="9190989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73520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69902" y="183886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6224120" y="1838869"/>
            <a:ext cx="5537557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476257" y="2558960"/>
            <a:ext cx="5530849" cy="35767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6225116" y="2559595"/>
            <a:ext cx="5535168" cy="35758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35CE19-4683-9045-A7CD-9396255139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5494" y="1304174"/>
            <a:ext cx="11272012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C6B1947-4692-614E-8CFD-0FF9B545D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310666"/>
            <a:ext cx="11277600" cy="9509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381A7D0-ABA0-B349-8D81-364143A0A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5488" y="6293756"/>
            <a:ext cx="9190989" cy="415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E286BF-24AE-D6D3-A3E2-96EF7F599852}"/>
              </a:ext>
            </a:extLst>
          </p:cNvPr>
          <p:cNvSpPr/>
          <p:nvPr userDrawn="1"/>
        </p:nvSpPr>
        <p:spPr>
          <a:xfrm>
            <a:off x="7739148" y="6632262"/>
            <a:ext cx="4452851" cy="2257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7C7B14-99F4-B067-1E13-C4D495012FFE}"/>
              </a:ext>
            </a:extLst>
          </p:cNvPr>
          <p:cNvSpPr/>
          <p:nvPr userDrawn="1"/>
        </p:nvSpPr>
        <p:spPr>
          <a:xfrm>
            <a:off x="0" y="6632262"/>
            <a:ext cx="8967019" cy="225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58962-6BC5-FF75-B2A4-FCDB00AB9426}"/>
              </a:ext>
            </a:extLst>
          </p:cNvPr>
          <p:cNvSpPr txBox="1"/>
          <p:nvPr userDrawn="1"/>
        </p:nvSpPr>
        <p:spPr>
          <a:xfrm>
            <a:off x="11272058" y="6251172"/>
            <a:ext cx="798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CE96970-DDFE-4E45-98A7-0D60A840CDC5}" type="slidenum">
              <a:rPr lang="en-US" sz="1200" smtClean="0">
                <a:solidFill>
                  <a:schemeClr val="bg2">
                    <a:lumMod val="50000"/>
                  </a:schemeClr>
                </a:solidFill>
              </a:rPr>
              <a:t>‹#›</a:t>
            </a:fld>
            <a:endParaRPr lang="en-US" sz="12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1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7CAEFC-BCE3-2DCF-FD30-895DDD79B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9220" y="0"/>
            <a:ext cx="504278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7A9ABD3-AF28-1C0D-1F0C-4162B216EE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8876" y="857635"/>
            <a:ext cx="5965297" cy="19942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31DBA5-9C24-82DA-3B83-A616ACBE8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875" y="3101385"/>
            <a:ext cx="5965297" cy="19942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subtitle, if needed</a:t>
            </a:r>
          </a:p>
        </p:txBody>
      </p:sp>
    </p:spTree>
    <p:extLst>
      <p:ext uri="{BB962C8B-B14F-4D97-AF65-F5344CB8AC3E}">
        <p14:creationId xmlns:p14="http://schemas.microsoft.com/office/powerpoint/2010/main" val="421105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40F824EF-3C6D-2D43-8436-3CC362B202B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11531600" y="6197599"/>
            <a:ext cx="660400" cy="660400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11493500" y="6662377"/>
            <a:ext cx="58420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9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310666"/>
            <a:ext cx="11277600" cy="950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75488" y="1963019"/>
            <a:ext cx="11277600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21FE8CE-6CAD-394B-ABAE-B15B68A3F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4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50" r:id="rId4"/>
    <p:sldLayoutId id="2147483655" r:id="rId5"/>
    <p:sldLayoutId id="2147483672" r:id="rId6"/>
    <p:sldLayoutId id="2147483656" r:id="rId7"/>
    <p:sldLayoutId id="2147483716" r:id="rId8"/>
    <p:sldLayoutId id="2147483717" r:id="rId9"/>
    <p:sldLayoutId id="2147483724" r:id="rId10"/>
    <p:sldLayoutId id="2147483726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</p:sldLayoutIdLst>
  <p:txStyles>
    <p:titleStyle>
      <a:lvl1pPr algn="l" defTabSz="914377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rgbClr val="337DBE"/>
          </a:solidFill>
          <a:latin typeface="+mj-lt"/>
          <a:ea typeface="+mj-ea"/>
          <a:cs typeface="+mj-cs"/>
        </a:defRPr>
      </a:lvl1pPr>
    </p:titleStyle>
    <p:bodyStyle>
      <a:lvl1pPr marL="292601" indent="-292601" algn="l" defTabSz="914377" rtl="0" eaLnBrk="1" latinLnBrk="0" hangingPunct="1">
        <a:lnSpc>
          <a:spcPct val="90000"/>
        </a:lnSpc>
        <a:spcBef>
          <a:spcPts val="2000"/>
        </a:spcBef>
        <a:buClr>
          <a:srgbClr val="337DBE"/>
        </a:buClr>
        <a:buSzPct val="77000"/>
        <a:buFont typeface="Wingdings 3" panose="05040102010807070707" pitchFamily="18" charset="2"/>
        <a:buChar char="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1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337DBE"/>
        </a:buClr>
        <a:buFont typeface="Wingdings" panose="05000000000000000000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337DBE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697" indent="-219451" algn="l" defTabSz="914377" rtl="0" eaLnBrk="1" latinLnBrk="0" hangingPunct="1">
        <a:lnSpc>
          <a:spcPct val="90000"/>
        </a:lnSpc>
        <a:spcBef>
          <a:spcPts val="200"/>
        </a:spcBef>
        <a:buClr>
          <a:srgbClr val="337DBE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291" indent="-173732" algn="l" defTabSz="914377" rtl="0" eaLnBrk="1" latinLnBrk="0" hangingPunct="1">
        <a:lnSpc>
          <a:spcPct val="90000"/>
        </a:lnSpc>
        <a:spcBef>
          <a:spcPts val="100"/>
        </a:spcBef>
        <a:buClr>
          <a:srgbClr val="337DBE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04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iii.org/sites/default/files/docs/pdf/triple-i_2023_annual_report.pdf" TargetMode="Externa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s://www.iii.org/article/homeowners-perception-of-weather-risks-2023q2-consumer-survey" TargetMode="External"/><Relationship Id="rId7" Type="http://schemas.openxmlformats.org/officeDocument/2006/relationships/hyperlink" Target="https://resilience.iii.org/resilience-blo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iii.org/article/triple-i-issues-briefs" TargetMode="External"/><Relationship Id="rId5" Type="http://schemas.openxmlformats.org/officeDocument/2006/relationships/hyperlink" Target="https://www.cisolutions.com/wp-content/uploads/2023/11/Urban-Reforestation-and-Wetland-Restoration-Across-Greater-Milwaukee-December-2023.pdf" TargetMode="External"/><Relationship Id="rId10" Type="http://schemas.openxmlformats.org/officeDocument/2006/relationships/image" Target="../media/image47.png"/><Relationship Id="rId4" Type="http://schemas.openxmlformats.org/officeDocument/2006/relationships/hyperlink" Target="https://aicpcu.sharepoint.com/sites/III/Shared%20Documents/Economics%20and%20Analytics/2022%20Economics%20and%20Analytics/NIBS/NIBS_MMC_Roadmap%20Resilience%20Report.pdf" TargetMode="External"/><Relationship Id="rId9" Type="http://schemas.openxmlformats.org/officeDocument/2006/relationships/hyperlink" Target="https://resilience.iii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hyperlink" Target="https://mailchi.mp/0e181b1b32be/can-a-florida-special-session-clear-the-shade-cast-from-legal-system-abuse?e=fa93ed7b47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TLa1Q_2S9Oo?feature=oembed" TargetMode="Externa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hyperlink" Target="http://www.iii.org/socialinflation.org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53.jpeg"/><Relationship Id="rId5" Type="http://schemas.openxmlformats.org/officeDocument/2006/relationships/hyperlink" Target="https://www.iii.org/sites/default/files/docs/pdf/cas_social_inflation_03062023.pdf" TargetMode="External"/><Relationship Id="rId4" Type="http://schemas.openxmlformats.org/officeDocument/2006/relationships/hyperlink" Target="https://www.iii.org/sites/default/files/docs/pdf/triple-i_state_of_the_risk_social_inflation_02082022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4.png"/><Relationship Id="rId4" Type="http://schemas.openxmlformats.org/officeDocument/2006/relationships/hyperlink" Target="https://www.insurance-research.org/research-publications/public-attitudes-litigation-trends-and-role-attorneys-auto-insurance-claims-0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hyperlink" Target="https://www.iii.org/sites/default/files/docs/pdf/triple-i_trends_and_insights_florida_pc_02152023.pdf" TargetMode="External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chart" Target="../charts/char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9CBCD6-5173-912B-34BE-6C42CB2AE2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6873" y="1995855"/>
            <a:ext cx="11198254" cy="1433146"/>
          </a:xfrm>
        </p:spPr>
        <p:txBody>
          <a:bodyPr/>
          <a:lstStyle/>
          <a:p>
            <a:r>
              <a:rPr lang="en-US" sz="3600" dirty="0"/>
              <a:t>Triple-I State of the Industry Review</a:t>
            </a:r>
          </a:p>
          <a:p>
            <a:endParaRPr lang="en-US" sz="18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7E2FC-BC33-9809-2C94-7A59ABE9AD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873" y="2949655"/>
            <a:ext cx="11198254" cy="311109"/>
          </a:xfrm>
        </p:spPr>
        <p:txBody>
          <a:bodyPr/>
          <a:lstStyle/>
          <a:p>
            <a:r>
              <a:rPr lang="en-US" dirty="0"/>
              <a:t>March 12, 2024</a:t>
            </a:r>
          </a:p>
        </p:txBody>
      </p:sp>
    </p:spTree>
    <p:extLst>
      <p:ext uri="{BB962C8B-B14F-4D97-AF65-F5344CB8AC3E}">
        <p14:creationId xmlns:p14="http://schemas.microsoft.com/office/powerpoint/2010/main" val="140725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D917704-172D-1DCF-0795-EAB906D145B3}"/>
              </a:ext>
            </a:extLst>
          </p:cNvPr>
          <p:cNvGrpSpPr/>
          <p:nvPr/>
        </p:nvGrpSpPr>
        <p:grpSpPr>
          <a:xfrm>
            <a:off x="1" y="0"/>
            <a:ext cx="12205124" cy="1506569"/>
            <a:chOff x="1" y="0"/>
            <a:chExt cx="12205124" cy="15065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21D887-0433-BC82-C332-320B116BD0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897"/>
            <a:stretch/>
          </p:blipFill>
          <p:spPr>
            <a:xfrm>
              <a:off x="7457761" y="0"/>
              <a:ext cx="4747364" cy="150261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B9A7BB-8CA7-EC5C-453A-FD02C6333F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1897"/>
            <a:stretch/>
          </p:blipFill>
          <p:spPr>
            <a:xfrm>
              <a:off x="1" y="3955"/>
              <a:ext cx="4747364" cy="150261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5D488D-B8CC-09EF-D25F-81F7CB885A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897"/>
            <a:stretch/>
          </p:blipFill>
          <p:spPr>
            <a:xfrm>
              <a:off x="4745302" y="3582"/>
              <a:ext cx="4747364" cy="150261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E5FAD4C-CADE-47B1-41E6-5CA91093C344}"/>
              </a:ext>
            </a:extLst>
          </p:cNvPr>
          <p:cNvSpPr txBox="1"/>
          <p:nvPr/>
        </p:nvSpPr>
        <p:spPr>
          <a:xfrm>
            <a:off x="295122" y="186577"/>
            <a:ext cx="73587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P&amp;C Replacement Costs Increases From 2019 to 2022</a:t>
            </a:r>
          </a:p>
          <a:p>
            <a:endParaRPr lang="en-US" sz="2000">
              <a:solidFill>
                <a:srgbClr val="194D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D6D2B-067C-466D-BDDA-F84B14C379D7}"/>
              </a:ext>
            </a:extLst>
          </p:cNvPr>
          <p:cNvSpPr txBox="1"/>
          <p:nvPr/>
        </p:nvSpPr>
        <p:spPr>
          <a:xfrm>
            <a:off x="8209200" y="1822533"/>
            <a:ext cx="365833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UP 40.4% SINCE 2019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Replacement costs for all P&amp;C lines increased 40.4% from 2019 to 2022, even after recent decreases in U.S. CPI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Cumulative P&amp;C Replacement Costs Increases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(Yo3Y% 2019-22)</a:t>
            </a:r>
          </a:p>
          <a:p>
            <a:pPr marL="285750" indent="-285750">
              <a:spcBef>
                <a:spcPts val="6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P&amp;C Lines: 40.4%</a:t>
            </a:r>
          </a:p>
          <a:p>
            <a:pPr marL="285750" indent="-285750">
              <a:spcBef>
                <a:spcPts val="6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Homeowners: 55.4%</a:t>
            </a:r>
          </a:p>
          <a:p>
            <a:pPr marL="285750" indent="-285750">
              <a:spcBef>
                <a:spcPts val="6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Private Auto: 45.6%</a:t>
            </a:r>
          </a:p>
          <a:p>
            <a:pPr marL="285750" indent="-285750">
              <a:spcBef>
                <a:spcPts val="6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Commercial Property: 39.9%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6DB9F-9306-BE3C-0459-74CE0CFD979B}"/>
              </a:ext>
            </a:extLst>
          </p:cNvPr>
          <p:cNvSpPr txBox="1"/>
          <p:nvPr/>
        </p:nvSpPr>
        <p:spPr>
          <a:xfrm>
            <a:off x="847724" y="1783261"/>
            <a:ext cx="70770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P&amp;C Replacement Cost Increases from 2019 to 2022</a:t>
            </a:r>
          </a:p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P&amp;C and Key Lines (YoY% and Yo3Y%)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3DC4F90-3A17-599E-E113-FBC2281E139F}"/>
              </a:ext>
            </a:extLst>
          </p:cNvPr>
          <p:cNvGraphicFramePr/>
          <p:nvPr/>
        </p:nvGraphicFramePr>
        <p:xfrm>
          <a:off x="410967" y="2244882"/>
          <a:ext cx="7513832" cy="3949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ED4DA10-19DF-6349-380B-DCF8D89E1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087" y="227702"/>
            <a:ext cx="2630808" cy="10961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98F949-A974-3BDE-D015-60BFEAD0551A}"/>
              </a:ext>
            </a:extLst>
          </p:cNvPr>
          <p:cNvSpPr txBox="1"/>
          <p:nvPr/>
        </p:nvSpPr>
        <p:spPr>
          <a:xfrm>
            <a:off x="7565349" y="6078956"/>
            <a:ext cx="3156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Triple-I (as of 03/25/2023)</a:t>
            </a:r>
          </a:p>
        </p:txBody>
      </p:sp>
    </p:spTree>
    <p:extLst>
      <p:ext uri="{BB962C8B-B14F-4D97-AF65-F5344CB8AC3E}">
        <p14:creationId xmlns:p14="http://schemas.microsoft.com/office/powerpoint/2010/main" val="58150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7ED1A14-CDBD-6A68-E068-C26D942A464D}"/>
              </a:ext>
            </a:extLst>
          </p:cNvPr>
          <p:cNvSpPr txBox="1">
            <a:spLocks/>
          </p:cNvSpPr>
          <p:nvPr/>
        </p:nvSpPr>
        <p:spPr>
          <a:xfrm>
            <a:off x="712202" y="1282853"/>
            <a:ext cx="10767596" cy="160243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912813" algn="l"/>
              </a:tabLst>
            </a:pPr>
            <a:r>
              <a:rPr lang="en-US" sz="1600">
                <a:cs typeface="Arial" panose="020B0604020202020204" pitchFamily="34" charset="0"/>
              </a:rPr>
              <a:t>Real GDP Growth at 2.1% YTD, with Q3 higher at</a:t>
            </a:r>
            <a:r>
              <a:rPr lang="en-US" sz="1600">
                <a:effectLst/>
                <a:cs typeface="Arial" panose="020B0604020202020204" pitchFamily="34" charset="0"/>
              </a:rPr>
              <a:t> </a:t>
            </a:r>
            <a:r>
              <a:rPr lang="en-US" sz="1600">
                <a:cs typeface="Arial" panose="020B0604020202020204" pitchFamily="34" charset="0"/>
              </a:rPr>
              <a:t>4.9% - </a:t>
            </a:r>
            <a:r>
              <a:rPr lang="en-US" sz="1600" b="1">
                <a:cs typeface="Arial" panose="020B0604020202020204" pitchFamily="34" charset="0"/>
              </a:rPr>
              <a:t>for GDP, all eyes on Q4 numbers.</a:t>
            </a:r>
          </a:p>
          <a:p>
            <a:pPr marL="0" indent="0">
              <a:buNone/>
              <a:tabLst>
                <a:tab pos="912813" algn="l"/>
              </a:tabLst>
            </a:pPr>
            <a:r>
              <a:rPr lang="en-US" sz="1600">
                <a:effectLst/>
                <a:cs typeface="Arial" panose="020B0604020202020204" pitchFamily="34" charset="0"/>
              </a:rPr>
              <a:t>CPI </a:t>
            </a:r>
            <a:r>
              <a:rPr lang="en-US" sz="1600">
                <a:cs typeface="Arial" panose="020B0604020202020204" pitchFamily="34" charset="0"/>
              </a:rPr>
              <a:t>c</a:t>
            </a:r>
            <a:r>
              <a:rPr lang="en-US" sz="1600">
                <a:effectLst/>
                <a:cs typeface="Arial" panose="020B0604020202020204" pitchFamily="34" charset="0"/>
              </a:rPr>
              <a:t>ontinues to slow down to 3.1% as of November - but CPI Less </a:t>
            </a:r>
            <a:r>
              <a:rPr lang="en-US" sz="1600">
                <a:cs typeface="Arial" panose="020B0604020202020204" pitchFamily="34" charset="0"/>
              </a:rPr>
              <a:t>F</a:t>
            </a:r>
            <a:r>
              <a:rPr lang="en-US" sz="1600">
                <a:effectLst/>
                <a:cs typeface="Arial" panose="020B0604020202020204" pitchFamily="34" charset="0"/>
              </a:rPr>
              <a:t>ood &amp; </a:t>
            </a:r>
            <a:r>
              <a:rPr lang="en-US" sz="1600">
                <a:cs typeface="Arial" panose="020B0604020202020204" pitchFamily="34" charset="0"/>
              </a:rPr>
              <a:t>E</a:t>
            </a:r>
            <a:r>
              <a:rPr lang="en-US" sz="1600">
                <a:effectLst/>
                <a:cs typeface="Arial" panose="020B0604020202020204" pitchFamily="34" charset="0"/>
              </a:rPr>
              <a:t>nergy is still up 4.0% YoY.</a:t>
            </a:r>
          </a:p>
          <a:p>
            <a:pPr marL="0" indent="0">
              <a:buNone/>
            </a:pPr>
            <a:r>
              <a:rPr lang="en-US" sz="1600"/>
              <a:t>P&amp;C replacement costs confirm trend and increasing slower than full CPI.</a:t>
            </a:r>
            <a:endParaRPr lang="en-US" sz="1600">
              <a:effectLst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/>
              <a:t>U.S. payrolls up by 216,000 in December, but unemployment rate unchanged at 3.7%.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919DB8-F9A0-2DB1-BB6E-108D12E70EFF}"/>
              </a:ext>
            </a:extLst>
          </p:cNvPr>
          <p:cNvGraphicFramePr>
            <a:graphicFrameLocks noGrp="1"/>
          </p:cNvGraphicFramePr>
          <p:nvPr/>
        </p:nvGraphicFramePr>
        <p:xfrm>
          <a:off x="802640" y="3026215"/>
          <a:ext cx="10364203" cy="3238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9915">
                  <a:extLst>
                    <a:ext uri="{9D8B030D-6E8A-4147-A177-3AD203B41FA5}">
                      <a16:colId xmlns:a16="http://schemas.microsoft.com/office/drawing/2014/main" val="398174767"/>
                    </a:ext>
                  </a:extLst>
                </a:gridCol>
                <a:gridCol w="1231072">
                  <a:extLst>
                    <a:ext uri="{9D8B030D-6E8A-4147-A177-3AD203B41FA5}">
                      <a16:colId xmlns:a16="http://schemas.microsoft.com/office/drawing/2014/main" val="3013783274"/>
                    </a:ext>
                  </a:extLst>
                </a:gridCol>
                <a:gridCol w="1231072">
                  <a:extLst>
                    <a:ext uri="{9D8B030D-6E8A-4147-A177-3AD203B41FA5}">
                      <a16:colId xmlns:a16="http://schemas.microsoft.com/office/drawing/2014/main" val="3781946681"/>
                    </a:ext>
                  </a:extLst>
                </a:gridCol>
                <a:gridCol w="1231072">
                  <a:extLst>
                    <a:ext uri="{9D8B030D-6E8A-4147-A177-3AD203B41FA5}">
                      <a16:colId xmlns:a16="http://schemas.microsoft.com/office/drawing/2014/main" val="1403270511"/>
                    </a:ext>
                  </a:extLst>
                </a:gridCol>
                <a:gridCol w="1231072">
                  <a:extLst>
                    <a:ext uri="{9D8B030D-6E8A-4147-A177-3AD203B41FA5}">
                      <a16:colId xmlns:a16="http://schemas.microsoft.com/office/drawing/2014/main" val="953480237"/>
                    </a:ext>
                  </a:extLst>
                </a:gridCol>
              </a:tblGrid>
              <a:tr h="495299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u="none" strike="noStrike">
                          <a:effectLst/>
                        </a:rPr>
                        <a:t>Growth &amp; Inflation (Change YoY%)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2023</a:t>
                      </a:r>
                      <a:r>
                        <a:rPr lang="en-US" sz="1400" b="0" u="none" strike="noStrike">
                          <a:effectLst/>
                        </a:rPr>
                        <a:t>YTD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4302132"/>
                  </a:ext>
                </a:extLst>
              </a:tr>
              <a:tr h="3924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Growth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860405"/>
                  </a:ext>
                </a:extLst>
              </a:tr>
              <a:tr h="3597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 U.S. Real GDP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5278319"/>
                  </a:ext>
                </a:extLst>
              </a:tr>
              <a:tr h="3597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 Finance &amp; Insurance Output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4825942"/>
                  </a:ext>
                </a:extLst>
              </a:tr>
              <a:tr h="3597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 P&amp;C Underlying Growth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7403229"/>
                  </a:ext>
                </a:extLst>
              </a:tr>
              <a:tr h="3597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Inflation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085650"/>
                  </a:ext>
                </a:extLst>
              </a:tr>
              <a:tr h="3597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 U.S. Inflation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4106678"/>
                  </a:ext>
                </a:extLst>
              </a:tr>
              <a:tr h="3597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 P&amp;C Replacement Costs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5398888"/>
                  </a:ext>
                </a:extLst>
              </a:tr>
              <a:tr h="163520">
                <a:tc gridSpan="5"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Source: U.S. Economic data: FRED; Insurance data and analysis: Triple-I; as of 01/09/2024</a:t>
                      </a:r>
                      <a:endParaRPr lang="en-US" sz="1200" b="0" i="0" u="none" strike="noStrike" noProof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995410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F38F16A9-6841-851C-F21C-9905D6CF3397}"/>
              </a:ext>
            </a:extLst>
          </p:cNvPr>
          <p:cNvSpPr txBox="1">
            <a:spLocks/>
          </p:cNvSpPr>
          <p:nvPr/>
        </p:nvSpPr>
        <p:spPr>
          <a:xfrm>
            <a:off x="0" y="531772"/>
            <a:ext cx="12192000" cy="55782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P&amp;C Industry Macroeconomic Drivers</a:t>
            </a:r>
          </a:p>
        </p:txBody>
      </p:sp>
      <p:sp>
        <p:nvSpPr>
          <p:cNvPr id="10" name="Arrow: Right 4">
            <a:extLst>
              <a:ext uri="{FF2B5EF4-FFF2-40B4-BE49-F238E27FC236}">
                <a16:creationId xmlns:a16="http://schemas.microsoft.com/office/drawing/2014/main" id="{7700101E-A9E6-272F-8C1E-B56C9F8C5146}"/>
              </a:ext>
            </a:extLst>
          </p:cNvPr>
          <p:cNvSpPr/>
          <p:nvPr/>
        </p:nvSpPr>
        <p:spPr>
          <a:xfrm>
            <a:off x="5117592" y="4594699"/>
            <a:ext cx="978408" cy="484632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</a:rPr>
              <a:t>Takeaway 1</a:t>
            </a:r>
          </a:p>
        </p:txBody>
      </p:sp>
      <p:sp>
        <p:nvSpPr>
          <p:cNvPr id="11" name="Arrow: Right 6">
            <a:extLst>
              <a:ext uri="{FF2B5EF4-FFF2-40B4-BE49-F238E27FC236}">
                <a16:creationId xmlns:a16="http://schemas.microsoft.com/office/drawing/2014/main" id="{CD463685-D1B1-3B63-B2D3-9ECCE8AC60C6}"/>
              </a:ext>
            </a:extLst>
          </p:cNvPr>
          <p:cNvSpPr/>
          <p:nvPr/>
        </p:nvSpPr>
        <p:spPr>
          <a:xfrm>
            <a:off x="5103880" y="5662413"/>
            <a:ext cx="978408" cy="484632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</a:rPr>
              <a:t>Takeaway 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F86BD4-8124-D518-0A3E-A5257892AF4E}"/>
              </a:ext>
            </a:extLst>
          </p:cNvPr>
          <p:cNvSpPr/>
          <p:nvPr/>
        </p:nvSpPr>
        <p:spPr>
          <a:xfrm>
            <a:off x="7570756" y="4612629"/>
            <a:ext cx="2301212" cy="48463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BDB6C5-225C-10AE-7351-378BCC81BFE3}"/>
              </a:ext>
            </a:extLst>
          </p:cNvPr>
          <p:cNvSpPr/>
          <p:nvPr/>
        </p:nvSpPr>
        <p:spPr>
          <a:xfrm>
            <a:off x="7570756" y="5656778"/>
            <a:ext cx="2301211" cy="48463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04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105D49-D872-84A9-56E9-3EC391B10BD1}"/>
              </a:ext>
            </a:extLst>
          </p:cNvPr>
          <p:cNvSpPr txBox="1">
            <a:spLocks/>
          </p:cNvSpPr>
          <p:nvPr/>
        </p:nvSpPr>
        <p:spPr>
          <a:xfrm>
            <a:off x="712202" y="1217536"/>
            <a:ext cx="10767596" cy="18684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>
                <a:effectLst/>
                <a:latin typeface="+mj-lt"/>
              </a:rPr>
              <a:t>Mortgage rates and lending standards punishing housing growth. </a:t>
            </a:r>
          </a:p>
          <a:p>
            <a:pPr marL="0" indent="0">
              <a:buNone/>
            </a:pPr>
            <a:r>
              <a:rPr lang="en-US" sz="1500">
                <a:effectLst/>
                <a:latin typeface="+mj-lt"/>
              </a:rPr>
              <a:t>Mortgage rates reached 7.79% in October, down to 6.62% by January or $2,306 on average.</a:t>
            </a:r>
          </a:p>
          <a:p>
            <a:pPr marL="0" indent="0">
              <a:buNone/>
            </a:pPr>
            <a:r>
              <a:rPr lang="en-US" sz="1500">
                <a:latin typeface="+mj-lt"/>
              </a:rPr>
              <a:t>Rebound requires record low Inventories to loosen up first.</a:t>
            </a:r>
          </a:p>
          <a:p>
            <a:pPr marL="0" indent="0">
              <a:buNone/>
            </a:pPr>
            <a:r>
              <a:rPr lang="en-US" sz="1500">
                <a:latin typeface="+mj-lt"/>
              </a:rPr>
              <a:t>Homeowners insurance replacement costs continue to increase below overall CPI.</a:t>
            </a:r>
          </a:p>
          <a:p>
            <a:pPr marL="0" indent="0">
              <a:buNone/>
            </a:pPr>
            <a:r>
              <a:rPr lang="en-US" sz="1500" b="1">
                <a:latin typeface="+mj-lt"/>
              </a:rPr>
              <a:t>Bright spot: new apartments growth in the Sunbelt.</a:t>
            </a:r>
            <a:endParaRPr lang="en-US" sz="1500" b="1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1214AE-CF33-8E5C-0D0C-9D5F82BAB73B}"/>
              </a:ext>
            </a:extLst>
          </p:cNvPr>
          <p:cNvGraphicFramePr>
            <a:graphicFrameLocks noGrp="1"/>
          </p:cNvGraphicFramePr>
          <p:nvPr/>
        </p:nvGraphicFramePr>
        <p:xfrm>
          <a:off x="806699" y="2984920"/>
          <a:ext cx="10313418" cy="3289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3251">
                  <a:extLst>
                    <a:ext uri="{9D8B030D-6E8A-4147-A177-3AD203B41FA5}">
                      <a16:colId xmlns:a16="http://schemas.microsoft.com/office/drawing/2014/main" val="398174767"/>
                    </a:ext>
                  </a:extLst>
                </a:gridCol>
                <a:gridCol w="1225042">
                  <a:extLst>
                    <a:ext uri="{9D8B030D-6E8A-4147-A177-3AD203B41FA5}">
                      <a16:colId xmlns:a16="http://schemas.microsoft.com/office/drawing/2014/main" val="3013783274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3781946681"/>
                    </a:ext>
                  </a:extLst>
                </a:gridCol>
                <a:gridCol w="1154684">
                  <a:extLst>
                    <a:ext uri="{9D8B030D-6E8A-4147-A177-3AD203B41FA5}">
                      <a16:colId xmlns:a16="http://schemas.microsoft.com/office/drawing/2014/main" val="1403270511"/>
                    </a:ext>
                  </a:extLst>
                </a:gridCol>
                <a:gridCol w="1225042">
                  <a:extLst>
                    <a:ext uri="{9D8B030D-6E8A-4147-A177-3AD203B41FA5}">
                      <a16:colId xmlns:a16="http://schemas.microsoft.com/office/drawing/2014/main" val="953480237"/>
                    </a:ext>
                  </a:extLst>
                </a:gridCol>
              </a:tblGrid>
              <a:tr h="414642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>
                          <a:effectLst/>
                          <a:latin typeface="Arial"/>
                          <a:cs typeface="Arial"/>
                        </a:rPr>
                        <a:t>Homeowners (Change YoY%)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2023</a:t>
                      </a:r>
                      <a:r>
                        <a:rPr lang="en-US" sz="1400" b="0" u="none" strike="noStrike">
                          <a:effectLst/>
                        </a:rPr>
                        <a:t>YTD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302132"/>
                  </a:ext>
                </a:extLst>
              </a:tr>
              <a:tr h="2877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Underlying Growth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-2.2%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-5.3%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3.0%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4.0%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860405"/>
                  </a:ext>
                </a:extLst>
              </a:tr>
              <a:tr h="2877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Housing Units Starts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5278319"/>
                  </a:ext>
                </a:extLst>
              </a:tr>
              <a:tr h="2877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 Construction Employment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4825942"/>
                  </a:ext>
                </a:extLst>
              </a:tr>
              <a:tr h="2877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Retail Trade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7403229"/>
                  </a:ext>
                </a:extLst>
              </a:tr>
              <a:tr h="2877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Replacement Costs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3.9%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2.4%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2.3%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2.2%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085650"/>
                  </a:ext>
                </a:extLst>
              </a:tr>
              <a:tr h="2877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Shelter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4106678"/>
                  </a:ext>
                </a:extLst>
              </a:tr>
              <a:tr h="2877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Household Furnishing &amp; Supplies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5398888"/>
                  </a:ext>
                </a:extLst>
              </a:tr>
              <a:tr h="2877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Construction Materials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2958377"/>
                  </a:ext>
                </a:extLst>
              </a:tr>
              <a:tr h="130796">
                <a:tc gridSpan="5">
                  <a:txBody>
                    <a:bodyPr/>
                    <a:lstStyle/>
                    <a:p>
                      <a:pPr lvl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Source: U.S. Economic data: FRED; Insurance data and analysis: Triple-I; as of </a:t>
                      </a:r>
                      <a:r>
                        <a:rPr lang="en-US" sz="1200" b="0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01/09/2024</a:t>
                      </a:r>
                      <a:endParaRPr lang="en-US" sz="1200" b="0" i="0" u="none" strike="noStrike" noProof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995410"/>
                  </a:ext>
                </a:extLst>
              </a:tr>
            </a:tbl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63728C9E-04DE-7771-0B04-4ACA2DBE6D35}"/>
              </a:ext>
            </a:extLst>
          </p:cNvPr>
          <p:cNvSpPr txBox="1">
            <a:spLocks/>
          </p:cNvSpPr>
          <p:nvPr/>
        </p:nvSpPr>
        <p:spPr>
          <a:xfrm>
            <a:off x="78059" y="531772"/>
            <a:ext cx="12113941" cy="55782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Homeowners</a:t>
            </a:r>
          </a:p>
        </p:txBody>
      </p:sp>
      <p:sp>
        <p:nvSpPr>
          <p:cNvPr id="4" name="Arrow: Right 4">
            <a:extLst>
              <a:ext uri="{FF2B5EF4-FFF2-40B4-BE49-F238E27FC236}">
                <a16:creationId xmlns:a16="http://schemas.microsoft.com/office/drawing/2014/main" id="{53F12664-CC14-0A50-91CF-79BF2390D35B}"/>
              </a:ext>
            </a:extLst>
          </p:cNvPr>
          <p:cNvSpPr/>
          <p:nvPr/>
        </p:nvSpPr>
        <p:spPr>
          <a:xfrm>
            <a:off x="5339186" y="3659418"/>
            <a:ext cx="978408" cy="484632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</a:rPr>
              <a:t>Takeaway 1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3F70467-771D-BBE4-9925-35DBEB6F7991}"/>
              </a:ext>
            </a:extLst>
          </p:cNvPr>
          <p:cNvSpPr/>
          <p:nvPr/>
        </p:nvSpPr>
        <p:spPr>
          <a:xfrm>
            <a:off x="5339186" y="4661810"/>
            <a:ext cx="978408" cy="484632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</a:rPr>
              <a:t>Takeaway 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420C02-364D-9C28-2D03-5DB38BEA1F97}"/>
              </a:ext>
            </a:extLst>
          </p:cNvPr>
          <p:cNvSpPr/>
          <p:nvPr/>
        </p:nvSpPr>
        <p:spPr>
          <a:xfrm>
            <a:off x="7610817" y="3732581"/>
            <a:ext cx="2366242" cy="3752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1240E2-6454-A7DF-A2C1-C4091BBA2809}"/>
              </a:ext>
            </a:extLst>
          </p:cNvPr>
          <p:cNvSpPr/>
          <p:nvPr/>
        </p:nvSpPr>
        <p:spPr>
          <a:xfrm>
            <a:off x="7610817" y="4743484"/>
            <a:ext cx="2366242" cy="3752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44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89C7A5-91CC-C691-D4FA-24214B74986C}"/>
              </a:ext>
            </a:extLst>
          </p:cNvPr>
          <p:cNvGraphicFramePr>
            <a:graphicFrameLocks noGrp="1"/>
          </p:cNvGraphicFramePr>
          <p:nvPr/>
        </p:nvGraphicFramePr>
        <p:xfrm>
          <a:off x="806699" y="2793437"/>
          <a:ext cx="10313410" cy="328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3249">
                  <a:extLst>
                    <a:ext uri="{9D8B030D-6E8A-4147-A177-3AD203B41FA5}">
                      <a16:colId xmlns:a16="http://schemas.microsoft.com/office/drawing/2014/main" val="398174767"/>
                    </a:ext>
                  </a:extLst>
                </a:gridCol>
                <a:gridCol w="1225040">
                  <a:extLst>
                    <a:ext uri="{9D8B030D-6E8A-4147-A177-3AD203B41FA5}">
                      <a16:colId xmlns:a16="http://schemas.microsoft.com/office/drawing/2014/main" val="3013783274"/>
                    </a:ext>
                  </a:extLst>
                </a:gridCol>
                <a:gridCol w="1323603">
                  <a:extLst>
                    <a:ext uri="{9D8B030D-6E8A-4147-A177-3AD203B41FA5}">
                      <a16:colId xmlns:a16="http://schemas.microsoft.com/office/drawing/2014/main" val="3781946681"/>
                    </a:ext>
                  </a:extLst>
                </a:gridCol>
                <a:gridCol w="1126478">
                  <a:extLst>
                    <a:ext uri="{9D8B030D-6E8A-4147-A177-3AD203B41FA5}">
                      <a16:colId xmlns:a16="http://schemas.microsoft.com/office/drawing/2014/main" val="1403270511"/>
                    </a:ext>
                  </a:extLst>
                </a:gridCol>
                <a:gridCol w="1225040">
                  <a:extLst>
                    <a:ext uri="{9D8B030D-6E8A-4147-A177-3AD203B41FA5}">
                      <a16:colId xmlns:a16="http://schemas.microsoft.com/office/drawing/2014/main" val="953480237"/>
                    </a:ext>
                  </a:extLst>
                </a:gridCol>
              </a:tblGrid>
              <a:tr h="527327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u="none" strike="noStrike">
                          <a:effectLst/>
                        </a:rPr>
                        <a:t>Commercial Property (Change YoY%)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2023</a:t>
                      </a:r>
                      <a:r>
                        <a:rPr lang="en-US" sz="1400" b="0" u="none" strike="noStrike">
                          <a:effectLst/>
                        </a:rPr>
                        <a:t>YTD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4302132"/>
                  </a:ext>
                </a:extLst>
              </a:tr>
              <a:tr h="3449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Underlying Growth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3.8%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3.3%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2.5%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3.0%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860405"/>
                  </a:ext>
                </a:extLst>
              </a:tr>
              <a:tr h="3449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Estate, Rental &amp; leasing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5278319"/>
                  </a:ext>
                </a:extLst>
              </a:tr>
              <a:tr h="3449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 Employees Commercial Buildings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4825942"/>
                  </a:ext>
                </a:extLst>
              </a:tr>
              <a:tr h="3449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Replacement Costs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-0.5%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1.3%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1.5%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03229"/>
                  </a:ext>
                </a:extLst>
              </a:tr>
              <a:tr h="3449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Construction Materials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0085650"/>
                  </a:ext>
                </a:extLst>
              </a:tr>
              <a:tr h="3449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Equipment &amp; Other Capital Goods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4106678"/>
                  </a:ext>
                </a:extLst>
              </a:tr>
              <a:tr h="3449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Information Technology Prices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5398888"/>
                  </a:ext>
                </a:extLst>
              </a:tr>
              <a:tr h="344935">
                <a:tc gridSpan="5"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Source: U.S. Economic data: FRED; Insurance data and analysis: Triple-I; as of 01/09/2024</a:t>
                      </a:r>
                      <a:endParaRPr lang="en-US" sz="1200" b="0" i="0" u="none" strike="noStrike" noProof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995410"/>
                  </a:ext>
                </a:extLst>
              </a:tr>
            </a:tbl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FFC5AB6-C3C5-2767-D38B-ABA3C3FA2D55}"/>
              </a:ext>
            </a:extLst>
          </p:cNvPr>
          <p:cNvSpPr txBox="1">
            <a:spLocks/>
          </p:cNvSpPr>
          <p:nvPr/>
        </p:nvSpPr>
        <p:spPr>
          <a:xfrm>
            <a:off x="806699" y="1307666"/>
            <a:ext cx="10437034" cy="93585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cs typeface="Arial"/>
              </a:rPr>
              <a:t>Lending and bond interest rates continue to punish industry’s rebound; may see some relief into Q2-Q3 2024. </a:t>
            </a:r>
          </a:p>
          <a:p>
            <a:pPr marL="0" indent="0">
              <a:buNone/>
            </a:pPr>
            <a:r>
              <a:rPr lang="en-US" sz="1600" dirty="0">
                <a:cs typeface="Arial"/>
              </a:rPr>
              <a:t>Bulk of positive news comes from retail sector rents and related commercial structures construction.</a:t>
            </a:r>
          </a:p>
          <a:p>
            <a:pPr marL="0" indent="0">
              <a:buNone/>
            </a:pPr>
            <a:r>
              <a:rPr lang="en-US" sz="1600" dirty="0">
                <a:cs typeface="Arial"/>
              </a:rPr>
              <a:t>Normalization of remote work and lending environment may lead to rebound start in 2024, especially for class A offices.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61BE3AA-6AE8-1FB8-3BDD-F63386FF4AD6}"/>
              </a:ext>
            </a:extLst>
          </p:cNvPr>
          <p:cNvSpPr txBox="1">
            <a:spLocks/>
          </p:cNvSpPr>
          <p:nvPr/>
        </p:nvSpPr>
        <p:spPr>
          <a:xfrm>
            <a:off x="0" y="531772"/>
            <a:ext cx="12192000" cy="55782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Commercial Property</a:t>
            </a:r>
          </a:p>
        </p:txBody>
      </p:sp>
      <p:sp>
        <p:nvSpPr>
          <p:cNvPr id="2" name="Arrow: Right 4">
            <a:extLst>
              <a:ext uri="{FF2B5EF4-FFF2-40B4-BE49-F238E27FC236}">
                <a16:creationId xmlns:a16="http://schemas.microsoft.com/office/drawing/2014/main" id="{5C291996-FDF5-039F-CE29-694F991EF937}"/>
              </a:ext>
            </a:extLst>
          </p:cNvPr>
          <p:cNvSpPr/>
          <p:nvPr/>
        </p:nvSpPr>
        <p:spPr>
          <a:xfrm>
            <a:off x="5131805" y="3265148"/>
            <a:ext cx="978408" cy="484632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</a:rPr>
              <a:t>Takeaway 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F9091C-C8AF-59C9-F2CF-BBC3DF884CC2}"/>
              </a:ext>
            </a:extLst>
          </p:cNvPr>
          <p:cNvSpPr/>
          <p:nvPr/>
        </p:nvSpPr>
        <p:spPr>
          <a:xfrm>
            <a:off x="6211229" y="3319839"/>
            <a:ext cx="4908876" cy="3752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5BE74-BCF5-7A62-D6F1-06593CA22AC9}"/>
              </a:ext>
            </a:extLst>
          </p:cNvPr>
          <p:cNvSpPr txBox="1">
            <a:spLocks/>
          </p:cNvSpPr>
          <p:nvPr/>
        </p:nvSpPr>
        <p:spPr>
          <a:xfrm>
            <a:off x="0" y="531772"/>
            <a:ext cx="12192000" cy="55782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Insurance Employment Trends</a:t>
            </a:r>
          </a:p>
        </p:txBody>
      </p:sp>
      <p:sp>
        <p:nvSpPr>
          <p:cNvPr id="2" name="Arrow: Right 4">
            <a:extLst>
              <a:ext uri="{FF2B5EF4-FFF2-40B4-BE49-F238E27FC236}">
                <a16:creationId xmlns:a16="http://schemas.microsoft.com/office/drawing/2014/main" id="{6F72A442-899D-7552-F8E0-4DAC574AC51D}"/>
              </a:ext>
            </a:extLst>
          </p:cNvPr>
          <p:cNvSpPr/>
          <p:nvPr/>
        </p:nvSpPr>
        <p:spPr>
          <a:xfrm>
            <a:off x="4709691" y="3903167"/>
            <a:ext cx="978408" cy="484632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</a:rPr>
              <a:t>Takeaway 2</a:t>
            </a:r>
          </a:p>
        </p:txBody>
      </p:sp>
      <p:sp>
        <p:nvSpPr>
          <p:cNvPr id="7" name="Arrow: Right 4">
            <a:extLst>
              <a:ext uri="{FF2B5EF4-FFF2-40B4-BE49-F238E27FC236}">
                <a16:creationId xmlns:a16="http://schemas.microsoft.com/office/drawing/2014/main" id="{E8A8CC7D-9DB1-8D24-1B6E-E1E8FE9DCD8C}"/>
              </a:ext>
            </a:extLst>
          </p:cNvPr>
          <p:cNvSpPr/>
          <p:nvPr/>
        </p:nvSpPr>
        <p:spPr>
          <a:xfrm>
            <a:off x="4709691" y="3468375"/>
            <a:ext cx="978408" cy="484632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</a:rPr>
              <a:t>Takeaway 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D5AC0A-8CF0-9AE1-7AD9-D3848177E0DF}"/>
              </a:ext>
            </a:extLst>
          </p:cNvPr>
          <p:cNvSpPr/>
          <p:nvPr/>
        </p:nvSpPr>
        <p:spPr>
          <a:xfrm>
            <a:off x="6835714" y="3429000"/>
            <a:ext cx="2366242" cy="4626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err="1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273A3F-7686-99D7-1B34-19A3C96971CB}"/>
              </a:ext>
            </a:extLst>
          </p:cNvPr>
          <p:cNvSpPr/>
          <p:nvPr/>
        </p:nvSpPr>
        <p:spPr>
          <a:xfrm>
            <a:off x="6835714" y="3891624"/>
            <a:ext cx="2366242" cy="4626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err="1">
              <a:solidFill>
                <a:schemeClr val="bg1"/>
              </a:solidFill>
            </a:endParaRPr>
          </a:p>
        </p:txBody>
      </p:sp>
      <p:pic>
        <p:nvPicPr>
          <p:cNvPr id="13" name="Picture 12" descr="A blue and white table with numbers and text&#10;&#10;Description automatically generated">
            <a:extLst>
              <a:ext uri="{FF2B5EF4-FFF2-40B4-BE49-F238E27FC236}">
                <a16:creationId xmlns:a16="http://schemas.microsoft.com/office/drawing/2014/main" id="{B423B716-BDEA-C099-D0D9-A3E9BF00C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7" y="2453829"/>
            <a:ext cx="9989526" cy="26929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C611A8-6FCD-BCE4-1F99-490012AC8577}"/>
              </a:ext>
            </a:extLst>
          </p:cNvPr>
          <p:cNvSpPr txBox="1"/>
          <p:nvPr/>
        </p:nvSpPr>
        <p:spPr>
          <a:xfrm>
            <a:off x="1176867" y="1362271"/>
            <a:ext cx="971126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effectLst/>
              <a:latin typeface="ArialMT"/>
            </a:endParaRPr>
          </a:p>
          <a:p>
            <a:r>
              <a:rPr lang="en-US" sz="1600" dirty="0">
                <a:effectLst/>
                <a:latin typeface="ArialMT"/>
              </a:rPr>
              <a:t>Looking at specific roles within the insurance industry, the number of sales agents and underwriters increased the most, while the number of claims and processing clerks decreased the most. </a:t>
            </a:r>
            <a:endParaRPr lang="en-US" sz="1600" dirty="0">
              <a:latin typeface="ArialMT"/>
            </a:endParaRPr>
          </a:p>
          <a:p>
            <a:endParaRPr lang="en-US" sz="2000" dirty="0">
              <a:latin typeface="ArialMT"/>
            </a:endParaRPr>
          </a:p>
          <a:p>
            <a:endParaRPr lang="en-US" sz="2000" dirty="0">
              <a:latin typeface="ArialMT"/>
            </a:endParaRPr>
          </a:p>
          <a:p>
            <a:endParaRPr lang="en-US" sz="2000" dirty="0">
              <a:latin typeface="ArialMT"/>
            </a:endParaRPr>
          </a:p>
          <a:p>
            <a:endParaRPr lang="en-US" sz="2000" dirty="0">
              <a:latin typeface="ArialMT"/>
            </a:endParaRPr>
          </a:p>
          <a:p>
            <a:endParaRPr lang="en-US" sz="2000" dirty="0">
              <a:latin typeface="ArialMT"/>
            </a:endParaRPr>
          </a:p>
          <a:p>
            <a:endParaRPr lang="en-US" sz="2000" dirty="0">
              <a:latin typeface="ArialMT"/>
            </a:endParaRPr>
          </a:p>
          <a:p>
            <a:endParaRPr lang="en-US" sz="2000" dirty="0">
              <a:latin typeface="ArialMT"/>
            </a:endParaRPr>
          </a:p>
          <a:p>
            <a:endParaRPr lang="en-US" sz="2000" dirty="0">
              <a:latin typeface="ArialMT"/>
            </a:endParaRPr>
          </a:p>
          <a:p>
            <a:endParaRPr lang="en-US" sz="2000" dirty="0">
              <a:latin typeface="ArialMT"/>
            </a:endParaRPr>
          </a:p>
          <a:p>
            <a:endParaRPr lang="en-US" sz="2000" dirty="0">
              <a:latin typeface="ArialMT"/>
            </a:endParaRPr>
          </a:p>
          <a:p>
            <a:r>
              <a:rPr lang="en-US" sz="1600" dirty="0">
                <a:effectLst/>
                <a:latin typeface="ArialMT"/>
              </a:rPr>
              <a:t>Nominal wages in insurance increased by 3.3% YTD in 2023, above U.S. wage increases of 2.9%. Adjusted for 2023 inflation, real wages in insurance remained flat this year, while in the U.S. they decreased -0.4% this year.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7872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8E3135-1EAE-CDF7-2E5D-EEB4211727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8876" y="1782921"/>
            <a:ext cx="5965297" cy="1994207"/>
          </a:xfrm>
        </p:spPr>
        <p:txBody>
          <a:bodyPr/>
          <a:lstStyle/>
          <a:p>
            <a:r>
              <a:rPr lang="en-US" dirty="0"/>
              <a:t>Underwriting Projections</a:t>
            </a:r>
          </a:p>
        </p:txBody>
      </p:sp>
    </p:spTree>
    <p:extLst>
      <p:ext uri="{BB962C8B-B14F-4D97-AF65-F5344CB8AC3E}">
        <p14:creationId xmlns:p14="http://schemas.microsoft.com/office/powerpoint/2010/main" val="487216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BD22B5-89B9-5216-1729-7CA3595E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P&amp;C Industry Outlook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CEC780-B3DD-1FED-8268-4CEF4F6D63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94133" y="1789655"/>
            <a:ext cx="3598333" cy="4048613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Bad News #1: Homeowners 2023 Q3 Incurred Loss Ratio was higher than average of prior 10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Good News: Unlike Q1 and Q2, Homeowners 2023 Q3 Incurred Loss Ratio was not the worst in the prior 10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Bad News #2: Commercial Auto 2023 Q3 Incurred Loss Ratio was highest in over 15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Bad News #3: CMP 2023 Q3 Incurred Loss Ratio was higher than average of prior 10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60CB6998-B4FA-1951-0535-2EA83E171FD8}"/>
              </a:ext>
            </a:extLst>
          </p:cNvPr>
          <p:cNvSpPr txBox="1">
            <a:spLocks/>
          </p:cNvSpPr>
          <p:nvPr/>
        </p:nvSpPr>
        <p:spPr bwMode="gray">
          <a:xfrm>
            <a:off x="759050" y="6001200"/>
            <a:ext cx="4986192" cy="332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6691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697" indent="-219451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291" indent="-173732" algn="l" defTabSz="914377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Sources: NAIC Statutory Financial Data through S&amp;P Global Market Intelligence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Analysis (as of 12/21/2023): Insurance Information Institute, Milliman.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03527B-E7C7-43BA-ADC3-62C3B1E324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315763"/>
              </p:ext>
            </p:extLst>
          </p:nvPr>
        </p:nvGraphicFramePr>
        <p:xfrm>
          <a:off x="598913" y="1278468"/>
          <a:ext cx="6970287" cy="455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353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BD22B5-89B9-5216-1729-7CA3595E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P&amp;C Industry Trends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CEC780-B3DD-1FED-8268-4CEF4F6D63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91661" y="1903095"/>
            <a:ext cx="4048432" cy="3577469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Overall picture from prior quarter remains the same with Commercial Lines performing better than Personal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Personal Lines 2023 Net Combined Ratio improved 0.7 points from prior evaluation and is now flat with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Commercial Lines 2023 Net Combined Ratio deteriorated 0.8 points due to Commercial Auto and CMP</a:t>
            </a:r>
            <a:endParaRPr lang="en-US" sz="16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/>
              </a:rPr>
              <a:t>Net Written Premium Growth Rate for Personal Lines expected to surpass Commercial Lines by nearly 7% points in 2023, first time since 2017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03682A96-D547-63C0-B57B-5E7E21E70CA5}"/>
              </a:ext>
            </a:extLst>
          </p:cNvPr>
          <p:cNvSpPr txBox="1">
            <a:spLocks/>
          </p:cNvSpPr>
          <p:nvPr/>
        </p:nvSpPr>
        <p:spPr bwMode="gray">
          <a:xfrm>
            <a:off x="759050" y="6001200"/>
            <a:ext cx="4986192" cy="332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6691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697" indent="-219451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291" indent="-173732" algn="l" defTabSz="914377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Sources: NAIC Statutory Financial Data through S&amp;P Global Market Intelligence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Analysis (as of 12/21/2023): Insurance Information Institute, Milliman.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B4C703-CBFF-6E6A-B10B-FF37160CA1C4}"/>
              </a:ext>
            </a:extLst>
          </p:cNvPr>
          <p:cNvGraphicFramePr>
            <a:graphicFrameLocks noGrp="1"/>
          </p:cNvGraphicFramePr>
          <p:nvPr/>
        </p:nvGraphicFramePr>
        <p:xfrm>
          <a:off x="816613" y="1903095"/>
          <a:ext cx="6286493" cy="1525905"/>
        </p:xfrm>
        <a:graphic>
          <a:graphicData uri="http://schemas.openxmlformats.org/drawingml/2006/table">
            <a:tbl>
              <a:tblPr/>
              <a:tblGrid>
                <a:gridCol w="1392661">
                  <a:extLst>
                    <a:ext uri="{9D8B030D-6E8A-4147-A177-3AD203B41FA5}">
                      <a16:colId xmlns:a16="http://schemas.microsoft.com/office/drawing/2014/main" val="3785428810"/>
                    </a:ext>
                  </a:extLst>
                </a:gridCol>
                <a:gridCol w="611729">
                  <a:extLst>
                    <a:ext uri="{9D8B030D-6E8A-4147-A177-3AD203B41FA5}">
                      <a16:colId xmlns:a16="http://schemas.microsoft.com/office/drawing/2014/main" val="3997325092"/>
                    </a:ext>
                  </a:extLst>
                </a:gridCol>
                <a:gridCol w="611729">
                  <a:extLst>
                    <a:ext uri="{9D8B030D-6E8A-4147-A177-3AD203B41FA5}">
                      <a16:colId xmlns:a16="http://schemas.microsoft.com/office/drawing/2014/main" val="1546403810"/>
                    </a:ext>
                  </a:extLst>
                </a:gridCol>
                <a:gridCol w="611729">
                  <a:extLst>
                    <a:ext uri="{9D8B030D-6E8A-4147-A177-3AD203B41FA5}">
                      <a16:colId xmlns:a16="http://schemas.microsoft.com/office/drawing/2014/main" val="511203715"/>
                    </a:ext>
                  </a:extLst>
                </a:gridCol>
                <a:gridCol w="611729">
                  <a:extLst>
                    <a:ext uri="{9D8B030D-6E8A-4147-A177-3AD203B41FA5}">
                      <a16:colId xmlns:a16="http://schemas.microsoft.com/office/drawing/2014/main" val="3588726634"/>
                    </a:ext>
                  </a:extLst>
                </a:gridCol>
                <a:gridCol w="611729">
                  <a:extLst>
                    <a:ext uri="{9D8B030D-6E8A-4147-A177-3AD203B41FA5}">
                      <a16:colId xmlns:a16="http://schemas.microsoft.com/office/drawing/2014/main" val="3822225543"/>
                    </a:ext>
                  </a:extLst>
                </a:gridCol>
                <a:gridCol w="611729">
                  <a:extLst>
                    <a:ext uri="{9D8B030D-6E8A-4147-A177-3AD203B41FA5}">
                      <a16:colId xmlns:a16="http://schemas.microsoft.com/office/drawing/2014/main" val="2327748799"/>
                    </a:ext>
                  </a:extLst>
                </a:gridCol>
                <a:gridCol w="611729">
                  <a:extLst>
                    <a:ext uri="{9D8B030D-6E8A-4147-A177-3AD203B41FA5}">
                      <a16:colId xmlns:a16="http://schemas.microsoft.com/office/drawing/2014/main" val="3979854140"/>
                    </a:ext>
                  </a:extLst>
                </a:gridCol>
                <a:gridCol w="611729">
                  <a:extLst>
                    <a:ext uri="{9D8B030D-6E8A-4147-A177-3AD203B41FA5}">
                      <a16:colId xmlns:a16="http://schemas.microsoft.com/office/drawing/2014/main" val="2175654247"/>
                    </a:ext>
                  </a:extLst>
                </a:gridCol>
              </a:tblGrid>
              <a:tr h="5086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Net Combined</a:t>
                      </a:r>
                      <a:endParaRPr lang="en-US"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Ratio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D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D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D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D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D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D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 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D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 F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D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 F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D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434292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Personal Lines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924663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Commercial Lines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9875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7E4CFBA-BD0C-BB80-8DCD-D9057F2477F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775788"/>
          <a:ext cx="6273800" cy="1588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848">
                  <a:extLst>
                    <a:ext uri="{9D8B030D-6E8A-4147-A177-3AD203B41FA5}">
                      <a16:colId xmlns:a16="http://schemas.microsoft.com/office/drawing/2014/main" val="474209646"/>
                    </a:ext>
                  </a:extLst>
                </a:gridCol>
                <a:gridCol w="610494">
                  <a:extLst>
                    <a:ext uri="{9D8B030D-6E8A-4147-A177-3AD203B41FA5}">
                      <a16:colId xmlns:a16="http://schemas.microsoft.com/office/drawing/2014/main" val="1220493384"/>
                    </a:ext>
                  </a:extLst>
                </a:gridCol>
                <a:gridCol w="610494">
                  <a:extLst>
                    <a:ext uri="{9D8B030D-6E8A-4147-A177-3AD203B41FA5}">
                      <a16:colId xmlns:a16="http://schemas.microsoft.com/office/drawing/2014/main" val="630126583"/>
                    </a:ext>
                  </a:extLst>
                </a:gridCol>
                <a:gridCol w="610494">
                  <a:extLst>
                    <a:ext uri="{9D8B030D-6E8A-4147-A177-3AD203B41FA5}">
                      <a16:colId xmlns:a16="http://schemas.microsoft.com/office/drawing/2014/main" val="272426066"/>
                    </a:ext>
                  </a:extLst>
                </a:gridCol>
                <a:gridCol w="610494">
                  <a:extLst>
                    <a:ext uri="{9D8B030D-6E8A-4147-A177-3AD203B41FA5}">
                      <a16:colId xmlns:a16="http://schemas.microsoft.com/office/drawing/2014/main" val="2467682136"/>
                    </a:ext>
                  </a:extLst>
                </a:gridCol>
                <a:gridCol w="610494">
                  <a:extLst>
                    <a:ext uri="{9D8B030D-6E8A-4147-A177-3AD203B41FA5}">
                      <a16:colId xmlns:a16="http://schemas.microsoft.com/office/drawing/2014/main" val="3947058019"/>
                    </a:ext>
                  </a:extLst>
                </a:gridCol>
                <a:gridCol w="610494">
                  <a:extLst>
                    <a:ext uri="{9D8B030D-6E8A-4147-A177-3AD203B41FA5}">
                      <a16:colId xmlns:a16="http://schemas.microsoft.com/office/drawing/2014/main" val="2764206241"/>
                    </a:ext>
                  </a:extLst>
                </a:gridCol>
                <a:gridCol w="610494">
                  <a:extLst>
                    <a:ext uri="{9D8B030D-6E8A-4147-A177-3AD203B41FA5}">
                      <a16:colId xmlns:a16="http://schemas.microsoft.com/office/drawing/2014/main" val="375873244"/>
                    </a:ext>
                  </a:extLst>
                </a:gridCol>
                <a:gridCol w="610494">
                  <a:extLst>
                    <a:ext uri="{9D8B030D-6E8A-4147-A177-3AD203B41FA5}">
                      <a16:colId xmlns:a16="http://schemas.microsoft.com/office/drawing/2014/main" val="4281646396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Net Written Premium</a:t>
                      </a:r>
                      <a:endParaRPr lang="en-US"/>
                    </a:p>
                    <a:p>
                      <a:pPr lvl="0" algn="l">
                        <a:buNone/>
                      </a:pPr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Growth Rate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D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2018 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D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2019 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D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2020 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D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2021 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D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2022 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D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2023 E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D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2024 F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D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2025 F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7D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47732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Personal Lines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033625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Commercial Lines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585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79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BD22B5-89B9-5216-1729-7CA3595E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Personal Auto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CEC780-B3DD-1FED-8268-4CEF4F6D63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00992" y="1826679"/>
            <a:ext cx="3682626" cy="3963778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2023 Net Combined Ratio of 108.8 is 3.4 points better than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2023 Underwriting Loss of $28B follows $33B loss in 2022, multiples of industry’s $18B profit in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2023 Net Written Premium growth rate of 12.5% is highest in over 15 years, reflecting rate increases to offset inflationary loss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2024 and 2025 are expected to improve but remain unprofitable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85382BA9-D7E1-533E-D99D-0E738100BBC7}"/>
              </a:ext>
            </a:extLst>
          </p:cNvPr>
          <p:cNvSpPr txBox="1">
            <a:spLocks/>
          </p:cNvSpPr>
          <p:nvPr/>
        </p:nvSpPr>
        <p:spPr bwMode="gray">
          <a:xfrm>
            <a:off x="759050" y="6001200"/>
            <a:ext cx="4986192" cy="332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6691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697" indent="-219451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291" indent="-173732" algn="l" defTabSz="914377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Sources: NAIC Statutory Financial Data through S&amp;P Global Market Intelligence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Analysis (as of 12/21/2023): Insurance Information Institute, Milliman.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3D4CFD-ED83-4696-B88B-662C2E044688}"/>
              </a:ext>
            </a:extLst>
          </p:cNvPr>
          <p:cNvGraphicFramePr>
            <a:graphicFrameLocks/>
          </p:cNvGraphicFramePr>
          <p:nvPr/>
        </p:nvGraphicFramePr>
        <p:xfrm>
          <a:off x="520853" y="1422708"/>
          <a:ext cx="66675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4147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CEC780-B3DD-1FED-8268-4CEF4F6D63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00992" y="1795635"/>
            <a:ext cx="3831168" cy="4371868"/>
          </a:xfrm>
        </p:spPr>
        <p:txBody>
          <a:bodyPr lIns="91440" tIns="45720" rIns="91440" bIns="45720" anchor="t"/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/>
              <a:t>2023 Q3 Direct Incurred Loss Ratio of 75% is 8 points improved from 2022 Q3 but still 2 points worse than 2021 Q3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/>
              <a:t>Physical Damage performed better than Liability in 2023 Q3, flipping their relativity to total quarter-over-quarter</a:t>
            </a:r>
          </a:p>
          <a:p>
            <a:pPr>
              <a:buClr>
                <a:schemeClr val="accent1"/>
              </a:buClr>
            </a:pPr>
            <a:endParaRPr lang="en-US" sz="1600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12C01DF6-63F6-C95D-9CEE-F137FD727530}"/>
              </a:ext>
            </a:extLst>
          </p:cNvPr>
          <p:cNvSpPr txBox="1">
            <a:spLocks/>
          </p:cNvSpPr>
          <p:nvPr/>
        </p:nvSpPr>
        <p:spPr bwMode="gray">
          <a:xfrm>
            <a:off x="759050" y="6001200"/>
            <a:ext cx="4986192" cy="332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6691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697" indent="-219451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291" indent="-173732" algn="l" defTabSz="914377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Sources: NAIC Statutory Financial Data through S&amp;P Global Market Intelligence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Analysis (as of 12/21/2023): Insurance Information Institute, Milliman.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B7D0F87-11FA-9FC3-22C2-5226AA03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Personal Auto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A30A19E-F6A8-A769-E0F7-1F32D556A2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235797"/>
              </p:ext>
            </p:extLst>
          </p:nvPr>
        </p:nvGraphicFramePr>
        <p:xfrm>
          <a:off x="814039" y="1423288"/>
          <a:ext cx="6705600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497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DB8864-BFA7-98C0-5EAD-02A2FF2C97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23719" y="1209047"/>
            <a:ext cx="7844948" cy="1342227"/>
          </a:xfrm>
        </p:spPr>
        <p:txBody>
          <a:bodyPr>
            <a:noAutofit/>
          </a:bodyPr>
          <a:lstStyle/>
          <a:p>
            <a:r>
              <a:rPr lang="en-US" sz="4000" dirty="0"/>
              <a:t>Insurance Information Institute (Triple-I) Mission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82E7C0-5EAD-6E11-818A-F39B745A36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3254" y="2722199"/>
            <a:ext cx="4774223" cy="4008532"/>
          </a:xfrm>
        </p:spPr>
        <p:txBody>
          <a:bodyPr/>
          <a:lstStyle/>
          <a:p>
            <a:r>
              <a:rPr lang="en-US" dirty="0"/>
              <a:t>The trusted voice of risk and insurance; providing unique, data-driven insights to educate, elevate and connect consumers, industry professionals, public policymakers, and media.  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CBB7AAD4-A3BC-9D4E-270C-1075BFFAB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761" y="2287795"/>
            <a:ext cx="1950967" cy="255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70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8929"/>
            <a:ext cx="12077700" cy="679949"/>
          </a:xfrm>
        </p:spPr>
        <p:txBody>
          <a:bodyPr/>
          <a:lstStyle/>
          <a:p>
            <a:pPr algn="ctr"/>
            <a:r>
              <a:rPr lang="en-US" altLang="en-US" sz="4400" b="1" dirty="0">
                <a:solidFill>
                  <a:srgbClr val="868686"/>
                </a:solidFill>
              </a:rPr>
              <a:t>Personal Auto Insurance Affordability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B83F6A-E55E-BE44-8820-CD381BE81EED}"/>
              </a:ext>
            </a:extLst>
          </p:cNvPr>
          <p:cNvGrpSpPr/>
          <p:nvPr/>
        </p:nvGrpSpPr>
        <p:grpSpPr>
          <a:xfrm>
            <a:off x="11423904" y="6089904"/>
            <a:ext cx="768096" cy="768096"/>
            <a:chOff x="11423904" y="6089904"/>
            <a:chExt cx="768096" cy="768096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EE46FBF8-1972-5747-A417-5AB112BA14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1423904" y="6089904"/>
              <a:ext cx="768096" cy="76809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Slide Number Placeholder 5">
              <a:extLst>
                <a:ext uri="{FF2B5EF4-FFF2-40B4-BE49-F238E27FC236}">
                  <a16:creationId xmlns:a16="http://schemas.microsoft.com/office/drawing/2014/main" id="{D4403153-FD34-B94C-8A47-A4D498F36D8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1493500" y="6662377"/>
              <a:ext cx="584200" cy="120184"/>
            </a:xfrm>
            <a:prstGeom prst="rect">
              <a:avLst/>
            </a:prstGeom>
          </p:spPr>
          <p:txBody>
            <a:bodyPr wrap="square" lIns="0" tIns="0" rIns="0" bIns="0" anchor="b" anchorCtr="0"/>
            <a:lstStyle>
              <a:defPPr>
                <a:defRPr lang="en-US"/>
              </a:defPPr>
              <a:lvl1pPr marL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lang="en-US" sz="900" b="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35C0926A-889A-463A-A5EA-682F15689EEF}" type="slidenum">
                <a:rPr kumimoji="0" lang="en-US" sz="9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20</a:t>
              </a:fld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2229B96-A238-FB8A-4BBC-BCA764043CF6}"/>
              </a:ext>
            </a:extLst>
          </p:cNvPr>
          <p:cNvSpPr txBox="1"/>
          <p:nvPr/>
        </p:nvSpPr>
        <p:spPr>
          <a:xfrm>
            <a:off x="6451310" y="1119539"/>
            <a:ext cx="5053143" cy="45323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292100" indent="-292100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</a:pPr>
            <a:r>
              <a:rPr lang="en-US">
                <a:ea typeface="+mn-lt"/>
                <a:cs typeface="+mn-lt"/>
              </a:rPr>
              <a:t>Insurance Research Council (IRC) measures auto insurance affordability by calculating the ratio of average auto insurance expenditures to median household income</a:t>
            </a:r>
            <a:endParaRPr lang="en-US"/>
          </a:p>
          <a:p>
            <a:pPr marL="292100" indent="-292100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</a:pPr>
            <a:r>
              <a:rPr lang="en-US">
                <a:ea typeface="+mn-lt"/>
                <a:cs typeface="+mn-lt"/>
              </a:rPr>
              <a:t>From 1990s to 2010s, personal auto insurance has become more affordable</a:t>
            </a:r>
          </a:p>
          <a:p>
            <a:pPr marL="292100" indent="-292100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</a:pPr>
            <a:r>
              <a:rPr lang="en-US">
                <a:ea typeface="+mn-lt"/>
                <a:cs typeface="+mn-lt"/>
              </a:rPr>
              <a:t>Across jurisdictions in the United States, auto insurance affordability ranges widely from a high of 3.01% in Louisiana to a low of 0.95% in Hawaii</a:t>
            </a:r>
          </a:p>
          <a:p>
            <a:pPr marL="292100" indent="-292100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</a:pPr>
            <a:r>
              <a:rPr lang="en-US">
                <a:ea typeface="+mn-lt"/>
                <a:cs typeface="+mn-lt"/>
              </a:rPr>
              <a:t>Any efforts to improve affordability must address the underlying key cost drivers as these factors vary widely across the 51 different auto insurance systems in the U.S. </a:t>
            </a:r>
            <a:endParaRPr lang="en-US">
              <a:cs typeface="Arial"/>
            </a:endParaRPr>
          </a:p>
        </p:txBody>
      </p:sp>
      <p:pic>
        <p:nvPicPr>
          <p:cNvPr id="6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4ED139D6-7F0D-AB17-ACE4-CDB4B30A8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76" y="937582"/>
            <a:ext cx="4545227" cy="2562970"/>
          </a:xfrm>
          <a:prstGeom prst="rect">
            <a:avLst/>
          </a:prstGeom>
        </p:spPr>
      </p:pic>
      <p:pic>
        <p:nvPicPr>
          <p:cNvPr id="7" name="Picture 7" descr="Chart&#10;&#10;Description automatically generated">
            <a:extLst>
              <a:ext uri="{FF2B5EF4-FFF2-40B4-BE49-F238E27FC236}">
                <a16:creationId xmlns:a16="http://schemas.microsoft.com/office/drawing/2014/main" id="{A07D4229-F306-6C70-6AAD-B359D5643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076" y="3580715"/>
            <a:ext cx="4576118" cy="29608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54BFD1-827B-2FDC-FFD2-BBCDEAE2B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031" y="5603044"/>
            <a:ext cx="2343873" cy="11063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0807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CEC780-B3DD-1FED-8268-4CEF4F6D63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00992" y="1801527"/>
            <a:ext cx="3753058" cy="3873671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2023 Net Combined Ratio of 112.3 is worst since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2023 Net Written Premium Growth Rate of 12.4% is highest in over 10 years, reflecting rate increases to offset inflationary loss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2024 and 2025 are expected to improve but remain unprofitable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BD22B5-89B9-5216-1729-7CA3595E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Homeowners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D59AD7DF-164A-F9EC-4C30-C19582BC9782}"/>
              </a:ext>
            </a:extLst>
          </p:cNvPr>
          <p:cNvSpPr txBox="1">
            <a:spLocks/>
          </p:cNvSpPr>
          <p:nvPr/>
        </p:nvSpPr>
        <p:spPr bwMode="gray">
          <a:xfrm>
            <a:off x="759050" y="6001200"/>
            <a:ext cx="4986192" cy="332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6691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697" indent="-219451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291" indent="-173732" algn="l" defTabSz="914377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Sources: NAIC Statutory Financial Data through S&amp;P Global Market Intelligence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Analysis (as of 12/21/2023): Insurance Information Institute, Milliman.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CF27BB-A058-4A6E-86ED-C3C6AE8B7D29}"/>
              </a:ext>
            </a:extLst>
          </p:cNvPr>
          <p:cNvGraphicFramePr>
            <a:graphicFrameLocks/>
          </p:cNvGraphicFramePr>
          <p:nvPr/>
        </p:nvGraphicFramePr>
        <p:xfrm>
          <a:off x="604027" y="1467312"/>
          <a:ext cx="66675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3314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5BB8B-4399-449B-AA6C-D2AD3EDA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6301"/>
            <a:ext cx="12192000" cy="635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868686"/>
                </a:solidFill>
              </a:rPr>
              <a:t>2021 Homeowners Insurance Premiums as </a:t>
            </a:r>
            <a:br>
              <a:rPr lang="en-US" sz="4400" b="1" dirty="0">
                <a:solidFill>
                  <a:srgbClr val="868686"/>
                </a:solidFill>
              </a:rPr>
            </a:br>
            <a:r>
              <a:rPr lang="en-US" sz="4400" b="1" dirty="0">
                <a:solidFill>
                  <a:srgbClr val="868686"/>
                </a:solidFill>
              </a:rPr>
              <a:t>Percent of Median Income</a:t>
            </a:r>
          </a:p>
        </p:txBody>
      </p:sp>
      <p:sp>
        <p:nvSpPr>
          <p:cNvPr id="5" name="Left-Right Arrow 3">
            <a:extLst>
              <a:ext uri="{FF2B5EF4-FFF2-40B4-BE49-F238E27FC236}">
                <a16:creationId xmlns:a16="http://schemas.microsoft.com/office/drawing/2014/main" id="{C563DA56-8AF3-423B-A3C8-391BFA5D5C75}"/>
              </a:ext>
            </a:extLst>
          </p:cNvPr>
          <p:cNvSpPr/>
          <p:nvPr/>
        </p:nvSpPr>
        <p:spPr>
          <a:xfrm>
            <a:off x="717948" y="1786780"/>
            <a:ext cx="10550416" cy="903078"/>
          </a:xfrm>
          <a:prstGeom prst="leftRightArrow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B4A39-A692-480E-AEB7-6D7829C7699D}"/>
              </a:ext>
            </a:extLst>
          </p:cNvPr>
          <p:cNvSpPr txBox="1"/>
          <p:nvPr/>
        </p:nvSpPr>
        <p:spPr>
          <a:xfrm>
            <a:off x="1183446" y="1766528"/>
            <a:ext cx="110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Most affordable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88F07-33C3-4E0F-AD60-6445F574D868}"/>
              </a:ext>
            </a:extLst>
          </p:cNvPr>
          <p:cNvSpPr txBox="1"/>
          <p:nvPr/>
        </p:nvSpPr>
        <p:spPr>
          <a:xfrm>
            <a:off x="9904501" y="1766528"/>
            <a:ext cx="110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Least affordable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379189"/>
              </p:ext>
            </p:extLst>
          </p:nvPr>
        </p:nvGraphicFramePr>
        <p:xfrm>
          <a:off x="554182" y="2228193"/>
          <a:ext cx="10919870" cy="375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5F7F921-8F16-C3B8-6083-72EB5D7C3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601" y="5806272"/>
            <a:ext cx="1913303" cy="90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1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BD22B5-89B9-5216-1729-7CA3595E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Commercial Property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CEC780-B3DD-1FED-8268-4CEF4F6D63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05801" y="1786898"/>
            <a:ext cx="3287286" cy="3677199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2023 Net Combined Ratio of 89.9 is lowest since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2023 Net Written Premium growth rate of 12.6% is the highest of all commercial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Favorable results expected in the next two years with slowing premium growth rates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F967FB3C-4504-035D-167F-430A0A0D87A1}"/>
              </a:ext>
            </a:extLst>
          </p:cNvPr>
          <p:cNvSpPr txBox="1">
            <a:spLocks/>
          </p:cNvSpPr>
          <p:nvPr/>
        </p:nvSpPr>
        <p:spPr bwMode="gray">
          <a:xfrm>
            <a:off x="759050" y="6001200"/>
            <a:ext cx="4986192" cy="332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6691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697" indent="-219451" algn="l" defTabSz="914377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291" indent="-173732" algn="l" defTabSz="914377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Sources: NAIC Statutory Financial Data through S&amp;P Global Market Intelligence</a:t>
            </a:r>
            <a:b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Analysis (as of 12/21/2023): Insurance Information Institute, Milliman.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BD9980E-0EE3-4B6B-A666-D14B1B6AFC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319916"/>
              </p:ext>
            </p:extLst>
          </p:nvPr>
        </p:nvGraphicFramePr>
        <p:xfrm>
          <a:off x="482599" y="1202266"/>
          <a:ext cx="7078133" cy="469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6063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7B855B-8269-5AFC-30A5-6F9E975B13C9}"/>
              </a:ext>
            </a:extLst>
          </p:cNvPr>
          <p:cNvSpPr txBox="1">
            <a:spLocks/>
          </p:cNvSpPr>
          <p:nvPr/>
        </p:nvSpPr>
        <p:spPr>
          <a:xfrm>
            <a:off x="938773" y="2640457"/>
            <a:ext cx="6180484" cy="1520995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000" b="0" kern="1200">
                <a:solidFill>
                  <a:srgbClr val="337DB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/>
              <a:t>Key Industry</a:t>
            </a:r>
          </a:p>
          <a:p>
            <a:r>
              <a:rPr lang="en-US" sz="4400" b="1" dirty="0"/>
              <a:t>Risks &amp; Opportunities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13714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A95C3A-FC56-D544-888C-DF8D0E9BBF09}"/>
              </a:ext>
            </a:extLst>
          </p:cNvPr>
          <p:cNvGrpSpPr/>
          <p:nvPr/>
        </p:nvGrpSpPr>
        <p:grpSpPr>
          <a:xfrm>
            <a:off x="11423904" y="6089904"/>
            <a:ext cx="768096" cy="768096"/>
            <a:chOff x="11423904" y="6089904"/>
            <a:chExt cx="768096" cy="768096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5CDD2E64-34D8-9746-9DD6-7394089C6208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1423904" y="6089904"/>
              <a:ext cx="768096" cy="76809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Slide Number Placeholder 5">
              <a:extLst>
                <a:ext uri="{FF2B5EF4-FFF2-40B4-BE49-F238E27FC236}">
                  <a16:creationId xmlns:a16="http://schemas.microsoft.com/office/drawing/2014/main" id="{0F482190-956B-4943-8A45-AE4983D531A8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1493500" y="6662377"/>
              <a:ext cx="584200" cy="120184"/>
            </a:xfrm>
            <a:prstGeom prst="rect">
              <a:avLst/>
            </a:prstGeom>
          </p:spPr>
          <p:txBody>
            <a:bodyPr wrap="square" lIns="0" tIns="0" rIns="0" bIns="0" anchor="b" anchorCtr="0"/>
            <a:lstStyle>
              <a:defPPr>
                <a:defRPr lang="en-US"/>
              </a:defPPr>
              <a:lvl1pPr marL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lang="en-US" sz="900" b="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35C0926A-889A-463A-A5EA-682F15689EEF}" type="slidenum">
                <a:rPr kumimoji="0" lang="en-US" sz="9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25</a:t>
              </a:fld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D766E6D-42B8-48D9-8192-17B8DA735E9F}"/>
              </a:ext>
            </a:extLst>
          </p:cNvPr>
          <p:cNvSpPr txBox="1">
            <a:spLocks/>
          </p:cNvSpPr>
          <p:nvPr/>
        </p:nvSpPr>
        <p:spPr bwMode="gray">
          <a:xfrm>
            <a:off x="8144566" y="4030508"/>
            <a:ext cx="3435495" cy="548639"/>
          </a:xfrm>
          <a:prstGeom prst="snip1Rect">
            <a:avLst>
              <a:gd name="adj" fmla="val 29185"/>
            </a:avLst>
          </a:prstGeom>
          <a:solidFill>
            <a:srgbClr val="337DBE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69322"/>
              </a:buClr>
              <a:buSzPct val="9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Cyber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975601E-28C6-4279-B51A-AB95AF2561AF}"/>
              </a:ext>
            </a:extLst>
          </p:cNvPr>
          <p:cNvSpPr txBox="1">
            <a:spLocks/>
          </p:cNvSpPr>
          <p:nvPr/>
        </p:nvSpPr>
        <p:spPr bwMode="gray">
          <a:xfrm>
            <a:off x="640139" y="4017695"/>
            <a:ext cx="3477578" cy="548640"/>
          </a:xfrm>
          <a:prstGeom prst="snip1Rect">
            <a:avLst>
              <a:gd name="adj" fmla="val 29185"/>
            </a:avLst>
          </a:prstGeom>
          <a:solidFill>
            <a:srgbClr val="337DBE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69322"/>
              </a:buClr>
              <a:buSzPct val="90000"/>
              <a:buFontTx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 Intelligence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FC2C38C-54ED-40F6-915C-CD1EC8228539}"/>
              </a:ext>
            </a:extLst>
          </p:cNvPr>
          <p:cNvSpPr txBox="1">
            <a:spLocks/>
          </p:cNvSpPr>
          <p:nvPr/>
        </p:nvSpPr>
        <p:spPr bwMode="gray">
          <a:xfrm>
            <a:off x="4410255" y="4017696"/>
            <a:ext cx="3435496" cy="548146"/>
          </a:xfrm>
          <a:prstGeom prst="snip1Rect">
            <a:avLst>
              <a:gd name="adj" fmla="val 29185"/>
            </a:avLst>
          </a:prstGeom>
          <a:solidFill>
            <a:srgbClr val="337DBE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69322"/>
              </a:buClr>
              <a:buSzPct val="9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Risk-Based Pricing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176E346A-5183-4C83-AF71-B80FC4875B41}"/>
              </a:ext>
            </a:extLst>
          </p:cNvPr>
          <p:cNvSpPr txBox="1">
            <a:spLocks noChangeArrowheads="1"/>
          </p:cNvSpPr>
          <p:nvPr/>
        </p:nvSpPr>
        <p:spPr>
          <a:xfrm>
            <a:off x="53340" y="-30417"/>
            <a:ext cx="12138659" cy="7396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000" b="0" kern="1200">
                <a:solidFill>
                  <a:srgbClr val="337DB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6868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Risks &amp; Opportunities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67A1F60-8403-CEA2-26D6-15192726ADDA}"/>
              </a:ext>
            </a:extLst>
          </p:cNvPr>
          <p:cNvSpPr txBox="1">
            <a:spLocks/>
          </p:cNvSpPr>
          <p:nvPr/>
        </p:nvSpPr>
        <p:spPr bwMode="gray">
          <a:xfrm>
            <a:off x="626852" y="709566"/>
            <a:ext cx="3435498" cy="548640"/>
          </a:xfrm>
          <a:prstGeom prst="snip1Rect">
            <a:avLst>
              <a:gd name="adj" fmla="val 29185"/>
            </a:avLst>
          </a:prstGeom>
          <a:solidFill>
            <a:srgbClr val="337DBE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69322"/>
              </a:buClr>
              <a:buSzPct val="90000"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Inflation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871117F-28FA-4BB2-8146-6A6AFE5EAB6E}"/>
              </a:ext>
            </a:extLst>
          </p:cNvPr>
          <p:cNvSpPr txBox="1">
            <a:spLocks/>
          </p:cNvSpPr>
          <p:nvPr/>
        </p:nvSpPr>
        <p:spPr bwMode="gray">
          <a:xfrm>
            <a:off x="4459392" y="715345"/>
            <a:ext cx="3435815" cy="548145"/>
          </a:xfrm>
          <a:prstGeom prst="snip1Rect">
            <a:avLst>
              <a:gd name="adj" fmla="val 29185"/>
            </a:avLst>
          </a:prstGeom>
          <a:solidFill>
            <a:srgbClr val="337DBE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69322"/>
              </a:buClr>
              <a:buSzPct val="9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Climate &amp; Resilience</a:t>
            </a:r>
          </a:p>
        </p:txBody>
      </p:sp>
      <p:pic>
        <p:nvPicPr>
          <p:cNvPr id="13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924DFF8E-6B54-064C-A223-C4036EFC18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2182121"/>
            <a:ext cx="3447690" cy="1460299"/>
          </a:xfrm>
          <a:prstGeom prst="rect">
            <a:avLst/>
          </a:prstGeom>
        </p:spPr>
      </p:pic>
      <p:pic>
        <p:nvPicPr>
          <p:cNvPr id="14" name="Picture 22" descr="A picture containing text, indoor, orange&#10;&#10;Description automatically generated">
            <a:extLst>
              <a:ext uri="{FF2B5EF4-FFF2-40B4-BE49-F238E27FC236}">
                <a16:creationId xmlns:a16="http://schemas.microsoft.com/office/drawing/2014/main" id="{DB5D13A1-58F0-8740-E3F5-0CC973C837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39" y="1430243"/>
            <a:ext cx="3447690" cy="596519"/>
          </a:xfrm>
          <a:prstGeom prst="rect">
            <a:avLst/>
          </a:prstGeom>
        </p:spPr>
      </p:pic>
      <p:pic>
        <p:nvPicPr>
          <p:cNvPr id="23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06878889-666C-FC77-FE12-A071607924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7244" y="1346173"/>
            <a:ext cx="3533954" cy="661441"/>
          </a:xfrm>
          <a:prstGeom prst="rect">
            <a:avLst/>
          </a:prstGeom>
        </p:spPr>
      </p:pic>
      <p:pic>
        <p:nvPicPr>
          <p:cNvPr id="25" name="Picture 25" descr="Text&#10;&#10;Description automatically generated">
            <a:extLst>
              <a:ext uri="{FF2B5EF4-FFF2-40B4-BE49-F238E27FC236}">
                <a16:creationId xmlns:a16="http://schemas.microsoft.com/office/drawing/2014/main" id="{FDC5F7F3-6EB3-738E-4F8F-9D32FC0AAC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928" y="1328380"/>
            <a:ext cx="3160144" cy="774178"/>
          </a:xfrm>
          <a:prstGeom prst="rect">
            <a:avLst/>
          </a:prstGeom>
        </p:spPr>
      </p:pic>
      <p:pic>
        <p:nvPicPr>
          <p:cNvPr id="27" name="Picture 29" descr="A picture containing text, person, indoor, blur&#10;&#10;Description automatically generated">
            <a:extLst>
              <a:ext uri="{FF2B5EF4-FFF2-40B4-BE49-F238E27FC236}">
                <a16:creationId xmlns:a16="http://schemas.microsoft.com/office/drawing/2014/main" id="{AF977798-1AB0-F3AC-72F0-F39DFAB138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566" y="5446966"/>
            <a:ext cx="3013207" cy="1215411"/>
          </a:xfrm>
          <a:prstGeom prst="rect">
            <a:avLst/>
          </a:prstGeom>
        </p:spPr>
      </p:pic>
      <p:pic>
        <p:nvPicPr>
          <p:cNvPr id="15" name="Picture 26" descr="A picture containing ground, outdoor, raft&#10;&#10;Description automatically generated">
            <a:extLst>
              <a:ext uri="{FF2B5EF4-FFF2-40B4-BE49-F238E27FC236}">
                <a16:creationId xmlns:a16="http://schemas.microsoft.com/office/drawing/2014/main" id="{DBE5FB70-F2DC-32D9-A96C-FFA94C2BED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7640" y="1993270"/>
            <a:ext cx="3400305" cy="1693594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A85CA80-35AD-8C09-473F-23BB36BD170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365" y="4642373"/>
            <a:ext cx="3013207" cy="835868"/>
          </a:xfrm>
          <a:prstGeom prst="rect">
            <a:avLst/>
          </a:prstGeom>
        </p:spPr>
      </p:pic>
      <p:pic>
        <p:nvPicPr>
          <p:cNvPr id="30" name="Picture 30">
            <a:extLst>
              <a:ext uri="{FF2B5EF4-FFF2-40B4-BE49-F238E27FC236}">
                <a16:creationId xmlns:a16="http://schemas.microsoft.com/office/drawing/2014/main" id="{8CA5C039-72C6-6A68-93E1-E78F4EDB549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566" y="2197132"/>
            <a:ext cx="3348934" cy="1489731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1996047-98D0-453B-BF63-B625A1AFF470}"/>
              </a:ext>
            </a:extLst>
          </p:cNvPr>
          <p:cNvSpPr txBox="1">
            <a:spLocks/>
          </p:cNvSpPr>
          <p:nvPr/>
        </p:nvSpPr>
        <p:spPr bwMode="gray">
          <a:xfrm>
            <a:off x="8144566" y="709249"/>
            <a:ext cx="3435496" cy="548640"/>
          </a:xfrm>
          <a:prstGeom prst="snip1Rect">
            <a:avLst>
              <a:gd name="adj" fmla="val 29185"/>
            </a:avLst>
          </a:prstGeom>
          <a:solidFill>
            <a:srgbClr val="337DBE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91440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F69322"/>
              </a:buClr>
              <a:defRPr/>
            </a:pPr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Legal System Abuse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D22600-74DA-B5DD-B5BC-FDE5B1F84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55" y="4579147"/>
            <a:ext cx="3447690" cy="224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19914C-0FCA-1D9D-4B8C-8AABA2E0D1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852" y="4663827"/>
            <a:ext cx="2867425" cy="13908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2F42C8-0904-C9AE-3AF6-D60D002366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2968" y="6091995"/>
            <a:ext cx="2894619" cy="55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2146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19337" y="1200754"/>
            <a:ext cx="4130731" cy="413073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Frutiger 55 Roman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35161" y="1200754"/>
            <a:ext cx="4130732" cy="413073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Frutiger 55 Roman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522BA-2368-E266-4074-C3013B218047}"/>
              </a:ext>
            </a:extLst>
          </p:cNvPr>
          <p:cNvSpPr txBox="1"/>
          <p:nvPr/>
        </p:nvSpPr>
        <p:spPr>
          <a:xfrm>
            <a:off x="3793066" y="2472055"/>
            <a:ext cx="4580467" cy="2086725"/>
          </a:xfrm>
          <a:prstGeom prst="rect">
            <a:avLst/>
          </a:prstGeom>
          <a:solidFill>
            <a:srgbClr val="2F72AD"/>
          </a:solidFill>
          <a:ln>
            <a:solidFill>
              <a:srgbClr val="2F72A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3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“Those who cannot remember the past are condemned to repeat it.”</a:t>
            </a:r>
            <a:r>
              <a:rPr lang="en-US" sz="36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75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E997CFFE-6B08-53B5-2584-B1EF778A9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69" y="1245762"/>
            <a:ext cx="7784121" cy="43258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9520C4-A219-56B9-509A-0597E7F5FAE3}"/>
              </a:ext>
            </a:extLst>
          </p:cNvPr>
          <p:cNvSpPr/>
          <p:nvPr/>
        </p:nvSpPr>
        <p:spPr>
          <a:xfrm>
            <a:off x="203200" y="861647"/>
            <a:ext cx="5060462" cy="653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err="1">
              <a:solidFill>
                <a:schemeClr val="bg1"/>
              </a:solidFill>
            </a:endParaRPr>
          </a:p>
        </p:txBody>
      </p:sp>
      <p:sp>
        <p:nvSpPr>
          <p:cNvPr id="192922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42822"/>
            <a:ext cx="12097412" cy="55294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868686"/>
                </a:solidFill>
              </a:rPr>
              <a:t>U.S. Catastrophe Losses Steadily Climbing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5B7AC46-9ED6-4044-8E8F-001BE2E0AF93}"/>
              </a:ext>
            </a:extLst>
          </p:cNvPr>
          <p:cNvSpPr txBox="1">
            <a:spLocks/>
          </p:cNvSpPr>
          <p:nvPr/>
        </p:nvSpPr>
        <p:spPr bwMode="gray">
          <a:xfrm>
            <a:off x="1345472" y="5932002"/>
            <a:ext cx="9406468" cy="642061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69322"/>
              </a:buClr>
              <a:buSzPct val="9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 transfer is essential, but just one tool in the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resilience toolkit alongside </a:t>
            </a:r>
            <a:b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 modeling, technology, public policy, finance, and science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88C04D-CE56-7AF7-2DF8-9B38C8E71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004" y="1166519"/>
            <a:ext cx="3378200" cy="44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26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 with icons and text">
            <a:extLst>
              <a:ext uri="{FF2B5EF4-FFF2-40B4-BE49-F238E27FC236}">
                <a16:creationId xmlns:a16="http://schemas.microsoft.com/office/drawing/2014/main" id="{19B277A0-FD9B-39CA-CFB8-0FA26BA9B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259" y="226706"/>
            <a:ext cx="9892817" cy="595858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16F05A-2544-B14B-CAC2-94627436CCFF}"/>
              </a:ext>
            </a:extLst>
          </p:cNvPr>
          <p:cNvSpPr txBox="1"/>
          <p:nvPr/>
        </p:nvSpPr>
        <p:spPr>
          <a:xfrm>
            <a:off x="177276" y="1156205"/>
            <a:ext cx="1751785" cy="409958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,Sans-Serif"/>
              <a:buChar char="Ø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Record 28 billion-dollar events in 2023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,Sans-Serif"/>
              <a:buChar char="Ø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Prior record was 22 events in 2020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,Sans-Serif"/>
              <a:buChar char="Ø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$93B total cost in 2023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,Sans-Serif"/>
              <a:buChar char="Ø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Record more than $50B in severe convective storms through Q3</a:t>
            </a:r>
          </a:p>
        </p:txBody>
      </p:sp>
    </p:spTree>
    <p:extLst>
      <p:ext uri="{BB962C8B-B14F-4D97-AF65-F5344CB8AC3E}">
        <p14:creationId xmlns:p14="http://schemas.microsoft.com/office/powerpoint/2010/main" val="1225537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8AD9C53-B0F0-6B48-9113-47D666B3FF7D}"/>
              </a:ext>
            </a:extLst>
          </p:cNvPr>
          <p:cNvGraphicFramePr>
            <a:graphicFrameLocks/>
          </p:cNvGraphicFramePr>
          <p:nvPr/>
        </p:nvGraphicFramePr>
        <p:xfrm>
          <a:off x="746854" y="1140016"/>
          <a:ext cx="11168107" cy="466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4E85B84C-7431-C145-AF12-4FA8FDB78C5A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168323"/>
            <a:ext cx="12192000" cy="7430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000" b="0" kern="1200">
                <a:solidFill>
                  <a:srgbClr val="337DB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868686"/>
                </a:solidFill>
              </a:rPr>
              <a:t>P&amp;C Financials Strong Despite Market Volatility &amp; UW Losses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B798BF-99CC-4945-9E93-843EBEDF2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88" y="6567678"/>
            <a:ext cx="6076950" cy="2693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Sources: NAIC data sourced through S&amp;P Global Intelligence; Insurance Information Institute.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C93AF80-25E0-F649-A0F0-EB79C4003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317" y="5451444"/>
            <a:ext cx="2660648" cy="844043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FE2F42-162E-5543-AA87-4DDBFFBF47DA}"/>
              </a:ext>
            </a:extLst>
          </p:cNvPr>
          <p:cNvSpPr txBox="1"/>
          <p:nvPr/>
        </p:nvSpPr>
        <p:spPr>
          <a:xfrm rot="16200000">
            <a:off x="-305882" y="2922224"/>
            <a:ext cx="1530972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7DBE"/>
              </a:buClr>
              <a:buSzPct val="77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Billions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CFD07B-2970-4F96-2F64-91B437FE33BA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73A2325-CB66-3EE5-919B-FF8764E028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760980"/>
              </p:ext>
            </p:extLst>
          </p:nvPr>
        </p:nvGraphicFramePr>
        <p:xfrm>
          <a:off x="683708" y="1025671"/>
          <a:ext cx="11101892" cy="4871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AutoShape 7">
            <a:extLst>
              <a:ext uri="{FF2B5EF4-FFF2-40B4-BE49-F238E27FC236}">
                <a16:creationId xmlns:a16="http://schemas.microsoft.com/office/drawing/2014/main" id="{1EE22DCF-76D5-82F6-C482-DD9F288158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31617" y="2940727"/>
            <a:ext cx="2114028" cy="871748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lIns="91440" tIns="45720" rIns="91440" bIns="4572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Surplus at end of Q4 2021 stood at $</a:t>
            </a: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1,053B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, an all-time high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C762A0-215E-1100-61CF-B7B67FB9A908}"/>
              </a:ext>
            </a:extLst>
          </p:cNvPr>
          <p:cNvCxnSpPr>
            <a:cxnSpLocks/>
          </p:cNvCxnSpPr>
          <p:nvPr/>
        </p:nvCxnSpPr>
        <p:spPr bwMode="gray">
          <a:xfrm flipV="1">
            <a:off x="8643443" y="1682595"/>
            <a:ext cx="867974" cy="1335280"/>
          </a:xfrm>
          <a:prstGeom prst="straightConnector1">
            <a:avLst/>
          </a:prstGeom>
          <a:ln w="28575"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053C1D6-EBDE-4465-8B51-26EEFF031561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1274391" y="3812475"/>
            <a:ext cx="411357" cy="260530"/>
          </a:xfrm>
          <a:prstGeom prst="straightConnector1">
            <a:avLst/>
          </a:prstGeom>
          <a:ln w="28575"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7">
            <a:extLst>
              <a:ext uri="{FF2B5EF4-FFF2-40B4-BE49-F238E27FC236}">
                <a16:creationId xmlns:a16="http://schemas.microsoft.com/office/drawing/2014/main" id="{707F2D4A-91E9-434B-BD34-B08D714BDCB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97009" y="4073005"/>
            <a:ext cx="1612142" cy="809118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45720" bIns="4572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Post-Global Financial Crisis Low 2009Q1</a:t>
            </a: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A7FDCA78-1128-FA8E-95C3-E31A11413A17}"/>
              </a:ext>
            </a:extLst>
          </p:cNvPr>
          <p:cNvSpPr>
            <a:spLocks noChangeArrowheads="1"/>
          </p:cNvSpPr>
          <p:nvPr/>
        </p:nvSpPr>
        <p:spPr bwMode="gray">
          <a:xfrm>
            <a:off x="9655551" y="2579644"/>
            <a:ext cx="1979788" cy="664410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lIns="91440" tIns="45720" rIns="91440" bIns="4572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Q3 2023 </a:t>
            </a: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at $966B nearing Q3 </a:t>
            </a:r>
            <a:r>
              <a:rPr lang="en-US" sz="1400" b="1">
                <a:solidFill>
                  <a:srgbClr val="FFFFFF"/>
                </a:solidFill>
                <a:latin typeface="Arial"/>
                <a:cs typeface="Arial"/>
              </a:rPr>
              <a:t>2022 low of $926B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9D540E-DAA7-AA40-B0B5-13F74B9E9ADB}"/>
              </a:ext>
            </a:extLst>
          </p:cNvPr>
          <p:cNvCxnSpPr>
            <a:cxnSpLocks/>
          </p:cNvCxnSpPr>
          <p:nvPr/>
        </p:nvCxnSpPr>
        <p:spPr bwMode="gray">
          <a:xfrm flipV="1">
            <a:off x="11212497" y="2000291"/>
            <a:ext cx="232649" cy="579353"/>
          </a:xfrm>
          <a:prstGeom prst="straightConnector1">
            <a:avLst/>
          </a:prstGeom>
          <a:ln w="28575">
            <a:solidFill>
              <a:schemeClr val="accent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917C96F-62E5-F7EF-FCEC-FB26BB851C20}"/>
              </a:ext>
            </a:extLst>
          </p:cNvPr>
          <p:cNvSpPr txBox="1">
            <a:spLocks/>
          </p:cNvSpPr>
          <p:nvPr/>
        </p:nvSpPr>
        <p:spPr bwMode="gray">
          <a:xfrm>
            <a:off x="11493500" y="6662377"/>
            <a:ext cx="58420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C0926A-889A-463A-A5EA-682F15689EE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PTShape_1">
            <a:extLst>
              <a:ext uri="{FF2B5EF4-FFF2-40B4-BE49-F238E27FC236}">
                <a16:creationId xmlns:a16="http://schemas.microsoft.com/office/drawing/2014/main" id="{D149BB9C-3DC0-9C48-A48A-C7BFD7DDE2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55916" y="1029979"/>
            <a:ext cx="6277208" cy="427807"/>
          </a:xfrm>
          <a:prstGeom prst="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45720" bIns="4572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P&amp;C Quarterly Policyholder Surplus 2009Q1-2023Q3 </a:t>
            </a:r>
          </a:p>
        </p:txBody>
      </p:sp>
    </p:spTree>
    <p:extLst>
      <p:ext uri="{BB962C8B-B14F-4D97-AF65-F5344CB8AC3E}">
        <p14:creationId xmlns:p14="http://schemas.microsoft.com/office/powerpoint/2010/main" val="10130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AC48A067-2B37-107B-0234-AE2B10E53DF0}"/>
              </a:ext>
            </a:extLst>
          </p:cNvPr>
          <p:cNvSpPr/>
          <p:nvPr/>
        </p:nvSpPr>
        <p:spPr>
          <a:xfrm flipH="1">
            <a:off x="6075866" y="1949725"/>
            <a:ext cx="4273896" cy="2163816"/>
          </a:xfrm>
          <a:prstGeom prst="round2DiagRect">
            <a:avLst/>
          </a:prstGeom>
          <a:noFill/>
          <a:ln w="28575">
            <a:solidFill>
              <a:srgbClr val="1340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3A272C1F-8AE8-C374-6960-30133DF224A3}"/>
              </a:ext>
            </a:extLst>
          </p:cNvPr>
          <p:cNvSpPr/>
          <p:nvPr/>
        </p:nvSpPr>
        <p:spPr>
          <a:xfrm flipV="1">
            <a:off x="1726181" y="4185418"/>
            <a:ext cx="4273822" cy="2163815"/>
          </a:xfrm>
          <a:prstGeom prst="round2Diag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33F25589-8B3E-755A-B92F-0ED84FF90420}"/>
              </a:ext>
            </a:extLst>
          </p:cNvPr>
          <p:cNvSpPr/>
          <p:nvPr/>
        </p:nvSpPr>
        <p:spPr>
          <a:xfrm flipH="1" flipV="1">
            <a:off x="6075864" y="4186996"/>
            <a:ext cx="4273897" cy="2163815"/>
          </a:xfrm>
          <a:prstGeom prst="round2Diag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366089-16DB-5DFF-0A43-CFF4475CE9FA}"/>
              </a:ext>
            </a:extLst>
          </p:cNvPr>
          <p:cNvSpPr txBox="1">
            <a:spLocks/>
          </p:cNvSpPr>
          <p:nvPr/>
        </p:nvSpPr>
        <p:spPr>
          <a:xfrm>
            <a:off x="2564108" y="4339798"/>
            <a:ext cx="2074188" cy="414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35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Lab: Physical Labs Functioning</a:t>
            </a:r>
          </a:p>
          <a:p>
            <a:pPr marL="0" lvl="4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959" lvl="4" indent="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105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03762-2D24-C796-A1F3-DBB5D30EC0D8}"/>
              </a:ext>
            </a:extLst>
          </p:cNvPr>
          <p:cNvSpPr txBox="1"/>
          <p:nvPr/>
        </p:nvSpPr>
        <p:spPr>
          <a:xfrm>
            <a:off x="7149290" y="4303744"/>
            <a:ext cx="2907017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/>
            <a:r>
              <a:rPr lang="en-US" sz="15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Policy: Lobbying, Regulation, Legal</a:t>
            </a:r>
          </a:p>
          <a:p>
            <a:pPr marL="0" lvl="4"/>
            <a:endParaRPr lang="en-US" sz="105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/>
            <a:r>
              <a:rPr lang="en-US" sz="14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Primary: </a:t>
            </a:r>
          </a:p>
          <a:p>
            <a:pPr marL="178594" lvl="4" indent="-12977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APCIA </a:t>
            </a:r>
          </a:p>
          <a:p>
            <a:pPr marL="178594" indent="-12977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NAMIC</a:t>
            </a:r>
          </a:p>
          <a:p>
            <a:pPr marL="178594" indent="-12977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</a:t>
            </a:r>
          </a:p>
          <a:p>
            <a:pPr marL="178594" indent="-12977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Big-I </a:t>
            </a:r>
          </a:p>
          <a:p>
            <a:pPr marL="178594" indent="-12977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CIAB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F842F2-EB2D-66E2-527E-410BEE881422}"/>
              </a:ext>
            </a:extLst>
          </p:cNvPr>
          <p:cNvSpPr txBox="1"/>
          <p:nvPr/>
        </p:nvSpPr>
        <p:spPr>
          <a:xfrm>
            <a:off x="8216017" y="4906631"/>
            <a:ext cx="14091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4"/>
            <a:r>
              <a:rPr lang="en-US" sz="14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Secondary: </a:t>
            </a:r>
            <a:endParaRPr lang="en-US" sz="14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594" indent="-122635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Triple-I</a:t>
            </a:r>
            <a:r>
              <a:rPr lang="en-US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78594" indent="-12263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Griffith </a:t>
            </a:r>
          </a:p>
          <a:p>
            <a:pPr marL="178594" indent="-12263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IRC</a:t>
            </a:r>
          </a:p>
          <a:p>
            <a:pPr marL="178594" indent="-12263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IBHS </a:t>
            </a:r>
          </a:p>
          <a:p>
            <a:pPr marL="178594" indent="-12263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IIHS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39CB44-E8B3-0F2D-8EF3-8C0F16CBA55B}"/>
              </a:ext>
            </a:extLst>
          </p:cNvPr>
          <p:cNvSpPr txBox="1"/>
          <p:nvPr/>
        </p:nvSpPr>
        <p:spPr>
          <a:xfrm>
            <a:off x="3708891" y="2676372"/>
            <a:ext cx="11486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4"/>
            <a:r>
              <a:rPr lang="en-US" sz="14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Secondary:</a:t>
            </a:r>
          </a:p>
          <a:p>
            <a:pPr marL="178594" indent="-12263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APCIA </a:t>
            </a:r>
          </a:p>
          <a:p>
            <a:pPr marL="178594" indent="-12263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NAMIC </a:t>
            </a:r>
          </a:p>
          <a:p>
            <a:pPr marL="178594" indent="-12263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</a:t>
            </a:r>
          </a:p>
          <a:p>
            <a:pPr marL="178594" indent="-12263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Big-I </a:t>
            </a:r>
          </a:p>
          <a:p>
            <a:pPr marL="178594" indent="-12263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13195A-9DE9-C7BA-B62A-1A6A9C397FA4}"/>
              </a:ext>
            </a:extLst>
          </p:cNvPr>
          <p:cNvSpPr txBox="1"/>
          <p:nvPr/>
        </p:nvSpPr>
        <p:spPr>
          <a:xfrm>
            <a:off x="2562630" y="2093830"/>
            <a:ext cx="28799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/>
            <a:r>
              <a:rPr lang="en-US" sz="1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&amp; Information: </a:t>
            </a:r>
            <a:br>
              <a:rPr lang="en-US" sz="1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Development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07B26B-8CD5-2B87-9825-DFF8A3DAB535}"/>
              </a:ext>
            </a:extLst>
          </p:cNvPr>
          <p:cNvSpPr txBox="1"/>
          <p:nvPr/>
        </p:nvSpPr>
        <p:spPr>
          <a:xfrm>
            <a:off x="6975231" y="2096367"/>
            <a:ext cx="31860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4"/>
            <a:r>
              <a:rPr lang="en-US" sz="1600" b="1" dirty="0">
                <a:solidFill>
                  <a:srgbClr val="134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Communications: Media Relations, Social, Web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6881B1-7DEA-C49B-52DB-ADBDB6EF37FB}"/>
              </a:ext>
            </a:extLst>
          </p:cNvPr>
          <p:cNvSpPr txBox="1"/>
          <p:nvPr/>
        </p:nvSpPr>
        <p:spPr>
          <a:xfrm>
            <a:off x="8181905" y="2728546"/>
            <a:ext cx="1255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/>
            <a:r>
              <a:rPr lang="en-US" sz="14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Secondary: </a:t>
            </a:r>
          </a:p>
          <a:p>
            <a:pPr marL="178594" lvl="4" indent="-12977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APCIA</a:t>
            </a:r>
          </a:p>
          <a:p>
            <a:pPr marL="178594" indent="-12977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NAMIC </a:t>
            </a:r>
          </a:p>
          <a:p>
            <a:pPr marL="178594" indent="-12977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 </a:t>
            </a:r>
          </a:p>
          <a:p>
            <a:pPr marL="178594" indent="-12263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IIHS </a:t>
            </a:r>
          </a:p>
          <a:p>
            <a:pPr marL="178594" indent="-12263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IBHS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9BD344-AB00-352D-F228-056E226845DD}"/>
              </a:ext>
            </a:extLst>
          </p:cNvPr>
          <p:cNvSpPr txBox="1"/>
          <p:nvPr/>
        </p:nvSpPr>
        <p:spPr>
          <a:xfrm>
            <a:off x="3650892" y="4833248"/>
            <a:ext cx="16554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959" lvl="4">
              <a:buClr>
                <a:schemeClr val="tx1"/>
              </a:buClr>
            </a:pPr>
            <a:r>
              <a:rPr lang="en-US" sz="14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</a:t>
            </a:r>
          </a:p>
          <a:p>
            <a:pPr marL="55959" lvl="4">
              <a:buClr>
                <a:schemeClr val="tx1"/>
              </a:buClr>
            </a:pPr>
            <a:r>
              <a:rPr lang="en-US" sz="14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(Lab Partners) </a:t>
            </a:r>
          </a:p>
          <a:p>
            <a:pPr marL="178594" indent="-12263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Triple-I</a:t>
            </a:r>
          </a:p>
          <a:p>
            <a:pPr marL="178594" indent="-12263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APCIA</a:t>
            </a:r>
          </a:p>
          <a:p>
            <a:pPr marL="178594" indent="-12263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NAMIC</a:t>
            </a: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C07AFC9D-F8A2-1AA4-EA33-7EC76ACDB7C1}"/>
              </a:ext>
            </a:extLst>
          </p:cNvPr>
          <p:cNvSpPr/>
          <p:nvPr/>
        </p:nvSpPr>
        <p:spPr>
          <a:xfrm>
            <a:off x="2526005" y="2974026"/>
            <a:ext cx="127688" cy="61207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7272AC-D837-391B-D4EF-0D5D4710FCD2}"/>
              </a:ext>
            </a:extLst>
          </p:cNvPr>
          <p:cNvSpPr txBox="1"/>
          <p:nvPr/>
        </p:nvSpPr>
        <p:spPr>
          <a:xfrm>
            <a:off x="1846474" y="3014071"/>
            <a:ext cx="7478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Affiliates of The Institutes </a:t>
            </a:r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FE2F71EB-CFC3-3076-413A-4EE92516B471}"/>
              </a:ext>
            </a:extLst>
          </p:cNvPr>
          <p:cNvSpPr/>
          <p:nvPr/>
        </p:nvSpPr>
        <p:spPr>
          <a:xfrm>
            <a:off x="9143228" y="5220349"/>
            <a:ext cx="75183" cy="1003123"/>
          </a:xfrm>
          <a:prstGeom prst="rightBracket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4C06F1-3442-9FF4-DFF5-E667556AEA3C}"/>
              </a:ext>
            </a:extLst>
          </p:cNvPr>
          <p:cNvSpPr txBox="1"/>
          <p:nvPr/>
        </p:nvSpPr>
        <p:spPr>
          <a:xfrm>
            <a:off x="9266843" y="5367967"/>
            <a:ext cx="1082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Non-lobbying, e.g., content, briefings, testimony </a:t>
            </a:r>
          </a:p>
        </p:txBody>
      </p:sp>
      <p:sp>
        <p:nvSpPr>
          <p:cNvPr id="22" name="Round Diagonal Corner Rectangle 21">
            <a:extLst>
              <a:ext uri="{FF2B5EF4-FFF2-40B4-BE49-F238E27FC236}">
                <a16:creationId xmlns:a16="http://schemas.microsoft.com/office/drawing/2014/main" id="{0D198581-FB65-FAE9-91A2-A835DDE68150}"/>
              </a:ext>
            </a:extLst>
          </p:cNvPr>
          <p:cNvSpPr/>
          <p:nvPr/>
        </p:nvSpPr>
        <p:spPr>
          <a:xfrm>
            <a:off x="1726183" y="1949725"/>
            <a:ext cx="4273821" cy="2114388"/>
          </a:xfrm>
          <a:prstGeom prst="round2Diag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061D237-D587-2BD3-40D3-73F34AD715C5}"/>
              </a:ext>
            </a:extLst>
          </p:cNvPr>
          <p:cNvSpPr/>
          <p:nvPr/>
        </p:nvSpPr>
        <p:spPr>
          <a:xfrm>
            <a:off x="4932771" y="3047294"/>
            <a:ext cx="2165613" cy="216381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Industry Influence &amp; Reputation</a:t>
            </a:r>
          </a:p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Consumers </a:t>
            </a:r>
          </a:p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Professionals </a:t>
            </a:r>
          </a:p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Media </a:t>
            </a:r>
          </a:p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Policymakers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C26239D-CAD8-D5DA-8D8B-DF18CBC5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136" y="272946"/>
            <a:ext cx="12192000" cy="1448220"/>
          </a:xfrm>
        </p:spPr>
        <p:txBody>
          <a:bodyPr/>
          <a:lstStyle/>
          <a:p>
            <a:r>
              <a:rPr lang="en-US" dirty="0"/>
              <a:t>Driving Influence for Insurance Trades </a:t>
            </a:r>
            <a:br>
              <a:rPr lang="en-US" dirty="0"/>
            </a:br>
            <a:r>
              <a:rPr lang="en-US" sz="2200" b="0" dirty="0">
                <a:solidFill>
                  <a:schemeClr val="accent2"/>
                </a:solidFill>
              </a:rPr>
              <a:t>Triple-I plays a supporting and collaborative role in all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B35083-3E1A-7556-6874-56298B6A041B}"/>
              </a:ext>
            </a:extLst>
          </p:cNvPr>
          <p:cNvSpPr txBox="1"/>
          <p:nvPr/>
        </p:nvSpPr>
        <p:spPr>
          <a:xfrm>
            <a:off x="6975231" y="2721283"/>
            <a:ext cx="1000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4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en-US" sz="1400" b="1" dirty="0">
                <a:solidFill>
                  <a:srgbClr val="134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78594" lvl="4" indent="-122635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34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Triple-I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F64243-3457-985A-0389-34D0E9E04C03}"/>
              </a:ext>
            </a:extLst>
          </p:cNvPr>
          <p:cNvSpPr txBox="1"/>
          <p:nvPr/>
        </p:nvSpPr>
        <p:spPr>
          <a:xfrm>
            <a:off x="2581171" y="2671915"/>
            <a:ext cx="10009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4"/>
            <a:r>
              <a:rPr lang="en-US" sz="14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Primary: </a:t>
            </a:r>
            <a:endParaRPr lang="en-US" sz="14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594" lvl="4" indent="-129779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Triple-I</a:t>
            </a:r>
            <a:r>
              <a:rPr lang="en-US" sz="14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78594" indent="-12977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Griffith </a:t>
            </a:r>
          </a:p>
          <a:p>
            <a:pPr marL="178594" indent="-12977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24241F-CB7A-5D5B-965E-2D367EA291F4}"/>
              </a:ext>
            </a:extLst>
          </p:cNvPr>
          <p:cNvSpPr txBox="1"/>
          <p:nvPr/>
        </p:nvSpPr>
        <p:spPr>
          <a:xfrm>
            <a:off x="2581171" y="4819401"/>
            <a:ext cx="10134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4"/>
            <a:r>
              <a:rPr lang="en-US" sz="14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Primary:  </a:t>
            </a:r>
          </a:p>
          <a:p>
            <a:pPr marL="178594" indent="-12977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IIHS </a:t>
            </a:r>
          </a:p>
          <a:p>
            <a:pPr marL="178594" indent="-129779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IBHS</a:t>
            </a:r>
          </a:p>
        </p:txBody>
      </p:sp>
    </p:spTree>
    <p:extLst>
      <p:ext uri="{BB962C8B-B14F-4D97-AF65-F5344CB8AC3E}">
        <p14:creationId xmlns:p14="http://schemas.microsoft.com/office/powerpoint/2010/main" val="3914255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33AF-F2D6-A8FD-EB06-8A62A1D9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Really?</a:t>
            </a:r>
            <a:endParaRPr lang="en-US"/>
          </a:p>
        </p:txBody>
      </p:sp>
      <p:pic>
        <p:nvPicPr>
          <p:cNvPr id="8" name="Picture 7" descr="A picture containing text, sketch, drawing, illustration&#10;&#10;Description automatically generated">
            <a:extLst>
              <a:ext uri="{FF2B5EF4-FFF2-40B4-BE49-F238E27FC236}">
                <a16:creationId xmlns:a16="http://schemas.microsoft.com/office/drawing/2014/main" id="{D74D37B4-2324-88FD-BD6E-5FBFDB921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667" y="1468357"/>
            <a:ext cx="5942665" cy="49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37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7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423333"/>
            <a:ext cx="10515600" cy="728134"/>
          </a:xfrm>
          <a:prstGeom prst="rect">
            <a:avLst/>
          </a:prstGeom>
        </p:spPr>
        <p:txBody>
          <a:bodyPr/>
          <a:lstStyle/>
          <a:p>
            <a:r>
              <a:rPr lang="en-US" altLang="en-US" sz="4400" dirty="0">
                <a:solidFill>
                  <a:srgbClr val="868686"/>
                </a:solidFill>
              </a:rPr>
              <a:t>Triple-I’s Climate Risk Objective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860280-39B6-4BD5-A6DC-3662A7118B70}"/>
              </a:ext>
            </a:extLst>
          </p:cNvPr>
          <p:cNvSpPr txBox="1"/>
          <p:nvPr/>
        </p:nvSpPr>
        <p:spPr>
          <a:xfrm>
            <a:off x="838200" y="1382133"/>
            <a:ext cx="5678312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behavioral change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help people and communities better manage risk and become more resilient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EAFB7-EDD9-490A-5C7D-3449F38E9BBB}"/>
              </a:ext>
            </a:extLst>
          </p:cNvPr>
          <p:cNvSpPr txBox="1">
            <a:spLocks/>
          </p:cNvSpPr>
          <p:nvPr/>
        </p:nvSpPr>
        <p:spPr>
          <a:xfrm>
            <a:off x="1013461" y="2941187"/>
            <a:ext cx="5468750" cy="291433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77000"/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Recognize insurance and its role.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77000"/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Remove the politics – focus on the solutions.  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77000"/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responsible about the low carbon transformation. 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77000"/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Balance out the long-term (carbon) and short-term (physical infrastructure) risks.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77000"/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Institute public policies and government spending projects.  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77000"/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Integrate new public-private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collaboration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options.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48B62B15-2529-E5B4-ED06-1B304F7DD7E8}"/>
              </a:ext>
            </a:extLst>
          </p:cNvPr>
          <p:cNvSpPr/>
          <p:nvPr/>
        </p:nvSpPr>
        <p:spPr>
          <a:xfrm rot="5400000">
            <a:off x="5998269" y="3648375"/>
            <a:ext cx="2625594" cy="1020697"/>
          </a:xfrm>
          <a:prstGeom prst="triangle">
            <a:avLst>
              <a:gd name="adj" fmla="val 5315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err="1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E55F43-7BC6-D9F0-1F32-7FFC7AA2B8CA}"/>
              </a:ext>
            </a:extLst>
          </p:cNvPr>
          <p:cNvSpPr/>
          <p:nvPr/>
        </p:nvSpPr>
        <p:spPr>
          <a:xfrm>
            <a:off x="8352110" y="2624790"/>
            <a:ext cx="2943625" cy="29436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>
                <a:solidFill>
                  <a:schemeClr val="bg1"/>
                </a:solidFill>
              </a:rPr>
              <a:t>Predict </a:t>
            </a:r>
          </a:p>
          <a:p>
            <a:pPr algn="ctr">
              <a:lnSpc>
                <a:spcPct val="90000"/>
              </a:lnSpc>
            </a:pPr>
            <a:r>
              <a:rPr lang="en-US" sz="3200" b="1">
                <a:solidFill>
                  <a:schemeClr val="bg1"/>
                </a:solidFill>
              </a:rPr>
              <a:t>&amp;</a:t>
            </a:r>
          </a:p>
          <a:p>
            <a:pPr algn="ctr">
              <a:lnSpc>
                <a:spcPct val="90000"/>
              </a:lnSpc>
            </a:pPr>
            <a:r>
              <a:rPr lang="en-US" sz="3200" b="1">
                <a:solidFill>
                  <a:schemeClr val="bg1"/>
                </a:solidFill>
              </a:rPr>
              <a:t>Prevent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800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C1991-FDD8-88B8-2180-DE6FDBE69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06EF-59AA-CBB7-F5F8-69EB9C48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902"/>
            <a:ext cx="12192000" cy="1325563"/>
          </a:xfrm>
        </p:spPr>
        <p:txBody>
          <a:bodyPr/>
          <a:lstStyle/>
          <a:p>
            <a:r>
              <a:rPr lang="en-US" sz="4400" dirty="0"/>
              <a:t>Advancing The Climate Risk Discussion</a:t>
            </a:r>
            <a:br>
              <a:rPr lang="en-US" dirty="0"/>
            </a:br>
            <a:r>
              <a:rPr lang="en-US" sz="2200" b="0" dirty="0">
                <a:solidFill>
                  <a:schemeClr val="accent2"/>
                </a:solidFill>
              </a:rPr>
              <a:t>Triple-I is actively informing how insurance is leading the resilience dialogue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BF1E9-D21F-AD51-A1C0-A83CF9992C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03172"/>
            <a:ext cx="5443330" cy="447604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b="1" dirty="0"/>
              <a:t>Published Content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Consumer Awareness Survey </a:t>
            </a:r>
            <a:r>
              <a:rPr lang="en-US" sz="1600" dirty="0"/>
              <a:t>in collaboration with Munich Re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Wrote/edited the Insurance Chapter in the National Institute of Building Sciences' (NIBS) </a:t>
            </a:r>
            <a:r>
              <a:rPr lang="en-US" sz="1600" dirty="0">
                <a:hlinkClick r:id="rId4"/>
              </a:rPr>
              <a:t>Roadmap to Resilience</a:t>
            </a:r>
            <a:endParaRPr lang="en-US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Contribute to Milwaukee Municipal Sewerage District Flood Mitigation </a:t>
            </a:r>
            <a:r>
              <a:rPr lang="en-US" sz="1600" dirty="0">
                <a:hlinkClick r:id="rId5"/>
              </a:rPr>
              <a:t>Research Brief</a:t>
            </a:r>
            <a:endParaRPr lang="en-US" sz="16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State of the Risk </a:t>
            </a:r>
            <a:r>
              <a:rPr lang="en-US" sz="1600" dirty="0">
                <a:hlinkClick r:id="rId6"/>
              </a:rPr>
              <a:t>Issues Briefs</a:t>
            </a:r>
            <a:r>
              <a:rPr lang="en-US" sz="1600" dirty="0"/>
              <a:t> on Flood, Hurricanes, Convective Storms, Wildfires</a:t>
            </a:r>
          </a:p>
          <a:p>
            <a:pPr>
              <a:spcBef>
                <a:spcPts val="1200"/>
              </a:spcBef>
            </a:pPr>
            <a:endParaRPr lang="en-US" sz="1800" b="1" dirty="0"/>
          </a:p>
          <a:p>
            <a:pPr>
              <a:spcBef>
                <a:spcPts val="1200"/>
              </a:spcBef>
            </a:pPr>
            <a:r>
              <a:rPr lang="en-US" sz="1800" b="1" dirty="0"/>
              <a:t>Resilience Accelerator Hub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hlinkClick r:id="rId7"/>
              </a:rPr>
              <a:t>Community Resilience Ratings</a:t>
            </a:r>
            <a:r>
              <a:rPr lang="en-US" sz="1600" dirty="0"/>
              <a:t> added two more years of experience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 descr="A picture containing cloud, text, sky, hous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6DF8892D-98F2-EF1D-FE55-8F73FFD1CB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6724" y="1915256"/>
            <a:ext cx="2512757" cy="3261594"/>
          </a:xfrm>
          <a:prstGeom prst="rect">
            <a:avLst/>
          </a:prstGeom>
        </p:spPr>
      </p:pic>
      <p:pic>
        <p:nvPicPr>
          <p:cNvPr id="6" name="Picture 4" descr="A picture containing graphical user interface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CB30AE63-C018-1CB0-813F-AB4DAB035D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5163" y="3761782"/>
            <a:ext cx="3018637" cy="161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93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7" name="Rectangle 3"/>
          <p:cNvSpPr>
            <a:spLocks noGrp="1" noChangeArrowheads="1"/>
          </p:cNvSpPr>
          <p:nvPr>
            <p:ph type="title"/>
          </p:nvPr>
        </p:nvSpPr>
        <p:spPr>
          <a:xfrm>
            <a:off x="712202" y="338667"/>
            <a:ext cx="10767596" cy="719666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en-US" altLang="en-US" sz="4000" dirty="0">
                <a:solidFill>
                  <a:srgbClr val="868686"/>
                </a:solidFill>
                <a:latin typeface="+mj-lt"/>
                <a:cs typeface="+mj-cs"/>
              </a:rPr>
              <a:t>Defining Legal System Abuse </a:t>
            </a:r>
            <a:endParaRPr lang="en-US" altLang="en-US" sz="2000" b="0" dirty="0">
              <a:solidFill>
                <a:schemeClr val="accent2"/>
              </a:solidFill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3D167-36A3-B79F-D593-D2C75A9C88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7981" y="1227831"/>
            <a:ext cx="5652405" cy="5147982"/>
          </a:xfr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What Is It?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Exploits litigation when a disputed claim could have been resolved without judicial intervention.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SzPct val="77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Shadowed Third-Party Litigation Funding (TPLF)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SzPct val="77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Exploitative Plaintiff Advertising — “The Billboard Effect”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SzPct val="77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Increasing Plaintiff Attorney and Contingency Fees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SzPct val="77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Eroding Caps on Damages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7B56FC-4C59-E9EF-CA7E-44C57F794178}"/>
              </a:ext>
            </a:extLst>
          </p:cNvPr>
          <p:cNvSpPr/>
          <p:nvPr/>
        </p:nvSpPr>
        <p:spPr>
          <a:xfrm>
            <a:off x="7430814" y="1227831"/>
            <a:ext cx="4390127" cy="2201169"/>
          </a:xfrm>
          <a:prstGeom prst="rect">
            <a:avLst/>
          </a:prstGeom>
          <a:solidFill>
            <a:srgbClr val="F69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Why Does It Matter?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Claimants receive less.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Higher costs for </a:t>
            </a:r>
            <a:r>
              <a:rPr lang="en-US" sz="2400" dirty="0" err="1">
                <a:solidFill>
                  <a:srgbClr val="FFFFFF"/>
                </a:solidFill>
                <a:latin typeface="Calibri" panose="020F0502020204030204" pitchFamily="34" charset="0"/>
              </a:rPr>
              <a:t>for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 all consumers and businesses. </a:t>
            </a:r>
          </a:p>
          <a:p>
            <a:endParaRPr lang="en-US" sz="14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E9A381-5A55-F305-761A-E1CEFDAB33F5}"/>
              </a:ext>
            </a:extLst>
          </p:cNvPr>
          <p:cNvSpPr/>
          <p:nvPr/>
        </p:nvSpPr>
        <p:spPr>
          <a:xfrm>
            <a:off x="7430814" y="3794234"/>
            <a:ext cx="4390128" cy="2581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What Can Be done?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Increase and inform understanding of dangers.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Foster legislative and judicial reform.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Create transparency on TPLF. 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69F6F1A-5C9E-0D1F-0D54-D773B504041A}"/>
              </a:ext>
            </a:extLst>
          </p:cNvPr>
          <p:cNvSpPr/>
          <p:nvPr/>
        </p:nvSpPr>
        <p:spPr>
          <a:xfrm>
            <a:off x="6467565" y="1393334"/>
            <a:ext cx="623994" cy="4821891"/>
          </a:xfrm>
          <a:prstGeom prst="rightBrace">
            <a:avLst>
              <a:gd name="adj1" fmla="val 8333"/>
              <a:gd name="adj2" fmla="val 46971"/>
            </a:avLst>
          </a:prstGeom>
          <a:ln w="57150">
            <a:solidFill>
              <a:srgbClr val="2F72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3220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hands holding a pen&#10;&#10;Description automatically generated">
            <a:extLst>
              <a:ext uri="{FF2B5EF4-FFF2-40B4-BE49-F238E27FC236}">
                <a16:creationId xmlns:a16="http://schemas.microsoft.com/office/drawing/2014/main" id="{775FE8D8-94CF-7BB2-BBE9-133A51C887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06" y="1734496"/>
            <a:ext cx="2759512" cy="1838817"/>
          </a:xfrm>
          <a:prstGeom prst="rect">
            <a:avLst/>
          </a:prstGeom>
        </p:spPr>
      </p:pic>
      <p:pic>
        <p:nvPicPr>
          <p:cNvPr id="5" name="Picture 4" descr="Graphical user interface, text, application, websit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E31320DD-36E8-F57E-6252-5DCFB8FF1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8645" y="1821719"/>
            <a:ext cx="2972546" cy="2277315"/>
          </a:xfrm>
          <a:prstGeom prst="rect">
            <a:avLst/>
          </a:prstGeom>
        </p:spPr>
      </p:pic>
      <p:pic>
        <p:nvPicPr>
          <p:cNvPr id="6" name="Online Media 11" title="Sean Kevelighan Discusses Social Inflation Campaign">
            <a:hlinkClick r:id="" action="ppaction://media"/>
            <a:extLst>
              <a:ext uri="{FF2B5EF4-FFF2-40B4-BE49-F238E27FC236}">
                <a16:creationId xmlns:a16="http://schemas.microsoft.com/office/drawing/2014/main" id="{67A8E875-7951-6BBC-8AC4-578836AEDE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096000" y="3899319"/>
            <a:ext cx="2895173" cy="1850799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80F18947-A5A6-2C2D-AE92-7A67CC0E69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1853" y="3701541"/>
            <a:ext cx="2199375" cy="252894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B38438-A3AB-8710-3E11-991DE3B0F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ctr"/>
          <a:lstStyle/>
          <a:p>
            <a:pPr algn="ctr"/>
            <a:r>
              <a:rPr lang="en-US" altLang="en-US" b="1" dirty="0">
                <a:solidFill>
                  <a:srgbClr val="868686"/>
                </a:solidFill>
                <a:latin typeface="+mj-lt"/>
                <a:cs typeface="+mj-cs"/>
              </a:rPr>
              <a:t>Triple-I Taking on Legal System Abuse </a:t>
            </a:r>
            <a:br>
              <a:rPr lang="en-US" altLang="en-US" sz="2800" dirty="0"/>
            </a:br>
            <a:r>
              <a:rPr lang="en-US" altLang="en-US" sz="2000" b="0" dirty="0">
                <a:solidFill>
                  <a:schemeClr val="accent2"/>
                </a:solidFill>
                <a:latin typeface="Arial"/>
                <a:cs typeface="Arial"/>
              </a:rPr>
              <a:t>Two-years of proactive work to build strong foundation </a:t>
            </a:r>
            <a:endParaRPr lang="en-US" altLang="en-US" sz="2000" b="0" dirty="0">
              <a:solidFill>
                <a:schemeClr val="accent2"/>
              </a:solidFill>
              <a:cs typeface="Arial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FB27F2B-34EE-144E-2D05-00FDB9035722}"/>
              </a:ext>
            </a:extLst>
          </p:cNvPr>
          <p:cNvSpPr txBox="1">
            <a:spLocks/>
          </p:cNvSpPr>
          <p:nvPr/>
        </p:nvSpPr>
        <p:spPr>
          <a:xfrm>
            <a:off x="571500" y="1821719"/>
            <a:ext cx="4931613" cy="314429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SzPct val="77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80% increase in annual web site views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SzPct val="77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200%+ increase in media citations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SzPct val="77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7k+ subscribers to legal abuse e-blasts Research, insights, videos and communications to media, consumer, industry, and members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SzPct val="77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Testimony in NY and OH 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SzPct val="77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Targeted social media campaigns 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SzPct val="77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Web hub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SzPct val="77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Message testing and polling</a:t>
            </a:r>
          </a:p>
        </p:txBody>
      </p:sp>
    </p:spTree>
    <p:extLst>
      <p:ext uri="{BB962C8B-B14F-4D97-AF65-F5344CB8AC3E}">
        <p14:creationId xmlns:p14="http://schemas.microsoft.com/office/powerpoint/2010/main" val="174583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D1ED5-A73B-4431-BB56-81C7F0BBF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8EE80-B3B1-7D88-B933-22185BFB9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902"/>
            <a:ext cx="12192000" cy="1325563"/>
          </a:xfrm>
        </p:spPr>
        <p:txBody>
          <a:bodyPr/>
          <a:lstStyle/>
          <a:p>
            <a:r>
              <a:rPr lang="en-US" dirty="0"/>
              <a:t>2024 Legal System Abuse Strategy</a:t>
            </a:r>
            <a:br>
              <a:rPr lang="en-US" dirty="0"/>
            </a:br>
            <a:r>
              <a:rPr lang="en-US" sz="2200" b="0" dirty="0">
                <a:solidFill>
                  <a:schemeClr val="accent2"/>
                </a:solidFill>
              </a:rPr>
              <a:t>Echo Industry Lobbying Trades State-Based Initiatives While Shining Light on TPLF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CC730-FC7A-6286-A579-EDCDCA4BE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133" y="1814839"/>
            <a:ext cx="6218215" cy="447604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b="1" dirty="0"/>
              <a:t>Lead via Proactive Triple-I Thought Leadership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Focus on “Battleground” States: GA, LA, MI, TX, FL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Develop and Launch TPLF Transparency Campaign</a:t>
            </a:r>
          </a:p>
          <a:p>
            <a:pPr marL="9715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Message testing with ILR and APCIA, then apply to thought leadership and state campaigns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Build Coalition with APCIA, NAMIC, RAA, CIAB, Big-I</a:t>
            </a:r>
          </a:p>
          <a:p>
            <a:pPr marL="9715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Lobbying Trades: On-the-ground government affairs and legal tactics   </a:t>
            </a:r>
          </a:p>
          <a:p>
            <a:pPr marL="9715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Triple-I: Research and Communications “Echo Chamber” e.g., briefings, fact sheets, editorial boards, Rapid Response, targeted email and digital advertising, testimony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Leverage Third-Party Relationships</a:t>
            </a:r>
          </a:p>
          <a:p>
            <a:pPr marL="9715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American Tort Reform Association, U.S. Chamber of Commerce Institute for Legal Reform, National Association of REALTORs, Triple-I Non-Resident Scholars, American Trucking Associations 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5" name="Picture 2" descr="business and lawyers discussing contract papers with brass scale on desk in office. law, legal services, advice, justice and law concept picture with film grain effect - legal system stock pictures, royalty-free photos &amp; images">
            <a:extLst>
              <a:ext uri="{FF2B5EF4-FFF2-40B4-BE49-F238E27FC236}">
                <a16:creationId xmlns:a16="http://schemas.microsoft.com/office/drawing/2014/main" id="{F2349E79-0CC3-E74E-B368-46B4077F8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21" y="2459358"/>
            <a:ext cx="3660279" cy="244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837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7" name="Rectangle 3"/>
          <p:cNvSpPr>
            <a:spLocks noGrp="1" noChangeArrowheads="1"/>
          </p:cNvSpPr>
          <p:nvPr>
            <p:ph type="title"/>
          </p:nvPr>
        </p:nvSpPr>
        <p:spPr>
          <a:xfrm>
            <a:off x="4436" y="387103"/>
            <a:ext cx="12187564" cy="603497"/>
          </a:xfrm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rgbClr val="868686"/>
                </a:solidFill>
              </a:rPr>
              <a:t>Financial Impact of Legal System Abuse</a:t>
            </a:r>
            <a:br>
              <a:rPr lang="en-US" altLang="en-US" sz="2800" b="1" dirty="0"/>
            </a:br>
            <a:r>
              <a:rPr lang="en-US" altLang="en-US" sz="2000" dirty="0">
                <a:solidFill>
                  <a:schemeClr val="accent2"/>
                </a:solidFill>
                <a:latin typeface="Arial"/>
                <a:cs typeface="Arial"/>
              </a:rPr>
              <a:t>Triple-I Actuaries Quantified The Problem </a:t>
            </a:r>
            <a:endParaRPr lang="en-US" altLang="en-US" sz="2000" b="1" dirty="0"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B83F6A-E55E-BE44-8820-CD381BE81EED}"/>
              </a:ext>
            </a:extLst>
          </p:cNvPr>
          <p:cNvGrpSpPr/>
          <p:nvPr/>
        </p:nvGrpSpPr>
        <p:grpSpPr>
          <a:xfrm>
            <a:off x="11423904" y="6089904"/>
            <a:ext cx="768096" cy="768096"/>
            <a:chOff x="11423904" y="6089904"/>
            <a:chExt cx="768096" cy="768096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EE46FBF8-1972-5747-A417-5AB112BA14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1423904" y="6089904"/>
              <a:ext cx="768096" cy="76809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Slide Number Placeholder 5">
              <a:extLst>
                <a:ext uri="{FF2B5EF4-FFF2-40B4-BE49-F238E27FC236}">
                  <a16:creationId xmlns:a16="http://schemas.microsoft.com/office/drawing/2014/main" id="{D4403153-FD34-B94C-8A47-A4D498F36D8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1493500" y="6662377"/>
              <a:ext cx="584200" cy="120184"/>
            </a:xfrm>
            <a:prstGeom prst="rect">
              <a:avLst/>
            </a:prstGeom>
          </p:spPr>
          <p:txBody>
            <a:bodyPr wrap="square" lIns="0" tIns="0" rIns="0" bIns="0" anchor="b" anchorCtr="0"/>
            <a:lstStyle>
              <a:defPPr>
                <a:defRPr lang="en-US"/>
              </a:defPPr>
              <a:lvl1pPr marL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lang="en-US" sz="900" b="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35C0926A-889A-463A-A5EA-682F15689EEF}" type="slidenum">
                <a:rPr kumimoji="0" lang="en-US" sz="9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36</a:t>
              </a:fld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8860280-39B6-4BD5-A6DC-3662A7118B70}"/>
              </a:ext>
            </a:extLst>
          </p:cNvPr>
          <p:cNvSpPr txBox="1"/>
          <p:nvPr/>
        </p:nvSpPr>
        <p:spPr>
          <a:xfrm>
            <a:off x="482803" y="2177091"/>
            <a:ext cx="4643764" cy="413036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7DBE"/>
              </a:buClr>
              <a:buSzPct val="77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Findings</a:t>
            </a:r>
            <a:endParaRPr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 Inflation contributed to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increased claims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 estimated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$30-34B (18-20%)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2012 to 2021 in Commercial Auto Liability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Research suggests</a:t>
            </a:r>
            <a:r>
              <a:rPr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Social Inflation could be causing losses to increase faster than general inflation by 2-3% per year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Evidence of similar trends found in Other Liability Occurrence and Medical Malpractice Claims-made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endParaRPr lang="en-US" sz="1600" b="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400" dirty="0">
                <a:hlinkClick r:id="rId4"/>
              </a:rPr>
              <a:t>State of the Risk: Social Inflation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F4EE7B-0E6A-49E3-B12F-96270025CE17}"/>
              </a:ext>
            </a:extLst>
          </p:cNvPr>
          <p:cNvSpPr txBox="1"/>
          <p:nvPr/>
        </p:nvSpPr>
        <p:spPr>
          <a:xfrm>
            <a:off x="6199003" y="5870733"/>
            <a:ext cx="5130818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Calibri"/>
                <a:ea typeface="+mn-lt"/>
                <a:cs typeface="+mn-lt"/>
              </a:rPr>
              <a:t>*Triple-I and Casualty Actuarial Society analysis of National Association of Insurance Commissioner (NAIC) data. </a:t>
            </a:r>
            <a:r>
              <a:rPr lang="en-US" sz="1100">
                <a:latin typeface="Calibri"/>
                <a:ea typeface="+mn-lt"/>
                <a:cs typeface="+mn-lt"/>
                <a:hlinkClick r:id="rId5"/>
              </a:rPr>
              <a:t>Social Inflation and Loss Development - An Update</a:t>
            </a:r>
            <a:r>
              <a:rPr lang="en-US" sz="1100">
                <a:latin typeface="Calibri"/>
                <a:ea typeface="+mn-lt"/>
                <a:cs typeface="Calibri"/>
              </a:rPr>
              <a:t>, Lynch, J. and Moore, D., March 2023</a:t>
            </a:r>
            <a:endParaRPr lang="en-US" sz="1100">
              <a:latin typeface="Calibri"/>
              <a:cs typeface="Arial"/>
            </a:endParaRP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0721BC2C-CD60-F19D-CFD2-D9E65776B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989" y="2060059"/>
            <a:ext cx="6018963" cy="35244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210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4" y="423333"/>
            <a:ext cx="11004943" cy="65193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868686"/>
                </a:solidFill>
              </a:rPr>
              <a:t>Attorney Involvement is Growing Steadily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A705730-D03D-4883-8DB1-8DA89B7715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176941"/>
              </p:ext>
            </p:extLst>
          </p:nvPr>
        </p:nvGraphicFramePr>
        <p:xfrm>
          <a:off x="633592" y="1257581"/>
          <a:ext cx="10194989" cy="532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634933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364792"/>
            <a:ext cx="11701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868686"/>
                </a:solidFill>
                <a:latin typeface="+mj-lt"/>
                <a:ea typeface="+mj-ea"/>
                <a:cs typeface="+mj-cs"/>
              </a:rPr>
              <a:t>Attorney Involvement and Litigation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B5C9B45-67AD-44E2-9ED3-7D6F9C10404E}"/>
              </a:ext>
            </a:extLst>
          </p:cNvPr>
          <p:cNvGraphicFramePr/>
          <p:nvPr/>
        </p:nvGraphicFramePr>
        <p:xfrm>
          <a:off x="911505" y="2199248"/>
          <a:ext cx="4775192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CF5FE8A-99F3-4371-8559-DE22DCDA58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073554"/>
              </p:ext>
            </p:extLst>
          </p:nvPr>
        </p:nvGraphicFramePr>
        <p:xfrm>
          <a:off x="6861852" y="2357129"/>
          <a:ext cx="4663440" cy="372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E45837-6750-4F02-BECA-4F67A91851F5}"/>
              </a:ext>
            </a:extLst>
          </p:cNvPr>
          <p:cNvSpPr txBox="1"/>
          <p:nvPr/>
        </p:nvSpPr>
        <p:spPr>
          <a:xfrm>
            <a:off x="6827606" y="1442462"/>
            <a:ext cx="4731933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Opportunities for education about Third-Party Litigation Funding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65C50-C7A9-40AD-AF0D-17D0836760AB}"/>
              </a:ext>
            </a:extLst>
          </p:cNvPr>
          <p:cNvSpPr txBox="1"/>
          <p:nvPr/>
        </p:nvSpPr>
        <p:spPr>
          <a:xfrm>
            <a:off x="686762" y="1442462"/>
            <a:ext cx="499993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Consumers understand connection between attorney advertising and insurance costs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27E086-C281-BC25-C3AA-82A95E6DA654}"/>
              </a:ext>
            </a:extLst>
          </p:cNvPr>
          <p:cNvSpPr txBox="1"/>
          <p:nvPr/>
        </p:nvSpPr>
        <p:spPr>
          <a:xfrm>
            <a:off x="794430" y="6083855"/>
            <a:ext cx="567168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Calibri"/>
                <a:ea typeface="+mn-lt"/>
                <a:cs typeface="+mn-lt"/>
              </a:rPr>
              <a:t>Source</a:t>
            </a:r>
            <a:r>
              <a:rPr lang="en-US" sz="11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: </a:t>
            </a:r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Public Attitudes on Litigation Trends and the Role of Attorneys in Auto Insurance Claims | Insurance Research Council (insurance-research.org)</a:t>
            </a:r>
            <a:endParaRPr 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A5684-963C-361C-792F-67B88E7EAD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217" y="6089903"/>
            <a:ext cx="2421859" cy="5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09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393600"/>
            <a:ext cx="11277600" cy="4700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868686"/>
                </a:solidFill>
              </a:rPr>
              <a:t>Third-Party Litigation Funding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07D6A4-AC49-4516-9DF0-18ECCB54F774}"/>
              </a:ext>
            </a:extLst>
          </p:cNvPr>
          <p:cNvSpPr/>
          <p:nvPr/>
        </p:nvSpPr>
        <p:spPr>
          <a:xfrm>
            <a:off x="5293745" y="1520895"/>
            <a:ext cx="6915845" cy="4700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72C44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D4DC8F2B-88DC-4E00-B05A-B34799BD3310}"/>
              </a:ext>
            </a:extLst>
          </p:cNvPr>
          <p:cNvSpPr txBox="1"/>
          <p:nvPr/>
        </p:nvSpPr>
        <p:spPr>
          <a:xfrm>
            <a:off x="595111" y="1414918"/>
            <a:ext cx="5415670" cy="44570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Who typically provides this money?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Deep-pocketed investors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accredited investors, hedge funds, financial institutions, asset managers, other large funds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seeking above-average returns on their investments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7DB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7DB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What kinds of cases are funded?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37DB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7DBE"/>
              </a:buClr>
              <a:buSzPct val="77000"/>
              <a:buFont typeface="Wingdings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Torts and contract breaches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7DBE"/>
              </a:buClr>
              <a:buSzPct val="77000"/>
              <a:buFont typeface="Wingdings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Personal injury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7DBE"/>
              </a:buClr>
              <a:buSzPct val="77000"/>
              <a:buFont typeface="Wingdings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 Action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7DBE"/>
              </a:buClr>
              <a:buSzPct val="77000"/>
              <a:buFont typeface="Wingdings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Intellectual Property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7DBE"/>
              </a:buClr>
              <a:buSzPct val="77000"/>
              <a:buFont typeface="Wingdings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Whistleblower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7DBE"/>
              </a:buClr>
              <a:buSzPct val="77000"/>
              <a:buFont typeface="Wingdings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Arbitration</a:t>
            </a:r>
          </a:p>
        </p:txBody>
      </p:sp>
      <p:pic>
        <p:nvPicPr>
          <p:cNvPr id="4" name="Picture 4" descr="TPLF litigation funding tort system cost.png">
            <a:extLst>
              <a:ext uri="{FF2B5EF4-FFF2-40B4-BE49-F238E27FC236}">
                <a16:creationId xmlns:a16="http://schemas.microsoft.com/office/drawing/2014/main" id="{809EE5E5-0C29-4CF4-BA2B-99ED9037C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028" y="1262518"/>
            <a:ext cx="4328315" cy="50181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C07998-3E76-474B-B4C8-E77E2DD7562C}"/>
              </a:ext>
            </a:extLst>
          </p:cNvPr>
          <p:cNvSpPr txBox="1"/>
          <p:nvPr/>
        </p:nvSpPr>
        <p:spPr>
          <a:xfrm>
            <a:off x="6946028" y="6335134"/>
            <a:ext cx="453416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7DBE"/>
              </a:buClr>
              <a:buSzPct val="77000"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 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Swiss Re, Institute for Legal Reform, Research Nester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7953A-00ED-4734-899B-1E1B2C514594}"/>
              </a:ext>
            </a:extLst>
          </p:cNvPr>
          <p:cNvSpPr txBox="1"/>
          <p:nvPr/>
        </p:nvSpPr>
        <p:spPr>
          <a:xfrm>
            <a:off x="9515225" y="2592449"/>
            <a:ext cx="2498974" cy="832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F72AD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Plaintiff compensation drops to 43% from 55% when TPLF involved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1866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EE7DF6-B2ED-60C6-20D5-BAB57DD1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02" y="258499"/>
            <a:ext cx="10767596" cy="1120034"/>
          </a:xfrm>
        </p:spPr>
        <p:txBody>
          <a:bodyPr/>
          <a:lstStyle/>
          <a:p>
            <a:r>
              <a:rPr lang="en-US" dirty="0"/>
              <a:t>2024 Issue Management</a:t>
            </a:r>
            <a:br>
              <a:rPr lang="en-US" dirty="0"/>
            </a:br>
            <a:r>
              <a:rPr lang="en-US" sz="2200" b="0" dirty="0">
                <a:solidFill>
                  <a:schemeClr val="accent2"/>
                </a:solidFill>
              </a:rPr>
              <a:t>If it’s important to you, it’s important to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0D5354-5DAF-3205-D458-DA7A3032927F}"/>
              </a:ext>
            </a:extLst>
          </p:cNvPr>
          <p:cNvSpPr txBox="1"/>
          <p:nvPr/>
        </p:nvSpPr>
        <p:spPr bwMode="gray">
          <a:xfrm>
            <a:off x="8401053" y="1858950"/>
            <a:ext cx="1404423" cy="27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/>
              <a:t>Audiences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2B91C6-6143-E529-FF6A-CC10D99A69E1}"/>
              </a:ext>
            </a:extLst>
          </p:cNvPr>
          <p:cNvGrpSpPr/>
          <p:nvPr/>
        </p:nvGrpSpPr>
        <p:grpSpPr>
          <a:xfrm>
            <a:off x="8512829" y="2242405"/>
            <a:ext cx="2420005" cy="1564460"/>
            <a:chOff x="8302278" y="1764463"/>
            <a:chExt cx="2420005" cy="15644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05936C-904F-CC4B-D0F4-BC364D2B1599}"/>
                </a:ext>
              </a:extLst>
            </p:cNvPr>
            <p:cNvSpPr/>
            <p:nvPr/>
          </p:nvSpPr>
          <p:spPr>
            <a:xfrm>
              <a:off x="8315451" y="3003233"/>
              <a:ext cx="325690" cy="3256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1F1D97-D116-F841-E3C9-13562F9A93DE}"/>
                </a:ext>
              </a:extLst>
            </p:cNvPr>
            <p:cNvSpPr txBox="1"/>
            <p:nvPr/>
          </p:nvSpPr>
          <p:spPr bwMode="gray">
            <a:xfrm>
              <a:off x="8674446" y="2984435"/>
              <a:ext cx="20478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/>
                <a:t>Campaign Initiative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D4C06F-E276-E3E2-D707-AB6BD8047A4C}"/>
                </a:ext>
              </a:extLst>
            </p:cNvPr>
            <p:cNvSpPr txBox="1"/>
            <p:nvPr/>
          </p:nvSpPr>
          <p:spPr bwMode="gray">
            <a:xfrm>
              <a:off x="8681189" y="2572990"/>
              <a:ext cx="16553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ea typeface="Calibri"/>
                  <a:cs typeface="Calibri"/>
                </a:rPr>
                <a:t>Public Sector 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111C94A-0F86-98C8-B9BC-06449E320673}"/>
                </a:ext>
              </a:extLst>
            </p:cNvPr>
            <p:cNvSpPr/>
            <p:nvPr/>
          </p:nvSpPr>
          <p:spPr>
            <a:xfrm>
              <a:off x="8307840" y="2585037"/>
              <a:ext cx="325690" cy="325690"/>
            </a:xfrm>
            <a:prstGeom prst="ellipse">
              <a:avLst/>
            </a:prstGeom>
            <a:solidFill>
              <a:srgbClr val="134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BB88FC-ADA3-563B-59F7-7AAFEF37F8A7}"/>
                </a:ext>
              </a:extLst>
            </p:cNvPr>
            <p:cNvSpPr txBox="1"/>
            <p:nvPr/>
          </p:nvSpPr>
          <p:spPr bwMode="gray">
            <a:xfrm>
              <a:off x="8681189" y="2153195"/>
              <a:ext cx="13316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ea typeface="Calibri"/>
                  <a:cs typeface="Calibri"/>
                </a:rPr>
                <a:t>Personal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32FB36-5D61-EF66-A4DD-988132C2035E}"/>
                </a:ext>
              </a:extLst>
            </p:cNvPr>
            <p:cNvSpPr/>
            <p:nvPr/>
          </p:nvSpPr>
          <p:spPr>
            <a:xfrm>
              <a:off x="8302278" y="2169342"/>
              <a:ext cx="329184" cy="329184"/>
            </a:xfrm>
            <a:prstGeom prst="ellipse">
              <a:avLst/>
            </a:prstGeom>
            <a:solidFill>
              <a:srgbClr val="F693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8CCE9D-0F25-1F8F-BF4B-D7F742744C82}"/>
                </a:ext>
              </a:extLst>
            </p:cNvPr>
            <p:cNvSpPr txBox="1"/>
            <p:nvPr/>
          </p:nvSpPr>
          <p:spPr bwMode="gray">
            <a:xfrm>
              <a:off x="8681189" y="1767473"/>
              <a:ext cx="18711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ea typeface="Calibri"/>
                  <a:cs typeface="Calibri"/>
                </a:rPr>
                <a:t>Commercial 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9391DA6-2721-7E78-E774-CDC1239689B5}"/>
                </a:ext>
              </a:extLst>
            </p:cNvPr>
            <p:cNvSpPr/>
            <p:nvPr/>
          </p:nvSpPr>
          <p:spPr>
            <a:xfrm>
              <a:off x="8302278" y="1764463"/>
              <a:ext cx="329184" cy="329184"/>
            </a:xfrm>
            <a:prstGeom prst="ellipse">
              <a:avLst/>
            </a:prstGeom>
            <a:solidFill>
              <a:srgbClr val="A6DC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2C7CF46-A4A4-35A5-A080-1D078D13051F}"/>
              </a:ext>
            </a:extLst>
          </p:cNvPr>
          <p:cNvGrpSpPr/>
          <p:nvPr/>
        </p:nvGrpSpPr>
        <p:grpSpPr>
          <a:xfrm>
            <a:off x="1249346" y="1706709"/>
            <a:ext cx="6891610" cy="4885232"/>
            <a:chOff x="828083" y="1365587"/>
            <a:chExt cx="7485151" cy="53059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784C55-6761-1D9F-12ED-BAB4071069F2}"/>
                </a:ext>
              </a:extLst>
            </p:cNvPr>
            <p:cNvSpPr/>
            <p:nvPr/>
          </p:nvSpPr>
          <p:spPr>
            <a:xfrm>
              <a:off x="1270062" y="1449784"/>
              <a:ext cx="6730007" cy="2427899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278FCC-15AD-A365-4E4E-881DEE76866D}"/>
                </a:ext>
              </a:extLst>
            </p:cNvPr>
            <p:cNvSpPr/>
            <p:nvPr/>
          </p:nvSpPr>
          <p:spPr>
            <a:xfrm>
              <a:off x="4621513" y="3836934"/>
              <a:ext cx="3357403" cy="2421156"/>
            </a:xfrm>
            <a:prstGeom prst="rect">
              <a:avLst/>
            </a:prstGeom>
            <a:solidFill>
              <a:schemeClr val="accent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B13C26A-4AA5-E6A1-46D7-9E156B6364EF}"/>
                </a:ext>
              </a:extLst>
            </p:cNvPr>
            <p:cNvCxnSpPr>
              <a:cxnSpLocks/>
            </p:cNvCxnSpPr>
            <p:nvPr/>
          </p:nvCxnSpPr>
          <p:spPr>
            <a:xfrm>
              <a:off x="1292696" y="6257669"/>
              <a:ext cx="66576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4F065D3-A82C-AE6A-67D6-E6408D97E0F2}"/>
                </a:ext>
              </a:extLst>
            </p:cNvPr>
            <p:cNvCxnSpPr>
              <a:cxnSpLocks/>
            </p:cNvCxnSpPr>
            <p:nvPr/>
          </p:nvCxnSpPr>
          <p:spPr>
            <a:xfrm>
              <a:off x="1313675" y="3868470"/>
              <a:ext cx="6647519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2314FC-BB5A-B76E-9B11-7F184A6C0948}"/>
                </a:ext>
              </a:extLst>
            </p:cNvPr>
            <p:cNvSpPr txBox="1"/>
            <p:nvPr/>
          </p:nvSpPr>
          <p:spPr bwMode="gray">
            <a:xfrm>
              <a:off x="1293044" y="1365587"/>
              <a:ext cx="1214379" cy="373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>
                  <a:ea typeface="Calibri"/>
                  <a:cs typeface="Calibri"/>
                </a:rPr>
                <a:t>Elevate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F3514D3-48C2-1F80-4679-265D62955232}"/>
                </a:ext>
              </a:extLst>
            </p:cNvPr>
            <p:cNvSpPr txBox="1"/>
            <p:nvPr/>
          </p:nvSpPr>
          <p:spPr bwMode="gray">
            <a:xfrm>
              <a:off x="7302051" y="1417543"/>
              <a:ext cx="9362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>
                  <a:ea typeface="Calibri"/>
                  <a:cs typeface="Calibri"/>
                </a:rPr>
                <a:t>Lead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053DAA-0E40-02D6-596A-B463B7A3E479}"/>
                </a:ext>
              </a:extLst>
            </p:cNvPr>
            <p:cNvSpPr txBox="1"/>
            <p:nvPr/>
          </p:nvSpPr>
          <p:spPr bwMode="gray">
            <a:xfrm>
              <a:off x="1313675" y="3874587"/>
              <a:ext cx="1244978" cy="386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/>
                <a:t>Manage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D7A096-FEE2-A2E2-6A41-76210D5727AA}"/>
                </a:ext>
              </a:extLst>
            </p:cNvPr>
            <p:cNvSpPr txBox="1"/>
            <p:nvPr/>
          </p:nvSpPr>
          <p:spPr bwMode="gray">
            <a:xfrm>
              <a:off x="7068256" y="3822576"/>
              <a:ext cx="12449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>
                  <a:ea typeface="Calibri"/>
                  <a:cs typeface="Calibri"/>
                </a:rPr>
                <a:t>Inform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831E30-F987-3ABF-FB42-B3812724D573}"/>
                </a:ext>
              </a:extLst>
            </p:cNvPr>
            <p:cNvSpPr txBox="1"/>
            <p:nvPr/>
          </p:nvSpPr>
          <p:spPr bwMode="gray">
            <a:xfrm rot="16200000">
              <a:off x="660451" y="1614267"/>
              <a:ext cx="721144" cy="385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/>
                <a:t>High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77C62F0-EE74-4175-39C1-3A5F8A883BD7}"/>
                </a:ext>
              </a:extLst>
            </p:cNvPr>
            <p:cNvSpPr txBox="1"/>
            <p:nvPr/>
          </p:nvSpPr>
          <p:spPr bwMode="gray">
            <a:xfrm>
              <a:off x="2905697" y="6263783"/>
              <a:ext cx="3774298" cy="4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/>
                <a:t>Industry Oppty./Risk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6911402-7082-D67C-71E3-82E7FE66CE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3564" y="1446634"/>
              <a:ext cx="659" cy="47931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C0A7F5-C4E2-1245-61F6-EF995FAAFAF3}"/>
                </a:ext>
              </a:extLst>
            </p:cNvPr>
            <p:cNvSpPr txBox="1"/>
            <p:nvPr/>
          </p:nvSpPr>
          <p:spPr bwMode="gray">
            <a:xfrm rot="16200000">
              <a:off x="-464383" y="3694674"/>
              <a:ext cx="29708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ea typeface="Calibri"/>
                  <a:cs typeface="Calibri"/>
                </a:rPr>
                <a:t>Triple-I Opportunity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A35DD7-8D46-7A47-9BAA-FD71C077E89E}"/>
                </a:ext>
              </a:extLst>
            </p:cNvPr>
            <p:cNvSpPr txBox="1"/>
            <p:nvPr/>
          </p:nvSpPr>
          <p:spPr bwMode="gray">
            <a:xfrm>
              <a:off x="7214178" y="6259361"/>
              <a:ext cx="803388" cy="386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/>
                <a:t>High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C319AF-3BD9-95E0-7095-C5BC0D35EE05}"/>
                </a:ext>
              </a:extLst>
            </p:cNvPr>
            <p:cNvSpPr txBox="1"/>
            <p:nvPr/>
          </p:nvSpPr>
          <p:spPr bwMode="gray">
            <a:xfrm>
              <a:off x="1303563" y="6259361"/>
              <a:ext cx="697205" cy="386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/>
                <a:t>Low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C83A2D-533B-7DC1-4CEA-BDF82C00B1A5}"/>
                </a:ext>
              </a:extLst>
            </p:cNvPr>
            <p:cNvSpPr txBox="1"/>
            <p:nvPr/>
          </p:nvSpPr>
          <p:spPr bwMode="gray">
            <a:xfrm rot="16200000">
              <a:off x="681178" y="5707032"/>
              <a:ext cx="679689" cy="385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/>
                <a:t>Low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7684528-0B95-1B0F-6AC8-6AFF73229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379" y="1446632"/>
              <a:ext cx="0" cy="4779904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8BFAF59-FC2E-1116-001B-B52C907CF2DA}"/>
                </a:ext>
              </a:extLst>
            </p:cNvPr>
            <p:cNvSpPr txBox="1"/>
            <p:nvPr/>
          </p:nvSpPr>
          <p:spPr bwMode="gray">
            <a:xfrm>
              <a:off x="6024379" y="2676052"/>
              <a:ext cx="13965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 dirty="0"/>
                <a:t>Climate Risk Resilience (</a:t>
              </a:r>
              <a:r>
                <a:rPr lang="en-US" sz="1100" dirty="0"/>
                <a:t>ESG?</a:t>
              </a:r>
              <a:r>
                <a:rPr lang="en-US" sz="1400" dirty="0"/>
                <a:t>)</a:t>
              </a:r>
              <a:endParaRPr lang="en-US" sz="1400" dirty="0">
                <a:cs typeface="Arial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2A1070B-661D-0E27-3608-53537F4DED33}"/>
                </a:ext>
              </a:extLst>
            </p:cNvPr>
            <p:cNvGrpSpPr/>
            <p:nvPr/>
          </p:nvGrpSpPr>
          <p:grpSpPr>
            <a:xfrm>
              <a:off x="7393632" y="2498758"/>
              <a:ext cx="376017" cy="375466"/>
              <a:chOff x="7351795" y="2045724"/>
              <a:chExt cx="376017" cy="375466"/>
            </a:xfrm>
          </p:grpSpPr>
          <p:sp>
            <p:nvSpPr>
              <p:cNvPr id="33" name="Partial Circle 90">
                <a:extLst>
                  <a:ext uri="{FF2B5EF4-FFF2-40B4-BE49-F238E27FC236}">
                    <a16:creationId xmlns:a16="http://schemas.microsoft.com/office/drawing/2014/main" id="{EC46264B-89CA-DAAE-6BDF-549C8FAEEA69}"/>
                  </a:ext>
                </a:extLst>
              </p:cNvPr>
              <p:cNvSpPr/>
              <p:nvPr/>
            </p:nvSpPr>
            <p:spPr>
              <a:xfrm rot="1414734">
                <a:off x="7354682" y="2046215"/>
                <a:ext cx="373130" cy="374975"/>
              </a:xfrm>
              <a:prstGeom prst="pie">
                <a:avLst>
                  <a:gd name="adj1" fmla="val 7522725"/>
                  <a:gd name="adj2" fmla="val 14723024"/>
                </a:avLst>
              </a:prstGeom>
              <a:solidFill>
                <a:srgbClr val="13407A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Partial Circle 91">
                <a:extLst>
                  <a:ext uri="{FF2B5EF4-FFF2-40B4-BE49-F238E27FC236}">
                    <a16:creationId xmlns:a16="http://schemas.microsoft.com/office/drawing/2014/main" id="{F7866749-64A7-224B-EF35-6BC906F9E5AD}"/>
                  </a:ext>
                </a:extLst>
              </p:cNvPr>
              <p:cNvSpPr/>
              <p:nvPr/>
            </p:nvSpPr>
            <p:spPr>
              <a:xfrm rot="15835406">
                <a:off x="7352639" y="2046647"/>
                <a:ext cx="374975" cy="373129"/>
              </a:xfrm>
              <a:prstGeom prst="pie">
                <a:avLst>
                  <a:gd name="adj1" fmla="val 7522725"/>
                  <a:gd name="adj2" fmla="val 14723024"/>
                </a:avLst>
              </a:prstGeom>
              <a:solidFill>
                <a:srgbClr val="F69322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Partial Circle 92">
                <a:extLst>
                  <a:ext uri="{FF2B5EF4-FFF2-40B4-BE49-F238E27FC236}">
                    <a16:creationId xmlns:a16="http://schemas.microsoft.com/office/drawing/2014/main" id="{19C8244D-3BE9-0D1F-4FF7-BD66CB026212}"/>
                  </a:ext>
                </a:extLst>
              </p:cNvPr>
              <p:cNvSpPr/>
              <p:nvPr/>
            </p:nvSpPr>
            <p:spPr>
              <a:xfrm rot="8711857">
                <a:off x="7351795" y="2046599"/>
                <a:ext cx="374774" cy="373329"/>
              </a:xfrm>
              <a:prstGeom prst="pie">
                <a:avLst>
                  <a:gd name="adj1" fmla="val 7398447"/>
                  <a:gd name="adj2" fmla="val 14723024"/>
                </a:avLst>
              </a:prstGeom>
              <a:solidFill>
                <a:srgbClr val="A6DCF7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EE635EF-531F-3108-95C5-71A0F0760957}"/>
                </a:ext>
              </a:extLst>
            </p:cNvPr>
            <p:cNvGrpSpPr/>
            <p:nvPr/>
          </p:nvGrpSpPr>
          <p:grpSpPr>
            <a:xfrm>
              <a:off x="2679613" y="4010779"/>
              <a:ext cx="1004186" cy="375399"/>
              <a:chOff x="978191" y="2439228"/>
              <a:chExt cx="881030" cy="329184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3C5D47-3359-E209-BCBF-74D391C67BD4}"/>
                  </a:ext>
                </a:extLst>
              </p:cNvPr>
              <p:cNvSpPr txBox="1"/>
              <p:nvPr/>
            </p:nvSpPr>
            <p:spPr bwMode="gray">
              <a:xfrm>
                <a:off x="1150981" y="2469362"/>
                <a:ext cx="708240" cy="280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dirty="0"/>
                  <a:t>Life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FEA56AC-83C5-160E-1B25-0526CA540A2D}"/>
                  </a:ext>
                </a:extLst>
              </p:cNvPr>
              <p:cNvSpPr/>
              <p:nvPr/>
            </p:nvSpPr>
            <p:spPr>
              <a:xfrm>
                <a:off x="978191" y="2439228"/>
                <a:ext cx="329184" cy="3291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3C88F2-1C35-FC38-A6EE-36DBD9FDC400}"/>
                </a:ext>
              </a:extLst>
            </p:cNvPr>
            <p:cNvSpPr txBox="1"/>
            <p:nvPr/>
          </p:nvSpPr>
          <p:spPr bwMode="gray">
            <a:xfrm>
              <a:off x="1200396" y="5487194"/>
              <a:ext cx="1307030" cy="261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/>
                <a:t>Terror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C5BC7CA-3031-88CC-EEF6-B0210E20FCC0}"/>
                </a:ext>
              </a:extLst>
            </p:cNvPr>
            <p:cNvGrpSpPr/>
            <p:nvPr/>
          </p:nvGrpSpPr>
          <p:grpSpPr>
            <a:xfrm>
              <a:off x="1909561" y="4704025"/>
              <a:ext cx="2539805" cy="394948"/>
              <a:chOff x="4553088" y="1471341"/>
              <a:chExt cx="2228320" cy="346326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279A874-619E-ADB5-82A4-9B8DB68D2ABC}"/>
                  </a:ext>
                </a:extLst>
              </p:cNvPr>
              <p:cNvGrpSpPr/>
              <p:nvPr/>
            </p:nvGrpSpPr>
            <p:grpSpPr>
              <a:xfrm>
                <a:off x="6449697" y="1471341"/>
                <a:ext cx="331711" cy="346326"/>
                <a:chOff x="6439935" y="1670528"/>
                <a:chExt cx="331711" cy="346326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7F6F3DBC-404B-A238-9685-FA5A6F9D4224}"/>
                    </a:ext>
                  </a:extLst>
                </p:cNvPr>
                <p:cNvSpPr/>
                <p:nvPr/>
              </p:nvSpPr>
              <p:spPr>
                <a:xfrm>
                  <a:off x="6439935" y="1687670"/>
                  <a:ext cx="329184" cy="329184"/>
                </a:xfrm>
                <a:prstGeom prst="ellipse">
                  <a:avLst/>
                </a:prstGeom>
                <a:solidFill>
                  <a:srgbClr val="A6DC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Chord 43">
                  <a:extLst>
                    <a:ext uri="{FF2B5EF4-FFF2-40B4-BE49-F238E27FC236}">
                      <a16:creationId xmlns:a16="http://schemas.microsoft.com/office/drawing/2014/main" id="{F68EA743-C0CE-C475-E7B6-B870369EECD6}"/>
                    </a:ext>
                  </a:extLst>
                </p:cNvPr>
                <p:cNvSpPr/>
                <p:nvPr/>
              </p:nvSpPr>
              <p:spPr>
                <a:xfrm rot="5400000">
                  <a:off x="6442462" y="1670528"/>
                  <a:ext cx="329184" cy="329184"/>
                </a:xfrm>
                <a:prstGeom prst="chord">
                  <a:avLst>
                    <a:gd name="adj1" fmla="val 5374434"/>
                    <a:gd name="adj2" fmla="val 1620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F0E54FC-0158-6E13-5A87-D3116BB41ABB}"/>
                  </a:ext>
                </a:extLst>
              </p:cNvPr>
              <p:cNvSpPr txBox="1"/>
              <p:nvPr/>
            </p:nvSpPr>
            <p:spPr bwMode="gray">
              <a:xfrm>
                <a:off x="4553088" y="1486441"/>
                <a:ext cx="1912949" cy="2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400" dirty="0"/>
                  <a:t>Business</a:t>
                </a:r>
                <a:r>
                  <a:rPr lang="en-US" sz="1400" dirty="0">
                    <a:cs typeface="Arial"/>
                  </a:rPr>
                  <a:t> Interruption</a:t>
                </a:r>
                <a:endParaRPr lang="en-US" dirty="0">
                  <a:cs typeface="Arial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6DE59AC-6CF4-3EF6-E742-48E20AEF8D0A}"/>
                </a:ext>
              </a:extLst>
            </p:cNvPr>
            <p:cNvGrpSpPr/>
            <p:nvPr/>
          </p:nvGrpSpPr>
          <p:grpSpPr>
            <a:xfrm>
              <a:off x="2190839" y="5441933"/>
              <a:ext cx="376018" cy="375465"/>
              <a:chOff x="5458450" y="3567694"/>
              <a:chExt cx="329902" cy="329241"/>
            </a:xfrm>
          </p:grpSpPr>
          <p:sp>
            <p:nvSpPr>
              <p:cNvPr id="46" name="Partial Circle 208">
                <a:extLst>
                  <a:ext uri="{FF2B5EF4-FFF2-40B4-BE49-F238E27FC236}">
                    <a16:creationId xmlns:a16="http://schemas.microsoft.com/office/drawing/2014/main" id="{CE81B52A-C76B-711E-BCA4-F46933612337}"/>
                  </a:ext>
                </a:extLst>
              </p:cNvPr>
              <p:cNvSpPr/>
              <p:nvPr/>
            </p:nvSpPr>
            <p:spPr>
              <a:xfrm rot="1414734">
                <a:off x="5460983" y="3568124"/>
                <a:ext cx="327369" cy="328811"/>
              </a:xfrm>
              <a:prstGeom prst="pie">
                <a:avLst>
                  <a:gd name="adj1" fmla="val 7522725"/>
                  <a:gd name="adj2" fmla="val 14723024"/>
                </a:avLst>
              </a:prstGeom>
              <a:solidFill>
                <a:srgbClr val="1340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Partial Circle 209">
                <a:extLst>
                  <a:ext uri="{FF2B5EF4-FFF2-40B4-BE49-F238E27FC236}">
                    <a16:creationId xmlns:a16="http://schemas.microsoft.com/office/drawing/2014/main" id="{E4B62DB1-5E36-ECDE-8181-30222B93CFBA}"/>
                  </a:ext>
                </a:extLst>
              </p:cNvPr>
              <p:cNvSpPr/>
              <p:nvPr/>
            </p:nvSpPr>
            <p:spPr>
              <a:xfrm rot="15835406">
                <a:off x="5459279" y="3568416"/>
                <a:ext cx="328811" cy="327368"/>
              </a:xfrm>
              <a:prstGeom prst="pie">
                <a:avLst>
                  <a:gd name="adj1" fmla="val 7522725"/>
                  <a:gd name="adj2" fmla="val 14723024"/>
                </a:avLst>
              </a:prstGeom>
              <a:solidFill>
                <a:srgbClr val="F693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Partial Circle 210">
                <a:extLst>
                  <a:ext uri="{FF2B5EF4-FFF2-40B4-BE49-F238E27FC236}">
                    <a16:creationId xmlns:a16="http://schemas.microsoft.com/office/drawing/2014/main" id="{392ADF61-A009-4D5F-7527-B1C2EFDD9F8C}"/>
                  </a:ext>
                </a:extLst>
              </p:cNvPr>
              <p:cNvSpPr/>
              <p:nvPr/>
            </p:nvSpPr>
            <p:spPr>
              <a:xfrm rot="8711857">
                <a:off x="5458450" y="3568461"/>
                <a:ext cx="328811" cy="327368"/>
              </a:xfrm>
              <a:prstGeom prst="pie">
                <a:avLst>
                  <a:gd name="adj1" fmla="val 7398447"/>
                  <a:gd name="adj2" fmla="val 14723024"/>
                </a:avLst>
              </a:prstGeom>
              <a:solidFill>
                <a:srgbClr val="A6DC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2EEE641-BFA3-C582-258C-AD5FD344BC35}"/>
                </a:ext>
              </a:extLst>
            </p:cNvPr>
            <p:cNvSpPr txBox="1"/>
            <p:nvPr/>
          </p:nvSpPr>
          <p:spPr bwMode="gray">
            <a:xfrm>
              <a:off x="3215156" y="3335969"/>
              <a:ext cx="1253800" cy="10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 dirty="0"/>
                <a:t>Insurance Economics &amp; Public Policy</a:t>
              </a:r>
              <a:endParaRPr lang="en-US" dirty="0">
                <a:cs typeface="Arial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1552EE8-8834-4FA3-A578-5E8705579F59}"/>
                </a:ext>
              </a:extLst>
            </p:cNvPr>
            <p:cNvGrpSpPr/>
            <p:nvPr/>
          </p:nvGrpSpPr>
          <p:grpSpPr>
            <a:xfrm>
              <a:off x="4435127" y="3686948"/>
              <a:ext cx="376018" cy="375465"/>
              <a:chOff x="5458450" y="3567694"/>
              <a:chExt cx="329902" cy="329241"/>
            </a:xfrm>
          </p:grpSpPr>
          <p:sp>
            <p:nvSpPr>
              <p:cNvPr id="51" name="Partial Circle 208">
                <a:extLst>
                  <a:ext uri="{FF2B5EF4-FFF2-40B4-BE49-F238E27FC236}">
                    <a16:creationId xmlns:a16="http://schemas.microsoft.com/office/drawing/2014/main" id="{ABBDFB41-B1D7-C041-8AC1-C762307138F9}"/>
                  </a:ext>
                </a:extLst>
              </p:cNvPr>
              <p:cNvSpPr/>
              <p:nvPr/>
            </p:nvSpPr>
            <p:spPr>
              <a:xfrm rot="1414734">
                <a:off x="5460983" y="3568124"/>
                <a:ext cx="327369" cy="328811"/>
              </a:xfrm>
              <a:prstGeom prst="pie">
                <a:avLst>
                  <a:gd name="adj1" fmla="val 7522725"/>
                  <a:gd name="adj2" fmla="val 14723024"/>
                </a:avLst>
              </a:prstGeom>
              <a:solidFill>
                <a:srgbClr val="1340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Partial Circle 209">
                <a:extLst>
                  <a:ext uri="{FF2B5EF4-FFF2-40B4-BE49-F238E27FC236}">
                    <a16:creationId xmlns:a16="http://schemas.microsoft.com/office/drawing/2014/main" id="{A475E2B2-7123-942D-14FF-6B2E03AAC39E}"/>
                  </a:ext>
                </a:extLst>
              </p:cNvPr>
              <p:cNvSpPr/>
              <p:nvPr/>
            </p:nvSpPr>
            <p:spPr>
              <a:xfrm rot="15835406">
                <a:off x="5459279" y="3568416"/>
                <a:ext cx="328811" cy="327368"/>
              </a:xfrm>
              <a:prstGeom prst="pie">
                <a:avLst>
                  <a:gd name="adj1" fmla="val 7522725"/>
                  <a:gd name="adj2" fmla="val 14723024"/>
                </a:avLst>
              </a:prstGeom>
              <a:solidFill>
                <a:srgbClr val="F693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Partial Circle 210">
                <a:extLst>
                  <a:ext uri="{FF2B5EF4-FFF2-40B4-BE49-F238E27FC236}">
                    <a16:creationId xmlns:a16="http://schemas.microsoft.com/office/drawing/2014/main" id="{DF8FE00A-46EC-0788-714B-D44E251D1518}"/>
                  </a:ext>
                </a:extLst>
              </p:cNvPr>
              <p:cNvSpPr/>
              <p:nvPr/>
            </p:nvSpPr>
            <p:spPr>
              <a:xfrm rot="8711857">
                <a:off x="5458450" y="3568461"/>
                <a:ext cx="328811" cy="327368"/>
              </a:xfrm>
              <a:prstGeom prst="pie">
                <a:avLst>
                  <a:gd name="adj1" fmla="val 7398447"/>
                  <a:gd name="adj2" fmla="val 14723024"/>
                </a:avLst>
              </a:prstGeom>
              <a:solidFill>
                <a:srgbClr val="A6DC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F546752-3C2D-9715-899A-ED3A899603E4}"/>
                </a:ext>
              </a:extLst>
            </p:cNvPr>
            <p:cNvSpPr txBox="1"/>
            <p:nvPr/>
          </p:nvSpPr>
          <p:spPr bwMode="gray">
            <a:xfrm>
              <a:off x="5881900" y="4219355"/>
              <a:ext cx="1324348" cy="30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/>
                <a:t>DEI &amp;Talent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74D303A-C1EA-D718-08C4-D4F7BA5493B8}"/>
                </a:ext>
              </a:extLst>
            </p:cNvPr>
            <p:cNvSpPr txBox="1"/>
            <p:nvPr/>
          </p:nvSpPr>
          <p:spPr bwMode="gray">
            <a:xfrm>
              <a:off x="3695268" y="2745707"/>
              <a:ext cx="1508528" cy="37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1400" dirty="0">
                  <a:ea typeface="+mn-lt"/>
                  <a:cs typeface="+mn-lt"/>
                </a:rPr>
                <a:t>Risk Based Pricing</a:t>
              </a:r>
              <a:endParaRPr lang="en-US" sz="1400" dirty="0">
                <a:cs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0B91758-3508-E2ED-EBA4-EF405D7150F8}"/>
                </a:ext>
              </a:extLst>
            </p:cNvPr>
            <p:cNvSpPr/>
            <p:nvPr/>
          </p:nvSpPr>
          <p:spPr>
            <a:xfrm>
              <a:off x="5202244" y="2842403"/>
              <a:ext cx="375199" cy="375400"/>
            </a:xfrm>
            <a:prstGeom prst="ellipse">
              <a:avLst/>
            </a:prstGeom>
            <a:solidFill>
              <a:srgbClr val="F693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8DBBC38-30CC-24D6-2F89-763FB56C87FA}"/>
                </a:ext>
              </a:extLst>
            </p:cNvPr>
            <p:cNvGrpSpPr/>
            <p:nvPr/>
          </p:nvGrpSpPr>
          <p:grpSpPr>
            <a:xfrm>
              <a:off x="7102978" y="4205045"/>
              <a:ext cx="376018" cy="375465"/>
              <a:chOff x="5458450" y="3567694"/>
              <a:chExt cx="329902" cy="329241"/>
            </a:xfrm>
          </p:grpSpPr>
          <p:sp>
            <p:nvSpPr>
              <p:cNvPr id="58" name="Partial Circle 208">
                <a:extLst>
                  <a:ext uri="{FF2B5EF4-FFF2-40B4-BE49-F238E27FC236}">
                    <a16:creationId xmlns:a16="http://schemas.microsoft.com/office/drawing/2014/main" id="{F907AD47-8348-98E3-AF25-1727D73C444B}"/>
                  </a:ext>
                </a:extLst>
              </p:cNvPr>
              <p:cNvSpPr/>
              <p:nvPr/>
            </p:nvSpPr>
            <p:spPr>
              <a:xfrm rot="1414734">
                <a:off x="5460983" y="3568124"/>
                <a:ext cx="327369" cy="328811"/>
              </a:xfrm>
              <a:prstGeom prst="pie">
                <a:avLst>
                  <a:gd name="adj1" fmla="val 7522725"/>
                  <a:gd name="adj2" fmla="val 14723024"/>
                </a:avLst>
              </a:prstGeom>
              <a:solidFill>
                <a:srgbClr val="1340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Partial Circle 209">
                <a:extLst>
                  <a:ext uri="{FF2B5EF4-FFF2-40B4-BE49-F238E27FC236}">
                    <a16:creationId xmlns:a16="http://schemas.microsoft.com/office/drawing/2014/main" id="{49EB618A-AC9C-29DD-F704-B3677D97A22F}"/>
                  </a:ext>
                </a:extLst>
              </p:cNvPr>
              <p:cNvSpPr/>
              <p:nvPr/>
            </p:nvSpPr>
            <p:spPr>
              <a:xfrm rot="15835406">
                <a:off x="5459279" y="3568416"/>
                <a:ext cx="328811" cy="327368"/>
              </a:xfrm>
              <a:prstGeom prst="pie">
                <a:avLst>
                  <a:gd name="adj1" fmla="val 7522725"/>
                  <a:gd name="adj2" fmla="val 14723024"/>
                </a:avLst>
              </a:prstGeom>
              <a:solidFill>
                <a:srgbClr val="F693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Partial Circle 210">
                <a:extLst>
                  <a:ext uri="{FF2B5EF4-FFF2-40B4-BE49-F238E27FC236}">
                    <a16:creationId xmlns:a16="http://schemas.microsoft.com/office/drawing/2014/main" id="{B4A1F1BD-EE0B-B037-B707-01A8A923417A}"/>
                  </a:ext>
                </a:extLst>
              </p:cNvPr>
              <p:cNvSpPr/>
              <p:nvPr/>
            </p:nvSpPr>
            <p:spPr>
              <a:xfrm rot="8711857">
                <a:off x="5458450" y="3568461"/>
                <a:ext cx="328811" cy="327368"/>
              </a:xfrm>
              <a:prstGeom prst="pie">
                <a:avLst>
                  <a:gd name="adj1" fmla="val 7398447"/>
                  <a:gd name="adj2" fmla="val 14723024"/>
                </a:avLst>
              </a:prstGeom>
              <a:solidFill>
                <a:srgbClr val="A6DC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2DC2347-A9C4-ED1A-1D3A-DBE537C7CCC7}"/>
                </a:ext>
              </a:extLst>
            </p:cNvPr>
            <p:cNvGrpSpPr/>
            <p:nvPr/>
          </p:nvGrpSpPr>
          <p:grpSpPr>
            <a:xfrm>
              <a:off x="4998237" y="4820468"/>
              <a:ext cx="1819043" cy="375465"/>
              <a:chOff x="858633" y="2474039"/>
              <a:chExt cx="1819043" cy="375465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431D360-43E2-2F40-7D48-0A29FEE07274}"/>
                  </a:ext>
                </a:extLst>
              </p:cNvPr>
              <p:cNvSpPr txBox="1"/>
              <p:nvPr/>
            </p:nvSpPr>
            <p:spPr bwMode="gray">
              <a:xfrm>
                <a:off x="858633" y="2498869"/>
                <a:ext cx="1545057" cy="324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400" dirty="0">
                    <a:ea typeface="+mn-lt"/>
                    <a:cs typeface="+mn-lt"/>
                  </a:rPr>
                  <a:t>Innovation &amp; AI</a:t>
                </a:r>
                <a:endParaRPr lang="en-US" dirty="0"/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A6F7354E-7497-0F23-6AD6-01FEBFB605EC}"/>
                  </a:ext>
                </a:extLst>
              </p:cNvPr>
              <p:cNvGrpSpPr/>
              <p:nvPr/>
            </p:nvGrpSpPr>
            <p:grpSpPr>
              <a:xfrm>
                <a:off x="2301658" y="2474039"/>
                <a:ext cx="376018" cy="375465"/>
                <a:chOff x="5458450" y="3567694"/>
                <a:chExt cx="329902" cy="329241"/>
              </a:xfrm>
            </p:grpSpPr>
            <p:sp>
              <p:nvSpPr>
                <p:cNvPr id="64" name="Partial Circle 208">
                  <a:extLst>
                    <a:ext uri="{FF2B5EF4-FFF2-40B4-BE49-F238E27FC236}">
                      <a16:creationId xmlns:a16="http://schemas.microsoft.com/office/drawing/2014/main" id="{73C9C1CF-019D-1ACB-9088-90D113AEF1BB}"/>
                    </a:ext>
                  </a:extLst>
                </p:cNvPr>
                <p:cNvSpPr/>
                <p:nvPr/>
              </p:nvSpPr>
              <p:spPr>
                <a:xfrm rot="1414734">
                  <a:off x="5460983" y="3568124"/>
                  <a:ext cx="327369" cy="328811"/>
                </a:xfrm>
                <a:prstGeom prst="pie">
                  <a:avLst>
                    <a:gd name="adj1" fmla="val 7522725"/>
                    <a:gd name="adj2" fmla="val 14723024"/>
                  </a:avLst>
                </a:prstGeom>
                <a:solidFill>
                  <a:srgbClr val="1340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Partial Circle 209">
                  <a:extLst>
                    <a:ext uri="{FF2B5EF4-FFF2-40B4-BE49-F238E27FC236}">
                      <a16:creationId xmlns:a16="http://schemas.microsoft.com/office/drawing/2014/main" id="{F2E6B387-B50E-0058-4042-B95344E3357F}"/>
                    </a:ext>
                  </a:extLst>
                </p:cNvPr>
                <p:cNvSpPr/>
                <p:nvPr/>
              </p:nvSpPr>
              <p:spPr>
                <a:xfrm rot="15835406">
                  <a:off x="5459279" y="3568416"/>
                  <a:ext cx="328811" cy="327368"/>
                </a:xfrm>
                <a:prstGeom prst="pie">
                  <a:avLst>
                    <a:gd name="adj1" fmla="val 7522725"/>
                    <a:gd name="adj2" fmla="val 14723024"/>
                  </a:avLst>
                </a:prstGeom>
                <a:solidFill>
                  <a:srgbClr val="F693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Partial Circle 210">
                  <a:extLst>
                    <a:ext uri="{FF2B5EF4-FFF2-40B4-BE49-F238E27FC236}">
                      <a16:creationId xmlns:a16="http://schemas.microsoft.com/office/drawing/2014/main" id="{D05F0563-AF12-9B06-12AA-BE0B7B5F9F1F}"/>
                    </a:ext>
                  </a:extLst>
                </p:cNvPr>
                <p:cNvSpPr/>
                <p:nvPr/>
              </p:nvSpPr>
              <p:spPr>
                <a:xfrm rot="8711857">
                  <a:off x="5458450" y="3568461"/>
                  <a:ext cx="328811" cy="327368"/>
                </a:xfrm>
                <a:prstGeom prst="pie">
                  <a:avLst>
                    <a:gd name="adj1" fmla="val 7398447"/>
                    <a:gd name="adj2" fmla="val 14723024"/>
                  </a:avLst>
                </a:prstGeom>
                <a:solidFill>
                  <a:srgbClr val="A6DC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E15436F-2C14-B9CF-F8EF-96992571ADC5}"/>
                </a:ext>
              </a:extLst>
            </p:cNvPr>
            <p:cNvGrpSpPr/>
            <p:nvPr/>
          </p:nvGrpSpPr>
          <p:grpSpPr>
            <a:xfrm>
              <a:off x="4778844" y="4278380"/>
              <a:ext cx="1150243" cy="375464"/>
              <a:chOff x="4193430" y="3086631"/>
              <a:chExt cx="1009175" cy="329241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134D853-753F-8AE3-CBC7-64FCC7667E39}"/>
                  </a:ext>
                </a:extLst>
              </p:cNvPr>
              <p:cNvSpPr txBox="1"/>
              <p:nvPr/>
            </p:nvSpPr>
            <p:spPr bwMode="gray">
              <a:xfrm>
                <a:off x="4193430" y="3114779"/>
                <a:ext cx="1009175" cy="269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400" dirty="0">
                    <a:ea typeface="Calibri"/>
                    <a:cs typeface="Calibri"/>
                  </a:rPr>
                  <a:t>Cyber</a:t>
                </a: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21FB4956-D972-5C78-BA84-ECE39F4B9D8D}"/>
                  </a:ext>
                </a:extLst>
              </p:cNvPr>
              <p:cNvGrpSpPr/>
              <p:nvPr/>
            </p:nvGrpSpPr>
            <p:grpSpPr>
              <a:xfrm>
                <a:off x="4245410" y="3086631"/>
                <a:ext cx="329900" cy="329241"/>
                <a:chOff x="5113012" y="3567694"/>
                <a:chExt cx="329900" cy="329241"/>
              </a:xfrm>
            </p:grpSpPr>
            <p:sp>
              <p:nvSpPr>
                <p:cNvPr id="70" name="Partial Circle 208">
                  <a:extLst>
                    <a:ext uri="{FF2B5EF4-FFF2-40B4-BE49-F238E27FC236}">
                      <a16:creationId xmlns:a16="http://schemas.microsoft.com/office/drawing/2014/main" id="{7D24F2E6-29A4-F140-BE28-276003983314}"/>
                    </a:ext>
                  </a:extLst>
                </p:cNvPr>
                <p:cNvSpPr/>
                <p:nvPr/>
              </p:nvSpPr>
              <p:spPr>
                <a:xfrm rot="1414734">
                  <a:off x="5115543" y="3568124"/>
                  <a:ext cx="327369" cy="328811"/>
                </a:xfrm>
                <a:prstGeom prst="pie">
                  <a:avLst>
                    <a:gd name="adj1" fmla="val 7522725"/>
                    <a:gd name="adj2" fmla="val 14723024"/>
                  </a:avLst>
                </a:prstGeom>
                <a:solidFill>
                  <a:srgbClr val="1340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Partial Circle 209">
                  <a:extLst>
                    <a:ext uri="{FF2B5EF4-FFF2-40B4-BE49-F238E27FC236}">
                      <a16:creationId xmlns:a16="http://schemas.microsoft.com/office/drawing/2014/main" id="{231CDAAD-9855-C901-FEEE-DEEE581B8F51}"/>
                    </a:ext>
                  </a:extLst>
                </p:cNvPr>
                <p:cNvSpPr/>
                <p:nvPr/>
              </p:nvSpPr>
              <p:spPr>
                <a:xfrm rot="15835406">
                  <a:off x="5113839" y="3568416"/>
                  <a:ext cx="328811" cy="327368"/>
                </a:xfrm>
                <a:prstGeom prst="pie">
                  <a:avLst>
                    <a:gd name="adj1" fmla="val 7522725"/>
                    <a:gd name="adj2" fmla="val 14723024"/>
                  </a:avLst>
                </a:prstGeom>
                <a:solidFill>
                  <a:srgbClr val="F693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" name="Partial Circle 210">
                  <a:extLst>
                    <a:ext uri="{FF2B5EF4-FFF2-40B4-BE49-F238E27FC236}">
                      <a16:creationId xmlns:a16="http://schemas.microsoft.com/office/drawing/2014/main" id="{46390CCA-A1A0-46C2-9FE7-A3CAAE6574BE}"/>
                    </a:ext>
                  </a:extLst>
                </p:cNvPr>
                <p:cNvSpPr/>
                <p:nvPr/>
              </p:nvSpPr>
              <p:spPr>
                <a:xfrm rot="8711857">
                  <a:off x="5113012" y="3568463"/>
                  <a:ext cx="328811" cy="327368"/>
                </a:xfrm>
                <a:prstGeom prst="pie">
                  <a:avLst>
                    <a:gd name="adj1" fmla="val 7398447"/>
                    <a:gd name="adj2" fmla="val 14723024"/>
                  </a:avLst>
                </a:prstGeom>
                <a:solidFill>
                  <a:srgbClr val="A6DC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55D5AAC-6749-593A-9111-5EEF1FDA1CE1}"/>
                </a:ext>
              </a:extLst>
            </p:cNvPr>
            <p:cNvSpPr txBox="1"/>
            <p:nvPr/>
          </p:nvSpPr>
          <p:spPr bwMode="gray">
            <a:xfrm>
              <a:off x="5366423" y="1686824"/>
              <a:ext cx="13965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 dirty="0">
                  <a:ea typeface="Calibri"/>
                  <a:cs typeface="Calibri"/>
                </a:rPr>
                <a:t>Legal System Abuse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3FD46F4-E9F5-BC32-D0C1-A3BFC4C4F48A}"/>
                </a:ext>
              </a:extLst>
            </p:cNvPr>
            <p:cNvGrpSpPr/>
            <p:nvPr/>
          </p:nvGrpSpPr>
          <p:grpSpPr>
            <a:xfrm>
              <a:off x="6788741" y="1797622"/>
              <a:ext cx="376017" cy="375466"/>
              <a:chOff x="7351795" y="2045724"/>
              <a:chExt cx="376017" cy="375466"/>
            </a:xfrm>
          </p:grpSpPr>
          <p:sp>
            <p:nvSpPr>
              <p:cNvPr id="75" name="Partial Circle 90">
                <a:extLst>
                  <a:ext uri="{FF2B5EF4-FFF2-40B4-BE49-F238E27FC236}">
                    <a16:creationId xmlns:a16="http://schemas.microsoft.com/office/drawing/2014/main" id="{4CD4CC28-082F-9D86-6071-934458704363}"/>
                  </a:ext>
                </a:extLst>
              </p:cNvPr>
              <p:cNvSpPr/>
              <p:nvPr/>
            </p:nvSpPr>
            <p:spPr>
              <a:xfrm rot="1414734">
                <a:off x="7354682" y="2046215"/>
                <a:ext cx="373130" cy="374975"/>
              </a:xfrm>
              <a:prstGeom prst="pie">
                <a:avLst>
                  <a:gd name="adj1" fmla="val 7522725"/>
                  <a:gd name="adj2" fmla="val 14723024"/>
                </a:avLst>
              </a:prstGeom>
              <a:solidFill>
                <a:srgbClr val="13407A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Partial Circle 91">
                <a:extLst>
                  <a:ext uri="{FF2B5EF4-FFF2-40B4-BE49-F238E27FC236}">
                    <a16:creationId xmlns:a16="http://schemas.microsoft.com/office/drawing/2014/main" id="{F7D4D1B2-FF4B-98AB-969C-8A932036B65A}"/>
                  </a:ext>
                </a:extLst>
              </p:cNvPr>
              <p:cNvSpPr/>
              <p:nvPr/>
            </p:nvSpPr>
            <p:spPr>
              <a:xfrm rot="15835406">
                <a:off x="7352639" y="2046647"/>
                <a:ext cx="374975" cy="373129"/>
              </a:xfrm>
              <a:prstGeom prst="pie">
                <a:avLst>
                  <a:gd name="adj1" fmla="val 7522725"/>
                  <a:gd name="adj2" fmla="val 14723024"/>
                </a:avLst>
              </a:prstGeom>
              <a:solidFill>
                <a:srgbClr val="F69322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Partial Circle 92">
                <a:extLst>
                  <a:ext uri="{FF2B5EF4-FFF2-40B4-BE49-F238E27FC236}">
                    <a16:creationId xmlns:a16="http://schemas.microsoft.com/office/drawing/2014/main" id="{FB19E124-AFFF-E600-3171-3DA77275225B}"/>
                  </a:ext>
                </a:extLst>
              </p:cNvPr>
              <p:cNvSpPr/>
              <p:nvPr/>
            </p:nvSpPr>
            <p:spPr>
              <a:xfrm rot="8711857">
                <a:off x="7351795" y="2046599"/>
                <a:ext cx="374774" cy="373329"/>
              </a:xfrm>
              <a:prstGeom prst="pie">
                <a:avLst>
                  <a:gd name="adj1" fmla="val 7398447"/>
                  <a:gd name="adj2" fmla="val 14723024"/>
                </a:avLst>
              </a:prstGeom>
              <a:solidFill>
                <a:srgbClr val="A6DCF7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A52AA14-0428-EFC4-B5A8-93CB4E804D38}"/>
                </a:ext>
              </a:extLst>
            </p:cNvPr>
            <p:cNvGrpSpPr/>
            <p:nvPr/>
          </p:nvGrpSpPr>
          <p:grpSpPr>
            <a:xfrm>
              <a:off x="5561474" y="2256789"/>
              <a:ext cx="964066" cy="375464"/>
              <a:chOff x="4222861" y="3086631"/>
              <a:chExt cx="845831" cy="329241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289E3F0-ABC2-E208-D193-252BCA7414AF}"/>
                  </a:ext>
                </a:extLst>
              </p:cNvPr>
              <p:cNvSpPr txBox="1"/>
              <p:nvPr/>
            </p:nvSpPr>
            <p:spPr bwMode="gray">
              <a:xfrm>
                <a:off x="4222861" y="3094605"/>
                <a:ext cx="845831" cy="269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400" dirty="0"/>
                  <a:t>Auto</a:t>
                </a:r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9B70004-97B7-2373-6713-CA442A654E64}"/>
                  </a:ext>
                </a:extLst>
              </p:cNvPr>
              <p:cNvGrpSpPr/>
              <p:nvPr/>
            </p:nvGrpSpPr>
            <p:grpSpPr>
              <a:xfrm>
                <a:off x="4245410" y="3086631"/>
                <a:ext cx="329900" cy="329241"/>
                <a:chOff x="5113012" y="3567694"/>
                <a:chExt cx="329900" cy="329241"/>
              </a:xfrm>
            </p:grpSpPr>
            <p:sp>
              <p:nvSpPr>
                <p:cNvPr id="81" name="Partial Circle 208">
                  <a:extLst>
                    <a:ext uri="{FF2B5EF4-FFF2-40B4-BE49-F238E27FC236}">
                      <a16:creationId xmlns:a16="http://schemas.microsoft.com/office/drawing/2014/main" id="{2275C923-D67A-F5A0-DCD8-8712874E2C88}"/>
                    </a:ext>
                  </a:extLst>
                </p:cNvPr>
                <p:cNvSpPr/>
                <p:nvPr/>
              </p:nvSpPr>
              <p:spPr>
                <a:xfrm rot="1414734">
                  <a:off x="5115543" y="3568124"/>
                  <a:ext cx="327369" cy="328811"/>
                </a:xfrm>
                <a:prstGeom prst="pie">
                  <a:avLst>
                    <a:gd name="adj1" fmla="val 7522725"/>
                    <a:gd name="adj2" fmla="val 14723024"/>
                  </a:avLst>
                </a:prstGeom>
                <a:solidFill>
                  <a:srgbClr val="1340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Partial Circle 209">
                  <a:extLst>
                    <a:ext uri="{FF2B5EF4-FFF2-40B4-BE49-F238E27FC236}">
                      <a16:creationId xmlns:a16="http://schemas.microsoft.com/office/drawing/2014/main" id="{A6495247-D5CC-DEA6-16F8-E852DDFFE0D2}"/>
                    </a:ext>
                  </a:extLst>
                </p:cNvPr>
                <p:cNvSpPr/>
                <p:nvPr/>
              </p:nvSpPr>
              <p:spPr>
                <a:xfrm rot="15835406">
                  <a:off x="5113839" y="3568416"/>
                  <a:ext cx="328811" cy="327368"/>
                </a:xfrm>
                <a:prstGeom prst="pie">
                  <a:avLst>
                    <a:gd name="adj1" fmla="val 7522725"/>
                    <a:gd name="adj2" fmla="val 14723024"/>
                  </a:avLst>
                </a:prstGeom>
                <a:solidFill>
                  <a:srgbClr val="F693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Partial Circle 210">
                  <a:extLst>
                    <a:ext uri="{FF2B5EF4-FFF2-40B4-BE49-F238E27FC236}">
                      <a16:creationId xmlns:a16="http://schemas.microsoft.com/office/drawing/2014/main" id="{B88FD030-073E-242E-5748-187E320B839B}"/>
                    </a:ext>
                  </a:extLst>
                </p:cNvPr>
                <p:cNvSpPr/>
                <p:nvPr/>
              </p:nvSpPr>
              <p:spPr>
                <a:xfrm rot="8711857">
                  <a:off x="5113012" y="3568463"/>
                  <a:ext cx="328811" cy="327368"/>
                </a:xfrm>
                <a:prstGeom prst="pie">
                  <a:avLst>
                    <a:gd name="adj1" fmla="val 7398447"/>
                    <a:gd name="adj2" fmla="val 14723024"/>
                  </a:avLst>
                </a:prstGeom>
                <a:solidFill>
                  <a:srgbClr val="A6DC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280D487-EC07-7BE3-E04B-C072ED1E0100}"/>
                </a:ext>
              </a:extLst>
            </p:cNvPr>
            <p:cNvGrpSpPr/>
            <p:nvPr/>
          </p:nvGrpSpPr>
          <p:grpSpPr>
            <a:xfrm>
              <a:off x="3961872" y="2236505"/>
              <a:ext cx="1322337" cy="378159"/>
              <a:chOff x="3415147" y="3084268"/>
              <a:chExt cx="1160163" cy="331604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2FDD87-9576-4DBA-5B1B-55B0A570C0E5}"/>
                  </a:ext>
                </a:extLst>
              </p:cNvPr>
              <p:cNvSpPr txBox="1"/>
              <p:nvPr/>
            </p:nvSpPr>
            <p:spPr bwMode="gray">
              <a:xfrm>
                <a:off x="3415147" y="3084268"/>
                <a:ext cx="845831" cy="269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400" dirty="0"/>
                  <a:t>Property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D58EEC53-27DE-6C89-0305-CE90184C793B}"/>
                  </a:ext>
                </a:extLst>
              </p:cNvPr>
              <p:cNvGrpSpPr/>
              <p:nvPr/>
            </p:nvGrpSpPr>
            <p:grpSpPr>
              <a:xfrm>
                <a:off x="4245410" y="3086631"/>
                <a:ext cx="329900" cy="329241"/>
                <a:chOff x="5113012" y="3567694"/>
                <a:chExt cx="329900" cy="329241"/>
              </a:xfrm>
            </p:grpSpPr>
            <p:sp>
              <p:nvSpPr>
                <p:cNvPr id="87" name="Partial Circle 208">
                  <a:extLst>
                    <a:ext uri="{FF2B5EF4-FFF2-40B4-BE49-F238E27FC236}">
                      <a16:creationId xmlns:a16="http://schemas.microsoft.com/office/drawing/2014/main" id="{BDB049C8-DE65-D803-131D-6F2E2AA0792E}"/>
                    </a:ext>
                  </a:extLst>
                </p:cNvPr>
                <p:cNvSpPr/>
                <p:nvPr/>
              </p:nvSpPr>
              <p:spPr>
                <a:xfrm rot="1414734">
                  <a:off x="5115543" y="3568124"/>
                  <a:ext cx="327369" cy="328811"/>
                </a:xfrm>
                <a:prstGeom prst="pie">
                  <a:avLst>
                    <a:gd name="adj1" fmla="val 7522725"/>
                    <a:gd name="adj2" fmla="val 14723024"/>
                  </a:avLst>
                </a:prstGeom>
                <a:solidFill>
                  <a:srgbClr val="1340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Partial Circle 209">
                  <a:extLst>
                    <a:ext uri="{FF2B5EF4-FFF2-40B4-BE49-F238E27FC236}">
                      <a16:creationId xmlns:a16="http://schemas.microsoft.com/office/drawing/2014/main" id="{411EA395-988F-D3AE-F45D-B4AA6ED51785}"/>
                    </a:ext>
                  </a:extLst>
                </p:cNvPr>
                <p:cNvSpPr/>
                <p:nvPr/>
              </p:nvSpPr>
              <p:spPr>
                <a:xfrm rot="15835406">
                  <a:off x="5113839" y="3568416"/>
                  <a:ext cx="328811" cy="327368"/>
                </a:xfrm>
                <a:prstGeom prst="pie">
                  <a:avLst>
                    <a:gd name="adj1" fmla="val 7522725"/>
                    <a:gd name="adj2" fmla="val 14723024"/>
                  </a:avLst>
                </a:prstGeom>
                <a:solidFill>
                  <a:srgbClr val="F693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Partial Circle 210">
                  <a:extLst>
                    <a:ext uri="{FF2B5EF4-FFF2-40B4-BE49-F238E27FC236}">
                      <a16:creationId xmlns:a16="http://schemas.microsoft.com/office/drawing/2014/main" id="{E1E721DB-C8C8-62E4-22AC-B4C48D8CF593}"/>
                    </a:ext>
                  </a:extLst>
                </p:cNvPr>
                <p:cNvSpPr/>
                <p:nvPr/>
              </p:nvSpPr>
              <p:spPr>
                <a:xfrm rot="8711857">
                  <a:off x="5113012" y="3568463"/>
                  <a:ext cx="328811" cy="327368"/>
                </a:xfrm>
                <a:prstGeom prst="pie">
                  <a:avLst>
                    <a:gd name="adj1" fmla="val 7398447"/>
                    <a:gd name="adj2" fmla="val 14723024"/>
                  </a:avLst>
                </a:prstGeom>
                <a:solidFill>
                  <a:srgbClr val="A6DC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20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821536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7" name="Rectangle 3"/>
          <p:cNvSpPr>
            <a:spLocks noGrp="1" noChangeArrowheads="1"/>
          </p:cNvSpPr>
          <p:nvPr>
            <p:ph type="title"/>
          </p:nvPr>
        </p:nvSpPr>
        <p:spPr>
          <a:xfrm>
            <a:off x="473641" y="303660"/>
            <a:ext cx="11278092" cy="526258"/>
          </a:xfrm>
        </p:spPr>
        <p:txBody>
          <a:bodyPr/>
          <a:lstStyle/>
          <a:p>
            <a:pPr algn="ctr"/>
            <a:r>
              <a:rPr lang="en-US" altLang="en-US" sz="3400" b="1" dirty="0">
                <a:solidFill>
                  <a:srgbClr val="868686"/>
                </a:solidFill>
              </a:rPr>
              <a:t>Climate Risk x Legal System Abuse = Property Crisis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4670F9-BC30-7144-B935-EE0E593E89D5}"/>
              </a:ext>
            </a:extLst>
          </p:cNvPr>
          <p:cNvSpPr/>
          <p:nvPr/>
        </p:nvSpPr>
        <p:spPr>
          <a:xfrm>
            <a:off x="473641" y="816326"/>
            <a:ext cx="11193426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defRPr/>
            </a:pPr>
            <a:r>
              <a:rPr lang="en-US" sz="2000" dirty="0">
                <a:solidFill>
                  <a:schemeClr val="accent2"/>
                </a:solidFill>
                <a:latin typeface="Arial"/>
                <a:cs typeface="Arial"/>
              </a:rPr>
              <a:t>Compounding of cats, fraud, and legal system abuse has led to a property crisis in key states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B83F6A-E55E-BE44-8820-CD381BE81EED}"/>
              </a:ext>
            </a:extLst>
          </p:cNvPr>
          <p:cNvGrpSpPr/>
          <p:nvPr/>
        </p:nvGrpSpPr>
        <p:grpSpPr>
          <a:xfrm>
            <a:off x="11423904" y="6089904"/>
            <a:ext cx="768096" cy="768096"/>
            <a:chOff x="11423904" y="6089904"/>
            <a:chExt cx="768096" cy="768096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EE46FBF8-1972-5747-A417-5AB112BA14C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1423904" y="6089904"/>
              <a:ext cx="768096" cy="76809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Slide Number Placeholder 5">
              <a:extLst>
                <a:ext uri="{FF2B5EF4-FFF2-40B4-BE49-F238E27FC236}">
                  <a16:creationId xmlns:a16="http://schemas.microsoft.com/office/drawing/2014/main" id="{D4403153-FD34-B94C-8A47-A4D498F36D8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1493500" y="6662377"/>
              <a:ext cx="584200" cy="120184"/>
            </a:xfrm>
            <a:prstGeom prst="rect">
              <a:avLst/>
            </a:prstGeom>
          </p:spPr>
          <p:txBody>
            <a:bodyPr wrap="square" lIns="0" tIns="0" rIns="0" bIns="0" anchor="b" anchorCtr="0"/>
            <a:lstStyle>
              <a:defPPr>
                <a:defRPr lang="en-US"/>
              </a:defPPr>
              <a:lvl1pPr marL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lang="en-US" sz="900" b="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35C0926A-889A-463A-A5EA-682F15689EEF}" type="slidenum">
                <a:rPr kumimoji="0" lang="en-US" sz="9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40</a:t>
              </a:fld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8860280-39B6-4BD5-A6DC-3662A7118B70}"/>
              </a:ext>
            </a:extLst>
          </p:cNvPr>
          <p:cNvSpPr txBox="1"/>
          <p:nvPr/>
        </p:nvSpPr>
        <p:spPr>
          <a:xfrm>
            <a:off x="596535" y="1496692"/>
            <a:ext cx="7447578" cy="437042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Florida</a:t>
            </a:r>
            <a:endParaRPr lang="en-US" sz="2000" dirty="0"/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$51B was paid out by insurers over 10-year period, with 71% going to attorneys' fees and public adjustors*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Nine insurance company insolvencies since 2021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Citizens Property Insurance Corp. insured over 1.4M policies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Louisiana</a:t>
            </a:r>
            <a:endParaRPr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2021 Industry Combined Ratio of 462 pts and Underwriting Loss of $7.2B due primarily to Hurricane Ida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Nine companies were declared insolvent in 2022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Lawsuit environment costs the state $3.9B in lost economic activity, imposing a "tort tax" of $451 per resident annually**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7B718-9500-F3A4-1CF0-6A59DD4DB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958" y="1475597"/>
            <a:ext cx="3576292" cy="5095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147334-9B7D-0174-A75D-CCE19FC7586F}"/>
              </a:ext>
            </a:extLst>
          </p:cNvPr>
          <p:cNvSpPr txBox="1"/>
          <p:nvPr/>
        </p:nvSpPr>
        <p:spPr>
          <a:xfrm>
            <a:off x="5264770" y="6195780"/>
            <a:ext cx="289676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Calibri"/>
                <a:ea typeface="+mn-lt"/>
                <a:cs typeface="+mn-lt"/>
              </a:rPr>
              <a:t>*Florida Office of Insurance Regulation</a:t>
            </a:r>
          </a:p>
          <a:p>
            <a:r>
              <a:rPr lang="en-US" sz="1100" dirty="0">
                <a:latin typeface="Calibri"/>
                <a:ea typeface="+mn-lt"/>
                <a:cs typeface="+mn-lt"/>
              </a:rPr>
              <a:t>**American Tort Reform Association</a:t>
            </a:r>
            <a:endParaRPr lang="en-US" sz="1100" dirty="0">
              <a:latin typeface="Calibri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B02241-B28B-FD38-1C42-3F23D9CCBFD3}"/>
              </a:ext>
            </a:extLst>
          </p:cNvPr>
          <p:cNvSpPr txBox="1"/>
          <p:nvPr/>
        </p:nvSpPr>
        <p:spPr>
          <a:xfrm>
            <a:off x="316356" y="6268108"/>
            <a:ext cx="445346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Trends &amp; Insights: Florida Insurance Crisis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6699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B9C7BA6-51D5-080C-A42B-32247C22908F}"/>
              </a:ext>
            </a:extLst>
          </p:cNvPr>
          <p:cNvSpPr txBox="1">
            <a:spLocks/>
          </p:cNvSpPr>
          <p:nvPr/>
        </p:nvSpPr>
        <p:spPr>
          <a:xfrm>
            <a:off x="990600" y="244547"/>
            <a:ext cx="10515600" cy="1325563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>
                <a:solidFill>
                  <a:srgbClr val="194D79"/>
                </a:solidFill>
                <a:latin typeface="Arial"/>
                <a:ea typeface="+mj-lt"/>
                <a:cs typeface="Arial"/>
              </a:rPr>
              <a:t>Florida: Coming to a State Near You…</a:t>
            </a:r>
            <a:endParaRPr lang="en-US" b="0">
              <a:solidFill>
                <a:srgbClr val="194D79"/>
              </a:solidFill>
              <a:latin typeface="Arial"/>
              <a:ea typeface="+mj-lt"/>
              <a:cs typeface="Calibri Light"/>
            </a:endParaRPr>
          </a:p>
        </p:txBody>
      </p:sp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599C43B9-7A21-3462-6B21-40DB33586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42" y="1350940"/>
            <a:ext cx="9676715" cy="506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82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AC4E4-2122-34A9-092B-D4A693027C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87463" y="742779"/>
            <a:ext cx="9685337" cy="2979201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4082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Object 76" hidden="1">
            <a:extLst>
              <a:ext uri="{FF2B5EF4-FFF2-40B4-BE49-F238E27FC236}">
                <a16:creationId xmlns:a16="http://schemas.microsoft.com/office/drawing/2014/main" id="{6D2692E0-AB85-D1DC-8150-E3ED6565CD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77" name="Object 76" hidden="1">
                        <a:extLst>
                          <a:ext uri="{FF2B5EF4-FFF2-40B4-BE49-F238E27FC236}">
                            <a16:creationId xmlns:a16="http://schemas.microsoft.com/office/drawing/2014/main" id="{6D2692E0-AB85-D1DC-8150-E3ED6565CD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B9A46F4-6E12-5B80-47BD-4CDCDF4D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0059"/>
            <a:ext cx="12192000" cy="513937"/>
          </a:xfrm>
        </p:spPr>
        <p:txBody>
          <a:bodyPr lIns="91440" tIns="45720" rIns="91440" bIns="45720" anchor="ctr"/>
          <a:lstStyle/>
          <a:p>
            <a:r>
              <a:rPr lang="en-US" dirty="0">
                <a:latin typeface="Arial"/>
                <a:cs typeface="Arial"/>
              </a:rPr>
              <a:t>Triple-I Media Citations (2018-Present)</a:t>
            </a:r>
            <a:br>
              <a:rPr lang="en-US" sz="4000" dirty="0">
                <a:latin typeface="Arial"/>
                <a:cs typeface="Arial"/>
              </a:rPr>
            </a:br>
            <a:r>
              <a:rPr lang="en-US" sz="2200" b="0" dirty="0">
                <a:solidFill>
                  <a:schemeClr val="accent2"/>
                </a:solidFill>
                <a:latin typeface="Arial"/>
                <a:cs typeface="Arial"/>
              </a:rPr>
              <a:t>Record citations, plus share of voice is greater than all other trades combined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1E426-CFA1-0B5D-A39F-4AD9AF13C7BC}"/>
              </a:ext>
            </a:extLst>
          </p:cNvPr>
          <p:cNvSpPr txBox="1"/>
          <p:nvPr/>
        </p:nvSpPr>
        <p:spPr>
          <a:xfrm>
            <a:off x="5929592" y="5392434"/>
            <a:ext cx="1923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Cision Media Tracking</a:t>
            </a:r>
          </a:p>
        </p:txBody>
      </p:sp>
      <p:pic>
        <p:nvPicPr>
          <p:cNvPr id="7" name="Picture 6" descr="A pie chart with different colored circles&#10;&#10;Description automatically generated">
            <a:extLst>
              <a:ext uri="{FF2B5EF4-FFF2-40B4-BE49-F238E27FC236}">
                <a16:creationId xmlns:a16="http://schemas.microsoft.com/office/drawing/2014/main" id="{B6EFFC8D-A30F-9176-D77C-13CE8D9AF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2309" y="1858246"/>
            <a:ext cx="3282175" cy="3505199"/>
          </a:xfrm>
          <a:prstGeom prst="rect">
            <a:avLst/>
          </a:prstGeom>
        </p:spPr>
      </p:pic>
      <p:pic>
        <p:nvPicPr>
          <p:cNvPr id="1026" name="Picture 2" descr="NPR-logo | The Port – Cincinnati">
            <a:extLst>
              <a:ext uri="{FF2B5EF4-FFF2-40B4-BE49-F238E27FC236}">
                <a16:creationId xmlns:a16="http://schemas.microsoft.com/office/drawing/2014/main" id="{90B67D51-806D-74FC-0069-8969FEA48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6" y="5718870"/>
            <a:ext cx="1443260" cy="81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3E32BD8-B957-5162-1BEF-EF590705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535" y="6030577"/>
            <a:ext cx="2212622" cy="1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CD6441-E759-DE43-C591-5B374AD34792}"/>
              </a:ext>
            </a:extLst>
          </p:cNvPr>
          <p:cNvSpPr txBox="1"/>
          <p:nvPr/>
        </p:nvSpPr>
        <p:spPr>
          <a:xfrm>
            <a:off x="1515150" y="5818848"/>
            <a:ext cx="413211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latin typeface="Arial"/>
                <a:cs typeface="Arial"/>
              </a:rPr>
              <a:t>Feeling the pinch of high home insurance rates? It's not getting better anytime soon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ACD08E-788F-BFD4-9C5F-ABD5F4EDA324}"/>
              </a:ext>
            </a:extLst>
          </p:cNvPr>
          <p:cNvSpPr txBox="1"/>
          <p:nvPr/>
        </p:nvSpPr>
        <p:spPr>
          <a:xfrm>
            <a:off x="8610458" y="5818847"/>
            <a:ext cx="34340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Homeowners Flock to Last-Resort Insurance Policies</a:t>
            </a:r>
            <a:endParaRPr lang="en-US" b="1" dirty="0">
              <a:solidFill>
                <a:srgbClr val="333333"/>
              </a:solidFill>
              <a:cs typeface="Calibri"/>
            </a:endParaRPr>
          </a:p>
        </p:txBody>
      </p:sp>
      <p:pic>
        <p:nvPicPr>
          <p:cNvPr id="9" name="Picture 8" descr="A graph with blue bars and numbers&#10;&#10;Description automatically generated">
            <a:extLst>
              <a:ext uri="{FF2B5EF4-FFF2-40B4-BE49-F238E27FC236}">
                <a16:creationId xmlns:a16="http://schemas.microsoft.com/office/drawing/2014/main" id="{F6DC3BA3-4D8E-01DA-A8BC-CCB2E90C76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508" y="1625391"/>
            <a:ext cx="7197142" cy="376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2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2417F5-6E79-8158-3C24-46B78A267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93" y="1865381"/>
            <a:ext cx="1811788" cy="2348985"/>
          </a:xfrm>
          <a:prstGeom prst="rect">
            <a:avLst/>
          </a:prstGeom>
        </p:spPr>
      </p:pic>
      <p:graphicFrame>
        <p:nvGraphicFramePr>
          <p:cNvPr id="33" name="Object 32" hidden="1">
            <a:extLst>
              <a:ext uri="{FF2B5EF4-FFF2-40B4-BE49-F238E27FC236}">
                <a16:creationId xmlns:a16="http://schemas.microsoft.com/office/drawing/2014/main" id="{972E9EC0-4EF7-D2D3-18D2-9B48A4AD1D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33" name="Object 32" hidden="1">
                        <a:extLst>
                          <a:ext uri="{FF2B5EF4-FFF2-40B4-BE49-F238E27FC236}">
                            <a16:creationId xmlns:a16="http://schemas.microsoft.com/office/drawing/2014/main" id="{972E9EC0-4EF7-D2D3-18D2-9B48A4AD1D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5365B1A-F0B8-D982-AA26-370F9F4A9F1B}"/>
              </a:ext>
            </a:extLst>
          </p:cNvPr>
          <p:cNvSpPr txBox="1"/>
          <p:nvPr/>
        </p:nvSpPr>
        <p:spPr>
          <a:xfrm>
            <a:off x="11887200" y="42454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0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3226FE-2729-D940-C4AF-AD4F3356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 sz="4400" dirty="0">
                <a:latin typeface="Arial"/>
                <a:cs typeface="Arial"/>
              </a:rPr>
              <a:t>Top 5 Media Citations by Issue</a:t>
            </a:r>
            <a:br>
              <a:rPr lang="en-US" sz="4000" dirty="0">
                <a:latin typeface="Arial"/>
                <a:cs typeface="Arial"/>
              </a:rPr>
            </a:br>
            <a:r>
              <a:rPr lang="en-US" sz="2200" b="0" dirty="0">
                <a:solidFill>
                  <a:schemeClr val="accent2"/>
                </a:solidFill>
                <a:latin typeface="Arial"/>
                <a:cs typeface="Arial"/>
              </a:rPr>
              <a:t>Homeowners doubles, fraud and climate risk on the rise</a:t>
            </a:r>
            <a:endParaRPr lang="en-US" sz="2200" b="0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F1A1CC-6E44-2716-68C8-1D8F0DD8D24A}"/>
              </a:ext>
            </a:extLst>
          </p:cNvPr>
          <p:cNvSpPr txBox="1"/>
          <p:nvPr/>
        </p:nvSpPr>
        <p:spPr>
          <a:xfrm>
            <a:off x="593565" y="6329125"/>
            <a:ext cx="1923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Cision</a:t>
            </a: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 Tracking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4921F-0E8D-27A5-354C-71BECA528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0154" y="1763511"/>
            <a:ext cx="4495607" cy="3937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C22048-2E51-E4EB-AEB0-F6B4C7A45E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4035" y="1763510"/>
            <a:ext cx="4495607" cy="3947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A5295D-D77E-728A-7831-617088C8AD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565" y="3061873"/>
            <a:ext cx="1777101" cy="230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1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8770C1B-8646-465E-9469-18DFF4E690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8770C1B-8646-465E-9469-18DFF4E690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377A0C18-57D4-AB27-56A3-F1CB0ED0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499"/>
            <a:ext cx="12192000" cy="1120034"/>
          </a:xfrm>
        </p:spPr>
        <p:txBody>
          <a:bodyPr/>
          <a:lstStyle/>
          <a:p>
            <a:r>
              <a:rPr lang="en-US" sz="4000" dirty="0"/>
              <a:t>Millions Continue to Rely on the Triple-I Website</a:t>
            </a:r>
            <a:br>
              <a:rPr lang="en-US" sz="4000" dirty="0"/>
            </a:br>
            <a:r>
              <a:rPr lang="en-US" sz="2200" b="0" dirty="0">
                <a:solidFill>
                  <a:schemeClr val="accent2"/>
                </a:solidFill>
              </a:rPr>
              <a:t>1.8 Million pageviews in last six months</a:t>
            </a:r>
            <a:endParaRPr lang="en-US" sz="2200" b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4B5496-317D-E73A-D1E3-F9BF072DBF05}"/>
              </a:ext>
            </a:extLst>
          </p:cNvPr>
          <p:cNvSpPr txBox="1"/>
          <p:nvPr/>
        </p:nvSpPr>
        <p:spPr>
          <a:xfrm>
            <a:off x="1175935" y="6146799"/>
            <a:ext cx="9688733" cy="4527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000" dirty="0">
                <a:latin typeface="Arial" panose="020B0604020202020204" pitchFamily="34" charset="0"/>
              </a:rPr>
              <a:t>Source: Google Analytics 4. Six-month for 2023 are from May 1 - Oct. 31, 2023. Please note views for top 100 pages do not add to total views.</a:t>
            </a:r>
            <a:br>
              <a:rPr lang="en-US" sz="1000" dirty="0">
                <a:latin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</a:rPr>
              <a:t>*Other includes homepage views (140,698), publication pages, charts, etc.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000" dirty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endParaRPr lang="en-US" sz="1000" dirty="0">
              <a:latin typeface="Arial" panose="020B0604020202020204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1A4488D1-2580-270B-2E97-E61E31F768DC}"/>
              </a:ext>
            </a:extLst>
          </p:cNvPr>
          <p:cNvGraphicFramePr/>
          <p:nvPr/>
        </p:nvGraphicFramePr>
        <p:xfrm>
          <a:off x="1366186" y="1627784"/>
          <a:ext cx="9308232" cy="4350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05588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05C50-BFC4-0F4E-9EA8-374015E4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267"/>
            <a:ext cx="12188952" cy="1030318"/>
          </a:xfrm>
        </p:spPr>
        <p:txBody>
          <a:bodyPr lIns="91440" tIns="45720" rIns="91440" bIns="45720" anchor="ctr"/>
          <a:lstStyle/>
          <a:p>
            <a:r>
              <a:rPr lang="en-US" sz="4000" dirty="0">
                <a:latin typeface="Arial"/>
                <a:cs typeface="Arial"/>
              </a:rPr>
              <a:t>Number of Websites Linking to Triple-I </a:t>
            </a:r>
            <a:br>
              <a:rPr lang="en-US" sz="4000" dirty="0">
                <a:latin typeface="Arial"/>
                <a:cs typeface="Arial"/>
              </a:rPr>
            </a:br>
            <a:r>
              <a:rPr lang="en-US" sz="4000" dirty="0">
                <a:latin typeface="Arial"/>
                <a:cs typeface="Arial"/>
              </a:rPr>
              <a:t>Content Continues to Proliferate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8E700CE-E07D-6790-2B48-CF3A1E0EDBBF}"/>
              </a:ext>
            </a:extLst>
          </p:cNvPr>
          <p:cNvGraphicFramePr>
            <a:graphicFrameLocks/>
          </p:cNvGraphicFramePr>
          <p:nvPr/>
        </p:nvGraphicFramePr>
        <p:xfrm>
          <a:off x="292992" y="1689237"/>
          <a:ext cx="9899374" cy="3998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2CA804-31BF-1D40-1EB6-530F9C92595D}"/>
              </a:ext>
            </a:extLst>
          </p:cNvPr>
          <p:cNvSpPr txBox="1"/>
          <p:nvPr/>
        </p:nvSpPr>
        <p:spPr>
          <a:xfrm>
            <a:off x="1258908" y="6053038"/>
            <a:ext cx="9441301" cy="1688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Source: </a:t>
            </a:r>
            <a:r>
              <a:rPr lang="en-US" altLang="en-US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SemRush</a:t>
            </a:r>
            <a:r>
              <a:rPr lang="en-US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DDEDE3-BF53-C637-0AA9-64533DA82682}"/>
              </a:ext>
            </a:extLst>
          </p:cNvPr>
          <p:cNvGrpSpPr/>
          <p:nvPr/>
        </p:nvGrpSpPr>
        <p:grpSpPr>
          <a:xfrm>
            <a:off x="10296164" y="1674590"/>
            <a:ext cx="1892788" cy="3497926"/>
            <a:chOff x="9952404" y="1746250"/>
            <a:chExt cx="1892788" cy="3497926"/>
          </a:xfrm>
        </p:grpSpPr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09C5103A-78F3-B9FE-05B0-2E7749A2595D}"/>
                </a:ext>
              </a:extLst>
            </p:cNvPr>
            <p:cNvSpPr txBox="1"/>
            <p:nvPr/>
          </p:nvSpPr>
          <p:spPr>
            <a:xfrm>
              <a:off x="10085772" y="2422768"/>
              <a:ext cx="902424" cy="58477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cs typeface="Calibri"/>
                </a:rPr>
                <a:t>60 </a:t>
              </a:r>
              <a:r>
                <a:rPr lang="en-US" sz="1400" dirty="0">
                  <a:cs typeface="Calibri"/>
                </a:rPr>
                <a:t>(Max)</a:t>
              </a:r>
              <a:endParaRPr lang="en-US" sz="1400" dirty="0"/>
            </a:p>
          </p:txBody>
        </p:sp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3264085A-63BB-25A9-468C-643BE6153EE3}"/>
                </a:ext>
              </a:extLst>
            </p:cNvPr>
            <p:cNvSpPr txBox="1"/>
            <p:nvPr/>
          </p:nvSpPr>
          <p:spPr>
            <a:xfrm>
              <a:off x="10282115" y="3043114"/>
              <a:ext cx="586153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>
                  <a:cs typeface="Calibri"/>
                </a:rPr>
                <a:t>54</a:t>
              </a:r>
              <a:endParaRPr lang="en-US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603FA1BF-CFA2-E509-1FF7-5A1387311893}"/>
                </a:ext>
              </a:extLst>
            </p:cNvPr>
            <p:cNvSpPr txBox="1"/>
            <p:nvPr/>
          </p:nvSpPr>
          <p:spPr>
            <a:xfrm>
              <a:off x="10282115" y="3653691"/>
              <a:ext cx="586153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>
                  <a:cs typeface="Calibri"/>
                </a:rPr>
                <a:t>32</a:t>
              </a:r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8EECD516-96D1-362F-4564-3DC156ADEC40}"/>
                </a:ext>
              </a:extLst>
            </p:cNvPr>
            <p:cNvSpPr txBox="1"/>
            <p:nvPr/>
          </p:nvSpPr>
          <p:spPr>
            <a:xfrm>
              <a:off x="10282115" y="4264267"/>
              <a:ext cx="586153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>
                  <a:cs typeface="Calibri"/>
                </a:rPr>
                <a:t>31</a:t>
              </a:r>
              <a:endParaRPr lang="en-US"/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C2B3E1AF-076D-2AF5-7D81-AD79C9EA309C}"/>
                </a:ext>
              </a:extLst>
            </p:cNvPr>
            <p:cNvSpPr txBox="1"/>
            <p:nvPr/>
          </p:nvSpPr>
          <p:spPr>
            <a:xfrm>
              <a:off x="10282115" y="4874844"/>
              <a:ext cx="586153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>
                  <a:cs typeface="Calibri"/>
                </a:rPr>
                <a:t>44</a:t>
              </a:r>
              <a:endParaRPr lang="en-US"/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17D9178A-345C-429A-7DB1-FE5E085892A0}"/>
                </a:ext>
              </a:extLst>
            </p:cNvPr>
            <p:cNvSpPr txBox="1"/>
            <p:nvPr/>
          </p:nvSpPr>
          <p:spPr>
            <a:xfrm>
              <a:off x="9952404" y="1746250"/>
              <a:ext cx="1892788" cy="366346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cs typeface="Calibri"/>
                </a:rPr>
                <a:t>Authority Score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C2C517-D68B-F992-7134-347A895BDF00}"/>
                </a:ext>
              </a:extLst>
            </p:cNvPr>
            <p:cNvSpPr/>
            <p:nvPr/>
          </p:nvSpPr>
          <p:spPr>
            <a:xfrm>
              <a:off x="10074519" y="2369038"/>
              <a:ext cx="928076" cy="116253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440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3F0566-57E8-8FA7-DF47-E110A09A36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8876" y="1140664"/>
            <a:ext cx="5965297" cy="1994207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>
                <a:cs typeface="Arial"/>
              </a:rPr>
              <a:t>Insurance Economics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6AF95-D53C-F6AB-3331-9C4F76F214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8875" y="3384414"/>
            <a:ext cx="5965297" cy="1994207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cs typeface="Arial"/>
              </a:rPr>
              <a:t>Macro drivers of insurance performance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94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19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292608" indent="-292608">
          <a:lnSpc>
            <a:spcPct val="90000"/>
          </a:lnSpc>
          <a:spcBef>
            <a:spcPts val="1200"/>
          </a:spcBef>
          <a:buClr>
            <a:srgbClr val="337DBE"/>
          </a:buClr>
          <a:buSzPct val="77000"/>
          <a:buFont typeface="Wingdings 3" panose="05040102010807070707" pitchFamily="18" charset="2"/>
          <a:buChar char=""/>
          <a:defRPr sz="2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121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20">
      <a:dk1>
        <a:sysClr val="windowText" lastClr="000000"/>
      </a:dk1>
      <a:lt1>
        <a:sysClr val="window" lastClr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5085442-02ef-47ac-95e9-4494f78350e0">
      <UserInfo>
        <DisplayName>Dunsavage, Jeff</DisplayName>
        <AccountId>50</AccountId>
        <AccountType/>
      </UserInfo>
      <UserInfo>
        <DisplayName>Ha, Jennifer</DisplayName>
        <AccountId>52</AccountId>
        <AccountType/>
      </UserInfo>
      <UserInfo>
        <DisplayName>Porfilio, Dale</DisplayName>
        <AccountId>149</AccountId>
        <AccountType/>
      </UserInfo>
      <UserInfo>
        <DisplayName>Benoudiz, Sondra</DisplayName>
        <AccountId>713</AccountId>
        <AccountType/>
      </UserInfo>
    </SharedWithUsers>
    <thumbnail xmlns="b1f2662c-b6b5-4a04-9117-577d77a91a8d" xsi:nil="true"/>
    <lcf76f155ced4ddcb4097134ff3c332f xmlns="b1f2662c-b6b5-4a04-9117-577d77a91a8d">
      <Terms xmlns="http://schemas.microsoft.com/office/infopath/2007/PartnerControls"/>
    </lcf76f155ced4ddcb4097134ff3c332f>
    <TaxCatchAll xmlns="f5085442-02ef-47ac-95e9-4494f78350e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6F0FE1489A2409385FC24C32D81EA" ma:contentTypeVersion="19" ma:contentTypeDescription="Create a new document." ma:contentTypeScope="" ma:versionID="a201a3fe61c5cebfa942636c75513516">
  <xsd:schema xmlns:xsd="http://www.w3.org/2001/XMLSchema" xmlns:xs="http://www.w3.org/2001/XMLSchema" xmlns:p="http://schemas.microsoft.com/office/2006/metadata/properties" xmlns:ns2="f5085442-02ef-47ac-95e9-4494f78350e0" xmlns:ns3="b1f2662c-b6b5-4a04-9117-577d77a91a8d" targetNamespace="http://schemas.microsoft.com/office/2006/metadata/properties" ma:root="true" ma:fieldsID="4aadebeab8b7d831024e85cbcb509d5a" ns2:_="" ns3:_="">
    <xsd:import namespace="f5085442-02ef-47ac-95e9-4494f78350e0"/>
    <xsd:import namespace="b1f2662c-b6b5-4a04-9117-577d77a91a8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thumbnail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85442-02ef-47ac-95e9-4494f78350e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e2c3dd5-eb13-4621-a972-aba6a340d9c9}" ma:internalName="TaxCatchAll" ma:showField="CatchAllData" ma:web="f5085442-02ef-47ac-95e9-4494f78350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f2662c-b6b5-4a04-9117-577d77a91a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humbnail" ma:index="21" nillable="true" ma:displayName="Thumbnail" ma:format="Thumbnail" ma:internalName="thumbnail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f8c46a8-d4b3-4954-ae24-04388a465a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A98694-39BA-40E0-B335-C4AD48BED3E4}">
  <ds:schemaRefs>
    <ds:schemaRef ds:uri="http://schemas.microsoft.com/office/2006/metadata/properties"/>
    <ds:schemaRef ds:uri="http://www.w3.org/2000/xmlns/"/>
    <ds:schemaRef ds:uri="f5085442-02ef-47ac-95e9-4494f78350e0"/>
    <ds:schemaRef ds:uri="b1f2662c-b6b5-4a04-9117-577d77a91a8d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08E446-07DB-4FA9-9F15-3B18899A52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2EDA40-86F3-4713-B697-DDC566BBE6B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5085442-02ef-47ac-95e9-4494f78350e0"/>
    <ds:schemaRef ds:uri="b1f2662c-b6b5-4a04-9117-577d77a91a8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5432</TotalTime>
  <Words>4220</Words>
  <Application>Microsoft Office PowerPoint</Application>
  <PresentationFormat>Widescreen</PresentationFormat>
  <Paragraphs>861</Paragraphs>
  <Slides>42</Slides>
  <Notes>26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Arial</vt:lpstr>
      <vt:lpstr>Arial Narrow</vt:lpstr>
      <vt:lpstr>ArialMT</vt:lpstr>
      <vt:lpstr>Calibri</vt:lpstr>
      <vt:lpstr>Courier New</vt:lpstr>
      <vt:lpstr>Frutiger 55 Roman</vt:lpstr>
      <vt:lpstr>Proxima Nova</vt:lpstr>
      <vt:lpstr>Wingdings</vt:lpstr>
      <vt:lpstr>Wingdings 3</vt:lpstr>
      <vt:lpstr>Wingdings,Sans-Serif</vt:lpstr>
      <vt:lpstr>Office Theme</vt:lpstr>
      <vt:lpstr>Custom Design</vt:lpstr>
      <vt:lpstr>think-cell Slide</vt:lpstr>
      <vt:lpstr>PowerPoint Presentation</vt:lpstr>
      <vt:lpstr>PowerPoint Presentation</vt:lpstr>
      <vt:lpstr>Driving Influence for Insurance Trades  Triple-I plays a supporting and collaborative role in all </vt:lpstr>
      <vt:lpstr>2024 Issue Management If it’s important to you, it’s important to us</vt:lpstr>
      <vt:lpstr>Triple-I Media Citations (2018-Present) Record citations, plus share of voice is greater than all other trades combined</vt:lpstr>
      <vt:lpstr>Top 5 Media Citations by Issue Homeowners doubles, fraud and climate risk on the rise</vt:lpstr>
      <vt:lpstr>Millions Continue to Rely on the Triple-I Website 1.8 Million pageviews in last six months</vt:lpstr>
      <vt:lpstr>Number of Websites Linking to Triple-I  Content Continues to Proliferate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P&amp;C Industry Outlook</vt:lpstr>
      <vt:lpstr>P&amp;C Industry Trends</vt:lpstr>
      <vt:lpstr>Personal Auto</vt:lpstr>
      <vt:lpstr>Personal Auto</vt:lpstr>
      <vt:lpstr>Personal Auto Insurance Affordability</vt:lpstr>
      <vt:lpstr>Homeowners</vt:lpstr>
      <vt:lpstr>2021 Homeowners Insurance Premiums as  Percent of Median Income</vt:lpstr>
      <vt:lpstr>Commercial Property</vt:lpstr>
      <vt:lpstr>PowerPoint Presentation</vt:lpstr>
      <vt:lpstr>PowerPoint Presentation</vt:lpstr>
      <vt:lpstr>PowerPoint Presentation</vt:lpstr>
      <vt:lpstr>U.S. Catastrophe Losses Steadily Climbing</vt:lpstr>
      <vt:lpstr>PowerPoint Presentation</vt:lpstr>
      <vt:lpstr>PowerPoint Presentation</vt:lpstr>
      <vt:lpstr>Really?</vt:lpstr>
      <vt:lpstr>Triple-I’s Climate Risk Objective</vt:lpstr>
      <vt:lpstr>Advancing The Climate Risk Discussion Triple-I is actively informing how insurance is leading the resilience dialogue</vt:lpstr>
      <vt:lpstr>Defining Legal System Abuse </vt:lpstr>
      <vt:lpstr>Triple-I Taking on Legal System Abuse  Two-years of proactive work to build strong foundation </vt:lpstr>
      <vt:lpstr>2024 Legal System Abuse Strategy Echo Industry Lobbying Trades State-Based Initiatives While Shining Light on TPLF</vt:lpstr>
      <vt:lpstr>Financial Impact of Legal System Abuse Triple-I Actuaries Quantified The Problem </vt:lpstr>
      <vt:lpstr>Attorney Involvement is Growing Steadily</vt:lpstr>
      <vt:lpstr>PowerPoint Presentation</vt:lpstr>
      <vt:lpstr>Third-Party Litigation Funding</vt:lpstr>
      <vt:lpstr>Climate Risk x Legal System Abuse = Property Crisis</vt:lpstr>
      <vt:lpstr>PowerPoint Presentation</vt:lpstr>
      <vt:lpstr>PowerPoint Presentation</vt:lpstr>
    </vt:vector>
  </TitlesOfParts>
  <Company>eSlide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Underwriting Forecast</dc:title>
  <dc:subject>v2007 and v2010</dc:subject>
  <dc:creator>Call @ 866-2-eSlide</dc:creator>
  <dc:description>eSlide, LLC - P14228 - III PPT Template 4:3</dc:description>
  <cp:lastModifiedBy>Lewis, Katja</cp:lastModifiedBy>
  <cp:revision>8</cp:revision>
  <cp:lastPrinted>2021-08-04T13:19:02Z</cp:lastPrinted>
  <dcterms:created xsi:type="dcterms:W3CDTF">2011-11-02T14:24:24Z</dcterms:created>
  <dcterms:modified xsi:type="dcterms:W3CDTF">2024-03-25T16:20:01Z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Order">
    <vt:r8>4800</vt:r8>
  </property>
  <property fmtid="{D5CDD505-2E9C-101B-9397-08002B2CF9AE}" pid="4" name="MediaServiceImageTags">
    <vt:lpwstr/>
  </property>
  <property fmtid="{D5CDD505-2E9C-101B-9397-08002B2CF9AE}" pid="5" name="ContentTypeId">
    <vt:lpwstr>0x010100CAE6F0FE1489A2409385FC24C32D81EA</vt:lpwstr>
  </property>
</Properties>
</file>