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950" r:id="rId2"/>
    <p:sldId id="5154" r:id="rId3"/>
    <p:sldId id="5155" r:id="rId4"/>
    <p:sldId id="5156" r:id="rId5"/>
    <p:sldId id="5157" r:id="rId6"/>
    <p:sldId id="5158" r:id="rId7"/>
    <p:sldId id="5159" r:id="rId8"/>
    <p:sldId id="5070" r:id="rId9"/>
    <p:sldId id="5071" r:id="rId10"/>
    <p:sldId id="5072" r:id="rId11"/>
    <p:sldId id="5073" r:id="rId12"/>
    <p:sldId id="5074" r:id="rId13"/>
    <p:sldId id="5075" r:id="rId14"/>
    <p:sldId id="5128" r:id="rId15"/>
    <p:sldId id="5144" r:id="rId16"/>
    <p:sldId id="5133" r:id="rId17"/>
    <p:sldId id="5134" r:id="rId18"/>
    <p:sldId id="5078" r:id="rId19"/>
    <p:sldId id="5079" r:id="rId20"/>
    <p:sldId id="5080" r:id="rId21"/>
    <p:sldId id="5081" r:id="rId22"/>
    <p:sldId id="5082" r:id="rId23"/>
    <p:sldId id="5083" r:id="rId24"/>
    <p:sldId id="5084" r:id="rId25"/>
    <p:sldId id="5085" r:id="rId26"/>
    <p:sldId id="5086" r:id="rId27"/>
    <p:sldId id="5087" r:id="rId28"/>
    <p:sldId id="5130" r:id="rId29"/>
    <p:sldId id="5131" r:id="rId30"/>
    <p:sldId id="5088" r:id="rId31"/>
    <p:sldId id="5089" r:id="rId32"/>
    <p:sldId id="5132" r:id="rId33"/>
    <p:sldId id="5140" r:id="rId34"/>
    <p:sldId id="5090" r:id="rId35"/>
    <p:sldId id="5091" r:id="rId36"/>
    <p:sldId id="5092" r:id="rId37"/>
    <p:sldId id="5093" r:id="rId38"/>
    <p:sldId id="5094" r:id="rId39"/>
    <p:sldId id="5095" r:id="rId40"/>
    <p:sldId id="5147" r:id="rId41"/>
    <p:sldId id="5152" r:id="rId42"/>
    <p:sldId id="5160" r:id="rId43"/>
    <p:sldId id="5153" r:id="rId44"/>
    <p:sldId id="4557" r:id="rId45"/>
    <p:sldId id="5135" r:id="rId46"/>
    <p:sldId id="5136" r:id="rId47"/>
    <p:sldId id="5137" r:id="rId48"/>
    <p:sldId id="5138" r:id="rId49"/>
    <p:sldId id="5139" r:id="rId50"/>
    <p:sldId id="5148" r:id="rId51"/>
    <p:sldId id="5149" r:id="rId52"/>
    <p:sldId id="5150" r:id="rId53"/>
    <p:sldId id="5141" r:id="rId54"/>
    <p:sldId id="5143" r:id="rId55"/>
    <p:sldId id="5145" r:id="rId56"/>
    <p:sldId id="5151" r:id="rId57"/>
    <p:sldId id="1136" r:id="rId5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3333CC"/>
    <a:srgbClr val="3691C4"/>
    <a:srgbClr val="2B7299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104" d="100"/>
          <a:sy n="104" d="100"/>
        </p:scale>
        <p:origin x="1572" y="90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92519685042"/>
          <c:y val="0.12384375"/>
          <c:w val="0.49992814960629922"/>
          <c:h val="0.74989222440944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9.7916666666666596E-2"/>
                  <c:y val="-0.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874999999999983"/>
                  <c:y val="-0.14375000000000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291666666666666"/>
                  <c:y val="0.149999999999999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166666666666668"/>
                  <c:y val="0.14687500000000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541666666666667"/>
                  <c:y val="-6.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5000000000000005"/>
                  <c:y val="-0.1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0.14000000000000001</c:v>
                </c:pt>
                <c:pt idx="1">
                  <c:v>0.24</c:v>
                </c:pt>
                <c:pt idx="2">
                  <c:v>0.24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92519685042"/>
          <c:y val="0.12384375"/>
          <c:w val="0.49992814960629922"/>
          <c:h val="0.74989222440944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5624999999999992"/>
                  <c:y val="-0.185769685039370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874999999999983"/>
                  <c:y val="-0.14375000000000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833333333334096E-3"/>
                  <c:y val="0.130743356299212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166666666666668"/>
                  <c:y val="0.14687500000000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0833333333333334"/>
                  <c:y val="1.56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9583333333333333"/>
                  <c:y val="-0.1218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25E-2"/>
                  <c:y val="-0.17901796259842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Less than $25,000</c:v>
                </c:pt>
                <c:pt idx="1">
                  <c:v>$25,000 - $49,999</c:v>
                </c:pt>
                <c:pt idx="2">
                  <c:v>$50,000 - $74,999</c:v>
                </c:pt>
                <c:pt idx="3">
                  <c:v>$75,000 - $99,999</c:v>
                </c:pt>
                <c:pt idx="4">
                  <c:v>$100,000 - $149,999</c:v>
                </c:pt>
                <c:pt idx="5">
                  <c:v>$150,000 - $149,999</c:v>
                </c:pt>
                <c:pt idx="6">
                  <c:v>$200,000+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0.19</c:v>
                </c:pt>
                <c:pt idx="1">
                  <c:v>0.24</c:v>
                </c:pt>
                <c:pt idx="2">
                  <c:v>0.16</c:v>
                </c:pt>
                <c:pt idx="3">
                  <c:v>0.16</c:v>
                </c:pt>
                <c:pt idx="4">
                  <c:v>0.11</c:v>
                </c:pt>
                <c:pt idx="5">
                  <c:v>0.03</c:v>
                </c:pt>
                <c:pt idx="6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5152E-BCCC-4541-9434-6294DE38F5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E7BA0-629C-4B85-B4AD-7E22DED1A99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Breach Event</a:t>
          </a:r>
          <a:endParaRPr lang="en-US" dirty="0">
            <a:solidFill>
              <a:schemeClr val="bg1"/>
            </a:solidFill>
          </a:endParaRPr>
        </a:p>
      </dgm:t>
    </dgm:pt>
    <dgm:pt modelId="{1567C19D-C1BB-49DD-8291-657F4EEF2DF7}" type="parTrans" cxnId="{6CEEA439-2F00-4982-9871-503A5365E2DF}">
      <dgm:prSet/>
      <dgm:spPr/>
      <dgm:t>
        <a:bodyPr/>
        <a:lstStyle/>
        <a:p>
          <a:endParaRPr lang="en-US"/>
        </a:p>
      </dgm:t>
    </dgm:pt>
    <dgm:pt modelId="{089A64FA-F977-4B37-B89F-2EF8C1433DDF}" type="sibTrans" cxnId="{6CEEA439-2F00-4982-9871-503A5365E2DF}">
      <dgm:prSet/>
      <dgm:spPr/>
      <dgm:t>
        <a:bodyPr/>
        <a:lstStyle/>
        <a:p>
          <a:endParaRPr lang="en-US"/>
        </a:p>
      </dgm:t>
    </dgm:pt>
    <dgm:pt modelId="{5F82ADDF-1E91-467C-A264-860ED8DCA426}">
      <dgm:prSet phldrT="[Text]" custT="1"/>
      <dgm:spPr/>
      <dgm:t>
        <a:bodyPr/>
        <a:lstStyle/>
        <a:p>
          <a:r>
            <a:rPr lang="en-US" sz="1600" dirty="0" smtClean="0"/>
            <a:t>Costs of notifying affecting individuals </a:t>
          </a:r>
          <a:endParaRPr lang="en-US" sz="1600" dirty="0"/>
        </a:p>
      </dgm:t>
    </dgm:pt>
    <dgm:pt modelId="{B29318E9-7C07-4CD5-9C1C-11978CFFCA78}" type="parTrans" cxnId="{7B70DE45-1D9C-4F31-894D-914B84C1AD81}">
      <dgm:prSet/>
      <dgm:spPr/>
      <dgm:t>
        <a:bodyPr/>
        <a:lstStyle/>
        <a:p>
          <a:endParaRPr lang="en-US"/>
        </a:p>
      </dgm:t>
    </dgm:pt>
    <dgm:pt modelId="{0CE931A9-4842-44F8-A23A-CE7B9271682A}" type="sibTrans" cxnId="{7B70DE45-1D9C-4F31-894D-914B84C1AD81}">
      <dgm:prSet/>
      <dgm:spPr/>
      <dgm:t>
        <a:bodyPr/>
        <a:lstStyle/>
        <a:p>
          <a:endParaRPr lang="en-US"/>
        </a:p>
      </dgm:t>
    </dgm:pt>
    <dgm:pt modelId="{6BBC841D-9638-41ED-BDD4-2259171F964B}">
      <dgm:prSet phldrT="[Text]"/>
      <dgm:spPr/>
      <dgm:t>
        <a:bodyPr/>
        <a:lstStyle/>
        <a:p>
          <a:r>
            <a:rPr lang="en-US" dirty="0" smtClean="0"/>
            <a:t>Defense and settlement costs</a:t>
          </a:r>
          <a:endParaRPr lang="en-US" dirty="0"/>
        </a:p>
      </dgm:t>
    </dgm:pt>
    <dgm:pt modelId="{E9612BF7-8DF6-43D8-9F23-D6B69FB5EE55}" type="parTrans" cxnId="{51978744-9307-4E70-9402-D828F43DA9D1}">
      <dgm:prSet/>
      <dgm:spPr/>
      <dgm:t>
        <a:bodyPr/>
        <a:lstStyle/>
        <a:p>
          <a:endParaRPr lang="en-US"/>
        </a:p>
      </dgm:t>
    </dgm:pt>
    <dgm:pt modelId="{3B0261EE-CFB6-48AB-8E0B-0449F35B4D72}" type="sibTrans" cxnId="{51978744-9307-4E70-9402-D828F43DA9D1}">
      <dgm:prSet/>
      <dgm:spPr/>
      <dgm:t>
        <a:bodyPr/>
        <a:lstStyle/>
        <a:p>
          <a:endParaRPr lang="en-US"/>
        </a:p>
      </dgm:t>
    </dgm:pt>
    <dgm:pt modelId="{DDE525F0-70D8-45F0-9682-5D1D4141DDC1}">
      <dgm:prSet phldrT="[Text]" custT="1"/>
      <dgm:spPr/>
      <dgm:t>
        <a:bodyPr/>
        <a:lstStyle/>
        <a:p>
          <a:r>
            <a:rPr lang="en-US" sz="1600" dirty="0" smtClean="0"/>
            <a:t>Lost customers and damaged reputation</a:t>
          </a:r>
          <a:endParaRPr lang="en-US" sz="1600" dirty="0"/>
        </a:p>
      </dgm:t>
    </dgm:pt>
    <dgm:pt modelId="{8EACBA72-0736-4829-BF79-2B5DEFF075E3}" type="parTrans" cxnId="{56860E61-6CFD-4773-8191-2F5031C8B89E}">
      <dgm:prSet/>
      <dgm:spPr/>
      <dgm:t>
        <a:bodyPr/>
        <a:lstStyle/>
        <a:p>
          <a:endParaRPr lang="en-US"/>
        </a:p>
      </dgm:t>
    </dgm:pt>
    <dgm:pt modelId="{FE6DE75F-9137-46B6-9AE9-0545233FF6B3}" type="sibTrans" cxnId="{56860E61-6CFD-4773-8191-2F5031C8B89E}">
      <dgm:prSet/>
      <dgm:spPr/>
      <dgm:t>
        <a:bodyPr/>
        <a:lstStyle/>
        <a:p>
          <a:endParaRPr lang="en-US"/>
        </a:p>
      </dgm:t>
    </dgm:pt>
    <dgm:pt modelId="{9321480D-3849-499F-9149-3F1E97383D0E}">
      <dgm:prSet phldrT="[Text]"/>
      <dgm:spPr/>
      <dgm:t>
        <a:bodyPr/>
        <a:lstStyle/>
        <a:p>
          <a:endParaRPr lang="en-US" dirty="0"/>
        </a:p>
      </dgm:t>
    </dgm:pt>
    <dgm:pt modelId="{3BAF80CF-93F2-486D-9D21-FD2B5778DFD2}" type="parTrans" cxnId="{8BEF2BAD-EC03-4781-A20C-BC1E0B655708}">
      <dgm:prSet/>
      <dgm:spPr/>
      <dgm:t>
        <a:bodyPr/>
        <a:lstStyle/>
        <a:p>
          <a:endParaRPr lang="en-US"/>
        </a:p>
      </dgm:t>
    </dgm:pt>
    <dgm:pt modelId="{558F8CCC-40FC-40E0-B992-4EB1CD746BC2}" type="sibTrans" cxnId="{8BEF2BAD-EC03-4781-A20C-BC1E0B655708}">
      <dgm:prSet/>
      <dgm:spPr/>
      <dgm:t>
        <a:bodyPr/>
        <a:lstStyle/>
        <a:p>
          <a:endParaRPr lang="en-US"/>
        </a:p>
      </dgm:t>
    </dgm:pt>
    <dgm:pt modelId="{B0602C1E-C48C-4D54-B662-B174A3E82681}">
      <dgm:prSet phldrT="[Text]" custT="1"/>
      <dgm:spPr/>
      <dgm:t>
        <a:bodyPr/>
        <a:lstStyle/>
        <a:p>
          <a:r>
            <a:rPr lang="en-US" sz="1600" dirty="0" smtClean="0"/>
            <a:t>Cyber extortion payments</a:t>
          </a:r>
          <a:endParaRPr lang="en-US" sz="1600" dirty="0"/>
        </a:p>
      </dgm:t>
    </dgm:pt>
    <dgm:pt modelId="{5AAF6B1F-FFD4-4287-9E40-00DD33C9EB39}" type="parTrans" cxnId="{0A89056E-30BD-4E92-A91D-BC7E7AB6775A}">
      <dgm:prSet/>
      <dgm:spPr/>
      <dgm:t>
        <a:bodyPr/>
        <a:lstStyle/>
        <a:p>
          <a:endParaRPr lang="en-US"/>
        </a:p>
      </dgm:t>
    </dgm:pt>
    <dgm:pt modelId="{CDEFA36E-4644-4641-9516-600D197FFF57}" type="sibTrans" cxnId="{0A89056E-30BD-4E92-A91D-BC7E7AB6775A}">
      <dgm:prSet/>
      <dgm:spPr/>
      <dgm:t>
        <a:bodyPr/>
        <a:lstStyle/>
        <a:p>
          <a:endParaRPr lang="en-US"/>
        </a:p>
      </dgm:t>
    </dgm:pt>
    <dgm:pt modelId="{847C7364-11AA-4DC2-925F-B3CBC54ECB48}">
      <dgm:prSet phldrT="[Text]" custT="1"/>
      <dgm:spPr/>
      <dgm:t>
        <a:bodyPr/>
        <a:lstStyle/>
        <a:p>
          <a:r>
            <a:rPr lang="en-US" sz="1600" dirty="0" smtClean="0"/>
            <a:t>Costs of notifying regulatory authorities</a:t>
          </a:r>
          <a:endParaRPr lang="en-US" sz="1600" dirty="0"/>
        </a:p>
      </dgm:t>
    </dgm:pt>
    <dgm:pt modelId="{B786CD19-95D2-4F8F-820A-CD58EEB81FF8}" type="parTrans" cxnId="{667D5494-5CE0-4FF2-9EFE-BB06FF1E7442}">
      <dgm:prSet/>
      <dgm:spPr/>
      <dgm:t>
        <a:bodyPr/>
        <a:lstStyle/>
        <a:p>
          <a:endParaRPr lang="en-US"/>
        </a:p>
      </dgm:t>
    </dgm:pt>
    <dgm:pt modelId="{6E00D103-71AA-4332-BF43-7EFE48F32CAE}" type="sibTrans" cxnId="{667D5494-5CE0-4FF2-9EFE-BB06FF1E7442}">
      <dgm:prSet/>
      <dgm:spPr/>
      <dgm:t>
        <a:bodyPr/>
        <a:lstStyle/>
        <a:p>
          <a:endParaRPr lang="en-US"/>
        </a:p>
      </dgm:t>
    </dgm:pt>
    <dgm:pt modelId="{D45ADFEC-7227-45ED-80AA-E792832CF994}">
      <dgm:prSet phldrT="[Text]"/>
      <dgm:spPr/>
      <dgm:t>
        <a:bodyPr/>
        <a:lstStyle/>
        <a:p>
          <a:endParaRPr lang="en-US" dirty="0"/>
        </a:p>
      </dgm:t>
    </dgm:pt>
    <dgm:pt modelId="{5DBF9A8A-DA02-424B-8E1F-E988E5B6820B}" type="parTrans" cxnId="{0E8F3568-C0A8-400B-800B-B90C07804FBA}">
      <dgm:prSet/>
      <dgm:spPr/>
      <dgm:t>
        <a:bodyPr/>
        <a:lstStyle/>
        <a:p>
          <a:endParaRPr lang="en-US"/>
        </a:p>
      </dgm:t>
    </dgm:pt>
    <dgm:pt modelId="{4902897B-FE49-4618-BC95-92338A266511}" type="sibTrans" cxnId="{0E8F3568-C0A8-400B-800B-B90C07804FBA}">
      <dgm:prSet/>
      <dgm:spPr/>
      <dgm:t>
        <a:bodyPr/>
        <a:lstStyle/>
        <a:p>
          <a:endParaRPr lang="en-US"/>
        </a:p>
      </dgm:t>
    </dgm:pt>
    <dgm:pt modelId="{4B42B842-6B2E-4003-A569-8DB2D07605DE}">
      <dgm:prSet phldrT="[Text]"/>
      <dgm:spPr/>
      <dgm:t>
        <a:bodyPr/>
        <a:lstStyle/>
        <a:p>
          <a:endParaRPr lang="en-US" dirty="0"/>
        </a:p>
      </dgm:t>
    </dgm:pt>
    <dgm:pt modelId="{95E955F2-DC47-4E59-8C4C-A157DBA07121}" type="parTrans" cxnId="{91E38686-48A5-4514-A469-7C3FFADC0D37}">
      <dgm:prSet/>
      <dgm:spPr/>
      <dgm:t>
        <a:bodyPr/>
        <a:lstStyle/>
        <a:p>
          <a:endParaRPr lang="en-US"/>
        </a:p>
      </dgm:t>
    </dgm:pt>
    <dgm:pt modelId="{39887C53-1830-4F8D-801B-AAFF4BEE6A73}" type="sibTrans" cxnId="{91E38686-48A5-4514-A469-7C3FFADC0D37}">
      <dgm:prSet/>
      <dgm:spPr/>
      <dgm:t>
        <a:bodyPr/>
        <a:lstStyle/>
        <a:p>
          <a:endParaRPr lang="en-US"/>
        </a:p>
      </dgm:t>
    </dgm:pt>
    <dgm:pt modelId="{F238AA70-11E4-4313-A751-C3893A93367B}">
      <dgm:prSet phldrT="[Text]" custT="1"/>
      <dgm:spPr/>
      <dgm:t>
        <a:bodyPr/>
        <a:lstStyle/>
        <a:p>
          <a:endParaRPr lang="en-US"/>
        </a:p>
      </dgm:t>
    </dgm:pt>
    <dgm:pt modelId="{E3912C89-D80E-468E-BD43-AD61106A2D9F}" type="parTrans" cxnId="{1D7F9148-6C95-4356-9711-FE690AD5DDDC}">
      <dgm:prSet/>
      <dgm:spPr/>
      <dgm:t>
        <a:bodyPr/>
        <a:lstStyle/>
        <a:p>
          <a:endParaRPr lang="en-US"/>
        </a:p>
      </dgm:t>
    </dgm:pt>
    <dgm:pt modelId="{479F126A-6D40-4053-B9AC-BFFB06DFC8FD}" type="sibTrans" cxnId="{1D7F9148-6C95-4356-9711-FE690AD5DDDC}">
      <dgm:prSet/>
      <dgm:spPr/>
      <dgm:t>
        <a:bodyPr/>
        <a:lstStyle/>
        <a:p>
          <a:endParaRPr lang="en-US"/>
        </a:p>
      </dgm:t>
    </dgm:pt>
    <dgm:pt modelId="{BB9CDE7A-964C-41EA-9FA4-73AAEF6C8C87}">
      <dgm:prSet phldrT="[Text]" custT="1"/>
      <dgm:spPr/>
      <dgm:t>
        <a:bodyPr/>
        <a:lstStyle/>
        <a:p>
          <a:r>
            <a:rPr lang="en-US" sz="1600" dirty="0" smtClean="0"/>
            <a:t>Regulatory fines at home &amp; abroad</a:t>
          </a:r>
          <a:endParaRPr lang="en-US" sz="1600" dirty="0"/>
        </a:p>
      </dgm:t>
    </dgm:pt>
    <dgm:pt modelId="{0DB401ED-9501-47A0-9722-FFB671C5363B}" type="parTrans" cxnId="{B0D646C6-1166-4397-A81A-56DA55EB74D4}">
      <dgm:prSet/>
      <dgm:spPr/>
      <dgm:t>
        <a:bodyPr/>
        <a:lstStyle/>
        <a:p>
          <a:endParaRPr lang="en-US"/>
        </a:p>
      </dgm:t>
    </dgm:pt>
    <dgm:pt modelId="{675EE0BE-E249-4D58-9275-65AB4D4FF5B0}" type="sibTrans" cxnId="{B0D646C6-1166-4397-A81A-56DA55EB74D4}">
      <dgm:prSet/>
      <dgm:spPr/>
      <dgm:t>
        <a:bodyPr/>
        <a:lstStyle/>
        <a:p>
          <a:endParaRPr lang="en-US"/>
        </a:p>
      </dgm:t>
    </dgm:pt>
    <dgm:pt modelId="{5E3C44D8-D7C4-4741-BFE7-B40E83E0810E}">
      <dgm:prSet phldrT="[Text]" custT="1"/>
      <dgm:spPr/>
      <dgm:t>
        <a:bodyPr/>
        <a:lstStyle/>
        <a:p>
          <a:r>
            <a:rPr lang="en-US" sz="1600" dirty="0" smtClean="0"/>
            <a:t>Business Income Loss</a:t>
          </a:r>
          <a:endParaRPr lang="en-US" sz="1600" dirty="0"/>
        </a:p>
      </dgm:t>
    </dgm:pt>
    <dgm:pt modelId="{419C214F-5B37-41C8-8489-BA7258B8F6B9}" type="parTrans" cxnId="{D40570A0-350A-4577-AEBF-FFECE0FBD67E}">
      <dgm:prSet/>
      <dgm:spPr/>
      <dgm:t>
        <a:bodyPr/>
        <a:lstStyle/>
        <a:p>
          <a:endParaRPr lang="en-US"/>
        </a:p>
      </dgm:t>
    </dgm:pt>
    <dgm:pt modelId="{23022F15-57E7-4484-A5E9-2EC47C0A06E3}" type="sibTrans" cxnId="{D40570A0-350A-4577-AEBF-FFECE0FBD67E}">
      <dgm:prSet/>
      <dgm:spPr/>
      <dgm:t>
        <a:bodyPr/>
        <a:lstStyle/>
        <a:p>
          <a:endParaRPr lang="en-US"/>
        </a:p>
      </dgm:t>
    </dgm:pt>
    <dgm:pt modelId="{84B2A22D-953A-4877-BEBA-FF0CC0260630}" type="pres">
      <dgm:prSet presAssocID="{BB65152E-BCCC-4541-9434-6294DE38F5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1CC195-821B-4304-9293-2FDD928A06EE}" type="pres">
      <dgm:prSet presAssocID="{1AEE7BA0-629C-4B85-B4AD-7E22DED1A99C}" presName="singleCycle" presStyleCnt="0"/>
      <dgm:spPr/>
    </dgm:pt>
    <dgm:pt modelId="{F2D50769-82FD-4084-8E03-110D6579274B}" type="pres">
      <dgm:prSet presAssocID="{1AEE7BA0-629C-4B85-B4AD-7E22DED1A99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52BDA42-9255-444F-BF4F-48E006951B2F}" type="pres">
      <dgm:prSet presAssocID="{B29318E9-7C07-4CD5-9C1C-11978CFFCA7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6CD08984-0F29-4332-9FF8-AC58E7CEEB64}" type="pres">
      <dgm:prSet presAssocID="{5F82ADDF-1E91-467C-A264-860ED8DCA426}" presName="text0" presStyleLbl="node1" presStyleIdx="1" presStyleCnt="8" custScaleX="156983" custRadScaleRad="99038" custRadScaleInc="-5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E4B6F-5BC6-4833-8340-6DC678159372}" type="pres">
      <dgm:prSet presAssocID="{E9612BF7-8DF6-43D8-9F23-D6B69FB5EE55}" presName="Name56" presStyleLbl="parChTrans1D2" presStyleIdx="1" presStyleCnt="7"/>
      <dgm:spPr/>
      <dgm:t>
        <a:bodyPr/>
        <a:lstStyle/>
        <a:p>
          <a:endParaRPr lang="en-US"/>
        </a:p>
      </dgm:t>
    </dgm:pt>
    <dgm:pt modelId="{9085E4C5-3192-416F-86F0-ABBA20B2171B}" type="pres">
      <dgm:prSet presAssocID="{6BBC841D-9638-41ED-BDD4-2259171F964B}" presName="text0" presStyleLbl="node1" presStyleIdx="2" presStyleCnt="8" custScaleX="169376" custScaleY="106338" custRadScaleRad="122303" custRadScaleInc="29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3E86-89D2-4212-AEED-7FBC7097AEBA}" type="pres">
      <dgm:prSet presAssocID="{8EACBA72-0736-4829-BF79-2B5DEFF075E3}" presName="Name56" presStyleLbl="parChTrans1D2" presStyleIdx="2" presStyleCnt="7"/>
      <dgm:spPr/>
      <dgm:t>
        <a:bodyPr/>
        <a:lstStyle/>
        <a:p>
          <a:endParaRPr lang="en-US"/>
        </a:p>
      </dgm:t>
    </dgm:pt>
    <dgm:pt modelId="{5FE1A525-6534-451B-8D78-FB9676DF26AD}" type="pres">
      <dgm:prSet presAssocID="{DDE525F0-70D8-45F0-9682-5D1D4141DDC1}" presName="text0" presStyleLbl="node1" presStyleIdx="3" presStyleCnt="8" custScaleX="181840" custScaleY="82543" custRadScaleRad="111481" custRadScaleInc="-54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10663-8C4C-4B90-9C61-0833B6F849A5}" type="pres">
      <dgm:prSet presAssocID="{5AAF6B1F-FFD4-4287-9E40-00DD33C9EB3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9F2A84AB-C033-4C2A-AEC3-50C6B90266E5}" type="pres">
      <dgm:prSet presAssocID="{B0602C1E-C48C-4D54-B662-B174A3E82681}" presName="text0" presStyleLbl="node1" presStyleIdx="4" presStyleCnt="8" custScaleX="183622" custScaleY="77456" custRadScaleRad="134561" custRadScaleInc="-13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57D84-431E-47DE-B7A5-2230E9C33475}" type="pres">
      <dgm:prSet presAssocID="{419C214F-5B37-41C8-8489-BA7258B8F6B9}" presName="Name56" presStyleLbl="parChTrans1D2" presStyleIdx="4" presStyleCnt="7"/>
      <dgm:spPr/>
      <dgm:t>
        <a:bodyPr/>
        <a:lstStyle/>
        <a:p>
          <a:endParaRPr lang="en-US"/>
        </a:p>
      </dgm:t>
    </dgm:pt>
    <dgm:pt modelId="{D52CB5E7-AF9C-4FD2-9476-BEB2B98D0511}" type="pres">
      <dgm:prSet presAssocID="{5E3C44D8-D7C4-4741-BFE7-B40E83E0810E}" presName="text0" presStyleLbl="node1" presStyleIdx="5" presStyleCnt="8" custScaleX="171241" custScaleY="65724" custRadScaleRad="97661" custRadScaleInc="-10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04EC1-DC11-4F75-8AF3-AA81E7A85C4C}" type="pres">
      <dgm:prSet presAssocID="{0DB401ED-9501-47A0-9722-FFB671C5363B}" presName="Name56" presStyleLbl="parChTrans1D2" presStyleIdx="5" presStyleCnt="7"/>
      <dgm:spPr/>
      <dgm:t>
        <a:bodyPr/>
        <a:lstStyle/>
        <a:p>
          <a:endParaRPr lang="en-US"/>
        </a:p>
      </dgm:t>
    </dgm:pt>
    <dgm:pt modelId="{034AE756-2580-4AA7-99D3-C950C00E90B8}" type="pres">
      <dgm:prSet presAssocID="{BB9CDE7A-964C-41EA-9FA4-73AAEF6C8C87}" presName="text0" presStyleLbl="node1" presStyleIdx="6" presStyleCnt="8" custScaleX="151172" custRadScaleRad="109930" custRadScaleInc="49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00EE-352D-47CD-BDBB-368BAD1A15C3}" type="pres">
      <dgm:prSet presAssocID="{B786CD19-95D2-4F8F-820A-CD58EEB81FF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3B13E823-8352-42F1-9CF9-3137D4F8DADE}" type="pres">
      <dgm:prSet presAssocID="{847C7364-11AA-4DC2-925F-B3CBC54ECB48}" presName="text0" presStyleLbl="node1" presStyleIdx="7" presStyleCnt="8" custScaleX="174123" custRadScaleRad="122254" custRadScaleInc="-20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646C6-1166-4397-A81A-56DA55EB74D4}" srcId="{1AEE7BA0-629C-4B85-B4AD-7E22DED1A99C}" destId="{BB9CDE7A-964C-41EA-9FA4-73AAEF6C8C87}" srcOrd="5" destOrd="0" parTransId="{0DB401ED-9501-47A0-9722-FFB671C5363B}" sibTransId="{675EE0BE-E249-4D58-9275-65AB4D4FF5B0}"/>
    <dgm:cxn modelId="{137B9A4B-E35F-4A9C-84FA-C9DA05B8337E}" type="presOf" srcId="{847C7364-11AA-4DC2-925F-B3CBC54ECB48}" destId="{3B13E823-8352-42F1-9CF9-3137D4F8DADE}" srcOrd="0" destOrd="0" presId="urn:microsoft.com/office/officeart/2008/layout/RadialCluster"/>
    <dgm:cxn modelId="{0E8F3568-C0A8-400B-800B-B90C07804FBA}" srcId="{1AEE7BA0-629C-4B85-B4AD-7E22DED1A99C}" destId="{D45ADFEC-7227-45ED-80AA-E792832CF994}" srcOrd="7" destOrd="0" parTransId="{5DBF9A8A-DA02-424B-8E1F-E988E5B6820B}" sibTransId="{4902897B-FE49-4618-BC95-92338A266511}"/>
    <dgm:cxn modelId="{91E38686-48A5-4514-A469-7C3FFADC0D37}" srcId="{BB65152E-BCCC-4541-9434-6294DE38F568}" destId="{4B42B842-6B2E-4003-A569-8DB2D07605DE}" srcOrd="1" destOrd="0" parTransId="{95E955F2-DC47-4E59-8C4C-A157DBA07121}" sibTransId="{39887C53-1830-4F8D-801B-AAFF4BEE6A73}"/>
    <dgm:cxn modelId="{8BEF2BAD-EC03-4781-A20C-BC1E0B655708}" srcId="{4B42B842-6B2E-4003-A569-8DB2D07605DE}" destId="{9321480D-3849-499F-9149-3F1E97383D0E}" srcOrd="0" destOrd="0" parTransId="{3BAF80CF-93F2-486D-9D21-FD2B5778DFD2}" sibTransId="{558F8CCC-40FC-40E0-B992-4EB1CD746BC2}"/>
    <dgm:cxn modelId="{E719A44D-FB7F-4D0D-B9FE-28DBC654EC81}" type="presOf" srcId="{8EACBA72-0736-4829-BF79-2B5DEFF075E3}" destId="{4B013E86-89D2-4212-AEED-7FBC7097AEBA}" srcOrd="0" destOrd="0" presId="urn:microsoft.com/office/officeart/2008/layout/RadialCluster"/>
    <dgm:cxn modelId="{240BEE0B-B9FF-49D2-9598-B6215854E120}" type="presOf" srcId="{5AAF6B1F-FFD4-4287-9E40-00DD33C9EB39}" destId="{EAF10663-8C4C-4B90-9C61-0833B6F849A5}" srcOrd="0" destOrd="0" presId="urn:microsoft.com/office/officeart/2008/layout/RadialCluster"/>
    <dgm:cxn modelId="{52892972-6DE5-4ED9-94AC-A2308E951AF4}" type="presOf" srcId="{B29318E9-7C07-4CD5-9C1C-11978CFFCA78}" destId="{652BDA42-9255-444F-BF4F-48E006951B2F}" srcOrd="0" destOrd="0" presId="urn:microsoft.com/office/officeart/2008/layout/RadialCluster"/>
    <dgm:cxn modelId="{0E900BD7-4DE9-4449-A2FB-043CD2894655}" type="presOf" srcId="{BB9CDE7A-964C-41EA-9FA4-73AAEF6C8C87}" destId="{034AE756-2580-4AA7-99D3-C950C00E90B8}" srcOrd="0" destOrd="0" presId="urn:microsoft.com/office/officeart/2008/layout/RadialCluster"/>
    <dgm:cxn modelId="{04A1E3BF-1964-41EF-A8C8-2816D2FE514B}" type="presOf" srcId="{5F82ADDF-1E91-467C-A264-860ED8DCA426}" destId="{6CD08984-0F29-4332-9FF8-AC58E7CEEB64}" srcOrd="0" destOrd="0" presId="urn:microsoft.com/office/officeart/2008/layout/RadialCluster"/>
    <dgm:cxn modelId="{822D7AE7-1CA3-4696-9899-2AEDC7E08573}" type="presOf" srcId="{419C214F-5B37-41C8-8489-BA7258B8F6B9}" destId="{50357D84-431E-47DE-B7A5-2230E9C33475}" srcOrd="0" destOrd="0" presId="urn:microsoft.com/office/officeart/2008/layout/RadialCluster"/>
    <dgm:cxn modelId="{51978744-9307-4E70-9402-D828F43DA9D1}" srcId="{1AEE7BA0-629C-4B85-B4AD-7E22DED1A99C}" destId="{6BBC841D-9638-41ED-BDD4-2259171F964B}" srcOrd="1" destOrd="0" parTransId="{E9612BF7-8DF6-43D8-9F23-D6B69FB5EE55}" sibTransId="{3B0261EE-CFB6-48AB-8E0B-0449F35B4D72}"/>
    <dgm:cxn modelId="{03906EDD-28EF-4093-80FE-D2AA349217F4}" type="presOf" srcId="{DDE525F0-70D8-45F0-9682-5D1D4141DDC1}" destId="{5FE1A525-6534-451B-8D78-FB9676DF26AD}" srcOrd="0" destOrd="0" presId="urn:microsoft.com/office/officeart/2008/layout/RadialCluster"/>
    <dgm:cxn modelId="{7FEB0454-6CDD-4457-8470-208AB7736A78}" type="presOf" srcId="{6BBC841D-9638-41ED-BDD4-2259171F964B}" destId="{9085E4C5-3192-416F-86F0-ABBA20B2171B}" srcOrd="0" destOrd="0" presId="urn:microsoft.com/office/officeart/2008/layout/RadialCluster"/>
    <dgm:cxn modelId="{8D20E813-C9D9-4391-82A6-681BF8667D5E}" type="presOf" srcId="{1AEE7BA0-629C-4B85-B4AD-7E22DED1A99C}" destId="{F2D50769-82FD-4084-8E03-110D6579274B}" srcOrd="0" destOrd="0" presId="urn:microsoft.com/office/officeart/2008/layout/RadialCluster"/>
    <dgm:cxn modelId="{0794EF73-F711-4180-94C2-5A6AB9A9CC9D}" type="presOf" srcId="{E9612BF7-8DF6-43D8-9F23-D6B69FB5EE55}" destId="{BA9E4B6F-5BC6-4833-8340-6DC678159372}" srcOrd="0" destOrd="0" presId="urn:microsoft.com/office/officeart/2008/layout/RadialCluster"/>
    <dgm:cxn modelId="{267B4517-2463-4EE8-851B-7AADEAF8AD3F}" type="presOf" srcId="{5E3C44D8-D7C4-4741-BFE7-B40E83E0810E}" destId="{D52CB5E7-AF9C-4FD2-9476-BEB2B98D0511}" srcOrd="0" destOrd="0" presId="urn:microsoft.com/office/officeart/2008/layout/RadialCluster"/>
    <dgm:cxn modelId="{6CEEA439-2F00-4982-9871-503A5365E2DF}" srcId="{BB65152E-BCCC-4541-9434-6294DE38F568}" destId="{1AEE7BA0-629C-4B85-B4AD-7E22DED1A99C}" srcOrd="0" destOrd="0" parTransId="{1567C19D-C1BB-49DD-8291-657F4EEF2DF7}" sibTransId="{089A64FA-F977-4B37-B89F-2EF8C1433DDF}"/>
    <dgm:cxn modelId="{D63E8F63-D364-4FF9-890C-5DA0E2CD5AA2}" type="presOf" srcId="{B0602C1E-C48C-4D54-B662-B174A3E82681}" destId="{9F2A84AB-C033-4C2A-AEC3-50C6B90266E5}" srcOrd="0" destOrd="0" presId="urn:microsoft.com/office/officeart/2008/layout/RadialCluster"/>
    <dgm:cxn modelId="{D40570A0-350A-4577-AEBF-FFECE0FBD67E}" srcId="{1AEE7BA0-629C-4B85-B4AD-7E22DED1A99C}" destId="{5E3C44D8-D7C4-4741-BFE7-B40E83E0810E}" srcOrd="4" destOrd="0" parTransId="{419C214F-5B37-41C8-8489-BA7258B8F6B9}" sibTransId="{23022F15-57E7-4484-A5E9-2EC47C0A06E3}"/>
    <dgm:cxn modelId="{0A89056E-30BD-4E92-A91D-BC7E7AB6775A}" srcId="{1AEE7BA0-629C-4B85-B4AD-7E22DED1A99C}" destId="{B0602C1E-C48C-4D54-B662-B174A3E82681}" srcOrd="3" destOrd="0" parTransId="{5AAF6B1F-FFD4-4287-9E40-00DD33C9EB39}" sibTransId="{CDEFA36E-4644-4641-9516-600D197FFF57}"/>
    <dgm:cxn modelId="{667D5494-5CE0-4FF2-9EFE-BB06FF1E7442}" srcId="{1AEE7BA0-629C-4B85-B4AD-7E22DED1A99C}" destId="{847C7364-11AA-4DC2-925F-B3CBC54ECB48}" srcOrd="6" destOrd="0" parTransId="{B786CD19-95D2-4F8F-820A-CD58EEB81FF8}" sibTransId="{6E00D103-71AA-4332-BF43-7EFE48F32CAE}"/>
    <dgm:cxn modelId="{7B70DE45-1D9C-4F31-894D-914B84C1AD81}" srcId="{1AEE7BA0-629C-4B85-B4AD-7E22DED1A99C}" destId="{5F82ADDF-1E91-467C-A264-860ED8DCA426}" srcOrd="0" destOrd="0" parTransId="{B29318E9-7C07-4CD5-9C1C-11978CFFCA78}" sibTransId="{0CE931A9-4842-44F8-A23A-CE7B9271682A}"/>
    <dgm:cxn modelId="{6A0211C0-0406-4093-9A1A-26D7BCE88F4C}" type="presOf" srcId="{BB65152E-BCCC-4541-9434-6294DE38F568}" destId="{84B2A22D-953A-4877-BEBA-FF0CC0260630}" srcOrd="0" destOrd="0" presId="urn:microsoft.com/office/officeart/2008/layout/RadialCluster"/>
    <dgm:cxn modelId="{56860E61-6CFD-4773-8191-2F5031C8B89E}" srcId="{1AEE7BA0-629C-4B85-B4AD-7E22DED1A99C}" destId="{DDE525F0-70D8-45F0-9682-5D1D4141DDC1}" srcOrd="2" destOrd="0" parTransId="{8EACBA72-0736-4829-BF79-2B5DEFF075E3}" sibTransId="{FE6DE75F-9137-46B6-9AE9-0545233FF6B3}"/>
    <dgm:cxn modelId="{1D7F9148-6C95-4356-9711-FE690AD5DDDC}" srcId="{1AEE7BA0-629C-4B85-B4AD-7E22DED1A99C}" destId="{F238AA70-11E4-4313-A751-C3893A93367B}" srcOrd="8" destOrd="0" parTransId="{E3912C89-D80E-468E-BD43-AD61106A2D9F}" sibTransId="{479F126A-6D40-4053-B9AC-BFFB06DFC8FD}"/>
    <dgm:cxn modelId="{E118B992-8147-4EBA-82FA-3D16C3D9F8B7}" type="presOf" srcId="{0DB401ED-9501-47A0-9722-FFB671C5363B}" destId="{80D04EC1-DC11-4F75-8AF3-AA81E7A85C4C}" srcOrd="0" destOrd="0" presId="urn:microsoft.com/office/officeart/2008/layout/RadialCluster"/>
    <dgm:cxn modelId="{0F97D132-477A-4643-9D6D-3A3964D79E8A}" type="presOf" srcId="{B786CD19-95D2-4F8F-820A-CD58EEB81FF8}" destId="{91D700EE-352D-47CD-BDBB-368BAD1A15C3}" srcOrd="0" destOrd="0" presId="urn:microsoft.com/office/officeart/2008/layout/RadialCluster"/>
    <dgm:cxn modelId="{99561141-34D0-4BC6-A6B3-283A6629F527}" type="presParOf" srcId="{84B2A22D-953A-4877-BEBA-FF0CC0260630}" destId="{3C1CC195-821B-4304-9293-2FDD928A06EE}" srcOrd="0" destOrd="0" presId="urn:microsoft.com/office/officeart/2008/layout/RadialCluster"/>
    <dgm:cxn modelId="{96709D85-4FB7-4E6B-A50E-20D698B0C3E7}" type="presParOf" srcId="{3C1CC195-821B-4304-9293-2FDD928A06EE}" destId="{F2D50769-82FD-4084-8E03-110D6579274B}" srcOrd="0" destOrd="0" presId="urn:microsoft.com/office/officeart/2008/layout/RadialCluster"/>
    <dgm:cxn modelId="{4BF34486-0565-475E-9321-D170C3C11C04}" type="presParOf" srcId="{3C1CC195-821B-4304-9293-2FDD928A06EE}" destId="{652BDA42-9255-444F-BF4F-48E006951B2F}" srcOrd="1" destOrd="0" presId="urn:microsoft.com/office/officeart/2008/layout/RadialCluster"/>
    <dgm:cxn modelId="{D5B5F8B4-D806-4C0A-A49E-34242B7B2E3D}" type="presParOf" srcId="{3C1CC195-821B-4304-9293-2FDD928A06EE}" destId="{6CD08984-0F29-4332-9FF8-AC58E7CEEB64}" srcOrd="2" destOrd="0" presId="urn:microsoft.com/office/officeart/2008/layout/RadialCluster"/>
    <dgm:cxn modelId="{C941BB27-4CFF-4F31-AB0B-20B7711EB49B}" type="presParOf" srcId="{3C1CC195-821B-4304-9293-2FDD928A06EE}" destId="{BA9E4B6F-5BC6-4833-8340-6DC678159372}" srcOrd="3" destOrd="0" presId="urn:microsoft.com/office/officeart/2008/layout/RadialCluster"/>
    <dgm:cxn modelId="{6746B643-B10A-458C-BD0C-E4377AA408ED}" type="presParOf" srcId="{3C1CC195-821B-4304-9293-2FDD928A06EE}" destId="{9085E4C5-3192-416F-86F0-ABBA20B2171B}" srcOrd="4" destOrd="0" presId="urn:microsoft.com/office/officeart/2008/layout/RadialCluster"/>
    <dgm:cxn modelId="{00F29AB0-D22A-413D-B835-A5F320D7AF25}" type="presParOf" srcId="{3C1CC195-821B-4304-9293-2FDD928A06EE}" destId="{4B013E86-89D2-4212-AEED-7FBC7097AEBA}" srcOrd="5" destOrd="0" presId="urn:microsoft.com/office/officeart/2008/layout/RadialCluster"/>
    <dgm:cxn modelId="{24F4A49D-457B-4EF6-B34A-408D6E04012C}" type="presParOf" srcId="{3C1CC195-821B-4304-9293-2FDD928A06EE}" destId="{5FE1A525-6534-451B-8D78-FB9676DF26AD}" srcOrd="6" destOrd="0" presId="urn:microsoft.com/office/officeart/2008/layout/RadialCluster"/>
    <dgm:cxn modelId="{E17CBF7D-4AFB-4482-AC80-24B0B4A2F0A0}" type="presParOf" srcId="{3C1CC195-821B-4304-9293-2FDD928A06EE}" destId="{EAF10663-8C4C-4B90-9C61-0833B6F849A5}" srcOrd="7" destOrd="0" presId="urn:microsoft.com/office/officeart/2008/layout/RadialCluster"/>
    <dgm:cxn modelId="{737AAF54-9C08-456F-9444-2215D4051DE2}" type="presParOf" srcId="{3C1CC195-821B-4304-9293-2FDD928A06EE}" destId="{9F2A84AB-C033-4C2A-AEC3-50C6B90266E5}" srcOrd="8" destOrd="0" presId="urn:microsoft.com/office/officeart/2008/layout/RadialCluster"/>
    <dgm:cxn modelId="{E2D35130-8FD0-43F3-9BCD-3B3629D96F12}" type="presParOf" srcId="{3C1CC195-821B-4304-9293-2FDD928A06EE}" destId="{50357D84-431E-47DE-B7A5-2230E9C33475}" srcOrd="9" destOrd="0" presId="urn:microsoft.com/office/officeart/2008/layout/RadialCluster"/>
    <dgm:cxn modelId="{37F8D60A-0D1E-40CE-B0A0-AD6C02F14E85}" type="presParOf" srcId="{3C1CC195-821B-4304-9293-2FDD928A06EE}" destId="{D52CB5E7-AF9C-4FD2-9476-BEB2B98D0511}" srcOrd="10" destOrd="0" presId="urn:microsoft.com/office/officeart/2008/layout/RadialCluster"/>
    <dgm:cxn modelId="{3CF394B7-ED12-4F65-970F-5FA09439BCE7}" type="presParOf" srcId="{3C1CC195-821B-4304-9293-2FDD928A06EE}" destId="{80D04EC1-DC11-4F75-8AF3-AA81E7A85C4C}" srcOrd="11" destOrd="0" presId="urn:microsoft.com/office/officeart/2008/layout/RadialCluster"/>
    <dgm:cxn modelId="{A4EB8BCD-46B5-4C67-9EB3-A1C4C699ECDA}" type="presParOf" srcId="{3C1CC195-821B-4304-9293-2FDD928A06EE}" destId="{034AE756-2580-4AA7-99D3-C950C00E90B8}" srcOrd="12" destOrd="0" presId="urn:microsoft.com/office/officeart/2008/layout/RadialCluster"/>
    <dgm:cxn modelId="{39A0A055-C966-4BD4-A05D-780D14249016}" type="presParOf" srcId="{3C1CC195-821B-4304-9293-2FDD928A06EE}" destId="{91D700EE-352D-47CD-BDBB-368BAD1A15C3}" srcOrd="13" destOrd="0" presId="urn:microsoft.com/office/officeart/2008/layout/RadialCluster"/>
    <dgm:cxn modelId="{E0D52DAA-3F6F-4F25-A892-96B3BCEA11B8}" type="presParOf" srcId="{3C1CC195-821B-4304-9293-2FDD928A06EE}" destId="{3B13E823-8352-42F1-9CF9-3137D4F8DAD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296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296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0175" y="582613"/>
            <a:ext cx="4057650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0091" y="3824750"/>
            <a:ext cx="5739375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D1C2E-2B8A-4F02-910C-5A7C55E0E8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7488" y="579438"/>
            <a:ext cx="4033837" cy="30241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974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922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48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793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26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590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648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16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4892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17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953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845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22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03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814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23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3259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24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8221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25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2968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844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859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16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2595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476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6090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378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3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1538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025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775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864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73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440E24-1B6B-4816-AE88-CF4BD8EE6DE9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77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6507" y="9047163"/>
            <a:ext cx="691921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42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3316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875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537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8668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47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879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5494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48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6579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49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677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28287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51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5642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52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3039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8062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54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3536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55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1203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56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1743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91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0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8608A-FC54-41DF-94FA-4880815BCA81}" type="slidenum">
              <a:rPr lang="en-US" altLang="en-US" sz="1200">
                <a:solidFill>
                  <a:srgbClr val="000000"/>
                </a:solidFill>
              </a:rPr>
              <a:pPr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49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7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40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10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35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journalists/sarah-mcbrid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hyperlink" Target="http://www.reuters.com/journalists/dan-levin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hyperlink" Target="http://www.idtheftcenter.org/images/breach/ITRCBreachReport2015.pdf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st.com/insurance-partners/" TargetMode="Externa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tation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8" y="2178615"/>
            <a:ext cx="9104312" cy="1661993"/>
          </a:xfrm>
          <a:ln/>
        </p:spPr>
        <p:txBody>
          <a:bodyPr/>
          <a:lstStyle/>
          <a:p>
            <a:r>
              <a:rPr lang="en-US" sz="4000" dirty="0"/>
              <a:t>T</a:t>
            </a:r>
            <a:r>
              <a:rPr lang="en-US" sz="4000" dirty="0" smtClean="0"/>
              <a:t>he Internet of Things:  Insurance in the Age of the “Sharing” and        “On Demand” Economy</a:t>
            </a:r>
            <a:endParaRPr lang="en-US" sz="4000" i="1" dirty="0">
              <a:solidFill>
                <a:srgbClr val="C000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6913"/>
            <a:ext cx="9144000" cy="1908471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 smtClean="0"/>
              <a:t>Annual Circle of Chief Economists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The Geneva Association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The Hague, Netherlands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17 March 2016</a:t>
            </a:r>
          </a:p>
          <a:p>
            <a:pPr>
              <a:lnSpc>
                <a:spcPts val="22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Download at </a:t>
            </a:r>
            <a:r>
              <a:rPr lang="en-US" i="1" dirty="0" smtClean="0">
                <a:solidFill>
                  <a:srgbClr val="C00000"/>
                </a:solidFill>
                <a:hlinkClick r:id="rId3"/>
              </a:rPr>
              <a:t>www.iii.org/presentations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0650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3563707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The “Sharing Economy” or “On-Demand” World is Not New…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97115" y="6318612"/>
            <a:ext cx="81211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Source: Insurance Information 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32" y="1159331"/>
            <a:ext cx="3234343" cy="5159281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4115279" y="1272509"/>
            <a:ext cx="1977695" cy="2139285"/>
          </a:xfrm>
          <a:prstGeom prst="wedgeRectCallout">
            <a:avLst>
              <a:gd name="adj1" fmla="val -88414"/>
              <a:gd name="adj2" fmla="val -71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Companies like Angie’s List (established in 1995 and going online in 1999) have been around for decades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91726" y="4542356"/>
            <a:ext cx="1622322" cy="204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85" y="3411794"/>
            <a:ext cx="1863890" cy="1224047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6546873" y="1317242"/>
            <a:ext cx="1977695" cy="1318097"/>
          </a:xfrm>
          <a:prstGeom prst="wedgeRectCallout">
            <a:avLst>
              <a:gd name="adj1" fmla="val 7536"/>
              <a:gd name="adj2" fmla="val 1027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Geek Squad has been around since 1994…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496" y="5086188"/>
            <a:ext cx="2354254" cy="805003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115279" y="4904105"/>
            <a:ext cx="1786445" cy="970514"/>
          </a:xfrm>
          <a:prstGeom prst="wedgeRectCallout">
            <a:avLst>
              <a:gd name="adj1" fmla="val 90064"/>
              <a:gd name="adj2" fmla="val 194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Peapod sprouted way back in 1989!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94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9350" y="82311"/>
            <a:ext cx="8396671" cy="860425"/>
          </a:xfrm>
        </p:spPr>
        <p:txBody>
          <a:bodyPr/>
          <a:lstStyle/>
          <a:p>
            <a:r>
              <a:rPr lang="en-US" sz="2800" dirty="0" smtClean="0"/>
              <a:t>…But the “On-Demand” World is Exploding      as Is the Demand for “On-Tap” Workers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97115" y="6318612"/>
            <a:ext cx="81211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Source: Insurance Information 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816577" y="1312259"/>
            <a:ext cx="1977695" cy="1047483"/>
          </a:xfrm>
          <a:prstGeom prst="wedgeRectCallout">
            <a:avLst>
              <a:gd name="adj1" fmla="val -134649"/>
              <a:gd name="adj2" fmla="val -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Need something done around the house…Click on Handy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35" y="1157873"/>
            <a:ext cx="181927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71" y="3201810"/>
            <a:ext cx="1553804" cy="14206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6" y="5015834"/>
            <a:ext cx="1933575" cy="1152525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60989" y="3226396"/>
            <a:ext cx="1977695" cy="1047483"/>
          </a:xfrm>
          <a:prstGeom prst="wedgeRectCallout">
            <a:avLst>
              <a:gd name="adj1" fmla="val -130175"/>
              <a:gd name="adj2" fmla="val -78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Hate doing laundry? </a:t>
            </a:r>
            <a:r>
              <a:rPr lang="en-US" b="1" dirty="0" err="1" smtClean="0">
                <a:solidFill>
                  <a:srgbClr val="FFFFFF"/>
                </a:solidFill>
              </a:rPr>
              <a:t>Washio</a:t>
            </a:r>
            <a:r>
              <a:rPr lang="en-US" b="1" dirty="0" smtClean="0">
                <a:solidFill>
                  <a:srgbClr val="FFFFFF"/>
                </a:solidFill>
              </a:rPr>
              <a:t> will do it for you…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708421" y="4896915"/>
            <a:ext cx="2230263" cy="1518869"/>
          </a:xfrm>
          <a:prstGeom prst="wedgeRectCallout">
            <a:avLst>
              <a:gd name="adj1" fmla="val -130175"/>
              <a:gd name="adj2" fmla="val -78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Hate doing just about  everything?  </a:t>
            </a:r>
            <a:r>
              <a:rPr lang="en-US" b="1" dirty="0" err="1" smtClean="0">
                <a:solidFill>
                  <a:srgbClr val="FFFFFF"/>
                </a:solidFill>
              </a:rPr>
              <a:t>Taskrabbit</a:t>
            </a:r>
            <a:r>
              <a:rPr lang="en-US" b="1" dirty="0" smtClean="0">
                <a:solidFill>
                  <a:srgbClr val="FFFFFF"/>
                </a:solidFill>
              </a:rPr>
              <a:t> will take on virtually all your “tasks”…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048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9350" y="82311"/>
            <a:ext cx="8396671" cy="860425"/>
          </a:xfrm>
        </p:spPr>
        <p:txBody>
          <a:bodyPr/>
          <a:lstStyle/>
          <a:p>
            <a:r>
              <a:rPr lang="en-US" sz="2800" dirty="0" smtClean="0"/>
              <a:t>You Can Live Your Life with the Swipe</a:t>
            </a:r>
            <a:br>
              <a:rPr lang="en-US" sz="2800" dirty="0" smtClean="0"/>
            </a:br>
            <a:r>
              <a:rPr lang="en-US" sz="2800" dirty="0" smtClean="0"/>
              <a:t>of a Finger…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4003390" y="1702093"/>
            <a:ext cx="2987346" cy="555869"/>
          </a:xfrm>
          <a:prstGeom prst="wedgeRectCallout">
            <a:avLst>
              <a:gd name="adj1" fmla="val -126198"/>
              <a:gd name="adj2" fmla="val -190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Get married…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9" y="2861449"/>
            <a:ext cx="19240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" y="4684670"/>
            <a:ext cx="180975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37" y="1150739"/>
            <a:ext cx="1658578" cy="1658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25425" y="6259434"/>
            <a:ext cx="2124384" cy="470586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077132" y="3497914"/>
            <a:ext cx="2987346" cy="555869"/>
          </a:xfrm>
          <a:prstGeom prst="wedgeRectCallout">
            <a:avLst>
              <a:gd name="adj1" fmla="val -106779"/>
              <a:gd name="adj2" fmla="val -208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…Move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4116778" y="5306847"/>
            <a:ext cx="2987346" cy="555869"/>
          </a:xfrm>
          <a:prstGeom prst="wedgeRectCallout">
            <a:avLst>
              <a:gd name="adj1" fmla="val -106121"/>
              <a:gd name="adj2" fmla="val -190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…And if it doesn’t work out…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868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9350" y="82311"/>
            <a:ext cx="8396671" cy="860425"/>
          </a:xfrm>
        </p:spPr>
        <p:txBody>
          <a:bodyPr/>
          <a:lstStyle/>
          <a:p>
            <a:r>
              <a:rPr lang="en-US" sz="2800" dirty="0" smtClean="0"/>
              <a:t>Some Players in the Sharing Economy </a:t>
            </a:r>
            <a:br>
              <a:rPr lang="en-US" sz="2800" dirty="0" smtClean="0"/>
            </a:br>
            <a:r>
              <a:rPr lang="en-US" sz="2800" dirty="0" smtClean="0"/>
              <a:t>Have Become Household Names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077132" y="3497914"/>
            <a:ext cx="2987346" cy="555869"/>
          </a:xfrm>
          <a:prstGeom prst="wedgeRectCallout">
            <a:avLst>
              <a:gd name="adj1" fmla="val -88348"/>
              <a:gd name="adj2" fmla="val -84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…Need a </a:t>
            </a:r>
            <a:r>
              <a:rPr lang="en-US" b="1" dirty="0">
                <a:solidFill>
                  <a:srgbClr val="FFFFFF"/>
                </a:solidFill>
              </a:rPr>
              <a:t>L</a:t>
            </a:r>
            <a:r>
              <a:rPr lang="en-US" b="1" dirty="0" smtClean="0">
                <a:solidFill>
                  <a:srgbClr val="FFFFFF"/>
                </a:solidFill>
              </a:rPr>
              <a:t>yft?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0" y="5034770"/>
            <a:ext cx="2962275" cy="1543050"/>
          </a:xfrm>
          <a:prstGeom prst="rect">
            <a:avLst/>
          </a:prstGeom>
        </p:spPr>
      </p:pic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4116778" y="5191434"/>
            <a:ext cx="2987346" cy="926922"/>
          </a:xfrm>
          <a:prstGeom prst="wedgeRectCallout">
            <a:avLst>
              <a:gd name="adj1" fmla="val -115337"/>
              <a:gd name="adj2" fmla="val -1060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…This ride has taken Wall Street to the stratosphere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8" y="2896291"/>
            <a:ext cx="2418546" cy="17591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61" y="426798"/>
            <a:ext cx="2825892" cy="2825892"/>
          </a:xfrm>
          <a:prstGeom prst="rect">
            <a:avLst/>
          </a:prstGeom>
        </p:spPr>
      </p:pic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4116778" y="1629579"/>
            <a:ext cx="2987346" cy="555869"/>
          </a:xfrm>
          <a:prstGeom prst="wedgeRectCallout">
            <a:avLst>
              <a:gd name="adj1" fmla="val -92298"/>
              <a:gd name="adj2" fmla="val -120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Rent a place…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01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dirty="0" smtClean="0"/>
              <a:t>On-Demand/Sharing/Peer-to-Peer Economy Impacts Many Lines of Insurance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The “On-Demand” Economy is or will impact many segments of the economy important to P/C insurers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Auto (personal and commercial)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Homeowners/Renters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Many Liability Coverages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Professional Liability</a:t>
            </a:r>
          </a:p>
          <a:p>
            <a:pPr lvl="1">
              <a:lnSpc>
                <a:spcPts val="2400"/>
              </a:lnSpc>
            </a:pPr>
            <a:r>
              <a:rPr lang="en-US" sz="2000" b="1" dirty="0"/>
              <a:t>Workers </a:t>
            </a:r>
            <a:r>
              <a:rPr lang="en-US" sz="2000" b="1" dirty="0" smtClean="0"/>
              <a:t>Comp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Many insurance questions arise—some fairly simple, some complex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Insurance solutions are increasingly available to fill the many insurance gaps that arise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Some regulatory issues remain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45" y="1202163"/>
            <a:ext cx="2962275" cy="1543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47" y="2745213"/>
            <a:ext cx="2593273" cy="1886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156" y="3905642"/>
            <a:ext cx="2825892" cy="2825892"/>
          </a:xfrm>
          <a:prstGeom prst="rect">
            <a:avLst/>
          </a:prstGeom>
        </p:spPr>
      </p:pic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62" y="5990431"/>
            <a:ext cx="3048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12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Regulation, Politics and the Sharing Economy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Insurers Need to Operate in a Complex and Rapidly Changing Regulatory Environment</a:t>
            </a: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15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0938373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106943"/>
            <a:ext cx="7950815" cy="860425"/>
          </a:xfrm>
        </p:spPr>
        <p:txBody>
          <a:bodyPr/>
          <a:lstStyle/>
          <a:p>
            <a:r>
              <a:rPr lang="en-US" dirty="0" smtClean="0"/>
              <a:t>Political Skepticism About the</a:t>
            </a:r>
            <a:br>
              <a:rPr lang="en-US" dirty="0" smtClean="0"/>
            </a:br>
            <a:r>
              <a:rPr lang="en-US" dirty="0" smtClean="0"/>
              <a:t>‘Gig’ Economy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880" y="1082675"/>
            <a:ext cx="5048250" cy="28384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3050" y="3921125"/>
            <a:ext cx="8775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i="1" dirty="0"/>
              <a:t>"Many Americans are making extra money renting out a spare room, designing a website ... even driving their own car. This on demand or so called 'gig' economy is creating exciting opportunities and unleashing innovation, </a:t>
            </a:r>
            <a:r>
              <a:rPr lang="en-US" sz="2300" b="1" i="1" dirty="0">
                <a:solidFill>
                  <a:srgbClr val="FF0000"/>
                </a:solidFill>
              </a:rPr>
              <a:t>but it's also raising hard questions about workplace protections </a:t>
            </a:r>
            <a:r>
              <a:rPr lang="en-US" sz="2300" i="1" dirty="0"/>
              <a:t>and what a good job will look like in the </a:t>
            </a:r>
            <a:r>
              <a:rPr lang="en-US" sz="2300" i="1" dirty="0" smtClean="0"/>
              <a:t>future." </a:t>
            </a:r>
          </a:p>
          <a:p>
            <a:r>
              <a:rPr lang="en-US" sz="2300" dirty="0" smtClean="0"/>
              <a:t>	</a:t>
            </a:r>
          </a:p>
          <a:p>
            <a:r>
              <a:rPr lang="en-US" sz="2300" dirty="0" smtClean="0"/>
              <a:t>--Hillary Clinton, July 13, 2015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95497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6349"/>
            <a:ext cx="7950815" cy="860425"/>
          </a:xfrm>
        </p:spPr>
        <p:txBody>
          <a:bodyPr/>
          <a:lstStyle/>
          <a:p>
            <a:r>
              <a:rPr lang="en-US" dirty="0" smtClean="0"/>
              <a:t>Regulatory Issues Abound as Well, With Implications for Insurance Coverages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68157" y="1659754"/>
            <a:ext cx="7056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 California, Uber </a:t>
            </a:r>
            <a:r>
              <a:rPr lang="en-US" sz="3200" b="1" dirty="0" smtClean="0"/>
              <a:t>Driver Is Employee</a:t>
            </a:r>
            <a:r>
              <a:rPr lang="en-US" sz="3200" b="1" dirty="0"/>
              <a:t>, </a:t>
            </a:r>
            <a:r>
              <a:rPr lang="en-US" sz="3200" b="1" dirty="0" smtClean="0"/>
              <a:t>Not </a:t>
            </a:r>
            <a:r>
              <a:rPr lang="en-US" sz="3200" b="1" dirty="0"/>
              <a:t>contractor: </a:t>
            </a:r>
            <a:r>
              <a:rPr lang="en-US" sz="3200" b="1" dirty="0" smtClean="0"/>
              <a:t>Agency</a:t>
            </a:r>
            <a:endParaRPr lang="en-US" sz="3200" b="1" dirty="0"/>
          </a:p>
          <a:p>
            <a:r>
              <a:rPr lang="en-US" sz="2000" dirty="0"/>
              <a:t>By </a:t>
            </a:r>
            <a:r>
              <a:rPr lang="en-US" sz="2000" dirty="0">
                <a:hlinkClick r:id="rId3"/>
              </a:rPr>
              <a:t>Sarah McBride</a:t>
            </a:r>
            <a:r>
              <a:rPr lang="en-US" sz="2000" dirty="0"/>
              <a:t> and </a:t>
            </a:r>
            <a:r>
              <a:rPr lang="en-US" sz="2000" dirty="0">
                <a:hlinkClick r:id="rId4"/>
              </a:rPr>
              <a:t>Dan Levine</a:t>
            </a:r>
            <a:r>
              <a:rPr lang="en-US" sz="20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1183504"/>
            <a:ext cx="952500" cy="952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31982" y="3044749"/>
            <a:ext cx="70929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A driver for Uber is an </a:t>
            </a:r>
            <a:r>
              <a:rPr lang="en-US" sz="2000" b="1" i="1" dirty="0">
                <a:solidFill>
                  <a:srgbClr val="FF0000"/>
                </a:solidFill>
              </a:rPr>
              <a:t>employee</a:t>
            </a:r>
            <a:r>
              <a:rPr lang="en-US" sz="2000" i="1" dirty="0"/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not a contractor</a:t>
            </a:r>
            <a:r>
              <a:rPr lang="en-US" sz="2000" i="1" dirty="0"/>
              <a:t>, according to a California ruling that eventually could push up costs for the smartphone-based ride hailing service and hurt the closely watched start-up's valuation</a:t>
            </a:r>
            <a:r>
              <a:rPr lang="en-US" sz="2000" i="1" dirty="0" smtClean="0"/>
              <a:t>.</a:t>
            </a:r>
          </a:p>
          <a:p>
            <a:endParaRPr lang="en-US" sz="2000" i="1" dirty="0"/>
          </a:p>
          <a:p>
            <a:r>
              <a:rPr lang="en-US" sz="2000" i="1" dirty="0"/>
              <a:t>The California Labor Commissioner's decision could ripple through the burgeoning industry of providing services via smartphones, with </a:t>
            </a:r>
            <a:r>
              <a:rPr lang="en-US" sz="2000" b="1" i="1" dirty="0">
                <a:solidFill>
                  <a:srgbClr val="FF0000"/>
                </a:solidFill>
              </a:rPr>
              <a:t>potential implications for other “crowdsourced” services such as Uber rival Lyft, chore service </a:t>
            </a:r>
            <a:r>
              <a:rPr lang="en-US" sz="2000" b="1" i="1" dirty="0" err="1">
                <a:solidFill>
                  <a:srgbClr val="FF0000"/>
                </a:solidFill>
              </a:rPr>
              <a:t>TaskRabbit</a:t>
            </a:r>
            <a:r>
              <a:rPr lang="en-US" sz="2000" b="1" i="1" dirty="0">
                <a:solidFill>
                  <a:srgbClr val="FF0000"/>
                </a:solidFill>
              </a:rPr>
              <a:t>, and cleaning service </a:t>
            </a:r>
            <a:r>
              <a:rPr lang="en-US" sz="2000" b="1" i="1" dirty="0" err="1">
                <a:solidFill>
                  <a:srgbClr val="FF0000"/>
                </a:solidFill>
              </a:rPr>
              <a:t>Homejoy</a:t>
            </a:r>
            <a:r>
              <a:rPr lang="en-US" sz="2000" i="1" dirty="0" smtClean="0"/>
              <a:t>.</a:t>
            </a:r>
          </a:p>
          <a:p>
            <a:endParaRPr lang="en-US" sz="2000" i="1" dirty="0" smtClean="0"/>
          </a:p>
          <a:p>
            <a:r>
              <a:rPr lang="en-US" sz="2000" dirty="0" smtClean="0"/>
              <a:t>--Reuters, June 18, 2015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602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Technology and Employment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What Makes the On-Demand Economy Possible?</a:t>
            </a:r>
          </a:p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Why Does It Matter for Insurers?</a:t>
            </a:r>
          </a:p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18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9315426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f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850" y="771526"/>
            <a:ext cx="69723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GLOBAL SHIPMENTS OF SMARTPHONES (MILLIONS)</a:t>
            </a:r>
            <a:endParaRPr lang="en-US" sz="2000" b="1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563272" y="1370171"/>
            <a:ext cx="3765550" cy="923330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Smartphones are the breakthrough technology behind the on-demand economy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444209" y="3048624"/>
            <a:ext cx="3485229" cy="923330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2015: ~50% of adults globally have a smartphone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2020: About 80% will own one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61706" y="2070714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TECHNOLOGY, DISRPTORS   AND INSURANCE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218940" y="3865546"/>
            <a:ext cx="8667481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Applications of Technology in P/C Insurance Have Gripped the Media as Have Industry Solutions</a:t>
            </a:r>
            <a:endParaRPr lang="en-US" sz="3200" b="1" i="1" dirty="0" smtClean="0">
              <a:solidFill>
                <a:srgbClr val="C00000"/>
              </a:solidFill>
              <a:latin typeface="Arial 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048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53899"/>
              </p:ext>
            </p:extLst>
          </p:nvPr>
        </p:nvGraphicFramePr>
        <p:xfrm>
          <a:off x="58738" y="1460909"/>
          <a:ext cx="8932862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7454" name="Chart" r:id="rId3" imgW="8201097" imgH="5381660" progId="MSGraph.Chart.8">
                  <p:embed followColorScheme="full"/>
                </p:oleObj>
              </mc:Choice>
              <mc:Fallback>
                <p:oleObj name="Chart" r:id="rId3" imgW="8201097" imgH="53816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1460909"/>
                        <a:ext cx="8932862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7389812" cy="838200"/>
          </a:xfrm>
        </p:spPr>
        <p:txBody>
          <a:bodyPr/>
          <a:lstStyle/>
          <a:p>
            <a:r>
              <a:rPr lang="en-US" dirty="0" smtClean="0"/>
              <a:t>Growth in Temporary Workers vs. </a:t>
            </a:r>
            <a:br>
              <a:rPr lang="en-US" dirty="0" smtClean="0"/>
            </a:br>
            <a:r>
              <a:rPr lang="en-US" dirty="0" smtClean="0"/>
              <a:t>All Nonfarm Employment</a:t>
            </a:r>
            <a:r>
              <a:rPr lang="en-US" sz="3200" dirty="0" smtClean="0"/>
              <a:t>, 2010-2016*</a:t>
            </a:r>
            <a:endParaRPr lang="en-US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173" y="6387143"/>
            <a:ext cx="87630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 dirty="0" smtClean="0"/>
              <a:t>*Through February 2016.</a:t>
            </a:r>
          </a:p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US Bureau of Labor Statistics ,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66688" y="1179426"/>
            <a:ext cx="525985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225A7A"/>
                </a:solidFill>
              </a:rPr>
              <a:t>Annual Percent Change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3345511" y="1460908"/>
            <a:ext cx="3451122" cy="1723725"/>
          </a:xfrm>
          <a:prstGeom prst="wedgeRectCallout">
            <a:avLst>
              <a:gd name="adj1" fmla="val 72513"/>
              <a:gd name="adj2" fmla="val 1397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Demand for temporary workers has increased 2 to 3 times faster than for workers overall in recent years, but relative pace of temporary hiring is slowing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69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22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On-Demand</a:t>
            </a:r>
            <a:r>
              <a:rPr lang="en-US" dirty="0"/>
              <a:t> </a:t>
            </a:r>
            <a:r>
              <a:rPr lang="en-US" dirty="0" smtClean="0"/>
              <a:t>Economy and American Workers: What Is Happening?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998758"/>
            <a:ext cx="8754598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Technology is Fundamentally </a:t>
            </a:r>
            <a:r>
              <a:rPr lang="en-US" sz="2100" b="1" dirty="0"/>
              <a:t>T</a:t>
            </a:r>
            <a:r>
              <a:rPr lang="en-US" sz="2100" b="1" dirty="0" smtClean="0"/>
              <a:t>ransforming </a:t>
            </a:r>
            <a:r>
              <a:rPr lang="en-US" sz="2100" b="1" dirty="0"/>
              <a:t>H</a:t>
            </a:r>
            <a:r>
              <a:rPr lang="en-US" sz="2100" b="1" dirty="0" smtClean="0"/>
              <a:t>ow </a:t>
            </a:r>
            <a:r>
              <a:rPr lang="en-US" sz="2100" b="1" dirty="0"/>
              <a:t>R</a:t>
            </a:r>
            <a:r>
              <a:rPr lang="en-US" sz="2100" b="1" dirty="0" smtClean="0"/>
              <a:t>esources are Allocated and Used in the Economy</a:t>
            </a:r>
            <a:endParaRPr lang="en-US" sz="1900" b="1" dirty="0" smtClean="0"/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Labor is No </a:t>
            </a:r>
            <a:r>
              <a:rPr lang="en-US" sz="2100" b="1" dirty="0"/>
              <a:t>E</a:t>
            </a:r>
            <a:r>
              <a:rPr lang="en-US" sz="2100" b="1" dirty="0" smtClean="0"/>
              <a:t>xception to this Transformation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Technology Offers New Opportunities to Match Labor to Jobs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Owners of spare capacity (workers with time and skill) can be paired at low cost with those with a demand for that time and skill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Bringing together labor and those who employ labor is not new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BUT: Pairing occurs with a speed and breadth never before possible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Witnessing the Demise of the Traditional Understanding of What is Meant by a “Good” Job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Concept born in the Industrial Age (1880-1980), but is eroding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Disintermediation of the firm as the place where labor, jobs matched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Accelerating Trends that Started with Labor Strife, Globalization and Automation that Began in the 1970s and 1980s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0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802" y="77104"/>
            <a:ext cx="7702550" cy="860425"/>
          </a:xfrm>
        </p:spPr>
        <p:txBody>
          <a:bodyPr/>
          <a:lstStyle/>
          <a:p>
            <a:r>
              <a:rPr lang="en-US" dirty="0" smtClean="0"/>
              <a:t>What’s In Store for the American Worker, Labor Force and Workers Comp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070198"/>
            <a:ext cx="8754598" cy="4652963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ct val="50000"/>
              </a:spcBef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THE NEW AMERICAN WORKER: Two Schools of Thought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i="1" u="sng" dirty="0" smtClean="0">
                <a:solidFill>
                  <a:srgbClr val="3333CC"/>
                </a:solidFill>
              </a:rPr>
              <a:t>OPTIMISTIC OUTLOOK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Technology frees workers from the bonds of centralized, hierarchical institutions (the firm)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Enhanced coordination of “haves” with “needs” that bypass firms as intermediaries</a:t>
            </a:r>
            <a:endParaRPr lang="en-US" sz="1700" b="1" dirty="0" smtClean="0"/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Who Benefits?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>
                <a:solidFill>
                  <a:srgbClr val="C00000"/>
                </a:solidFill>
              </a:rPr>
              <a:t>“</a:t>
            </a:r>
            <a:r>
              <a:rPr lang="en-US" sz="1900" b="1" u="sng" dirty="0" err="1" smtClean="0">
                <a:solidFill>
                  <a:srgbClr val="C00000"/>
                </a:solidFill>
              </a:rPr>
              <a:t>Flexers</a:t>
            </a:r>
            <a:r>
              <a:rPr lang="en-US" sz="1900" b="1" dirty="0" smtClean="0">
                <a:solidFill>
                  <a:srgbClr val="C00000"/>
                </a:solidFill>
              </a:rPr>
              <a:t>”</a:t>
            </a:r>
            <a:r>
              <a:rPr lang="en-US" sz="1900" b="1" dirty="0" smtClean="0"/>
              <a:t>: People who value or require flexibility in work arrangements (stay-at-home parents, retirees, students, disabled)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>
                <a:solidFill>
                  <a:srgbClr val="C00000"/>
                </a:solidFill>
              </a:rPr>
              <a:t>Professionals</a:t>
            </a:r>
            <a:r>
              <a:rPr lang="en-US" sz="1900" b="1" dirty="0" smtClean="0"/>
              <a:t>: People with portable skills that can be offered through online platforms (semi and high-skilled trades, professional services)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>
                <a:solidFill>
                  <a:srgbClr val="C00000"/>
                </a:solidFill>
              </a:rPr>
              <a:t>Unemployed/Underemployed</a:t>
            </a:r>
            <a:r>
              <a:rPr lang="en-US" sz="1900" b="1" dirty="0" smtClean="0"/>
              <a:t>: Offers at least some opportunity to offer and utilize skills and generate income</a:t>
            </a:r>
            <a:endParaRPr lang="en-US" sz="2100" b="1" dirty="0" smtClean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4173" y="6387143"/>
            <a:ext cx="87630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Sources: Wall Street Journal; The Economist;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744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802" y="77104"/>
            <a:ext cx="7702550" cy="860425"/>
          </a:xfrm>
        </p:spPr>
        <p:txBody>
          <a:bodyPr/>
          <a:lstStyle/>
          <a:p>
            <a:r>
              <a:rPr lang="en-US" dirty="0" smtClean="0"/>
              <a:t>What’s In Store for the American Worker, Labor Force and Workers Comp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013046"/>
            <a:ext cx="8754598" cy="465296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i="1" u="sng" dirty="0" smtClean="0">
                <a:solidFill>
                  <a:srgbClr val="3333CC"/>
                </a:solidFill>
              </a:rPr>
              <a:t>PESSIMISTIC OUTLOOK</a:t>
            </a:r>
            <a:endParaRPr lang="en-US" sz="1900" b="1" dirty="0" smtClean="0"/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On-Demand companies are software-driven marketplaces and position themselves as “</a:t>
            </a:r>
            <a:r>
              <a:rPr lang="en-US" sz="1900" b="1" i="1" dirty="0" smtClean="0"/>
              <a:t>platforms</a:t>
            </a:r>
            <a:r>
              <a:rPr lang="en-US" sz="1900" b="1" dirty="0" smtClean="0"/>
              <a:t>” rather than “</a:t>
            </a:r>
            <a:r>
              <a:rPr lang="en-US" sz="1900" b="1" i="1" dirty="0" smtClean="0"/>
              <a:t>employers</a:t>
            </a:r>
            <a:r>
              <a:rPr lang="en-US" sz="1900" b="1" dirty="0" smtClean="0"/>
              <a:t>”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Enormous valuations (e.g., $40B for Uber on $2B in earnings) reflect the extraction of resources that otherwise would go to benefits, investments in safety, training, etc.</a:t>
            </a:r>
          </a:p>
          <a:p>
            <a:pPr lvl="2">
              <a:lnSpc>
                <a:spcPts val="2200"/>
              </a:lnSpc>
            </a:pPr>
            <a:r>
              <a:rPr lang="en-US" sz="1700" b="1" dirty="0" smtClean="0"/>
              <a:t>Uber’s valuation was greater than that of 72% of the S&amp;P500 at YE 2014</a:t>
            </a:r>
          </a:p>
          <a:p>
            <a:pPr lvl="2">
              <a:lnSpc>
                <a:spcPts val="2200"/>
              </a:lnSpc>
            </a:pPr>
            <a:r>
              <a:rPr lang="en-US" sz="1700" b="1" dirty="0" smtClean="0"/>
              <a:t>Valued more than Delta Airlines, Kraft Foods, CBS, Macy’s, Hilton, Aflac…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Jobs reduced to freelanced, temporary “gigs”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Low skill workers and those who lack flexibility are left further behind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Workers treated as independent contractors without intrinsic or basic economic rights</a:t>
            </a:r>
            <a:endParaRPr lang="en-US" sz="1700" b="1" dirty="0" smtClean="0"/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dirty="0" smtClean="0"/>
              <a:t>What Is Potentially Lost or Compromised?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Stability, Retirement Benefits, Sick Pay, Maternity Leave, Overtime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Health Insurance, Liability Coverage, Workers Comp Coverage</a:t>
            </a:r>
            <a:endParaRPr lang="en-US" sz="2100" b="1" dirty="0" smtClean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4173" y="6387143"/>
            <a:ext cx="87630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Sources: Wall Street Journal; The Economist; Fortune;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3721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25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119064"/>
            <a:ext cx="7400925" cy="8604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Potential Consequences for Insurers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098774"/>
            <a:ext cx="8754598" cy="46529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On-Demand Platforms Have Struggled with Concepts of Liability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There Has Been a General Resistance to Assuming Liability or Responsibility Unless Compelled to Do So</a:t>
            </a:r>
            <a:endParaRPr lang="en-US" sz="1800" b="1" dirty="0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Companies Have Sought to Keep as Much Liability as Possible on the Individual Offering their (Contracted) Labor or Resources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Minding the Gap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Traditional insurance will often not cover a worker engaged in offering labor or resources through these platforms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E.g., Auto ins. generally won’t cover you if you while driving for Uber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Home ins. won’t cover for other than occasional rentals of property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Unless self-procured, on-demand worker (independent contactors) will generally have no workers comp recourse if injured on the job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Long Legislative and Court Battles Lie Ahead, Including Determination of Who is an Employee vs. Independent Contractor 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Insurance Solutions Becoming More Common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087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54805" y="2119372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On-Demand Workers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568320" y="3517185"/>
            <a:ext cx="81399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Who Are They?</a:t>
            </a:r>
          </a:p>
          <a:p>
            <a:pPr algn="ctr"/>
            <a:endParaRPr lang="en-US" sz="3200" b="1" dirty="0" smtClean="0">
              <a:solidFill>
                <a:srgbClr val="225A7A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And Who’s Driving Demand for Them?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14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097761"/>
              </p:ext>
            </p:extLst>
          </p:nvPr>
        </p:nvGraphicFramePr>
        <p:xfrm>
          <a:off x="340735" y="1204920"/>
          <a:ext cx="870801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8479" name="Chart" r:id="rId4" imgW="8705837" imgH="4572000" progId="MSGraph.Chart.8">
                  <p:embed followColorScheme="full"/>
                </p:oleObj>
              </mc:Choice>
              <mc:Fallback>
                <p:oleObj name="Chart" r:id="rId4" imgW="8705837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35" y="1204920"/>
                        <a:ext cx="8708015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4"/>
            <a:ext cx="7661363" cy="860425"/>
          </a:xfrm>
        </p:spPr>
        <p:txBody>
          <a:bodyPr/>
          <a:lstStyle/>
          <a:p>
            <a:r>
              <a:rPr lang="en-US" sz="2600" dirty="0" smtClean="0"/>
              <a:t>Percent of People Who Have Engaged in an  “On Demand/Sharing Economy” Transaction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3284470" y="1384248"/>
            <a:ext cx="4059533" cy="1386673"/>
          </a:xfrm>
          <a:prstGeom prst="wedgeRectCallout">
            <a:avLst>
              <a:gd name="adj1" fmla="val -72452"/>
              <a:gd name="adj2" fmla="val 690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majority of the US population has yet to engage in the “On Demand” economy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7" y="6470196"/>
            <a:ext cx="8121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PwC survey of 1,000 adults </a:t>
            </a:r>
            <a:r>
              <a:rPr lang="en-US" sz="1200" dirty="0" smtClean="0">
                <a:solidFill>
                  <a:srgbClr val="000000"/>
                </a:solidFill>
              </a:rPr>
              <a:t>in the U.S., conducted online, December 2014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16" y="1384248"/>
            <a:ext cx="977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1386348" y="5810865"/>
            <a:ext cx="6695768" cy="570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About 19% of  the US population has engaged in an        “On Demand/Sharing Economy” Transaction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295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4"/>
            <a:ext cx="7661363" cy="860425"/>
          </a:xfrm>
        </p:spPr>
        <p:txBody>
          <a:bodyPr/>
          <a:lstStyle/>
          <a:p>
            <a:r>
              <a:rPr lang="en-US" sz="2600" dirty="0" smtClean="0"/>
              <a:t>Percent of Americans Who Have Engaged in the  “Gig/Sharing Economy” by Transaction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9428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7" y="1071688"/>
            <a:ext cx="3895725" cy="475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629" y="1548384"/>
            <a:ext cx="3614738" cy="3349688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68230" y="5824663"/>
            <a:ext cx="4463130" cy="56961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About 22% of Americans have offered services in the sharing economy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4853009" y="5433539"/>
            <a:ext cx="4195741" cy="877071"/>
          </a:xfrm>
          <a:prstGeom prst="wedgeRectCallout">
            <a:avLst>
              <a:gd name="adj1" fmla="val -23115"/>
              <a:gd name="adj2" fmla="val -1148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Service platforms have the most direct link to WC; 11% of Americans have offered their services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629" y="3243548"/>
            <a:ext cx="1728651" cy="159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821880" y="1056559"/>
            <a:ext cx="2859079" cy="557382"/>
          </a:xfrm>
          <a:prstGeom prst="wedgeRectCallout">
            <a:avLst>
              <a:gd name="adj1" fmla="val 4687"/>
              <a:gd name="adj2" fmla="val 1185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Drivers have significant WC exposures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217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727"/>
            <a:ext cx="8010263" cy="860425"/>
          </a:xfrm>
        </p:spPr>
        <p:txBody>
          <a:bodyPr/>
          <a:lstStyle/>
          <a:p>
            <a:r>
              <a:rPr lang="en-US" sz="2200" dirty="0" smtClean="0"/>
              <a:t>Americans Who Offer Services in the Sharing/Gig  Economy Are Statistically More Prone to Workplace Injury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8412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921670" y="5814503"/>
            <a:ext cx="7088593" cy="56961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Young, Urban Minority Males Are the Most Likely to Offer their Services in the Sharing Economy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629" y="3243548"/>
            <a:ext cx="1728651" cy="159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70" y="1062689"/>
            <a:ext cx="7052309" cy="46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34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91514"/>
            <a:ext cx="7991111" cy="860425"/>
          </a:xfrm>
        </p:spPr>
        <p:txBody>
          <a:bodyPr/>
          <a:lstStyle/>
          <a:p>
            <a:r>
              <a:rPr lang="en-US" sz="2800" dirty="0" smtClean="0"/>
              <a:t>Interest in Technology Issues and Insurance Is Surging: Presents Opportunity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648" y="1057266"/>
            <a:ext cx="8625588" cy="4652963"/>
          </a:xfrm>
        </p:spPr>
        <p:txBody>
          <a:bodyPr/>
          <a:lstStyle/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Insurers are at the intersection of many of the most important technological innovations of the early 21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century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Problem</a:t>
            </a:r>
            <a:r>
              <a:rPr lang="en-US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SolutionOpportunity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Industry is too often depicted as a technology laggard</a:t>
            </a:r>
          </a:p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I.I.I. is highlighting the industry as being on the technological cutting edge—an innovative, nimble industry with solutions for managing countless new risks of the current era: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Sharing economy</a:t>
            </a:r>
            <a:r>
              <a:rPr lang="en-US" dirty="0" smtClean="0">
                <a:solidFill>
                  <a:srgbClr val="000000"/>
                </a:solidFill>
              </a:rPr>
              <a:t>	Cyber		Auto Technology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Supply Chain		Climate Risk	Drones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Wearable devices	</a:t>
            </a:r>
            <a:r>
              <a:rPr lang="en-US" b="1" i="1" dirty="0" smtClean="0">
                <a:solidFill>
                  <a:srgbClr val="FF0000"/>
                </a:solidFill>
              </a:rPr>
              <a:t>The “Internet of Things”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Positions industry well with customers, investors, current and prospective workers/Millennials, regulators/legislators and (tech) media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98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7661363" cy="860425"/>
          </a:xfrm>
        </p:spPr>
        <p:txBody>
          <a:bodyPr/>
          <a:lstStyle/>
          <a:p>
            <a:r>
              <a:rPr lang="en-US" dirty="0" smtClean="0"/>
              <a:t>Age of People Who are </a:t>
            </a:r>
            <a:r>
              <a:rPr lang="en-US" i="1" u="sng" dirty="0" smtClean="0"/>
              <a:t>Providing</a:t>
            </a:r>
            <a:r>
              <a:rPr lang="en-US" dirty="0" smtClean="0"/>
              <a:t> the Sharing/On-Demand Economy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7" y="6527348"/>
            <a:ext cx="8121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PwC survey of 1,000 adults </a:t>
            </a:r>
            <a:r>
              <a:rPr lang="en-US" sz="1200" dirty="0" smtClean="0">
                <a:solidFill>
                  <a:srgbClr val="000000"/>
                </a:solidFill>
              </a:rPr>
              <a:t>in the U.S., conducted online, December 2014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71420" y="11996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561303" y="1299918"/>
            <a:ext cx="2455913" cy="3588775"/>
          </a:xfrm>
          <a:prstGeom prst="wedgeRectCallout">
            <a:avLst>
              <a:gd name="adj1" fmla="val -89440"/>
              <a:gd name="adj2" fmla="val 210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Being a provider of services in the Sharing/On-Demand Economy is attractive to workers in the 25-44 age range (who want flexibility in raising families) as well as seniors age 65+ who see the offering their services on-demand as a way to augment retirement income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312104" y="5414963"/>
            <a:ext cx="6088697" cy="102332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About 7% of US population are </a:t>
            </a:r>
            <a:r>
              <a:rPr lang="en-US" sz="1650" b="1" dirty="0">
                <a:solidFill>
                  <a:srgbClr val="FFFFFF"/>
                </a:solidFill>
              </a:rPr>
              <a:t>p</a:t>
            </a:r>
            <a:r>
              <a:rPr lang="en-US" sz="1650" b="1" dirty="0" smtClean="0">
                <a:solidFill>
                  <a:srgbClr val="FFFFFF"/>
                </a:solidFill>
              </a:rPr>
              <a:t>roviders in the Sharing Economy, cutting across age and incomes;                      </a:t>
            </a:r>
            <a:r>
              <a:rPr lang="en-US" sz="1650" b="1" i="1" dirty="0" smtClean="0">
                <a:solidFill>
                  <a:srgbClr val="FFFFFF"/>
                </a:solidFill>
              </a:rPr>
              <a:t>51% of those familiar with the concept could see themselves as providers within the next two years.</a:t>
            </a:r>
            <a:endParaRPr lang="en-US" sz="165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857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Household Income:  </a:t>
            </a:r>
            <a:r>
              <a:rPr lang="en-US" i="1" u="sng" dirty="0" smtClean="0"/>
              <a:t>Providers</a:t>
            </a:r>
            <a:r>
              <a:rPr lang="en-US" dirty="0" smtClean="0"/>
              <a:t> of the Sharing/On-Demand Economy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7" y="6470196"/>
            <a:ext cx="8121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PwC survey of 1,000 adults </a:t>
            </a:r>
            <a:r>
              <a:rPr lang="en-US" sz="1200" dirty="0" smtClean="0">
                <a:solidFill>
                  <a:srgbClr val="000000"/>
                </a:solidFill>
              </a:rPr>
              <a:t>in the U.S., conducted online, December 2014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42845" y="12650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368999" y="2178152"/>
            <a:ext cx="2455913" cy="2418736"/>
          </a:xfrm>
          <a:prstGeom prst="wedgeRectCallout">
            <a:avLst>
              <a:gd name="adj1" fmla="val -114262"/>
              <a:gd name="adj2" fmla="val 2294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Being a provider of services in the Sharing/On-Demand Economy is particularly attractive to workers with household incomes under $50,000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283528" y="5414963"/>
            <a:ext cx="6088697" cy="102332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About 7% of US population are </a:t>
            </a:r>
            <a:r>
              <a:rPr lang="en-US" sz="1650" b="1" dirty="0">
                <a:solidFill>
                  <a:srgbClr val="FFFFFF"/>
                </a:solidFill>
              </a:rPr>
              <a:t>p</a:t>
            </a:r>
            <a:r>
              <a:rPr lang="en-US" sz="1650" b="1" dirty="0" smtClean="0">
                <a:solidFill>
                  <a:srgbClr val="FFFFFF"/>
                </a:solidFill>
              </a:rPr>
              <a:t>roviders in the Sharing Economy, cutting across age and incomes;                      </a:t>
            </a:r>
            <a:r>
              <a:rPr lang="en-US" sz="1650" b="1" i="1" dirty="0" smtClean="0">
                <a:solidFill>
                  <a:srgbClr val="FFFFFF"/>
                </a:solidFill>
              </a:rPr>
              <a:t>51% of those familiar with the concept could see them selves as providers within the next two years.</a:t>
            </a:r>
            <a:endParaRPr lang="en-US" sz="165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87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" y="90727"/>
            <a:ext cx="8010263" cy="860425"/>
          </a:xfrm>
        </p:spPr>
        <p:txBody>
          <a:bodyPr/>
          <a:lstStyle/>
          <a:p>
            <a:r>
              <a:rPr lang="en-US" dirty="0" smtClean="0"/>
              <a:t>Americans Love Working in the Sharing Economy but Many Feel Exploited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8412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91" y="1291474"/>
            <a:ext cx="5749884" cy="4753726"/>
          </a:xfrm>
          <a:prstGeom prst="rect">
            <a:avLst/>
          </a:prstGeom>
        </p:spPr>
      </p:pic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6592837" y="1538072"/>
            <a:ext cx="2455913" cy="2418736"/>
          </a:xfrm>
          <a:prstGeom prst="wedgeRectCallout">
            <a:avLst>
              <a:gd name="adj1" fmla="val -144875"/>
              <a:gd name="adj2" fmla="val 21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Despite general satisfaction with sharing economy as an “industry,” there is a sense that workers are being exploited—especially by the workers themselves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78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" y="90727"/>
            <a:ext cx="8010263" cy="860425"/>
          </a:xfrm>
        </p:spPr>
        <p:txBody>
          <a:bodyPr/>
          <a:lstStyle/>
          <a:p>
            <a:r>
              <a:rPr lang="en-US" dirty="0" smtClean="0"/>
              <a:t>Opinions Are Split on Whether the   Sharing Economy Needs More Regulation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256338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56" y="1396047"/>
            <a:ext cx="7219950" cy="4391025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7386320" y="1097280"/>
            <a:ext cx="1662430" cy="3312160"/>
          </a:xfrm>
          <a:prstGeom prst="wedgeRectCallout">
            <a:avLst>
              <a:gd name="adj1" fmla="val -88038"/>
              <a:gd name="adj2" fmla="val -357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most frequent </a:t>
            </a:r>
            <a:r>
              <a:rPr lang="en-US" b="1" dirty="0" err="1" smtClean="0">
                <a:solidFill>
                  <a:srgbClr val="FFFFFF"/>
                </a:solidFill>
              </a:rPr>
              <a:t>offerers</a:t>
            </a:r>
            <a:r>
              <a:rPr lang="en-US" b="1" dirty="0" smtClean="0">
                <a:solidFill>
                  <a:srgbClr val="FFFFFF"/>
                </a:solidFill>
              </a:rPr>
              <a:t> of services  though online platforms are equally divided over the need for more regulation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69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On-Demand Economy and</a:t>
            </a:r>
            <a:b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Wall Street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Wall Street Loves the On-Demand Economy</a:t>
            </a:r>
          </a:p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Labor Markets, Insurance Markets Will Be Impacted</a:t>
            </a:r>
            <a:endParaRPr lang="en-US" altLang="en-US" sz="3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34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8288230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54805" y="2119372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An UBER Case Study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568320" y="3517185"/>
            <a:ext cx="813990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Uber is the Best Known of the </a:t>
            </a:r>
            <a:br>
              <a:rPr lang="en-US" sz="3200" b="1" dirty="0" smtClean="0">
                <a:solidFill>
                  <a:srgbClr val="225A7A"/>
                </a:solidFill>
              </a:rPr>
            </a:br>
            <a:r>
              <a:rPr lang="en-US" sz="3200" b="1" dirty="0" smtClean="0">
                <a:solidFill>
                  <a:srgbClr val="225A7A"/>
                </a:solidFill>
              </a:rPr>
              <a:t>On-Demand Companies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Wall Street Loves Uber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Vested Interests Hate Uber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83" y="547608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8612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Driver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62929" y="1456743"/>
            <a:ext cx="3350505" cy="3241382"/>
          </a:xfrm>
          <a:prstGeom prst="rect">
            <a:avLst/>
          </a:prstGeom>
          <a:noFill/>
          <a:ln w="57150" algn="ctr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ct val="50000"/>
              </a:spcBef>
              <a:buNone/>
            </a:pPr>
            <a:r>
              <a:rPr lang="en-US" sz="1400" b="1" u="sng" kern="0" dirty="0" smtClean="0"/>
              <a:t>UBER Challenges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Are Uber drivers independent contractors or employees?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California DOL has ruled they’re employees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Different states may reach different conclusions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Determination significant impacts insurance framework</a:t>
            </a:r>
          </a:p>
        </p:txBody>
      </p:sp>
    </p:spTree>
    <p:extLst>
      <p:ext uri="{BB962C8B-B14F-4D97-AF65-F5344CB8AC3E}">
        <p14:creationId xmlns:p14="http://schemas.microsoft.com/office/powerpoint/2010/main" val="12295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Driverbyc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verSanF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CYBER RISK AND INSURANCE</a:t>
            </a:r>
            <a:endParaRPr 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431" y="4224191"/>
            <a:ext cx="8667481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Cyber Risk is a Rapidly Emerging Exposure for Businesses Large and Small in Every Industry</a:t>
            </a:r>
            <a:endParaRPr lang="en-US" sz="3200" b="1" i="1" dirty="0" smtClean="0">
              <a:solidFill>
                <a:srgbClr val="C0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52830916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1944" y="6353640"/>
            <a:ext cx="2625329" cy="207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750" dirty="0">
                <a:solidFill>
                  <a:srgbClr val="000000">
                    <a:lumMod val="75000"/>
                  </a:srgbClr>
                </a:solidFill>
              </a:rPr>
              <a:t>Source: ISO.</a:t>
            </a:r>
            <a:endParaRPr lang="en-US" sz="750" i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170823" y="153362"/>
            <a:ext cx="7002137" cy="645319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Ridesharing Regulation/Legislation and Status of ISO Filings as of 9/30/15</a:t>
            </a: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7543800" y="5715001"/>
            <a:ext cx="400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9106BC4-F48F-4E8A-9FAC-A0B9B99623CC}" type="slidenum">
              <a:rPr lang="en-US" altLang="en-US" sz="900"/>
              <a:pPr algn="r"/>
              <a:t>40</a:t>
            </a:fld>
            <a:endParaRPr lang="en-US" alt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3" y="2321923"/>
            <a:ext cx="4506646" cy="2865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005" y="2363473"/>
            <a:ext cx="4804996" cy="281964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5585150" y="1935463"/>
            <a:ext cx="2561682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7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sng" dirty="0">
                <a:solidFill>
                  <a:srgbClr val="225A7A"/>
                </a:solidFill>
                <a:cs typeface="Arial" pitchFamily="34" charset="0"/>
              </a:rPr>
              <a:t>Status of ISO Filings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black">
          <a:xfrm>
            <a:off x="561460" y="1686164"/>
            <a:ext cx="2561682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7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225A7A"/>
                </a:solidFill>
                <a:cs typeface="Arial" pitchFamily="34" charset="0"/>
              </a:rPr>
              <a:t>Status Ride Sharing </a:t>
            </a:r>
            <a:r>
              <a:rPr lang="en-US" b="1" u="sng" dirty="0">
                <a:solidFill>
                  <a:srgbClr val="225A7A"/>
                </a:solidFill>
                <a:cs typeface="Arial" pitchFamily="34" charset="0"/>
              </a:rPr>
              <a:t>Legislation/Regulation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01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8072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55080" y="4457844"/>
            <a:ext cx="7807325" cy="909359"/>
          </a:xfrm>
          <a:prstGeom prst="rect">
            <a:avLst/>
          </a:prstGeom>
        </p:spPr>
        <p:txBody>
          <a:bodyPr/>
          <a:lstStyle>
            <a:lvl1pPr marL="219070" indent="-219070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7000"/>
              <a:buFontTx/>
              <a:buBlip>
                <a:blip r:embed="rId4"/>
              </a:buBlip>
              <a:defRPr sz="24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76238" indent="-171446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4B9FCD"/>
              </a:buClr>
              <a:buFont typeface="Wingdings" panose="05000000000000000000" pitchFamily="2" charset="2"/>
              <a:buChar char="w"/>
              <a:defRPr sz="2200">
                <a:solidFill>
                  <a:srgbClr val="808080"/>
                </a:solidFill>
                <a:latin typeface="Arial" charset="0"/>
              </a:defRPr>
            </a:lvl2pPr>
            <a:lvl3pPr marL="733407" indent="-171446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4B9FCD"/>
              </a:buClr>
              <a:buFont typeface="Arial" panose="020B0604020202020204" pitchFamily="34" charset="0"/>
              <a:buChar char="–"/>
              <a:defRPr sz="2000">
                <a:solidFill>
                  <a:srgbClr val="808080"/>
                </a:solidFill>
                <a:latin typeface="Arial" charset="0"/>
              </a:defRPr>
            </a:lvl3pPr>
            <a:lvl4pPr marL="990575" indent="-171446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4B9FCD"/>
              </a:buClr>
              <a:buFont typeface="Wingdings" panose="05000000000000000000" pitchFamily="2" charset="2"/>
              <a:buChar char="§"/>
              <a:defRPr sz="1800">
                <a:solidFill>
                  <a:srgbClr val="808080"/>
                </a:solidFill>
                <a:latin typeface="Arial" charset="0"/>
              </a:defRPr>
            </a:lvl4pPr>
            <a:lvl5pPr marL="1247744" indent="-171446" algn="l" rtl="0" eaLnBrk="1" fontAlgn="base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4B9FCD"/>
              </a:buClr>
              <a:buChar char="»"/>
              <a:defRPr sz="1800">
                <a:solidFill>
                  <a:srgbClr val="808080"/>
                </a:solidFill>
                <a:latin typeface="Arial" charset="0"/>
              </a:defRPr>
            </a:lvl5pPr>
            <a:lvl6pPr marL="1885903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228795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2571686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2914577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43A892"/>
                </a:solidFill>
              </a:rPr>
              <a:t>#</a:t>
            </a:r>
            <a:r>
              <a:rPr lang="en-US" sz="2000" b="1" dirty="0" err="1">
                <a:solidFill>
                  <a:srgbClr val="43A892"/>
                </a:solidFill>
              </a:rPr>
              <a:t>RiskyRide</a:t>
            </a:r>
            <a:r>
              <a:rPr lang="en-US" sz="2000" dirty="0">
                <a:solidFill>
                  <a:srgbClr val="43A892"/>
                </a:solidFill>
              </a:rPr>
              <a:t> </a:t>
            </a:r>
            <a:endParaRPr lang="en-US" altLang="en-US" sz="2000" kern="0" dirty="0">
              <a:solidFill>
                <a:srgbClr val="43A892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97D4F5"/>
                </a:solidFill>
                <a:latin typeface="Arial" panose="020B0604020202020204" pitchFamily="34" charset="0"/>
              </a:rPr>
              <a:t>SXSW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97D4F5"/>
                </a:solidFill>
                <a:latin typeface="Arial" panose="020B0604020202020204" pitchFamily="34" charset="0"/>
              </a:rPr>
              <a:t>March 13, 2016, Austin, TX</a:t>
            </a:r>
          </a:p>
        </p:txBody>
      </p:sp>
    </p:spTree>
    <p:extLst>
      <p:ext uri="{BB962C8B-B14F-4D97-AF65-F5344CB8AC3E}">
        <p14:creationId xmlns:p14="http://schemas.microsoft.com/office/powerpoint/2010/main" val="2214585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42</a:t>
            </a:fld>
            <a:endParaRPr lang="en-US" dirty="0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81727"/>
            <a:ext cx="8156575" cy="860425"/>
          </a:xfrm>
        </p:spPr>
        <p:txBody>
          <a:bodyPr/>
          <a:lstStyle/>
          <a:p>
            <a:r>
              <a:rPr lang="en-US" sz="2700" dirty="0" smtClean="0"/>
              <a:t>Media is Obsessed with Driverless Vehicles: Often Predicting the Demise of Auto Insurance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13" y="1219102"/>
            <a:ext cx="4560095" cy="5104773"/>
          </a:xfrm>
          <a:prstGeom prst="rect">
            <a:avLst/>
          </a:prstGeom>
        </p:spPr>
      </p:pic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5469067" y="1219102"/>
            <a:ext cx="3132008" cy="1278593"/>
          </a:xfrm>
          <a:prstGeom prst="wedgeRectCallout">
            <a:avLst>
              <a:gd name="adj1" fmla="val -86566"/>
              <a:gd name="adj2" fmla="val 4507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 "/>
              </a:rPr>
              <a:t>By </a:t>
            </a:r>
            <a:r>
              <a:rPr lang="en-US" b="1" dirty="0">
                <a:solidFill>
                  <a:schemeClr val="bg1"/>
                </a:solidFill>
                <a:latin typeface="Arial "/>
              </a:rPr>
              <a:t>2035, it is estimated that 25% of new vehicle sales could be fully autonomous models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Boston Consulting Group.</a:t>
            </a:r>
            <a:endParaRPr lang="en-US" sz="11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41701" y="2639156"/>
            <a:ext cx="3807049" cy="3684719"/>
          </a:xfrm>
          <a:prstGeom prst="rect">
            <a:avLst/>
          </a:prstGeom>
          <a:noFill/>
          <a:ln w="57150" algn="ctr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ct val="50000"/>
              </a:spcBef>
              <a:buNone/>
            </a:pPr>
            <a:r>
              <a:rPr lang="en-US" sz="2100" b="1" u="sng" kern="0" dirty="0" smtClean="0"/>
              <a:t>Questions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Are auto insurers monitoring these trends?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How are they reacting?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Will Google take over the industry? 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Will the number of auto insurers shrink?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How will liability shift?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7" y="3136123"/>
            <a:ext cx="5101295" cy="277616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44717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286EB8"/>
                </a:solidFill>
                <a:ea typeface="Arial" charset="0"/>
                <a:cs typeface="Arial" charset="0"/>
              </a:rPr>
              <a:t>2015: Transportation Incidents on the Rise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53" y="1742409"/>
            <a:ext cx="2804723" cy="1985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53" y="3851043"/>
            <a:ext cx="2804723" cy="1577657"/>
          </a:xfrm>
          <a:prstGeom prst="rect">
            <a:avLst/>
          </a:prstGeom>
        </p:spPr>
      </p:pic>
      <p:sp>
        <p:nvSpPr>
          <p:cNvPr id="9" name="AutoShape 13"/>
          <p:cNvSpPr>
            <a:spLocks noChangeArrowheads="1"/>
          </p:cNvSpPr>
          <p:nvPr/>
        </p:nvSpPr>
        <p:spPr bwMode="blackWhite">
          <a:xfrm flipH="1">
            <a:off x="3634221" y="1768990"/>
            <a:ext cx="2452919" cy="1381730"/>
          </a:xfrm>
          <a:prstGeom prst="wedgeRectCallout">
            <a:avLst>
              <a:gd name="adj1" fmla="val 58825"/>
              <a:gd name="adj2" fmla="val 33362"/>
            </a:avLst>
          </a:prstGeom>
          <a:solidFill>
            <a:srgbClr val="FFFFFF"/>
          </a:solidFill>
          <a:ln w="12700" cmpd="sng" algn="ctr">
            <a:solidFill>
              <a:srgbClr val="FA660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0802" y="1758358"/>
            <a:ext cx="24848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337DBE"/>
                </a:solidFill>
              </a:rPr>
              <a:t>“Is It Possible for Passengers to Hack Commercial Aircraft?”</a:t>
            </a:r>
          </a:p>
          <a:p>
            <a:r>
              <a:rPr lang="en-US" sz="1200" dirty="0">
                <a:solidFill>
                  <a:srgbClr val="92938F"/>
                </a:solidFill>
              </a:rPr>
              <a:t>- </a:t>
            </a:r>
            <a:r>
              <a:rPr lang="en-US" sz="1200" i="1" dirty="0">
                <a:solidFill>
                  <a:srgbClr val="92938F"/>
                </a:solidFill>
                <a:ea typeface="Arial" charset="0"/>
              </a:rPr>
              <a:t>Federal Highway Administration Report, 1997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 flipH="1">
            <a:off x="3644854" y="3932716"/>
            <a:ext cx="2567953" cy="1318735"/>
          </a:xfrm>
          <a:prstGeom prst="wedgeRectCallout">
            <a:avLst>
              <a:gd name="adj1" fmla="val 58825"/>
              <a:gd name="adj2" fmla="val 33362"/>
            </a:avLst>
          </a:prstGeom>
          <a:solidFill>
            <a:srgbClr val="FFFFFF"/>
          </a:solidFill>
          <a:ln w="12700" cmpd="sng" algn="ctr">
            <a:solidFill>
              <a:srgbClr val="FA660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71434" y="3995788"/>
            <a:ext cx="25805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337DBE"/>
                </a:solidFill>
              </a:rPr>
              <a:t>“Hackers Show They </a:t>
            </a:r>
            <a:br>
              <a:rPr lang="en-US" sz="1600" dirty="0">
                <a:solidFill>
                  <a:srgbClr val="337DBE"/>
                </a:solidFill>
              </a:rPr>
            </a:br>
            <a:r>
              <a:rPr lang="en-US" sz="1600" dirty="0">
                <a:solidFill>
                  <a:srgbClr val="337DBE"/>
                </a:solidFill>
              </a:rPr>
              <a:t>Can Take Control of Moving Jeep Cherokee”</a:t>
            </a:r>
          </a:p>
          <a:p>
            <a:r>
              <a:rPr lang="en-US" sz="1200" dirty="0">
                <a:solidFill>
                  <a:srgbClr val="92938F"/>
                </a:solidFill>
              </a:rPr>
              <a:t>- </a:t>
            </a:r>
            <a:r>
              <a:rPr lang="en-US" sz="1200" i="1" dirty="0">
                <a:solidFill>
                  <a:srgbClr val="92938F"/>
                </a:solidFill>
                <a:ea typeface="Arial" charset="0"/>
              </a:rPr>
              <a:t>Wall Street Journal, July 21, 2015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6563349" y="2017763"/>
            <a:ext cx="2163551" cy="1213113"/>
          </a:xfrm>
          <a:prstGeom prst="wedgeRectCallout">
            <a:avLst>
              <a:gd name="adj1" fmla="val 59108"/>
              <a:gd name="adj2" fmla="val 8277"/>
            </a:avLst>
          </a:prstGeom>
          <a:solidFill>
            <a:srgbClr val="FFFFFF"/>
          </a:solidFill>
          <a:ln w="12700" cmpd="sng" algn="ctr">
            <a:solidFill>
              <a:srgbClr val="FA660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0862" y="2062474"/>
            <a:ext cx="2223263" cy="1131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337DBE"/>
                </a:solidFill>
              </a:rPr>
              <a:t>“Fiat Chrysler Issues Recall Over Hacking”</a:t>
            </a:r>
          </a:p>
          <a:p>
            <a:r>
              <a:rPr lang="en-US" sz="1200" dirty="0">
                <a:solidFill>
                  <a:srgbClr val="92938F"/>
                </a:solidFill>
              </a:rPr>
              <a:t>- </a:t>
            </a:r>
            <a:r>
              <a:rPr lang="en-US" sz="1200" i="1" dirty="0">
                <a:solidFill>
                  <a:srgbClr val="92938F"/>
                </a:solidFill>
                <a:ea typeface="Arial" charset="0"/>
              </a:rPr>
              <a:t>The New York Times, </a:t>
            </a:r>
            <a:br>
              <a:rPr lang="en-US" sz="1200" i="1" dirty="0">
                <a:solidFill>
                  <a:srgbClr val="92938F"/>
                </a:solidFill>
                <a:ea typeface="Arial" charset="0"/>
              </a:rPr>
            </a:br>
            <a:r>
              <a:rPr lang="en-US" sz="1200" i="1" dirty="0">
                <a:solidFill>
                  <a:srgbClr val="92938F"/>
                </a:solidFill>
                <a:ea typeface="Arial" charset="0"/>
              </a:rPr>
              <a:t>July 24, 2015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blackWhite">
          <a:xfrm flipV="1">
            <a:off x="6435758" y="3544313"/>
            <a:ext cx="2164141" cy="1460483"/>
          </a:xfrm>
          <a:custGeom>
            <a:avLst/>
            <a:gdLst>
              <a:gd name="connsiteX0" fmla="*/ 0 w 2163551"/>
              <a:gd name="connsiteY0" fmla="*/ 0 h 1213113"/>
              <a:gd name="connsiteX1" fmla="*/ 1262071 w 2163551"/>
              <a:gd name="connsiteY1" fmla="*/ 0 h 1213113"/>
              <a:gd name="connsiteX2" fmla="*/ 1262071 w 2163551"/>
              <a:gd name="connsiteY2" fmla="*/ 0 h 1213113"/>
              <a:gd name="connsiteX3" fmla="*/ 1802959 w 2163551"/>
              <a:gd name="connsiteY3" fmla="*/ 0 h 1213113"/>
              <a:gd name="connsiteX4" fmla="*/ 2163551 w 2163551"/>
              <a:gd name="connsiteY4" fmla="*/ 0 h 1213113"/>
              <a:gd name="connsiteX5" fmla="*/ 2163551 w 2163551"/>
              <a:gd name="connsiteY5" fmla="*/ 707649 h 1213113"/>
              <a:gd name="connsiteX6" fmla="*/ 2360607 w 2163551"/>
              <a:gd name="connsiteY6" fmla="*/ 706966 h 1213113"/>
              <a:gd name="connsiteX7" fmla="*/ 2163551 w 2163551"/>
              <a:gd name="connsiteY7" fmla="*/ 1010928 h 1213113"/>
              <a:gd name="connsiteX8" fmla="*/ 2163551 w 2163551"/>
              <a:gd name="connsiteY8" fmla="*/ 1213113 h 1213113"/>
              <a:gd name="connsiteX9" fmla="*/ 1802959 w 2163551"/>
              <a:gd name="connsiteY9" fmla="*/ 1213113 h 1213113"/>
              <a:gd name="connsiteX10" fmla="*/ 1262071 w 2163551"/>
              <a:gd name="connsiteY10" fmla="*/ 1213113 h 1213113"/>
              <a:gd name="connsiteX11" fmla="*/ 1262071 w 2163551"/>
              <a:gd name="connsiteY11" fmla="*/ 1213113 h 1213113"/>
              <a:gd name="connsiteX12" fmla="*/ 0 w 2163551"/>
              <a:gd name="connsiteY12" fmla="*/ 1213113 h 1213113"/>
              <a:gd name="connsiteX13" fmla="*/ 0 w 2163551"/>
              <a:gd name="connsiteY13" fmla="*/ 1010928 h 1213113"/>
              <a:gd name="connsiteX14" fmla="*/ 0 w 2163551"/>
              <a:gd name="connsiteY14" fmla="*/ 707649 h 1213113"/>
              <a:gd name="connsiteX15" fmla="*/ 0 w 2163551"/>
              <a:gd name="connsiteY15" fmla="*/ 707649 h 1213113"/>
              <a:gd name="connsiteX16" fmla="*/ 0 w 2163551"/>
              <a:gd name="connsiteY16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262071 w 2360607"/>
              <a:gd name="connsiteY2" fmla="*/ 0 h 1213113"/>
              <a:gd name="connsiteX3" fmla="*/ 1802959 w 2360607"/>
              <a:gd name="connsiteY3" fmla="*/ 0 h 1213113"/>
              <a:gd name="connsiteX4" fmla="*/ 2163551 w 2360607"/>
              <a:gd name="connsiteY4" fmla="*/ 0 h 1213113"/>
              <a:gd name="connsiteX5" fmla="*/ 2163551 w 2360607"/>
              <a:gd name="connsiteY5" fmla="*/ 707649 h 1213113"/>
              <a:gd name="connsiteX6" fmla="*/ 2360607 w 2360607"/>
              <a:gd name="connsiteY6" fmla="*/ 706966 h 1213113"/>
              <a:gd name="connsiteX7" fmla="*/ 2163551 w 2360607"/>
              <a:gd name="connsiteY7" fmla="*/ 1010928 h 1213113"/>
              <a:gd name="connsiteX8" fmla="*/ 2163551 w 2360607"/>
              <a:gd name="connsiteY8" fmla="*/ 1213113 h 1213113"/>
              <a:gd name="connsiteX9" fmla="*/ 1262071 w 2360607"/>
              <a:gd name="connsiteY9" fmla="*/ 1213113 h 1213113"/>
              <a:gd name="connsiteX10" fmla="*/ 1262071 w 2360607"/>
              <a:gd name="connsiteY10" fmla="*/ 1213113 h 1213113"/>
              <a:gd name="connsiteX11" fmla="*/ 0 w 2360607"/>
              <a:gd name="connsiteY11" fmla="*/ 1213113 h 1213113"/>
              <a:gd name="connsiteX12" fmla="*/ 0 w 2360607"/>
              <a:gd name="connsiteY12" fmla="*/ 1010928 h 1213113"/>
              <a:gd name="connsiteX13" fmla="*/ 0 w 2360607"/>
              <a:gd name="connsiteY13" fmla="*/ 707649 h 1213113"/>
              <a:gd name="connsiteX14" fmla="*/ 0 w 2360607"/>
              <a:gd name="connsiteY14" fmla="*/ 707649 h 1213113"/>
              <a:gd name="connsiteX15" fmla="*/ 0 w 2360607"/>
              <a:gd name="connsiteY15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262071 w 2360607"/>
              <a:gd name="connsiteY2" fmla="*/ 0 h 1213113"/>
              <a:gd name="connsiteX3" fmla="*/ 1802959 w 2360607"/>
              <a:gd name="connsiteY3" fmla="*/ 0 h 1213113"/>
              <a:gd name="connsiteX4" fmla="*/ 2163551 w 2360607"/>
              <a:gd name="connsiteY4" fmla="*/ 0 h 1213113"/>
              <a:gd name="connsiteX5" fmla="*/ 2163551 w 2360607"/>
              <a:gd name="connsiteY5" fmla="*/ 707649 h 1213113"/>
              <a:gd name="connsiteX6" fmla="*/ 2360607 w 2360607"/>
              <a:gd name="connsiteY6" fmla="*/ 706966 h 1213113"/>
              <a:gd name="connsiteX7" fmla="*/ 2163551 w 2360607"/>
              <a:gd name="connsiteY7" fmla="*/ 1010928 h 1213113"/>
              <a:gd name="connsiteX8" fmla="*/ 2163551 w 2360607"/>
              <a:gd name="connsiteY8" fmla="*/ 1213113 h 1213113"/>
              <a:gd name="connsiteX9" fmla="*/ 1262071 w 2360607"/>
              <a:gd name="connsiteY9" fmla="*/ 1213113 h 1213113"/>
              <a:gd name="connsiteX10" fmla="*/ 0 w 2360607"/>
              <a:gd name="connsiteY10" fmla="*/ 1213113 h 1213113"/>
              <a:gd name="connsiteX11" fmla="*/ 0 w 2360607"/>
              <a:gd name="connsiteY11" fmla="*/ 1010928 h 1213113"/>
              <a:gd name="connsiteX12" fmla="*/ 0 w 2360607"/>
              <a:gd name="connsiteY12" fmla="*/ 707649 h 1213113"/>
              <a:gd name="connsiteX13" fmla="*/ 0 w 2360607"/>
              <a:gd name="connsiteY13" fmla="*/ 707649 h 1213113"/>
              <a:gd name="connsiteX14" fmla="*/ 0 w 2360607"/>
              <a:gd name="connsiteY14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3551 w 2360607"/>
              <a:gd name="connsiteY4" fmla="*/ 707649 h 1213113"/>
              <a:gd name="connsiteX5" fmla="*/ 2360607 w 2360607"/>
              <a:gd name="connsiteY5" fmla="*/ 706966 h 1213113"/>
              <a:gd name="connsiteX6" fmla="*/ 2163551 w 2360607"/>
              <a:gd name="connsiteY6" fmla="*/ 1010928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1010928 h 1213113"/>
              <a:gd name="connsiteX11" fmla="*/ 0 w 2360607"/>
              <a:gd name="connsiteY11" fmla="*/ 707649 h 1213113"/>
              <a:gd name="connsiteX12" fmla="*/ 0 w 2360607"/>
              <a:gd name="connsiteY12" fmla="*/ 707649 h 1213113"/>
              <a:gd name="connsiteX13" fmla="*/ 0 w 2360607"/>
              <a:gd name="connsiteY13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3551 w 2360607"/>
              <a:gd name="connsiteY4" fmla="*/ 707649 h 1213113"/>
              <a:gd name="connsiteX5" fmla="*/ 2360607 w 2360607"/>
              <a:gd name="connsiteY5" fmla="*/ 706966 h 1213113"/>
              <a:gd name="connsiteX6" fmla="*/ 2163551 w 2360607"/>
              <a:gd name="connsiteY6" fmla="*/ 1010928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1010928 h 1213113"/>
              <a:gd name="connsiteX11" fmla="*/ 0 w 2360607"/>
              <a:gd name="connsiteY11" fmla="*/ 707649 h 1213113"/>
              <a:gd name="connsiteX12" fmla="*/ 0 w 2360607"/>
              <a:gd name="connsiteY12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3551 w 2360607"/>
              <a:gd name="connsiteY4" fmla="*/ 707649 h 1213113"/>
              <a:gd name="connsiteX5" fmla="*/ 2360607 w 2360607"/>
              <a:gd name="connsiteY5" fmla="*/ 706966 h 1213113"/>
              <a:gd name="connsiteX6" fmla="*/ 2163551 w 2360607"/>
              <a:gd name="connsiteY6" fmla="*/ 1010928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63551 w 2360607"/>
              <a:gd name="connsiteY6" fmla="*/ 1010928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60376 w 2360607"/>
              <a:gd name="connsiteY6" fmla="*/ 709303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63551 w 2360607"/>
              <a:gd name="connsiteY6" fmla="*/ 702953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57201 w 2360607"/>
              <a:gd name="connsiteY6" fmla="*/ 709303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60376 w 2360607"/>
              <a:gd name="connsiteY6" fmla="*/ 702953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60376 w 2360607"/>
              <a:gd name="connsiteY6" fmla="*/ 709303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60376 w 2360607"/>
              <a:gd name="connsiteY6" fmla="*/ 702953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  <a:gd name="connsiteX0" fmla="*/ 0 w 2360607"/>
              <a:gd name="connsiteY0" fmla="*/ 0 h 1213113"/>
              <a:gd name="connsiteX1" fmla="*/ 1262071 w 2360607"/>
              <a:gd name="connsiteY1" fmla="*/ 0 h 1213113"/>
              <a:gd name="connsiteX2" fmla="*/ 1802959 w 2360607"/>
              <a:gd name="connsiteY2" fmla="*/ 0 h 1213113"/>
              <a:gd name="connsiteX3" fmla="*/ 2163551 w 2360607"/>
              <a:gd name="connsiteY3" fmla="*/ 0 h 1213113"/>
              <a:gd name="connsiteX4" fmla="*/ 2160376 w 2360607"/>
              <a:gd name="connsiteY4" fmla="*/ 542549 h 1213113"/>
              <a:gd name="connsiteX5" fmla="*/ 2360607 w 2360607"/>
              <a:gd name="connsiteY5" fmla="*/ 706966 h 1213113"/>
              <a:gd name="connsiteX6" fmla="*/ 2160376 w 2360607"/>
              <a:gd name="connsiteY6" fmla="*/ 706128 h 1213113"/>
              <a:gd name="connsiteX7" fmla="*/ 2163551 w 2360607"/>
              <a:gd name="connsiteY7" fmla="*/ 1213113 h 1213113"/>
              <a:gd name="connsiteX8" fmla="*/ 1262071 w 2360607"/>
              <a:gd name="connsiteY8" fmla="*/ 1213113 h 1213113"/>
              <a:gd name="connsiteX9" fmla="*/ 0 w 2360607"/>
              <a:gd name="connsiteY9" fmla="*/ 1213113 h 1213113"/>
              <a:gd name="connsiteX10" fmla="*/ 0 w 2360607"/>
              <a:gd name="connsiteY10" fmla="*/ 707649 h 1213113"/>
              <a:gd name="connsiteX11" fmla="*/ 0 w 2360607"/>
              <a:gd name="connsiteY11" fmla="*/ 0 h 12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0607" h="1213113">
                <a:moveTo>
                  <a:pt x="0" y="0"/>
                </a:moveTo>
                <a:lnTo>
                  <a:pt x="1262071" y="0"/>
                </a:lnTo>
                <a:lnTo>
                  <a:pt x="1802959" y="0"/>
                </a:lnTo>
                <a:lnTo>
                  <a:pt x="2163551" y="0"/>
                </a:lnTo>
                <a:cubicBezTo>
                  <a:pt x="2162493" y="180850"/>
                  <a:pt x="2161434" y="361699"/>
                  <a:pt x="2160376" y="542549"/>
                </a:cubicBezTo>
                <a:lnTo>
                  <a:pt x="2360607" y="706966"/>
                </a:lnTo>
                <a:lnTo>
                  <a:pt x="2160376" y="706128"/>
                </a:lnTo>
                <a:cubicBezTo>
                  <a:pt x="2161434" y="874065"/>
                  <a:pt x="2162493" y="1045176"/>
                  <a:pt x="2163551" y="1213113"/>
                </a:cubicBezTo>
                <a:lnTo>
                  <a:pt x="1262071" y="1213113"/>
                </a:lnTo>
                <a:lnTo>
                  <a:pt x="0" y="1213113"/>
                </a:lnTo>
                <a:lnTo>
                  <a:pt x="0" y="7076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mpd="sng" algn="ctr">
            <a:solidFill>
              <a:srgbClr val="FA660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35758" y="3568705"/>
            <a:ext cx="189036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337DBE"/>
                </a:solidFill>
              </a:rPr>
              <a:t>“Hackers Cut a Corvette’s Brakes Via a Common Car Gadget”</a:t>
            </a:r>
          </a:p>
          <a:p>
            <a:r>
              <a:rPr lang="en-US" sz="1200" dirty="0">
                <a:solidFill>
                  <a:srgbClr val="92938F"/>
                </a:solidFill>
              </a:rPr>
              <a:t>- </a:t>
            </a:r>
            <a:r>
              <a:rPr lang="en-US" sz="1200" i="1" dirty="0">
                <a:solidFill>
                  <a:srgbClr val="92938F"/>
                </a:solidFill>
                <a:ea typeface="Arial" charset="0"/>
              </a:rPr>
              <a:t>Wired, August 11, 2015</a:t>
            </a:r>
          </a:p>
        </p:txBody>
      </p:sp>
    </p:spTree>
    <p:extLst>
      <p:ext uri="{BB962C8B-B14F-4D97-AF65-F5344CB8AC3E}">
        <p14:creationId xmlns:p14="http://schemas.microsoft.com/office/powerpoint/2010/main" val="273744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6" grpId="0"/>
      <p:bldP spid="10" grpId="0" animBg="1" autoUpdateAnimBg="0"/>
      <p:bldP spid="11" grpId="0"/>
      <p:bldP spid="12" grpId="0" animBg="1" autoUpdateAnimBg="0"/>
      <p:bldP spid="14" grpId="0"/>
      <p:bldP spid="15" grpId="0" animBg="1" autoUpdateAnimBg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8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8" y="6656391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7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7" y="2125661"/>
            <a:ext cx="7981951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297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FROM GIG TO GONE?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75109" y="3871909"/>
            <a:ext cx="678425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093" indent="-292093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4000" b="1" dirty="0" smtClean="0">
                <a:solidFill>
                  <a:srgbClr val="225A7A"/>
                </a:solidFill>
              </a:rPr>
              <a:t>Will Robots and Automation Destroy the Gig Economy?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28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Worldwide Industrial Robot Installations,</a:t>
            </a:r>
            <a:br>
              <a:rPr lang="en-US" dirty="0" smtClean="0"/>
            </a:br>
            <a:r>
              <a:rPr lang="en-US" dirty="0" smtClean="0"/>
              <a:t>1992-2017F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97115" y="6318612"/>
            <a:ext cx="81211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*Estimate.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Sources: </a:t>
            </a:r>
            <a:r>
              <a:rPr lang="en-US" sz="1100" i="1" dirty="0" smtClean="0">
                <a:solidFill>
                  <a:srgbClr val="000000"/>
                </a:solidFill>
              </a:rPr>
              <a:t>Outlook on World Robotics 2014</a:t>
            </a:r>
            <a:r>
              <a:rPr lang="en-US" sz="1100" dirty="0" smtClean="0">
                <a:solidFill>
                  <a:srgbClr val="000000"/>
                </a:solidFill>
              </a:rPr>
              <a:t>, International Federation of Robotics; Insurance Information 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26" y="1132115"/>
            <a:ext cx="4207475" cy="4527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341" y="3752172"/>
            <a:ext cx="3882644" cy="2369575"/>
          </a:xfrm>
          <a:prstGeom prst="rect">
            <a:avLst/>
          </a:prstGeom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045341" y="1129894"/>
            <a:ext cx="3164594" cy="1328172"/>
          </a:xfrm>
          <a:prstGeom prst="wedgeRectCallout">
            <a:avLst>
              <a:gd name="adj1" fmla="val -67821"/>
              <a:gd name="adj2" fmla="val 4104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Worldwide installations of industrial robots exceeded 200,000 in 2014—a new record and will approach 300,000 by 2017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4947185" y="2611757"/>
            <a:ext cx="3164594" cy="910115"/>
          </a:xfrm>
          <a:prstGeom prst="wedgeRectCallout">
            <a:avLst>
              <a:gd name="adj1" fmla="val 26941"/>
              <a:gd name="adj2" fmla="val 2419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36,000 installations are expected in North America by 2017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778108" y="5659630"/>
            <a:ext cx="3764393" cy="6249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Many jobs in the ‘gig’ economy are vulnerable to automation</a:t>
            </a:r>
            <a:endParaRPr lang="en-US" sz="165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505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016" y="3721983"/>
            <a:ext cx="83534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 Economic Value Amid a Shifting Insurer Value Chain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blackWhite">
          <a:xfrm>
            <a:off x="581027" y="2125661"/>
            <a:ext cx="7981951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297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The Internet of Things and the Sharing/Gig Economy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4495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Internet of Things and </a:t>
            </a:r>
            <a:r>
              <a:rPr lang="en-US" dirty="0"/>
              <a:t>the Insurance Industry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7" y="1091419"/>
            <a:ext cx="6057900" cy="52197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25848" y="1091419"/>
            <a:ext cx="2722901" cy="5564969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The “Internet of Things” will create trillions in economic value throughout the global economy by 2025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What opportunities, challenges will this create for insurers?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What are the impact on the insurance industry “value chain”?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203205"/>
            <a:ext cx="812165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McKinsey Global Institute,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Internet of Things: Mapping the Value Beyond the Hype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June 2015;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799" y="5033497"/>
            <a:ext cx="1150883" cy="1329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1793" y="1653488"/>
            <a:ext cx="1891862" cy="1329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7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48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Internet of Things and </a:t>
            </a:r>
            <a:r>
              <a:rPr lang="en-US" dirty="0"/>
              <a:t>the Insurance </a:t>
            </a:r>
            <a:r>
              <a:rPr lang="en-US" dirty="0" smtClean="0"/>
              <a:t>Industry Value Chain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389410"/>
            <a:ext cx="812165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Willis Capital Markets &amp; Advisory;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2507"/>
            <a:ext cx="8143875" cy="489104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blackWhite">
          <a:xfrm>
            <a:off x="298450" y="5945141"/>
            <a:ext cx="8518525" cy="512351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The Insurance Industry Value Chain Is Changing for Many Reasons</a:t>
            </a:r>
            <a:endParaRPr lang="en-US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9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49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Internet of Things and </a:t>
            </a:r>
            <a:r>
              <a:rPr lang="en-US" dirty="0"/>
              <a:t>the Insurance </a:t>
            </a:r>
            <a:r>
              <a:rPr lang="en-US" dirty="0" smtClean="0"/>
              <a:t>Industry Value Chain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389410"/>
            <a:ext cx="812165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Willis Capital Markets &amp; Advisory;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blackWhite">
          <a:xfrm>
            <a:off x="298450" y="5945141"/>
            <a:ext cx="8518525" cy="60805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Who owns the data? Where does It flow? Who does the analytics? Who is the capital provider?</a:t>
            </a:r>
            <a:endParaRPr lang="en-US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" y="1126090"/>
            <a:ext cx="7761287" cy="47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1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Data Breaches 2005-2015,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 "/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-1" y="6414802"/>
            <a:ext cx="914400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tabLst>
                <a:tab pos="112713" algn="r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 "/>
                <a:cs typeface="Arial" pitchFamily="34" charset="0"/>
              </a:rPr>
              <a:t>Source: Identity Theft Resource Center (updated as of Jan. 6, 2016);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tabLst>
                <a:tab pos="112713" algn="r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 "/>
                <a:cs typeface="Arial" pitchFamily="34" charset="0"/>
                <a:hlinkClick r:id="rId4"/>
              </a:rPr>
              <a:t>http://www.idtheftcenter.org/images/breach/ITRCBreachReport2015.pdf</a:t>
            </a:r>
            <a:r>
              <a:rPr lang="en-US" sz="1100" dirty="0" smtClean="0">
                <a:solidFill>
                  <a:srgbClr val="000000"/>
                </a:solidFill>
                <a:latin typeface="Arial "/>
                <a:cs typeface="Arial" pitchFamily="34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 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/>
          </p:nvPr>
        </p:nvGraphicFramePr>
        <p:xfrm>
          <a:off x="273049" y="137622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9431" name="Chart" r:id="rId5" imgW="8600977" imgH="4114800" progId="MSGraph.Chart.8">
                  <p:embed followColorScheme="full"/>
                </p:oleObj>
              </mc:Choice>
              <mc:Fallback>
                <p:oleObj name="Chart" r:id="rId5" imgW="860097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49" y="137622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967662" cy="76311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  <a:latin typeface="Arial 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FFFF"/>
                </a:solidFill>
                <a:latin typeface="Arial "/>
                <a:cs typeface="Arial" pitchFamily="34" charset="0"/>
              </a:rPr>
              <a:t>781 reported data breaches in 2015 was virtually unchanged form the record 783 reported in 2014. The number of exposed records soared to 169.1 million, and increase of 97.5%.</a:t>
            </a:r>
            <a:endParaRPr lang="en-US" b="1" dirty="0">
              <a:solidFill>
                <a:srgbClr val="FFFFFF"/>
              </a:solidFill>
              <a:latin typeface="Arial "/>
              <a:cs typeface="Arial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050993" y="1228860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 "/>
                <a:cs typeface="Arial" pitchFamily="34" charset="0"/>
              </a:rPr>
              <a:t>Millions</a:t>
            </a:r>
          </a:p>
        </p:txBody>
      </p:sp>
      <p:pic>
        <p:nvPicPr>
          <p:cNvPr id="8" name="Picture 4" descr="https://encrypted-tbn0.gstatic.com/images?q=tbn:ANd9GcSh6ORZLNYgoUo4jcSKlBVamg_OKlcLZwHcqkIqZ8NpxyY1NNE7T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891" y="1123156"/>
            <a:ext cx="10493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6631" r="-9371" b="38519"/>
          <a:stretch/>
        </p:blipFill>
        <p:spPr>
          <a:xfrm>
            <a:off x="5740859" y="1234176"/>
            <a:ext cx="1036052" cy="257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111" y="1133880"/>
            <a:ext cx="1101852" cy="29991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517" y="1515762"/>
            <a:ext cx="18018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871" y="2097881"/>
            <a:ext cx="6619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office of personnel management logo"/>
          <p:cNvSpPr>
            <a:spLocks noChangeAspect="1" noChangeArrowheads="1"/>
          </p:cNvSpPr>
          <p:nvPr/>
        </p:nvSpPr>
        <p:spPr bwMode="auto">
          <a:xfrm>
            <a:off x="-31750" y="-13652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office of personnel management logo"/>
          <p:cNvSpPr>
            <a:spLocks noChangeAspect="1" noChangeArrowheads="1"/>
          </p:cNvSpPr>
          <p:nvPr/>
        </p:nvSpPr>
        <p:spPr bwMode="auto">
          <a:xfrm>
            <a:off x="120650" y="1587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3" y="1682307"/>
            <a:ext cx="868680" cy="868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429" y="1549400"/>
            <a:ext cx="960120" cy="48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550" y="1755537"/>
            <a:ext cx="968228" cy="659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03" y="2633456"/>
            <a:ext cx="1069316" cy="6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54805" y="2119372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NEST Case Study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354805" y="3380095"/>
            <a:ext cx="83534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Nest: A Leader in the “Internet of Things”</a:t>
            </a:r>
          </a:p>
          <a:p>
            <a:pPr algn="ctr"/>
            <a:endParaRPr lang="en-US" sz="3200" b="1" dirty="0" smtClean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 Course or Cooperation with the Insurance Industry?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110" y="5397061"/>
            <a:ext cx="1117795" cy="11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340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64" y="31584"/>
            <a:ext cx="7950815" cy="860425"/>
          </a:xfrm>
        </p:spPr>
        <p:txBody>
          <a:bodyPr/>
          <a:lstStyle/>
          <a:p>
            <a:r>
              <a:rPr lang="en-US" dirty="0" smtClean="0"/>
              <a:t>Telematics for Your Home:</a:t>
            </a:r>
            <a:br>
              <a:rPr lang="en-US" dirty="0" smtClean="0"/>
            </a:br>
            <a:r>
              <a:rPr lang="en-US" dirty="0" smtClean="0"/>
              <a:t>The Internet of Things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650" y="1103313"/>
            <a:ext cx="6753116" cy="465296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dirty="0" smtClean="0"/>
              <a:t>The home is the next frontier for telematics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dirty="0" smtClean="0"/>
              <a:t>Rapidly becoming a crowded space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dirty="0" smtClean="0"/>
              <a:t>How and with whom will insurers partner?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dirty="0" smtClean="0"/>
              <a:t>Can control increasing array of household systems remotely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Heat, A/C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Fire, CO detection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Security Systems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Cameras/Monitors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Appliances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Lighting</a:t>
            </a:r>
          </a:p>
          <a:p>
            <a:pPr>
              <a:lnSpc>
                <a:spcPts val="2200"/>
              </a:lnSpc>
            </a:pPr>
            <a:r>
              <a:rPr lang="en-US" sz="2100" b="1" dirty="0" smtClean="0"/>
              <a:t>Technology is adaptive</a:t>
            </a:r>
          </a:p>
          <a:p>
            <a:pPr lvl="1">
              <a:lnSpc>
                <a:spcPts val="2200"/>
              </a:lnSpc>
            </a:pPr>
            <a:r>
              <a:rPr lang="en-US" sz="1900" b="1" i="1" dirty="0" smtClean="0">
                <a:solidFill>
                  <a:srgbClr val="C00000"/>
                </a:solidFill>
              </a:rPr>
              <a:t>Uses sensors and algorithms to learn about you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endParaRPr lang="en-US" sz="2100" b="1" dirty="0" smtClean="0"/>
          </a:p>
          <a:p>
            <a:pPr>
              <a:lnSpc>
                <a:spcPts val="2200"/>
              </a:lnSpc>
              <a:spcBef>
                <a:spcPct val="50000"/>
              </a:spcBef>
            </a:pPr>
            <a:endParaRPr lang="en-US" sz="2100" b="1" dirty="0" smtClean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6"/>
          <a:stretch/>
        </p:blipFill>
        <p:spPr>
          <a:xfrm>
            <a:off x="3761423" y="3214025"/>
            <a:ext cx="5063489" cy="2930439"/>
          </a:xfrm>
          <a:prstGeom prst="rect">
            <a:avLst/>
          </a:prstGeom>
        </p:spPr>
      </p:pic>
      <p:sp>
        <p:nvSpPr>
          <p:cNvPr id="16" name="AutoShape 2" descr="Image result for nest logo"/>
          <p:cNvSpPr>
            <a:spLocks noChangeAspect="1" noChangeArrowheads="1"/>
          </p:cNvSpPr>
          <p:nvPr/>
        </p:nvSpPr>
        <p:spPr bwMode="auto">
          <a:xfrm>
            <a:off x="6194694" y="1103313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640" y="1235240"/>
            <a:ext cx="1429407" cy="14294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875" y="1264144"/>
            <a:ext cx="838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7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64" y="31584"/>
            <a:ext cx="7950815" cy="860425"/>
          </a:xfrm>
        </p:spPr>
        <p:txBody>
          <a:bodyPr/>
          <a:lstStyle/>
          <a:p>
            <a:r>
              <a:rPr lang="en-US" dirty="0" smtClean="0"/>
              <a:t>Partnerships with Insurers: Selling     Safety and Savings Simultaneously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" descr="Image result for nest logo"/>
          <p:cNvSpPr>
            <a:spLocks noChangeAspect="1" noChangeArrowheads="1"/>
          </p:cNvSpPr>
          <p:nvPr/>
        </p:nvSpPr>
        <p:spPr bwMode="auto">
          <a:xfrm>
            <a:off x="6194694" y="1103313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3" t="8987" r="4495" b="7547"/>
          <a:stretch/>
        </p:blipFill>
        <p:spPr>
          <a:xfrm>
            <a:off x="209998" y="1235075"/>
            <a:ext cx="8391077" cy="39798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37" y="1235075"/>
            <a:ext cx="1429407" cy="1429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650" y="6464498"/>
            <a:ext cx="848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://nest.com/insurance-partners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accessed 1/10/16;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blackWhite">
          <a:xfrm>
            <a:off x="393923" y="5507692"/>
            <a:ext cx="8023225" cy="842672"/>
          </a:xfrm>
          <a:prstGeom prst="wedgeRectCallout">
            <a:avLst>
              <a:gd name="adj1" fmla="val 2133"/>
              <a:gd name="adj2" fmla="val -11453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 is actively seeking to partner with insurers.  As of Jan. 10, 2016, Nest listed 2 insurance partners offering discounts in a number of states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114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54805" y="2119372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Wearables and Beyond…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255985" y="3695819"/>
            <a:ext cx="86225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 Where The Internet of Things</a:t>
            </a:r>
          </a:p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 Meets Health, Disability </a:t>
            </a:r>
            <a:r>
              <a:rPr lang="en-US" sz="3200" b="1" smtClean="0">
                <a:solidFill>
                  <a:srgbClr val="225A7A"/>
                </a:solidFill>
              </a:rPr>
              <a:t>and Workers </a:t>
            </a:r>
            <a:r>
              <a:rPr lang="en-US" sz="3200" b="1" dirty="0" smtClean="0">
                <a:solidFill>
                  <a:srgbClr val="225A7A"/>
                </a:solidFill>
              </a:rPr>
              <a:t>Compensation Insurance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032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dirty="0" smtClean="0"/>
              <a:t>Wearables Show Significant Potential to Reduce Workplace Injury, Death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Wearables Today </a:t>
            </a:r>
            <a:r>
              <a:rPr lang="en-US" sz="2100" b="1" dirty="0"/>
              <a:t>C</a:t>
            </a:r>
            <a:r>
              <a:rPr lang="en-US" sz="2100" b="1" dirty="0" smtClean="0"/>
              <a:t>an </a:t>
            </a:r>
            <a:r>
              <a:rPr lang="en-US" sz="2100" b="1" dirty="0"/>
              <a:t>M</a:t>
            </a:r>
            <a:r>
              <a:rPr lang="en-US" sz="2100" b="1" dirty="0" smtClean="0"/>
              <a:t>onitor: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Location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Heart rate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Temperature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Steps/Exertion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Sweat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Sleep</a:t>
            </a:r>
          </a:p>
          <a:p>
            <a:pPr>
              <a:lnSpc>
                <a:spcPts val="2400"/>
              </a:lnSpc>
            </a:pPr>
            <a:r>
              <a:rPr lang="en-US" sz="2100" b="1" dirty="0" smtClean="0"/>
              <a:t>In the Near Future Could Monitor: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Glucose level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Oxygen levels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Pain 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Nausea</a:t>
            </a:r>
            <a:endParaRPr lang="en-US" sz="2100" b="1" dirty="0" smtClean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08"/>
          <a:stretch/>
        </p:blipFill>
        <p:spPr>
          <a:xfrm>
            <a:off x="3041150" y="1954058"/>
            <a:ext cx="2995448" cy="961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61" y="3394606"/>
            <a:ext cx="2086731" cy="2781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79" y="1128418"/>
            <a:ext cx="1953403" cy="2740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5" y="5622653"/>
            <a:ext cx="2857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55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55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sz="2800" dirty="0" smtClean="0"/>
              <a:t>Beyond Wearables: </a:t>
            </a:r>
            <a:r>
              <a:rPr lang="en-US" sz="2800" dirty="0" err="1" smtClean="0"/>
              <a:t>Ingestibles</a:t>
            </a:r>
            <a:r>
              <a:rPr lang="en-US" sz="2800" dirty="0" smtClean="0"/>
              <a:t> and </a:t>
            </a:r>
            <a:r>
              <a:rPr lang="en-US" sz="2800" dirty="0" err="1" smtClean="0"/>
              <a:t>Implantables</a:t>
            </a:r>
            <a:r>
              <a:rPr lang="en-US" sz="2800" dirty="0" smtClean="0"/>
              <a:t>, VR Could Have Big Impacts Too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100" b="1" dirty="0" err="1" smtClean="0"/>
              <a:t>Ingestibles</a:t>
            </a:r>
            <a:r>
              <a:rPr lang="en-US" sz="2100" b="1" dirty="0"/>
              <a:t>:</a:t>
            </a:r>
            <a:endParaRPr lang="en-US" sz="2100" b="1" dirty="0" smtClean="0"/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Body chemistry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View malignancies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Detect diseases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Medication adherence</a:t>
            </a:r>
          </a:p>
          <a:p>
            <a:pPr>
              <a:lnSpc>
                <a:spcPts val="2100"/>
              </a:lnSpc>
            </a:pPr>
            <a:r>
              <a:rPr lang="en-US" sz="2100" b="1" dirty="0" err="1" smtClean="0"/>
              <a:t>Implantables</a:t>
            </a:r>
            <a:endParaRPr lang="en-US" sz="2100" b="1" dirty="0" smtClean="0"/>
          </a:p>
          <a:p>
            <a:pPr>
              <a:lnSpc>
                <a:spcPts val="2100"/>
              </a:lnSpc>
            </a:pPr>
            <a:r>
              <a:rPr lang="en-US" sz="2100" b="1" dirty="0" smtClean="0"/>
              <a:t>Smart Fabrics</a:t>
            </a:r>
          </a:p>
          <a:p>
            <a:pPr>
              <a:lnSpc>
                <a:spcPts val="2100"/>
              </a:lnSpc>
            </a:pPr>
            <a:r>
              <a:rPr lang="en-US" sz="2100" b="1" dirty="0" smtClean="0"/>
              <a:t>Virtual Reality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Computer simulated reality</a:t>
            </a:r>
          </a:p>
          <a:p>
            <a:pPr>
              <a:lnSpc>
                <a:spcPts val="2100"/>
              </a:lnSpc>
            </a:pPr>
            <a:r>
              <a:rPr lang="en-US" sz="2100" b="1" dirty="0" smtClean="0"/>
              <a:t>Augmented Reality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Real world environment supplemented by computer generated inputs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034" y="3633206"/>
            <a:ext cx="2636262" cy="1475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054" y="1083028"/>
            <a:ext cx="5485946" cy="234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5166237"/>
            <a:ext cx="2752166" cy="15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3682"/>
            <a:ext cx="7663136" cy="860425"/>
          </a:xfrm>
        </p:spPr>
        <p:txBody>
          <a:bodyPr/>
          <a:lstStyle/>
          <a:p>
            <a:r>
              <a:rPr lang="en-US" dirty="0" smtClean="0"/>
              <a:t>A Few Outstanding Issues (Among Many)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998758"/>
            <a:ext cx="8754598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Worker Status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Are workers independent contractors or employees?</a:t>
            </a:r>
            <a:endParaRPr lang="en-US" sz="1700" b="1" dirty="0" smtClean="0"/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Privacy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Where is the dividing line between data that is useful or necessary for the conduct of business and truly private information?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Security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How will data be protected?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How will the inevitable breaches be managed?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Data Ownership and Portability</a:t>
            </a:r>
          </a:p>
          <a:p>
            <a:pPr lvl="1">
              <a:lnSpc>
                <a:spcPts val="2400"/>
              </a:lnSpc>
            </a:pPr>
            <a:r>
              <a:rPr lang="en-US" sz="1700" b="1" dirty="0" smtClean="0"/>
              <a:t>Who owns the data?  Is the data portable?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Insurance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Need for evolving property and liability coverages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Concern over disintermediation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82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Download at </a:t>
            </a:r>
            <a:r>
              <a:rPr lang="en-US" sz="3600" b="1" i="1" dirty="0" smtClean="0">
                <a:solidFill>
                  <a:srgbClr val="00B050"/>
                </a:solidFill>
                <a:hlinkClick r:id="rId3"/>
              </a:rPr>
              <a:t>www.iii.org/presetations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861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Data/Privacy Breach:</a:t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Potential Costs Can Be Insured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71539" y="1227613"/>
          <a:ext cx="7286624" cy="498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43000" y="4786313"/>
            <a:ext cx="1824038" cy="882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FFFFFF"/>
                </a:solidFill>
              </a:rPr>
              <a:t>Forensic costs to discover cause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3213" y="4357688"/>
            <a:ext cx="885825" cy="4286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4"/>
          <p:cNvSpPr txBox="1">
            <a:spLocks noChangeArrowheads="1"/>
          </p:cNvSpPr>
          <p:nvPr/>
        </p:nvSpPr>
        <p:spPr bwMode="auto">
          <a:xfrm>
            <a:off x="8596313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606A481-C36E-4059-9632-DCF5118F4A44}" type="slidenum">
              <a:rPr lang="en-US" altLang="en-US" sz="1200"/>
              <a:pPr algn="r"/>
              <a:t>6</a:t>
            </a:fld>
            <a:endParaRPr lang="en-US" alt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5372" y="6485943"/>
            <a:ext cx="343203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 smtClean="0">
                <a:latin typeface="Arial "/>
              </a:rPr>
              <a:t>Source</a:t>
            </a:r>
            <a:r>
              <a:rPr lang="en-US" sz="1200" dirty="0">
                <a:latin typeface="Arial "/>
              </a:rPr>
              <a:t>: </a:t>
            </a:r>
            <a:r>
              <a:rPr lang="en-US" sz="1200" dirty="0" smtClean="0">
                <a:latin typeface="Arial "/>
              </a:rPr>
              <a:t>Zurich; Insurance Information </a:t>
            </a:r>
            <a:r>
              <a:rPr lang="en-US" sz="1200" dirty="0">
                <a:latin typeface="Arial "/>
              </a:rPr>
              <a:t>Institute.</a:t>
            </a:r>
          </a:p>
        </p:txBody>
      </p:sp>
    </p:spTree>
    <p:extLst>
      <p:ext uri="{BB962C8B-B14F-4D97-AF65-F5344CB8AC3E}">
        <p14:creationId xmlns:p14="http://schemas.microsoft.com/office/powerpoint/2010/main" val="2518710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/>
          </p:nvPr>
        </p:nvGraphicFramePr>
        <p:xfrm>
          <a:off x="215372" y="1673366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0455" name="Chart" r:id="rId4" imgW="8715408" imgH="4600679" progId="MSGraph.Chart.8">
                  <p:embed followColorScheme="full"/>
                </p:oleObj>
              </mc:Choice>
              <mc:Fallback>
                <p:oleObj name="Chart" r:id="rId4" imgW="8715408" imgH="460067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72" y="1673366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17" y="19878"/>
            <a:ext cx="8055044" cy="860425"/>
          </a:xfrm>
        </p:spPr>
        <p:txBody>
          <a:bodyPr/>
          <a:lstStyle/>
          <a:p>
            <a:r>
              <a:rPr lang="en-US" dirty="0" smtClean="0"/>
              <a:t>Estimated Cyber Insurance Premiums Written, 2014 – 2020F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4167266" y="1221260"/>
            <a:ext cx="2402887" cy="1473569"/>
          </a:xfrm>
          <a:prstGeom prst="wedgeRectCallout">
            <a:avLst>
              <a:gd name="adj1" fmla="val 79445"/>
              <a:gd name="adj2" fmla="val 598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"/>
              </a:rPr>
              <a:t>Cyber insurance premiums written could more than triple to $7.5 billion by 2020</a:t>
            </a:r>
            <a:endParaRPr lang="en-US" sz="20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372" y="6485943"/>
            <a:ext cx="559929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 smtClean="0">
                <a:latin typeface="Arial "/>
              </a:rPr>
              <a:t>Source</a:t>
            </a:r>
            <a:r>
              <a:rPr lang="en-US" sz="1200" dirty="0">
                <a:latin typeface="Arial "/>
              </a:rPr>
              <a:t>: </a:t>
            </a:r>
            <a:r>
              <a:rPr lang="en-US" sz="1200" dirty="0" err="1" smtClean="0">
                <a:latin typeface="Arial "/>
              </a:rPr>
              <a:t>Advisen</a:t>
            </a:r>
            <a:r>
              <a:rPr lang="en-US" sz="1200" dirty="0" smtClean="0">
                <a:latin typeface="Arial "/>
              </a:rPr>
              <a:t> (2014 est.); PwC (2015, 2020); Insurance Information </a:t>
            </a:r>
            <a:r>
              <a:rPr lang="en-US" sz="1200" dirty="0">
                <a:latin typeface="Arial "/>
              </a:rPr>
              <a:t>Institute.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black">
          <a:xfrm>
            <a:off x="215372" y="1921641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Billions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337" y="1221259"/>
            <a:ext cx="2649133" cy="3425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4167265" y="3357797"/>
            <a:ext cx="2402887" cy="1017386"/>
          </a:xfrm>
          <a:prstGeom prst="wedgeRectCallout">
            <a:avLst>
              <a:gd name="adj1" fmla="val -72772"/>
              <a:gd name="adj2" fmla="val -355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"/>
              </a:rPr>
              <a:t>I.I.I.’s Cyber Risk paper issued   Oct. 2015</a:t>
            </a:r>
            <a:endParaRPr lang="en-US" sz="2000" b="1" dirty="0">
              <a:solidFill>
                <a:schemeClr val="bg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6805319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Sharing Economy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The Sharing (On-Demand or ‘Gig’) Economy Will Transform the American Workforce and the                       P/C Insurance Industry Too</a:t>
            </a: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8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772406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Labor on Demand: Huge Implications for    the US Economy, Workers &amp; Insurers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3800">
            <a:off x="412807" y="3699528"/>
            <a:ext cx="4604160" cy="2592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84" y="4086883"/>
            <a:ext cx="1880945" cy="2473443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blackWhite">
          <a:xfrm rot="1063534">
            <a:off x="233232" y="2019163"/>
            <a:ext cx="1786445" cy="970514"/>
          </a:xfrm>
          <a:prstGeom prst="wedgeRectCallout">
            <a:avLst>
              <a:gd name="adj1" fmla="val 84947"/>
              <a:gd name="adj2" fmla="val 1264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i="1" dirty="0" smtClean="0">
                <a:solidFill>
                  <a:srgbClr val="FFFFFF"/>
                </a:solidFill>
              </a:rPr>
              <a:t>YOUR</a:t>
            </a:r>
            <a:r>
              <a:rPr lang="en-US" b="1" dirty="0" smtClean="0">
                <a:solidFill>
                  <a:srgbClr val="FFFFFF"/>
                </a:solidFill>
              </a:rPr>
              <a:t> job be reduced to an app?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 descr="WSJGraph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675">
            <a:off x="1875245" y="1409657"/>
            <a:ext cx="72009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6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222284</TotalTime>
  <Words>3279</Words>
  <Application>Microsoft Office PowerPoint</Application>
  <PresentationFormat>On-screen Show (4:3)</PresentationFormat>
  <Paragraphs>465</Paragraphs>
  <Slides>57</Slides>
  <Notes>49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Arial </vt:lpstr>
      <vt:lpstr>Symbol</vt:lpstr>
      <vt:lpstr>Verdana</vt:lpstr>
      <vt:lpstr>Wingdings</vt:lpstr>
      <vt:lpstr>Default Design</vt:lpstr>
      <vt:lpstr>Chart</vt:lpstr>
      <vt:lpstr>The Internet of Things:  Insurance in the Age of the “Sharing” and        “On Demand” Economy</vt:lpstr>
      <vt:lpstr>TECHNOLOGY, DISRPTORS   AND INSURANCE</vt:lpstr>
      <vt:lpstr>Interest in Technology Issues and Insurance Is Surging: Presents Opportunity</vt:lpstr>
      <vt:lpstr>PowerPoint Presentation</vt:lpstr>
      <vt:lpstr>Data Breaches 2005-2015, by Number of Breaches and Records Exposed</vt:lpstr>
      <vt:lpstr>Data/Privacy Breach: Many Potential Costs Can Be Insured</vt:lpstr>
      <vt:lpstr>Estimated Cyber Insurance Premiums Written, 2014 – 2020F</vt:lpstr>
      <vt:lpstr>The Sharing Economy</vt:lpstr>
      <vt:lpstr>Labor on Demand: Huge Implications for    the US Economy, Workers &amp; Insurers</vt:lpstr>
      <vt:lpstr>The “Sharing Economy” or “On-Demand” World is Not New…</vt:lpstr>
      <vt:lpstr>…But the “On-Demand” World is Exploding      as Is the Demand for “On-Tap” Workers</vt:lpstr>
      <vt:lpstr>You Can Live Your Life with the Swipe of a Finger…</vt:lpstr>
      <vt:lpstr>Some Players in the Sharing Economy  Have Become Household Names</vt:lpstr>
      <vt:lpstr>On-Demand/Sharing/Peer-to-Peer Economy Impacts Many Lines of Insurance</vt:lpstr>
      <vt:lpstr>Regulation, Politics and the Sharing Economy</vt:lpstr>
      <vt:lpstr>Political Skepticism About the ‘Gig’ Economy</vt:lpstr>
      <vt:lpstr>Regulatory Issues Abound as Well, With Implications for Insurance Coverages</vt:lpstr>
      <vt:lpstr>Technology and Employment</vt:lpstr>
      <vt:lpstr>PowerPoint Presentation</vt:lpstr>
      <vt:lpstr>Growth in Temporary Workers vs.  All Nonfarm Employment, 2010-2016*</vt:lpstr>
      <vt:lpstr>PowerPoint Presentation</vt:lpstr>
      <vt:lpstr>The On-Demand Economy and American Workers: What Is Happening?</vt:lpstr>
      <vt:lpstr>What’s In Store for the American Worker, Labor Force and Workers Comp</vt:lpstr>
      <vt:lpstr>What’s In Store for the American Worker, Labor Force and Workers Comp</vt:lpstr>
      <vt:lpstr>Potential Consequences for Insurers</vt:lpstr>
      <vt:lpstr>PowerPoint Presentation</vt:lpstr>
      <vt:lpstr>Percent of People Who Have Engaged in an  “On Demand/Sharing Economy” Transaction</vt:lpstr>
      <vt:lpstr>Percent of Americans Who Have Engaged in the  “Gig/Sharing Economy” by Transaction</vt:lpstr>
      <vt:lpstr>Americans Who Offer Services in the Sharing/Gig  Economy Are Statistically More Prone to Workplace Injury</vt:lpstr>
      <vt:lpstr>Age of People Who are Providing the Sharing/On-Demand Economy</vt:lpstr>
      <vt:lpstr>Household Income:  Providers of the Sharing/On-Demand Economy</vt:lpstr>
      <vt:lpstr>Americans Love Working in the Sharing Economy but Many Feel Exploited</vt:lpstr>
      <vt:lpstr>Opinions Are Split on Whether the   Sharing Economy Needs More Regulation</vt:lpstr>
      <vt:lpstr>The On-Demand Economy and Wall Street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Ridesharing Regulation/Legislation and Status of ISO Filings as of 9/30/15</vt:lpstr>
      <vt:lpstr>PowerPoint Presentation</vt:lpstr>
      <vt:lpstr>Media is Obsessed with Driverless Vehicles: Often Predicting the Demise of Auto Insurance</vt:lpstr>
      <vt:lpstr>2015: Transportation Incidents on the Rise </vt:lpstr>
      <vt:lpstr>PowerPoint Presentation</vt:lpstr>
      <vt:lpstr>Worldwide Industrial Robot Installations, 1992-2017F</vt:lpstr>
      <vt:lpstr>PowerPoint Presentation</vt:lpstr>
      <vt:lpstr>The Internet of Things and the Insurance Industry</vt:lpstr>
      <vt:lpstr>The Internet of Things and the Insurance Industry Value Chain</vt:lpstr>
      <vt:lpstr>The Internet of Things and the Insurance Industry Value Chain</vt:lpstr>
      <vt:lpstr>PowerPoint Presentation</vt:lpstr>
      <vt:lpstr>Telematics for Your Home: The Internet of Things</vt:lpstr>
      <vt:lpstr>Partnerships with Insurers: Selling     Safety and Savings Simultaneously</vt:lpstr>
      <vt:lpstr>PowerPoint Presentation</vt:lpstr>
      <vt:lpstr>Wearables Show Significant Potential to Reduce Workplace Injury, Death</vt:lpstr>
      <vt:lpstr>Beyond Wearables: Ingestibles and Implantables, VR Could Have Big Impacts Too</vt:lpstr>
      <vt:lpstr>A Few Outstanding Issues (Among Many)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4606</cp:revision>
  <cp:lastPrinted>2015-10-19T15:34:00Z</cp:lastPrinted>
  <dcterms:modified xsi:type="dcterms:W3CDTF">2016-03-17T10:57:28Z</dcterms:modified>
</cp:coreProperties>
</file>