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9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2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3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12.xml" ContentType="application/vnd.openxmlformats-officedocument.drawingml.chart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3.xml" ContentType="application/vnd.openxmlformats-officedocument.drawingml.chart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491" r:id="rId2"/>
    <p:sldId id="4255" r:id="rId3"/>
    <p:sldId id="4283" r:id="rId4"/>
    <p:sldId id="4282" r:id="rId5"/>
    <p:sldId id="4280" r:id="rId6"/>
    <p:sldId id="4278" r:id="rId7"/>
    <p:sldId id="4271" r:id="rId8"/>
    <p:sldId id="4272" r:id="rId9"/>
    <p:sldId id="4292" r:id="rId10"/>
    <p:sldId id="4285" r:id="rId11"/>
    <p:sldId id="4284" r:id="rId12"/>
    <p:sldId id="4277" r:id="rId13"/>
    <p:sldId id="4276" r:id="rId14"/>
    <p:sldId id="4287" r:id="rId15"/>
    <p:sldId id="4256" r:id="rId16"/>
    <p:sldId id="4257" r:id="rId17"/>
    <p:sldId id="4260" r:id="rId18"/>
    <p:sldId id="4261" r:id="rId19"/>
    <p:sldId id="4263" r:id="rId20"/>
    <p:sldId id="4262" r:id="rId21"/>
    <p:sldId id="4264" r:id="rId22"/>
    <p:sldId id="4286" r:id="rId23"/>
    <p:sldId id="4266" r:id="rId24"/>
    <p:sldId id="4268" r:id="rId25"/>
    <p:sldId id="4267" r:id="rId26"/>
    <p:sldId id="4265" r:id="rId27"/>
    <p:sldId id="4131" r:id="rId28"/>
    <p:sldId id="4110" r:id="rId29"/>
    <p:sldId id="4109" r:id="rId30"/>
    <p:sldId id="4127" r:id="rId31"/>
    <p:sldId id="4128" r:id="rId32"/>
    <p:sldId id="4132" r:id="rId33"/>
    <p:sldId id="4168" r:id="rId34"/>
    <p:sldId id="4112" r:id="rId35"/>
    <p:sldId id="4115" r:id="rId36"/>
    <p:sldId id="4289" r:id="rId37"/>
    <p:sldId id="4290" r:id="rId38"/>
    <p:sldId id="4291" r:id="rId39"/>
    <p:sldId id="4293" r:id="rId40"/>
    <p:sldId id="4294" r:id="rId41"/>
    <p:sldId id="4048" r:id="rId4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A7A"/>
    <a:srgbClr val="4B9FCD"/>
    <a:srgbClr val="3691C4"/>
    <a:srgbClr val="2B7299"/>
    <a:srgbClr val="3333CC"/>
    <a:srgbClr val="28688C"/>
    <a:srgbClr val="E5F1F7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89785" autoAdjust="0"/>
  </p:normalViewPr>
  <p:slideViewPr>
    <p:cSldViewPr snapToGrid="0">
      <p:cViewPr varScale="1">
        <p:scale>
          <a:sx n="105" d="100"/>
          <a:sy n="105" d="100"/>
        </p:scale>
        <p:origin x="966" y="90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85846867749424E-2"/>
          <c:y val="0.17152507566576922"/>
          <c:w val="0.92807424593967514"/>
          <c:h val="0.67215416116958082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Alternative Capital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6" b="1" i="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Sheet1!$B$2:$J$2</c:f>
              <c:numCache>
                <c:formatCode>_(* #,##0_);_(* \(#,##0\);_(* "-"??_);_(@_)</c:formatCode>
                <c:ptCount val="9"/>
                <c:pt idx="0" formatCode="General">
                  <c:v>17</c:v>
                </c:pt>
                <c:pt idx="1">
                  <c:v>22</c:v>
                </c:pt>
                <c:pt idx="2">
                  <c:v>19</c:v>
                </c:pt>
                <c:pt idx="3">
                  <c:v>22</c:v>
                </c:pt>
                <c:pt idx="4">
                  <c:v>24</c:v>
                </c:pt>
                <c:pt idx="5">
                  <c:v>28</c:v>
                </c:pt>
                <c:pt idx="6">
                  <c:v>39</c:v>
                </c:pt>
                <c:pt idx="7">
                  <c:v>50</c:v>
                </c:pt>
                <c:pt idx="8">
                  <c:v>59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Traditional Capital</c:v>
                </c:pt>
              </c:strCache>
            </c:strRef>
          </c:tx>
          <c:spPr>
            <a:solidFill>
              <a:schemeClr val="accent1"/>
            </a:solidFill>
            <a:ln w="25336">
              <a:noFill/>
            </a:ln>
          </c:spPr>
          <c:invertIfNegative val="0"/>
          <c:dLbls>
            <c:dLbl>
              <c:idx val="0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596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spPr>
              <a:noFill/>
              <a:ln w="2533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6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Sheet1!$B$3:$J$3</c:f>
              <c:numCache>
                <c:formatCode>_(* #,##0_);_(* \(#,##0\);_(* "-"??_);_(@_)</c:formatCode>
                <c:ptCount val="9"/>
                <c:pt idx="0" formatCode="#,##0">
                  <c:v>368</c:v>
                </c:pt>
                <c:pt idx="1">
                  <c:v>388</c:v>
                </c:pt>
                <c:pt idx="2">
                  <c:v>321</c:v>
                </c:pt>
                <c:pt idx="3">
                  <c:v>378</c:v>
                </c:pt>
                <c:pt idx="4">
                  <c:v>447</c:v>
                </c:pt>
                <c:pt idx="5">
                  <c:v>428</c:v>
                </c:pt>
                <c:pt idx="6">
                  <c:v>466</c:v>
                </c:pt>
                <c:pt idx="7">
                  <c:v>490</c:v>
                </c:pt>
                <c:pt idx="8">
                  <c:v>511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089902192"/>
        <c:axId val="1089885872"/>
      </c:barChart>
      <c:lineChart>
        <c:grouping val="standard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6" b="1" i="0" baseline="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Sheet1!$B$4:$J$4</c:f>
              <c:numCache>
                <c:formatCode>#,##0</c:formatCode>
                <c:ptCount val="9"/>
                <c:pt idx="0">
                  <c:v>385</c:v>
                </c:pt>
                <c:pt idx="1">
                  <c:v>410</c:v>
                </c:pt>
                <c:pt idx="2">
                  <c:v>340</c:v>
                </c:pt>
                <c:pt idx="3">
                  <c:v>400</c:v>
                </c:pt>
                <c:pt idx="4">
                  <c:v>470</c:v>
                </c:pt>
                <c:pt idx="5">
                  <c:v>455</c:v>
                </c:pt>
                <c:pt idx="6">
                  <c:v>505</c:v>
                </c:pt>
                <c:pt idx="7">
                  <c:v>540</c:v>
                </c:pt>
                <c:pt idx="8">
                  <c:v>570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902192"/>
        <c:axId val="1089885872"/>
      </c:lineChart>
      <c:catAx>
        <c:axId val="1089902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6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885872"/>
        <c:crosses val="autoZero"/>
        <c:auto val="1"/>
        <c:lblAlgn val="ctr"/>
        <c:lblOffset val="20"/>
        <c:noMultiLvlLbl val="0"/>
      </c:catAx>
      <c:valAx>
        <c:axId val="1089885872"/>
        <c:scaling>
          <c:orientation val="minMax"/>
        </c:scaling>
        <c:delete val="0"/>
        <c:axPos val="l"/>
        <c:numFmt formatCode="\$#,##0" sourceLinked="0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02192"/>
        <c:crosses val="autoZero"/>
        <c:crossBetween val="between"/>
      </c:valAx>
      <c:spPr>
        <a:noFill/>
        <a:ln w="25336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52807455210821E-2"/>
          <c:y val="3.350402743370192E-2"/>
          <c:w val="0.85403822904785942"/>
          <c:h val="0.77722019415035648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 Multiple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Sheet1!$A$2:$A$19</c:f>
              <c:numCache>
                <c:formatCode>General</c:formatCode>
                <c:ptCount val="1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</c:numCache>
            </c:numRef>
          </c:cat>
          <c:val>
            <c:numRef>
              <c:f>Sheet1!$B$2:$B$19</c:f>
              <c:numCache>
                <c:formatCode>0.00</c:formatCode>
                <c:ptCount val="18"/>
                <c:pt idx="0">
                  <c:v>6.51</c:v>
                </c:pt>
                <c:pt idx="1">
                  <c:v>5.67</c:v>
                </c:pt>
                <c:pt idx="2">
                  <c:v>5.38</c:v>
                </c:pt>
                <c:pt idx="3">
                  <c:v>5.9</c:v>
                </c:pt>
                <c:pt idx="4">
                  <c:v>7.22</c:v>
                </c:pt>
                <c:pt idx="5">
                  <c:v>5.42</c:v>
                </c:pt>
                <c:pt idx="6">
                  <c:v>4.33</c:v>
                </c:pt>
                <c:pt idx="7">
                  <c:v>3.23</c:v>
                </c:pt>
                <c:pt idx="8">
                  <c:v>3.7</c:v>
                </c:pt>
                <c:pt idx="9">
                  <c:v>4.5599999999999996</c:v>
                </c:pt>
                <c:pt idx="10">
                  <c:v>3.39</c:v>
                </c:pt>
                <c:pt idx="11">
                  <c:v>4.29</c:v>
                </c:pt>
                <c:pt idx="12">
                  <c:v>5.14</c:v>
                </c:pt>
                <c:pt idx="13">
                  <c:v>3.33</c:v>
                </c:pt>
                <c:pt idx="14">
                  <c:v>4.1500000000000004</c:v>
                </c:pt>
                <c:pt idx="15">
                  <c:v>4.4400000000000004</c:v>
                </c:pt>
                <c:pt idx="16">
                  <c:v>3.17</c:v>
                </c:pt>
                <c:pt idx="17">
                  <c:v>2.91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23138944"/>
        <c:axId val="923137856"/>
      </c:lineChart>
      <c:catAx>
        <c:axId val="9231389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3137856"/>
        <c:crosses val="autoZero"/>
        <c:auto val="1"/>
        <c:lblAlgn val="ctr"/>
        <c:lblOffset val="100"/>
        <c:noMultiLvlLbl val="0"/>
      </c:catAx>
      <c:valAx>
        <c:axId val="923137856"/>
        <c:scaling>
          <c:orientation val="minMax"/>
          <c:min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r>
                  <a:rPr lang="en-US" sz="1600" b="1" i="0" baseline="0" dirty="0" smtClean="0">
                    <a:effectLst/>
                  </a:rPr>
                  <a:t>Risk Spread/Expected Loss</a:t>
                </a:r>
                <a:endParaRPr lang="en-US" sz="16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923138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85846867749424E-2"/>
          <c:y val="0.12906866929730826"/>
          <c:w val="0.92807424593967514"/>
          <c:h val="0.7146105675380418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Sheet1!$B$1:$N$1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Sheet1!$B$2:$N$2</c:f>
              <c:numCache>
                <c:formatCode>0%</c:formatCode>
                <c:ptCount val="13"/>
                <c:pt idx="0">
                  <c:v>0.14000000000000001</c:v>
                </c:pt>
                <c:pt idx="1">
                  <c:v>0.14000000000000001</c:v>
                </c:pt>
                <c:pt idx="2">
                  <c:v>-0.11</c:v>
                </c:pt>
                <c:pt idx="3">
                  <c:v>-0.06</c:v>
                </c:pt>
                <c:pt idx="4">
                  <c:v>0.76</c:v>
                </c:pt>
                <c:pt idx="5">
                  <c:v>-0.09</c:v>
                </c:pt>
                <c:pt idx="6">
                  <c:v>-0.16</c:v>
                </c:pt>
                <c:pt idx="7">
                  <c:v>0.1</c:v>
                </c:pt>
                <c:pt idx="8">
                  <c:v>-0.12</c:v>
                </c:pt>
                <c:pt idx="9">
                  <c:v>-0.03</c:v>
                </c:pt>
                <c:pt idx="10">
                  <c:v>7.0000000000000007E-2</c:v>
                </c:pt>
                <c:pt idx="11">
                  <c:v>-7.0000000000000007E-2</c:v>
                </c:pt>
                <c:pt idx="12">
                  <c:v>-0.17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23148736"/>
        <c:axId val="923144928"/>
      </c:barChart>
      <c:catAx>
        <c:axId val="923148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6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144928"/>
        <c:crosses val="autoZero"/>
        <c:auto val="1"/>
        <c:lblAlgn val="ctr"/>
        <c:lblOffset val="20"/>
        <c:noMultiLvlLbl val="0"/>
      </c:catAx>
      <c:valAx>
        <c:axId val="923144928"/>
        <c:scaling>
          <c:orientation val="minMax"/>
          <c:max val="0.4"/>
          <c:min val="-0.2"/>
        </c:scaling>
        <c:delete val="0"/>
        <c:axPos val="l"/>
        <c:numFmt formatCode="0%" sourceLinked="1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148736"/>
        <c:crosses val="autoZero"/>
        <c:crossBetween val="between"/>
      </c:valAx>
      <c:spPr>
        <a:noFill/>
        <a:ln w="2533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749719416386086E-2"/>
          <c:y val="4.0476190476190478E-2"/>
          <c:w val="0.94388327721661058"/>
          <c:h val="0.892857142857142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Impairments</c:v>
                </c:pt>
              </c:strCache>
            </c:strRef>
          </c:tx>
          <c:spPr>
            <a:solidFill>
              <a:schemeClr val="accent1"/>
            </a:solidFill>
            <a:ln w="25351">
              <a:noFill/>
            </a:ln>
          </c:spPr>
          <c:invertIfNegative val="0"/>
          <c:dLbls>
            <c:dLbl>
              <c:idx val="38"/>
              <c:spPr>
                <a:noFill/>
                <a:ln w="25351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397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51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397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Sheet1!$C$1:$AT$1</c:f>
              <c:strCache>
                <c:ptCount val="44"/>
                <c:pt idx="0">
                  <c:v>70</c:v>
                </c:pt>
                <c:pt idx="1">
                  <c:v>71</c:v>
                </c:pt>
                <c:pt idx="2">
                  <c:v>72</c:v>
                </c:pt>
                <c:pt idx="3">
                  <c:v>73</c:v>
                </c:pt>
                <c:pt idx="4">
                  <c:v>74</c:v>
                </c:pt>
                <c:pt idx="5">
                  <c:v>75</c:v>
                </c:pt>
                <c:pt idx="6">
                  <c:v>76</c:v>
                </c:pt>
                <c:pt idx="7">
                  <c:v>77</c:v>
                </c:pt>
                <c:pt idx="8">
                  <c:v>78</c:v>
                </c:pt>
                <c:pt idx="9">
                  <c:v>79</c:v>
                </c:pt>
                <c:pt idx="10">
                  <c:v>80</c:v>
                </c:pt>
                <c:pt idx="11">
                  <c:v>81</c:v>
                </c:pt>
                <c:pt idx="12">
                  <c:v>82</c:v>
                </c:pt>
                <c:pt idx="13">
                  <c:v>83</c:v>
                </c:pt>
                <c:pt idx="14">
                  <c:v>84</c:v>
                </c:pt>
                <c:pt idx="15">
                  <c:v>85</c:v>
                </c:pt>
                <c:pt idx="16">
                  <c:v>86</c:v>
                </c:pt>
                <c:pt idx="17">
                  <c:v>87</c:v>
                </c:pt>
                <c:pt idx="18">
                  <c:v>88</c:v>
                </c:pt>
                <c:pt idx="19">
                  <c:v>89</c:v>
                </c:pt>
                <c:pt idx="20">
                  <c:v>90</c:v>
                </c:pt>
                <c:pt idx="21">
                  <c:v>91</c:v>
                </c:pt>
                <c:pt idx="22">
                  <c:v>92</c:v>
                </c:pt>
                <c:pt idx="23">
                  <c:v>93</c:v>
                </c:pt>
                <c:pt idx="24">
                  <c:v>94</c:v>
                </c:pt>
                <c:pt idx="25">
                  <c:v>95</c:v>
                </c:pt>
                <c:pt idx="26">
                  <c:v>96</c:v>
                </c:pt>
                <c:pt idx="27">
                  <c:v>97</c:v>
                </c:pt>
                <c:pt idx="28">
                  <c:v>98</c:v>
                </c:pt>
                <c:pt idx="29">
                  <c:v>99</c:v>
                </c:pt>
                <c:pt idx="30">
                  <c:v>00</c:v>
                </c:pt>
                <c:pt idx="31">
                  <c:v>01</c:v>
                </c:pt>
                <c:pt idx="32">
                  <c:v>02</c:v>
                </c:pt>
                <c:pt idx="33">
                  <c:v>03</c:v>
                </c:pt>
                <c:pt idx="34">
                  <c:v>04</c:v>
                </c:pt>
                <c:pt idx="35">
                  <c:v>05</c:v>
                </c:pt>
                <c:pt idx="36">
                  <c:v>06</c:v>
                </c:pt>
                <c:pt idx="37">
                  <c:v>07</c:v>
                </c:pt>
                <c:pt idx="38">
                  <c:v>08</c:v>
                </c:pt>
                <c:pt idx="39">
                  <c:v>09</c:v>
                </c:pt>
                <c:pt idx="40">
                  <c:v>10</c:v>
                </c:pt>
                <c:pt idx="41">
                  <c:v>11</c:v>
                </c:pt>
                <c:pt idx="42">
                  <c:v>12</c:v>
                </c:pt>
                <c:pt idx="43">
                  <c:v>13</c:v>
                </c:pt>
              </c:strCache>
            </c:strRef>
          </c:cat>
          <c:val>
            <c:numRef>
              <c:f>Sheet1!$C$2:$AT$2</c:f>
              <c:numCache>
                <c:formatCode>General</c:formatCode>
                <c:ptCount val="44"/>
                <c:pt idx="0">
                  <c:v>15</c:v>
                </c:pt>
                <c:pt idx="1">
                  <c:v>12</c:v>
                </c:pt>
                <c:pt idx="2">
                  <c:v>7</c:v>
                </c:pt>
                <c:pt idx="3">
                  <c:v>11</c:v>
                </c:pt>
                <c:pt idx="4">
                  <c:v>9</c:v>
                </c:pt>
                <c:pt idx="5">
                  <c:v>34</c:v>
                </c:pt>
                <c:pt idx="6">
                  <c:v>9</c:v>
                </c:pt>
                <c:pt idx="7">
                  <c:v>13</c:v>
                </c:pt>
                <c:pt idx="8">
                  <c:v>12</c:v>
                </c:pt>
                <c:pt idx="9">
                  <c:v>19</c:v>
                </c:pt>
                <c:pt idx="10">
                  <c:v>9</c:v>
                </c:pt>
                <c:pt idx="11">
                  <c:v>16</c:v>
                </c:pt>
                <c:pt idx="12">
                  <c:v>14</c:v>
                </c:pt>
                <c:pt idx="13">
                  <c:v>13</c:v>
                </c:pt>
                <c:pt idx="14">
                  <c:v>36</c:v>
                </c:pt>
                <c:pt idx="15">
                  <c:v>49</c:v>
                </c:pt>
                <c:pt idx="16">
                  <c:v>31</c:v>
                </c:pt>
                <c:pt idx="17">
                  <c:v>34</c:v>
                </c:pt>
                <c:pt idx="18">
                  <c:v>50</c:v>
                </c:pt>
                <c:pt idx="19">
                  <c:v>48</c:v>
                </c:pt>
                <c:pt idx="20">
                  <c:v>55</c:v>
                </c:pt>
                <c:pt idx="21">
                  <c:v>60</c:v>
                </c:pt>
                <c:pt idx="22">
                  <c:v>58</c:v>
                </c:pt>
                <c:pt idx="23">
                  <c:v>41</c:v>
                </c:pt>
                <c:pt idx="24">
                  <c:v>29</c:v>
                </c:pt>
                <c:pt idx="25">
                  <c:v>16</c:v>
                </c:pt>
                <c:pt idx="26">
                  <c:v>12</c:v>
                </c:pt>
                <c:pt idx="27">
                  <c:v>31</c:v>
                </c:pt>
                <c:pt idx="28">
                  <c:v>18</c:v>
                </c:pt>
                <c:pt idx="29">
                  <c:v>19</c:v>
                </c:pt>
                <c:pt idx="30">
                  <c:v>49</c:v>
                </c:pt>
                <c:pt idx="31">
                  <c:v>50</c:v>
                </c:pt>
                <c:pt idx="32">
                  <c:v>47</c:v>
                </c:pt>
                <c:pt idx="33">
                  <c:v>35</c:v>
                </c:pt>
                <c:pt idx="34">
                  <c:v>18</c:v>
                </c:pt>
                <c:pt idx="35">
                  <c:v>14</c:v>
                </c:pt>
                <c:pt idx="36">
                  <c:v>15</c:v>
                </c:pt>
                <c:pt idx="37">
                  <c:v>5</c:v>
                </c:pt>
                <c:pt idx="38">
                  <c:v>16</c:v>
                </c:pt>
                <c:pt idx="39">
                  <c:v>19</c:v>
                </c:pt>
                <c:pt idx="40">
                  <c:v>21</c:v>
                </c:pt>
                <c:pt idx="41">
                  <c:v>34</c:v>
                </c:pt>
                <c:pt idx="42">
                  <c:v>25</c:v>
                </c:pt>
                <c:pt idx="4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923138400"/>
        <c:axId val="923140032"/>
      </c:barChart>
      <c:catAx>
        <c:axId val="92313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1400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23140032"/>
        <c:scaling>
          <c:orientation val="minMax"/>
        </c:scaling>
        <c:delete val="0"/>
        <c:axPos val="l"/>
        <c:numFmt formatCode="#,##0_);[Red]\(#,##0\)" sourceLinked="0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3138400"/>
        <c:crosses val="autoZero"/>
        <c:crossBetween val="between"/>
      </c:valAx>
      <c:spPr>
        <a:noFill/>
        <a:ln w="253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65943600867678"/>
          <c:y val="5.2910052910052907E-3"/>
          <c:w val="0.81778741865509763"/>
          <c:h val="0.99735449735449733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Rating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</c:spPr>
          <c:dPt>
            <c:idx val="0"/>
            <c:bubble3D val="0"/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</c:spPr>
          </c:dPt>
          <c:dPt>
            <c:idx val="2"/>
            <c:bubble3D val="0"/>
            <c:spPr>
              <a:solidFill>
                <a:schemeClr val="hlink"/>
              </a:solidFill>
              <a:ln w="25400">
                <a:noFill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25400">
                <a:noFill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25400">
                <a:noFill/>
              </a:ln>
            </c:spPr>
          </c:dPt>
          <c:dPt>
            <c:idx val="5"/>
            <c:bubble3D val="0"/>
            <c:explosion val="19"/>
            <c:spPr>
              <a:solidFill>
                <a:schemeClr val="tx2"/>
              </a:solidFill>
              <a:ln w="25400">
                <a:noFill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25400">
                <a:noFill/>
              </a:ln>
            </c:spPr>
          </c:dPt>
          <c:dPt>
            <c:idx val="7"/>
            <c:bubble3D val="0"/>
            <c:spPr>
              <a:solidFill>
                <a:srgbClr val="99CC00"/>
              </a:solidFill>
              <a:ln w="25400">
                <a:noFill/>
              </a:ln>
            </c:spPr>
          </c:dPt>
          <c:dPt>
            <c:idx val="8"/>
            <c:bubble3D val="0"/>
            <c:spPr>
              <a:solidFill>
                <a:srgbClr val="CCCCFF"/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-9.5412473589393643E-2"/>
                  <c:y val="5.3814847054601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0598397294501005E-2"/>
                  <c:y val="-7.536597677940448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5871254009122997E-2"/>
                  <c:y val="-0.10975751117093879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701106942840394"/>
                  <c:y val="-9.832595719410219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5714149188543164"/>
                  <c:y val="-3.115511326690767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0845986984815618"/>
                  <c:y val="3.8485495555693972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2398404633709495"/>
                  <c:y val="0.1054458872852907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8.8511925786875001E-2"/>
                  <c:y val="8.201058201058200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Sheet1!$B$1:$J$1</c:f>
              <c:strCache>
                <c:ptCount val="9"/>
                <c:pt idx="0">
                  <c:v>Deficient Loss Reserves/Inadequate Pricing</c:v>
                </c:pt>
                <c:pt idx="1">
                  <c:v>Rapid Growth</c:v>
                </c:pt>
                <c:pt idx="2">
                  <c:v>Alleged Fraud</c:v>
                </c:pt>
                <c:pt idx="3">
                  <c:v>Catastrophe Losses</c:v>
                </c:pt>
                <c:pt idx="4">
                  <c:v>Affiliate Impairment</c:v>
                </c:pt>
                <c:pt idx="5">
                  <c:v>Investment Problems (Overstatement of Assets)</c:v>
                </c:pt>
                <c:pt idx="6">
                  <c:v>Misc.</c:v>
                </c:pt>
                <c:pt idx="7">
                  <c:v>Sig. Change in Business</c:v>
                </c:pt>
                <c:pt idx="8">
                  <c:v>Reinsurance Failure</c:v>
                </c:pt>
              </c:strCache>
            </c:strRef>
          </c:cat>
          <c:val>
            <c:numRef>
              <c:f>Sheet1!$B$2:$J$2</c:f>
              <c:numCache>
                <c:formatCode>0.0%</c:formatCode>
                <c:ptCount val="9"/>
                <c:pt idx="0">
                  <c:v>0.443</c:v>
                </c:pt>
                <c:pt idx="1">
                  <c:v>0.123</c:v>
                </c:pt>
                <c:pt idx="2">
                  <c:v>7.0999999999999994E-2</c:v>
                </c:pt>
                <c:pt idx="3">
                  <c:v>7.0999999999999994E-2</c:v>
                </c:pt>
                <c:pt idx="4">
                  <c:v>7.8E-2</c:v>
                </c:pt>
                <c:pt idx="5">
                  <c:v>6.6000000000000003E-2</c:v>
                </c:pt>
                <c:pt idx="6">
                  <c:v>8.4000000000000005E-2</c:v>
                </c:pt>
                <c:pt idx="7">
                  <c:v>3.4000000000000002E-2</c:v>
                </c:pt>
                <c:pt idx="8">
                  <c:v>0.03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eparator>
</c:separator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2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85846867749424E-2"/>
          <c:y val="8.66122629288473E-2"/>
          <c:w val="0.92807424593967514"/>
          <c:h val="0.799523380274963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Alt Capital as % of Total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6" b="1" i="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Sheet1!$B$2:$J$2</c:f>
              <c:numCache>
                <c:formatCode>0.0%</c:formatCode>
                <c:ptCount val="9"/>
                <c:pt idx="0">
                  <c:v>4.5999999999999999E-2</c:v>
                </c:pt>
                <c:pt idx="1">
                  <c:v>5.7000000000000002E-2</c:v>
                </c:pt>
                <c:pt idx="2">
                  <c:v>5.8999999999999997E-2</c:v>
                </c:pt>
                <c:pt idx="3">
                  <c:v>5.8000000000000003E-2</c:v>
                </c:pt>
                <c:pt idx="4">
                  <c:v>5.3999999999999999E-2</c:v>
                </c:pt>
                <c:pt idx="5">
                  <c:v>6.5000000000000002E-2</c:v>
                </c:pt>
                <c:pt idx="6">
                  <c:v>8.4000000000000005E-2</c:v>
                </c:pt>
                <c:pt idx="7">
                  <c:v>0.10199999999999999</c:v>
                </c:pt>
                <c:pt idx="8">
                  <c:v>0.115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89907088"/>
        <c:axId val="1089907632"/>
      </c:barChart>
      <c:catAx>
        <c:axId val="108990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6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07632"/>
        <c:crosses val="autoZero"/>
        <c:auto val="1"/>
        <c:lblAlgn val="ctr"/>
        <c:lblOffset val="20"/>
        <c:noMultiLvlLbl val="0"/>
      </c:catAx>
      <c:valAx>
        <c:axId val="1089907632"/>
        <c:scaling>
          <c:orientation val="minMax"/>
          <c:max val="0.12000000000000001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07088"/>
        <c:crosses val="autoZero"/>
        <c:crossBetween val="between"/>
      </c:valAx>
      <c:spPr>
        <a:noFill/>
        <a:ln w="2533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85846867749424E-2"/>
          <c:y val="0.12906866929730826"/>
          <c:w val="0.92807424593967514"/>
          <c:h val="0.7146105675380418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Alternative Capital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baseline="0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Sheet1!$B$2:$I$2</c:f>
              <c:numCache>
                <c:formatCode>0%</c:formatCode>
                <c:ptCount val="8"/>
                <c:pt idx="0">
                  <c:v>0.28999999999999998</c:v>
                </c:pt>
                <c:pt idx="1">
                  <c:v>-0.14000000000000001</c:v>
                </c:pt>
                <c:pt idx="2">
                  <c:v>0.16</c:v>
                </c:pt>
                <c:pt idx="3">
                  <c:v>0.09</c:v>
                </c:pt>
                <c:pt idx="4">
                  <c:v>0.17</c:v>
                </c:pt>
                <c:pt idx="5">
                  <c:v>0.39</c:v>
                </c:pt>
                <c:pt idx="6">
                  <c:v>0.28000000000000003</c:v>
                </c:pt>
                <c:pt idx="7">
                  <c:v>0.18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Traditional Capital</c:v>
                </c:pt>
              </c:strCache>
            </c:strRef>
          </c:tx>
          <c:spPr>
            <a:solidFill>
              <a:schemeClr val="accent1"/>
            </a:solidFill>
            <a:ln w="25336">
              <a:noFill/>
            </a:ln>
          </c:spPr>
          <c:invertIfNegative val="0"/>
          <c:dLbls>
            <c:dLbl>
              <c:idx val="0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 w="2533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3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Sheet1!$B$3:$I$3</c:f>
              <c:numCache>
                <c:formatCode>0%</c:formatCode>
                <c:ptCount val="8"/>
                <c:pt idx="0">
                  <c:v>0.05</c:v>
                </c:pt>
                <c:pt idx="1">
                  <c:v>-0.17</c:v>
                </c:pt>
                <c:pt idx="2">
                  <c:v>0.18</c:v>
                </c:pt>
                <c:pt idx="3">
                  <c:v>0.18</c:v>
                </c:pt>
                <c:pt idx="4">
                  <c:v>-0.04</c:v>
                </c:pt>
                <c:pt idx="5">
                  <c:v>0.09</c:v>
                </c:pt>
                <c:pt idx="6">
                  <c:v>0.05</c:v>
                </c:pt>
                <c:pt idx="7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89910352"/>
        <c:axId val="1089909264"/>
      </c:barChart>
      <c:catAx>
        <c:axId val="108991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6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09264"/>
        <c:crosses val="autoZero"/>
        <c:auto val="1"/>
        <c:lblAlgn val="ctr"/>
        <c:lblOffset val="20"/>
        <c:noMultiLvlLbl val="0"/>
      </c:catAx>
      <c:valAx>
        <c:axId val="1089909264"/>
        <c:scaling>
          <c:orientation val="minMax"/>
          <c:max val="0.4"/>
          <c:min val="-0.2"/>
        </c:scaling>
        <c:delete val="0"/>
        <c:axPos val="l"/>
        <c:numFmt formatCode="0%" sourceLinked="1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10352"/>
        <c:crosses val="autoZero"/>
        <c:crossBetween val="between"/>
      </c:valAx>
      <c:spPr>
        <a:noFill/>
        <a:ln w="25336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085846867749424E-2"/>
          <c:y val="0.17152507566576922"/>
          <c:w val="0.92807424593967514"/>
          <c:h val="0.67215416116958082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Cat Bonds</c:v>
                </c:pt>
              </c:strCache>
            </c:strRef>
          </c:tx>
          <c:cat>
            <c:numRef>
              <c:f>Sheet1!$B$1:$N$1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Sheet1!$B$2:$N$2</c:f>
              <c:numCache>
                <c:formatCode>0.00</c:formatCode>
                <c:ptCount val="13"/>
                <c:pt idx="0">
                  <c:v>2.9</c:v>
                </c:pt>
                <c:pt idx="1">
                  <c:v>4.4400000000000004</c:v>
                </c:pt>
                <c:pt idx="2">
                  <c:v>4.3899999999999997</c:v>
                </c:pt>
                <c:pt idx="3">
                  <c:v>5.55</c:v>
                </c:pt>
                <c:pt idx="4">
                  <c:v>9.5500000000000007</c:v>
                </c:pt>
                <c:pt idx="5">
                  <c:v>16.05</c:v>
                </c:pt>
                <c:pt idx="6">
                  <c:v>14.38</c:v>
                </c:pt>
                <c:pt idx="7">
                  <c:v>14.57</c:v>
                </c:pt>
                <c:pt idx="8">
                  <c:v>13.75</c:v>
                </c:pt>
                <c:pt idx="9">
                  <c:v>13.95</c:v>
                </c:pt>
                <c:pt idx="10">
                  <c:v>16.54</c:v>
                </c:pt>
                <c:pt idx="11">
                  <c:v>20.3</c:v>
                </c:pt>
                <c:pt idx="12">
                  <c:v>22.4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Sidecars</c:v>
                </c:pt>
              </c:strCache>
            </c:strRef>
          </c:tx>
          <c:marker>
            <c:symbol val="diamond"/>
            <c:size val="8"/>
            <c:spPr>
              <a:ln w="15875"/>
            </c:spPr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Sheet1!$B$3:$N$3</c:f>
              <c:numCache>
                <c:formatCode>0.00</c:formatCode>
                <c:ptCount val="13"/>
                <c:pt idx="0">
                  <c:v>1.5</c:v>
                </c:pt>
                <c:pt idx="1">
                  <c:v>1.8</c:v>
                </c:pt>
                <c:pt idx="2">
                  <c:v>2</c:v>
                </c:pt>
                <c:pt idx="3">
                  <c:v>1.5</c:v>
                </c:pt>
                <c:pt idx="4">
                  <c:v>6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2.5</c:v>
                </c:pt>
                <c:pt idx="9">
                  <c:v>2.2000000000000002</c:v>
                </c:pt>
                <c:pt idx="10">
                  <c:v>3</c:v>
                </c:pt>
                <c:pt idx="11">
                  <c:v>4.1500000000000004</c:v>
                </c:pt>
                <c:pt idx="12">
                  <c:v>6.2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ILWs</c:v>
                </c:pt>
              </c:strCache>
            </c:strRef>
          </c:tx>
          <c:spPr>
            <a:ln>
              <a:solidFill>
                <a:srgbClr val="00B050"/>
              </a:solidFill>
            </a:ln>
            <a:effectLst/>
          </c:spPr>
          <c:marker>
            <c:symbol val="triangle"/>
            <c:size val="7"/>
            <c:spPr>
              <a:noFill/>
              <a:ln>
                <a:solidFill>
                  <a:srgbClr val="00B050"/>
                </a:solidFill>
              </a:ln>
              <a:effectLst/>
            </c:spPr>
          </c:marker>
          <c:cat>
            <c:numRef>
              <c:f>Sheet1!$B$1:$N$1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Sheet1!$B$4:$N$4</c:f>
              <c:numCache>
                <c:formatCode>0.00</c:formatCode>
                <c:ptCount val="13"/>
                <c:pt idx="0">
                  <c:v>0.6</c:v>
                </c:pt>
                <c:pt idx="1">
                  <c:v>0.8</c:v>
                </c:pt>
                <c:pt idx="2">
                  <c:v>1.5</c:v>
                </c:pt>
                <c:pt idx="3">
                  <c:v>2.5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1.8</c:v>
                </c:pt>
                <c:pt idx="12">
                  <c:v>3.5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Collateralized Re</c:v>
                </c:pt>
              </c:strCache>
            </c:strRef>
          </c:tx>
          <c:cat>
            <c:numRef>
              <c:f>Sheet1!$B$1:$N$1</c:f>
              <c:numCache>
                <c:formatCode>General</c:formatCode>
                <c:ptCount val="13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</c:numCache>
            </c:numRef>
          </c:cat>
          <c:val>
            <c:numRef>
              <c:f>Sheet1!$B$5:$N$5</c:f>
              <c:numCache>
                <c:formatCode>0.00</c:formatCode>
                <c:ptCount val="13"/>
                <c:pt idx="0">
                  <c:v>0.4</c:v>
                </c:pt>
                <c:pt idx="1">
                  <c:v>0.4</c:v>
                </c:pt>
                <c:pt idx="2">
                  <c:v>0.5</c:v>
                </c:pt>
                <c:pt idx="3">
                  <c:v>1</c:v>
                </c:pt>
                <c:pt idx="4">
                  <c:v>0.5</c:v>
                </c:pt>
                <c:pt idx="5">
                  <c:v>0.8</c:v>
                </c:pt>
                <c:pt idx="6">
                  <c:v>1.5</c:v>
                </c:pt>
                <c:pt idx="7">
                  <c:v>2.7</c:v>
                </c:pt>
                <c:pt idx="8">
                  <c:v>6.3</c:v>
                </c:pt>
                <c:pt idx="9">
                  <c:v>10.4</c:v>
                </c:pt>
                <c:pt idx="10">
                  <c:v>22.5</c:v>
                </c:pt>
                <c:pt idx="11">
                  <c:v>23.4</c:v>
                </c:pt>
                <c:pt idx="12">
                  <c:v>26.5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9911984"/>
        <c:axId val="1089906000"/>
      </c:lineChart>
      <c:catAx>
        <c:axId val="108991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6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06000"/>
        <c:crosses val="autoZero"/>
        <c:auto val="1"/>
        <c:lblAlgn val="ctr"/>
        <c:lblOffset val="20"/>
        <c:noMultiLvlLbl val="0"/>
      </c:catAx>
      <c:valAx>
        <c:axId val="1089906000"/>
        <c:scaling>
          <c:orientation val="minMax"/>
        </c:scaling>
        <c:delete val="0"/>
        <c:axPos val="l"/>
        <c:numFmt formatCode="\$#,##0" sourceLinked="0"/>
        <c:majorTickMark val="out"/>
        <c:minorTickMark val="none"/>
        <c:tickLblPos val="nextTo"/>
        <c:spPr>
          <a:ln w="316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9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911984"/>
        <c:crosses val="autoZero"/>
        <c:crossBetween val="between"/>
      </c:valAx>
      <c:spPr>
        <a:noFill/>
        <a:ln w="25336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9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solidFill>
                  <a:srgbClr val="FF0000"/>
                </a:solidFill>
              </a:rPr>
              <a:t>2014</a:t>
            </a:r>
            <a:endParaRPr lang="en-US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6880752506281741"/>
          <c:y val="8.3692981612582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1.3189437199359801E-2"/>
                  <c:y val="0.441585752675826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983301324248413"/>
                      <c:h val="0.1747831009416361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22247629913131356"/>
                  <c:y val="-0.2586034575459406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49578091969041"/>
                      <c:h val="0.1305086195062874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8410487400000394E-2"/>
                  <c:y val="6.80522460752897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8061492972147131E-2"/>
                  <c:y val="7.8125019823050259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1729203909985969"/>
                  <c:y val="7.031250000000000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285963835326579"/>
                      <c:h val="0.1503265950609458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Catastrophe Fund</c:v>
                </c:pt>
                <c:pt idx="1">
                  <c:v>Institutional</c:v>
                </c:pt>
                <c:pt idx="2">
                  <c:v>Mutual Fund</c:v>
                </c:pt>
                <c:pt idx="3">
                  <c:v>Hedge Fund</c:v>
                </c:pt>
                <c:pt idx="4">
                  <c:v>Reinsurer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46</c:v>
                </c:pt>
                <c:pt idx="1">
                  <c:v>32</c:v>
                </c:pt>
                <c:pt idx="2">
                  <c:v>11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>
                <a:solidFill>
                  <a:srgbClr val="FF0000"/>
                </a:solidFill>
              </a:rPr>
              <a:t>2012</a:t>
            </a:r>
            <a:endParaRPr lang="en-US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6880752506281741"/>
          <c:y val="6.43583713153548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5.8113993106674172E-3"/>
                  <c:y val="0.341461618614059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205530893537053"/>
                      <c:h val="0.1872156105918141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7433042455297487"/>
                  <c:y val="-9.9890411834811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466719104982559"/>
                      <c:h val="0.15032659506094589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4607939632545971E-2"/>
                  <c:y val="7.8125000000000004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0789163209431124"/>
                  <c:y val="7.031250000000000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05882434216889"/>
                      <c:h val="0.1503265950609458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Catastrophe Fund</c:v>
                </c:pt>
                <c:pt idx="1">
                  <c:v>Institutional</c:v>
                </c:pt>
                <c:pt idx="2">
                  <c:v>Mutual Fund</c:v>
                </c:pt>
                <c:pt idx="3">
                  <c:v>Hedge Fund</c:v>
                </c:pt>
                <c:pt idx="4">
                  <c:v>Reinsurer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</c:v>
                </c:pt>
                <c:pt idx="1">
                  <c:v>34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474860335195532"/>
          <c:y val="0.10297029702970296"/>
          <c:w val="0.50726256983240225"/>
          <c:h val="0.89900990099009903"/>
        </c:manualLayout>
      </c:layout>
      <c:pieChart>
        <c:varyColors val="1"/>
        <c:ser>
          <c:idx val="2"/>
          <c:order val="0"/>
          <c:tx>
            <c:strRef>
              <c:f>Sheet1!$A$2</c:f>
              <c:strCache>
                <c:ptCount val="1"/>
                <c:pt idx="0">
                  <c:v>Par Outstanding by Risk Peril</c:v>
                </c:pt>
              </c:strCache>
            </c:strRef>
          </c:tx>
          <c:spPr>
            <a:ln w="12868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chemeClr val="tx2"/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Pt>
            <c:idx val="10"/>
            <c:bubble3D val="0"/>
            <c:spPr>
              <a:solidFill>
                <a:srgbClr val="FF0000"/>
              </a:solidFill>
              <a:ln w="12868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5.0940181860416038E-2"/>
                  <c:y val="8.9529391331251654E-3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53C87BAF-6271-4E05-B6F9-0D34400F9401}" type="CATEGORYNAME">
                      <a:rPr lang="en-US" sz="1800" baseline="0"/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[CATEGORY NAME]</a:t>
                    </a:fld>
                    <a:endParaRPr lang="en-US" sz="1800" baseline="0" dirty="0"/>
                  </a:p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BB04A9A6-BBCC-4ECC-8CEB-3869A454C754}" type="PERCENTAGE">
                      <a:rPr lang="en-US" sz="1800" baseline="0" smtClean="0"/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 w="25736">
                  <a:noFill/>
                </a:ln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7884269139254789"/>
                      <c:h val="0.1735666069126275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"/>
                  <c:y val="-0.11477148514519034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86AE39BD-3AF3-42C0-9A64-C0057347825F}" type="CATEGORYNAME">
                      <a:rPr lang="en-US" sz="1800" baseline="0"/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[CATEGORY NAME]</a:t>
                    </a:fld>
                    <a:endParaRPr lang="en-US" sz="1800" baseline="0" dirty="0"/>
                  </a:p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</a:defRPr>
                    </a:pPr>
                    <a:fld id="{F17BA47B-35A2-459F-AC87-0FD98FCCA9D2}" type="PERCENTAGE">
                      <a:rPr lang="en-US" sz="1800" baseline="0" smtClean="0"/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t>[PERCENTAGE]</a:t>
                    </a:fld>
                    <a:endParaRPr lang="en-US"/>
                  </a:p>
                </c:rich>
              </c:tx>
              <c:numFmt formatCode="0%" sourceLinked="0"/>
              <c:spPr>
                <a:noFill/>
                <a:ln w="25736">
                  <a:noFill/>
                </a:ln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537738857409178"/>
                      <c:h val="0.1751105693296937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8043842431343288"/>
                  <c:y val="-2.2844789938858707E-2"/>
                </c:manualLayout>
              </c:layout>
              <c:numFmt formatCode="0%" sourceLinked="0"/>
              <c:spPr>
                <a:noFill/>
                <a:ln w="25736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4390022745512647"/>
                      <c:h val="0.1467143176073370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6.7120250195622502E-3"/>
                  <c:y val="1.1596279197310432E-3"/>
                </c:manualLayout>
              </c:layout>
              <c:numFmt formatCode="0%" sourceLinked="0"/>
              <c:spPr>
                <a:noFill/>
                <a:ln w="25736">
                  <a:noFill/>
                </a:ln>
              </c:spPr>
              <c:txPr>
                <a:bodyPr/>
                <a:lstStyle/>
                <a:p>
                  <a:pPr>
                    <a:defRPr sz="18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199355947957411E-3"/>
                  <c:y val="-1.3066300457155625E-2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8CA5F5C-4D08-4144-AB97-605CAC499E00}" type="CATEGORYNAM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[CATEGORY NAME]</a:t>
                    </a:fld>
                    <a:r>
                      <a:rPr lang="en-US" sz="18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930534AB-A51F-4D0C-A390-D7CF2EEA25D8}" type="PERCENTAG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[PERCENTAGE]</a:t>
                    </a:fld>
                    <a:endParaRPr lang="en-US" sz="1800" baseline="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0%" sourceLinked="0"/>
              <c:spPr>
                <a:noFill/>
                <a:ln w="25736">
                  <a:noFill/>
                </a:ln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1.2236018851298932E-2"/>
                  <c:y val="6.6159950704820728E-3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0D87C2C2-30D5-4CED-BF15-EBFA3098B23A}" type="CATEGORYNAM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[CATEGORY NAME]</a:t>
                    </a:fld>
                    <a:r>
                      <a:rPr lang="en-US" sz="18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6E053C30-5322-4697-8685-53986F8B245A}" type="PERCENTAG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[PERCENTAGE]</a:t>
                    </a:fld>
                    <a:endParaRPr lang="en-US" sz="1800" baseline="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0%" sourceLinked="0"/>
              <c:spPr>
                <a:noFill/>
                <a:ln w="25736">
                  <a:noFill/>
                </a:ln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fld id="{FFFFF584-3EA8-4517-AE1C-F1A541992AEB}" type="CATEGORYNAM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[CATEGORY NAME]</a:t>
                    </a:fld>
                    <a:r>
                      <a:rPr lang="en-US" sz="18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8B1D3FC5-F623-4610-AAD6-7BDE1C65B824}" type="PERCENTAGE">
                      <a:rPr lang="en-US" sz="1800" baseline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800" b="1" i="0" u="none" strike="noStrike" baseline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defRPr>
                      </a:pPr>
                      <a:t>[PERCENTAGE]</a:t>
                    </a:fld>
                    <a:endParaRPr lang="en-US" sz="1800" baseline="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0%" sourceLinked="0"/>
              <c:spPr>
                <a:noFill/>
                <a:ln w="25736">
                  <a:noFill/>
                </a:ln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0%" sourceLinked="0"/>
            <c:spPr>
              <a:noFill/>
              <a:ln w="2573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U.S. Wind and Quake</c:v>
                </c:pt>
                <c:pt idx="1">
                  <c:v>U.S. Wind</c:v>
                </c:pt>
                <c:pt idx="2">
                  <c:v>Other (incl. U.S. Wind)</c:v>
                </c:pt>
                <c:pt idx="3">
                  <c:v>Euro Wind</c:v>
                </c:pt>
                <c:pt idx="4">
                  <c:v>U.S. Quake</c:v>
                </c:pt>
                <c:pt idx="5">
                  <c:v>Other (ex. U.S. Wind)</c:v>
                </c:pt>
                <c:pt idx="6">
                  <c:v>Japanese Perils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0.36</c:v>
                </c:pt>
                <c:pt idx="1">
                  <c:v>0.26</c:v>
                </c:pt>
                <c:pt idx="2">
                  <c:v>0.11</c:v>
                </c:pt>
                <c:pt idx="3">
                  <c:v>0.09</c:v>
                </c:pt>
                <c:pt idx="4">
                  <c:v>7.0000000000000007E-2</c:v>
                </c:pt>
                <c:pt idx="5">
                  <c:v>0.08</c:v>
                </c:pt>
                <c:pt idx="6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00"/>
      </c:pieChart>
      <c:spPr>
        <a:noFill/>
        <a:ln w="2573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2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30176368140897"/>
          <c:y val="3.350402743370192E-2"/>
          <c:w val="0.81268930752814783"/>
          <c:h val="0.7644528873322225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Wtd. Avg. Risk Spread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4.9419873917629455E-2"/>
                  <c:y val="3.8962914598719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8516447126352195E-2"/>
                  <c:y val="9.35517862488912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2285917531336618E-2"/>
                  <c:y val="8.75302625676748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10207557583339472"/>
                  <c:y val="3.78315474800024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461868668285621E-2"/>
                  <c:y val="0.1208462220739773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1.0479063948782103E-2"/>
                  <c:y val="-5.4479465884333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8.0662055093580598E-2"/>
                  <c:y val="3.7332230140154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7.9104422694826704E-2"/>
                  <c:y val="2.9486599209341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Q1-10</c:v>
                </c:pt>
                <c:pt idx="1">
                  <c:v>Q2-10</c:v>
                </c:pt>
                <c:pt idx="2">
                  <c:v>Q3-10</c:v>
                </c:pt>
                <c:pt idx="3">
                  <c:v>Q4-10</c:v>
                </c:pt>
                <c:pt idx="4">
                  <c:v>Q1-11</c:v>
                </c:pt>
                <c:pt idx="5">
                  <c:v>Q2-11</c:v>
                </c:pt>
                <c:pt idx="6">
                  <c:v>Q3-11</c:v>
                </c:pt>
                <c:pt idx="7">
                  <c:v>Q4-11</c:v>
                </c:pt>
                <c:pt idx="8">
                  <c:v>Q1-12</c:v>
                </c:pt>
                <c:pt idx="9">
                  <c:v>Q2-12</c:v>
                </c:pt>
                <c:pt idx="10">
                  <c:v>Q3-12</c:v>
                </c:pt>
                <c:pt idx="11">
                  <c:v>Q4-12</c:v>
                </c:pt>
                <c:pt idx="12">
                  <c:v>Q1-13</c:v>
                </c:pt>
                <c:pt idx="13">
                  <c:v>Q2-13</c:v>
                </c:pt>
                <c:pt idx="14">
                  <c:v>Q3-13</c:v>
                </c:pt>
                <c:pt idx="15">
                  <c:v>Q4-13</c:v>
                </c:pt>
                <c:pt idx="16">
                  <c:v>Q1-14</c:v>
                </c:pt>
                <c:pt idx="17">
                  <c:v>Q2-14</c:v>
                </c:pt>
              </c:strCache>
            </c:strRef>
          </c:cat>
          <c:val>
            <c:numRef>
              <c:f>Sheet1!$C$2:$C$19</c:f>
              <c:numCache>
                <c:formatCode>0.0%</c:formatCode>
                <c:ptCount val="18"/>
                <c:pt idx="0">
                  <c:v>0.109</c:v>
                </c:pt>
                <c:pt idx="1">
                  <c:v>8.2000000000000003E-2</c:v>
                </c:pt>
                <c:pt idx="2">
                  <c:v>0.08</c:v>
                </c:pt>
                <c:pt idx="3">
                  <c:v>0.08</c:v>
                </c:pt>
                <c:pt idx="4">
                  <c:v>7.9000000000000001E-2</c:v>
                </c:pt>
                <c:pt idx="5">
                  <c:v>8.2000000000000003E-2</c:v>
                </c:pt>
                <c:pt idx="6">
                  <c:v>8.2000000000000003E-2</c:v>
                </c:pt>
                <c:pt idx="7">
                  <c:v>0.10100000000000001</c:v>
                </c:pt>
                <c:pt idx="8">
                  <c:v>0.109</c:v>
                </c:pt>
                <c:pt idx="9">
                  <c:v>0.12</c:v>
                </c:pt>
                <c:pt idx="10">
                  <c:v>0.12</c:v>
                </c:pt>
                <c:pt idx="11">
                  <c:v>0.11600000000000001</c:v>
                </c:pt>
                <c:pt idx="12">
                  <c:v>0.11</c:v>
                </c:pt>
                <c:pt idx="13">
                  <c:v>7.5999999999999998E-2</c:v>
                </c:pt>
                <c:pt idx="14">
                  <c:v>7.3999999999999996E-2</c:v>
                </c:pt>
                <c:pt idx="15">
                  <c:v>7.1999999999999995E-2</c:v>
                </c:pt>
                <c:pt idx="16">
                  <c:v>6.4000000000000001E-2</c:v>
                </c:pt>
                <c:pt idx="17">
                  <c:v>6.2E-2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23137312"/>
        <c:axId val="923141120"/>
      </c:lineChart>
      <c:catAx>
        <c:axId val="9231373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3141120"/>
        <c:crosses val="autoZero"/>
        <c:auto val="1"/>
        <c:lblAlgn val="ctr"/>
        <c:lblOffset val="100"/>
        <c:noMultiLvlLbl val="0"/>
      </c:catAx>
      <c:valAx>
        <c:axId val="923141120"/>
        <c:scaling>
          <c:orientation val="minMax"/>
          <c:min val="5.000000000000001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r>
                  <a:rPr lang="en-US" sz="1600" b="1" i="0" baseline="0" dirty="0" smtClean="0">
                    <a:effectLst/>
                  </a:rPr>
                  <a:t>Risk Spread (coupon – risk-free rate)</a:t>
                </a:r>
                <a:endParaRPr lang="en-US" sz="16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923137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30176368140897"/>
          <c:y val="3.350402743370192E-2"/>
          <c:w val="0.83449616111070235"/>
          <c:h val="0.7644528873322225"/>
        </c:manualLayout>
      </c:layout>
      <c:lineChart>
        <c:grouping val="standar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Wtd. Avg. Risk Spread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4497755537567178E-2"/>
                  <c:y val="-6.34841273207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786224151887556E-2"/>
                  <c:y val="-0.1602469088008210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9170652733828833E-2"/>
                  <c:y val="3.85090747797765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9819952412489924E-3"/>
                  <c:y val="3.58938644695056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2.2940123138813311E-2"/>
                  <c:y val="7.773722943384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5151961145043786E-2"/>
                  <c:y val="9.08132809851970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5151961145043842E-2"/>
                  <c:y val="4.89699160208607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4.1631711923859983E-2"/>
                  <c:y val="-5.04080757694382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Q1-10</c:v>
                </c:pt>
                <c:pt idx="1">
                  <c:v>Q2-10</c:v>
                </c:pt>
                <c:pt idx="2">
                  <c:v>Q3-10</c:v>
                </c:pt>
                <c:pt idx="3">
                  <c:v>Q4-10</c:v>
                </c:pt>
                <c:pt idx="4">
                  <c:v>Q1-11</c:v>
                </c:pt>
                <c:pt idx="5">
                  <c:v>Q2-11</c:v>
                </c:pt>
                <c:pt idx="6">
                  <c:v>Q3-11</c:v>
                </c:pt>
                <c:pt idx="7">
                  <c:v>Q4-11</c:v>
                </c:pt>
                <c:pt idx="8">
                  <c:v>Q1-12</c:v>
                </c:pt>
                <c:pt idx="9">
                  <c:v>Q2-12</c:v>
                </c:pt>
                <c:pt idx="10">
                  <c:v>Q3-12</c:v>
                </c:pt>
                <c:pt idx="11">
                  <c:v>Q4-12</c:v>
                </c:pt>
                <c:pt idx="12">
                  <c:v>Q1-13</c:v>
                </c:pt>
                <c:pt idx="13">
                  <c:v>Q2-13</c:v>
                </c:pt>
                <c:pt idx="14">
                  <c:v>Q3-13</c:v>
                </c:pt>
                <c:pt idx="15">
                  <c:v>Q4-13</c:v>
                </c:pt>
                <c:pt idx="16">
                  <c:v>Q1-14</c:v>
                </c:pt>
              </c:strCache>
            </c:strRef>
          </c:cat>
          <c:val>
            <c:numRef>
              <c:f>Sheet1!$C$2:$C$18</c:f>
              <c:numCache>
                <c:formatCode>0.0%</c:formatCode>
                <c:ptCount val="17"/>
                <c:pt idx="0">
                  <c:v>8.5000000000000006E-2</c:v>
                </c:pt>
                <c:pt idx="1">
                  <c:v>7.1999999999999995E-2</c:v>
                </c:pt>
                <c:pt idx="2">
                  <c:v>6.9000000000000006E-2</c:v>
                </c:pt>
                <c:pt idx="3">
                  <c:v>4.2000000000000003E-2</c:v>
                </c:pt>
                <c:pt idx="4">
                  <c:v>4.2000000000000003E-2</c:v>
                </c:pt>
                <c:pt idx="5">
                  <c:v>4.4999999999999998E-2</c:v>
                </c:pt>
                <c:pt idx="6">
                  <c:v>5.7000000000000002E-2</c:v>
                </c:pt>
                <c:pt idx="7">
                  <c:v>5.7000000000000002E-2</c:v>
                </c:pt>
                <c:pt idx="8">
                  <c:v>5.7000000000000002E-2</c:v>
                </c:pt>
                <c:pt idx="9">
                  <c:v>5.6000000000000001E-2</c:v>
                </c:pt>
                <c:pt idx="10">
                  <c:v>4.9000000000000002E-2</c:v>
                </c:pt>
                <c:pt idx="11">
                  <c:v>5.3999999999999999E-2</c:v>
                </c:pt>
                <c:pt idx="12">
                  <c:v>4.8000000000000001E-2</c:v>
                </c:pt>
                <c:pt idx="13">
                  <c:v>4.2000000000000003E-2</c:v>
                </c:pt>
                <c:pt idx="14">
                  <c:v>3.5999999999999997E-2</c:v>
                </c:pt>
                <c:pt idx="15">
                  <c:v>2.7E-2</c:v>
                </c:pt>
                <c:pt idx="16">
                  <c:v>2.5999999999999999E-2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23136224"/>
        <c:axId val="923143840"/>
      </c:lineChart>
      <c:catAx>
        <c:axId val="92313622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3143840"/>
        <c:crosses val="autoZero"/>
        <c:auto val="1"/>
        <c:lblAlgn val="ctr"/>
        <c:lblOffset val="100"/>
        <c:noMultiLvlLbl val="0"/>
      </c:catAx>
      <c:valAx>
        <c:axId val="923143840"/>
        <c:scaling>
          <c:orientation val="minMax"/>
          <c:max val="0.1"/>
          <c:min val="2.0000000000000004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Risk Spread (coupon – risk-free rate)</a:t>
                </a:r>
                <a:endParaRPr lang="en-US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923136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39529521426643"/>
          <c:y val="0.70957495256248537"/>
          <c:w val="0.6103754262025658"/>
          <c:h val="5.33620278876143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0.05889</cdr:x>
      <cdr:y>0.01778</cdr:y>
    </cdr:from>
    <cdr:to>
      <cdr:x>0.31693</cdr:x>
      <cdr:y>0.12282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2600" y="74469"/>
          <a:ext cx="2114550" cy="439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(Billions of USD)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0.05889</cdr:x>
      <cdr:y>0.01778</cdr:y>
    </cdr:from>
    <cdr:to>
      <cdr:x>0.36442</cdr:x>
      <cdr:y>0.12282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2583" y="74460"/>
          <a:ext cx="2503757" cy="439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(Change from Previous Year)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0.71092</cdr:x>
      <cdr:y>0.6229</cdr:y>
    </cdr:from>
    <cdr:to>
      <cdr:x>0.9689</cdr:x>
      <cdr:y>0.84874</cdr:y>
    </cdr:to>
    <cdr:sp macro="" textlink="">
      <cdr:nvSpPr>
        <cdr:cNvPr id="4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5825758" y="2608592"/>
          <a:ext cx="2114034" cy="945784"/>
        </a:xfrm>
        <a:prstGeom xmlns:a="http://schemas.openxmlformats.org/drawingml/2006/main" prst="wedgeRectCallout">
          <a:avLst>
            <a:gd name="adj1" fmla="val -82104"/>
            <a:gd name="adj2" fmla="val -38515"/>
          </a:avLst>
        </a:prstGeom>
        <a:gradFill xmlns:a="http://schemas.openxmlformats.org/drawingml/2006/main" rotWithShape="1">
          <a:gsLst>
            <a:gs pos="100000">
              <a:schemeClr val="accent6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accent6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</a:rPr>
            <a:t>Japan, NZ quakes, US tornadoes drove traditional capital slightly lower. </a:t>
          </a:r>
          <a:endParaRPr lang="en-US" sz="1600" b="1" dirty="0">
            <a:solidFill>
              <a:srgbClr val="FFFFFF"/>
            </a:solidFill>
            <a:latin typeface="Arial" charset="0"/>
            <a:cs typeface="Arial" charset="0"/>
          </a:endParaRPr>
        </a:p>
      </cdr:txBody>
    </cdr:sp>
  </cdr:relSizeAnchor>
  <cdr:relSizeAnchor xmlns:cdr="http://schemas.openxmlformats.org/drawingml/2006/chartDrawing">
    <cdr:from>
      <cdr:x>0.15384</cdr:x>
      <cdr:y>0.17462</cdr:y>
    </cdr:from>
    <cdr:to>
      <cdr:x>0.29617</cdr:x>
      <cdr:y>0.46479</cdr:y>
    </cdr:to>
    <cdr:sp macro="" textlink="">
      <cdr:nvSpPr>
        <cdr:cNvPr id="5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1260678" y="731277"/>
          <a:ext cx="1166370" cy="1215178"/>
        </a:xfrm>
        <a:prstGeom xmlns:a="http://schemas.openxmlformats.org/drawingml/2006/main" prst="wedgeRectCallout">
          <a:avLst>
            <a:gd name="adj1" fmla="val 11086"/>
            <a:gd name="adj2" fmla="val 101660"/>
          </a:avLst>
        </a:prstGeom>
        <a:gradFill xmlns:a="http://schemas.openxmlformats.org/drawingml/2006/main" rotWithShape="1">
          <a:gsLst>
            <a:gs pos="0">
              <a:schemeClr val="accent1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</a:rPr>
            <a:t>Economic meltdown depleted all forms of capital. </a:t>
          </a:r>
          <a:endParaRPr lang="en-US" sz="1600" b="1" dirty="0">
            <a:solidFill>
              <a:srgbClr val="FFFFFF"/>
            </a:solidFill>
            <a:latin typeface="Arial" charset="0"/>
            <a:cs typeface="Arial" charset="0"/>
          </a:endParaRPr>
        </a:p>
      </cdr:txBody>
    </cdr:sp>
  </cdr:relSizeAnchor>
  <cdr:relSizeAnchor xmlns:cdr="http://schemas.openxmlformats.org/drawingml/2006/chartDrawing">
    <cdr:from>
      <cdr:x>0.38219</cdr:x>
      <cdr:y>0.02199</cdr:y>
    </cdr:from>
    <cdr:to>
      <cdr:x>0.64017</cdr:x>
      <cdr:y>0.28617</cdr:y>
    </cdr:to>
    <cdr:sp macro="" textlink="">
      <cdr:nvSpPr>
        <cdr:cNvPr id="6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3131924" y="92085"/>
          <a:ext cx="2114034" cy="1106347"/>
        </a:xfrm>
        <a:prstGeom xmlns:a="http://schemas.openxmlformats.org/drawingml/2006/main" prst="wedgeRectCallout">
          <a:avLst>
            <a:gd name="adj1" fmla="val -19953"/>
            <a:gd name="adj2" fmla="val 48780"/>
          </a:avLst>
        </a:prstGeom>
        <a:gradFill xmlns:a="http://schemas.openxmlformats.org/drawingml/2006/main" rotWithShape="1">
          <a:gsLst>
            <a:gs pos="100000">
              <a:schemeClr val="accent6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accent6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2009-10: Low cat losses, recovering markets fueled traditional capital growth. </a:t>
          </a:r>
          <a:endParaRPr lang="en-US" sz="1600" b="1"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0.05889</cdr:x>
      <cdr:y>0.01778</cdr:y>
    </cdr:from>
    <cdr:to>
      <cdr:x>0.31693</cdr:x>
      <cdr:y>0.12282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2600" y="74469"/>
          <a:ext cx="2114550" cy="4398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(Billions of USD)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0.07168</cdr:x>
      <cdr:y>0.05686</cdr:y>
    </cdr:from>
    <cdr:to>
      <cdr:x>0.27625</cdr:x>
      <cdr:y>0.12509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375" y="238125"/>
          <a:ext cx="167640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0.05889</cdr:x>
      <cdr:y>0.01778</cdr:y>
    </cdr:from>
    <cdr:to>
      <cdr:x>0.36442</cdr:x>
      <cdr:y>0.12282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82583" y="74460"/>
          <a:ext cx="2503757" cy="439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(Change from Previous Year)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0.57341</cdr:x>
      <cdr:y>0.2031</cdr:y>
    </cdr:from>
    <cdr:to>
      <cdr:x>0.83139</cdr:x>
      <cdr:y>0.34006</cdr:y>
    </cdr:to>
    <cdr:sp macro="" textlink="">
      <cdr:nvSpPr>
        <cdr:cNvPr id="4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4698914" y="850556"/>
          <a:ext cx="2114063" cy="573540"/>
        </a:xfrm>
        <a:prstGeom xmlns:a="http://schemas.openxmlformats.org/drawingml/2006/main" prst="wedgeRectCallout">
          <a:avLst>
            <a:gd name="adj1" fmla="val 37135"/>
            <a:gd name="adj2" fmla="val 161851"/>
          </a:avLst>
        </a:prstGeom>
        <a:gradFill xmlns:a="http://schemas.openxmlformats.org/drawingml/2006/main" rotWithShape="1">
          <a:gsLst>
            <a:gs pos="100000">
              <a:schemeClr val="accent6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accent6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</a:rPr>
            <a:t>Japan, NZ Quakes, US Tornadoes. </a:t>
          </a:r>
          <a:endParaRPr lang="en-US" sz="1600" b="1" dirty="0">
            <a:solidFill>
              <a:srgbClr val="FFFFFF"/>
            </a:solidFill>
            <a:latin typeface="Arial" charset="0"/>
            <a:cs typeface="Arial" charset="0"/>
          </a:endParaRPr>
        </a:p>
      </cdr:txBody>
    </cdr:sp>
  </cdr:relSizeAnchor>
  <cdr:relSizeAnchor xmlns:cdr="http://schemas.openxmlformats.org/drawingml/2006/chartDrawing">
    <cdr:from>
      <cdr:x>0.06391</cdr:x>
      <cdr:y>0.0863</cdr:y>
    </cdr:from>
    <cdr:to>
      <cdr:x>0.32685</cdr:x>
      <cdr:y>0.34006</cdr:y>
    </cdr:to>
    <cdr:sp macro="" textlink="">
      <cdr:nvSpPr>
        <cdr:cNvPr id="5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523747" y="361414"/>
          <a:ext cx="2154664" cy="1062680"/>
        </a:xfrm>
        <a:prstGeom xmlns:a="http://schemas.openxmlformats.org/drawingml/2006/main" prst="wedgeRectCallout">
          <a:avLst>
            <a:gd name="adj1" fmla="val -18735"/>
            <a:gd name="adj2" fmla="val 68698"/>
          </a:avLst>
        </a:prstGeom>
        <a:gradFill xmlns:a="http://schemas.openxmlformats.org/drawingml/2006/main" rotWithShape="1">
          <a:gsLst>
            <a:gs pos="0">
              <a:schemeClr val="accent1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</a:rPr>
            <a:t>2001-02: WTC Losses, Falling Stock, Bond </a:t>
          </a:r>
          <a:r>
            <a:rPr lang="en-US" sz="1600" b="1" dirty="0">
              <a:solidFill>
                <a:srgbClr val="FFFFFF"/>
              </a:solidFill>
            </a:rPr>
            <a:t>P</a:t>
          </a:r>
          <a:r>
            <a:rPr lang="en-US" sz="1600" b="1" dirty="0" smtClean="0">
              <a:solidFill>
                <a:srgbClr val="FFFFFF"/>
              </a:solidFill>
            </a:rPr>
            <a:t>rices </a:t>
          </a:r>
          <a:r>
            <a:rPr lang="en-US" sz="1600" b="1" dirty="0">
              <a:solidFill>
                <a:srgbClr val="FFFFFF"/>
              </a:solidFill>
            </a:rPr>
            <a:t>D</a:t>
          </a:r>
          <a:r>
            <a:rPr lang="en-US" sz="1600" b="1" dirty="0" smtClean="0">
              <a:solidFill>
                <a:srgbClr val="FFFFFF"/>
              </a:solidFill>
            </a:rPr>
            <a:t>ry </a:t>
          </a:r>
          <a:r>
            <a:rPr lang="en-US" sz="1600" b="1" dirty="0">
              <a:solidFill>
                <a:srgbClr val="FFFFFF"/>
              </a:solidFill>
            </a:rPr>
            <a:t>U</a:t>
          </a:r>
          <a:r>
            <a:rPr lang="en-US" sz="1600" b="1" dirty="0" smtClean="0">
              <a:solidFill>
                <a:srgbClr val="FFFFFF"/>
              </a:solidFill>
            </a:rPr>
            <a:t>p </a:t>
          </a:r>
          <a:r>
            <a:rPr lang="en-US" sz="1600" b="1" dirty="0">
              <a:solidFill>
                <a:srgbClr val="FFFFFF"/>
              </a:solidFill>
            </a:rPr>
            <a:t>C</a:t>
          </a:r>
          <a:r>
            <a:rPr lang="en-US" sz="1600" b="1" dirty="0" smtClean="0">
              <a:solidFill>
                <a:srgbClr val="FFFFFF"/>
              </a:solidFill>
            </a:rPr>
            <a:t>apital. </a:t>
          </a:r>
          <a:endParaRPr lang="en-US" sz="1600" b="1" dirty="0">
            <a:solidFill>
              <a:srgbClr val="FFFFFF"/>
            </a:solidFill>
            <a:latin typeface="Arial" charset="0"/>
            <a:cs typeface="Arial" charset="0"/>
          </a:endParaRPr>
        </a:p>
      </cdr:txBody>
    </cdr:sp>
  </cdr:relSizeAnchor>
  <cdr:relSizeAnchor xmlns:cdr="http://schemas.openxmlformats.org/drawingml/2006/chartDrawing">
    <cdr:from>
      <cdr:x>0.49981</cdr:x>
      <cdr:y>0.02096</cdr:y>
    </cdr:from>
    <cdr:to>
      <cdr:x>0.75779</cdr:x>
      <cdr:y>0.19252</cdr:y>
    </cdr:to>
    <cdr:sp macro="" textlink="">
      <cdr:nvSpPr>
        <cdr:cNvPr id="6" name="AutoShape 14"/>
        <cdr:cNvSpPr>
          <a:spLocks xmlns:a="http://schemas.openxmlformats.org/drawingml/2006/main" noChangeArrowheads="1"/>
        </cdr:cNvSpPr>
      </cdr:nvSpPr>
      <cdr:spPr bwMode="blackWhite">
        <a:xfrm xmlns:a="http://schemas.openxmlformats.org/drawingml/2006/main">
          <a:off x="4095750" y="87794"/>
          <a:ext cx="2114062" cy="718463"/>
        </a:xfrm>
        <a:prstGeom xmlns:a="http://schemas.openxmlformats.org/drawingml/2006/main" prst="wedgeRectCallout">
          <a:avLst>
            <a:gd name="adj1" fmla="val -80742"/>
            <a:gd name="adj2" fmla="val -49035"/>
          </a:avLst>
        </a:prstGeom>
        <a:gradFill xmlns:a="http://schemas.openxmlformats.org/drawingml/2006/main" rotWithShape="1">
          <a:gsLst>
            <a:gs pos="100000">
              <a:schemeClr val="accent6"/>
            </a:gs>
            <a:gs pos="100000">
              <a:srgbClr val="173C51"/>
            </a:gs>
          </a:gsLst>
          <a:lin ang="5400000" scaled="1"/>
        </a:gradFill>
        <a:ln xmlns:a="http://schemas.openxmlformats.org/drawingml/2006/main" w="28575" algn="ctr">
          <a:solidFill>
            <a:schemeClr val="accent6"/>
          </a:solidFill>
          <a:miter lim="800000"/>
          <a:headEnd/>
          <a:tailEnd/>
        </a:ln>
      </cdr:spPr>
      <cdr:txBody>
        <a:bodyPr xmlns:a="http://schemas.openxmlformats.org/drawingml/2006/main" tIns="91440" bIns="9144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fontAlgn="base" hangingPunct="0">
            <a:lnSpc>
              <a:spcPct val="90000"/>
            </a:lnSpc>
            <a:spcBef>
              <a:spcPct val="50000"/>
            </a:spcBef>
            <a:spcAft>
              <a:spcPct val="0"/>
            </a:spcAft>
            <a:buClr>
              <a:srgbClr val="FFFFFF"/>
            </a:buClr>
            <a:buFont typeface="Wingdings" pitchFamily="2" charset="2"/>
            <a:buNone/>
          </a:pPr>
          <a:r>
            <a:rPr lang="en-US" sz="1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2006: Higher Rates After Record </a:t>
          </a:r>
          <a:r>
            <a:rPr lang="en-US" sz="1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H</a:t>
          </a:r>
          <a:r>
            <a:rPr lang="en-US" sz="1600" b="1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rPr>
            <a:t>urricanes. </a:t>
          </a:r>
          <a:endParaRPr lang="en-US" sz="1600" b="1" dirty="0">
            <a:solidFill>
              <a:srgbClr val="FFFFFF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0.33468</cdr:x>
      <cdr:y>0.17017</cdr:y>
    </cdr:from>
    <cdr:to>
      <cdr:x>0.44777</cdr:x>
      <cdr:y>0.21443</cdr:y>
    </cdr:to>
    <cdr:sp macro="" textlink="">
      <cdr:nvSpPr>
        <cdr:cNvPr id="7" name="Lightning Bolt 6"/>
        <cdr:cNvSpPr/>
      </cdr:nvSpPr>
      <cdr:spPr>
        <a:xfrm xmlns:a="http://schemas.openxmlformats.org/drawingml/2006/main">
          <a:off x="2742600" y="712651"/>
          <a:ext cx="926757" cy="185351"/>
        </a:xfrm>
        <a:prstGeom xmlns:a="http://schemas.openxmlformats.org/drawingml/2006/main" prst="lightningBol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0.37454</cdr:x>
      <cdr:y>0.07155</cdr:y>
    </cdr:from>
    <cdr:to>
      <cdr:x>0.41525</cdr:x>
      <cdr:y>0.10696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069239" y="299630"/>
          <a:ext cx="333633" cy="1482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297" y="0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28D4E-CD86-468D-BEE4-4FD3A017EE70}" type="datetime1">
              <a:rPr lang="en-US"/>
              <a:pPr>
                <a:defRPr/>
              </a:pPr>
              <a:t>11/6/2014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627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297" y="8830627"/>
            <a:ext cx="297314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DD95BB-A669-4F44-8D4A-44D0FEE85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17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8588" y="581025"/>
            <a:ext cx="4059237" cy="304641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0091" y="3824751"/>
            <a:ext cx="5739374" cy="51553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46066" tIns="46066" rIns="46066" bIns="46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085167" y="9045399"/>
            <a:ext cx="690778" cy="2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887" tIns="46499" rIns="45887" bIns="46499" numCol="1" anchor="b" anchorCtr="0" compatLnSpc="1">
            <a:prstTxWarp prst="textNoShape">
              <a:avLst/>
            </a:prstTxWarp>
            <a:spAutoFit/>
          </a:bodyPr>
          <a:lstStyle>
            <a:lvl1pPr algn="ctr" defTabSz="93027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926E3E4-F212-49E4-9AB9-DC573DC8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49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299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31893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 txBox="1">
            <a:spLocks noGrp="1" noChangeArrowheads="1"/>
          </p:cNvSpPr>
          <p:nvPr/>
        </p:nvSpPr>
        <p:spPr bwMode="auto">
          <a:xfrm>
            <a:off x="3025709" y="8848262"/>
            <a:ext cx="672717" cy="24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4986" tIns="45586" rIns="44986" bIns="45586" anchor="b">
            <a:spAutoFit/>
          </a:bodyPr>
          <a:lstStyle/>
          <a:p>
            <a:pPr algn="ctr" defTabSz="910927"/>
            <a:fld id="{68D79A82-C6A8-435D-975A-0BA087ED921A}" type="slidenum">
              <a:rPr lang="en-US" sz="1000"/>
              <a:pPr algn="ctr" defTabSz="910927"/>
              <a:t>11</a:t>
            </a:fld>
            <a:endParaRPr lang="en-US" sz="1000" dirty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45161" tIns="45161" rIns="45161" bIns="45161"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79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9584" y="9034803"/>
            <a:ext cx="706016" cy="247312"/>
          </a:xfrm>
        </p:spPr>
        <p:txBody>
          <a:bodyPr/>
          <a:lstStyle/>
          <a:p>
            <a:pPr defTabSz="928787">
              <a:defRPr/>
            </a:pPr>
            <a:fld id="{15A7F7DB-3A93-4CAB-8AF3-CD35918FB945}" type="slidenum">
              <a:rPr lang="en-US" smtClean="0"/>
              <a:pPr defTabSz="928787">
                <a:defRPr/>
              </a:pPr>
              <a:t>12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5821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13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17517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23577" y="9059054"/>
            <a:ext cx="676989" cy="248472"/>
          </a:xfrm>
          <a:noFill/>
        </p:spPr>
        <p:txBody>
          <a:bodyPr/>
          <a:lstStyle/>
          <a:p>
            <a:pPr defTabSz="928908"/>
            <a:fld id="{FFF15467-B734-4D13-B337-6BBFA5D46509}" type="slidenum">
              <a:rPr lang="en-US" smtClean="0">
                <a:latin typeface="Arial" pitchFamily="34" charset="0"/>
              </a:rPr>
              <a:pPr defTabSz="928908"/>
              <a:t>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050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052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15082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167" y="9046822"/>
            <a:ext cx="690778" cy="247989"/>
          </a:xfrm>
        </p:spPr>
        <p:txBody>
          <a:bodyPr/>
          <a:lstStyle/>
          <a:p>
            <a:pPr>
              <a:defRPr/>
            </a:pPr>
            <a:fld id="{938F789B-0BA8-4A49-AFC3-8C639E029E1C}" type="slidenum">
              <a:rPr lang="en-US" smtClean="0"/>
              <a:pPr>
                <a:defRPr/>
              </a:pPr>
              <a:t>27</a:t>
            </a:fld>
            <a:endParaRPr lang="en-US" smtClean="0"/>
          </a:p>
        </p:txBody>
      </p:sp>
      <p:sp>
        <p:nvSpPr>
          <p:cNvPr id="266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82932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2893546" y="8964324"/>
            <a:ext cx="647874" cy="249412"/>
          </a:xfrm>
          <a:noFill/>
        </p:spPr>
        <p:txBody>
          <a:bodyPr/>
          <a:lstStyle/>
          <a:p>
            <a:pPr defTabSz="911229"/>
            <a:fld id="{BC4CED26-30FC-40B3-942B-401B2AAF5079}" type="slidenum">
              <a:rPr lang="en-US" smtClean="0"/>
              <a:pPr defTabSz="911229"/>
              <a:t>28</a:t>
            </a:fld>
            <a:endParaRPr lang="en-US" smtClean="0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402600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8983" indent="-280378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1512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0116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18721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67326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15930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64535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13139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E7FC54-9E5C-4662-9649-B3108D5371A3}" type="slidenum">
              <a:rPr lang="en-US" smtClean="0"/>
              <a:pPr/>
              <a:t>29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42452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2</a:t>
            </a:fld>
            <a:endParaRPr lang="en-US" dirty="0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9715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193"/>
            <a:fld id="{5A2A7BB4-00DB-4919-A7C7-558F09B8FCA9}" type="slidenum">
              <a:rPr lang="en-US" smtClean="0"/>
              <a:pPr defTabSz="930193"/>
              <a:t>30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396943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193"/>
            <a:fld id="{5A2A7BB4-00DB-4919-A7C7-558F09B8FCA9}" type="slidenum">
              <a:rPr lang="en-US" smtClean="0"/>
              <a:pPr defTabSz="930193"/>
              <a:t>31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890102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8983" indent="-280378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1512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0116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18721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67326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15930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64535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13139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E7FC54-9E5C-4662-9649-B3108D5371A3}" type="slidenum">
              <a:rPr lang="en-US" smtClean="0"/>
              <a:pPr/>
              <a:t>32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615061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3"/>
          <p:cNvSpPr txBox="1">
            <a:spLocks noGrp="1" noChangeArrowheads="1"/>
          </p:cNvSpPr>
          <p:nvPr/>
        </p:nvSpPr>
        <p:spPr bwMode="auto">
          <a:xfrm>
            <a:off x="3085167" y="9045399"/>
            <a:ext cx="690778" cy="2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887" tIns="46499" rIns="45887" bIns="46499" anchor="b">
            <a:spAutoFit/>
          </a:bodyPr>
          <a:lstStyle/>
          <a:p>
            <a:pPr algn="ctr" defTabSz="930275"/>
            <a:fld id="{8CF14289-BFB6-4620-B50D-5080FC444261}" type="slidenum">
              <a:rPr lang="en-US" sz="1000"/>
              <a:pPr algn="ctr" defTabSz="930275"/>
              <a:t>33</a:t>
            </a:fld>
            <a:endParaRPr lang="en-US" sz="1000"/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960864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575715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0193"/>
            <a:fld id="{5A2A7BB4-00DB-4919-A7C7-558F09B8FCA9}" type="slidenum">
              <a:rPr lang="en-US" smtClean="0"/>
              <a:pPr defTabSz="930193"/>
              <a:t>35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864785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9276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6E58DB-D0D6-49D5-951D-181A46E522BB}" type="slidenum">
              <a:rPr lang="en-US" smtClean="0"/>
              <a:pPr>
                <a:defRPr/>
              </a:pPr>
              <a:t>37</a:t>
            </a:fld>
            <a:endParaRPr lang="en-US" smtClean="0"/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314915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18099" y="9105911"/>
            <a:ext cx="675762" cy="249609"/>
          </a:xfrm>
        </p:spPr>
        <p:txBody>
          <a:bodyPr/>
          <a:lstStyle/>
          <a:p>
            <a:pPr>
              <a:defRPr/>
            </a:pPr>
            <a:fld id="{CD7F88F9-67A0-4DD5-9BC7-F7DE73C9931D}" type="slidenum">
              <a:rPr lang="en-US" smtClean="0"/>
              <a:pPr>
                <a:defRPr/>
              </a:pPr>
              <a:t>38</a:t>
            </a:fld>
            <a:endParaRPr lang="en-US" smtClean="0"/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30152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2" y="9047163"/>
            <a:ext cx="689527" cy="247650"/>
          </a:xfrm>
        </p:spPr>
        <p:txBody>
          <a:bodyPr/>
          <a:lstStyle/>
          <a:p>
            <a:pPr defTabSz="928787">
              <a:defRPr/>
            </a:pPr>
            <a:fld id="{15A7F7DB-3A93-4CAB-8AF3-CD35918FB945}" type="slidenum">
              <a:rPr lang="en-US" smtClean="0"/>
              <a:pPr defTabSz="928787">
                <a:defRPr/>
              </a:pPr>
              <a:t>39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3085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9584" y="9034803"/>
            <a:ext cx="706016" cy="247312"/>
          </a:xfrm>
        </p:spPr>
        <p:txBody>
          <a:bodyPr/>
          <a:lstStyle/>
          <a:p>
            <a:pPr defTabSz="928787">
              <a:defRPr/>
            </a:pPr>
            <a:fld id="{15A7F7DB-3A93-4CAB-8AF3-CD35918FB945}" type="slidenum">
              <a:rPr lang="en-US" smtClean="0"/>
              <a:pPr defTabSz="928787">
                <a:defRPr/>
              </a:pPr>
              <a:t>3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42695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85792" y="9047163"/>
            <a:ext cx="689527" cy="247650"/>
          </a:xfrm>
        </p:spPr>
        <p:txBody>
          <a:bodyPr/>
          <a:lstStyle/>
          <a:p>
            <a:pPr defTabSz="928787">
              <a:defRPr/>
            </a:pPr>
            <a:fld id="{15A7F7DB-3A93-4CAB-8AF3-CD35918FB945}" type="slidenum">
              <a:rPr lang="en-US" smtClean="0"/>
              <a:pPr defTabSz="928787">
                <a:defRPr/>
              </a:pPr>
              <a:t>40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64547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3D68F1-0777-4B1E-A52C-51505E82C0DB}" type="slidenum">
              <a:rPr lang="en-US" smtClean="0"/>
              <a:pPr>
                <a:defRPr/>
              </a:pPr>
              <a:t>41</a:t>
            </a:fld>
            <a:endParaRPr lang="en-US" smtClean="0"/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729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85795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3"/>
          <p:cNvSpPr txBox="1">
            <a:spLocks noGrp="1" noChangeArrowheads="1"/>
          </p:cNvSpPr>
          <p:nvPr/>
        </p:nvSpPr>
        <p:spPr bwMode="auto">
          <a:xfrm>
            <a:off x="3085167" y="9045399"/>
            <a:ext cx="690778" cy="2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887" tIns="46499" rIns="45887" bIns="46499" anchor="b">
            <a:spAutoFit/>
          </a:bodyPr>
          <a:lstStyle/>
          <a:p>
            <a:pPr algn="ctr" defTabSz="930275"/>
            <a:fld id="{8CF14289-BFB6-4620-B50D-5080FC444261}" type="slidenum">
              <a:rPr lang="en-US" sz="1000"/>
              <a:pPr algn="ctr" defTabSz="930275"/>
              <a:t>5</a:t>
            </a:fld>
            <a:endParaRPr lang="en-US" sz="1000"/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149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9584" y="9034803"/>
            <a:ext cx="706016" cy="247312"/>
          </a:xfrm>
        </p:spPr>
        <p:txBody>
          <a:bodyPr/>
          <a:lstStyle/>
          <a:p>
            <a:pPr defTabSz="928787">
              <a:defRPr/>
            </a:pPr>
            <a:fld id="{15A7F7DB-3A93-4CAB-8AF3-CD35918FB945}" type="slidenum">
              <a:rPr lang="en-US" smtClean="0"/>
              <a:pPr defTabSz="928787">
                <a:defRPr/>
              </a:pPr>
              <a:t>6</a:t>
            </a:fld>
            <a:endParaRPr lang="en-US" dirty="0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902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3"/>
          <p:cNvSpPr txBox="1">
            <a:spLocks noGrp="1" noChangeArrowheads="1"/>
          </p:cNvSpPr>
          <p:nvPr/>
        </p:nvSpPr>
        <p:spPr bwMode="auto">
          <a:xfrm>
            <a:off x="3023577" y="9059419"/>
            <a:ext cx="676989" cy="248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801" tIns="46413" rIns="45801" bIns="46413" anchor="b">
            <a:spAutoFit/>
          </a:bodyPr>
          <a:lstStyle/>
          <a:p>
            <a:pPr algn="ctr" defTabSz="928629"/>
            <a:fld id="{10D51B6F-E5CE-42ED-829B-9910A1E4B827}" type="slidenum">
              <a:rPr lang="en-US" sz="1000">
                <a:solidFill>
                  <a:srgbClr val="000000"/>
                </a:solidFill>
              </a:rPr>
              <a:pPr algn="ctr" defTabSz="928629"/>
              <a:t>7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24475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441017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0817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A298A7-07D0-41F4-A57B-095D4458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345D-58F2-4414-BF4A-B7296ABF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86FA-B60D-423D-926C-A543DAD8D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DCD5A-272D-460F-810D-8B44844B5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FB2-9712-42D6-90C8-408268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0DBB-527D-49DE-BE17-F2C090C1D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4C8B-F8C1-4480-ADCB-1FB9116D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1549-189B-430A-BC2E-B6FA9183E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9112-2361-4913-9798-B6AEBB59A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EC06-222A-42D0-87E9-064A6BEA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F8B8-F0F3-400C-8102-4AEACDC8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Rectangle 104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5" name="Picture 109" descr="Text Page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9" name="Picture 10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8B5C7A-7BED-4BF9-AD02-83F44DE0B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7" r:id="rId1"/>
    <p:sldLayoutId id="2147485426" r:id="rId2"/>
    <p:sldLayoutId id="2147485427" r:id="rId3"/>
    <p:sldLayoutId id="2147485428" r:id="rId4"/>
    <p:sldLayoutId id="2147485429" r:id="rId5"/>
    <p:sldLayoutId id="2147485430" r:id="rId6"/>
    <p:sldLayoutId id="2147485431" r:id="rId7"/>
    <p:sldLayoutId id="2147485432" r:id="rId8"/>
    <p:sldLayoutId id="2147485433" r:id="rId9"/>
    <p:sldLayoutId id="2147485434" r:id="rId10"/>
    <p:sldLayoutId id="2147485435" r:id="rId11"/>
    <p:sldLayoutId id="214748543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6.bin"/><Relationship Id="rId4" Type="http://schemas.openxmlformats.org/officeDocument/2006/relationships/hyperlink" Target="http://www.federalreserve.gov/releases/h15/data.ht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brate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emis.bm/" TargetMode="Externa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9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urancejournal.com/magazines/closingquote/2014/10/06/342096.ht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urancejournal.com/magazines/closingquote/2014/10/06/342096.ht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3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1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barclayhedge.com/research/indices/ghs/mum/Hedge_Fund.html" TargetMode="Externa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i.org/presentations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hyperlink" Target="http://www.towerswatson.com/en-US/Insights/IC-Types/Survey-Research-Results/2014/02/Global-Pensions-Asset-Study-2014" TargetMode="Externa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towerswatson.com/en-US/Insights/IC-Types/Survey-Research-Results/2014/02/Global-Pensions-Asset-Study-201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0482" y="2244581"/>
            <a:ext cx="9264580" cy="2054409"/>
          </a:xfrm>
          <a:ln/>
        </p:spPr>
        <p:txBody>
          <a:bodyPr/>
          <a:lstStyle/>
          <a:p>
            <a:r>
              <a:rPr lang="en-US" sz="4200" dirty="0" smtClean="0"/>
              <a:t>Capital</a:t>
            </a:r>
            <a:r>
              <a:rPr lang="en-US" sz="4200" dirty="0"/>
              <a:t> </a:t>
            </a:r>
            <a:r>
              <a:rPr lang="en-US" sz="4200" dirty="0" smtClean="0"/>
              <a:t>Punishment?</a:t>
            </a:r>
            <a:br>
              <a:rPr lang="en-US" sz="4200" dirty="0" smtClean="0"/>
            </a:br>
            <a:r>
              <a:rPr lang="en-US" sz="3600" i="1" dirty="0" smtClean="0"/>
              <a:t>The Challenge of Profitability and   Growth in an Industry and World     Awash in Capital</a:t>
            </a:r>
            <a:endParaRPr lang="en-US" sz="3400" i="1" dirty="0">
              <a:solidFill>
                <a:srgbClr val="FF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864" y="4191320"/>
            <a:ext cx="8952271" cy="1754326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2400" dirty="0" smtClean="0"/>
              <a:t>Geneva Association</a:t>
            </a:r>
          </a:p>
          <a:p>
            <a:pPr>
              <a:lnSpc>
                <a:spcPct val="70000"/>
              </a:lnSpc>
            </a:pPr>
            <a:r>
              <a:rPr lang="en-US" sz="2400" dirty="0" smtClean="0"/>
              <a:t>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Annual Insurance and Finance Seminar</a:t>
            </a:r>
            <a:endParaRPr lang="en-US" sz="2400" dirty="0"/>
          </a:p>
          <a:p>
            <a:pPr>
              <a:lnSpc>
                <a:spcPct val="70000"/>
              </a:lnSpc>
            </a:pPr>
            <a:r>
              <a:rPr lang="en-US" sz="2400" dirty="0" smtClean="0"/>
              <a:t>London, UK</a:t>
            </a:r>
            <a:endParaRPr lang="en-US" sz="2400" dirty="0"/>
          </a:p>
          <a:p>
            <a:pPr>
              <a:lnSpc>
                <a:spcPct val="70000"/>
              </a:lnSpc>
            </a:pPr>
            <a:r>
              <a:rPr lang="en-US" sz="2400" dirty="0" smtClean="0"/>
              <a:t>4 November 2014</a:t>
            </a:r>
          </a:p>
          <a:p>
            <a:pPr>
              <a:lnSpc>
                <a:spcPct val="70000"/>
              </a:lnSpc>
            </a:pPr>
            <a:r>
              <a:rPr lang="en-US" sz="2400" i="1" dirty="0" smtClean="0">
                <a:solidFill>
                  <a:srgbClr val="FF0000"/>
                </a:solidFill>
              </a:rPr>
              <a:t>Download at: www.iii.org/presentations</a:t>
            </a:r>
          </a:p>
        </p:txBody>
      </p:sp>
      <p:sp>
        <p:nvSpPr>
          <p:cNvPr id="94212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2"/>
                </a:solidFill>
                <a:sym typeface="Symbol" pitchFamily="18" charset="2"/>
              </a:rPr>
              <a:t>Insurance Information Institute  110 William Street  New York, NY 10038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10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474690" y="2079878"/>
            <a:ext cx="8239125" cy="223161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800" b="1" dirty="0" smtClean="0">
                <a:solidFill>
                  <a:srgbClr val="FFFFFF"/>
                </a:solidFill>
              </a:rPr>
              <a:t>A World of Low Yields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89204" y="4507382"/>
            <a:ext cx="8424611" cy="108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Capital Will Seek Its Highest         (Risk-Adjusted) Return</a:t>
            </a:r>
            <a:endParaRPr lang="en-US" sz="3600" b="1" dirty="0">
              <a:solidFill>
                <a:srgbClr val="225A7A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933116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8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9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25C05A54-118B-41A1-B90D-339B96E840C1}" type="slidenum">
              <a:rPr lang="en-US" sz="900"/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11</a:t>
            </a:fld>
            <a:endParaRPr lang="en-US" sz="900"/>
          </a:p>
        </p:txBody>
      </p:sp>
      <p:sp>
        <p:nvSpPr>
          <p:cNvPr id="1127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565150" y="147638"/>
            <a:ext cx="7102475" cy="860425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U.S. Treasury Security Yields:</a:t>
            </a:r>
            <a:br>
              <a:rPr lang="en-US" dirty="0" smtClean="0">
                <a:latin typeface="Arial" pitchFamily="34" charset="0"/>
              </a:rPr>
            </a:br>
            <a:r>
              <a:rPr lang="en-US" dirty="0" smtClean="0">
                <a:latin typeface="Arial" pitchFamily="34" charset="0"/>
              </a:rPr>
              <a:t>A Long Downward Trend, 1990–2014*</a:t>
            </a:r>
          </a:p>
        </p:txBody>
      </p:sp>
      <p:sp>
        <p:nvSpPr>
          <p:cNvPr id="11271" name="Text Box 5"/>
          <p:cNvSpPr txBox="1">
            <a:spLocks noChangeArrowheads="1"/>
          </p:cNvSpPr>
          <p:nvPr/>
        </p:nvSpPr>
        <p:spPr bwMode="auto">
          <a:xfrm>
            <a:off x="0" y="6284913"/>
            <a:ext cx="8724900" cy="612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*Monthly, constant maturity, nominal rates, through </a:t>
            </a:r>
            <a:r>
              <a:rPr lang="en-US" sz="1100" dirty="0" smtClean="0"/>
              <a:t>September 2014.</a:t>
            </a:r>
            <a:endParaRPr lang="en-US" sz="1100" dirty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Sources: Federal Reserve Bank at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www.federalreserve.gov/releases/h15/data.htm</a:t>
            </a:r>
            <a:r>
              <a:rPr lang="en-US" sz="1100" dirty="0" smtClean="0"/>
              <a:t>. National </a:t>
            </a:r>
            <a:r>
              <a:rPr lang="en-US" sz="1100" dirty="0"/>
              <a:t>Bureau of Economic Research (recession dates); Insurance Information </a:t>
            </a:r>
            <a:r>
              <a:rPr lang="en-US" sz="1100" dirty="0" smtClean="0"/>
              <a:t>Institute.</a:t>
            </a:r>
            <a:endParaRPr lang="en-US" sz="1100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476482"/>
              </p:ext>
            </p:extLst>
          </p:nvPr>
        </p:nvGraphicFramePr>
        <p:xfrm>
          <a:off x="463550" y="977900"/>
          <a:ext cx="840422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4337" name="Chart" r:id="rId5" imgW="8343967" imgH="4381555" progId="MSGraph.Chart.8">
                  <p:embed followColorScheme="full"/>
                </p:oleObj>
              </mc:Choice>
              <mc:Fallback>
                <p:oleObj name="Chart" r:id="rId5" imgW="8343967" imgH="438155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977900"/>
                        <a:ext cx="8404225" cy="483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352800" y="1143000"/>
            <a:ext cx="2876550" cy="809625"/>
          </a:xfrm>
          <a:prstGeom prst="wedgeRectCallout">
            <a:avLst>
              <a:gd name="adj1" fmla="val 16981"/>
              <a:gd name="adj2" fmla="val 206005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400" b="1">
                <a:solidFill>
                  <a:schemeClr val="bg1"/>
                </a:solidFill>
              </a:rPr>
              <a:t>Yields on 10-Year U.S. Treasury Notes have been essentially  below 5% for a full decade. </a:t>
            </a:r>
          </a:p>
        </p:txBody>
      </p:sp>
      <p:sp>
        <p:nvSpPr>
          <p:cNvPr id="11273" name="Rectangle 4"/>
          <p:cNvSpPr>
            <a:spLocks noChangeArrowheads="1"/>
          </p:cNvSpPr>
          <p:nvPr/>
        </p:nvSpPr>
        <p:spPr bwMode="blackWhite">
          <a:xfrm>
            <a:off x="447675" y="5667375"/>
            <a:ext cx="8382000" cy="57150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Since roughly 80% of P/C bond/cash investments are in 10-year or shorter durations, most P/C insurer portfolios will have low-yielding bonds for years to </a:t>
            </a:r>
            <a:r>
              <a:rPr lang="en-US" sz="1600" b="1" dirty="0" smtClean="0">
                <a:solidFill>
                  <a:schemeClr val="bg1"/>
                </a:solidFill>
              </a:rPr>
              <a:t>come. 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" name="AutoShape 38"/>
          <p:cNvSpPr>
            <a:spLocks noChangeArrowheads="1"/>
          </p:cNvSpPr>
          <p:nvPr/>
        </p:nvSpPr>
        <p:spPr bwMode="blackWhite">
          <a:xfrm>
            <a:off x="7177549" y="1207675"/>
            <a:ext cx="1704975" cy="1500289"/>
          </a:xfrm>
          <a:prstGeom prst="wedgeRectCallout">
            <a:avLst>
              <a:gd name="adj1" fmla="val 40156"/>
              <a:gd name="adj2" fmla="val 127840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400" b="1" dirty="0">
                <a:solidFill>
                  <a:schemeClr val="bg1"/>
                </a:solidFill>
              </a:rPr>
              <a:t>U.S. Treasury </a:t>
            </a:r>
            <a:r>
              <a:rPr lang="en-US" sz="1400" b="1" dirty="0" smtClean="0">
                <a:solidFill>
                  <a:schemeClr val="bg1"/>
                </a:solidFill>
              </a:rPr>
              <a:t>yields </a:t>
            </a:r>
            <a:r>
              <a:rPr lang="en-US" sz="1400" b="1" dirty="0">
                <a:solidFill>
                  <a:schemeClr val="bg1"/>
                </a:solidFill>
              </a:rPr>
              <a:t>plunged to </a:t>
            </a:r>
            <a:r>
              <a:rPr lang="en-US" sz="1400" b="1" dirty="0" smtClean="0">
                <a:solidFill>
                  <a:schemeClr val="bg1"/>
                </a:solidFill>
              </a:rPr>
              <a:t>historic lows in 2013. Longer-term yields have rebounded a bit.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446C4-2A73-4543-B6D3-B7D75012C05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grayWhite">
          <a:xfrm>
            <a:off x="8132929" y="3647768"/>
            <a:ext cx="715913" cy="1981200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35395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European Central Bank Interest Rates, 2000 - 2014</a:t>
            </a:r>
          </a:p>
        </p:txBody>
      </p:sp>
      <p:sp>
        <p:nvSpPr>
          <p:cNvPr id="82946" name="Rectangle 10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eSlide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12</a:t>
            </a:fld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340" y="6530187"/>
            <a:ext cx="8090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European Central Bank from </a:t>
            </a:r>
            <a:r>
              <a:rPr lang="en-US" sz="1100" dirty="0" smtClean="0">
                <a:hlinkClick r:id="rId3"/>
              </a:rPr>
              <a:t>www.cbrates.com</a:t>
            </a:r>
            <a:r>
              <a:rPr lang="en-US" sz="1100" dirty="0" smtClean="0"/>
              <a:t>; Insurance Information Institute.</a:t>
            </a:r>
            <a:endParaRPr lang="en-US" sz="11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blackWhite">
          <a:xfrm>
            <a:off x="863140" y="5707491"/>
            <a:ext cx="7145338" cy="864229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Interest Rates Have Been Slashed by Most Major Central Banks, Igniting a Global Quest for Yield.  Reinsurance Is Just One of Many New Areas “Discovered” by Large Institutional Investors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989" y="1120304"/>
            <a:ext cx="7351679" cy="4582547"/>
          </a:xfrm>
          <a:prstGeom prst="rect">
            <a:avLst/>
          </a:prstGeom>
        </p:spPr>
      </p:pic>
      <p:sp>
        <p:nvSpPr>
          <p:cNvPr id="11" name="AutoShape 8"/>
          <p:cNvSpPr>
            <a:spLocks noChangeArrowheads="1"/>
          </p:cNvSpPr>
          <p:nvPr/>
        </p:nvSpPr>
        <p:spPr bwMode="blackWhite">
          <a:xfrm>
            <a:off x="6274340" y="2482458"/>
            <a:ext cx="2550572" cy="754056"/>
          </a:xfrm>
          <a:prstGeom prst="wedgeRectCallout">
            <a:avLst>
              <a:gd name="adj1" fmla="val 12930"/>
              <a:gd name="adj2" fmla="val 28309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ECB’s cut its key rate to 0.05% on 4 Sept. 2014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1132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13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369652" y="2079878"/>
            <a:ext cx="8463064" cy="223161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800" b="1" dirty="0" smtClean="0">
                <a:solidFill>
                  <a:srgbClr val="FFFFFF"/>
                </a:solidFill>
              </a:rPr>
              <a:t>Alternative Capital in Global Reinsurance Markets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89204" y="4507382"/>
            <a:ext cx="8424611" cy="2086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The Global Hunt for Yield Pushed Institutional Investors Into Countless New Areas—(Re)Insurance Being One of Them</a:t>
            </a:r>
            <a:endParaRPr lang="en-US" sz="3600" b="1" dirty="0">
              <a:solidFill>
                <a:srgbClr val="225A7A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830140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12/01/09 - 9pm</a:t>
            </a:r>
          </a:p>
        </p:txBody>
      </p:sp>
      <p:sp>
        <p:nvSpPr>
          <p:cNvPr id="3076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</a:rPr>
              <a:t>eSlide – P6466 – The Financial Crisis and the Future of the P/C</a:t>
            </a:r>
          </a:p>
        </p:txBody>
      </p:sp>
      <p:sp>
        <p:nvSpPr>
          <p:cNvPr id="3077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19D61C-75EB-4A25-93D1-A19BA1908D07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892" y="29184"/>
            <a:ext cx="7877513" cy="860425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Mentions of the Term “</a:t>
            </a:r>
            <a:r>
              <a:rPr lang="en-US" i="1" u="sng" dirty="0" smtClean="0">
                <a:latin typeface="Arial" pitchFamily="34" charset="0"/>
              </a:rPr>
              <a:t>Alternative Capital</a:t>
            </a:r>
            <a:r>
              <a:rPr lang="en-US" dirty="0" smtClean="0">
                <a:latin typeface="Arial" pitchFamily="34" charset="0"/>
              </a:rPr>
              <a:t>” with “Insurance” or “Reinsurance”</a:t>
            </a:r>
          </a:p>
        </p:txBody>
      </p:sp>
      <p:sp>
        <p:nvSpPr>
          <p:cNvPr id="3079" name="Rectangle 3"/>
          <p:cNvSpPr>
            <a:spLocks noChangeArrowheads="1"/>
          </p:cNvSpPr>
          <p:nvPr/>
        </p:nvSpPr>
        <p:spPr bwMode="auto">
          <a:xfrm>
            <a:off x="0" y="6414802"/>
            <a:ext cx="7569200" cy="4431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marL="63500" indent="-6350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* 	</a:t>
            </a:r>
            <a:r>
              <a:rPr lang="en-US" sz="1100" dirty="0" smtClean="0"/>
              <a:t>Estimate is annualized figure based on actual data through September 30, 2014.</a:t>
            </a:r>
            <a:endParaRPr lang="en-US" sz="1100" dirty="0"/>
          </a:p>
          <a:p>
            <a:pPr marL="63500" indent="-6350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Source: </a:t>
            </a:r>
            <a:r>
              <a:rPr lang="en-US" sz="1100" dirty="0" smtClean="0"/>
              <a:t>Insurance </a:t>
            </a:r>
            <a:r>
              <a:rPr lang="en-US" sz="1100" dirty="0"/>
              <a:t>Information Institute </a:t>
            </a:r>
            <a:r>
              <a:rPr lang="en-US" sz="1100" dirty="0" smtClean="0"/>
              <a:t>search of Factiva database.</a:t>
            </a:r>
            <a:endParaRPr lang="en-US" sz="1100" dirty="0"/>
          </a:p>
        </p:txBody>
      </p:sp>
      <p:graphicFrame>
        <p:nvGraphicFramePr>
          <p:cNvPr id="3074" name="Object 3"/>
          <p:cNvGraphicFramePr>
            <a:graphicFrameLocks/>
          </p:cNvGraphicFramePr>
          <p:nvPr>
            <p:extLst/>
          </p:nvPr>
        </p:nvGraphicFramePr>
        <p:xfrm>
          <a:off x="215900" y="1560513"/>
          <a:ext cx="8632825" cy="399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5348" name="Chart" r:id="rId4" imgW="8610735" imgH="3990871" progId="MSGraph.Chart.8">
                  <p:embed followColorScheme="full"/>
                </p:oleObj>
              </mc:Choice>
              <mc:Fallback>
                <p:oleObj name="Chart" r:id="rId4" imgW="8610735" imgH="3990871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" y="1560513"/>
                        <a:ext cx="8632825" cy="399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0837" name="Rectangle 5"/>
          <p:cNvSpPr>
            <a:spLocks noChangeArrowheads="1"/>
          </p:cNvSpPr>
          <p:nvPr/>
        </p:nvSpPr>
        <p:spPr bwMode="blackWhite">
          <a:xfrm>
            <a:off x="282358" y="5598090"/>
            <a:ext cx="8716963" cy="6826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Should the Increased Use of Terms Such as “Alternative Capital,” “Hedge Fund” and “Pension Fund” in Conjunction with a (Re)Insurance Be a Concern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6387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0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0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08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Global Reinsurance Capital (Traditional    and Alternative), 2006 </a:t>
            </a:r>
            <a:r>
              <a:rPr lang="en-US" dirty="0">
                <a:latin typeface="Arial "/>
              </a:rPr>
              <a:t>-</a:t>
            </a:r>
            <a:r>
              <a:rPr lang="en-US" dirty="0" smtClean="0">
                <a:latin typeface="Arial "/>
              </a:rPr>
              <a:t> 2014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2014 data is as of June 30, 2014.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Aon Benfield Analytics; Insurance Information Institute.</a:t>
            </a:r>
            <a:endParaRPr lang="en-US" sz="1100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blackWhite">
          <a:xfrm>
            <a:off x="4386649" y="909686"/>
            <a:ext cx="3682313" cy="894400"/>
          </a:xfrm>
          <a:prstGeom prst="wedgeRectCallout">
            <a:avLst>
              <a:gd name="adj1" fmla="val 46085"/>
              <a:gd name="adj2" fmla="val 68000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Total reinsurance capital reached a record $570B in 2013, up 68% from 2008. 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378296" y="1257321"/>
          <a:ext cx="8194675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blackWhite">
          <a:xfrm>
            <a:off x="457200" y="5664406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But alternative capacity has grown 210% since 2008, to $50B. It has more than doubled in the past three years.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76709" y="5092861"/>
            <a:ext cx="694481" cy="300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172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Global Reinsurance Capital Share (Traditional and Alternative), 2006 </a:t>
            </a:r>
            <a:r>
              <a:rPr lang="en-US" dirty="0">
                <a:latin typeface="Arial "/>
              </a:rPr>
              <a:t>-</a:t>
            </a:r>
            <a:r>
              <a:rPr lang="en-US" dirty="0" smtClean="0">
                <a:latin typeface="Arial "/>
              </a:rPr>
              <a:t> 2014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2014 data is as of June 30, 2014.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Aon Benfield Analytics; Insurance Information Institute.</a:t>
            </a:r>
            <a:endParaRPr lang="en-US" sz="1100" dirty="0"/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378296" y="1257321"/>
          <a:ext cx="8194675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blackWhite">
          <a:xfrm>
            <a:off x="457200" y="5664406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Alternative Capital’s Share of Global Reinsurance Capital Has More Than Doubled Since 2010.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202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Growth in Traditional and Alternative Capital, 2007-2014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2014 reflects growth through June 30 from prior year end.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Aon Benfield Analytics; Insurance Information Institute.</a:t>
            </a:r>
            <a:endParaRPr lang="en-US" sz="1100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blackWhite">
          <a:xfrm>
            <a:off x="7191273" y="752321"/>
            <a:ext cx="1681311" cy="1743204"/>
          </a:xfrm>
          <a:prstGeom prst="wedgeRectCallout">
            <a:avLst>
              <a:gd name="adj1" fmla="val -48317"/>
              <a:gd name="adj2" fmla="val 2065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225A7A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Post 2011, alternative capital is growing four and five times faster than traditional capital. 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378296" y="1257321"/>
          <a:ext cx="8194675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blackWhite">
          <a:xfrm>
            <a:off x="457200" y="5664406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Alternative capital has grown 247% since 2006, vs. 39% growth in traditional capital.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63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378296" y="1257321"/>
          <a:ext cx="8194675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Growth of Alternative Capital Structures, 2002 </a:t>
            </a:r>
            <a:r>
              <a:rPr lang="en-US" dirty="0">
                <a:latin typeface="Arial "/>
              </a:rPr>
              <a:t>-</a:t>
            </a:r>
            <a:r>
              <a:rPr lang="en-US" dirty="0" smtClean="0">
                <a:latin typeface="Arial "/>
              </a:rPr>
              <a:t> 2014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2014 data is as of June 30, 2014.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Aon Benfield Analytics; Insurance Information Institute.</a:t>
            </a:r>
            <a:endParaRPr lang="en-US" sz="1100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blackWhite">
          <a:xfrm>
            <a:off x="3122536" y="1344917"/>
            <a:ext cx="3682313" cy="894400"/>
          </a:xfrm>
          <a:prstGeom prst="wedgeRectCallout">
            <a:avLst>
              <a:gd name="adj1" fmla="val 41263"/>
              <a:gd name="adj2" fmla="val 203984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225A7A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Collateralize </a:t>
            </a:r>
            <a:r>
              <a:rPr lang="en-US" sz="1600" b="1" dirty="0" err="1" smtClean="0">
                <a:solidFill>
                  <a:srgbClr val="FFFFFF"/>
                </a:solidFill>
              </a:rPr>
              <a:t>Re’s</a:t>
            </a:r>
            <a:r>
              <a:rPr lang="en-US" sz="1600" b="1" dirty="0" smtClean="0">
                <a:solidFill>
                  <a:srgbClr val="FFFFFF"/>
                </a:solidFill>
              </a:rPr>
              <a:t> Growth Has Accelerated in the Past Three Years. 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blackWhite">
          <a:xfrm>
            <a:off x="457200" y="5664406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Collateralized Reinsurance and Catastrophe Bonds Currently Dominate the Alternative Capital Market.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4516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60350" y="90488"/>
            <a:ext cx="7550150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ILS: Issuance and Outstanding,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1997- 2014:Q2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black">
          <a:xfrm>
            <a:off x="347663" y="1163638"/>
            <a:ext cx="8221662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b="1" dirty="0">
                <a:solidFill>
                  <a:srgbClr val="225A7A"/>
                </a:solidFill>
              </a:rPr>
              <a:t>Risk Capital Amount ($ Millions)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6567151"/>
            <a:ext cx="8636000" cy="29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27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 smtClean="0">
                <a:solidFill>
                  <a:srgbClr val="000000"/>
                </a:solidFill>
              </a:rPr>
              <a:t>Sources: Artemis.bm, </a:t>
            </a:r>
            <a:r>
              <a:rPr lang="en-US" altLang="en-US" sz="1100" dirty="0">
                <a:solidFill>
                  <a:srgbClr val="000000"/>
                </a:solidFill>
              </a:rPr>
              <a:t>Insurance Information Institute.</a:t>
            </a:r>
          </a:p>
        </p:txBody>
      </p:sp>
      <p:graphicFrame>
        <p:nvGraphicFramePr>
          <p:cNvPr id="60421" name="Object 2"/>
          <p:cNvGraphicFramePr>
            <a:graphicFrameLocks/>
          </p:cNvGraphicFramePr>
          <p:nvPr>
            <p:extLst/>
          </p:nvPr>
        </p:nvGraphicFramePr>
        <p:xfrm>
          <a:off x="180975" y="1285875"/>
          <a:ext cx="8448675" cy="398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7189" name="Chart" r:id="rId4" imgW="8372559" imgH="3952775" progId="MSGraph.Chart.8">
                  <p:embed followColorScheme="full"/>
                </p:oleObj>
              </mc:Choice>
              <mc:Fallback>
                <p:oleObj name="Chart" r:id="rId4" imgW="8372559" imgH="3952775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80975" y="1285875"/>
                        <a:ext cx="8448675" cy="398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06" name="Rectangle 6"/>
          <p:cNvSpPr>
            <a:spLocks noChangeArrowheads="1"/>
          </p:cNvSpPr>
          <p:nvPr/>
        </p:nvSpPr>
        <p:spPr bwMode="blackWhite">
          <a:xfrm>
            <a:off x="517525" y="5643563"/>
            <a:ext cx="8312150" cy="6826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altLang="en-US" b="1" dirty="0" smtClean="0">
                <a:solidFill>
                  <a:srgbClr val="FFFFFF"/>
                </a:solidFill>
              </a:rPr>
              <a:t>2014 Has Seen the Largest Cat Bond Ever - $1.5 Billion (Florida Citizens). Bond Issuance Will Set a Record.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blackWhite">
          <a:xfrm>
            <a:off x="4584357" y="4941888"/>
            <a:ext cx="3124543" cy="531812"/>
          </a:xfrm>
          <a:prstGeom prst="wedgeRectCallout">
            <a:avLst>
              <a:gd name="adj1" fmla="val 26454"/>
              <a:gd name="adj2" fmla="val -229219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Model Uncertainty, Concerns on Economy Pushed Issuance Lower.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blackWhite">
          <a:xfrm>
            <a:off x="3536950" y="1207076"/>
            <a:ext cx="1843087" cy="1002963"/>
          </a:xfrm>
          <a:prstGeom prst="wedgeRectCallout">
            <a:avLst>
              <a:gd name="adj1" fmla="val 212819"/>
              <a:gd name="adj2" fmla="val -3711"/>
            </a:avLst>
          </a:prstGeom>
          <a:gradFill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</a:rPr>
              <a:t>Risk Capital Outstanding Is at a Record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blackWhite">
          <a:xfrm>
            <a:off x="5586327" y="2924175"/>
            <a:ext cx="1947862" cy="477837"/>
          </a:xfrm>
          <a:prstGeom prst="wedgeRectCallout">
            <a:avLst>
              <a:gd name="adj1" fmla="val -33266"/>
              <a:gd name="adj2" fmla="val 97196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rgbClr val="FFFFFF"/>
                </a:solidFill>
              </a:rPr>
              <a:t>Financial </a:t>
            </a:r>
            <a:r>
              <a:rPr lang="en-US" sz="1400" b="1" dirty="0" smtClean="0">
                <a:solidFill>
                  <a:srgbClr val="FFFFFF"/>
                </a:solidFill>
              </a:rPr>
              <a:t>Crisis Depressed </a:t>
            </a:r>
            <a:r>
              <a:rPr lang="en-US" sz="1400" b="1" dirty="0">
                <a:solidFill>
                  <a:srgbClr val="FFFFFF"/>
                </a:solidFill>
              </a:rPr>
              <a:t>I</a:t>
            </a:r>
            <a:r>
              <a:rPr lang="en-US" sz="1400" b="1" dirty="0" smtClean="0">
                <a:solidFill>
                  <a:srgbClr val="FFFFFF"/>
                </a:solidFill>
              </a:rPr>
              <a:t>ssuance</a:t>
            </a:r>
            <a:endParaRPr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1924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6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</a:t>
            </a:fld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474690" y="2079878"/>
            <a:ext cx="8239125" cy="223161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800" b="1" dirty="0" smtClean="0">
                <a:solidFill>
                  <a:srgbClr val="FFFFFF"/>
                </a:solidFill>
              </a:rPr>
              <a:t>A World Awash in Capital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89204" y="4507382"/>
            <a:ext cx="8424611" cy="17266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Too Much of a Good Thing?</a:t>
            </a:r>
          </a:p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600" b="1" i="1" dirty="0" smtClean="0">
                <a:solidFill>
                  <a:srgbClr val="FF0000"/>
                </a:solidFill>
              </a:rPr>
              <a:t>The Global Glut of Capital is Not Unique to (Re)Insurance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96258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Cat Bond:</a:t>
            </a:r>
            <a:br>
              <a:rPr lang="en-US" dirty="0" smtClean="0">
                <a:latin typeface="Arial "/>
              </a:rPr>
            </a:br>
            <a:r>
              <a:rPr lang="en-US" dirty="0" smtClean="0">
                <a:latin typeface="Arial "/>
              </a:rPr>
              <a:t>Investor by Category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Years ended June 30.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Aon Benfield Securities; Insurance Information Institute.</a:t>
            </a:r>
            <a:endParaRPr lang="en-US" sz="1100" dirty="0"/>
          </a:p>
        </p:txBody>
      </p:sp>
      <p:graphicFrame>
        <p:nvGraphicFramePr>
          <p:cNvPr id="10" name="Chart 9"/>
          <p:cNvGraphicFramePr/>
          <p:nvPr>
            <p:extLst/>
          </p:nvPr>
        </p:nvGraphicFramePr>
        <p:xfrm>
          <a:off x="4176584" y="1446427"/>
          <a:ext cx="4053016" cy="3941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AutoShape 6"/>
          <p:cNvSpPr>
            <a:spLocks noChangeArrowheads="1"/>
          </p:cNvSpPr>
          <p:nvPr/>
        </p:nvSpPr>
        <p:spPr bwMode="blackWhite">
          <a:xfrm>
            <a:off x="4280861" y="5597610"/>
            <a:ext cx="4037227" cy="1149179"/>
          </a:xfrm>
          <a:prstGeom prst="wedgeRectCallout">
            <a:avLst>
              <a:gd name="adj1" fmla="val -38244"/>
              <a:gd name="adj2" fmla="val -25404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Mutual Funds Share of Cat Bond Purchases is Growing; Most Hedge Funds Participate Via Collateralized Reinsurance.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+mn-cs"/>
            </a:endParaRPr>
          </a:p>
        </p:txBody>
      </p:sp>
      <p:graphicFrame>
        <p:nvGraphicFramePr>
          <p:cNvPr id="7" name="Chart 6"/>
          <p:cNvGraphicFramePr/>
          <p:nvPr>
            <p:extLst/>
          </p:nvPr>
        </p:nvGraphicFramePr>
        <p:xfrm>
          <a:off x="733168" y="1561757"/>
          <a:ext cx="4053016" cy="3941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1233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2669058" y="1297459"/>
          <a:ext cx="5979641" cy="5003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DCD5A-272D-460F-810D-8B44844B5B0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" name="Title 8"/>
          <p:cNvSpPr txBox="1">
            <a:spLocks/>
          </p:cNvSpPr>
          <p:nvPr/>
        </p:nvSpPr>
        <p:spPr bwMode="black">
          <a:xfrm>
            <a:off x="39688" y="120650"/>
            <a:ext cx="779938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l" defTabSz="114300" eaLnBrk="0" hangingPunct="0">
              <a:lnSpc>
                <a:spcPct val="90000"/>
              </a:lnSpc>
              <a:defRPr/>
            </a:pPr>
            <a:r>
              <a:rPr lang="en-US" sz="3000" b="1" dirty="0" smtClean="0">
                <a:solidFill>
                  <a:srgbClr val="28688C"/>
                </a:solidFill>
                <a:latin typeface="Arial"/>
                <a:ea typeface="Arial Unicode MS"/>
                <a:cs typeface="Arial"/>
              </a:rPr>
              <a:t>Catastrophe Bonds Outstanding, Q2 2014</a:t>
            </a:r>
            <a:endParaRPr lang="en-US" sz="3000" b="1" kern="0" dirty="0">
              <a:solidFill>
                <a:srgbClr val="28688C"/>
              </a:solidFill>
              <a:ea typeface="+mj-ea"/>
              <a:cs typeface="+mj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33432" y="6230943"/>
            <a:ext cx="3724567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1000" dirty="0" smtClean="0">
                <a:solidFill>
                  <a:schemeClr val="accent4">
                    <a:lumMod val="75000"/>
                  </a:schemeClr>
                </a:solidFill>
                <a:cs typeface="+mn-cs"/>
              </a:rPr>
              <a:t>Source</a:t>
            </a:r>
            <a:r>
              <a:rPr lang="en-US" sz="1000" dirty="0">
                <a:solidFill>
                  <a:schemeClr val="accent4">
                    <a:lumMod val="75000"/>
                  </a:schemeClr>
                </a:solidFill>
                <a:cs typeface="+mn-cs"/>
              </a:rPr>
              <a:t>: </a:t>
            </a:r>
            <a:r>
              <a:rPr lang="en-US" sz="1000" dirty="0" smtClean="0">
                <a:solidFill>
                  <a:schemeClr val="accent4">
                    <a:lumMod val="75000"/>
                  </a:schemeClr>
                </a:solidFill>
                <a:cs typeface="+mn-cs"/>
              </a:rPr>
              <a:t>Willis Capital Markets, Insurance Information Institute.</a:t>
            </a:r>
            <a:endParaRPr lang="en-US" sz="1000" i="1" dirty="0">
              <a:solidFill>
                <a:schemeClr val="accent4">
                  <a:lumMod val="75000"/>
                </a:schemeClr>
              </a:solidFill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blackWhite">
          <a:xfrm>
            <a:off x="354696" y="2085975"/>
            <a:ext cx="2398029" cy="3371850"/>
          </a:xfrm>
          <a:prstGeom prst="rect">
            <a:avLst/>
          </a:prstGeom>
          <a:gradFill rotWithShape="1">
            <a:gsLst>
              <a:gs pos="0">
                <a:srgbClr val="FF65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Catastrophe Bonds Are Heavily Concentrated in U.S. Hurricane Exposures. More Than 70 Percent of Catastrophe Risks Outstanding Cover U.S. Wind Risks. 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183237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22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474690" y="2079878"/>
            <a:ext cx="8239125" cy="223161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800" b="1" dirty="0" smtClean="0">
                <a:solidFill>
                  <a:srgbClr val="FFFFFF"/>
                </a:solidFill>
              </a:rPr>
              <a:t>Alternative Capital Is Impacting the Reinsurance Pricing Environment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89204" y="4507382"/>
            <a:ext cx="8424611" cy="108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Traditional and Alternative Returns Are Under Pressure</a:t>
            </a:r>
            <a:endParaRPr lang="en-US" sz="3600" b="1" dirty="0">
              <a:solidFill>
                <a:srgbClr val="225A7A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510447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Wind-Exposed Risk Premium* 2010:Q1 to 2014: Q1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495300" y="1248033"/>
          <a:ext cx="8153400" cy="485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2487" y="6166022"/>
            <a:ext cx="8266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Trailing 12-month </a:t>
            </a:r>
            <a:r>
              <a:rPr lang="en-US" sz="1100" dirty="0"/>
              <a:t>a</a:t>
            </a:r>
            <a:r>
              <a:rPr lang="en-US" sz="1100" dirty="0" smtClean="0"/>
              <a:t>verage</a:t>
            </a:r>
          </a:p>
          <a:p>
            <a:r>
              <a:rPr lang="en-US" sz="1100" dirty="0" smtClean="0"/>
              <a:t>SOURCE: Willis Capital Markets, Insurance Information Institute.</a:t>
            </a:r>
          </a:p>
          <a:p>
            <a:endParaRPr lang="en-US" dirty="0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blackWhite">
          <a:xfrm>
            <a:off x="6837113" y="1231386"/>
            <a:ext cx="1724524" cy="1816443"/>
          </a:xfrm>
          <a:prstGeom prst="wedgeRectCallout">
            <a:avLst>
              <a:gd name="adj1" fmla="val -74141"/>
              <a:gd name="adj2" fmla="val 48915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Risk spreads dropped – equivalent to lower rates – low cat losses, capital entering market.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blackWhite">
          <a:xfrm>
            <a:off x="2065778" y="958980"/>
            <a:ext cx="1601980" cy="1816464"/>
          </a:xfrm>
          <a:prstGeom prst="wedgeRectCallout">
            <a:avLst>
              <a:gd name="adj1" fmla="val 88829"/>
              <a:gd name="adj2" fmla="val 34630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tIns="91440" bIns="9144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spreads rose in 2011-2012 from cat activity and changes to catastrophe models.</a:t>
            </a:r>
            <a:endParaRPr lang="en-US" sz="1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03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Non-U.S</a:t>
            </a:r>
            <a:r>
              <a:rPr lang="en-US" dirty="0"/>
              <a:t>. Wind-Exposed </a:t>
            </a:r>
            <a:r>
              <a:rPr lang="en-US" dirty="0" smtClean="0"/>
              <a:t>Risk Premium* </a:t>
            </a:r>
            <a:br>
              <a:rPr lang="en-US" dirty="0" smtClean="0"/>
            </a:br>
            <a:r>
              <a:rPr lang="en-US" dirty="0" smtClean="0"/>
              <a:t>2010:Q1-2014</a:t>
            </a:r>
            <a:r>
              <a:rPr lang="en-US" dirty="0"/>
              <a:t>: Q1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495300" y="1248033"/>
          <a:ext cx="8153400" cy="4856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2487" y="6166022"/>
            <a:ext cx="8266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 Trailing 12-month average.</a:t>
            </a:r>
          </a:p>
          <a:p>
            <a:r>
              <a:rPr lang="en-US" sz="1100" dirty="0" smtClean="0"/>
              <a:t>SOURCE: Willis Capital Markets, Insurance Information Institute.</a:t>
            </a:r>
          </a:p>
          <a:p>
            <a:endParaRPr lang="en-US" dirty="0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blackWhite">
          <a:xfrm>
            <a:off x="6974633" y="1231386"/>
            <a:ext cx="1724524" cy="1816443"/>
          </a:xfrm>
          <a:prstGeom prst="wedgeRectCallout">
            <a:avLst>
              <a:gd name="adj1" fmla="val -44809"/>
              <a:gd name="adj2" fmla="val 8826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3333CC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Spreads are also falling in non-U.S. wind exposures, but less sharply and in line with expected losses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32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Insurance-Linked Securities:</a:t>
            </a:r>
            <a:br>
              <a:rPr lang="en-US" dirty="0" smtClean="0"/>
            </a:br>
            <a:r>
              <a:rPr lang="en-US" dirty="0" smtClean="0"/>
              <a:t>Average Multiple Since 1997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432487" y="1248033"/>
          <a:ext cx="8216213" cy="397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2487" y="6166022"/>
            <a:ext cx="82666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dirty="0" smtClean="0">
                <a:hlinkClick r:id="rId3"/>
              </a:rPr>
              <a:t>www.Artemis.bm</a:t>
            </a:r>
            <a:r>
              <a:rPr lang="en-US" sz="1100" dirty="0" smtClean="0"/>
              <a:t> Deal Directory, Insurance Information Institute.</a:t>
            </a:r>
            <a:endParaRPr lang="en-US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blackWhite">
          <a:xfrm>
            <a:off x="3356361" y="1155047"/>
            <a:ext cx="3180364" cy="859105"/>
          </a:xfrm>
          <a:prstGeom prst="wedgeRectCallout">
            <a:avLst>
              <a:gd name="adj1" fmla="val -51596"/>
              <a:gd name="adj2" fmla="val 92920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accent1"/>
            </a:solidFill>
            <a:miter lim="800000"/>
            <a:headEnd/>
            <a:tailEnd/>
          </a:ln>
        </p:spPr>
        <p:txBody>
          <a:bodyPr tIns="91440" bIns="9144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Early Years, Investor Reluctance Kept Multiples High in Tiny Market.</a:t>
            </a:r>
            <a:endParaRPr lang="en-US" sz="1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eft-Right Arrow Callout 2"/>
          <p:cNvSpPr/>
          <p:nvPr/>
        </p:nvSpPr>
        <p:spPr>
          <a:xfrm>
            <a:off x="3830595" y="3694671"/>
            <a:ext cx="3200400" cy="617838"/>
          </a:xfrm>
          <a:prstGeom prst="leftRightArrowCallout">
            <a:avLst>
              <a:gd name="adj1" fmla="val 17000"/>
              <a:gd name="adj2" fmla="val 25000"/>
              <a:gd name="adj3" fmla="val 67000"/>
              <a:gd name="adj4" fmla="val 43491"/>
            </a:avLst>
          </a:prstGeom>
          <a:ln>
            <a:solidFill>
              <a:srgbClr val="225A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Range Established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blackWhite">
          <a:xfrm>
            <a:off x="5963636" y="2073351"/>
            <a:ext cx="3180364" cy="558081"/>
          </a:xfrm>
          <a:prstGeom prst="wedgeRectCallout">
            <a:avLst>
              <a:gd name="adj1" fmla="val 12900"/>
              <a:gd name="adj2" fmla="val 170415"/>
            </a:avLst>
          </a:prstGeom>
          <a:gradFill rotWithShape="1">
            <a:gsLst>
              <a:gs pos="95000">
                <a:schemeClr val="accent6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accent6"/>
            </a:solidFill>
            <a:miter lim="800000"/>
            <a:headEnd/>
            <a:tailEnd/>
          </a:ln>
        </p:spPr>
        <p:txBody>
          <a:bodyPr tIns="91440" bIns="9144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2014: Breaking 2013 Record for Lowest Multiple.</a:t>
            </a:r>
            <a:endParaRPr lang="en-US" sz="1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blackWhite">
          <a:xfrm>
            <a:off x="432487" y="5353265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Cat Bond Terms Have Also Softened, With Indemnity Triggers (Favored by Insurers) Growing More Common.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blackWhite">
          <a:xfrm>
            <a:off x="818548" y="4135014"/>
            <a:ext cx="3012047" cy="489448"/>
          </a:xfrm>
          <a:prstGeom prst="wedgeRectCallout">
            <a:avLst>
              <a:gd name="adj1" fmla="val -27118"/>
              <a:gd name="adj2" fmla="val 48332"/>
            </a:avLst>
          </a:prstGeom>
          <a:gradFill rotWithShape="1">
            <a:gsLst>
              <a:gs pos="100000">
                <a:schemeClr val="accent6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accent6"/>
            </a:solidFill>
            <a:miter lim="800000"/>
            <a:headEnd/>
            <a:tailEnd/>
          </a:ln>
        </p:spPr>
        <p:txBody>
          <a:bodyPr tIns="91440" bIns="9144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is a Rough Estimate of Risk-Adjusted Return.</a:t>
            </a:r>
            <a:endParaRPr lang="en-US" sz="1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3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88" y="0"/>
            <a:ext cx="8229600" cy="1069848"/>
          </a:xfrm>
        </p:spPr>
        <p:txBody>
          <a:bodyPr/>
          <a:lstStyle/>
          <a:p>
            <a:r>
              <a:rPr lang="en-US" dirty="0" smtClean="0">
                <a:latin typeface="Arial "/>
              </a:rPr>
              <a:t>Reinsurance Pricing: Change in Rate on Line for U.S. CAT Business</a:t>
            </a:r>
            <a:endParaRPr lang="en-US" b="1" dirty="0">
              <a:latin typeface="Arial 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2014 reflects growth through June 30 from prior year end.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Source: Guy Carpenter; Insurance Information Institute.</a:t>
            </a:r>
            <a:endParaRPr lang="en-US" sz="1100" dirty="0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blackWhite">
          <a:xfrm>
            <a:off x="7463481" y="752321"/>
            <a:ext cx="1409103" cy="1743204"/>
          </a:xfrm>
          <a:prstGeom prst="wedgeRectCallout">
            <a:avLst>
              <a:gd name="adj1" fmla="val 6929"/>
              <a:gd name="adj2" fmla="val 11776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225A7A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Alternative Capital, Low Levels of Catastrophe Drive Rates Down. 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/>
          </p:nvPr>
        </p:nvGraphicFramePr>
        <p:xfrm>
          <a:off x="378296" y="1257321"/>
          <a:ext cx="8194675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blackWhite">
          <a:xfrm>
            <a:off x="457200" y="5664406"/>
            <a:ext cx="8220075" cy="6397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FF6801">
                  <a:gamma/>
                  <a:shade val="86275"/>
                  <a:invGamma/>
                </a:srgbClr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  <a:effectLst/>
        </p:spPr>
        <p:txBody>
          <a:bodyPr bIns="64008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</a:pPr>
            <a:r>
              <a:rPr lang="en-US" b="1" dirty="0" smtClean="0">
                <a:solidFill>
                  <a:srgbClr val="FFFFFF"/>
                </a:solidFill>
              </a:rPr>
              <a:t>Some Observers Predict Catastrophe Prices Will Fall Another 10 Percent in 2015, Driven by Emergence of New Capital.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5675" y="1029587"/>
            <a:ext cx="5684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76%</a:t>
            </a:r>
            <a:endParaRPr lang="en-US" sz="1400" b="1" dirty="0"/>
          </a:p>
        </p:txBody>
      </p:sp>
      <p:sp>
        <p:nvSpPr>
          <p:cNvPr id="7" name="Pentagon 6"/>
          <p:cNvSpPr/>
          <p:nvPr/>
        </p:nvSpPr>
        <p:spPr>
          <a:xfrm>
            <a:off x="3262184" y="1515607"/>
            <a:ext cx="661902" cy="26376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5243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762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581025" y="2467692"/>
            <a:ext cx="7981950" cy="2016125"/>
          </a:xfr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cap="flat" algn="ctr">
            <a:solidFill>
              <a:srgbClr val="FF6801"/>
            </a:solidFill>
          </a:ln>
        </p:spPr>
        <p:txBody>
          <a:bodyPr/>
          <a:lstStyle/>
          <a:p>
            <a:pPr algn="ctr" defTabSz="914400"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4200" dirty="0" smtClean="0">
                <a:solidFill>
                  <a:schemeClr val="bg1"/>
                </a:solidFill>
              </a:rPr>
              <a:t>What Is Happening to     Insurer Profitability?</a:t>
            </a: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EDFE0512-2DB8-43E3-8365-2DAB64B50EE9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27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151557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1558" name="TextBox 5"/>
          <p:cNvSpPr txBox="1">
            <a:spLocks noChangeArrowheads="1"/>
          </p:cNvSpPr>
          <p:nvPr/>
        </p:nvSpPr>
        <p:spPr bwMode="auto">
          <a:xfrm>
            <a:off x="579524" y="4501368"/>
            <a:ext cx="8189259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2B7299"/>
                </a:solidFill>
              </a:rPr>
              <a:t>Has Capital Accumulation </a:t>
            </a:r>
          </a:p>
          <a:p>
            <a:pPr algn="ctr"/>
            <a:r>
              <a:rPr lang="en-US" sz="3200" b="1" dirty="0" smtClean="0">
                <a:solidFill>
                  <a:srgbClr val="2B7299"/>
                </a:solidFill>
              </a:rPr>
              <a:t>Impacted Profitability?</a:t>
            </a:r>
          </a:p>
          <a:p>
            <a:pPr algn="ctr"/>
            <a:r>
              <a:rPr lang="en-US" sz="3200" b="1" i="1" dirty="0">
                <a:solidFill>
                  <a:srgbClr val="FF0000"/>
                </a:solidFill>
              </a:rPr>
              <a:t>D</a:t>
            </a:r>
            <a:r>
              <a:rPr lang="en-US" sz="3200" b="1" i="1" dirty="0" smtClean="0">
                <a:solidFill>
                  <a:srgbClr val="FF0000"/>
                </a:solidFill>
              </a:rPr>
              <a:t>éjà Vu: Does History Suggest Cycles   or Super-Cycles in Insurance?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43116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0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976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12/01/09 - 9pm</a:t>
            </a:r>
          </a:p>
        </p:txBody>
      </p:sp>
      <p:sp>
        <p:nvSpPr>
          <p:cNvPr id="52228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52229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5FD483-3650-4448-BB2E-67A90540A8F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522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ROE: Property/Casualty Insurance by Major Event, 1987–2014:H1</a:t>
            </a:r>
          </a:p>
        </p:txBody>
      </p:sp>
      <p:sp>
        <p:nvSpPr>
          <p:cNvPr id="52231" name="Rectangle 3"/>
          <p:cNvSpPr>
            <a:spLocks noChangeArrowheads="1"/>
          </p:cNvSpPr>
          <p:nvPr/>
        </p:nvSpPr>
        <p:spPr bwMode="auto">
          <a:xfrm>
            <a:off x="0" y="6414802"/>
            <a:ext cx="756920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* 	Excludes Mortgage &amp; Financial Guarantee in 2008 </a:t>
            </a:r>
            <a:r>
              <a:rPr lang="en-US" sz="1100" dirty="0" smtClean="0"/>
              <a:t>– 2014.  2014 figure is through H1:2014. </a:t>
            </a:r>
            <a:endParaRPr lang="en-US" sz="1100" dirty="0"/>
          </a:p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	Sources: ISO, </a:t>
            </a:r>
            <a:r>
              <a:rPr lang="en-US" sz="1100" i="1" dirty="0" smtClean="0"/>
              <a:t>Fortune</a:t>
            </a:r>
            <a:r>
              <a:rPr lang="en-US" sz="1100" dirty="0" smtClean="0"/>
              <a:t>; Insurance Information Institute.</a:t>
            </a:r>
            <a:endParaRPr lang="en-US" sz="1100" dirty="0"/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/>
          </p:nvPr>
        </p:nvGraphicFramePr>
        <p:xfrm>
          <a:off x="304800" y="1474788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1324" name="Chart" r:id="rId4" imgW="8601126" imgH="4600478" progId="MSGraph.Chart.8">
                  <p:embed followColorScheme="full"/>
                </p:oleObj>
              </mc:Choice>
              <mc:Fallback>
                <p:oleObj name="Chart" r:id="rId4" imgW="8601126" imgH="4600478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474788"/>
                        <a:ext cx="8569325" cy="457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2" name="Rectangle 5"/>
          <p:cNvSpPr>
            <a:spLocks noChangeArrowheads="1"/>
          </p:cNvSpPr>
          <p:nvPr/>
        </p:nvSpPr>
        <p:spPr bwMode="blackWhite">
          <a:xfrm>
            <a:off x="1666875" y="1377950"/>
            <a:ext cx="3900488" cy="728663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>
                <a:solidFill>
                  <a:srgbClr val="FFFFFF"/>
                </a:solidFill>
              </a:rPr>
              <a:t>P/C Profitability Is Both by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 Cyclicality and Ordinary </a:t>
            </a:r>
            <a:r>
              <a:rPr lang="en-US" b="1" dirty="0" smtClean="0">
                <a:solidFill>
                  <a:srgbClr val="FFFFFF"/>
                </a:solidFill>
              </a:rPr>
              <a:t>Volatility</a:t>
            </a:r>
            <a:endParaRPr lang="pt-BR" b="1" dirty="0">
              <a:solidFill>
                <a:srgbClr val="FFFFFF"/>
              </a:solidFill>
            </a:endParaRPr>
          </a:p>
        </p:txBody>
      </p:sp>
      <p:sp>
        <p:nvSpPr>
          <p:cNvPr id="2026503" name="Oval 7"/>
          <p:cNvSpPr>
            <a:spLocks noChangeArrowheads="1"/>
          </p:cNvSpPr>
          <p:nvPr/>
        </p:nvSpPr>
        <p:spPr bwMode="auto">
          <a:xfrm>
            <a:off x="1741578" y="3138300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04" name="AutoShape 8"/>
          <p:cNvSpPr>
            <a:spLocks noChangeArrowheads="1"/>
          </p:cNvSpPr>
          <p:nvPr/>
        </p:nvSpPr>
        <p:spPr bwMode="blackWhite">
          <a:xfrm>
            <a:off x="1064823" y="3871451"/>
            <a:ext cx="754062" cy="292100"/>
          </a:xfrm>
          <a:prstGeom prst="wedgeRectCallout">
            <a:avLst>
              <a:gd name="adj1" fmla="val 46112"/>
              <a:gd name="adj2" fmla="val -12334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>
                <a:solidFill>
                  <a:schemeClr val="bg1"/>
                </a:solidFill>
              </a:rPr>
              <a:t>Hugo</a:t>
            </a:r>
          </a:p>
        </p:txBody>
      </p:sp>
      <p:sp>
        <p:nvSpPr>
          <p:cNvPr id="2026506" name="Oval 10"/>
          <p:cNvSpPr>
            <a:spLocks noChangeArrowheads="1"/>
          </p:cNvSpPr>
          <p:nvPr/>
        </p:nvSpPr>
        <p:spPr bwMode="auto">
          <a:xfrm>
            <a:off x="2275436" y="3784106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07" name="AutoShape 11"/>
          <p:cNvSpPr>
            <a:spLocks noChangeArrowheads="1"/>
          </p:cNvSpPr>
          <p:nvPr/>
        </p:nvSpPr>
        <p:spPr bwMode="blackWhite">
          <a:xfrm>
            <a:off x="1169333" y="4463503"/>
            <a:ext cx="1085850" cy="292100"/>
          </a:xfrm>
          <a:prstGeom prst="wedgeRectCallout">
            <a:avLst>
              <a:gd name="adj1" fmla="val 46408"/>
              <a:gd name="adj2" fmla="val -12805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</a:rPr>
              <a:t>Andrew</a:t>
            </a:r>
          </a:p>
        </p:txBody>
      </p:sp>
      <p:sp>
        <p:nvSpPr>
          <p:cNvPr id="2026509" name="Oval 13"/>
          <p:cNvSpPr>
            <a:spLocks noChangeArrowheads="1"/>
          </p:cNvSpPr>
          <p:nvPr/>
        </p:nvSpPr>
        <p:spPr bwMode="auto">
          <a:xfrm>
            <a:off x="2881061" y="3635529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10" name="AutoShape 14"/>
          <p:cNvSpPr>
            <a:spLocks noChangeArrowheads="1"/>
          </p:cNvSpPr>
          <p:nvPr/>
        </p:nvSpPr>
        <p:spPr bwMode="blackWhite">
          <a:xfrm>
            <a:off x="2295070" y="4781363"/>
            <a:ext cx="1162050" cy="292100"/>
          </a:xfrm>
          <a:prstGeom prst="wedgeRectCallout">
            <a:avLst>
              <a:gd name="adj1" fmla="val 12904"/>
              <a:gd name="adj2" fmla="val -24609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</a:rPr>
              <a:t>Northridge</a:t>
            </a:r>
          </a:p>
        </p:txBody>
      </p:sp>
      <p:sp>
        <p:nvSpPr>
          <p:cNvPr id="2026512" name="Oval 16"/>
          <p:cNvSpPr>
            <a:spLocks noChangeArrowheads="1"/>
          </p:cNvSpPr>
          <p:nvPr/>
        </p:nvSpPr>
        <p:spPr bwMode="auto">
          <a:xfrm>
            <a:off x="3689109" y="2756114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13" name="AutoShape 17"/>
          <p:cNvSpPr>
            <a:spLocks noChangeArrowheads="1"/>
          </p:cNvSpPr>
          <p:nvPr/>
        </p:nvSpPr>
        <p:spPr bwMode="blackWhite">
          <a:xfrm>
            <a:off x="3431077" y="3996711"/>
            <a:ext cx="1265424" cy="711200"/>
          </a:xfrm>
          <a:prstGeom prst="wedgeRectCallout">
            <a:avLst>
              <a:gd name="adj1" fmla="val -8362"/>
              <a:gd name="adj2" fmla="val -143132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>
                <a:solidFill>
                  <a:schemeClr val="bg1"/>
                </a:solidFill>
              </a:rPr>
              <a:t>Lowest CAT Losses in </a:t>
            </a:r>
            <a:br>
              <a:rPr lang="en-US" sz="1400" b="1">
                <a:solidFill>
                  <a:schemeClr val="bg1"/>
                </a:solidFill>
              </a:rPr>
            </a:br>
            <a:r>
              <a:rPr lang="en-US" sz="1400" b="1">
                <a:solidFill>
                  <a:schemeClr val="bg1"/>
                </a:solidFill>
              </a:rPr>
              <a:t>15 Years</a:t>
            </a:r>
          </a:p>
        </p:txBody>
      </p:sp>
      <p:sp>
        <p:nvSpPr>
          <p:cNvPr id="2026515" name="Oval 19"/>
          <p:cNvSpPr>
            <a:spLocks noChangeArrowheads="1"/>
          </p:cNvSpPr>
          <p:nvPr/>
        </p:nvSpPr>
        <p:spPr bwMode="auto">
          <a:xfrm>
            <a:off x="4829486" y="4652869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16" name="AutoShape 20"/>
          <p:cNvSpPr>
            <a:spLocks noChangeArrowheads="1"/>
          </p:cNvSpPr>
          <p:nvPr/>
        </p:nvSpPr>
        <p:spPr bwMode="blackWhite">
          <a:xfrm>
            <a:off x="4426756" y="3447957"/>
            <a:ext cx="958850" cy="292100"/>
          </a:xfrm>
          <a:prstGeom prst="wedgeRectCallout">
            <a:avLst>
              <a:gd name="adj1" fmla="val 8604"/>
              <a:gd name="adj2" fmla="val 33937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>
                <a:solidFill>
                  <a:schemeClr val="bg1"/>
                </a:solidFill>
              </a:rPr>
              <a:t>Sept. 11</a:t>
            </a:r>
          </a:p>
        </p:txBody>
      </p:sp>
      <p:sp>
        <p:nvSpPr>
          <p:cNvPr id="2026518" name="Oval 22"/>
          <p:cNvSpPr>
            <a:spLocks noChangeArrowheads="1"/>
          </p:cNvSpPr>
          <p:nvPr/>
        </p:nvSpPr>
        <p:spPr bwMode="auto">
          <a:xfrm>
            <a:off x="5993629" y="3037728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19" name="AutoShape 23"/>
          <p:cNvSpPr>
            <a:spLocks noChangeArrowheads="1"/>
          </p:cNvSpPr>
          <p:nvPr/>
        </p:nvSpPr>
        <p:spPr bwMode="blackWhite">
          <a:xfrm>
            <a:off x="5729556" y="1792031"/>
            <a:ext cx="1174750" cy="508000"/>
          </a:xfrm>
          <a:prstGeom prst="wedgeRectCallout">
            <a:avLst>
              <a:gd name="adj1" fmla="val -19216"/>
              <a:gd name="adj2" fmla="val 18019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>
                <a:solidFill>
                  <a:schemeClr val="bg1"/>
                </a:solidFill>
              </a:rPr>
              <a:t>Katrina, Rita, Wilma</a:t>
            </a:r>
          </a:p>
        </p:txBody>
      </p:sp>
      <p:sp>
        <p:nvSpPr>
          <p:cNvPr id="2026521" name="Oval 25"/>
          <p:cNvSpPr>
            <a:spLocks noChangeArrowheads="1"/>
          </p:cNvSpPr>
          <p:nvPr/>
        </p:nvSpPr>
        <p:spPr bwMode="auto">
          <a:xfrm>
            <a:off x="5668701" y="3059420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22" name="AutoShape 26"/>
          <p:cNvSpPr>
            <a:spLocks noChangeArrowheads="1"/>
          </p:cNvSpPr>
          <p:nvPr/>
        </p:nvSpPr>
        <p:spPr bwMode="blackWhite">
          <a:xfrm>
            <a:off x="5389257" y="4184467"/>
            <a:ext cx="1314450" cy="292100"/>
          </a:xfrm>
          <a:prstGeom prst="wedgeRectCallout">
            <a:avLst>
              <a:gd name="adj1" fmla="val -18945"/>
              <a:gd name="adj2" fmla="val -23153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>
                <a:solidFill>
                  <a:schemeClr val="bg1"/>
                </a:solidFill>
              </a:rPr>
              <a:t>4 Hurricanes</a:t>
            </a:r>
          </a:p>
        </p:txBody>
      </p:sp>
      <p:sp>
        <p:nvSpPr>
          <p:cNvPr id="2026524" name="Oval 28"/>
          <p:cNvSpPr>
            <a:spLocks noChangeArrowheads="1"/>
          </p:cNvSpPr>
          <p:nvPr/>
        </p:nvSpPr>
        <p:spPr bwMode="auto">
          <a:xfrm>
            <a:off x="6809907" y="3815944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6525" name="AutoShape 29"/>
          <p:cNvSpPr>
            <a:spLocks noChangeArrowheads="1"/>
          </p:cNvSpPr>
          <p:nvPr/>
        </p:nvSpPr>
        <p:spPr bwMode="blackWhite">
          <a:xfrm>
            <a:off x="6205268" y="4805269"/>
            <a:ext cx="1152525" cy="546100"/>
          </a:xfrm>
          <a:prstGeom prst="wedgeRectCallout">
            <a:avLst>
              <a:gd name="adj1" fmla="val 18277"/>
              <a:gd name="adj2" fmla="val -127653"/>
            </a:avLst>
          </a:prstGeom>
          <a:gradFill rotWithShape="1">
            <a:gsLst>
              <a:gs pos="0">
                <a:schemeClr val="tx2"/>
              </a:gs>
              <a:gs pos="100000">
                <a:srgbClr val="9E8000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400" b="1"/>
              <a:t>Financial Crisis*</a:t>
            </a:r>
          </a:p>
        </p:txBody>
      </p:sp>
      <p:sp>
        <p:nvSpPr>
          <p:cNvPr id="52249" name="Rectangle 31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(Percent)</a:t>
            </a:r>
          </a:p>
        </p:txBody>
      </p:sp>
      <p:sp>
        <p:nvSpPr>
          <p:cNvPr id="26" name="AutoShape 26"/>
          <p:cNvSpPr>
            <a:spLocks noChangeArrowheads="1"/>
          </p:cNvSpPr>
          <p:nvPr/>
        </p:nvSpPr>
        <p:spPr bwMode="blackWhite">
          <a:xfrm>
            <a:off x="7610171" y="4640826"/>
            <a:ext cx="1098599" cy="678425"/>
          </a:xfrm>
          <a:prstGeom prst="wedgeRectCallout">
            <a:avLst>
              <a:gd name="adj1" fmla="val -26346"/>
              <a:gd name="adj2" fmla="val -97430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Record Tornado Losses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7" name="Oval 28"/>
          <p:cNvSpPr>
            <a:spLocks noChangeArrowheads="1"/>
          </p:cNvSpPr>
          <p:nvPr/>
        </p:nvSpPr>
        <p:spPr bwMode="auto">
          <a:xfrm>
            <a:off x="7649334" y="3778502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Oval 28"/>
          <p:cNvSpPr>
            <a:spLocks noChangeArrowheads="1"/>
          </p:cNvSpPr>
          <p:nvPr/>
        </p:nvSpPr>
        <p:spPr bwMode="auto">
          <a:xfrm>
            <a:off x="7953765" y="3539176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26"/>
          <p:cNvSpPr>
            <a:spLocks noChangeArrowheads="1"/>
          </p:cNvSpPr>
          <p:nvPr/>
        </p:nvSpPr>
        <p:spPr bwMode="blackWhite">
          <a:xfrm>
            <a:off x="8248712" y="4237038"/>
            <a:ext cx="766915" cy="329380"/>
          </a:xfrm>
          <a:prstGeom prst="wedgeRectCallout">
            <a:avLst>
              <a:gd name="adj1" fmla="val -49371"/>
              <a:gd name="adj2" fmla="val -111013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Sandy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30" name="Oval 28"/>
          <p:cNvSpPr>
            <a:spLocks noChangeArrowheads="1"/>
          </p:cNvSpPr>
          <p:nvPr/>
        </p:nvSpPr>
        <p:spPr bwMode="auto">
          <a:xfrm>
            <a:off x="8181092" y="2934395"/>
            <a:ext cx="307975" cy="533400"/>
          </a:xfrm>
          <a:prstGeom prst="ellipse">
            <a:avLst/>
          </a:prstGeom>
          <a:noFill/>
          <a:ln w="38100">
            <a:solidFill>
              <a:srgbClr val="FF680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26"/>
          <p:cNvSpPr>
            <a:spLocks noChangeArrowheads="1"/>
          </p:cNvSpPr>
          <p:nvPr/>
        </p:nvSpPr>
        <p:spPr bwMode="blackWhite">
          <a:xfrm>
            <a:off x="7505758" y="2235684"/>
            <a:ext cx="766915" cy="402509"/>
          </a:xfrm>
          <a:prstGeom prst="wedgeRectCallout">
            <a:avLst>
              <a:gd name="adj1" fmla="val 43223"/>
              <a:gd name="adj2" fmla="val 11102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Low CATs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8040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2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2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2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9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2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6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2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1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2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8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02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3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26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026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2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2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2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7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26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026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9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2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6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26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1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26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8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026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3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8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1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32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7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4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026500" grpId="0" bld="series" animBg="0"/>
      <p:bldP spid="2026503" grpId="0" animBg="1"/>
      <p:bldP spid="2026504" grpId="0" animBg="1"/>
      <p:bldP spid="2026506" grpId="0" animBg="1"/>
      <p:bldP spid="2026507" grpId="0" animBg="1"/>
      <p:bldP spid="2026509" grpId="0" animBg="1"/>
      <p:bldP spid="2026510" grpId="0" animBg="1"/>
      <p:bldP spid="2026512" grpId="0" animBg="1"/>
      <p:bldP spid="2026513" grpId="0" animBg="1"/>
      <p:bldP spid="2026515" grpId="0" animBg="1"/>
      <p:bldP spid="2026516" grpId="0" animBg="1"/>
      <p:bldP spid="2026518" grpId="0" animBg="1"/>
      <p:bldP spid="2026519" grpId="0" animBg="1"/>
      <p:bldP spid="2026521" grpId="0" animBg="1"/>
      <p:bldP spid="2026522" grpId="0" animBg="1"/>
      <p:bldP spid="2026524" grpId="0" animBg="1"/>
      <p:bldP spid="20265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16335"/>
              </p:ext>
            </p:extLst>
          </p:nvPr>
        </p:nvGraphicFramePr>
        <p:xfrm>
          <a:off x="-30163" y="1192213"/>
          <a:ext cx="8915401" cy="588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0301" name="Chart" r:id="rId5" imgW="8258192" imgH="5505515" progId="MSGraph.Chart.8">
                  <p:embed followColorScheme="full"/>
                </p:oleObj>
              </mc:Choice>
              <mc:Fallback>
                <p:oleObj name="Chart" r:id="rId5" imgW="8258192" imgH="550551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163" y="1192213"/>
                        <a:ext cx="8915401" cy="588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848600" cy="11430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Profitability Peaks &amp; Troughs in the P/C Insurance Industry, 1975 – 2014:H1*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44272" y="6154005"/>
            <a:ext cx="8249055" cy="60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100" dirty="0">
                <a:solidFill>
                  <a:srgbClr val="000000"/>
                </a:solidFill>
              </a:rPr>
              <a:t>*Profitability =  P/C insurer ROEs. </a:t>
            </a:r>
            <a:r>
              <a:rPr lang="en-US" sz="1100" dirty="0" smtClean="0">
                <a:solidFill>
                  <a:srgbClr val="000000"/>
                </a:solidFill>
              </a:rPr>
              <a:t>2011-14 </a:t>
            </a:r>
            <a:r>
              <a:rPr lang="en-US" sz="1100" dirty="0">
                <a:solidFill>
                  <a:srgbClr val="000000"/>
                </a:solidFill>
              </a:rPr>
              <a:t>figures are estimates based on ROAS data.  Note:  Data for </a:t>
            </a:r>
            <a:r>
              <a:rPr lang="en-US" sz="1100" dirty="0" smtClean="0">
                <a:solidFill>
                  <a:srgbClr val="000000"/>
                </a:solidFill>
              </a:rPr>
              <a:t>2008-2014 </a:t>
            </a:r>
            <a:r>
              <a:rPr lang="en-US" sz="1100" dirty="0">
                <a:solidFill>
                  <a:srgbClr val="000000"/>
                </a:solidFill>
              </a:rPr>
              <a:t>exclude mortgage and financial guaranty insurers.</a:t>
            </a:r>
          </a:p>
          <a:p>
            <a:r>
              <a:rPr lang="en-US" sz="1100" dirty="0">
                <a:solidFill>
                  <a:srgbClr val="000000"/>
                </a:solidFill>
              </a:rPr>
              <a:t>Source:  Insurance Information Institute; NAIC, ISO, A.M. Best.</a:t>
            </a:r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1209675" y="1200150"/>
            <a:ext cx="1425575" cy="381000"/>
          </a:xfrm>
          <a:prstGeom prst="wedgeRectCallout">
            <a:avLst>
              <a:gd name="adj1" fmla="val -41545"/>
              <a:gd name="adj2" fmla="val 21678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1977:19.0%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4" name="AutoShape 11"/>
          <p:cNvSpPr>
            <a:spLocks noChangeArrowheads="1"/>
          </p:cNvSpPr>
          <p:nvPr/>
        </p:nvSpPr>
        <p:spPr bwMode="auto">
          <a:xfrm>
            <a:off x="3135313" y="1344153"/>
            <a:ext cx="1479550" cy="381000"/>
          </a:xfrm>
          <a:prstGeom prst="wedgeRectCallout">
            <a:avLst>
              <a:gd name="adj1" fmla="val -36065"/>
              <a:gd name="adj2" fmla="val 24516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1987:17.3%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5" name="AutoShape 12"/>
          <p:cNvSpPr>
            <a:spLocks noChangeArrowheads="1"/>
          </p:cNvSpPr>
          <p:nvPr/>
        </p:nvSpPr>
        <p:spPr bwMode="auto">
          <a:xfrm>
            <a:off x="4368800" y="2214563"/>
            <a:ext cx="1677988" cy="381000"/>
          </a:xfrm>
          <a:prstGeom prst="wedgeRectCallout">
            <a:avLst>
              <a:gd name="adj1" fmla="val 7770"/>
              <a:gd name="adj2" fmla="val 22427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1997:11.6%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6" name="AutoShape 13"/>
          <p:cNvSpPr>
            <a:spLocks noChangeArrowheads="1"/>
          </p:cNvSpPr>
          <p:nvPr/>
        </p:nvSpPr>
        <p:spPr bwMode="auto">
          <a:xfrm>
            <a:off x="6513439" y="2163763"/>
            <a:ext cx="1422400" cy="381000"/>
          </a:xfrm>
          <a:prstGeom prst="wedgeRectCallout">
            <a:avLst>
              <a:gd name="adj1" fmla="val -5991"/>
              <a:gd name="adj2" fmla="val 20919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2006:12.7%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1" name="AutoShape 18"/>
          <p:cNvSpPr>
            <a:spLocks noChangeArrowheads="1"/>
          </p:cNvSpPr>
          <p:nvPr/>
        </p:nvSpPr>
        <p:spPr bwMode="auto">
          <a:xfrm>
            <a:off x="2786218" y="5168745"/>
            <a:ext cx="1447800" cy="381000"/>
          </a:xfrm>
          <a:prstGeom prst="wedgeRectCallout">
            <a:avLst>
              <a:gd name="adj1" fmla="val -51572"/>
              <a:gd name="adj2" fmla="val -122259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1984: 1.8%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2" name="AutoShape 19"/>
          <p:cNvSpPr>
            <a:spLocks noChangeArrowheads="1"/>
          </p:cNvSpPr>
          <p:nvPr/>
        </p:nvSpPr>
        <p:spPr bwMode="auto">
          <a:xfrm>
            <a:off x="4463334" y="5176682"/>
            <a:ext cx="1447800" cy="381000"/>
          </a:xfrm>
          <a:prstGeom prst="wedgeRectCallout">
            <a:avLst>
              <a:gd name="adj1" fmla="val -60529"/>
              <a:gd name="adj2" fmla="val -214859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1992: 4.5%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3" name="AutoShape 20"/>
          <p:cNvSpPr>
            <a:spLocks noChangeArrowheads="1"/>
          </p:cNvSpPr>
          <p:nvPr/>
        </p:nvSpPr>
        <p:spPr bwMode="auto">
          <a:xfrm>
            <a:off x="6388036" y="5136279"/>
            <a:ext cx="1600200" cy="381000"/>
          </a:xfrm>
          <a:prstGeom prst="wedgeRectCallout">
            <a:avLst>
              <a:gd name="adj1" fmla="val -63227"/>
              <a:gd name="adj2" fmla="val -17442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2001: -1.2%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4" name="AutoShape 21"/>
          <p:cNvSpPr>
            <a:spLocks noChangeArrowheads="1"/>
          </p:cNvSpPr>
          <p:nvPr/>
        </p:nvSpPr>
        <p:spPr bwMode="auto">
          <a:xfrm rot="511939">
            <a:off x="1550988" y="2055813"/>
            <a:ext cx="1603375" cy="612775"/>
          </a:xfrm>
          <a:prstGeom prst="rightArrow">
            <a:avLst>
              <a:gd name="adj1" fmla="val 50000"/>
              <a:gd name="adj2" fmla="val 9311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10 Years</a:t>
            </a:r>
          </a:p>
        </p:txBody>
      </p:sp>
      <p:sp>
        <p:nvSpPr>
          <p:cNvPr id="16405" name="AutoShape 22"/>
          <p:cNvSpPr>
            <a:spLocks noChangeArrowheads="1"/>
          </p:cNvSpPr>
          <p:nvPr/>
        </p:nvSpPr>
        <p:spPr bwMode="auto">
          <a:xfrm rot="937132">
            <a:off x="3584575" y="2652713"/>
            <a:ext cx="1711325" cy="612775"/>
          </a:xfrm>
          <a:prstGeom prst="rightArrow">
            <a:avLst>
              <a:gd name="adj1" fmla="val 50000"/>
              <a:gd name="adj2" fmla="val 9294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10 Years</a:t>
            </a:r>
          </a:p>
        </p:txBody>
      </p:sp>
      <p:sp>
        <p:nvSpPr>
          <p:cNvPr id="16406" name="AutoShape 23"/>
          <p:cNvSpPr>
            <a:spLocks noChangeArrowheads="1"/>
          </p:cNvSpPr>
          <p:nvPr/>
        </p:nvSpPr>
        <p:spPr bwMode="auto">
          <a:xfrm>
            <a:off x="5586413" y="2874963"/>
            <a:ext cx="1447800" cy="612775"/>
          </a:xfrm>
          <a:prstGeom prst="rightArrow">
            <a:avLst>
              <a:gd name="adj1" fmla="val 50000"/>
              <a:gd name="adj2" fmla="val 8297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9 Years</a:t>
            </a:r>
          </a:p>
        </p:txBody>
      </p:sp>
      <p:sp>
        <p:nvSpPr>
          <p:cNvPr id="16407" name="Text Box 17"/>
          <p:cNvSpPr txBox="1">
            <a:spLocks noChangeArrowheads="1"/>
          </p:cNvSpPr>
          <p:nvPr/>
        </p:nvSpPr>
        <p:spPr bwMode="auto">
          <a:xfrm>
            <a:off x="5621338" y="1117600"/>
            <a:ext cx="3254375" cy="646113"/>
          </a:xfrm>
          <a:prstGeom prst="rect">
            <a:avLst/>
          </a:prstGeom>
          <a:solidFill>
            <a:srgbClr val="2868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solidFill>
                  <a:srgbClr val="FFFFFF"/>
                </a:solidFill>
              </a:rPr>
              <a:t>History suggests next ROE peak will be in </a:t>
            </a:r>
            <a:r>
              <a:rPr lang="en-US" b="1" dirty="0" smtClean="0">
                <a:solidFill>
                  <a:srgbClr val="FFFFFF"/>
                </a:solidFill>
              </a:rPr>
              <a:t>2015-2016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6408" name="Rectangle 7"/>
          <p:cNvSpPr>
            <a:spLocks noChangeArrowheads="1"/>
          </p:cNvSpPr>
          <p:nvPr/>
        </p:nvSpPr>
        <p:spPr bwMode="black">
          <a:xfrm>
            <a:off x="185738" y="1155700"/>
            <a:ext cx="102393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ROE</a:t>
            </a:r>
          </a:p>
        </p:txBody>
      </p:sp>
      <p:sp>
        <p:nvSpPr>
          <p:cNvPr id="16409" name="AutoShape 6"/>
          <p:cNvSpPr>
            <a:spLocks noChangeArrowheads="1"/>
          </p:cNvSpPr>
          <p:nvPr/>
        </p:nvSpPr>
        <p:spPr bwMode="auto">
          <a:xfrm>
            <a:off x="902751" y="5147749"/>
            <a:ext cx="1447800" cy="381000"/>
          </a:xfrm>
          <a:prstGeom prst="wedgeRectCallout">
            <a:avLst>
              <a:gd name="adj1" fmla="val -43472"/>
              <a:gd name="adj2" fmla="val -143778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1975: 2.4%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blackWhite">
          <a:xfrm>
            <a:off x="7453175" y="2619376"/>
            <a:ext cx="879475" cy="660400"/>
          </a:xfrm>
          <a:prstGeom prst="wedgeRectCallout">
            <a:avLst>
              <a:gd name="adj1" fmla="val 52204"/>
              <a:gd name="adj2" fmla="val 78967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2013 10.4%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blackWhite">
          <a:xfrm>
            <a:off x="7778839" y="4457623"/>
            <a:ext cx="1106399" cy="660400"/>
          </a:xfrm>
          <a:prstGeom prst="wedgeRectCallout">
            <a:avLst>
              <a:gd name="adj1" fmla="val 25845"/>
              <a:gd name="adj2" fmla="val -100448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2014:H1 7.7%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833372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S&amp;P 500 (Excl. Financials):</a:t>
            </a:r>
            <a:br>
              <a:rPr lang="en-US" dirty="0" smtClean="0"/>
            </a:br>
            <a:r>
              <a:rPr lang="en-US" dirty="0" smtClean="0"/>
              <a:t>Cash &amp; Short-Term Investments</a:t>
            </a:r>
          </a:p>
        </p:txBody>
      </p:sp>
      <p:sp>
        <p:nvSpPr>
          <p:cNvPr id="82946" name="Rectangle 10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eSlide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340" y="6530187"/>
            <a:ext cx="8090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Fact Set Fundamentals.</a:t>
            </a:r>
            <a:endParaRPr lang="en-US" sz="11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blackWhite">
          <a:xfrm>
            <a:off x="999330" y="5649123"/>
            <a:ext cx="7145338" cy="864229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Holdings of Cash and Liquid Asset Holdings Have Soared Across Virtually All Industries Since the Financial Crisis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" y="1033457"/>
            <a:ext cx="9001125" cy="4505325"/>
          </a:xfrm>
          <a:prstGeom prst="rect">
            <a:avLst/>
          </a:prstGeom>
        </p:spPr>
      </p:pic>
      <p:sp>
        <p:nvSpPr>
          <p:cNvPr id="9" name="AutoShape 8"/>
          <p:cNvSpPr>
            <a:spLocks noChangeArrowheads="1"/>
          </p:cNvSpPr>
          <p:nvPr/>
        </p:nvSpPr>
        <p:spPr bwMode="blackWhite">
          <a:xfrm>
            <a:off x="5306837" y="3557589"/>
            <a:ext cx="2826439" cy="754056"/>
          </a:xfrm>
          <a:prstGeom prst="wedgeRectCallout">
            <a:avLst>
              <a:gd name="adj1" fmla="val -39803"/>
              <a:gd name="adj2" fmla="val -14520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Cash and ST investments holdings have nearly doubled since 2007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84429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12/01/09 - 9pm</a:t>
            </a:r>
          </a:p>
        </p:txBody>
      </p:sp>
      <p:sp>
        <p:nvSpPr>
          <p:cNvPr id="14340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14341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41946-FD3D-4091-A2F2-5BB338BC6915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P/C Insurance ROE as 5-Year Moving Average</a:t>
            </a:r>
          </a:p>
        </p:txBody>
      </p:sp>
      <p:sp>
        <p:nvSpPr>
          <p:cNvPr id="14344" name="Rectangle 4"/>
          <p:cNvSpPr>
            <a:spLocks noChangeArrowheads="1"/>
          </p:cNvSpPr>
          <p:nvPr/>
        </p:nvSpPr>
        <p:spPr bwMode="auto">
          <a:xfrm>
            <a:off x="0" y="6101639"/>
            <a:ext cx="7569200" cy="75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1100" dirty="0" smtClean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</a:t>
            </a:r>
            <a:r>
              <a:rPr lang="en-US" sz="1100" dirty="0"/>
              <a:t>: </a:t>
            </a:r>
            <a:r>
              <a:rPr lang="en-US" sz="1100" dirty="0" smtClean="0"/>
              <a:t>Jessica </a:t>
            </a:r>
            <a:r>
              <a:rPr lang="en-US" sz="1100" dirty="0" err="1" smtClean="0"/>
              <a:t>Weinkle</a:t>
            </a:r>
            <a:r>
              <a:rPr lang="en-US" sz="1100" dirty="0" smtClean="0"/>
              <a:t>, </a:t>
            </a:r>
            <a:r>
              <a:rPr lang="en-US" sz="1100" i="1" dirty="0" smtClean="0"/>
              <a:t>Insurance Journal</a:t>
            </a:r>
            <a:r>
              <a:rPr lang="en-US" sz="1100" dirty="0" smtClean="0"/>
              <a:t>, “An Average Perspective Based Insurance Profitability Cycles,” October 6, 2014, based om I.I.I. </a:t>
            </a:r>
            <a:r>
              <a:rPr lang="en-US" sz="1100" dirty="0"/>
              <a:t>data, </a:t>
            </a:r>
            <a:r>
              <a:rPr lang="en-US" sz="1100" dirty="0">
                <a:hlinkClick r:id="rId3"/>
              </a:rPr>
              <a:t>http://</a:t>
            </a:r>
            <a:r>
              <a:rPr lang="en-US" sz="1100" dirty="0" smtClean="0">
                <a:hlinkClick r:id="rId3"/>
              </a:rPr>
              <a:t>www.insurancejournal.com/magazines/closingquote/2014/10/06/342096.htm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0163" y="1345147"/>
            <a:ext cx="8058150" cy="4848784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593155">
            <a:off x="1373938" y="3221287"/>
            <a:ext cx="5654926" cy="16302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blackWhite">
          <a:xfrm>
            <a:off x="5815012" y="1267275"/>
            <a:ext cx="2994024" cy="1107936"/>
          </a:xfrm>
          <a:prstGeom prst="wedgeRectCallout">
            <a:avLst>
              <a:gd name="adj1" fmla="val -4550"/>
              <a:gd name="adj2" fmla="val 16979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cs typeface="+mn-cs"/>
              </a:rPr>
              <a:t>After smoothing, there is a more evident trend over the past 40 years toward lower peak profitability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blackWhite">
          <a:xfrm>
            <a:off x="1216819" y="3946410"/>
            <a:ext cx="2957512" cy="1030064"/>
          </a:xfrm>
          <a:prstGeom prst="wedgeRectCallout">
            <a:avLst>
              <a:gd name="adj1" fmla="val 25567"/>
              <a:gd name="adj2" fmla="val 47524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2000" b="1" u="sng" dirty="0" smtClean="0">
                <a:solidFill>
                  <a:srgbClr val="FFFFFF"/>
                </a:solidFill>
              </a:rPr>
              <a:t>The Tradeoff</a:t>
            </a:r>
            <a:r>
              <a:rPr lang="en-US" sz="2000" b="1" dirty="0" smtClean="0">
                <a:solidFill>
                  <a:srgbClr val="FFFFFF"/>
                </a:solidFill>
              </a:rPr>
              <a:t>: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FFFFFF"/>
                </a:solidFill>
              </a:rPr>
              <a:t> </a:t>
            </a:r>
            <a:r>
              <a:rPr lang="en-US" sz="2000" b="1" dirty="0">
                <a:solidFill>
                  <a:srgbClr val="FFFFFF"/>
                </a:solidFill>
              </a:rPr>
              <a:t>I</a:t>
            </a:r>
            <a:r>
              <a:rPr lang="en-US" sz="2000" b="1" dirty="0" smtClean="0">
                <a:solidFill>
                  <a:srgbClr val="FFFFFF"/>
                </a:solidFill>
              </a:rPr>
              <a:t>mpairment rates have plunged</a:t>
            </a:r>
            <a:endParaRPr lang="en-US" sz="2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89846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12/01/09 - 9pm</a:t>
            </a:r>
          </a:p>
        </p:txBody>
      </p:sp>
      <p:sp>
        <p:nvSpPr>
          <p:cNvPr id="14340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14341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41946-FD3D-4091-A2F2-5BB338BC6915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P/C Insurance ROE Index</a:t>
            </a:r>
            <a:br>
              <a:rPr lang="en-US" dirty="0" smtClean="0"/>
            </a:br>
            <a:r>
              <a:rPr lang="en-US" dirty="0" smtClean="0"/>
              <a:t>(1974-2014:Q1 = 100)</a:t>
            </a:r>
          </a:p>
        </p:txBody>
      </p:sp>
      <p:sp>
        <p:nvSpPr>
          <p:cNvPr id="14344" name="Rectangle 4"/>
          <p:cNvSpPr>
            <a:spLocks noChangeArrowheads="1"/>
          </p:cNvSpPr>
          <p:nvPr/>
        </p:nvSpPr>
        <p:spPr bwMode="auto">
          <a:xfrm>
            <a:off x="0" y="6101639"/>
            <a:ext cx="7569200" cy="75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1100" dirty="0" smtClean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</a:t>
            </a:r>
            <a:r>
              <a:rPr lang="en-US" sz="1100" dirty="0"/>
              <a:t>: </a:t>
            </a:r>
            <a:r>
              <a:rPr lang="en-US" sz="1100" dirty="0" smtClean="0"/>
              <a:t>Jessica </a:t>
            </a:r>
            <a:r>
              <a:rPr lang="en-US" sz="1100" dirty="0" err="1" smtClean="0"/>
              <a:t>Weinkle</a:t>
            </a:r>
            <a:r>
              <a:rPr lang="en-US" sz="1100" dirty="0" smtClean="0"/>
              <a:t>, </a:t>
            </a:r>
            <a:r>
              <a:rPr lang="en-US" sz="1100" i="1" dirty="0" smtClean="0"/>
              <a:t>Insurance Journal</a:t>
            </a:r>
            <a:r>
              <a:rPr lang="en-US" sz="1100" dirty="0" smtClean="0"/>
              <a:t>, “An Average Perspective Based Insurance Profitability Cycles,” October 6, 2014, based om I.I.I. </a:t>
            </a:r>
            <a:r>
              <a:rPr lang="en-US" sz="1100" dirty="0"/>
              <a:t>data, </a:t>
            </a:r>
            <a:r>
              <a:rPr lang="en-US" sz="1100" dirty="0">
                <a:hlinkClick r:id="rId3"/>
              </a:rPr>
              <a:t>http://</a:t>
            </a:r>
            <a:r>
              <a:rPr lang="en-US" sz="1100" dirty="0" smtClean="0">
                <a:hlinkClick r:id="rId3"/>
              </a:rPr>
              <a:t>www.insurancejournal.com/magazines/closingquote/2014/10/06/342096.htm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207" y="1557338"/>
            <a:ext cx="7753206" cy="4573096"/>
          </a:xfrm>
          <a:prstGeom prst="rect">
            <a:avLst/>
          </a:prstGeom>
        </p:spPr>
      </p:pic>
      <p:sp>
        <p:nvSpPr>
          <p:cNvPr id="12" name="AutoShape 6"/>
          <p:cNvSpPr>
            <a:spLocks noChangeArrowheads="1"/>
          </p:cNvSpPr>
          <p:nvPr/>
        </p:nvSpPr>
        <p:spPr bwMode="blackWhite">
          <a:xfrm>
            <a:off x="5529263" y="1252986"/>
            <a:ext cx="3279773" cy="1333051"/>
          </a:xfrm>
          <a:prstGeom prst="wedgeRectCallout">
            <a:avLst>
              <a:gd name="adj1" fmla="val -72292"/>
              <a:gd name="adj2" fmla="val 113542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cs typeface="+mn-cs"/>
              </a:rPr>
              <a:t>Lower peak profitability seems to be the norm after 1994.  Is RBC a cause? Greater use of modeling? Lower interest rates?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blackWhite">
          <a:xfrm>
            <a:off x="5942011" y="4213141"/>
            <a:ext cx="2659064" cy="933940"/>
          </a:xfrm>
          <a:prstGeom prst="wedgeRectCallout">
            <a:avLst>
              <a:gd name="adj1" fmla="val 25567"/>
              <a:gd name="adj2" fmla="val 47524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u="sng" dirty="0" smtClean="0">
                <a:solidFill>
                  <a:srgbClr val="FFFFFF"/>
                </a:solidFill>
              </a:rPr>
              <a:t>The Tradeoff</a:t>
            </a:r>
            <a:r>
              <a:rPr lang="en-US" b="1" dirty="0" smtClean="0">
                <a:solidFill>
                  <a:srgbClr val="FFFFFF"/>
                </a:solidFill>
              </a:rPr>
              <a:t>: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 Industry impairment rates have plunged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6396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97959"/>
              </p:ext>
            </p:extLst>
          </p:nvPr>
        </p:nvGraphicFramePr>
        <p:xfrm>
          <a:off x="-88902" y="1200150"/>
          <a:ext cx="8915401" cy="588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72544" name="Chart" r:id="rId5" imgW="8258301" imgH="5515013" progId="MSGraph.Chart.8">
                  <p:embed followColorScheme="full"/>
                </p:oleObj>
              </mc:Choice>
              <mc:Fallback>
                <p:oleObj name="Chart" r:id="rId5" imgW="8258301" imgH="551501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88902" y="1200150"/>
                        <a:ext cx="8915401" cy="588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44272" y="6154005"/>
            <a:ext cx="8249055" cy="60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100" dirty="0">
                <a:solidFill>
                  <a:srgbClr val="000000"/>
                </a:solidFill>
              </a:rPr>
              <a:t>*Profitability =  P/C insurer ROEs. </a:t>
            </a:r>
            <a:r>
              <a:rPr lang="en-US" sz="1100" dirty="0" smtClean="0">
                <a:solidFill>
                  <a:srgbClr val="000000"/>
                </a:solidFill>
              </a:rPr>
              <a:t>2011-14 </a:t>
            </a:r>
            <a:r>
              <a:rPr lang="en-US" sz="1100" dirty="0">
                <a:solidFill>
                  <a:srgbClr val="000000"/>
                </a:solidFill>
              </a:rPr>
              <a:t>figures are estimates based on ROAS data.  Note:  Data for </a:t>
            </a:r>
            <a:r>
              <a:rPr lang="en-US" sz="1100" dirty="0" smtClean="0">
                <a:solidFill>
                  <a:srgbClr val="000000"/>
                </a:solidFill>
              </a:rPr>
              <a:t>2008-2014 </a:t>
            </a:r>
            <a:r>
              <a:rPr lang="en-US" sz="1100" dirty="0">
                <a:solidFill>
                  <a:srgbClr val="000000"/>
                </a:solidFill>
              </a:rPr>
              <a:t>exclude mortgage and financial guaranty insurers</a:t>
            </a:r>
            <a:r>
              <a:rPr lang="en-US" sz="1100" dirty="0" smtClean="0">
                <a:solidFill>
                  <a:srgbClr val="000000"/>
                </a:solidFill>
              </a:rPr>
              <a:t>. 2014 figure is through Q2.</a:t>
            </a:r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dirty="0">
                <a:solidFill>
                  <a:srgbClr val="000000"/>
                </a:solidFill>
              </a:rPr>
              <a:t>Source:  Insurance Information Institute; NAIC, ISO, A.M. Best.</a:t>
            </a:r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3794127" y="1924104"/>
            <a:ext cx="1073789" cy="223294"/>
          </a:xfrm>
          <a:prstGeom prst="wedgeRectCallout">
            <a:avLst>
              <a:gd name="adj1" fmla="val -22651"/>
              <a:gd name="adj2" fmla="val 124631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1977:19.0%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394" name="AutoShape 11"/>
          <p:cNvSpPr>
            <a:spLocks noChangeArrowheads="1"/>
          </p:cNvSpPr>
          <p:nvPr/>
        </p:nvSpPr>
        <p:spPr bwMode="auto">
          <a:xfrm>
            <a:off x="4948274" y="2137670"/>
            <a:ext cx="1060450" cy="261143"/>
          </a:xfrm>
          <a:prstGeom prst="wedgeRectCallout">
            <a:avLst>
              <a:gd name="adj1" fmla="val -18833"/>
              <a:gd name="adj2" fmla="val 11059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1987:17.3%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395" name="AutoShape 12"/>
          <p:cNvSpPr>
            <a:spLocks noChangeArrowheads="1"/>
          </p:cNvSpPr>
          <p:nvPr/>
        </p:nvSpPr>
        <p:spPr bwMode="auto">
          <a:xfrm>
            <a:off x="5953946" y="2721509"/>
            <a:ext cx="1007859" cy="220810"/>
          </a:xfrm>
          <a:prstGeom prst="wedgeRectCallout">
            <a:avLst>
              <a:gd name="adj1" fmla="val 7770"/>
              <a:gd name="adj2" fmla="val 22427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1997:11.6%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396" name="AutoShape 13"/>
          <p:cNvSpPr>
            <a:spLocks noChangeArrowheads="1"/>
          </p:cNvSpPr>
          <p:nvPr/>
        </p:nvSpPr>
        <p:spPr bwMode="auto">
          <a:xfrm>
            <a:off x="7102307" y="2477144"/>
            <a:ext cx="1010561" cy="269887"/>
          </a:xfrm>
          <a:prstGeom prst="wedgeRectCallout">
            <a:avLst>
              <a:gd name="adj1" fmla="val -5991"/>
              <a:gd name="adj2" fmla="val 20919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2006:12.7%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401" name="AutoShape 18"/>
          <p:cNvSpPr>
            <a:spLocks noChangeArrowheads="1"/>
          </p:cNvSpPr>
          <p:nvPr/>
        </p:nvSpPr>
        <p:spPr bwMode="auto">
          <a:xfrm>
            <a:off x="4782528" y="5047590"/>
            <a:ext cx="965524" cy="258040"/>
          </a:xfrm>
          <a:prstGeom prst="wedgeRectCallout">
            <a:avLst>
              <a:gd name="adj1" fmla="val -35452"/>
              <a:gd name="adj2" fmla="val -114719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1984: 1.8%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402" name="AutoShape 19"/>
          <p:cNvSpPr>
            <a:spLocks noChangeArrowheads="1"/>
          </p:cNvSpPr>
          <p:nvPr/>
        </p:nvSpPr>
        <p:spPr bwMode="auto">
          <a:xfrm>
            <a:off x="5797266" y="5000577"/>
            <a:ext cx="1026093" cy="234892"/>
          </a:xfrm>
          <a:prstGeom prst="wedgeRectCallout">
            <a:avLst>
              <a:gd name="adj1" fmla="val -42516"/>
              <a:gd name="adj2" fmla="val -264555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1992: 4.5%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403" name="AutoShape 20"/>
          <p:cNvSpPr>
            <a:spLocks noChangeArrowheads="1"/>
          </p:cNvSpPr>
          <p:nvPr/>
        </p:nvSpPr>
        <p:spPr bwMode="auto">
          <a:xfrm>
            <a:off x="7224639" y="5184475"/>
            <a:ext cx="1078171" cy="242310"/>
          </a:xfrm>
          <a:prstGeom prst="wedgeRectCallout">
            <a:avLst>
              <a:gd name="adj1" fmla="val -63835"/>
              <a:gd name="adj2" fmla="val -31257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2001: -1.2%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16408" name="Rectangle 7"/>
          <p:cNvSpPr>
            <a:spLocks noChangeArrowheads="1"/>
          </p:cNvSpPr>
          <p:nvPr/>
        </p:nvSpPr>
        <p:spPr bwMode="black">
          <a:xfrm>
            <a:off x="185738" y="1155700"/>
            <a:ext cx="102393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ROE</a:t>
            </a:r>
          </a:p>
        </p:txBody>
      </p:sp>
      <p:sp>
        <p:nvSpPr>
          <p:cNvPr id="16409" name="AutoShape 6"/>
          <p:cNvSpPr>
            <a:spLocks noChangeArrowheads="1"/>
          </p:cNvSpPr>
          <p:nvPr/>
        </p:nvSpPr>
        <p:spPr bwMode="auto">
          <a:xfrm>
            <a:off x="3665110" y="5060537"/>
            <a:ext cx="1058679" cy="234300"/>
          </a:xfrm>
          <a:prstGeom prst="wedgeRectCallout">
            <a:avLst>
              <a:gd name="adj1" fmla="val -31527"/>
              <a:gd name="adj2" fmla="val -164537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>
                <a:solidFill>
                  <a:srgbClr val="000000"/>
                </a:solidFill>
              </a:rPr>
              <a:t>1975: 2.4%</a:t>
            </a:r>
            <a:endParaRPr lang="en-US" sz="1000">
              <a:solidFill>
                <a:srgbClr val="000000"/>
              </a:solidFill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blackWhite">
          <a:xfrm>
            <a:off x="8239330" y="2962513"/>
            <a:ext cx="727671" cy="430787"/>
          </a:xfrm>
          <a:prstGeom prst="wedgeRectCallout">
            <a:avLst>
              <a:gd name="adj1" fmla="val -22093"/>
              <a:gd name="adj2" fmla="val 83483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rgbClr val="FFFFFF"/>
                </a:solidFill>
              </a:rPr>
              <a:t>2013 10.4%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blackWhite">
          <a:xfrm>
            <a:off x="8112868" y="4457623"/>
            <a:ext cx="772370" cy="542954"/>
          </a:xfrm>
          <a:prstGeom prst="wedgeRectCallout">
            <a:avLst>
              <a:gd name="adj1" fmla="val 14510"/>
              <a:gd name="adj2" fmla="val -118364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rgbClr val="FFFFFF"/>
                </a:solidFill>
              </a:rPr>
              <a:t>2014:H1 7.7%</a:t>
            </a: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black">
          <a:xfrm>
            <a:off x="42356" y="-184830"/>
            <a:ext cx="819301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>
            <a:lvl1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 charset="0"/>
                <a:ea typeface="+mj-ea"/>
                <a:cs typeface="+mj-cs"/>
              </a:defRPr>
            </a:lvl1pPr>
            <a:lvl2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2pPr>
            <a:lvl3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3pPr>
            <a:lvl4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4pPr>
            <a:lvl5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5pPr>
            <a:lvl6pPr marL="4572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6pPr>
            <a:lvl7pPr marL="9144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7pPr>
            <a:lvl8pPr marL="13716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8pPr>
            <a:lvl9pPr marL="18288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9pPr>
          </a:lstStyle>
          <a:p>
            <a:r>
              <a:rPr lang="en-US" sz="2700" kern="0" dirty="0" smtClean="0">
                <a:latin typeface="Arial" panose="020B0604020202020204" pitchFamily="34" charset="0"/>
              </a:rPr>
              <a:t>Back to the Future: Profitability Peaks &amp; Troughs in the P/C Insurance Industry, 1950 – 2014*</a:t>
            </a:r>
          </a:p>
        </p:txBody>
      </p:sp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2737743" y="4784918"/>
            <a:ext cx="1056384" cy="234300"/>
          </a:xfrm>
          <a:prstGeom prst="wedgeRectCallout">
            <a:avLst>
              <a:gd name="adj1" fmla="val -17714"/>
              <a:gd name="adj2" fmla="val -143778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1969: 3.9%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2089130" y="5101768"/>
            <a:ext cx="1056384" cy="234300"/>
          </a:xfrm>
          <a:prstGeom prst="wedgeRectCallout">
            <a:avLst>
              <a:gd name="adj1" fmla="val -8506"/>
              <a:gd name="adj2" fmla="val -152082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1965: 2.2%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996387" y="5108252"/>
            <a:ext cx="1056384" cy="234300"/>
          </a:xfrm>
          <a:prstGeom prst="wedgeRectCallout">
            <a:avLst>
              <a:gd name="adj1" fmla="val 9911"/>
              <a:gd name="adj2" fmla="val -147930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1957: 1.8%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2897345" y="2665723"/>
            <a:ext cx="1073789" cy="223294"/>
          </a:xfrm>
          <a:prstGeom prst="wedgeRectCallout">
            <a:avLst>
              <a:gd name="adj1" fmla="val -3"/>
              <a:gd name="adj2" fmla="val 1333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1972:13.7%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7" name="AutoShape 7"/>
          <p:cNvSpPr>
            <a:spLocks noChangeArrowheads="1"/>
          </p:cNvSpPr>
          <p:nvPr/>
        </p:nvSpPr>
        <p:spPr bwMode="auto">
          <a:xfrm>
            <a:off x="2432193" y="3403645"/>
            <a:ext cx="797668" cy="421671"/>
          </a:xfrm>
          <a:prstGeom prst="wedgeRectCallout">
            <a:avLst>
              <a:gd name="adj1" fmla="val -5864"/>
              <a:gd name="adj2" fmla="val 134681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1966-67: 5.5%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28" name="AutoShape 7"/>
          <p:cNvSpPr>
            <a:spLocks noChangeArrowheads="1"/>
          </p:cNvSpPr>
          <p:nvPr/>
        </p:nvSpPr>
        <p:spPr bwMode="auto">
          <a:xfrm>
            <a:off x="1325538" y="3607540"/>
            <a:ext cx="1073789" cy="223294"/>
          </a:xfrm>
          <a:prstGeom prst="wedgeRectCallout">
            <a:avLst>
              <a:gd name="adj1" fmla="val -3"/>
              <a:gd name="adj2" fmla="val 13334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1959:6.8%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0" name="AutoShape 7"/>
          <p:cNvSpPr>
            <a:spLocks noChangeArrowheads="1"/>
          </p:cNvSpPr>
          <p:nvPr/>
        </p:nvSpPr>
        <p:spPr bwMode="auto">
          <a:xfrm>
            <a:off x="788643" y="3231324"/>
            <a:ext cx="1073789" cy="223294"/>
          </a:xfrm>
          <a:prstGeom prst="wedgeRectCallout">
            <a:avLst>
              <a:gd name="adj1" fmla="val -44393"/>
              <a:gd name="adj2" fmla="val 22482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1950:8.0%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" name="AutoShape 6"/>
          <p:cNvSpPr>
            <a:spLocks noChangeArrowheads="1"/>
          </p:cNvSpPr>
          <p:nvPr/>
        </p:nvSpPr>
        <p:spPr bwMode="blackWhite">
          <a:xfrm>
            <a:off x="859006" y="1307295"/>
            <a:ext cx="2854763" cy="981014"/>
          </a:xfrm>
          <a:prstGeom prst="wedgeRectCallout">
            <a:avLst>
              <a:gd name="adj1" fmla="val -20052"/>
              <a:gd name="adj2" fmla="val 127505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cs typeface="+mn-cs"/>
              </a:rPr>
              <a:t>1950-70: ROEs were lower in this period.  Low interest rates, low inflation, “Bureau” rate regulation all played a role</a:t>
            </a:r>
            <a:endParaRPr lang="en-US" sz="14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2" name="AutoShape 6"/>
          <p:cNvSpPr>
            <a:spLocks noChangeArrowheads="1"/>
          </p:cNvSpPr>
          <p:nvPr/>
        </p:nvSpPr>
        <p:spPr bwMode="blackWhite">
          <a:xfrm>
            <a:off x="4387037" y="1026522"/>
            <a:ext cx="2854763" cy="869168"/>
          </a:xfrm>
          <a:prstGeom prst="wedgeRectCallout">
            <a:avLst>
              <a:gd name="adj1" fmla="val -19925"/>
              <a:gd name="adj2" fmla="val 7393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1970-90: Peak ROEs were much higher in this period while troughs were comparable.  High interest rates, rapid inflation, economic volatility all played roles</a:t>
            </a:r>
            <a:endParaRPr lang="en-US" sz="12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33" name="AutoShape 6"/>
          <p:cNvSpPr>
            <a:spLocks noChangeArrowheads="1"/>
          </p:cNvSpPr>
          <p:nvPr/>
        </p:nvSpPr>
        <p:spPr bwMode="blackWhite">
          <a:xfrm>
            <a:off x="7377804" y="1307294"/>
            <a:ext cx="1715131" cy="942359"/>
          </a:xfrm>
          <a:prstGeom prst="wedgeRectCallout">
            <a:avLst>
              <a:gd name="adj1" fmla="val 824"/>
              <a:gd name="adj2" fmla="val 10162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1990-2010s: Déjà vu. Excluding mega-CATs, this period is very similar to the 1950-1970 period</a:t>
            </a:r>
            <a:endParaRPr lang="en-US" sz="1200" b="1" dirty="0">
              <a:solidFill>
                <a:schemeClr val="bg1"/>
              </a:solidFill>
              <a:cs typeface="+mn-cs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133811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39940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39941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B169B2D6-33BA-4F31-AE94-E9D48137D90F}" type="slidenum">
              <a:rPr lang="en-US" sz="900"/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33</a:t>
            </a:fld>
            <a:endParaRPr lang="en-US" sz="900"/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88101"/>
              </p:ext>
            </p:extLst>
          </p:nvPr>
        </p:nvGraphicFramePr>
        <p:xfrm>
          <a:off x="235744" y="1969807"/>
          <a:ext cx="8445500" cy="349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97069" name="Chart" r:id="rId4" imgW="8543899" imgH="3543418" progId="MSGraph.Chart.8">
                  <p:embed followColorScheme="full"/>
                </p:oleObj>
              </mc:Choice>
              <mc:Fallback>
                <p:oleObj name="Chart" r:id="rId4" imgW="8543899" imgH="354341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35744" y="1969807"/>
                        <a:ext cx="8445500" cy="349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Rectangle 5"/>
          <p:cNvSpPr>
            <a:spLocks noChangeArrowheads="1"/>
          </p:cNvSpPr>
          <p:nvPr/>
        </p:nvSpPr>
        <p:spPr bwMode="black">
          <a:xfrm>
            <a:off x="347663" y="1307166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 smtClean="0">
                <a:solidFill>
                  <a:srgbClr val="225A7A"/>
                </a:solidFill>
              </a:rPr>
              <a:t>Average Annual Percent Change (%)</a:t>
            </a:r>
            <a:endParaRPr lang="en-US" sz="1600" b="1" dirty="0">
              <a:solidFill>
                <a:srgbClr val="225A7A"/>
              </a:solidFill>
            </a:endParaRPr>
          </a:p>
        </p:txBody>
      </p:sp>
      <p:sp>
        <p:nvSpPr>
          <p:cNvPr id="2116614" name="Rectangle 6"/>
          <p:cNvSpPr>
            <a:spLocks noChangeArrowheads="1"/>
          </p:cNvSpPr>
          <p:nvPr/>
        </p:nvSpPr>
        <p:spPr bwMode="blackWhite">
          <a:xfrm>
            <a:off x="1438275" y="5327468"/>
            <a:ext cx="6817659" cy="101141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Profitability in the current low </a:t>
            </a:r>
            <a:r>
              <a:rPr lang="en-US" b="1" dirty="0">
                <a:solidFill>
                  <a:srgbClr val="FFFFFF"/>
                </a:solidFill>
              </a:rPr>
              <a:t>y</a:t>
            </a:r>
            <a:r>
              <a:rPr lang="en-US" b="1" dirty="0" smtClean="0">
                <a:solidFill>
                  <a:srgbClr val="FFFFFF"/>
                </a:solidFill>
              </a:rPr>
              <a:t>ield, low Inflation </a:t>
            </a:r>
            <a:r>
              <a:rPr lang="en-US" b="1" dirty="0">
                <a:solidFill>
                  <a:srgbClr val="FFFFFF"/>
                </a:solidFill>
              </a:rPr>
              <a:t>e</a:t>
            </a:r>
            <a:r>
              <a:rPr lang="en-US" b="1" dirty="0" smtClean="0">
                <a:solidFill>
                  <a:srgbClr val="FFFFFF"/>
                </a:solidFill>
              </a:rPr>
              <a:t>nvironment </a:t>
            </a:r>
            <a:r>
              <a:rPr lang="en-US" b="1" dirty="0">
                <a:solidFill>
                  <a:srgbClr val="FFFFFF"/>
                </a:solidFill>
              </a:rPr>
              <a:t>h</a:t>
            </a:r>
            <a:r>
              <a:rPr lang="en-US" b="1" dirty="0" smtClean="0">
                <a:solidFill>
                  <a:srgbClr val="FFFFFF"/>
                </a:solidFill>
              </a:rPr>
              <a:t>as declined since the highs of the 1970s and 1980s, but is above that of the 1950s and 1960s and the industry’s impairment rates have dropped since the 1980s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6338886"/>
            <a:ext cx="3335850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en-US" sz="1100" dirty="0" smtClean="0"/>
          </a:p>
          <a:p>
            <a:pPr eaLnBrk="0" hangingPunct="0"/>
            <a:r>
              <a:rPr lang="en-US" sz="1100" dirty="0" smtClean="0"/>
              <a:t>Sources</a:t>
            </a:r>
            <a:r>
              <a:rPr lang="en-US" sz="1100" dirty="0"/>
              <a:t>:  </a:t>
            </a:r>
            <a:r>
              <a:rPr lang="en-US" sz="1100" dirty="0" smtClean="0"/>
              <a:t>Insurance Information Institute research.</a:t>
            </a:r>
            <a:endParaRPr lang="en-US" sz="1100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black">
          <a:xfrm>
            <a:off x="22400" y="0"/>
            <a:ext cx="7847276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 charset="0"/>
                <a:ea typeface="+mj-ea"/>
                <a:cs typeface="+mj-cs"/>
              </a:defRPr>
            </a:lvl1pPr>
            <a:lvl2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2pPr>
            <a:lvl3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3pPr>
            <a:lvl4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4pPr>
            <a:lvl5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5pPr>
            <a:lvl6pPr marL="4572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6pPr>
            <a:lvl7pPr marL="9144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7pPr>
            <a:lvl8pPr marL="13716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8pPr>
            <a:lvl9pPr marL="18288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9pPr>
          </a:lstStyle>
          <a:p>
            <a:pPr>
              <a:lnSpc>
                <a:spcPct val="85000"/>
              </a:lnSpc>
            </a:pPr>
            <a:r>
              <a:rPr lang="en-US" kern="0" dirty="0" smtClean="0"/>
              <a:t>Average ROE for the P/C Insurance Industry by Decade, 1950s – 2010s</a:t>
            </a:r>
            <a:endParaRPr lang="en-US" sz="2100" kern="0" dirty="0" smtClean="0"/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blackWhite">
          <a:xfrm>
            <a:off x="5781674" y="1155973"/>
            <a:ext cx="3043238" cy="1247726"/>
          </a:xfrm>
          <a:prstGeom prst="wedgeRectCallout">
            <a:avLst>
              <a:gd name="adj1" fmla="val -68820"/>
              <a:gd name="adj2" fmla="val 79969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bg1"/>
                </a:solidFill>
                <a:cs typeface="+mn-cs"/>
              </a:rPr>
              <a:t>Profitability peaked in the 1970s and 1980s but has tapered off since then</a:t>
            </a:r>
            <a:endParaRPr lang="en-US" sz="20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blackWhite">
          <a:xfrm>
            <a:off x="1438275" y="1843950"/>
            <a:ext cx="1762125" cy="1009410"/>
          </a:xfrm>
          <a:prstGeom prst="wedgeRectCallout">
            <a:avLst>
              <a:gd name="adj1" fmla="val 1122"/>
              <a:gd name="adj2" fmla="val 10746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rgbClr val="FFFFFF"/>
                </a:solidFill>
              </a:rPr>
              <a:t>P/C </a:t>
            </a:r>
            <a:r>
              <a:rPr lang="en-US" sz="1600" b="1" dirty="0">
                <a:solidFill>
                  <a:srgbClr val="FFFFFF"/>
                </a:solidFill>
              </a:rPr>
              <a:t>p</a:t>
            </a:r>
            <a:r>
              <a:rPr lang="en-US" sz="1600" b="1" dirty="0" smtClean="0">
                <a:solidFill>
                  <a:srgbClr val="FFFFFF"/>
                </a:solidFill>
              </a:rPr>
              <a:t>rofitability was much lower in the 1960s and 1970s</a:t>
            </a:r>
            <a:endParaRPr lang="en-US" sz="1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34252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16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16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1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6614" grpId="0" animBg="1"/>
      <p:bldP spid="1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260132" y="90488"/>
            <a:ext cx="7550150" cy="860425"/>
          </a:xfrm>
        </p:spPr>
        <p:txBody>
          <a:bodyPr/>
          <a:lstStyle/>
          <a:p>
            <a:r>
              <a:rPr lang="en-US" dirty="0" smtClean="0"/>
              <a:t>A 100 Combined Ratio Isn’t What It</a:t>
            </a:r>
            <a:br>
              <a:rPr lang="en-US" dirty="0" smtClean="0"/>
            </a:br>
            <a:r>
              <a:rPr lang="en-US" dirty="0" smtClean="0"/>
              <a:t>Once Was: Investment Impact on ROEs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25A7A"/>
                </a:solidFill>
                <a:latin typeface="Arial" charset="0"/>
                <a:cs typeface="Arial" charset="0"/>
              </a:rPr>
              <a:t>Combined Ratio / ROE</a:t>
            </a: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6262688"/>
            <a:ext cx="8636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marL="133350" indent="-133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*	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2008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-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2014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figures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are return on average surplus and exclude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mortgage and financial guaranty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insurers. 2014:H1 combined ratio including M&amp;FG insurers is 98.9; 2013 =  96.1; 2012 =103.2, 2011 = 108.1, ROAS = 3.5%. </a:t>
            </a: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133350" indent="-13335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	Source: Insurance Information Institute from A.M. Best and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ISO </a:t>
            </a:r>
            <a:r>
              <a:rPr lang="en-US" sz="11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Verisk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Analytics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data.</a:t>
            </a:r>
          </a:p>
        </p:txBody>
      </p:sp>
      <p:graphicFrame>
        <p:nvGraphicFramePr>
          <p:cNvPr id="2050" name="Object 2"/>
          <p:cNvGraphicFramePr>
            <a:graphicFrameLocks/>
          </p:cNvGraphicFramePr>
          <p:nvPr>
            <p:extLst/>
          </p:nvPr>
        </p:nvGraphicFramePr>
        <p:xfrm>
          <a:off x="292100" y="1549400"/>
          <a:ext cx="8597900" cy="393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63372" name="Chart" r:id="rId4" imgW="8601126" imgH="3933742" progId="MSGraph.Chart.8">
                  <p:embed followColorScheme="full"/>
                </p:oleObj>
              </mc:Choice>
              <mc:Fallback>
                <p:oleObj name="Chart" r:id="rId4" imgW="8601126" imgH="393374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92100" y="1549400"/>
                        <a:ext cx="8597900" cy="393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06" name="Rectangle 6"/>
          <p:cNvSpPr>
            <a:spLocks noChangeArrowheads="1"/>
          </p:cNvSpPr>
          <p:nvPr/>
        </p:nvSpPr>
        <p:spPr bwMode="blackWhite">
          <a:xfrm>
            <a:off x="414338" y="5510395"/>
            <a:ext cx="8312150" cy="6826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  <a:cs typeface="Arial" charset="0"/>
              </a:rPr>
              <a:t>Combined Ratios Must Be Lower in Today’s Depressed</a:t>
            </a:r>
            <a:br>
              <a:rPr lang="en-US" b="1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b="1">
                <a:solidFill>
                  <a:srgbClr val="FFFFFF"/>
                </a:solidFill>
                <a:latin typeface="Arial" charset="0"/>
                <a:cs typeface="Arial" charset="0"/>
              </a:rPr>
              <a:t>Investment Environment to Generate Risk Appropriate ROEs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blackWhite">
          <a:xfrm>
            <a:off x="2672179" y="1182781"/>
            <a:ext cx="5437499" cy="755650"/>
          </a:xfrm>
          <a:prstGeom prst="rect">
            <a:avLst/>
          </a:prstGeom>
          <a:solidFill>
            <a:schemeClr val="tx2"/>
          </a:soli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A combined ratio of about 100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generates an ROE of ~7.0% in 2012/13, ~7.5</a:t>
            </a: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% ROE in 2009/10,</a:t>
            </a:r>
            <a:b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b="1" dirty="0">
                <a:solidFill>
                  <a:srgbClr val="000000"/>
                </a:solidFill>
                <a:latin typeface="Arial" charset="0"/>
                <a:cs typeface="Arial" charset="0"/>
              </a:rPr>
              <a:t>10% in 2005 and 16% in 1979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blackWhite">
          <a:xfrm>
            <a:off x="5223753" y="4061821"/>
            <a:ext cx="1472022" cy="680362"/>
          </a:xfrm>
          <a:prstGeom prst="wedgeRectCallout">
            <a:avLst>
              <a:gd name="adj1" fmla="val 95270"/>
              <a:gd name="adj2" fmla="val -43797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Lower CATs helped ROEs in 2013</a:t>
            </a:r>
            <a:endParaRPr lang="en-US" sz="1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95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6" grpId="0" animBg="1"/>
      <p:bldP spid="7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12/01/09 - 9pm</a:t>
            </a:r>
          </a:p>
        </p:txBody>
      </p:sp>
      <p:sp>
        <p:nvSpPr>
          <p:cNvPr id="14340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14341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D41946-FD3D-4091-A2F2-5BB338BC6915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LESSON: Profitability, Capital and Systemically Important Banks</a:t>
            </a:r>
          </a:p>
        </p:txBody>
      </p:sp>
      <p:sp>
        <p:nvSpPr>
          <p:cNvPr id="14344" name="Rectangle 4"/>
          <p:cNvSpPr>
            <a:spLocks noChangeArrowheads="1"/>
          </p:cNvSpPr>
          <p:nvPr/>
        </p:nvSpPr>
        <p:spPr bwMode="auto">
          <a:xfrm>
            <a:off x="0" y="6389410"/>
            <a:ext cx="7569200" cy="468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 sz="1100" dirty="0" smtClean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 smtClean="0"/>
              <a:t>Source</a:t>
            </a:r>
            <a:r>
              <a:rPr lang="en-US" sz="1100" dirty="0"/>
              <a:t>: </a:t>
            </a:r>
            <a:r>
              <a:rPr lang="en-US" sz="1100" i="1" dirty="0" smtClean="0"/>
              <a:t>The Economist</a:t>
            </a:r>
            <a:r>
              <a:rPr lang="en-US" sz="1100" dirty="0" smtClean="0"/>
              <a:t>, “No Respite,” September 27, 2014.</a:t>
            </a:r>
            <a:endParaRPr lang="en-US" sz="11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388" y="1154114"/>
            <a:ext cx="5524500" cy="5353050"/>
          </a:xfrm>
          <a:prstGeom prst="rect">
            <a:avLst/>
          </a:prstGeom>
        </p:spPr>
      </p:pic>
      <p:sp>
        <p:nvSpPr>
          <p:cNvPr id="8" name="AutoShape 6"/>
          <p:cNvSpPr>
            <a:spLocks noChangeArrowheads="1"/>
          </p:cNvSpPr>
          <p:nvPr/>
        </p:nvSpPr>
        <p:spPr bwMode="blackWhite">
          <a:xfrm>
            <a:off x="6054726" y="1384161"/>
            <a:ext cx="2994024" cy="1524000"/>
          </a:xfrm>
          <a:prstGeom prst="wedgeRectCallout">
            <a:avLst>
              <a:gd name="adj1" fmla="val -87583"/>
              <a:gd name="adj2" fmla="val 64052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cs typeface="+mn-cs"/>
              </a:rPr>
              <a:t>Global Systemically Important bank Tier-1 capital ratios are up since the global financial crisis, but ROEs are lower</a:t>
            </a:r>
            <a:endParaRPr lang="en-US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blackWhite">
          <a:xfrm>
            <a:off x="6054726" y="3811124"/>
            <a:ext cx="2957512" cy="1675323"/>
          </a:xfrm>
          <a:prstGeom prst="wedgeRectCallout">
            <a:avLst>
              <a:gd name="adj1" fmla="val 25567"/>
              <a:gd name="adj2" fmla="val 47524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The Message from Bank </a:t>
            </a:r>
            <a:r>
              <a:rPr lang="en-US" b="1" u="sng" dirty="0" smtClean="0">
                <a:solidFill>
                  <a:srgbClr val="FFFFFF"/>
                </a:solidFill>
              </a:rPr>
              <a:t>Regulators: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sz="2800" b="1" i="1" dirty="0" smtClean="0">
                <a:solidFill>
                  <a:srgbClr val="FFFFFF"/>
                </a:solidFill>
              </a:rPr>
              <a:t>Get used to it!</a:t>
            </a:r>
            <a:endParaRPr lang="en-US" sz="20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5394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152" y="90488"/>
            <a:ext cx="7400925" cy="860425"/>
          </a:xfrm>
        </p:spPr>
        <p:txBody>
          <a:bodyPr/>
          <a:lstStyle/>
          <a:p>
            <a:r>
              <a:rPr lang="en-US" dirty="0" smtClean="0"/>
              <a:t>P/C Insurer Impairments, 1969–2013</a:t>
            </a:r>
          </a:p>
        </p:txBody>
      </p:sp>
      <p:graphicFrame>
        <p:nvGraphicFramePr>
          <p:cNvPr id="2" name="Object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395288" y="1595343"/>
          <a:ext cx="8464550" cy="398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-1" y="6155614"/>
            <a:ext cx="8760543" cy="75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Source: A.M. Best Special Report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“</a:t>
            </a:r>
            <a:r>
              <a:rPr lang="en-US" sz="1100" dirty="0" smtClean="0">
                <a:solidFill>
                  <a:srgbClr val="000000"/>
                </a:solidFill>
              </a:rPr>
              <a:t>U.S.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P/C Impairments </a:t>
            </a:r>
            <a:r>
              <a:rPr lang="en-US" sz="1100" dirty="0" smtClean="0">
                <a:solidFill>
                  <a:srgbClr val="000000"/>
                </a:solidFill>
              </a:rPr>
              <a:t>Down Sharply in 2013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; Alternative Risk Players Faltered,” June 23, 2014;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Information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Institute.</a:t>
            </a:r>
          </a:p>
        </p:txBody>
      </p:sp>
      <p:sp>
        <p:nvSpPr>
          <p:cNvPr id="321541" name="Rectangle 5"/>
          <p:cNvSpPr>
            <a:spLocks noChangeArrowheads="1"/>
          </p:cNvSpPr>
          <p:nvPr/>
        </p:nvSpPr>
        <p:spPr bwMode="blackWhite">
          <a:xfrm>
            <a:off x="363538" y="5772150"/>
            <a:ext cx="8437562" cy="60960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>
                <a:solidFill>
                  <a:srgbClr val="FFFFFF"/>
                </a:solidFill>
                <a:latin typeface="Arial" charset="0"/>
                <a:cs typeface="Arial" charset="0"/>
              </a:rPr>
              <a:t>The Number of Impairments Varies Significantly Over the P/C Insurance Cycle, With Peaks Occurring Well into Hard Markets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blackWhite">
          <a:xfrm>
            <a:off x="5530645" y="1254481"/>
            <a:ext cx="3436373" cy="820270"/>
          </a:xfrm>
          <a:prstGeom prst="wedgeRectCallout">
            <a:avLst>
              <a:gd name="adj1" fmla="val 45572"/>
              <a:gd name="adj2" fmla="val 257168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cs typeface="+mn-cs"/>
              </a:rPr>
              <a:t>Impairments among P/C insurers remain infrequent</a:t>
            </a:r>
            <a:endParaRPr lang="en-US" b="1" i="1" dirty="0">
              <a:solidFill>
                <a:schemeClr val="bg1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8619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1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389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A4E70F-F896-4192-9E64-A60DCD6173D5}" type="slidenum">
              <a:rPr lang="en-US" smtClean="0"/>
              <a:pPr>
                <a:defRPr/>
              </a:pPr>
              <a:t>37</a:t>
            </a:fld>
            <a:endParaRPr lang="en-US" smtClean="0"/>
          </a:p>
        </p:txBody>
      </p:sp>
      <p:sp>
        <p:nvSpPr>
          <p:cNvPr id="430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P/C Insurer Impairment Frequency vs. Combined Ratio, 1969-2013</a:t>
            </a:r>
          </a:p>
        </p:txBody>
      </p:sp>
      <p:graphicFrame>
        <p:nvGraphicFramePr>
          <p:cNvPr id="1997827" name="Object 2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95262" y="1162050"/>
          <a:ext cx="8772525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6372" name="Chart" r:id="rId4" imgW="8829766" imgH="4371844" progId="MSGraph.Chart.8">
                  <p:embed followColorScheme="full"/>
                </p:oleObj>
              </mc:Choice>
              <mc:Fallback>
                <p:oleObj name="Chart" r:id="rId4" imgW="8829766" imgH="4371844" progId="MSGraph.Chart.8">
                  <p:embed followColorScheme="full"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95262" y="1162050"/>
                        <a:ext cx="8772525" cy="434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93222" name="Line 6"/>
          <p:cNvSpPr>
            <a:spLocks noChangeShapeType="1"/>
          </p:cNvSpPr>
          <p:nvPr/>
        </p:nvSpPr>
        <p:spPr bwMode="ltGray">
          <a:xfrm flipH="1">
            <a:off x="1103313" y="3513978"/>
            <a:ext cx="6989762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43016" name="Rectangle 6"/>
          <p:cNvSpPr>
            <a:spLocks noChangeArrowheads="1"/>
          </p:cNvSpPr>
          <p:nvPr/>
        </p:nvSpPr>
        <p:spPr bwMode="auto">
          <a:xfrm>
            <a:off x="-161925" y="6632575"/>
            <a:ext cx="82486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/>
              <a:t>Source: A.M. Best; Insurance Information Institute</a:t>
            </a:r>
          </a:p>
        </p:txBody>
      </p:sp>
      <p:sp>
        <p:nvSpPr>
          <p:cNvPr id="1997832" name="AutoShape 8"/>
          <p:cNvSpPr>
            <a:spLocks noChangeArrowheads="1"/>
          </p:cNvSpPr>
          <p:nvPr/>
        </p:nvSpPr>
        <p:spPr bwMode="blackWhite">
          <a:xfrm>
            <a:off x="2628897" y="4541300"/>
            <a:ext cx="4343403" cy="486849"/>
          </a:xfrm>
          <a:prstGeom prst="wedgeRectCallout">
            <a:avLst>
              <a:gd name="adj1" fmla="val 68800"/>
              <a:gd name="adj2" fmla="val -13210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2013 </a:t>
            </a:r>
            <a:r>
              <a:rPr lang="en-US" sz="1200" b="1" dirty="0">
                <a:solidFill>
                  <a:schemeClr val="bg1"/>
                </a:solidFill>
                <a:cs typeface="+mn-cs"/>
              </a:rPr>
              <a:t>impairment rate was </a:t>
            </a: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0.43%, down from 0.76% </a:t>
            </a:r>
            <a:r>
              <a:rPr lang="en-US" sz="1200" b="1" dirty="0">
                <a:solidFill>
                  <a:schemeClr val="bg1"/>
                </a:solidFill>
                <a:cs typeface="+mn-cs"/>
              </a:rPr>
              <a:t>in </a:t>
            </a: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2012; the rate </a:t>
            </a:r>
            <a:r>
              <a:rPr lang="en-US" sz="1200" b="1" dirty="0">
                <a:solidFill>
                  <a:schemeClr val="bg1"/>
                </a:solidFill>
                <a:cs typeface="+mn-cs"/>
              </a:rPr>
              <a:t>is </a:t>
            </a:r>
            <a:r>
              <a:rPr lang="en-US" sz="1200" b="1" dirty="0" smtClean="0">
                <a:solidFill>
                  <a:schemeClr val="bg1"/>
                </a:solidFill>
                <a:cs typeface="+mn-cs"/>
              </a:rPr>
              <a:t>lower than the 0.81% </a:t>
            </a:r>
            <a:r>
              <a:rPr lang="en-US" sz="1200" b="1" dirty="0">
                <a:solidFill>
                  <a:schemeClr val="bg1"/>
                </a:solidFill>
                <a:cs typeface="+mn-cs"/>
              </a:rPr>
              <a:t>average since 1969</a:t>
            </a:r>
          </a:p>
        </p:txBody>
      </p:sp>
      <p:sp>
        <p:nvSpPr>
          <p:cNvPr id="1997833" name="Rectangle 9"/>
          <p:cNvSpPr>
            <a:spLocks noChangeArrowheads="1"/>
          </p:cNvSpPr>
          <p:nvPr/>
        </p:nvSpPr>
        <p:spPr bwMode="blackWhite">
          <a:xfrm>
            <a:off x="354013" y="5405718"/>
            <a:ext cx="8437562" cy="114300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>
                <a:solidFill>
                  <a:srgbClr val="FFFFFF"/>
                </a:solidFill>
              </a:rPr>
              <a:t>Impairment Rates Are Highly Correlated With Underwriting Performance and Reached Record Lows in </a:t>
            </a:r>
            <a:r>
              <a:rPr lang="en-US" b="1" dirty="0" smtClean="0">
                <a:solidFill>
                  <a:srgbClr val="FFFFFF"/>
                </a:solidFill>
              </a:rPr>
              <a:t>2007; Recent Increase Was Associated Primarily With Mortgage and Financial Guaranty Insurers and Not Representative of the Industry Overall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46800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9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9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7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99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978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978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997827" grpId="0" bld="series"/>
      <p:bldP spid="6793222" grpId="0" animBg="1"/>
      <p:bldP spid="1997832" grpId="0" animBg="1"/>
      <p:bldP spid="199783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39941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CD1B67-4464-4390-A588-0882E88C4C86}" type="slidenum">
              <a:rPr lang="en-US" smtClean="0"/>
              <a:pPr>
                <a:defRPr/>
              </a:pPr>
              <a:t>38</a:t>
            </a:fld>
            <a:endParaRPr lang="en-US" smtClean="0"/>
          </a:p>
        </p:txBody>
      </p:sp>
      <p:sp>
        <p:nvSpPr>
          <p:cNvPr id="44038" name="Freeform 2"/>
          <p:cNvSpPr>
            <a:spLocks/>
          </p:cNvSpPr>
          <p:nvPr/>
        </p:nvSpPr>
        <p:spPr bwMode="gray">
          <a:xfrm>
            <a:off x="4343400" y="2343150"/>
            <a:ext cx="161925" cy="285750"/>
          </a:xfrm>
          <a:custGeom>
            <a:avLst/>
            <a:gdLst>
              <a:gd name="T0" fmla="*/ 0 w 102"/>
              <a:gd name="T1" fmla="*/ 2147483647 h 180"/>
              <a:gd name="T2" fmla="*/ 0 w 102"/>
              <a:gd name="T3" fmla="*/ 0 h 180"/>
              <a:gd name="T4" fmla="*/ 2147483647 w 102"/>
              <a:gd name="T5" fmla="*/ 0 h 180"/>
              <a:gd name="T6" fmla="*/ 0 60000 65536"/>
              <a:gd name="T7" fmla="*/ 0 60000 65536"/>
              <a:gd name="T8" fmla="*/ 0 60000 65536"/>
              <a:gd name="T9" fmla="*/ 0 w 102"/>
              <a:gd name="T10" fmla="*/ 0 h 180"/>
              <a:gd name="T11" fmla="*/ 102 w 10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180">
                <a:moveTo>
                  <a:pt x="0" y="180"/>
                </a:moveTo>
                <a:lnTo>
                  <a:pt x="0" y="0"/>
                </a:lnTo>
                <a:lnTo>
                  <a:pt x="102" y="0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0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US P/C Insurer Impairments, 1969–2013</a:t>
            </a:r>
          </a:p>
        </p:txBody>
      </p:sp>
      <p:graphicFrame>
        <p:nvGraphicFramePr>
          <p:cNvPr id="2" name="Object 8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2222500" y="2536825"/>
          <a:ext cx="4384675" cy="359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06022" name="Rectangle 6"/>
          <p:cNvSpPr>
            <a:spLocks noChangeArrowheads="1"/>
          </p:cNvSpPr>
          <p:nvPr/>
        </p:nvSpPr>
        <p:spPr bwMode="blackWhite">
          <a:xfrm>
            <a:off x="354013" y="1206500"/>
            <a:ext cx="8437562" cy="89217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>
                <a:solidFill>
                  <a:srgbClr val="FFFFFF"/>
                </a:solidFill>
              </a:rPr>
              <a:t>Historically, Deficient Loss Reserves and Inadequate Pricing Are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By Far the Leading Cause of P-C Insurer Impairments.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Investment and Catastrophe Losses Play a Much Smaller Role</a:t>
            </a:r>
          </a:p>
        </p:txBody>
      </p:sp>
      <p:sp>
        <p:nvSpPr>
          <p:cNvPr id="44042" name="Rectangle 7"/>
          <p:cNvSpPr>
            <a:spLocks noChangeArrowheads="1"/>
          </p:cNvSpPr>
          <p:nvPr/>
        </p:nvSpPr>
        <p:spPr bwMode="gray">
          <a:xfrm>
            <a:off x="6543675" y="3678238"/>
            <a:ext cx="19843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/>
              <a:t>Deficient Loss Reserves/</a:t>
            </a:r>
            <a:br>
              <a:rPr lang="en-US" sz="1400"/>
            </a:br>
            <a:r>
              <a:rPr lang="en-US" sz="1400"/>
              <a:t>Inadequate Pricing</a:t>
            </a:r>
          </a:p>
        </p:txBody>
      </p:sp>
      <p:sp>
        <p:nvSpPr>
          <p:cNvPr id="44043" name="Rectangle 8"/>
          <p:cNvSpPr>
            <a:spLocks noChangeArrowheads="1"/>
          </p:cNvSpPr>
          <p:nvPr/>
        </p:nvSpPr>
        <p:spPr bwMode="gray">
          <a:xfrm>
            <a:off x="4581525" y="2265363"/>
            <a:ext cx="159385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/>
              <a:t>Reinsurance Failure</a:t>
            </a:r>
          </a:p>
        </p:txBody>
      </p:sp>
      <p:sp>
        <p:nvSpPr>
          <p:cNvPr id="44044" name="Rectangle 9"/>
          <p:cNvSpPr>
            <a:spLocks noChangeArrowheads="1"/>
          </p:cNvSpPr>
          <p:nvPr/>
        </p:nvSpPr>
        <p:spPr bwMode="gray">
          <a:xfrm>
            <a:off x="4949825" y="6142337"/>
            <a:ext cx="159385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/>
              <a:t>Rapid Growth</a:t>
            </a:r>
          </a:p>
        </p:txBody>
      </p:sp>
      <p:sp>
        <p:nvSpPr>
          <p:cNvPr id="44045" name="Rectangle 10"/>
          <p:cNvSpPr>
            <a:spLocks noChangeArrowheads="1"/>
          </p:cNvSpPr>
          <p:nvPr/>
        </p:nvSpPr>
        <p:spPr bwMode="gray">
          <a:xfrm>
            <a:off x="2071687" y="5893744"/>
            <a:ext cx="159385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Alleged Fraud</a:t>
            </a:r>
          </a:p>
        </p:txBody>
      </p:sp>
      <p:sp>
        <p:nvSpPr>
          <p:cNvPr id="44046" name="Rectangle 11"/>
          <p:cNvSpPr>
            <a:spLocks noChangeArrowheads="1"/>
          </p:cNvSpPr>
          <p:nvPr/>
        </p:nvSpPr>
        <p:spPr bwMode="gray">
          <a:xfrm>
            <a:off x="1123950" y="5255568"/>
            <a:ext cx="18319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Catastrophe Losses</a:t>
            </a:r>
          </a:p>
        </p:txBody>
      </p:sp>
      <p:sp>
        <p:nvSpPr>
          <p:cNvPr id="44047" name="Rectangle 12"/>
          <p:cNvSpPr>
            <a:spLocks noChangeArrowheads="1"/>
          </p:cNvSpPr>
          <p:nvPr/>
        </p:nvSpPr>
        <p:spPr bwMode="gray">
          <a:xfrm>
            <a:off x="1123950" y="4424362"/>
            <a:ext cx="159385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Affiliate Impairment</a:t>
            </a:r>
          </a:p>
        </p:txBody>
      </p:sp>
      <p:sp>
        <p:nvSpPr>
          <p:cNvPr id="44048" name="Rectangle 13"/>
          <p:cNvSpPr>
            <a:spLocks noChangeArrowheads="1"/>
          </p:cNvSpPr>
          <p:nvPr/>
        </p:nvSpPr>
        <p:spPr bwMode="gray">
          <a:xfrm>
            <a:off x="396875" y="3262312"/>
            <a:ext cx="20955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/>
              <a:t>Investment Problems </a:t>
            </a:r>
            <a:r>
              <a:rPr lang="en-US" sz="1200" i="1" dirty="0"/>
              <a:t>(Overstatement of Assets)</a:t>
            </a:r>
            <a:endParaRPr lang="en-US" sz="1400" i="1" dirty="0"/>
          </a:p>
        </p:txBody>
      </p:sp>
      <p:sp>
        <p:nvSpPr>
          <p:cNvPr id="44049" name="Rectangle 14"/>
          <p:cNvSpPr>
            <a:spLocks noChangeArrowheads="1"/>
          </p:cNvSpPr>
          <p:nvPr/>
        </p:nvSpPr>
        <p:spPr bwMode="gray">
          <a:xfrm>
            <a:off x="2492375" y="2805263"/>
            <a:ext cx="78422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Misc.</a:t>
            </a:r>
          </a:p>
        </p:txBody>
      </p:sp>
      <p:sp>
        <p:nvSpPr>
          <p:cNvPr id="44050" name="Rectangle 15"/>
          <p:cNvSpPr>
            <a:spLocks noChangeArrowheads="1"/>
          </p:cNvSpPr>
          <p:nvPr/>
        </p:nvSpPr>
        <p:spPr bwMode="gray">
          <a:xfrm>
            <a:off x="1900237" y="2418556"/>
            <a:ext cx="2098675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Sig. Change in Business</a:t>
            </a:r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-1" y="6155614"/>
            <a:ext cx="8760543" cy="756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Source: A.M. Best Special Report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“</a:t>
            </a:r>
            <a:r>
              <a:rPr lang="en-US" sz="1100" dirty="0" smtClean="0">
                <a:solidFill>
                  <a:srgbClr val="000000"/>
                </a:solidFill>
              </a:rPr>
              <a:t>U.S.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P/C Impairments </a:t>
            </a:r>
            <a:r>
              <a:rPr lang="en-US" sz="1100" dirty="0" smtClean="0">
                <a:solidFill>
                  <a:srgbClr val="000000"/>
                </a:solidFill>
              </a:rPr>
              <a:t>Down Sharply in 2013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; Alternative Risk Players Faltered,” June 23, 2014;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Information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Institute.</a:t>
            </a:r>
          </a:p>
        </p:txBody>
      </p:sp>
      <p:sp>
        <p:nvSpPr>
          <p:cNvPr id="19" name="AutoShape 7"/>
          <p:cNvSpPr>
            <a:spLocks noChangeArrowheads="1"/>
          </p:cNvSpPr>
          <p:nvPr/>
        </p:nvSpPr>
        <p:spPr bwMode="blackWhite">
          <a:xfrm>
            <a:off x="6413863" y="4892873"/>
            <a:ext cx="2623092" cy="976429"/>
          </a:xfrm>
          <a:prstGeom prst="wedgeRectCallout">
            <a:avLst>
              <a:gd name="adj1" fmla="val -72379"/>
              <a:gd name="adj2" fmla="val -47841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Leading causes of death (reserves and growth) are generally under the control of insurers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711851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6022" grpId="0" animBg="1"/>
      <p:bldP spid="1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39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>
          <a:xfrm>
            <a:off x="39327" y="70824"/>
            <a:ext cx="8052622" cy="860425"/>
          </a:xfrm>
        </p:spPr>
        <p:txBody>
          <a:bodyPr/>
          <a:lstStyle/>
          <a:p>
            <a:r>
              <a:rPr lang="en-US" sz="3200" dirty="0" smtClean="0"/>
              <a:t>Summary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747" y="1017243"/>
            <a:ext cx="8758434" cy="5448301"/>
          </a:xfrm>
        </p:spPr>
        <p:txBody>
          <a:bodyPr/>
          <a:lstStyle/>
          <a:p>
            <a:pPr>
              <a:lnSpc>
                <a:spcPts val="2500"/>
              </a:lnSpc>
            </a:pPr>
            <a:r>
              <a:rPr lang="en-US" b="1" dirty="0" smtClean="0"/>
              <a:t>Capital Accumulation is Not Unique to (Re)Insurance</a:t>
            </a:r>
          </a:p>
          <a:p>
            <a:pPr lvl="1">
              <a:lnSpc>
                <a:spcPts val="2500"/>
              </a:lnSpc>
            </a:pPr>
            <a:r>
              <a:rPr lang="en-US" sz="2400" b="1" dirty="0" smtClean="0"/>
              <a:t>Large corporations, institutional investors (e.g., pension funds), hedge funds, sovereign wealth funds have experienced rapid cash (or equivalent) accumulation</a:t>
            </a:r>
          </a:p>
          <a:p>
            <a:pPr>
              <a:lnSpc>
                <a:spcPts val="2500"/>
              </a:lnSpc>
            </a:pPr>
            <a:r>
              <a:rPr lang="en-US" b="1" dirty="0" smtClean="0"/>
              <a:t>All Are Chasing Yield—Globally </a:t>
            </a:r>
          </a:p>
          <a:p>
            <a:pPr>
              <a:lnSpc>
                <a:spcPts val="2500"/>
              </a:lnSpc>
            </a:pPr>
            <a:r>
              <a:rPr lang="en-US" b="1" dirty="0" smtClean="0"/>
              <a:t>Capital Has Generally Been Accumulating on the Balance Sheets of Nonlife (Re)Insurers for Years</a:t>
            </a:r>
          </a:p>
          <a:p>
            <a:pPr lvl="1">
              <a:lnSpc>
                <a:spcPts val="2500"/>
              </a:lnSpc>
            </a:pPr>
            <a:r>
              <a:rPr lang="en-US" sz="2400" b="1" dirty="0" smtClean="0"/>
              <a:t>Era of rapid accumulation pre-dates financial crisis</a:t>
            </a:r>
          </a:p>
          <a:p>
            <a:pPr lvl="1">
              <a:lnSpc>
                <a:spcPts val="2500"/>
              </a:lnSpc>
            </a:pPr>
            <a:r>
              <a:rPr lang="en-US" sz="2400" b="1" dirty="0" smtClean="0"/>
              <a:t>Pace has accelerated post-financial crisis</a:t>
            </a:r>
          </a:p>
          <a:p>
            <a:pPr lvl="1">
              <a:lnSpc>
                <a:spcPts val="2500"/>
              </a:lnSpc>
            </a:pPr>
            <a:r>
              <a:rPr lang="en-US" sz="2400" b="1" dirty="0" smtClean="0"/>
              <a:t>Profits, capital gains and “alternative capital” all contribute</a:t>
            </a:r>
          </a:p>
        </p:txBody>
      </p:sp>
    </p:spTree>
    <p:extLst>
      <p:ext uri="{BB962C8B-B14F-4D97-AF65-F5344CB8AC3E}">
        <p14:creationId xmlns:p14="http://schemas.microsoft.com/office/powerpoint/2010/main" val="18956967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Hedge Fund Industry: Assets Under Management: 1997–2014:Q2</a:t>
            </a:r>
            <a:r>
              <a:rPr lang="en-US" baseline="30000" dirty="0" smtClean="0"/>
              <a:t>1</a:t>
            </a:r>
          </a:p>
        </p:txBody>
      </p:sp>
      <p:graphicFrame>
        <p:nvGraphicFramePr>
          <p:cNvPr id="58370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1528438"/>
              </p:ext>
            </p:extLst>
          </p:nvPr>
        </p:nvGraphicFramePr>
        <p:xfrm>
          <a:off x="360363" y="1558925"/>
          <a:ext cx="8451850" cy="366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3318" name="Chart" r:id="rId4" imgW="8429743" imgH="3638552" progId="MSGraph.Chart.8">
                  <p:embed followColorScheme="full"/>
                </p:oleObj>
              </mc:Choice>
              <mc:Fallback>
                <p:oleObj name="Chart" r:id="rId4" imgW="8429743" imgH="36385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1558925"/>
                        <a:ext cx="8451850" cy="366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2" name="Rectangle 4"/>
          <p:cNvSpPr>
            <a:spLocks noChangeArrowheads="1"/>
          </p:cNvSpPr>
          <p:nvPr/>
        </p:nvSpPr>
        <p:spPr bwMode="blackWhite">
          <a:xfrm>
            <a:off x="484094" y="5202985"/>
            <a:ext cx="8283295" cy="104933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Yield Hungry Pension Funds Have Grown Rapidly Since the Financial Crisis, Deploying Oceans of Capital in Industries Across the Globe—Including the Global Reinsurance Industry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-103236" y="6454490"/>
            <a:ext cx="9144000" cy="4431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baseline="30000" dirty="0"/>
              <a:t>1</a:t>
            </a:r>
            <a:r>
              <a:rPr lang="en-US" sz="1100" dirty="0"/>
              <a:t> </a:t>
            </a:r>
            <a:r>
              <a:rPr lang="en-US" sz="1100" dirty="0" smtClean="0"/>
              <a:t>Figures for 2011-2013 are as of Q4 for each year.</a:t>
            </a:r>
            <a:endParaRPr lang="en-US" sz="1100" dirty="0"/>
          </a:p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Sources</a:t>
            </a:r>
            <a:r>
              <a:rPr lang="en-US" sz="1100" dirty="0" smtClean="0"/>
              <a:t>: </a:t>
            </a:r>
            <a:r>
              <a:rPr lang="en-US" sz="1100" dirty="0" err="1" smtClean="0"/>
              <a:t>BarclayHedge</a:t>
            </a:r>
            <a:r>
              <a:rPr lang="en-US" sz="1100" dirty="0" smtClean="0"/>
              <a:t>: </a:t>
            </a: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www.barclayhedge.com/research/indices/ghs/mum/Hedge_Fund.html</a:t>
            </a:r>
            <a:r>
              <a:rPr lang="en-US" sz="1100" dirty="0" smtClean="0"/>
              <a:t>;  </a:t>
            </a:r>
            <a:r>
              <a:rPr lang="en-US" sz="1100" dirty="0"/>
              <a:t>Insurance Information Institute.</a:t>
            </a: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($ Billions)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blackWhite">
          <a:xfrm>
            <a:off x="5044273" y="3637258"/>
            <a:ext cx="2655102" cy="976429"/>
          </a:xfrm>
          <a:prstGeom prst="wedgeRectCallout">
            <a:avLst>
              <a:gd name="adj1" fmla="val 77119"/>
              <a:gd name="adj2" fmla="val -115349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Assets managed by hedge funds are up 63% or $894.7 billion since 2008 to $2.35 trillion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57433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2" grpId="0" animBg="1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eSlide</a:t>
            </a:r>
            <a:r>
              <a:rPr lang="en-US" smtClean="0"/>
              <a:t>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40</a:t>
            </a:fld>
            <a:endParaRPr lang="en-US" smtClean="0"/>
          </a:p>
        </p:txBody>
      </p:sp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>
          <a:xfrm>
            <a:off x="39327" y="70824"/>
            <a:ext cx="8052622" cy="860425"/>
          </a:xfrm>
        </p:spPr>
        <p:txBody>
          <a:bodyPr/>
          <a:lstStyle/>
          <a:p>
            <a:r>
              <a:rPr lang="en-US" sz="3200" dirty="0" smtClean="0"/>
              <a:t>Summary (Continued)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747" y="1017243"/>
            <a:ext cx="8758434" cy="5448301"/>
          </a:xfrm>
        </p:spPr>
        <p:txBody>
          <a:bodyPr/>
          <a:lstStyle/>
          <a:p>
            <a:pPr>
              <a:lnSpc>
                <a:spcPts val="1800"/>
              </a:lnSpc>
            </a:pPr>
            <a:r>
              <a:rPr lang="en-US" b="1" dirty="0" smtClean="0"/>
              <a:t>Nonlife ROEs Have Trended Downward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Downward trend pre-dates financial crisis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Capital accumulation, RBC requirements are factors; Low yields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Tradeoff: Impairment rates have trended downward</a:t>
            </a:r>
          </a:p>
          <a:p>
            <a:pPr>
              <a:lnSpc>
                <a:spcPts val="1800"/>
              </a:lnSpc>
            </a:pPr>
            <a:r>
              <a:rPr lang="en-US" b="1" dirty="0" smtClean="0"/>
              <a:t>Quantum Shift or Evidence of a Super-Cycle?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Profitability patterns today are more reminiscent of the pre-1970 era (and in the US back to WW II and even pre-war)</a:t>
            </a:r>
          </a:p>
          <a:p>
            <a:pPr>
              <a:lnSpc>
                <a:spcPts val="1800"/>
              </a:lnSpc>
            </a:pPr>
            <a:r>
              <a:rPr lang="en-US" sz="2600" b="1" dirty="0" smtClean="0"/>
              <a:t>Capital Allocation Challenges: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Excess capital seemingly “stuck” in the industry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Sluggish economy diminishes rate of exposure growth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Insurance penetration lags economic growth in emerging markets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Changes in the nature of insurable exposures (e.g., cyber, IP, etc.)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Share repurchases preferred over long-term investments or acquisitions (situation is not unique to insurance)</a:t>
            </a:r>
          </a:p>
          <a:p>
            <a:pPr lvl="1">
              <a:lnSpc>
                <a:spcPts val="1800"/>
              </a:lnSpc>
            </a:pPr>
            <a:r>
              <a:rPr lang="en-US" sz="2000" b="1" dirty="0" smtClean="0"/>
              <a:t>Tax and regulatory obstacles</a:t>
            </a:r>
          </a:p>
          <a:p>
            <a:pPr lvl="1">
              <a:lnSpc>
                <a:spcPts val="1800"/>
              </a:lnSpc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7796134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22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220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220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23637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225A7A"/>
                </a:solidFill>
              </a:rPr>
              <a:t>Thank you for your time</a:t>
            </a:r>
            <a:br>
              <a:rPr lang="en-US" sz="3600" b="1" i="1" dirty="0">
                <a:solidFill>
                  <a:srgbClr val="225A7A"/>
                </a:solidFill>
              </a:rPr>
            </a:br>
            <a:r>
              <a:rPr lang="en-US" sz="3600" b="1" i="1" dirty="0">
                <a:solidFill>
                  <a:srgbClr val="225A7A"/>
                </a:solidFill>
              </a:rPr>
              <a:t>and your attention!</a:t>
            </a:r>
            <a:endParaRPr lang="en-US" sz="3600" b="1" i="1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FF0000"/>
                </a:solidFill>
              </a:rPr>
              <a:t>Twitter: </a:t>
            </a:r>
            <a:r>
              <a:rPr lang="en-US" sz="3600" b="1" i="1" dirty="0" smtClean="0">
                <a:solidFill>
                  <a:srgbClr val="00B050"/>
                </a:solidFill>
              </a:rPr>
              <a:t>twitter.com/</a:t>
            </a:r>
            <a:r>
              <a:rPr lang="en-US" sz="3600" b="1" i="1" dirty="0" err="1" smtClean="0">
                <a:solidFill>
                  <a:srgbClr val="00B050"/>
                </a:solidFill>
              </a:rPr>
              <a:t>bob_hartwig</a:t>
            </a:r>
            <a:endParaRPr lang="en-US" sz="3600" b="1" i="1" dirty="0" smtClean="0">
              <a:solidFill>
                <a:srgbClr val="00B05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 smtClean="0">
                <a:solidFill>
                  <a:srgbClr val="00B050"/>
                </a:solidFill>
              </a:rPr>
              <a:t>Download at </a:t>
            </a:r>
            <a:r>
              <a:rPr lang="en-US" sz="3600" b="1" i="1" dirty="0" smtClean="0">
                <a:solidFill>
                  <a:srgbClr val="00B050"/>
                </a:solidFill>
                <a:hlinkClick r:id="rId3"/>
              </a:rPr>
              <a:t>www.iii.org/presentations</a:t>
            </a:r>
            <a:r>
              <a:rPr lang="en-US" sz="3600" b="1" i="1" dirty="0" smtClean="0">
                <a:solidFill>
                  <a:srgbClr val="00B050"/>
                </a:solidFill>
              </a:rPr>
              <a:t> 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6172200" algn="l"/>
              </a:tabLst>
            </a:pPr>
            <a:r>
              <a:rPr 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39940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39941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B169B2D6-33BA-4F31-AE94-E9D48137D90F}" type="slidenum">
              <a:rPr lang="en-US" sz="900"/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5</a:t>
            </a:fld>
            <a:endParaRPr lang="en-US" sz="900"/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89371"/>
              </p:ext>
            </p:extLst>
          </p:nvPr>
        </p:nvGraphicFramePr>
        <p:xfrm>
          <a:off x="85725" y="2845998"/>
          <a:ext cx="8445500" cy="349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1275" name="Chart" r:id="rId4" imgW="8543841" imgH="3552904" progId="MSGraph.Chart.8">
                  <p:embed followColorScheme="full"/>
                </p:oleObj>
              </mc:Choice>
              <mc:Fallback>
                <p:oleObj name="Chart" r:id="rId4" imgW="8543841" imgH="355290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85725" y="2845998"/>
                        <a:ext cx="8445500" cy="349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Rectangle 5"/>
          <p:cNvSpPr>
            <a:spLocks noChangeArrowheads="1"/>
          </p:cNvSpPr>
          <p:nvPr/>
        </p:nvSpPr>
        <p:spPr bwMode="black">
          <a:xfrm>
            <a:off x="347663" y="1307166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 smtClean="0">
                <a:solidFill>
                  <a:srgbClr val="225A7A"/>
                </a:solidFill>
              </a:rPr>
              <a:t>Compound Annual Growth Rate (%)</a:t>
            </a:r>
            <a:endParaRPr lang="en-US" sz="1600" b="1" dirty="0">
              <a:solidFill>
                <a:srgbClr val="225A7A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black">
          <a:xfrm>
            <a:off x="22400" y="0"/>
            <a:ext cx="7847276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 charset="0"/>
                <a:ea typeface="+mj-ea"/>
                <a:cs typeface="+mj-cs"/>
              </a:defRPr>
            </a:lvl1pPr>
            <a:lvl2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2pPr>
            <a:lvl3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3pPr>
            <a:lvl4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4pPr>
            <a:lvl5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5pPr>
            <a:lvl6pPr marL="4572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6pPr>
            <a:lvl7pPr marL="9144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7pPr>
            <a:lvl8pPr marL="13716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8pPr>
            <a:lvl9pPr marL="18288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9pPr>
          </a:lstStyle>
          <a:p>
            <a:pPr>
              <a:lnSpc>
                <a:spcPct val="85000"/>
              </a:lnSpc>
            </a:pPr>
            <a:r>
              <a:rPr lang="en-US" kern="0" dirty="0" smtClean="0"/>
              <a:t>Global Pension Assets Growth,</a:t>
            </a:r>
          </a:p>
          <a:p>
            <a:pPr>
              <a:lnSpc>
                <a:spcPct val="85000"/>
              </a:lnSpc>
            </a:pPr>
            <a:r>
              <a:rPr lang="en-US" kern="0" dirty="0" smtClean="0"/>
              <a:t>2008 – 2013* </a:t>
            </a:r>
            <a:endParaRPr lang="en-US" sz="2100" kern="0" dirty="0" smtClean="0"/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blackWhite">
          <a:xfrm>
            <a:off x="5810856" y="1207443"/>
            <a:ext cx="3043238" cy="2090234"/>
          </a:xfrm>
          <a:prstGeom prst="wedgeRectCallout">
            <a:avLst>
              <a:gd name="adj1" fmla="val -76491"/>
              <a:gd name="adj2" fmla="val 6116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chemeClr val="bg1"/>
                </a:solidFill>
                <a:cs typeface="+mn-cs"/>
              </a:rPr>
              <a:t>Global pension assets for the top 13 pension markets reached $31.98 trillion in 2013  (+9.5% from 2012), an amount equal to 83.4% of these economies</a:t>
            </a:r>
            <a:endParaRPr lang="en-US" sz="20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blackWhite">
          <a:xfrm>
            <a:off x="1720378" y="1779836"/>
            <a:ext cx="3349914" cy="1009410"/>
          </a:xfrm>
          <a:prstGeom prst="wedgeRectCallout">
            <a:avLst>
              <a:gd name="adj1" fmla="val -32563"/>
              <a:gd name="adj2" fmla="val 7084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rgbClr val="FFFFFF"/>
                </a:solidFill>
              </a:rPr>
              <a:t>CAGR of pension fund assets in most major pension markets has been quite strong since the financial crisis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31341" y="6233136"/>
            <a:ext cx="82301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*As of year-end.</a:t>
            </a:r>
          </a:p>
          <a:p>
            <a:r>
              <a:rPr lang="en-US" sz="1100" dirty="0" smtClean="0"/>
              <a:t> Source: Towers Watson Global Pensions Asset Study </a:t>
            </a:r>
            <a:r>
              <a:rPr lang="en-US" sz="1100" dirty="0"/>
              <a:t>2014 at</a:t>
            </a:r>
            <a:r>
              <a:rPr lang="en-US" sz="1100" dirty="0" smtClean="0"/>
              <a:t>: </a:t>
            </a:r>
            <a:r>
              <a:rPr lang="en-US" sz="1100" dirty="0" smtClean="0">
                <a:hlinkClick r:id="rId6"/>
              </a:rPr>
              <a:t>http</a:t>
            </a:r>
            <a:r>
              <a:rPr lang="en-US" sz="1100" dirty="0">
                <a:hlinkClick r:id="rId6"/>
              </a:rPr>
              <a:t>://</a:t>
            </a:r>
            <a:r>
              <a:rPr lang="en-US" sz="1100" dirty="0" smtClean="0">
                <a:hlinkClick r:id="rId6"/>
              </a:rPr>
              <a:t>www.towerswatson.com/en-US/Insights/IC-Types/Survey-Research-Results/2014/02/Global-Pensions-Asset-Study-2014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2115858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Pension Asset Allocation</a:t>
            </a:r>
            <a:br>
              <a:rPr lang="en-US" dirty="0" smtClean="0"/>
            </a:br>
            <a:r>
              <a:rPr lang="en-US" dirty="0" smtClean="0"/>
              <a:t>(World’s 7 Largest Pension Markets)</a:t>
            </a:r>
          </a:p>
        </p:txBody>
      </p:sp>
      <p:sp>
        <p:nvSpPr>
          <p:cNvPr id="82946" name="Rectangle 10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12/01/09 - 9pm</a:t>
            </a:r>
          </a:p>
        </p:txBody>
      </p:sp>
      <p:sp>
        <p:nvSpPr>
          <p:cNvPr id="82947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eSlide – P6466 – The Financial Crisis and the Future of the P/C</a:t>
            </a:r>
          </a:p>
        </p:txBody>
      </p:sp>
      <p:sp>
        <p:nvSpPr>
          <p:cNvPr id="82948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123A1-4777-4A11-9AA3-18DB7D22C78A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blackWhite">
          <a:xfrm>
            <a:off x="338959" y="5634581"/>
            <a:ext cx="7145338" cy="5886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Holdings of Cash and Liquid Asset Holdings Have Soared Across Virtually All Industries Since the Financial Crisis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02" y="1275115"/>
            <a:ext cx="7570859" cy="4357173"/>
          </a:xfrm>
          <a:prstGeom prst="rect">
            <a:avLst/>
          </a:prstGeom>
        </p:spPr>
      </p:pic>
      <p:sp>
        <p:nvSpPr>
          <p:cNvPr id="11" name="AutoShape 8"/>
          <p:cNvSpPr>
            <a:spLocks noChangeArrowheads="1"/>
          </p:cNvSpPr>
          <p:nvPr/>
        </p:nvSpPr>
        <p:spPr bwMode="blackWhite">
          <a:xfrm>
            <a:off x="7491413" y="1453450"/>
            <a:ext cx="1557337" cy="1971675"/>
          </a:xfrm>
          <a:prstGeom prst="wedgeRectCallout">
            <a:avLst>
              <a:gd name="adj1" fmla="val -63656"/>
              <a:gd name="adj2" fmla="val -77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Alternative investment’s share of assets is up +15 points since 2001 from 5% to 18%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339" y="6230139"/>
            <a:ext cx="823012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*Australia, Canada, Japan, Netherlands, Switzerland, UK, US. </a:t>
            </a:r>
          </a:p>
          <a:p>
            <a:r>
              <a:rPr lang="en-US" sz="1100" dirty="0" smtClean="0"/>
              <a:t>Source: Towers Watson Global Pensions Asset Study </a:t>
            </a:r>
            <a:r>
              <a:rPr lang="en-US" sz="1100" dirty="0"/>
              <a:t>2014 at</a:t>
            </a:r>
            <a:r>
              <a:rPr lang="en-US" sz="1100" dirty="0" smtClean="0"/>
              <a:t>: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www.towerswatson.com/en-US/Insights/IC-Types/Survey-Research-Results/2014/02/Global-Pensions-Asset-Study-2014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6619708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12/01/09 - 9pm</a:t>
            </a:r>
          </a:p>
        </p:txBody>
      </p:sp>
      <p:sp>
        <p:nvSpPr>
          <p:cNvPr id="47108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47109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561E0CFD-BE9A-4019-957A-DD05277E56E1}" type="slidenum"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7</a:t>
            </a:fld>
            <a:endParaRPr lang="en-US" sz="9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71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8525" y="130245"/>
            <a:ext cx="6185155" cy="860425"/>
          </a:xfrm>
        </p:spPr>
        <p:txBody>
          <a:bodyPr/>
          <a:lstStyle/>
          <a:p>
            <a:r>
              <a:rPr lang="en-US" dirty="0" smtClean="0"/>
              <a:t>U.S. Policyholder Surplus, </a:t>
            </a:r>
            <a:br>
              <a:rPr lang="en-US" dirty="0" smtClean="0"/>
            </a:br>
            <a:r>
              <a:rPr lang="en-US" dirty="0" smtClean="0"/>
              <a:t>2006:Q4–2014:H1</a:t>
            </a:r>
          </a:p>
        </p:txBody>
      </p:sp>
      <p:sp>
        <p:nvSpPr>
          <p:cNvPr id="47111" name="Rectangle 4"/>
          <p:cNvSpPr>
            <a:spLocks noChangeArrowheads="1"/>
          </p:cNvSpPr>
          <p:nvPr/>
        </p:nvSpPr>
        <p:spPr bwMode="auto">
          <a:xfrm>
            <a:off x="-171450" y="6584950"/>
            <a:ext cx="2057400" cy="28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>
                <a:solidFill>
                  <a:srgbClr val="000000"/>
                </a:solidFill>
                <a:latin typeface="Arial" charset="0"/>
                <a:cs typeface="Arial" charset="0"/>
              </a:rPr>
              <a:t>Sources: ISO, A.M .Best.</a:t>
            </a:r>
          </a:p>
        </p:txBody>
      </p:sp>
      <p:sp>
        <p:nvSpPr>
          <p:cNvPr id="47112" name="PPTShape_0"/>
          <p:cNvSpPr>
            <a:spLocks noChangeArrowheads="1"/>
          </p:cNvSpPr>
          <p:nvPr/>
        </p:nvSpPr>
        <p:spPr bwMode="black">
          <a:xfrm>
            <a:off x="169550" y="1123259"/>
            <a:ext cx="8221663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25A7A"/>
                </a:solidFill>
                <a:latin typeface="Arial" charset="0"/>
                <a:cs typeface="Arial" charset="0"/>
              </a:rPr>
              <a:t>($ Billions)</a:t>
            </a:r>
          </a:p>
        </p:txBody>
      </p:sp>
      <p:graphicFrame>
        <p:nvGraphicFramePr>
          <p:cNvPr id="47106" name="Object 3"/>
          <p:cNvGraphicFramePr>
            <a:graphicFrameLocks/>
          </p:cNvGraphicFramePr>
          <p:nvPr>
            <p:extLst/>
          </p:nvPr>
        </p:nvGraphicFramePr>
        <p:xfrm>
          <a:off x="228600" y="1299781"/>
          <a:ext cx="8736496" cy="336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8213" name="Chart" r:id="rId5" imgW="8772576" imgH="3305147" progId="MSGraph.Chart.8">
                  <p:embed followColorScheme="full"/>
                </p:oleObj>
              </mc:Choice>
              <mc:Fallback>
                <p:oleObj name="Chart" r:id="rId5" imgW="8772576" imgH="3305147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9781"/>
                        <a:ext cx="8736496" cy="336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0776" name="AutoShape 8"/>
          <p:cNvSpPr>
            <a:spLocks noChangeArrowheads="1"/>
          </p:cNvSpPr>
          <p:nvPr/>
        </p:nvSpPr>
        <p:spPr bwMode="blackWhite">
          <a:xfrm>
            <a:off x="1901402" y="1314194"/>
            <a:ext cx="1696563" cy="568325"/>
          </a:xfrm>
          <a:prstGeom prst="wedgeRectCallout">
            <a:avLst>
              <a:gd name="adj1" fmla="val -47891"/>
              <a:gd name="adj2" fmla="val 19669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2007:Q3</a:t>
            </a:r>
            <a:r>
              <a:rPr lang="en-US" sz="1600" b="1" dirty="0">
                <a:solidFill>
                  <a:srgbClr val="FFFFFF"/>
                </a:solidFill>
                <a:latin typeface="Arial" charset="0"/>
                <a:cs typeface="Arial" charset="0"/>
              </a:rPr>
              <a:t/>
            </a:r>
            <a:br>
              <a:rPr lang="en-US" sz="1600" b="1" dirty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Pre-Crisis Peak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22" name="Text Box 5"/>
          <p:cNvSpPr txBox="1">
            <a:spLocks noChangeArrowheads="1"/>
          </p:cNvSpPr>
          <p:nvPr/>
        </p:nvSpPr>
        <p:spPr bwMode="auto">
          <a:xfrm>
            <a:off x="5799089" y="5440557"/>
            <a:ext cx="2660648" cy="844043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i="1" dirty="0">
              <a:solidFill>
                <a:srgbClr val="339966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PPTShape_1"/>
          <p:cNvSpPr>
            <a:spLocks noChangeArrowheads="1"/>
          </p:cNvSpPr>
          <p:nvPr/>
        </p:nvSpPr>
        <p:spPr bwMode="blackWhite">
          <a:xfrm>
            <a:off x="5600701" y="3458818"/>
            <a:ext cx="2739986" cy="556591"/>
          </a:xfrm>
          <a:prstGeom prst="wedgeRectCallout">
            <a:avLst>
              <a:gd name="adj1" fmla="val 62773"/>
              <a:gd name="adj2" fmla="val -145744"/>
            </a:avLst>
          </a:prstGeom>
          <a:solidFill>
            <a:srgbClr val="FFCC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>
                <a:solidFill>
                  <a:srgbClr val="000000"/>
                </a:solidFill>
                <a:latin typeface="Arial" charset="0"/>
                <a:cs typeface="Arial" charset="0"/>
              </a:rPr>
              <a:t>Surplus </a:t>
            </a:r>
            <a:r>
              <a:rPr lang="en-US" sz="14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as of 6/30/14 stood at a record high $671.6B</a:t>
            </a:r>
            <a:endParaRPr lang="en-US" sz="14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7116" name="Text Box 18"/>
          <p:cNvSpPr txBox="1">
            <a:spLocks noChangeArrowheads="1"/>
          </p:cNvSpPr>
          <p:nvPr/>
        </p:nvSpPr>
        <p:spPr bwMode="auto">
          <a:xfrm>
            <a:off x="191123" y="5439216"/>
            <a:ext cx="311272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</a:rPr>
              <a:t>2010:Q1 data i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ncludes </a:t>
            </a:r>
            <a:r>
              <a:rPr lang="en-US" sz="1400" dirty="0">
                <a:solidFill>
                  <a:srgbClr val="000000"/>
                </a:solidFill>
                <a:latin typeface="Arial" charset="0"/>
                <a:cs typeface="Arial" charset="0"/>
              </a:rPr>
              <a:t>$22.5B of paid-in capital from a holding company parent for one insurer’s investment in a non-insurance business </a:t>
            </a:r>
            <a:r>
              <a:rPr lang="en-US" sz="1400" dirty="0" smtClean="0">
                <a:solidFill>
                  <a:srgbClr val="000000"/>
                </a:solidFill>
              </a:rPr>
              <a:t>.</a:t>
            </a:r>
            <a:endParaRPr lang="en-US" sz="14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blackWhite">
          <a:xfrm>
            <a:off x="198782" y="4790660"/>
            <a:ext cx="8686800" cy="655984"/>
          </a:xfrm>
          <a:prstGeom prst="wedgeRectCallout">
            <a:avLst>
              <a:gd name="adj1" fmla="val 49752"/>
              <a:gd name="adj2" fmla="val 2225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The 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industry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now has $1 of surplus for every $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0.73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of 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NPW,</a:t>
            </a:r>
            <a:b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close to the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strongest claims-paying status in its history.</a:t>
            </a:r>
          </a:p>
        </p:txBody>
      </p:sp>
      <p:sp>
        <p:nvSpPr>
          <p:cNvPr id="19" name="PPTShape_2"/>
          <p:cNvSpPr>
            <a:spLocks noChangeArrowheads="1"/>
          </p:cNvSpPr>
          <p:nvPr/>
        </p:nvSpPr>
        <p:spPr bwMode="blackWhite">
          <a:xfrm>
            <a:off x="4572000" y="1119224"/>
            <a:ext cx="2563812" cy="568325"/>
          </a:xfrm>
          <a:prstGeom prst="wedgeRectCallout">
            <a:avLst>
              <a:gd name="adj1" fmla="val 8435"/>
              <a:gd name="adj2" fmla="val 20594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Drop due to near-record 2011 CAT losses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blackWhite">
          <a:xfrm>
            <a:off x="3382297" y="5595730"/>
            <a:ext cx="5449819" cy="93062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The P/C insurance </a:t>
            </a:r>
            <a:r>
              <a:rPr lang="en-US" sz="2000" b="1" dirty="0" smtClean="0">
                <a:solidFill>
                  <a:srgbClr val="FFFFFF"/>
                </a:solidFill>
              </a:rPr>
              <a:t>i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ndustry </a:t>
            </a:r>
            <a:r>
              <a:rPr lang="en-US" sz="2000" b="1" dirty="0" smtClean="0">
                <a:solidFill>
                  <a:srgbClr val="FFFFFF"/>
                </a:solidFill>
              </a:rPr>
              <a:t>e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ntered 2014</a:t>
            </a:r>
            <a:b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 </a:t>
            </a:r>
            <a:r>
              <a:rPr lang="en-US" sz="2000" b="1" dirty="0" smtClean="0">
                <a:solidFill>
                  <a:srgbClr val="FFFFFF"/>
                </a:solidFill>
              </a:rPr>
              <a:t>v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ery </a:t>
            </a:r>
            <a:r>
              <a:rPr lang="en-US" sz="2000" b="1" dirty="0" smtClean="0">
                <a:solidFill>
                  <a:srgbClr val="FFFFFF"/>
                </a:solidFill>
              </a:rPr>
              <a:t>s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trong </a:t>
            </a:r>
            <a:r>
              <a:rPr lang="en-US" sz="2000" b="1" dirty="0" smtClean="0">
                <a:solidFill>
                  <a:srgbClr val="FFFFFF"/>
                </a:solidFill>
              </a:rPr>
              <a:t>f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inancial condition.</a:t>
            </a:r>
            <a:endParaRPr lang="en-US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041244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0776" grpId="0" animBg="1"/>
      <p:bldP spid="16" grpId="0" animBg="1"/>
      <p:bldP spid="18" grpId="0" animBg="1"/>
      <p:bldP spid="19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0546" name="Object 2"/>
          <p:cNvGraphicFramePr>
            <a:graphicFrameLocks noChangeAspect="1"/>
          </p:cNvGraphicFramePr>
          <p:nvPr>
            <p:extLst/>
          </p:nvPr>
        </p:nvGraphicFramePr>
        <p:xfrm>
          <a:off x="138113" y="1498600"/>
          <a:ext cx="8655050" cy="420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49236" name="Chart" r:id="rId4" imgW="8610735" imgH="4171893" progId="MSGraph.Chart.8">
                  <p:embed followColorScheme="full"/>
                </p:oleObj>
              </mc:Choice>
              <mc:Fallback>
                <p:oleObj name="Chart" r:id="rId4" imgW="8610735" imgH="417189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38113" y="1498600"/>
                        <a:ext cx="8655050" cy="420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U.S. Policyholder Surplus:</a:t>
            </a:r>
            <a:br>
              <a:rPr lang="en-US" dirty="0" smtClean="0"/>
            </a:br>
            <a:r>
              <a:rPr lang="en-US" dirty="0" smtClean="0"/>
              <a:t>1975–2014*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-12700" y="6396038"/>
            <a:ext cx="6651625" cy="465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* As of 6</a:t>
            </a:r>
            <a:r>
              <a:rPr lang="en-US" sz="1100" dirty="0" smtClean="0"/>
              <a:t>/30/14.</a:t>
            </a:r>
            <a:endParaRPr lang="en-US" sz="1100" dirty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Source: A.M. Best, ISO, Insurance Information Institute.</a:t>
            </a:r>
          </a:p>
        </p:txBody>
      </p:sp>
      <p:sp>
        <p:nvSpPr>
          <p:cNvPr id="230405" name="Text Box 6"/>
          <p:cNvSpPr txBox="1">
            <a:spLocks noChangeArrowheads="1"/>
          </p:cNvSpPr>
          <p:nvPr/>
        </p:nvSpPr>
        <p:spPr bwMode="blackWhite">
          <a:xfrm>
            <a:off x="5029205" y="4095342"/>
            <a:ext cx="3952082" cy="959249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>
                <a:solidFill>
                  <a:schemeClr val="bg1"/>
                </a:solidFill>
                <a:cs typeface="+mn-cs"/>
              </a:rPr>
              <a:t>“Surplus” is a measure of underwriting capacity.  It is analogous to “Owners Equity” or “Net Worth” in non-insurance organizations</a:t>
            </a:r>
          </a:p>
        </p:txBody>
      </p:sp>
      <p:sp>
        <p:nvSpPr>
          <p:cNvPr id="46086" name="AutoShape 7"/>
          <p:cNvSpPr>
            <a:spLocks noChangeArrowheads="1"/>
          </p:cNvSpPr>
          <p:nvPr/>
        </p:nvSpPr>
        <p:spPr bwMode="auto">
          <a:xfrm>
            <a:off x="7315200" y="2506663"/>
            <a:ext cx="184150" cy="396875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endParaRPr lang="en-US" sz="1000">
              <a:latin typeface="Times New Roman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($ Billions)</a:t>
            </a: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blackWhite">
          <a:xfrm>
            <a:off x="192088" y="5626100"/>
            <a:ext cx="8756650" cy="6826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>
                <a:solidFill>
                  <a:srgbClr val="FFFFFF"/>
                </a:solidFill>
              </a:rPr>
              <a:t>The Premium-to-Surplus Ratio Stood at $</a:t>
            </a:r>
            <a:r>
              <a:rPr lang="en-US" b="1" dirty="0" smtClean="0">
                <a:solidFill>
                  <a:srgbClr val="FFFFFF"/>
                </a:solidFill>
              </a:rPr>
              <a:t>0.73:$</a:t>
            </a:r>
            <a:r>
              <a:rPr lang="en-US" b="1" dirty="0">
                <a:solidFill>
                  <a:srgbClr val="FFFFFF"/>
                </a:solidFill>
              </a:rPr>
              <a:t>1 as of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6</a:t>
            </a:r>
            <a:r>
              <a:rPr lang="en-US" b="1" dirty="0" smtClean="0">
                <a:solidFill>
                  <a:srgbClr val="FFFFFF"/>
                </a:solidFill>
              </a:rPr>
              <a:t>/30/14, </a:t>
            </a:r>
            <a:r>
              <a:rPr lang="en-US" b="1" dirty="0">
                <a:solidFill>
                  <a:srgbClr val="FFFFFF"/>
                </a:solidFill>
              </a:rPr>
              <a:t>a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>
                <a:solidFill>
                  <a:srgbClr val="FFFFFF"/>
                </a:solidFill>
              </a:rPr>
              <a:t>Near Record Low (at Least in Recent History</a:t>
            </a:r>
            <a:r>
              <a:rPr lang="en-US" b="1" dirty="0" smtClean="0">
                <a:solidFill>
                  <a:srgbClr val="FFFFFF"/>
                </a:solidFill>
              </a:rPr>
              <a:t>)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7200776" name="AutoShape 8"/>
          <p:cNvSpPr>
            <a:spLocks noChangeArrowheads="1"/>
          </p:cNvSpPr>
          <p:nvPr/>
        </p:nvSpPr>
        <p:spPr bwMode="blackWhite">
          <a:xfrm>
            <a:off x="1416049" y="1647826"/>
            <a:ext cx="5165725" cy="873125"/>
          </a:xfrm>
          <a:prstGeom prst="wedgeRectCallout">
            <a:avLst>
              <a:gd name="adj1" fmla="val 83614"/>
              <a:gd name="adj2" fmla="val -18764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Surplus as of 6</a:t>
            </a:r>
            <a:r>
              <a:rPr lang="en-US" sz="1600" b="1" dirty="0" smtClean="0">
                <a:solidFill>
                  <a:schemeClr val="bg1"/>
                </a:solidFill>
              </a:rPr>
              <a:t>/30/14 </a:t>
            </a:r>
            <a:r>
              <a:rPr lang="en-US" sz="1600" b="1" dirty="0">
                <a:solidFill>
                  <a:schemeClr val="bg1"/>
                </a:solidFill>
              </a:rPr>
              <a:t>was </a:t>
            </a:r>
            <a:r>
              <a:rPr lang="en-US" sz="1600" b="1" dirty="0" smtClean="0">
                <a:solidFill>
                  <a:schemeClr val="bg1"/>
                </a:solidFill>
              </a:rPr>
              <a:t>a record $671.6, up 2.8% from $653.3 of 12/31/13, and up 53.6% ($234.5B) from the crisis trough of </a:t>
            </a:r>
            <a:r>
              <a:rPr lang="en-US" sz="1600" b="1" dirty="0">
                <a:solidFill>
                  <a:schemeClr val="bg1"/>
                </a:solidFill>
              </a:rPr>
              <a:t>$437.1B </a:t>
            </a:r>
            <a:r>
              <a:rPr lang="en-US" sz="1600" b="1" dirty="0" smtClean="0">
                <a:solidFill>
                  <a:schemeClr val="bg1"/>
                </a:solidFill>
              </a:rPr>
              <a:t>at 3/31/09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4149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8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2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380546" grpId="0" bld="series"/>
      <p:bldP spid="230405" grpId="0" animBg="1"/>
      <p:bldP spid="230408" grpId="0" animBg="1"/>
      <p:bldP spid="72007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0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632502"/>
              </p:ext>
            </p:extLst>
          </p:nvPr>
        </p:nvGraphicFramePr>
        <p:xfrm>
          <a:off x="138113" y="1498600"/>
          <a:ext cx="8655050" cy="420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57397" name="Chart" r:id="rId4" imgW="8610735" imgH="4171893" progId="MSGraph.Chart.8">
                  <p:embed followColorScheme="full"/>
                </p:oleObj>
              </mc:Choice>
              <mc:Fallback>
                <p:oleObj name="Chart" r:id="rId4" imgW="8610735" imgH="417189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38113" y="1498600"/>
                        <a:ext cx="8655050" cy="420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Premium-to-Surplus Ratio:</a:t>
            </a:r>
            <a:br>
              <a:rPr lang="en-US" dirty="0" smtClean="0"/>
            </a:br>
            <a:r>
              <a:rPr lang="en-US" dirty="0" smtClean="0"/>
              <a:t>1985–2014*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-12700" y="6396038"/>
            <a:ext cx="6651625" cy="465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* As of 6</a:t>
            </a:r>
            <a:r>
              <a:rPr lang="en-US" sz="1100" dirty="0" smtClean="0"/>
              <a:t>/30/14.</a:t>
            </a:r>
            <a:endParaRPr lang="en-US" sz="1100" dirty="0"/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100" dirty="0"/>
              <a:t>Source: A.M. Best, ISO, Insurance Information Institute.</a:t>
            </a:r>
          </a:p>
        </p:txBody>
      </p:sp>
      <p:sp>
        <p:nvSpPr>
          <p:cNvPr id="230405" name="Text Box 6"/>
          <p:cNvSpPr txBox="1">
            <a:spLocks noChangeArrowheads="1"/>
          </p:cNvSpPr>
          <p:nvPr/>
        </p:nvSpPr>
        <p:spPr bwMode="blackWhite">
          <a:xfrm>
            <a:off x="2686843" y="1159931"/>
            <a:ext cx="3952082" cy="959249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  <a:cs typeface="+mn-cs"/>
              </a:rPr>
              <a:t>The larger surplus is in relation to premiums—the lower the P:S ratio—and the great the industry’s capacity to handle the risk it has accepted</a:t>
            </a:r>
            <a:endParaRPr lang="en-US" sz="1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46086" name="AutoShape 7"/>
          <p:cNvSpPr>
            <a:spLocks noChangeArrowheads="1"/>
          </p:cNvSpPr>
          <p:nvPr/>
        </p:nvSpPr>
        <p:spPr bwMode="auto">
          <a:xfrm>
            <a:off x="7315200" y="2506663"/>
            <a:ext cx="184150" cy="396875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FF3300"/>
              </a:buClr>
              <a:buFont typeface="Wingdings" pitchFamily="2" charset="2"/>
              <a:buNone/>
            </a:pPr>
            <a:endParaRPr lang="en-US" sz="1000">
              <a:latin typeface="Times New Roman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black">
          <a:xfrm>
            <a:off x="192088" y="1251740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 smtClean="0">
                <a:solidFill>
                  <a:srgbClr val="225A7A"/>
                </a:solidFill>
              </a:rPr>
              <a:t>(Ratio of NWP to PHS)</a:t>
            </a:r>
            <a:endParaRPr lang="en-US" sz="1600" b="1" dirty="0">
              <a:solidFill>
                <a:srgbClr val="225A7A"/>
              </a:solidFill>
            </a:endParaRP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blackWhite">
          <a:xfrm>
            <a:off x="192088" y="5626100"/>
            <a:ext cx="8756650" cy="6826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>
                <a:solidFill>
                  <a:srgbClr val="FFFFFF"/>
                </a:solidFill>
              </a:rPr>
              <a:t>The Premium-to-Surplus Ratio Stood at $</a:t>
            </a:r>
            <a:r>
              <a:rPr lang="en-US" b="1" dirty="0" smtClean="0">
                <a:solidFill>
                  <a:srgbClr val="FFFFFF"/>
                </a:solidFill>
              </a:rPr>
              <a:t>0.73:$</a:t>
            </a:r>
            <a:r>
              <a:rPr lang="en-US" b="1" dirty="0">
                <a:solidFill>
                  <a:srgbClr val="FFFFFF"/>
                </a:solidFill>
              </a:rPr>
              <a:t>1 as of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6</a:t>
            </a:r>
            <a:r>
              <a:rPr lang="en-US" b="1" dirty="0" smtClean="0">
                <a:solidFill>
                  <a:srgbClr val="FFFFFF"/>
                </a:solidFill>
              </a:rPr>
              <a:t>/30/14, </a:t>
            </a:r>
            <a:r>
              <a:rPr lang="en-US" b="1" dirty="0">
                <a:solidFill>
                  <a:srgbClr val="FFFFFF"/>
                </a:solidFill>
              </a:rPr>
              <a:t>a</a:t>
            </a:r>
            <a:r>
              <a:rPr lang="en-US" b="1" dirty="0" smtClean="0">
                <a:solidFill>
                  <a:srgbClr val="FFFFFF"/>
                </a:solidFill>
              </a:rPr>
              <a:t> Record </a:t>
            </a:r>
            <a:r>
              <a:rPr lang="en-US" b="1" dirty="0">
                <a:solidFill>
                  <a:srgbClr val="FFFFFF"/>
                </a:solidFill>
              </a:rPr>
              <a:t>Low (at Least in Recent History</a:t>
            </a:r>
            <a:r>
              <a:rPr lang="en-US" b="1" dirty="0" smtClean="0">
                <a:solidFill>
                  <a:srgbClr val="FFFFFF"/>
                </a:solidFill>
              </a:rPr>
              <a:t>)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7200776" name="AutoShape 8"/>
          <p:cNvSpPr>
            <a:spLocks noChangeArrowheads="1"/>
          </p:cNvSpPr>
          <p:nvPr/>
        </p:nvSpPr>
        <p:spPr bwMode="blackWhite">
          <a:xfrm>
            <a:off x="7143748" y="1568492"/>
            <a:ext cx="1804990" cy="1605599"/>
          </a:xfrm>
          <a:prstGeom prst="wedgeRectCallout">
            <a:avLst>
              <a:gd name="adj1" fmla="val 25234"/>
              <a:gd name="adj2" fmla="val 135569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Surplus as of 6</a:t>
            </a:r>
            <a:r>
              <a:rPr lang="en-US" sz="1600" b="1" dirty="0" smtClean="0">
                <a:solidFill>
                  <a:schemeClr val="bg1"/>
                </a:solidFill>
              </a:rPr>
              <a:t>/30/14 </a:t>
            </a:r>
            <a:r>
              <a:rPr lang="en-US" sz="1600" b="1" dirty="0">
                <a:solidFill>
                  <a:schemeClr val="bg1"/>
                </a:solidFill>
              </a:rPr>
              <a:t>was </a:t>
            </a:r>
            <a:r>
              <a:rPr lang="en-US" sz="1600" b="1" dirty="0" smtClean="0">
                <a:solidFill>
                  <a:schemeClr val="bg1"/>
                </a:solidFill>
              </a:rPr>
              <a:t>$0.73:$1, a record low (at least in modern history)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blackWhite">
          <a:xfrm>
            <a:off x="4844239" y="4497418"/>
            <a:ext cx="1882235" cy="511103"/>
          </a:xfrm>
          <a:prstGeom prst="wedgeRectCallout">
            <a:avLst>
              <a:gd name="adj1" fmla="val -31993"/>
              <a:gd name="adj2" fmla="val -16669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chemeClr val="bg1"/>
                </a:solidFill>
              </a:rPr>
              <a:t>9/11, Recession &amp; Hard Market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772273" y="3914775"/>
            <a:ext cx="371475" cy="414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blackWhite">
          <a:xfrm>
            <a:off x="3683636" y="2208283"/>
            <a:ext cx="3349914" cy="1009410"/>
          </a:xfrm>
          <a:prstGeom prst="wedgeRectCallout">
            <a:avLst>
              <a:gd name="adj1" fmla="val 45487"/>
              <a:gd name="adj2" fmla="val 117549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rgbClr val="FFFFFF"/>
                </a:solidFill>
              </a:rPr>
              <a:t>Financial crisis had virtually no effect on the capital adequacy of the US nonlife insurance sector</a:t>
            </a:r>
            <a:endParaRPr lang="en-US" sz="1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7005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38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2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0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6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8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380546" grpId="0" bld="series"/>
      <p:bldP spid="230405" grpId="0" animBg="1"/>
      <p:bldP spid="230408" grpId="0" animBg="1"/>
      <p:bldP spid="7200776" grpId="0" animBg="1"/>
      <p:bldP spid="11" grpId="0" animBg="1"/>
      <p:bldP spid="2" grpId="0" animBg="1"/>
      <p:bldP spid="1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8d816a7d-974e-4f1a-9550-52aea7948b6c"/>
  <p:tag name="ARTICULATE_SLIDE_NAV" val="48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Profitability Peaks &amp; Troughs in the P/C Insurance Industry"/>
  <p:tag name="ARTICULATE_SLIDE_GUID" val="5f352899-b35e-44e4-b252-7ee23066d223"/>
  <p:tag name="ARTICULATE_SLIDE_NAV" val="44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Profitability Peaks &amp; Troughs in the P/C Insurance Industry"/>
  <p:tag name="ARTICULATE_SLIDE_GUID" val="5f352899-b35e-44e4-b252-7ee23066d223"/>
  <p:tag name="ARTICULATE_SLIDE_NAV" val="44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192797</TotalTime>
  <Words>3020</Words>
  <Application>Microsoft Office PowerPoint</Application>
  <PresentationFormat>On-screen Show (4:3)</PresentationFormat>
  <Paragraphs>405</Paragraphs>
  <Slides>41</Slides>
  <Notes>31</Notes>
  <HiddenSlides>5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Arial Unicode MS</vt:lpstr>
      <vt:lpstr>Arial</vt:lpstr>
      <vt:lpstr>Arial </vt:lpstr>
      <vt:lpstr>Symbol</vt:lpstr>
      <vt:lpstr>Times New Roman</vt:lpstr>
      <vt:lpstr>Verdana</vt:lpstr>
      <vt:lpstr>Wingdings</vt:lpstr>
      <vt:lpstr>Default Design</vt:lpstr>
      <vt:lpstr>Chart</vt:lpstr>
      <vt:lpstr>Capital Punishment? The Challenge of Profitability and   Growth in an Industry and World     Awash in Capital</vt:lpstr>
      <vt:lpstr>PowerPoint Presentation</vt:lpstr>
      <vt:lpstr>S&amp;P 500 (Excl. Financials): Cash &amp; Short-Term Investments</vt:lpstr>
      <vt:lpstr>Hedge Fund Industry: Assets Under Management: 1997–2014:Q21</vt:lpstr>
      <vt:lpstr>PowerPoint Presentation</vt:lpstr>
      <vt:lpstr>Pension Asset Allocation (World’s 7 Largest Pension Markets)</vt:lpstr>
      <vt:lpstr>U.S. Policyholder Surplus,  2006:Q4–2014:H1</vt:lpstr>
      <vt:lpstr>U.S. Policyholder Surplus: 1975–2014*</vt:lpstr>
      <vt:lpstr>Premium-to-Surplus Ratio: 1985–2014*</vt:lpstr>
      <vt:lpstr>PowerPoint Presentation</vt:lpstr>
      <vt:lpstr>U.S. Treasury Security Yields: A Long Downward Trend, 1990–2014*</vt:lpstr>
      <vt:lpstr>Key European Central Bank Interest Rates, 2000 - 2014</vt:lpstr>
      <vt:lpstr>PowerPoint Presentation</vt:lpstr>
      <vt:lpstr>Mentions of the Term “Alternative Capital” with “Insurance” or “Reinsurance”</vt:lpstr>
      <vt:lpstr>Global Reinsurance Capital (Traditional    and Alternative), 2006 - 2014</vt:lpstr>
      <vt:lpstr>Global Reinsurance Capital Share (Traditional and Alternative), 2006 - 2014</vt:lpstr>
      <vt:lpstr>Growth in Traditional and Alternative Capital, 2007-2014</vt:lpstr>
      <vt:lpstr>Growth of Alternative Capital Structures, 2002 - 2014</vt:lpstr>
      <vt:lpstr>ILS: Issuance and Outstanding,  1997- 2014:Q2</vt:lpstr>
      <vt:lpstr>Cat Bond: Investor by Category</vt:lpstr>
      <vt:lpstr>PowerPoint Presentation</vt:lpstr>
      <vt:lpstr>PowerPoint Presentation</vt:lpstr>
      <vt:lpstr>U.S. Wind-Exposed Risk Premium* 2010:Q1 to 2014: Q1</vt:lpstr>
      <vt:lpstr>Non-U.S. Wind-Exposed Risk Premium*  2010:Q1-2014: Q1</vt:lpstr>
      <vt:lpstr>Insurance-Linked Securities: Average Multiple Since 1997</vt:lpstr>
      <vt:lpstr>Reinsurance Pricing: Change in Rate on Line for U.S. CAT Business</vt:lpstr>
      <vt:lpstr>What Is Happening to     Insurer Profitability?</vt:lpstr>
      <vt:lpstr>ROE: Property/Casualty Insurance by Major Event, 1987–2014:H1</vt:lpstr>
      <vt:lpstr>Profitability Peaks &amp; Troughs in the P/C Insurance Industry, 1975 – 2014:H1*</vt:lpstr>
      <vt:lpstr>P/C Insurance ROE as 5-Year Moving Average</vt:lpstr>
      <vt:lpstr>P/C Insurance ROE Index (1974-2014:Q1 = 100)</vt:lpstr>
      <vt:lpstr>PowerPoint Presentation</vt:lpstr>
      <vt:lpstr>PowerPoint Presentation</vt:lpstr>
      <vt:lpstr>A 100 Combined Ratio Isn’t What It Once Was: Investment Impact on ROEs</vt:lpstr>
      <vt:lpstr>BANK LESSON: Profitability, Capital and Systemically Important Banks</vt:lpstr>
      <vt:lpstr>P/C Insurer Impairments, 1969–2013</vt:lpstr>
      <vt:lpstr>P/C Insurer Impairment Frequency vs. Combined Ratio, 1969-2013</vt:lpstr>
      <vt:lpstr>Reasons for US P/C Insurer Impairments, 1969–2013</vt:lpstr>
      <vt:lpstr>Summary</vt:lpstr>
      <vt:lpstr>Summary (Continued)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Lewis, Shorna</cp:lastModifiedBy>
  <cp:revision>3983</cp:revision>
  <cp:lastPrinted>2014-10-14T19:29:20Z</cp:lastPrinted>
  <dcterms:modified xsi:type="dcterms:W3CDTF">2014-11-06T13:02:38Z</dcterms:modified>
</cp:coreProperties>
</file>