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0" r:id="rId12"/>
    <p:sldId id="266" r:id="rId13"/>
    <p:sldId id="267" r:id="rId14"/>
    <p:sldId id="270" r:id="rId15"/>
    <p:sldId id="268" r:id="rId16"/>
    <p:sldId id="271" r:id="rId17"/>
    <p:sldId id="272" r:id="rId18"/>
    <p:sldId id="273" r:id="rId19"/>
    <p:sldId id="269" r:id="rId20"/>
    <p:sldId id="279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28251121076193E-2"/>
          <c:y val="9.8305084745762703E-2"/>
          <c:w val="0.90919282511210797"/>
          <c:h val="0.68983050847457605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753E99"/>
              </a:solidFill>
            </c:spPr>
            <c:extLst>
              <c:ext xmlns:c16="http://schemas.microsoft.com/office/drawing/2014/chart" uri="{C3380CC4-5D6E-409C-BE32-E72D297353CC}">
                <c16:uniqueId val="{00000001-F343-4039-9637-016F142B565C}"/>
              </c:ext>
            </c:extLst>
          </c:dPt>
          <c:dPt>
            <c:idx val="3"/>
            <c:invertIfNegative val="0"/>
            <c:bubble3D val="0"/>
            <c:spPr>
              <a:solidFill>
                <a:srgbClr val="62993E"/>
              </a:solidFill>
            </c:spPr>
            <c:extLst>
              <c:ext xmlns:c16="http://schemas.microsoft.com/office/drawing/2014/chart" uri="{C3380CC4-5D6E-409C-BE32-E72D297353CC}">
                <c16:uniqueId val="{00000003-F343-4039-9637-016F142B565C}"/>
              </c:ext>
            </c:extLst>
          </c:dPt>
          <c:dLbls>
            <c:spPr>
              <a:noFill/>
              <a:ln w="2565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Motor Vehicle/Parts Retail</c:v>
                </c:pt>
                <c:pt idx="1">
                  <c:v>Other services (ex Govt)*</c:v>
                </c:pt>
                <c:pt idx="2">
                  <c:v>Insurance</c:v>
                </c:pt>
                <c:pt idx="3">
                  <c:v>Banks and Credit Intermediaries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1.1000000000000001E-2</c:v>
                </c:pt>
                <c:pt idx="1">
                  <c:v>2.3E-2</c:v>
                </c:pt>
                <c:pt idx="2">
                  <c:v>2.7E-2</c:v>
                </c:pt>
                <c:pt idx="3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43-4039-9637-016F142B56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89857904"/>
        <c:axId val="2089876528"/>
      </c:barChart>
      <c:catAx>
        <c:axId val="208985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9876528"/>
        <c:crosses val="autoZero"/>
        <c:auto val="1"/>
        <c:lblAlgn val="ctr"/>
        <c:lblOffset val="100"/>
        <c:noMultiLvlLbl val="0"/>
      </c:catAx>
      <c:valAx>
        <c:axId val="2089876528"/>
        <c:scaling>
          <c:orientation val="minMax"/>
        </c:scaling>
        <c:delete val="0"/>
        <c:axPos val="l"/>
        <c:majorGridlines>
          <c:spPr>
            <a:ln w="3207">
              <a:noFill/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2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9857904"/>
        <c:crossesAt val="1"/>
        <c:crossBetween val="between"/>
      </c:valAx>
      <c:spPr>
        <a:noFill/>
        <a:ln w="256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76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299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8-4EBF-8989-F25C94406AFE}"/>
              </c:ext>
            </c:extLst>
          </c:dPt>
          <c:dPt>
            <c:idx val="1"/>
            <c:bubble3D val="0"/>
            <c:spPr>
              <a:solidFill>
                <a:srgbClr val="753E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78-4EBF-8989-F25C94406AFE}"/>
              </c:ext>
            </c:extLst>
          </c:dPt>
          <c:dPt>
            <c:idx val="2"/>
            <c:bubble3D val="0"/>
            <c:spPr>
              <a:solidFill>
                <a:srgbClr val="99423E"/>
              </a:solidFill>
              <a:ln w="19050">
                <a:solidFill>
                  <a:srgbClr val="99423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78-4EBF-8989-F25C94406A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78-4EBF-8989-F25C94406A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78-4EBF-8989-F25C94406AFE}"/>
              </c:ext>
            </c:extLst>
          </c:dPt>
          <c:dLbls>
            <c:dLbl>
              <c:idx val="0"/>
              <c:layout>
                <c:manualLayout>
                  <c:x val="-0.2183572156619607"/>
                  <c:y val="0.176371383803822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36993163176899"/>
                      <c:h val="0.274775870475257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678-4EBF-8989-F25C94406AFE}"/>
                </c:ext>
              </c:extLst>
            </c:dLbl>
            <c:dLbl>
              <c:idx val="1"/>
              <c:layout>
                <c:manualLayout>
                  <c:x val="0.14894554428660831"/>
                  <c:y val="-0.205761988760055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13208874866728"/>
                      <c:h val="0.22968608782032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78-4EBF-8989-F25C94406AF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78-4EBF-8989-F25C94406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Much Better Than Avg.</c:v>
                </c:pt>
                <c:pt idx="1">
                  <c:v>Better Than Avg.</c:v>
                </c:pt>
                <c:pt idx="2">
                  <c:v>Average</c:v>
                </c:pt>
                <c:pt idx="3">
                  <c:v>Worse Than Average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0.34</c:v>
                </c:pt>
                <c:pt idx="1">
                  <c:v>0.42</c:v>
                </c:pt>
                <c:pt idx="2">
                  <c:v>0.23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78-4EBF-8989-F25C94406AF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Accident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rgbClr val="6299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7.92</c:v>
                </c:pt>
                <c:pt idx="1">
                  <c:v>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6-4863-BEC5-14C812E1EB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1988</c:v>
                </c:pt>
              </c:strCache>
            </c:strRef>
          </c:tx>
          <c:spPr>
            <a:solidFill>
              <a:srgbClr val="753E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4.22</c:v>
                </c:pt>
                <c:pt idx="1">
                  <c:v>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76-4863-BEC5-14C812E1EB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942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3.55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76-4863-BEC5-14C812E1EB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8090296"/>
        <c:axId val="348084808"/>
      </c:barChart>
      <c:catAx>
        <c:axId val="34809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8084808"/>
        <c:crosses val="autoZero"/>
        <c:auto val="1"/>
        <c:lblAlgn val="ctr"/>
        <c:lblOffset val="100"/>
        <c:noMultiLvlLbl val="0"/>
      </c:catAx>
      <c:valAx>
        <c:axId val="34808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Claims per 100 Insured Vehicles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809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20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Claim Size</a:t>
            </a:r>
          </a:p>
        </c:rich>
      </c:tx>
      <c:layout>
        <c:manualLayout>
          <c:xMode val="edge"/>
          <c:yMode val="edge"/>
          <c:x val="0.3681761006289308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rgbClr val="6299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183</c:v>
                </c:pt>
                <c:pt idx="1">
                  <c:v>1143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A-4A8B-8BF2-167582D87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1988</c:v>
                </c:pt>
              </c:strCache>
            </c:strRef>
          </c:tx>
          <c:spPr>
            <a:solidFill>
              <a:srgbClr val="753E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1288</c:v>
                </c:pt>
                <c:pt idx="1">
                  <c:v>7553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A-4A8B-8BF2-167582D87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942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2"/>
                <c:pt idx="0">
                  <c:v>3231</c:v>
                </c:pt>
                <c:pt idx="1">
                  <c:v>15443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A-4A8B-8BF2-167582D87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087160"/>
        <c:axId val="348090688"/>
      </c:barChart>
      <c:catAx>
        <c:axId val="34808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8090688"/>
        <c:crosses val="autoZero"/>
        <c:auto val="1"/>
        <c:lblAlgn val="ctr"/>
        <c:lblOffset val="100"/>
        <c:noMultiLvlLbl val="0"/>
      </c:catAx>
      <c:valAx>
        <c:axId val="34809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6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Average Claim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600" b="0" i="0" u="none" strike="noStrike" kern="1200" baseline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808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74617067833702E-2"/>
          <c:y val="2.5773195876288659E-3"/>
          <c:w val="0.84463894967177244"/>
          <c:h val="0.99484536082474229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21711">
              <a:noFill/>
            </a:ln>
          </c:spPr>
          <c:dPt>
            <c:idx val="0"/>
            <c:bubble3D val="0"/>
            <c:spPr>
              <a:solidFill>
                <a:srgbClr val="62993E"/>
              </a:solidFill>
              <a:ln w="21711">
                <a:noFill/>
              </a:ln>
            </c:spPr>
            <c:extLst>
              <c:ext xmlns:c16="http://schemas.microsoft.com/office/drawing/2014/chart" uri="{C3380CC4-5D6E-409C-BE32-E72D297353CC}">
                <c16:uniqueId val="{00000001-6ABF-42CB-9FF1-5CCED2CC3BAE}"/>
              </c:ext>
            </c:extLst>
          </c:dPt>
          <c:dPt>
            <c:idx val="1"/>
            <c:bubble3D val="0"/>
            <c:spPr>
              <a:solidFill>
                <a:srgbClr val="753E99"/>
              </a:solidFill>
              <a:ln w="21711">
                <a:noFill/>
              </a:ln>
            </c:spPr>
            <c:extLst>
              <c:ext xmlns:c16="http://schemas.microsoft.com/office/drawing/2014/chart" uri="{C3380CC4-5D6E-409C-BE32-E72D297353CC}">
                <c16:uniqueId val="{00000003-6ABF-42CB-9FF1-5CCED2CC3BAE}"/>
              </c:ext>
            </c:extLst>
          </c:dPt>
          <c:dPt>
            <c:idx val="2"/>
            <c:bubble3D val="0"/>
            <c:spPr>
              <a:solidFill>
                <a:srgbClr val="99423E"/>
              </a:solidFill>
              <a:ln w="21711">
                <a:noFill/>
              </a:ln>
            </c:spPr>
            <c:extLst>
              <c:ext xmlns:c16="http://schemas.microsoft.com/office/drawing/2014/chart" uri="{C3380CC4-5D6E-409C-BE32-E72D297353CC}">
                <c16:uniqueId val="{00000005-6ABF-42CB-9FF1-5CCED2CC3BAE}"/>
              </c:ext>
            </c:extLst>
          </c:dPt>
          <c:dPt>
            <c:idx val="3"/>
            <c:bubble3D val="0"/>
            <c:spPr>
              <a:solidFill>
                <a:srgbClr val="A5A5A5"/>
              </a:solidFill>
              <a:ln w="21711">
                <a:noFill/>
              </a:ln>
            </c:spPr>
            <c:extLst>
              <c:ext xmlns:c16="http://schemas.microsoft.com/office/drawing/2014/chart" uri="{C3380CC4-5D6E-409C-BE32-E72D297353CC}">
                <c16:uniqueId val="{00000007-6ABF-42CB-9FF1-5CCED2CC3BAE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21711">
                <a:noFill/>
              </a:ln>
            </c:spPr>
            <c:extLst>
              <c:ext xmlns:c16="http://schemas.microsoft.com/office/drawing/2014/chart" uri="{C3380CC4-5D6E-409C-BE32-E72D297353CC}">
                <c16:uniqueId val="{00000009-6ABF-42CB-9FF1-5CCED2CC3BAE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21711">
                <a:noFill/>
              </a:ln>
            </c:spPr>
            <c:extLst>
              <c:ext xmlns:c16="http://schemas.microsoft.com/office/drawing/2014/chart" uri="{C3380CC4-5D6E-409C-BE32-E72D297353CC}">
                <c16:uniqueId val="{0000000B-6ABF-42CB-9FF1-5CCED2CC3BAE}"/>
              </c:ext>
            </c:extLst>
          </c:dPt>
          <c:dLbls>
            <c:dLbl>
              <c:idx val="0"/>
              <c:layout>
                <c:manualLayout>
                  <c:x val="-1.6519106817911262E-2"/>
                  <c:y val="-4.4706466237174988E-2"/>
                </c:manualLayout>
              </c:layout>
              <c:spPr>
                <a:noFill/>
                <a:ln w="21711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29157667386607"/>
                      <c:h val="0.27192746361250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BF-42CB-9FF1-5CCED2CC3BAE}"/>
                </c:ext>
              </c:extLst>
            </c:dLbl>
            <c:dLbl>
              <c:idx val="1"/>
              <c:layout>
                <c:manualLayout>
                  <c:x val="-0.16786626877933564"/>
                  <c:y val="0.10841862713265246"/>
                </c:manualLayout>
              </c:layout>
              <c:spPr>
                <a:noFill/>
                <a:ln w="21711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73002159827214"/>
                      <c:h val="0.27192746361250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BF-42CB-9FF1-5CCED2CC3BAE}"/>
                </c:ext>
              </c:extLst>
            </c:dLbl>
            <c:dLbl>
              <c:idx val="2"/>
              <c:layout>
                <c:manualLayout>
                  <c:x val="0.17838044821390336"/>
                  <c:y val="0.12573609717220616"/>
                </c:manualLayout>
              </c:layout>
              <c:spPr>
                <a:noFill/>
                <a:ln w="21711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6803455723542"/>
                      <c:h val="0.357721212121212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BF-42CB-9FF1-5CCED2CC3BAE}"/>
                </c:ext>
              </c:extLst>
            </c:dLbl>
            <c:dLbl>
              <c:idx val="3"/>
              <c:layout>
                <c:manualLayout>
                  <c:x val="-5.7791534157583145E-3"/>
                  <c:y val="-2.8089525172989741E-2"/>
                </c:manualLayout>
              </c:layout>
              <c:spPr>
                <a:noFill/>
                <a:ln w="21711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BF-42CB-9FF1-5CCED2CC3BA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BF-42CB-9FF1-5CCED2CC3BA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BF-42CB-9FF1-5CCED2CC3BA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BF-42CB-9FF1-5CCED2CC3B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BF-42CB-9FF1-5CCED2CC3BAE}"/>
                </c:ext>
              </c:extLst>
            </c:dLbl>
            <c:spPr>
              <a:noFill/>
              <a:ln w="217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4"/>
                <c:pt idx="0">
                  <c:v>Damage</c:v>
                </c:pt>
                <c:pt idx="1">
                  <c:v>Injury</c:v>
                </c:pt>
                <c:pt idx="2">
                  <c:v>UM</c:v>
                </c:pt>
                <c:pt idx="3">
                  <c:v>Misc</c:v>
                </c:pt>
              </c:strCache>
            </c:strRef>
          </c:cat>
          <c:val>
            <c:numRef>
              <c:f>Sheet1!$B$2:$I$2</c:f>
              <c:numCache>
                <c:formatCode>_(* #,##0.00_);_(* \(#,##0.00\);_(* "-"??_);_(@_)</c:formatCode>
                <c:ptCount val="8"/>
                <c:pt idx="0">
                  <c:v>64910447</c:v>
                </c:pt>
                <c:pt idx="1">
                  <c:v>50946490</c:v>
                </c:pt>
                <c:pt idx="2">
                  <c:v>11919299</c:v>
                </c:pt>
                <c:pt idx="3">
                  <c:v>18282690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ABF-42CB-9FF1-5CCED2CC3B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171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299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6-41F8-A642-A7C38C2BE53E}"/>
              </c:ext>
            </c:extLst>
          </c:dPt>
          <c:dPt>
            <c:idx val="1"/>
            <c:bubble3D val="0"/>
            <c:spPr>
              <a:solidFill>
                <a:srgbClr val="9942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C6-41F8-A642-A7C38C2BE53E}"/>
              </c:ext>
            </c:extLst>
          </c:dPt>
          <c:dPt>
            <c:idx val="2"/>
            <c:bubble3D val="0"/>
            <c:spPr>
              <a:solidFill>
                <a:srgbClr val="993E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C6-41F8-A642-A7C38C2BE53E}"/>
              </c:ext>
            </c:extLst>
          </c:dPt>
          <c:dLbls>
            <c:dLbl>
              <c:idx val="1"/>
              <c:layout>
                <c:manualLayout>
                  <c:x val="-0.21282107861964633"/>
                  <c:y val="-0.2370817409160914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28067429506919"/>
                      <c:h val="7.504583717007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C6-41F8-A642-A7C38C2BE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P/C</c:v>
                </c:pt>
                <c:pt idx="1">
                  <c:v>Life/Annuity</c:v>
                </c:pt>
                <c:pt idx="2">
                  <c:v>Health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386.4</c:v>
                </c:pt>
                <c:pt idx="1">
                  <c:v>554.70000000000005</c:v>
                </c:pt>
                <c:pt idx="2">
                  <c:v>560.9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C6-41F8-A642-A7C38C2BE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833888904882"/>
          <c:y val="3.6188284960625698E-2"/>
          <c:w val="0.86552363012185962"/>
          <c:h val="0.770704590830873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Commercial </c:v>
                </c:pt>
              </c:strCache>
            </c:strRef>
          </c:tx>
          <c:spPr>
            <a:solidFill>
              <a:srgbClr val="62993E"/>
            </a:solidFill>
            <a:ln w="19050">
              <a:solidFill>
                <a:srgbClr val="62993E"/>
              </a:solidFill>
              <a:miter lim="800000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D0-4ECF-A4C1-57F1868D09A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D0-4ECF-A4C1-57F1868D09A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D0-4ECF-A4C1-57F1868D09A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D0-4ECF-A4C1-57F1868D09A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D0-4ECF-A4C1-57F1868D09A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D0-4ECF-A4C1-57F1868D09A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D0-4ECF-A4C1-57F1868D09A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D0-4ECF-A4C1-57F1868D09A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D0-4ECF-A4C1-57F1868D09A0}"/>
                </c:ext>
              </c:extLst>
            </c:dLbl>
            <c:dLbl>
              <c:idx val="10"/>
              <c:layout>
                <c:manualLayout>
                  <c:x val="1.16211191167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D0-4ECF-A4C1-57F1868D09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Sheet1!$B$2:$B$12</c:f>
              <c:numCache>
                <c:formatCode>0.0%</c:formatCode>
                <c:ptCount val="11"/>
                <c:pt idx="0">
                  <c:v>0.93767242800000006</c:v>
                </c:pt>
                <c:pt idx="1">
                  <c:v>0.94260080900000009</c:v>
                </c:pt>
                <c:pt idx="2">
                  <c:v>0.96710875400000007</c:v>
                </c:pt>
                <c:pt idx="3">
                  <c:v>0.9965004810000001</c:v>
                </c:pt>
                <c:pt idx="4">
                  <c:v>0.98110467600000006</c:v>
                </c:pt>
                <c:pt idx="5">
                  <c:v>1.0351213889999999</c:v>
                </c:pt>
                <c:pt idx="6">
                  <c:v>1.0715707829999999</c:v>
                </c:pt>
                <c:pt idx="7">
                  <c:v>1.067609163</c:v>
                </c:pt>
                <c:pt idx="8">
                  <c:v>1.0357630289999999</c:v>
                </c:pt>
                <c:pt idx="9">
                  <c:v>1.087963504</c:v>
                </c:pt>
                <c:pt idx="10">
                  <c:v>1.1019355020000001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D0-4ECF-A4C1-57F1868D09A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Personal</c:v>
                </c:pt>
              </c:strCache>
            </c:strRef>
          </c:tx>
          <c:spPr>
            <a:solidFill>
              <a:srgbClr val="753E99"/>
            </a:solidFill>
            <a:ln>
              <a:solidFill>
                <a:srgbClr val="753E99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D0-4ECF-A4C1-57F1868D09A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D0-4ECF-A4C1-57F1868D09A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D0-4ECF-A4C1-57F1868D09A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0D0-4ECF-A4C1-57F1868D09A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D0-4ECF-A4C1-57F1868D09A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0D0-4ECF-A4C1-57F1868D09A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0D0-4ECF-A4C1-57F1868D09A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0D0-4ECF-A4C1-57F1868D09A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D0-4ECF-A4C1-57F1868D09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Sheet1!$C$2:$C$12</c:f>
              <c:numCache>
                <c:formatCode>0.0%</c:formatCode>
                <c:ptCount val="11"/>
                <c:pt idx="0">
                  <c:v>0.95324076300000005</c:v>
                </c:pt>
                <c:pt idx="1">
                  <c:v>0.98066155799999999</c:v>
                </c:pt>
                <c:pt idx="2">
                  <c:v>1.001022291</c:v>
                </c:pt>
                <c:pt idx="3">
                  <c:v>1.0079562690000001</c:v>
                </c:pt>
                <c:pt idx="4">
                  <c:v>1.009587682</c:v>
                </c:pt>
                <c:pt idx="5">
                  <c:v>1.024596305</c:v>
                </c:pt>
                <c:pt idx="6">
                  <c:v>1.0222077549999999</c:v>
                </c:pt>
                <c:pt idx="7">
                  <c:v>1.0180389859999999</c:v>
                </c:pt>
                <c:pt idx="8">
                  <c:v>1.024493095</c:v>
                </c:pt>
                <c:pt idx="9">
                  <c:v>1.043378776</c:v>
                </c:pt>
                <c:pt idx="10">
                  <c:v>1.0603729120000001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0D0-4ECF-A4C1-57F1868D0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51558928"/>
        <c:axId val="333891984"/>
      </c:barChart>
      <c:catAx>
        <c:axId val="2515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333891984"/>
        <c:crossesAt val="1"/>
        <c:auto val="1"/>
        <c:lblAlgn val="ctr"/>
        <c:lblOffset val="100"/>
        <c:noMultiLvlLbl val="0"/>
      </c:catAx>
      <c:valAx>
        <c:axId val="333891984"/>
        <c:scaling>
          <c:orientation val="minMax"/>
          <c:min val="0.9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Loss</a:t>
                </a:r>
                <a:r>
                  <a:rPr lang="en-US" baseline="0" dirty="0"/>
                  <a:t> &amp; Expense as % of Premium</a:t>
                </a:r>
                <a:endParaRPr lang="en-US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25155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413625582439161"/>
          <c:y val="0.15332365246079768"/>
          <c:w val="0.29751062977058984"/>
          <c:h val="6.5774571627077019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31889914449494E-2"/>
          <c:y val="7.4629536113331396E-2"/>
          <c:w val="0.894243018704177"/>
          <c:h val="0.7964895928038490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62993E"/>
            </a:solidFill>
          </c:spPr>
          <c:invertIfNegative val="0"/>
          <c:dPt>
            <c:idx val="24"/>
            <c:invertIfNegative val="0"/>
            <c:bubble3D val="0"/>
            <c:spPr>
              <a:solidFill>
                <a:srgbClr val="62993E"/>
              </a:solidFill>
            </c:spPr>
            <c:extLst>
              <c:ext xmlns:c16="http://schemas.microsoft.com/office/drawing/2014/chart" uri="{C3380CC4-5D6E-409C-BE32-E72D297353CC}">
                <c16:uniqueId val="{00000001-EA18-4425-A872-66CF49ECF41E}"/>
              </c:ext>
            </c:extLst>
          </c:dPt>
          <c:dPt>
            <c:idx val="25"/>
            <c:invertIfNegative val="0"/>
            <c:bubble3D val="0"/>
            <c:spPr>
              <a:solidFill>
                <a:srgbClr val="62993E"/>
              </a:solidFill>
            </c:spPr>
            <c:extLst>
              <c:ext xmlns:c16="http://schemas.microsoft.com/office/drawing/2014/chart" uri="{C3380CC4-5D6E-409C-BE32-E72D297353CC}">
                <c16:uniqueId val="{00000003-EA18-4425-A872-66CF49ECF41E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18-4425-A872-66CF49ECF4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18-4425-A872-66CF49ECF4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18-4425-A872-66CF49ECF41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18-4425-A872-66CF49ECF41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18-4425-A872-66CF49ECF41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18-4425-A872-66CF49ECF41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18-4425-A872-66CF49ECF41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18-4425-A872-66CF49ECF41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18-4425-A872-66CF49ECF41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18-4425-A872-66CF49ECF41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18-4425-A872-66CF49ECF41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18-4425-A872-66CF49ECF41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18-4425-A872-66CF49ECF41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18-4425-A872-66CF49ECF41E}"/>
                </c:ext>
              </c:extLst>
            </c:dLbl>
            <c:dLbl>
              <c:idx val="17"/>
              <c:layout>
                <c:manualLayout>
                  <c:x val="4.5924225028701497E-3"/>
                  <c:y val="-3.94382736958577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A18-4425-A872-66CF49ECF41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18-4425-A872-66CF49ECF41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A18-4425-A872-66CF49ECF41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A18-4425-A872-66CF49ECF41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A18-4425-A872-66CF49ECF41E}"/>
                </c:ext>
              </c:extLst>
            </c:dLbl>
            <c:dLbl>
              <c:idx val="24"/>
              <c:layout>
                <c:manualLayout>
                  <c:x val="-3.6739380022962113E-2"/>
                  <c:y val="6.0675002233508942E-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A18-4425-A872-66CF49ECF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Sheet1!$B$2:$AA$2</c:f>
              <c:numCache>
                <c:formatCode>0.0%</c:formatCode>
                <c:ptCount val="26"/>
                <c:pt idx="0">
                  <c:v>-7.0021788353911263E-2</c:v>
                </c:pt>
                <c:pt idx="1">
                  <c:v>-5.8664094083057727E-2</c:v>
                </c:pt>
                <c:pt idx="2">
                  <c:v>2.2229271387438354E-2</c:v>
                </c:pt>
                <c:pt idx="3">
                  <c:v>1.5062182226147636E-2</c:v>
                </c:pt>
                <c:pt idx="4">
                  <c:v>1.9730034803875363E-2</c:v>
                </c:pt>
                <c:pt idx="5">
                  <c:v>6.5954846297535674E-3</c:v>
                </c:pt>
                <c:pt idx="6">
                  <c:v>-4.3758161699007925E-3</c:v>
                </c:pt>
                <c:pt idx="7">
                  <c:v>9.8946108886743822E-4</c:v>
                </c:pt>
                <c:pt idx="8">
                  <c:v>-2.5286775016666319E-2</c:v>
                </c:pt>
                <c:pt idx="9">
                  <c:v>2.2475885002712248E-2</c:v>
                </c:pt>
                <c:pt idx="10">
                  <c:v>1.0010610324306946E-2</c:v>
                </c:pt>
                <c:pt idx="11">
                  <c:v>3.6356992783411091E-2</c:v>
                </c:pt>
                <c:pt idx="12">
                  <c:v>-1.3728514764213329E-2</c:v>
                </c:pt>
                <c:pt idx="13">
                  <c:v>3.9323457783140281E-3</c:v>
                </c:pt>
                <c:pt idx="14">
                  <c:v>9.1246967707474536E-3</c:v>
                </c:pt>
                <c:pt idx="15">
                  <c:v>-5.954612619367694E-4</c:v>
                </c:pt>
                <c:pt idx="16">
                  <c:v>-3.02542148468532E-2</c:v>
                </c:pt>
                <c:pt idx="17">
                  <c:v>-9.4550005688929351E-2</c:v>
                </c:pt>
                <c:pt idx="18">
                  <c:v>-8.9821563206835875E-2</c:v>
                </c:pt>
                <c:pt idx="19">
                  <c:v>-2.4409100949856377E-2</c:v>
                </c:pt>
                <c:pt idx="20">
                  <c:v>-8.2078569002608237E-4</c:v>
                </c:pt>
                <c:pt idx="21">
                  <c:v>3.1498739483896587E-2</c:v>
                </c:pt>
                <c:pt idx="22">
                  <c:v>-2.8724426747219534E-2</c:v>
                </c:pt>
                <c:pt idx="23">
                  <c:v>8.7647374819765922E-4</c:v>
                </c:pt>
                <c:pt idx="24">
                  <c:v>6.7000000000000004E-2</c:v>
                </c:pt>
                <c:pt idx="25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A18-4425-A872-66CF49ECF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34961440"/>
        <c:axId val="271549104"/>
      </c:barChart>
      <c:catAx>
        <c:axId val="33496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640000" vert="horz"/>
          <a:lstStyle/>
          <a:p>
            <a:pPr>
              <a:defRPr/>
            </a:pPr>
            <a:endParaRPr lang="en-US"/>
          </a:p>
        </c:txPr>
        <c:crossAx val="271549104"/>
        <c:crosses val="autoZero"/>
        <c:auto val="1"/>
        <c:lblAlgn val="ctr"/>
        <c:lblOffset val="0"/>
        <c:tickLblSkip val="5"/>
        <c:noMultiLvlLbl val="0"/>
      </c:catAx>
      <c:valAx>
        <c:axId val="27154910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3496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299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B1-48D5-9FB5-C1713341894E}"/>
              </c:ext>
            </c:extLst>
          </c:dPt>
          <c:dPt>
            <c:idx val="1"/>
            <c:bubble3D val="0"/>
            <c:spPr>
              <a:solidFill>
                <a:srgbClr val="9942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B1-48D5-9FB5-C1713341894E}"/>
              </c:ext>
            </c:extLst>
          </c:dPt>
          <c:dPt>
            <c:idx val="2"/>
            <c:bubble3D val="0"/>
            <c:spPr>
              <a:solidFill>
                <a:srgbClr val="993E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B1-48D5-9FB5-C1713341894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B1-48D5-9FB5-C1713341894E}"/>
                </c:ext>
              </c:extLst>
            </c:dLbl>
            <c:dLbl>
              <c:idx val="2"/>
              <c:layout>
                <c:manualLayout>
                  <c:x val="6.1416194580045007E-3"/>
                  <c:y val="0.1912918419524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B1-48D5-9FB5-C17133418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Personal Auto</c:v>
                </c:pt>
                <c:pt idx="1">
                  <c:v>Commercial Auto</c:v>
                </c:pt>
                <c:pt idx="2">
                  <c:v>All Other Lines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214502101</c:v>
                </c:pt>
                <c:pt idx="1">
                  <c:v>33100536</c:v>
                </c:pt>
                <c:pt idx="2">
                  <c:v>360288212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1-48D5-9FB5-C17133418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2400" b="1" dirty="0">
                <a:latin typeface="+mj-lt"/>
                <a:cs typeface="Arial" panose="020B0604020202020204" pitchFamily="34" charset="0"/>
              </a:rPr>
              <a:t>Percent of Vehicle</a:t>
            </a:r>
            <a:r>
              <a:rPr lang="en-US" sz="2400" b="1" baseline="0" dirty="0">
                <a:latin typeface="+mj-lt"/>
                <a:cs typeface="Arial" panose="020B0604020202020204" pitchFamily="34" charset="0"/>
              </a:rPr>
              <a:t> Fleet</a:t>
            </a:r>
            <a:endParaRPr lang="en-US" sz="2400" b="1" dirty="0">
              <a:latin typeface="+mj-lt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4-4678-A6E4-4A353E394E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2993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0.01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4-4678-A6E4-4A353E394E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0.02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4-4678-A6E4-4A353E394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916024"/>
        <c:axId val="221915240"/>
      </c:barChart>
      <c:catAx>
        <c:axId val="22191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915240"/>
        <c:crosses val="autoZero"/>
        <c:auto val="1"/>
        <c:lblAlgn val="ctr"/>
        <c:lblOffset val="100"/>
        <c:noMultiLvlLbl val="0"/>
      </c:catAx>
      <c:valAx>
        <c:axId val="221915240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91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400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2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Percent of Miles Driven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400" b="0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0.01</c:v>
                </c:pt>
                <c:pt idx="1">
                  <c:v>0.1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F-420C-A455-197FB2CAF7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2993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0.03</c:v>
                </c:pt>
                <c:pt idx="1">
                  <c:v>0.2</c:v>
                </c:pt>
                <c:pt idx="2">
                  <c:v>0.2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2F-420C-A455-197FB2CAF7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2020s</c:v>
                </c:pt>
                <c:pt idx="1">
                  <c:v>2030s</c:v>
                </c:pt>
                <c:pt idx="2">
                  <c:v>2040s</c:v>
                </c:pt>
                <c:pt idx="3">
                  <c:v>2050s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0.04</c:v>
                </c:pt>
                <c:pt idx="1">
                  <c:v>0.3</c:v>
                </c:pt>
                <c:pt idx="2">
                  <c:v>0.5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2F-420C-A455-197FB2CAF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918768"/>
        <c:axId val="221925040"/>
      </c:barChart>
      <c:catAx>
        <c:axId val="22191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925040"/>
        <c:crosses val="autoZero"/>
        <c:auto val="1"/>
        <c:lblAlgn val="ctr"/>
        <c:lblOffset val="100"/>
        <c:noMultiLvlLbl val="0"/>
      </c:catAx>
      <c:valAx>
        <c:axId val="221925040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91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2993E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7-4B67-B965-B76E856BCB4A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27-4B67-B965-B76E856BCB4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27-4B67-B965-B76E856BCB4A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27-4B67-B965-B76E856BCB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2017E</c:v>
                </c:pt>
                <c:pt idx="12">
                  <c:v>2018E</c:v>
                </c:pt>
                <c:pt idx="13">
                  <c:v>2019E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9.9</c:v>
                </c:pt>
                <c:pt idx="1">
                  <c:v>10</c:v>
                </c:pt>
                <c:pt idx="2">
                  <c:v>10.1</c:v>
                </c:pt>
                <c:pt idx="3">
                  <c:v>10.3</c:v>
                </c:pt>
                <c:pt idx="4">
                  <c:v>10.6</c:v>
                </c:pt>
                <c:pt idx="5">
                  <c:v>10.9</c:v>
                </c:pt>
                <c:pt idx="6">
                  <c:v>11.2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11.5</c:v>
                </c:pt>
                <c:pt idx="11">
                  <c:v>11.6</c:v>
                </c:pt>
                <c:pt idx="12">
                  <c:v>11.6</c:v>
                </c:pt>
                <c:pt idx="13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27-4B67-B965-B76E856BC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8284144"/>
        <c:axId val="468278240"/>
      </c:barChart>
      <c:catAx>
        <c:axId val="46828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278240"/>
        <c:crosses val="autoZero"/>
        <c:auto val="1"/>
        <c:lblAlgn val="ctr"/>
        <c:lblOffset val="100"/>
        <c:noMultiLvlLbl val="0"/>
      </c:catAx>
      <c:valAx>
        <c:axId val="46827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28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6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347941757557"/>
          <c:y val="0"/>
          <c:w val="0.84279475982532748"/>
          <c:h val="0.9948453608247422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7331">
              <a:noFill/>
            </a:ln>
          </c:spPr>
          <c:explosion val="1"/>
          <c:dPt>
            <c:idx val="0"/>
            <c:bubble3D val="0"/>
            <c:explosion val="0"/>
            <c:spPr>
              <a:solidFill>
                <a:srgbClr val="753E99"/>
              </a:solidFill>
              <a:ln w="17331">
                <a:noFill/>
              </a:ln>
            </c:spPr>
            <c:extLst>
              <c:ext xmlns:c16="http://schemas.microsoft.com/office/drawing/2014/chart" uri="{C3380CC4-5D6E-409C-BE32-E72D297353CC}">
                <c16:uniqueId val="{00000001-3CA3-4018-A533-2655F78C8B3F}"/>
              </c:ext>
            </c:extLst>
          </c:dPt>
          <c:dPt>
            <c:idx val="1"/>
            <c:bubble3D val="0"/>
            <c:spPr>
              <a:solidFill>
                <a:srgbClr val="62993E"/>
              </a:solidFill>
              <a:ln w="17331">
                <a:solidFill>
                  <a:srgbClr val="62993E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A3-4018-A533-2655F78C8B3F}"/>
              </c:ext>
            </c:extLst>
          </c:dPt>
          <c:dPt>
            <c:idx val="2"/>
            <c:bubble3D val="0"/>
            <c:spPr>
              <a:solidFill>
                <a:srgbClr val="99423E"/>
              </a:solidFill>
              <a:ln w="17331">
                <a:noFill/>
              </a:ln>
            </c:spPr>
            <c:extLst>
              <c:ext xmlns:c16="http://schemas.microsoft.com/office/drawing/2014/chart" uri="{C3380CC4-5D6E-409C-BE32-E72D297353CC}">
                <c16:uniqueId val="{00000005-3CA3-4018-A533-2655F78C8B3F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7331">
                <a:noFill/>
              </a:ln>
            </c:spPr>
            <c:extLst>
              <c:ext xmlns:c16="http://schemas.microsoft.com/office/drawing/2014/chart" uri="{C3380CC4-5D6E-409C-BE32-E72D297353CC}">
                <c16:uniqueId val="{00000007-3CA3-4018-A533-2655F78C8B3F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7331">
                <a:noFill/>
              </a:ln>
            </c:spPr>
            <c:extLst>
              <c:ext xmlns:c16="http://schemas.microsoft.com/office/drawing/2014/chart" uri="{C3380CC4-5D6E-409C-BE32-E72D297353CC}">
                <c16:uniqueId val="{00000009-3CA3-4018-A533-2655F78C8B3F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7331">
                <a:noFill/>
              </a:ln>
            </c:spPr>
            <c:extLst>
              <c:ext xmlns:c16="http://schemas.microsoft.com/office/drawing/2014/chart" uri="{C3380CC4-5D6E-409C-BE32-E72D297353CC}">
                <c16:uniqueId val="{0000000B-3CA3-4018-A533-2655F78C8B3F}"/>
              </c:ext>
            </c:extLst>
          </c:dPt>
          <c:dLbls>
            <c:dLbl>
              <c:idx val="0"/>
              <c:layout>
                <c:manualLayout>
                  <c:x val="-0.25436784969866166"/>
                  <c:y val="9.6096947066246552E-2"/>
                </c:manualLayout>
              </c:layout>
              <c:spPr>
                <a:noFill/>
                <a:ln w="17331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A3-4018-A533-2655F78C8B3F}"/>
                </c:ext>
              </c:extLst>
            </c:dLbl>
            <c:dLbl>
              <c:idx val="1"/>
              <c:layout>
                <c:manualLayout>
                  <c:x val="0.29257641921397382"/>
                  <c:y val="-0.16320542055017251"/>
                </c:manualLayout>
              </c:layout>
              <c:spPr>
                <a:noFill/>
                <a:ln w="17331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A3-4018-A533-2655F78C8B3F}"/>
                </c:ext>
              </c:extLst>
            </c:dLbl>
            <c:dLbl>
              <c:idx val="2"/>
              <c:layout>
                <c:manualLayout>
                  <c:x val="9.8513358913407123E-2"/>
                  <c:y val="3.8659793814432998E-2"/>
                </c:manualLayout>
              </c:layout>
              <c:spPr>
                <a:noFill/>
                <a:ln w="17331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A3-4018-A533-2655F78C8B3F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1222707423580786"/>
                  <c:y val="9.7938144329896906E-2"/>
                </c:manualLayout>
              </c:layout>
              <c:spPr>
                <a:noFill/>
                <a:ln w="17331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A3-4018-A533-2655F78C8B3F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27074235807860264"/>
                  <c:y val="4.3814432989690719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/>
                      <a:t>4%</a:t>
                    </a:r>
                  </a:p>
                </c:rich>
              </c:tx>
              <c:spPr>
                <a:noFill/>
                <a:ln w="1733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A3-4018-A533-2655F78C8B3F}"/>
                </c:ext>
              </c:extLst>
            </c:dLbl>
            <c:dLbl>
              <c:idx val="5"/>
              <c:spPr>
                <a:noFill/>
                <a:ln w="17331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CA3-4018-A533-2655F78C8B3F}"/>
                </c:ext>
              </c:extLst>
            </c:dLbl>
            <c:spPr>
              <a:noFill/>
              <a:ln w="1733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</c:v>
                </c:pt>
                <c:pt idx="1">
                  <c:v>0.59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A3-4018-A533-2655F78C8B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733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65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0.04592</cdr:x>
      <cdr:y>0.01984</cdr:y>
    </cdr:from>
    <cdr:to>
      <cdr:x>0.58071</cdr:x>
      <cdr:y>0.08473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579" y="106166"/>
          <a:ext cx="4665133" cy="347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(Value Added As % of GDP)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0.66296</cdr:x>
      <cdr:y>0.46996</cdr:y>
    </cdr:from>
    <cdr:to>
      <cdr:x>0.96076</cdr:x>
      <cdr:y>0.53003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677412" y="2127043"/>
          <a:ext cx="1202695" cy="271875"/>
        </a:xfrm>
        <a:prstGeom xmlns:a="http://schemas.openxmlformats.org/drawingml/2006/main" prst="wedgeRectCallout">
          <a:avLst>
            <a:gd name="adj1" fmla="val 14783"/>
            <a:gd name="adj2" fmla="val -38607"/>
          </a:avLst>
        </a:prstGeom>
        <a:solidFill xmlns:a="http://schemas.openxmlformats.org/drawingml/2006/main">
          <a:srgbClr val="753E99"/>
        </a:solidFill>
        <a:ln xmlns:a="http://schemas.openxmlformats.org/drawingml/2006/main">
          <a:solidFill>
            <a:srgbClr val="753E9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Down 63%!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0.23137</cdr:y>
    </cdr:from>
    <cdr:to>
      <cdr:x>0.79781</cdr:x>
      <cdr:y>0.29144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2197295" y="1118712"/>
          <a:ext cx="1308753" cy="290455"/>
        </a:xfrm>
        <a:prstGeom xmlns:a="http://schemas.openxmlformats.org/drawingml/2006/main" prst="wedgeRectCallout">
          <a:avLst>
            <a:gd name="adj1" fmla="val 41062"/>
            <a:gd name="adj2" fmla="val -6366"/>
          </a:avLst>
        </a:prstGeom>
        <a:solidFill xmlns:a="http://schemas.openxmlformats.org/drawingml/2006/main">
          <a:srgbClr val="753E99"/>
        </a:solidFill>
        <a:ln xmlns:a="http://schemas.openxmlformats.org/drawingml/2006/main">
          <a:solidFill>
            <a:srgbClr val="753E9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UP 1,251%</a:t>
          </a:r>
        </a:p>
      </cdr:txBody>
    </cdr:sp>
  </cdr:relSizeAnchor>
  <cdr:relSizeAnchor xmlns:cdr="http://schemas.openxmlformats.org/drawingml/2006/chartDrawing">
    <cdr:from>
      <cdr:x>0.2743</cdr:x>
      <cdr:y>0.54957</cdr:y>
    </cdr:from>
    <cdr:to>
      <cdr:x>0.57211</cdr:x>
      <cdr:y>0.60964</cdr:y>
    </cdr:to>
    <cdr:sp macro="" textlink="">
      <cdr:nvSpPr>
        <cdr:cNvPr id="4" name="Rectangular Callout 3"/>
        <cdr:cNvSpPr/>
      </cdr:nvSpPr>
      <cdr:spPr>
        <a:xfrm xmlns:a="http://schemas.openxmlformats.org/drawingml/2006/main">
          <a:off x="1205433" y="2657339"/>
          <a:ext cx="1308753" cy="290454"/>
        </a:xfrm>
        <a:prstGeom xmlns:a="http://schemas.openxmlformats.org/drawingml/2006/main" prst="wedgeRectCallout">
          <a:avLst>
            <a:gd name="adj1" fmla="val -6835"/>
            <a:gd name="adj2" fmla="val 38799"/>
          </a:avLst>
        </a:prstGeom>
        <a:solidFill xmlns:a="http://schemas.openxmlformats.org/drawingml/2006/main">
          <a:srgbClr val="62993E"/>
        </a:solidFill>
        <a:ln xmlns:a="http://schemas.openxmlformats.org/drawingml/2006/main">
          <a:solidFill>
            <a:srgbClr val="62993E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UP 1,666%!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253EB-0F49-40B3-A126-37E9417CBD0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86AC-B842-4082-AA25-F9264A09B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Housing is 9.8%</a:t>
            </a:r>
          </a:p>
          <a:p>
            <a:r>
              <a:rPr lang="en-US" dirty="0"/>
              <a:t>Health care and services 7.4%</a:t>
            </a:r>
          </a:p>
          <a:p>
            <a:r>
              <a:rPr lang="en-US" dirty="0"/>
              <a:t>Scientific and Technical services are 4.4%</a:t>
            </a:r>
          </a:p>
          <a:p>
            <a:r>
              <a:rPr lang="en-US" dirty="0"/>
              <a:t>Ambulatory health care is 3.6%</a:t>
            </a:r>
          </a:p>
          <a:p>
            <a:r>
              <a:rPr lang="en-US" dirty="0"/>
              <a:t>Federal government is 4.0% (defense is 2.2%)</a:t>
            </a:r>
          </a:p>
          <a:p>
            <a:r>
              <a:rPr lang="en-US" dirty="0"/>
              <a:t>State and local government is 8.9%</a:t>
            </a:r>
          </a:p>
          <a:p>
            <a:r>
              <a:rPr lang="en-US" dirty="0"/>
              <a:t>Food services is 2.1%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86AC-B842-4082-AA25-F9264A09B5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1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amount of claim costs per vehicle insured - known as loss costs in the industry - is the primary cost in auto insurance rates. Those have been rising across all major coverages.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86AC-B842-4082-AA25-F9264A09B5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</a:t>
            </a:r>
            <a:r>
              <a:rPr lang="en-US" baseline="0" dirty="0"/>
              <a:t> http://www.nsc.org/NewsDocuments/2017/12-month-estimates.pdf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86AC-B842-4082-AA25-F9264A09B5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recently the problem has been claim severity rather than frequency.</a:t>
            </a:r>
          </a:p>
          <a:p>
            <a:r>
              <a:rPr lang="en-US" dirty="0"/>
              <a:t>Fatalities in H117 fell 1 percent, to 18,680. They remain 8% higher than in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186AC-B842-4082-AA25-F9264A09B5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84221" y="3381375"/>
            <a:ext cx="853209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84221" y="5334001"/>
            <a:ext cx="8532091" cy="77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Speaker Information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384221" y="2333625"/>
            <a:ext cx="8532091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500" b="1" cap="all" baseline="0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757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8458" y="419101"/>
            <a:ext cx="10914743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 b="1" u="sng" cap="all" baseline="0"/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3509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28600"/>
            <a:ext cx="112776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89" y="1188721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11808" y="6294779"/>
            <a:ext cx="1024128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9902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24120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476252" y="2377440"/>
            <a:ext cx="5530849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6225116" y="2378075"/>
            <a:ext cx="5535168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67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0" y="0"/>
            <a:ext cx="12180140" cy="68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" y="0"/>
            <a:ext cx="12179711" cy="68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ls.gov/cps/cpsaat18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James Lynch, Chief Actuary</a:t>
            </a:r>
            <a:br>
              <a:rPr lang="en-US" dirty="0"/>
            </a:br>
            <a:r>
              <a:rPr lang="en-US" dirty="0"/>
              <a:t>Insurance Information Institute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Changing trends </a:t>
            </a:r>
            <a:br>
              <a:rPr lang="en-US" dirty="0"/>
            </a:br>
            <a:r>
              <a:rPr lang="en-US" dirty="0"/>
              <a:t>in auto insurance</a:t>
            </a:r>
          </a:p>
        </p:txBody>
      </p:sp>
    </p:spTree>
    <p:extLst>
      <p:ext uri="{BB962C8B-B14F-4D97-AF65-F5344CB8AC3E}">
        <p14:creationId xmlns:p14="http://schemas.microsoft.com/office/powerpoint/2010/main" val="407070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415640" y="1283913"/>
            <a:ext cx="5224992" cy="4950484"/>
            <a:chOff x="2962275" y="1067700"/>
            <a:chExt cx="6248400" cy="5220517"/>
          </a:xfrm>
          <a:effectLst>
            <a:outerShdw blurRad="38100" dist="203200" dir="13500000" algn="b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2275" y="2887792"/>
              <a:ext cx="6248400" cy="34004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2275" y="1067700"/>
              <a:ext cx="6000750" cy="1905000"/>
            </a:xfrm>
            <a:prstGeom prst="rect">
              <a:avLst/>
            </a:prstGeom>
          </p:spPr>
        </p:pic>
      </p:grp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-1" y="-123825"/>
            <a:ext cx="1174282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 algn="r"/>
            <a:r>
              <a:rPr lang="en-US" sz="5500" kern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THE DRIVER WILL GO AWAY . . 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black">
          <a:xfrm>
            <a:off x="975575" y="5164652"/>
            <a:ext cx="51477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 algn="r"/>
            <a:r>
              <a:rPr lang="en-US" sz="5500" kern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. . . SOMEDAY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81583" y="1283913"/>
            <a:ext cx="4135717" cy="3732919"/>
            <a:chOff x="1481583" y="1283913"/>
            <a:chExt cx="4135717" cy="3732919"/>
          </a:xfrm>
        </p:grpSpPr>
        <p:graphicFrame>
          <p:nvGraphicFramePr>
            <p:cNvPr id="11" name="Chart 10"/>
            <p:cNvGraphicFramePr/>
            <p:nvPr>
              <p:extLst/>
            </p:nvPr>
          </p:nvGraphicFramePr>
          <p:xfrm>
            <a:off x="1481583" y="1283913"/>
            <a:ext cx="4135717" cy="3585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4488147" y="4278168"/>
              <a:ext cx="11291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Commercial</a:t>
              </a:r>
              <a:r>
                <a:rPr lang="en-US" sz="1400" b="1" dirty="0"/>
                <a:t> Auto</a:t>
              </a:r>
              <a:br>
                <a:rPr lang="en-US" sz="1400" b="1" dirty="0"/>
              </a:br>
              <a:r>
                <a:rPr lang="en-US" sz="1400" b="1" dirty="0"/>
                <a:t>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9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7A7B81-05C9-4BE3-836E-8F6C3341C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Step 1: self-driving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89849A-7AF8-40D1-9CB9-BFD2F17EC48E}"/>
              </a:ext>
            </a:extLst>
          </p:cNvPr>
          <p:cNvGrpSpPr/>
          <p:nvPr/>
        </p:nvGrpSpPr>
        <p:grpSpPr>
          <a:xfrm>
            <a:off x="1936376" y="1358155"/>
            <a:ext cx="9449463" cy="5150221"/>
            <a:chOff x="2026508" y="1459237"/>
            <a:chExt cx="8606296" cy="4236484"/>
          </a:xfrm>
        </p:grpSpPr>
        <p:graphicFrame>
          <p:nvGraphicFramePr>
            <p:cNvPr id="4" name="Content Placeholder 5">
              <a:extLst>
                <a:ext uri="{FF2B5EF4-FFF2-40B4-BE49-F238E27FC236}">
                  <a16:creationId xmlns:a16="http://schemas.microsoft.com/office/drawing/2014/main" id="{EEE6AAAD-9964-4E6B-A8AC-B809EE039E9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1890382"/>
                </p:ext>
              </p:extLst>
            </p:nvPr>
          </p:nvGraphicFramePr>
          <p:xfrm>
            <a:off x="2026508" y="1921204"/>
            <a:ext cx="7425880" cy="1830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59066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49104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9699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374689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Crashes Avoided Per Year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All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Injury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Fatal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Forward Collision Warning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1,165,000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66,000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879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Lane Departure Warning</a:t>
                        </a:r>
                      </a:p>
                    </a:txBody>
                    <a:tcPr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179,000</a:t>
                        </a:r>
                      </a:p>
                    </a:txBody>
                    <a:tcPr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37,000</a:t>
                        </a:r>
                      </a:p>
                    </a:txBody>
                    <a:tcPr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7,529</a:t>
                        </a:r>
                      </a:p>
                    </a:txBody>
                    <a:tcPr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Side Assist View (Blind Spots)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395,000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20,000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393</a:t>
                        </a:r>
                      </a:p>
                    </a:txBody>
                    <a:tcPr>
                      <a:solidFill>
                        <a:srgbClr val="62993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Adaptive Headlights</a:t>
                        </a:r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142,000</a:t>
                        </a:r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29,000</a:t>
                        </a:r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2,484</a:t>
                        </a:r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Total Unique Crashes</a:t>
                        </a:r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1,866,000</a:t>
                        </a:r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149,000</a:t>
                        </a:r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62993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10,238</a:t>
                        </a:r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62993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900B1E-BEC5-4226-8AB3-0F1374522840}"/>
                </a:ext>
              </a:extLst>
            </p:cNvPr>
            <p:cNvSpPr txBox="1"/>
            <p:nvPr/>
          </p:nvSpPr>
          <p:spPr>
            <a:xfrm>
              <a:off x="2026508" y="1459237"/>
              <a:ext cx="4456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62993E"/>
                  </a:solidFill>
                </a:rPr>
                <a:t>In Theory</a:t>
              </a:r>
            </a:p>
          </p:txBody>
        </p:sp>
        <p:sp>
          <p:nvSpPr>
            <p:cNvPr id="6" name="Rectangular Callout 12">
              <a:extLst>
                <a:ext uri="{FF2B5EF4-FFF2-40B4-BE49-F238E27FC236}">
                  <a16:creationId xmlns:a16="http://schemas.microsoft.com/office/drawing/2014/main" id="{34075336-80AA-4CE9-8BDB-A3EC85F31758}"/>
                </a:ext>
              </a:extLst>
            </p:cNvPr>
            <p:cNvSpPr/>
            <p:nvPr/>
          </p:nvSpPr>
          <p:spPr>
            <a:xfrm>
              <a:off x="9238422" y="4224730"/>
              <a:ext cx="1394382" cy="576648"/>
            </a:xfrm>
            <a:prstGeom prst="wedgeRectCallout">
              <a:avLst>
                <a:gd name="adj1" fmla="val 9974"/>
                <a:gd name="adj2" fmla="val -14379"/>
              </a:avLst>
            </a:prstGeom>
            <a:solidFill>
              <a:srgbClr val="62993E"/>
            </a:solidFill>
            <a:ln>
              <a:solidFill>
                <a:srgbClr val="6299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30% of Fatalities</a:t>
              </a:r>
            </a:p>
          </p:txBody>
        </p:sp>
        <p:sp>
          <p:nvSpPr>
            <p:cNvPr id="7" name="Rectangular Callout 13">
              <a:extLst>
                <a:ext uri="{FF2B5EF4-FFF2-40B4-BE49-F238E27FC236}">
                  <a16:creationId xmlns:a16="http://schemas.microsoft.com/office/drawing/2014/main" id="{DC4AA86F-3CE5-4369-91FD-6431FD03D636}"/>
                </a:ext>
              </a:extLst>
            </p:cNvPr>
            <p:cNvSpPr/>
            <p:nvPr/>
          </p:nvSpPr>
          <p:spPr>
            <a:xfrm>
              <a:off x="7097435" y="4224730"/>
              <a:ext cx="1394382" cy="576648"/>
            </a:xfrm>
            <a:prstGeom prst="wedgeRectCallout">
              <a:avLst>
                <a:gd name="adj1" fmla="val 9974"/>
                <a:gd name="adj2" fmla="val -49849"/>
              </a:avLst>
            </a:prstGeom>
            <a:solidFill>
              <a:srgbClr val="62993E"/>
            </a:solidFill>
            <a:ln>
              <a:solidFill>
                <a:srgbClr val="6299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6% of Injuries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4E7847-6BDF-40C7-A9F2-24629DB5BDFA}"/>
                </a:ext>
              </a:extLst>
            </p:cNvPr>
            <p:cNvSpPr txBox="1"/>
            <p:nvPr/>
          </p:nvSpPr>
          <p:spPr>
            <a:xfrm>
              <a:off x="2026508" y="4403059"/>
              <a:ext cx="445667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62993E"/>
                  </a:solidFill>
                </a:rPr>
                <a:t>In Practice</a:t>
              </a:r>
            </a:p>
            <a:p>
              <a:pPr marL="342900" indent="-342900">
                <a:buFontTx/>
                <a:buChar char="-"/>
              </a:pPr>
              <a:r>
                <a:rPr lang="en-US" dirty="0"/>
                <a:t>Forward Collision Warning Working</a:t>
              </a:r>
            </a:p>
            <a:p>
              <a:pPr marL="342900" indent="-342900">
                <a:buFontTx/>
                <a:buChar char="-"/>
              </a:pPr>
              <a:r>
                <a:rPr lang="en-US" dirty="0"/>
                <a:t>Adaptive Headlights Working</a:t>
              </a:r>
            </a:p>
            <a:p>
              <a:pPr marL="342900" indent="-342900">
                <a:buFontTx/>
                <a:buChar char="-"/>
              </a:pPr>
              <a:r>
                <a:rPr lang="en-US" dirty="0"/>
                <a:t>Others: Benefits ‘Less Clear’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96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C14AB9-26CD-42C1-A1E3-0C234CCF36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Step 2: driverless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69B97-D7B4-44CC-ABA8-97E75D074DD9}"/>
              </a:ext>
            </a:extLst>
          </p:cNvPr>
          <p:cNvGrpSpPr/>
          <p:nvPr/>
        </p:nvGrpSpPr>
        <p:grpSpPr>
          <a:xfrm>
            <a:off x="2223247" y="1130325"/>
            <a:ext cx="9105719" cy="5360122"/>
            <a:chOff x="1676645" y="1219972"/>
            <a:chExt cx="8612415" cy="52368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A1EF53-16E8-49C9-BCCF-D1CC73498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645" y="1219972"/>
              <a:ext cx="6578338" cy="411814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BE6801-3D0D-4CE8-B5A0-2DBC0F84EE59}"/>
                </a:ext>
              </a:extLst>
            </p:cNvPr>
            <p:cNvSpPr/>
            <p:nvPr/>
          </p:nvSpPr>
          <p:spPr>
            <a:xfrm>
              <a:off x="8344931" y="1219973"/>
              <a:ext cx="1944129" cy="765347"/>
            </a:xfrm>
            <a:prstGeom prst="rect">
              <a:avLst/>
            </a:prstGeom>
            <a:solidFill>
              <a:srgbClr val="753E99"/>
            </a:solidFill>
            <a:ln>
              <a:solidFill>
                <a:srgbClr val="753E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cs typeface="Arial" panose="020B0604020202020204" pitchFamily="34" charset="0"/>
                </a:rPr>
                <a:t>Delphi prototype “Roadrunner”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32B5FB-6FE9-4226-8C5B-08360666F07E}"/>
                </a:ext>
              </a:extLst>
            </p:cNvPr>
            <p:cNvSpPr/>
            <p:nvPr/>
          </p:nvSpPr>
          <p:spPr>
            <a:xfrm>
              <a:off x="8344931" y="2113778"/>
              <a:ext cx="1944129" cy="765347"/>
            </a:xfrm>
            <a:prstGeom prst="rect">
              <a:avLst/>
            </a:prstGeom>
            <a:solidFill>
              <a:srgbClr val="62993E"/>
            </a:solidFill>
            <a:ln>
              <a:solidFill>
                <a:srgbClr val="6299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cs typeface="Arial" panose="020B0604020202020204" pitchFamily="34" charset="0"/>
                </a:rPr>
                <a:t>SF to NYC in Nine Days (4/2015)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47802B-F68B-4F50-844F-1384CA715C06}"/>
                </a:ext>
              </a:extLst>
            </p:cNvPr>
            <p:cNvSpPr/>
            <p:nvPr/>
          </p:nvSpPr>
          <p:spPr>
            <a:xfrm>
              <a:off x="8344931" y="3007583"/>
              <a:ext cx="1944129" cy="765347"/>
            </a:xfrm>
            <a:prstGeom prst="rect">
              <a:avLst/>
            </a:prstGeom>
            <a:solidFill>
              <a:srgbClr val="753E99"/>
            </a:solidFill>
            <a:ln>
              <a:solidFill>
                <a:srgbClr val="753E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cs typeface="Arial" panose="020B0604020202020204" pitchFamily="34" charset="0"/>
                </a:rPr>
                <a:t>3,400 Miles – All but 50 Autonomous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FA0077-295C-4841-85FD-78E0F52138CE}"/>
                </a:ext>
              </a:extLst>
            </p:cNvPr>
            <p:cNvSpPr/>
            <p:nvPr/>
          </p:nvSpPr>
          <p:spPr>
            <a:xfrm>
              <a:off x="8344931" y="3901387"/>
              <a:ext cx="1944129" cy="1436732"/>
            </a:xfrm>
            <a:prstGeom prst="rect">
              <a:avLst/>
            </a:prstGeom>
            <a:solidFill>
              <a:srgbClr val="62993E"/>
            </a:solidFill>
            <a:ln w="12700" cap="flat" algn="ctr">
              <a:solidFill>
                <a:srgbClr val="62993E"/>
              </a:solidFill>
              <a:miter lim="800000"/>
              <a:headEnd/>
              <a:tailEnd/>
            </a:ln>
          </p:spPr>
          <p:txBody>
            <a:bodyPr vert="horz" wrap="square" lIns="45720" tIns="45720" rIns="4572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5000"/>
                </a:lnSpc>
                <a:spcBef>
                  <a:spcPct val="2500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schemeClr val="bg1"/>
                  </a:solidFill>
                  <a:ea typeface="+mj-ea"/>
                  <a:cs typeface="+mj-cs"/>
                </a:rPr>
                <a:t>Issues: ‘Unmarked Lanes, Heavy </a:t>
              </a:r>
              <a:r>
                <a:rPr lang="en-US" b="1" kern="0" dirty="0" err="1">
                  <a:solidFill>
                    <a:schemeClr val="bg1"/>
                  </a:solidFill>
                  <a:ea typeface="+mj-ea"/>
                  <a:cs typeface="+mj-cs"/>
                </a:rPr>
                <a:t>Roadworks</a:t>
              </a:r>
              <a:r>
                <a:rPr lang="en-US" b="1" kern="0" dirty="0">
                  <a:solidFill>
                    <a:schemeClr val="bg1"/>
                  </a:solidFill>
                  <a:ea typeface="+mj-ea"/>
                  <a:cs typeface="+mj-cs"/>
                </a:rPr>
                <a:t>,’ When Sun Was Low in Sky</a:t>
              </a:r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EAE6B36B-6BA8-477F-A7E8-D3C9CF9FAEDD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676645" y="5451152"/>
              <a:ext cx="8612414" cy="1005632"/>
            </a:xfrm>
            <a:prstGeom prst="rect">
              <a:avLst/>
            </a:prstGeom>
            <a:solidFill>
              <a:srgbClr val="62993E"/>
            </a:solidFill>
            <a:ln w="12700" cap="flat" algn="ctr">
              <a:solidFill>
                <a:srgbClr val="62993E"/>
              </a:solidFill>
              <a:miter lim="800000"/>
              <a:headEnd/>
              <a:tailEnd/>
            </a:ln>
          </p:spPr>
          <p:txBody>
            <a:bodyPr vert="horz" wrap="square" lIns="45720" tIns="45720" rIns="45720" bIns="45720" numCol="1" anchor="ctr" anchorCtr="0" compatLnSpc="1">
              <a:prstTxWarp prst="textNoShape">
                <a:avLst/>
              </a:prstTxWarp>
            </a:bodyPr>
            <a:lstStyle>
              <a:lvl1pPr algn="l" defTabSz="114300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25A7A"/>
                  </a:solidFill>
                  <a:latin typeface="Arial" charset="0"/>
                  <a:ea typeface="+mj-ea"/>
                  <a:cs typeface="+mj-cs"/>
                </a:defRPr>
              </a:lvl1pPr>
              <a:lvl2pPr algn="l" defTabSz="114300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25A7A"/>
                  </a:solidFill>
                  <a:latin typeface="Arial"/>
                </a:defRPr>
              </a:lvl2pPr>
              <a:lvl3pPr algn="l" defTabSz="114300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25A7A"/>
                  </a:solidFill>
                  <a:latin typeface="Arial"/>
                </a:defRPr>
              </a:lvl3pPr>
              <a:lvl4pPr algn="l" defTabSz="114300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25A7A"/>
                  </a:solidFill>
                  <a:latin typeface="Arial"/>
                </a:defRPr>
              </a:lvl4pPr>
              <a:lvl5pPr algn="l" defTabSz="114300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25A7A"/>
                  </a:solidFill>
                  <a:latin typeface="Arial"/>
                </a:defRPr>
              </a:lvl5pPr>
              <a:lvl6pPr marL="457200" algn="l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>
                      <a:alpha val="100000"/>
                    </a:schemeClr>
                  </a:solidFill>
                  <a:latin typeface="Arial"/>
                </a:defRPr>
              </a:lvl6pPr>
              <a:lvl7pPr marL="914400" algn="l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>
                      <a:alpha val="100000"/>
                    </a:schemeClr>
                  </a:solidFill>
                  <a:latin typeface="Arial"/>
                </a:defRPr>
              </a:lvl7pPr>
              <a:lvl8pPr marL="1371600" algn="l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>
                      <a:alpha val="100000"/>
                    </a:schemeClr>
                  </a:solidFill>
                  <a:latin typeface="Arial"/>
                </a:defRPr>
              </a:lvl8pPr>
              <a:lvl9pPr marL="1828800" algn="l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>
                      <a:alpha val="100000"/>
                    </a:schemeClr>
                  </a:solidFill>
                  <a:latin typeface="Arial"/>
                </a:defRPr>
              </a:lvl9pPr>
            </a:lstStyle>
            <a:p>
              <a:pPr algn="ctr" defTabSz="914400" eaLnBrk="1" hangingPunct="1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400" kern="0" dirty="0">
                  <a:solidFill>
                    <a:schemeClr val="bg1"/>
                  </a:solidFill>
                  <a:latin typeface="+mn-lt"/>
                </a:rPr>
                <a:t>These Are on the Drawing Boards of Almost All Automakers. But the Dream Vehicle Is a Long Way Off.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449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E729BE-656A-4922-9C28-B47779E1DA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How soon?</a:t>
            </a: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216A0882-2501-4E4D-8AAA-0E258DF541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747855"/>
              </p:ext>
            </p:extLst>
          </p:nvPr>
        </p:nvGraphicFramePr>
        <p:xfrm>
          <a:off x="2251206" y="1052453"/>
          <a:ext cx="4529203" cy="505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13">
            <a:extLst>
              <a:ext uri="{FF2B5EF4-FFF2-40B4-BE49-F238E27FC236}">
                <a16:creationId xmlns:a16="http://schemas.microsoft.com/office/drawing/2014/main" id="{83C8FCD5-8DDF-44BF-8F14-D5F6E34DB9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922985"/>
              </p:ext>
            </p:extLst>
          </p:nvPr>
        </p:nvGraphicFramePr>
        <p:xfrm>
          <a:off x="6932809" y="1052453"/>
          <a:ext cx="4700392" cy="505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8FC02E-36D8-4249-9664-12710F54BE64}"/>
              </a:ext>
            </a:extLst>
          </p:cNvPr>
          <p:cNvSpPr txBox="1"/>
          <p:nvPr/>
        </p:nvSpPr>
        <p:spPr>
          <a:xfrm>
            <a:off x="2583059" y="6173320"/>
            <a:ext cx="781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i="1" dirty="0"/>
              <a:t>Autonomous Vehicle Implementation Predictions</a:t>
            </a:r>
            <a:r>
              <a:rPr lang="en-US" sz="1100" dirty="0"/>
              <a:t>, Victoria Transport Policy Institute, 2015.</a:t>
            </a:r>
          </a:p>
        </p:txBody>
      </p:sp>
    </p:spTree>
    <p:extLst>
      <p:ext uri="{BB962C8B-B14F-4D97-AF65-F5344CB8AC3E}">
        <p14:creationId xmlns:p14="http://schemas.microsoft.com/office/powerpoint/2010/main" val="3034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C57BFF-6C2D-4B35-BD74-902FA0894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Issue 1: tech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CB2BA-0882-4D73-A21E-81616B2D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355" y="1198700"/>
            <a:ext cx="7618948" cy="52037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484630-F605-4B3B-B09E-76A0CD0A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25" y="6402491"/>
            <a:ext cx="8863781" cy="4555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Highway Loss Data Institute, Insurance Institute for Highway Safety.</a:t>
            </a:r>
          </a:p>
        </p:txBody>
      </p:sp>
    </p:spTree>
    <p:extLst>
      <p:ext uri="{BB962C8B-B14F-4D97-AF65-F5344CB8AC3E}">
        <p14:creationId xmlns:p14="http://schemas.microsoft.com/office/powerpoint/2010/main" val="359523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815053-CD36-44DB-A663-2AA4D0EB5F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Issue 1: tech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6EDD6-BAEE-4BB2-A2CF-A0BD8846A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608" y="1293299"/>
            <a:ext cx="7268913" cy="5109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D3F822-0039-4A36-A717-697F4B623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420" y="6402491"/>
            <a:ext cx="8863781" cy="4555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Highway Loss Data Institute, Insurance Institute for Highway Safety.</a:t>
            </a:r>
          </a:p>
        </p:txBody>
      </p:sp>
    </p:spTree>
    <p:extLst>
      <p:ext uri="{BB962C8B-B14F-4D97-AF65-F5344CB8AC3E}">
        <p14:creationId xmlns:p14="http://schemas.microsoft.com/office/powerpoint/2010/main" val="286174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147591-F14C-40DC-817A-B1D650044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Issue 1: tech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1A3056-AFBF-4B8F-AFD2-4D9768726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352" y="6061842"/>
            <a:ext cx="8076898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Polk, August 2013 Survey, IHS Automotive November 2016; Insurance Information Institute.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E065D4-CFE9-42E4-BC29-481F5B42E477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535899" y="1240721"/>
            <a:ext cx="4312520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Average Vehicle Age (Years)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F0568B5-E9A1-4A13-913D-C3E7D877E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282663"/>
              </p:ext>
            </p:extLst>
          </p:nvPr>
        </p:nvGraphicFramePr>
        <p:xfrm>
          <a:off x="1452880" y="1507066"/>
          <a:ext cx="9717144" cy="455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93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6FBD23-EAD6-4CAF-8321-AFD6F245C8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Issue 2: consumers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7DD5ED2-D313-43F3-8D07-58E28682E743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74471" y="1399630"/>
            <a:ext cx="3902329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/>
              <a:t>Would You Be Willing to Ride in a Driverless Car?</a:t>
            </a:r>
            <a:endParaRPr lang="en-US" sz="2000" b="1" baseline="300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829D50-6F4E-4A78-B71A-A452FA6A1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211" y="6085722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Survey, June 2014.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586A454B-AC3D-480A-A068-53B322DFD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300817"/>
              </p:ext>
            </p:extLst>
          </p:nvPr>
        </p:nvGraphicFramePr>
        <p:xfrm>
          <a:off x="974471" y="2390297"/>
          <a:ext cx="4422282" cy="356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>
            <a:extLst>
              <a:ext uri="{FF2B5EF4-FFF2-40B4-BE49-F238E27FC236}">
                <a16:creationId xmlns:a16="http://schemas.microsoft.com/office/drawing/2014/main" id="{DC66C6F0-4D6D-4C32-9640-A2A64888F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685" y="2102570"/>
            <a:ext cx="155733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600" b="1" dirty="0"/>
              <a:t>Don’t Know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9F9EF-9816-4206-BF47-5AC2539AEC6E}"/>
              </a:ext>
            </a:extLst>
          </p:cNvPr>
          <p:cNvSpPr txBox="1"/>
          <p:nvPr/>
        </p:nvSpPr>
        <p:spPr>
          <a:xfrm>
            <a:off x="7121299" y="1218854"/>
            <a:ext cx="3714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Do You Consider Yourself a Better-Than-Average Driver?</a:t>
            </a: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16E3C5C4-EB05-4272-A23F-66C1F810EB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077781"/>
              </p:ext>
            </p:extLst>
          </p:nvPr>
        </p:nvGraphicFramePr>
        <p:xfrm>
          <a:off x="6024282" y="1964443"/>
          <a:ext cx="5608919" cy="408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E7B947-B196-46DC-AA6C-C2D1E938DFE6}"/>
              </a:ext>
            </a:extLst>
          </p:cNvPr>
          <p:cNvSpPr txBox="1"/>
          <p:nvPr/>
        </p:nvSpPr>
        <p:spPr>
          <a:xfrm>
            <a:off x="7216344" y="6085722"/>
            <a:ext cx="4821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“Auto Insurance Telematics: Consumer Expectations and Opinions,” Insurance Research Council, 2015.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08F8BF14-B7D5-48C9-9AE2-9675B43F3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59" y="4283627"/>
            <a:ext cx="155733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600" b="1" dirty="0"/>
              <a:t>No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7F6FBA32-E09D-4C9A-A427-98364E043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733" y="3784632"/>
            <a:ext cx="83026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600" b="1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4797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 uiExpand="1">
        <p:bldSub>
          <a:bldChart bld="category"/>
        </p:bldSub>
      </p:bldGraphic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76979-038B-4299-8767-EF1893AFF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Issue 3: how do you get there?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4A68E-8D02-462D-919C-B0B560A8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841" y="1230832"/>
            <a:ext cx="10167300" cy="50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45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28600"/>
            <a:ext cx="11155680" cy="950976"/>
          </a:xfrm>
        </p:spPr>
        <p:txBody>
          <a:bodyPr/>
          <a:lstStyle/>
          <a:p>
            <a:pPr algn="r"/>
            <a:r>
              <a:rPr lang="en-US" sz="5500" b="1" dirty="0"/>
              <a:t>ISSUE 3: FUMBLED HANDOFFS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r"/>
            <a:r>
              <a:rPr lang="en-US" dirty="0"/>
              <a:t>Anatomy of an AV Claim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510192" y="5953707"/>
            <a:ext cx="4681899" cy="415018"/>
          </a:xfrm>
        </p:spPr>
        <p:txBody>
          <a:bodyPr/>
          <a:lstStyle/>
          <a:p>
            <a:r>
              <a:rPr lang="en-US" dirty="0"/>
              <a:t>SOURCES: National Transportation Safety Board; Florida Highway Patrol; New York Times.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>
          <a:xfrm>
            <a:off x="728305" y="1665351"/>
            <a:ext cx="5278796" cy="668654"/>
          </a:xfrm>
        </p:spPr>
        <p:txBody>
          <a:bodyPr/>
          <a:lstStyle/>
          <a:p>
            <a:r>
              <a:rPr lang="en-US" dirty="0">
                <a:latin typeface="+mn-lt"/>
              </a:rPr>
              <a:t>What Happened?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2"/>
          </p:nvPr>
        </p:nvSpPr>
        <p:spPr>
          <a:xfrm>
            <a:off x="6224121" y="1693925"/>
            <a:ext cx="5407048" cy="640080"/>
          </a:xfrm>
        </p:spPr>
        <p:txBody>
          <a:bodyPr/>
          <a:lstStyle/>
          <a:p>
            <a:r>
              <a:rPr lang="en-US" dirty="0">
                <a:latin typeface="+mn-lt"/>
              </a:rPr>
              <a:t>The Accident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768096" y="2377440"/>
            <a:ext cx="5239005" cy="3749040"/>
          </a:xfrm>
        </p:spPr>
        <p:txBody>
          <a:bodyPr/>
          <a:lstStyle/>
          <a:p>
            <a:r>
              <a:rPr lang="en-US" dirty="0"/>
              <a:t>May 7, 2016 – Williston, FL</a:t>
            </a:r>
          </a:p>
          <a:p>
            <a:r>
              <a:rPr lang="en-US" dirty="0"/>
              <a:t>Tesla Model S</a:t>
            </a:r>
          </a:p>
          <a:p>
            <a:pPr lvl="1"/>
            <a:r>
              <a:rPr lang="en-US" dirty="0"/>
              <a:t>74 mph In A 65 Zone</a:t>
            </a:r>
          </a:p>
          <a:p>
            <a:pPr lvl="1"/>
            <a:r>
              <a:rPr lang="en-US" dirty="0"/>
              <a:t>Engaged Technology “Autopilot”</a:t>
            </a:r>
          </a:p>
          <a:p>
            <a:pPr lvl="2"/>
            <a:r>
              <a:rPr lang="en-US" dirty="0"/>
              <a:t>Traffic-Aware Cruise Control</a:t>
            </a:r>
          </a:p>
          <a:p>
            <a:pPr lvl="2"/>
            <a:r>
              <a:rPr lang="en-US" dirty="0" err="1"/>
              <a:t>Autosteer</a:t>
            </a:r>
            <a:r>
              <a:rPr lang="en-US" dirty="0"/>
              <a:t> (Lane-keeping)</a:t>
            </a:r>
          </a:p>
          <a:p>
            <a:pPr lvl="2"/>
            <a:r>
              <a:rPr lang="en-US" dirty="0"/>
              <a:t>Car Had Auto Emergency Braking</a:t>
            </a:r>
          </a:p>
          <a:p>
            <a:r>
              <a:rPr lang="en-US" dirty="0"/>
              <a:t>Truck Turned in Front of Car</a:t>
            </a:r>
          </a:p>
          <a:p>
            <a:r>
              <a:rPr lang="en-US" dirty="0"/>
              <a:t>Autopilot Warned Driver </a:t>
            </a:r>
            <a:r>
              <a:rPr lang="en-US" i="1" dirty="0"/>
              <a:t>7 Times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91" y="2427463"/>
            <a:ext cx="4142535" cy="275634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595266" y="3928266"/>
            <a:ext cx="1497795" cy="422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357" y="4350721"/>
            <a:ext cx="3438144" cy="196872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532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10AF7D7-EB17-45BC-90ED-59EFDD785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2287" y="1231652"/>
            <a:ext cx="9144001" cy="48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Who is the </a:t>
            </a:r>
            <a:r>
              <a:rPr lang="en-US" u="none" dirty="0" err="1"/>
              <a:t>i.i.i</a:t>
            </a:r>
            <a:r>
              <a:rPr lang="en-US" u="none" dirty="0"/>
              <a:t>.?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6564E-D0C7-4608-8965-B86A46BE8EE1}"/>
              </a:ext>
            </a:extLst>
          </p:cNvPr>
          <p:cNvSpPr txBox="1">
            <a:spLocks/>
          </p:cNvSpPr>
          <p:nvPr/>
        </p:nvSpPr>
        <p:spPr bwMode="gray">
          <a:xfrm>
            <a:off x="1898904" y="1519052"/>
            <a:ext cx="5207000" cy="872767"/>
          </a:xfrm>
          <a:prstGeom prst="snip1Rect">
            <a:avLst>
              <a:gd name="adj" fmla="val 29185"/>
            </a:avLst>
          </a:prstGeom>
          <a:solidFill>
            <a:srgbClr val="753E99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5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Improving public understanding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insurance...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4B04E46-C6AA-4A49-9944-B7779A01807D}"/>
              </a:ext>
            </a:extLst>
          </p:cNvPr>
          <p:cNvSpPr txBox="1">
            <a:spLocks/>
          </p:cNvSpPr>
          <p:nvPr/>
        </p:nvSpPr>
        <p:spPr bwMode="gray">
          <a:xfrm>
            <a:off x="5034915" y="3935360"/>
            <a:ext cx="5127499" cy="872767"/>
          </a:xfrm>
          <a:prstGeom prst="snip1Rect">
            <a:avLst>
              <a:gd name="adj" fmla="val 29763"/>
            </a:avLst>
          </a:prstGeom>
          <a:solidFill>
            <a:srgbClr val="62993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5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endParaRPr lang="is-IS" sz="2400" dirty="0">
              <a:solidFill>
                <a:srgbClr val="62993E"/>
              </a:solidFill>
            </a:endParaRPr>
          </a:p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is-I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what it does and how it works</a:t>
            </a:r>
          </a:p>
          <a:p>
            <a:pPr algn="r">
              <a:lnSpc>
                <a:spcPct val="94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1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045540-17FB-4216-B7F4-61F54A4563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Safety: an old story</a:t>
            </a: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598E1B80-0711-4315-9DE1-70BF46DAC7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784493"/>
              </p:ext>
            </p:extLst>
          </p:nvPr>
        </p:nvGraphicFramePr>
        <p:xfrm>
          <a:off x="1563522" y="1191938"/>
          <a:ext cx="4460760" cy="501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768DEDD9-551A-4851-803A-85F2480C72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796432"/>
              </p:ext>
            </p:extLst>
          </p:nvPr>
        </p:nvGraphicFramePr>
        <p:xfrm>
          <a:off x="6740263" y="1178675"/>
          <a:ext cx="4555266" cy="502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282EDF-D536-4D46-955D-7881A9BDFEC5}"/>
              </a:ext>
            </a:extLst>
          </p:cNvPr>
          <p:cNvSpPr txBox="1"/>
          <p:nvPr/>
        </p:nvSpPr>
        <p:spPr>
          <a:xfrm>
            <a:off x="2547317" y="6204248"/>
            <a:ext cx="7178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SOURCES: Insurance Institute for Highway Safety, Insurance Services Office, 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14475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D80836-1F9E-4FE4-ADC5-09E46A640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Impact on insurance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3A3E240-15A1-42A6-9E5A-C73C383E61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287578"/>
              </p:ext>
            </p:extLst>
          </p:nvPr>
        </p:nvGraphicFramePr>
        <p:xfrm>
          <a:off x="7683219" y="3564058"/>
          <a:ext cx="2979738" cy="271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5">
            <a:extLst>
              <a:ext uri="{FF2B5EF4-FFF2-40B4-BE49-F238E27FC236}">
                <a16:creationId xmlns:a16="http://schemas.microsoft.com/office/drawing/2014/main" id="{AD16A6D3-5261-4AAB-AACB-50FA8A421984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330824" y="4777945"/>
            <a:ext cx="5352395" cy="1496353"/>
          </a:xfrm>
          <a:prstGeom prst="rect">
            <a:avLst/>
          </a:prstGeom>
          <a:solidFill>
            <a:srgbClr val="753E99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>
                <a:latin typeface="+mn-lt"/>
              </a:rPr>
              <a:t>Autonomous Vehicles Will Have Different Impacts on Different Coverages and Will Not All Happen At Once.</a:t>
            </a:r>
          </a:p>
        </p:txBody>
      </p:sp>
      <p:sp>
        <p:nvSpPr>
          <p:cNvPr id="5" name="Rectangular Callout 8">
            <a:extLst>
              <a:ext uri="{FF2B5EF4-FFF2-40B4-BE49-F238E27FC236}">
                <a16:creationId xmlns:a16="http://schemas.microsoft.com/office/drawing/2014/main" id="{AAEE71DA-88E4-446F-86B1-F7953829421A}"/>
              </a:ext>
            </a:extLst>
          </p:cNvPr>
          <p:cNvSpPr/>
          <p:nvPr/>
        </p:nvSpPr>
        <p:spPr>
          <a:xfrm>
            <a:off x="2330823" y="3752237"/>
            <a:ext cx="5352395" cy="837530"/>
          </a:xfrm>
          <a:prstGeom prst="wedgeRectCallout">
            <a:avLst>
              <a:gd name="adj1" fmla="val 47082"/>
              <a:gd name="adj2" fmla="val -46648"/>
            </a:avLst>
          </a:prstGeom>
          <a:solidFill>
            <a:srgbClr val="62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Coverages on 21% of Premium Will Be Unaffected for Decades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0A587BD-F631-4253-BE1D-FD5EEC1094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181425"/>
              </p:ext>
            </p:extLst>
          </p:nvPr>
        </p:nvGraphicFramePr>
        <p:xfrm>
          <a:off x="2330823" y="1333500"/>
          <a:ext cx="8332136" cy="223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111">
                <a:tc>
                  <a:txBody>
                    <a:bodyPr/>
                    <a:lstStyle/>
                    <a:p>
                      <a:r>
                        <a:rPr lang="en-US" dirty="0"/>
                        <a:t>Type of Coverage</a:t>
                      </a:r>
                    </a:p>
                  </a:txBody>
                  <a:tcPr>
                    <a:solidFill>
                      <a:srgbClr val="6299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>
                    <a:solidFill>
                      <a:srgbClr val="6299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Accident</a:t>
                      </a:r>
                      <a:r>
                        <a:rPr lang="en-US" baseline="0" dirty="0"/>
                        <a:t> Rate</a:t>
                      </a:r>
                      <a:endParaRPr lang="en-US" dirty="0"/>
                    </a:p>
                  </a:txBody>
                  <a:tcPr>
                    <a:solidFill>
                      <a:srgbClr val="6299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Claim Size</a:t>
                      </a:r>
                    </a:p>
                  </a:txBody>
                  <a:tcPr>
                    <a:solidFill>
                      <a:srgbClr val="6299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r>
                        <a:rPr lang="en-US" dirty="0"/>
                        <a:t>Damage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PD, Collision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r>
                        <a:rPr lang="en-US" dirty="0"/>
                        <a:t>Injury</a:t>
                      </a:r>
                    </a:p>
                  </a:txBody>
                  <a:tcPr>
                    <a:solidFill>
                      <a:srgbClr val="6299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BI, PIP, </a:t>
                      </a:r>
                      <a:r>
                        <a:rPr lang="en-US" dirty="0" err="1"/>
                        <a:t>MedPay</a:t>
                      </a:r>
                      <a:endParaRPr lang="en-US" dirty="0"/>
                    </a:p>
                  </a:txBody>
                  <a:tcPr>
                    <a:solidFill>
                      <a:srgbClr val="6299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</a:t>
                      </a:r>
                    </a:p>
                  </a:txBody>
                  <a:tcPr>
                    <a:solidFill>
                      <a:srgbClr val="6299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Unclear</a:t>
                      </a:r>
                    </a:p>
                  </a:txBody>
                  <a:tcPr>
                    <a:solidFill>
                      <a:srgbClr val="6299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r>
                        <a:rPr lang="en-US" dirty="0"/>
                        <a:t>Uninsured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UM/UIM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r>
                        <a:rPr lang="en-US" dirty="0"/>
                        <a:t>Miscellaneous</a:t>
                      </a:r>
                    </a:p>
                  </a:txBody>
                  <a:tcPr>
                    <a:solidFill>
                      <a:srgbClr val="6299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Comprehensive</a:t>
                      </a:r>
                    </a:p>
                  </a:txBody>
                  <a:tcPr>
                    <a:solidFill>
                      <a:srgbClr val="6299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>
                    <a:solidFill>
                      <a:srgbClr val="6299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</a:t>
                      </a:r>
                    </a:p>
                  </a:txBody>
                  <a:tcPr>
                    <a:solidFill>
                      <a:srgbClr val="6299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00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A13398-B408-4104-A029-12F7549AD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Two final issues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58C38A96-8CE5-407A-8F22-D3F7F34378F0}"/>
              </a:ext>
            </a:extLst>
          </p:cNvPr>
          <p:cNvSpPr txBox="1">
            <a:spLocks/>
          </p:cNvSpPr>
          <p:nvPr/>
        </p:nvSpPr>
        <p:spPr>
          <a:xfrm>
            <a:off x="6460565" y="1833282"/>
            <a:ext cx="5384800" cy="452596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Will people still own cars?</a:t>
            </a:r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C8AC989-5137-4777-ADF0-8A28ADABF24E}"/>
              </a:ext>
            </a:extLst>
          </p:cNvPr>
          <p:cNvSpPr txBox="1">
            <a:spLocks/>
          </p:cNvSpPr>
          <p:nvPr/>
        </p:nvSpPr>
        <p:spPr>
          <a:xfrm>
            <a:off x="1075765" y="1833284"/>
            <a:ext cx="5384800" cy="411479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Shift to product liability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D67B0-D031-413E-A45C-9FC0F0B8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61" y="2244764"/>
            <a:ext cx="5988510" cy="333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88A18-6BF3-43F1-BF9D-F573CDBEB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49" y="2244764"/>
            <a:ext cx="4967896" cy="32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95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657F0C-C866-4DCC-B517-17EC399BAA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summary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DD89AE-3754-42BE-9C18-B5E96976B30E}"/>
              </a:ext>
            </a:extLst>
          </p:cNvPr>
          <p:cNvSpPr/>
          <p:nvPr/>
        </p:nvSpPr>
        <p:spPr>
          <a:xfrm>
            <a:off x="718458" y="1604194"/>
            <a:ext cx="107664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Radical Change is Coming.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It Takes a Long Time for Technology to Penetrate the Marketplace.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Technology Has Been Making Cars Safer for Decades.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There Will Still Be Accidents.</a:t>
            </a:r>
          </a:p>
        </p:txBody>
      </p:sp>
    </p:spTree>
    <p:extLst>
      <p:ext uri="{BB962C8B-B14F-4D97-AF65-F5344CB8AC3E}">
        <p14:creationId xmlns:p14="http://schemas.microsoft.com/office/powerpoint/2010/main" val="245272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6138B-6099-497D-A7E5-671E54D7A0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Insurance: by the numbers</a:t>
            </a:r>
          </a:p>
        </p:txBody>
      </p:sp>
      <p:sp>
        <p:nvSpPr>
          <p:cNvPr id="3" name="people">
            <a:extLst>
              <a:ext uri="{FF2B5EF4-FFF2-40B4-BE49-F238E27FC236}">
                <a16:creationId xmlns:a16="http://schemas.microsoft.com/office/drawing/2014/main" id="{7AB65271-BC86-4C49-ABB1-386EEACFDCB5}"/>
              </a:ext>
            </a:extLst>
          </p:cNvPr>
          <p:cNvSpPr txBox="1">
            <a:spLocks/>
          </p:cNvSpPr>
          <p:nvPr/>
        </p:nvSpPr>
        <p:spPr>
          <a:xfrm>
            <a:off x="2231241" y="3027901"/>
            <a:ext cx="2086259" cy="2932632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1"/>
                </a:solidFill>
              </a:rPr>
              <a:t>2.8 million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/>
              <a:t>People in the U.S. employed, in a wide variety of careers, from IT experts, to human resource administrators to public relations managers to financial analysts (and agents and claims adjusters)</a:t>
            </a:r>
            <a:endParaRPr lang="en-US" sz="16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AA03188-C393-440A-83DC-0237B15D9715}"/>
              </a:ext>
            </a:extLst>
          </p:cNvPr>
          <p:cNvSpPr txBox="1">
            <a:spLocks/>
          </p:cNvSpPr>
          <p:nvPr/>
        </p:nvSpPr>
        <p:spPr>
          <a:xfrm>
            <a:off x="1427141" y="6009872"/>
            <a:ext cx="10241280" cy="415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Source: </a:t>
            </a:r>
            <a:r>
              <a:rPr lang="en-US" sz="1100">
                <a:hlinkClick r:id="rId2"/>
              </a:rPr>
              <a:t>https://www.bls.gov/cps/cpsaat18.htm</a:t>
            </a:r>
            <a:r>
              <a:rPr lang="en-US" sz="1100"/>
              <a:t> (Employment)</a:t>
            </a:r>
            <a:endParaRPr lang="en-US" sz="1100" dirty="0"/>
          </a:p>
        </p:txBody>
      </p:sp>
      <p:sp>
        <p:nvSpPr>
          <p:cNvPr id="5" name="AUM">
            <a:extLst>
              <a:ext uri="{FF2B5EF4-FFF2-40B4-BE49-F238E27FC236}">
                <a16:creationId xmlns:a16="http://schemas.microsoft.com/office/drawing/2014/main" id="{6FED47DA-D5C1-4E41-B535-D132ED031455}"/>
              </a:ext>
            </a:extLst>
          </p:cNvPr>
          <p:cNvSpPr/>
          <p:nvPr/>
        </p:nvSpPr>
        <p:spPr>
          <a:xfrm>
            <a:off x="4487769" y="3027902"/>
            <a:ext cx="1852529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200" b="1" dirty="0">
                <a:solidFill>
                  <a:schemeClr val="accent1"/>
                </a:solidFill>
              </a:rPr>
              <a:t>$5.8 trillion</a:t>
            </a:r>
          </a:p>
          <a:p>
            <a:pPr algn="ctr">
              <a:spcBef>
                <a:spcPts val="1000"/>
              </a:spcBef>
            </a:pPr>
            <a:r>
              <a:rPr lang="en-US" sz="1600" dirty="0"/>
              <a:t>Assets under management </a:t>
            </a:r>
            <a:br>
              <a:rPr lang="en-US" sz="1600" dirty="0"/>
            </a:br>
            <a:r>
              <a:rPr lang="en-US" sz="1600" dirty="0"/>
              <a:t>at year-end 2016, including </a:t>
            </a:r>
            <a:br>
              <a:rPr lang="en-US" sz="1600" dirty="0"/>
            </a:br>
            <a:r>
              <a:rPr lang="en-US" sz="1600" dirty="0"/>
              <a:t>$1.5 trillion for the property/</a:t>
            </a:r>
            <a:br>
              <a:rPr lang="en-US" sz="1600" dirty="0"/>
            </a:br>
            <a:r>
              <a:rPr lang="en-US" sz="1600" dirty="0"/>
              <a:t>casualty sector and $3.7 trillion </a:t>
            </a:r>
            <a:br>
              <a:rPr lang="en-US" sz="1600" dirty="0"/>
            </a:br>
            <a:r>
              <a:rPr lang="en-US" sz="1600" dirty="0"/>
              <a:t>for the life sector</a:t>
            </a:r>
          </a:p>
        </p:txBody>
      </p:sp>
      <p:sp>
        <p:nvSpPr>
          <p:cNvPr id="6" name="GDP">
            <a:extLst>
              <a:ext uri="{FF2B5EF4-FFF2-40B4-BE49-F238E27FC236}">
                <a16:creationId xmlns:a16="http://schemas.microsoft.com/office/drawing/2014/main" id="{B4EB93C2-D96A-495C-A4FD-CDD52D96A8BB}"/>
              </a:ext>
            </a:extLst>
          </p:cNvPr>
          <p:cNvSpPr/>
          <p:nvPr/>
        </p:nvSpPr>
        <p:spPr>
          <a:xfrm>
            <a:off x="6517684" y="3027902"/>
            <a:ext cx="2072028" cy="1790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200" b="1" dirty="0">
                <a:solidFill>
                  <a:schemeClr val="accent1"/>
                </a:solidFill>
              </a:rPr>
              <a:t>$508 billion</a:t>
            </a:r>
          </a:p>
          <a:p>
            <a:pPr algn="ctr">
              <a:spcBef>
                <a:spcPts val="1000"/>
              </a:spcBef>
            </a:pPr>
            <a:r>
              <a:rPr lang="en-US" sz="1600" dirty="0"/>
              <a:t>Contributed to the U.S. gross domestic product in 2016,</a:t>
            </a:r>
            <a:br>
              <a:rPr lang="en-US" sz="1600" dirty="0"/>
            </a:br>
            <a:r>
              <a:rPr lang="en-US" sz="1600" dirty="0"/>
              <a:t>roughly 2.7% </a:t>
            </a:r>
            <a:br>
              <a:rPr lang="en-US" sz="1600" dirty="0"/>
            </a:br>
            <a:r>
              <a:rPr lang="en-US" sz="1600" dirty="0"/>
              <a:t>of the whole</a:t>
            </a:r>
          </a:p>
        </p:txBody>
      </p:sp>
      <p:sp>
        <p:nvSpPr>
          <p:cNvPr id="7" name="taxes">
            <a:extLst>
              <a:ext uri="{FF2B5EF4-FFF2-40B4-BE49-F238E27FC236}">
                <a16:creationId xmlns:a16="http://schemas.microsoft.com/office/drawing/2014/main" id="{2AB2EFB0-D444-4002-8F34-2B4CCA503DD0}"/>
              </a:ext>
            </a:extLst>
          </p:cNvPr>
          <p:cNvSpPr/>
          <p:nvPr/>
        </p:nvSpPr>
        <p:spPr>
          <a:xfrm>
            <a:off x="8553301" y="3027902"/>
            <a:ext cx="2280123" cy="154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200" b="1" dirty="0">
                <a:solidFill>
                  <a:schemeClr val="accent1"/>
                </a:solidFill>
              </a:rPr>
              <a:t>$40.0 billion</a:t>
            </a:r>
          </a:p>
          <a:p>
            <a:pPr algn="ctr">
              <a:spcBef>
                <a:spcPts val="1000"/>
              </a:spcBef>
            </a:pPr>
            <a:r>
              <a:rPr lang="en-US" sz="1600" dirty="0"/>
              <a:t>Federal and foreign income taxes paid </a:t>
            </a:r>
            <a:br>
              <a:rPr lang="en-US" sz="1600" dirty="0"/>
            </a:br>
            <a:r>
              <a:rPr lang="en-US" sz="1600" dirty="0"/>
              <a:t>in 2016, plus U.S. </a:t>
            </a:r>
            <a:r>
              <a:rPr lang="en-US" sz="1600"/>
              <a:t>premium taxes paid</a:t>
            </a:r>
            <a:endParaRPr lang="en-US" sz="1600" dirty="0"/>
          </a:p>
        </p:txBody>
      </p:sp>
      <p:grpSp>
        <p:nvGrpSpPr>
          <p:cNvPr id="8" name="taxes icon">
            <a:extLst>
              <a:ext uri="{FF2B5EF4-FFF2-40B4-BE49-F238E27FC236}">
                <a16:creationId xmlns:a16="http://schemas.microsoft.com/office/drawing/2014/main" id="{B5F0CEAE-3AC9-4B4C-A71A-EDC2B8FE2A48}"/>
              </a:ext>
            </a:extLst>
          </p:cNvPr>
          <p:cNvGrpSpPr/>
          <p:nvPr/>
        </p:nvGrpSpPr>
        <p:grpSpPr>
          <a:xfrm>
            <a:off x="9119858" y="1704817"/>
            <a:ext cx="1147011" cy="1147011"/>
            <a:chOff x="7238665" y="1704816"/>
            <a:chExt cx="1147011" cy="114701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06CDFC-5E8F-4AA7-A2CC-2EE49C46A549}"/>
                </a:ext>
              </a:extLst>
            </p:cNvPr>
            <p:cNvSpPr/>
            <p:nvPr/>
          </p:nvSpPr>
          <p:spPr>
            <a:xfrm>
              <a:off x="7238665" y="1704816"/>
              <a:ext cx="1147011" cy="11470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5AFDCD-E7AC-4463-865D-B8793D681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4697" y="1930849"/>
              <a:ext cx="694944" cy="694944"/>
            </a:xfrm>
            <a:prstGeom prst="rect">
              <a:avLst/>
            </a:prstGeom>
          </p:spPr>
        </p:pic>
      </p:grpSp>
      <p:grpSp>
        <p:nvGrpSpPr>
          <p:cNvPr id="11" name="GDP icon">
            <a:extLst>
              <a:ext uri="{FF2B5EF4-FFF2-40B4-BE49-F238E27FC236}">
                <a16:creationId xmlns:a16="http://schemas.microsoft.com/office/drawing/2014/main" id="{4661519F-FEBF-4266-A960-902689F580F6}"/>
              </a:ext>
            </a:extLst>
          </p:cNvPr>
          <p:cNvGrpSpPr/>
          <p:nvPr/>
        </p:nvGrpSpPr>
        <p:grpSpPr>
          <a:xfrm>
            <a:off x="6980194" y="1704817"/>
            <a:ext cx="1147011" cy="1147011"/>
            <a:chOff x="5099001" y="1704816"/>
            <a:chExt cx="1147011" cy="114701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B57DC9-D527-4F8D-8BA5-5F3BD1C06D1D}"/>
                </a:ext>
              </a:extLst>
            </p:cNvPr>
            <p:cNvSpPr/>
            <p:nvPr/>
          </p:nvSpPr>
          <p:spPr>
            <a:xfrm>
              <a:off x="5099001" y="1704816"/>
              <a:ext cx="1147011" cy="11470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62D1A4-AFBA-4463-9A2B-BD7030CEC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034" y="1930849"/>
              <a:ext cx="694944" cy="692596"/>
            </a:xfrm>
            <a:prstGeom prst="rect">
              <a:avLst/>
            </a:prstGeom>
          </p:spPr>
        </p:pic>
      </p:grpSp>
      <p:grpSp>
        <p:nvGrpSpPr>
          <p:cNvPr id="14" name="AUM icon">
            <a:extLst>
              <a:ext uri="{FF2B5EF4-FFF2-40B4-BE49-F238E27FC236}">
                <a16:creationId xmlns:a16="http://schemas.microsoft.com/office/drawing/2014/main" id="{DD67BEDC-08AC-42CA-A526-33CE76597A6A}"/>
              </a:ext>
            </a:extLst>
          </p:cNvPr>
          <p:cNvGrpSpPr/>
          <p:nvPr/>
        </p:nvGrpSpPr>
        <p:grpSpPr>
          <a:xfrm>
            <a:off x="4840529" y="1704817"/>
            <a:ext cx="1147011" cy="1147011"/>
            <a:chOff x="2959336" y="1704816"/>
            <a:chExt cx="1147011" cy="114701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55369B-251F-48F3-9EBB-A70C7D94241C}"/>
                </a:ext>
              </a:extLst>
            </p:cNvPr>
            <p:cNvSpPr/>
            <p:nvPr/>
          </p:nvSpPr>
          <p:spPr>
            <a:xfrm>
              <a:off x="2959336" y="1704816"/>
              <a:ext cx="1147011" cy="11470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3FB265-79A0-484C-AD26-A668417E1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5368" y="1930849"/>
              <a:ext cx="694944" cy="694944"/>
            </a:xfrm>
            <a:prstGeom prst="rect">
              <a:avLst/>
            </a:prstGeom>
          </p:spPr>
        </p:pic>
      </p:grpSp>
      <p:grpSp>
        <p:nvGrpSpPr>
          <p:cNvPr id="17" name="people icon">
            <a:extLst>
              <a:ext uri="{FF2B5EF4-FFF2-40B4-BE49-F238E27FC236}">
                <a16:creationId xmlns:a16="http://schemas.microsoft.com/office/drawing/2014/main" id="{BEB8F301-A697-49E7-88BA-9BB8777B5F62}"/>
              </a:ext>
            </a:extLst>
          </p:cNvPr>
          <p:cNvGrpSpPr/>
          <p:nvPr/>
        </p:nvGrpSpPr>
        <p:grpSpPr>
          <a:xfrm>
            <a:off x="2700864" y="1704817"/>
            <a:ext cx="1147011" cy="1147011"/>
            <a:chOff x="819671" y="1704816"/>
            <a:chExt cx="1147011" cy="114701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A62B16-DD89-4182-90E6-EE6566D95C44}"/>
                </a:ext>
              </a:extLst>
            </p:cNvPr>
            <p:cNvSpPr/>
            <p:nvPr/>
          </p:nvSpPr>
          <p:spPr>
            <a:xfrm>
              <a:off x="819671" y="1704816"/>
              <a:ext cx="1147011" cy="11470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6DF19E7-B7C9-4B73-9F05-5EBD20AD6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416" y="1851897"/>
              <a:ext cx="731520" cy="83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3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FFF4F-B9D1-4B2A-A990-7387974E9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Insurance: by the numbers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A07510B-E2F2-49B1-B786-9FBDDCEBD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57357"/>
              </p:ext>
            </p:extLst>
          </p:nvPr>
        </p:nvGraphicFramePr>
        <p:xfrm>
          <a:off x="2284413" y="1002967"/>
          <a:ext cx="8723312" cy="534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8B39EDA-FF55-4614-9680-A4F590247ADF}"/>
              </a:ext>
            </a:extLst>
          </p:cNvPr>
          <p:cNvSpPr txBox="1">
            <a:spLocks/>
          </p:cNvSpPr>
          <p:nvPr/>
        </p:nvSpPr>
        <p:spPr>
          <a:xfrm>
            <a:off x="1920558" y="5937824"/>
            <a:ext cx="10241280" cy="415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* Includes Automotive Repair and Maintenance. </a:t>
            </a:r>
            <a:br>
              <a:rPr lang="en-US" sz="1400" dirty="0"/>
            </a:br>
            <a:r>
              <a:rPr lang="en-US" sz="1400" dirty="0"/>
              <a:t>Sources: US Bureau of Economic Analysis; 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39080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745A74-C6BB-45E7-9A51-16D8E0165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Financial first responders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37301-661A-4823-A979-DC3E2BB4A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576" y="2602153"/>
            <a:ext cx="3064826" cy="2292806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679D0F9-B076-4FA0-ABCC-30B2068A7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100373"/>
              </p:ext>
            </p:extLst>
          </p:nvPr>
        </p:nvGraphicFramePr>
        <p:xfrm>
          <a:off x="7331696" y="2488716"/>
          <a:ext cx="3031068" cy="251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ACE2779-8561-4062-B77D-D998D2F5BEFA}"/>
              </a:ext>
            </a:extLst>
          </p:cNvPr>
          <p:cNvSpPr/>
          <p:nvPr/>
        </p:nvSpPr>
        <p:spPr>
          <a:xfrm>
            <a:off x="1981200" y="2602153"/>
            <a:ext cx="5648960" cy="2292806"/>
          </a:xfrm>
          <a:prstGeom prst="rect">
            <a:avLst/>
          </a:prstGeom>
          <a:solidFill>
            <a:srgbClr val="62993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E49456A-BA79-440F-B7A8-1C3B8862B9B7}"/>
              </a:ext>
            </a:extLst>
          </p:cNvPr>
          <p:cNvSpPr txBox="1">
            <a:spLocks/>
          </p:cNvSpPr>
          <p:nvPr/>
        </p:nvSpPr>
        <p:spPr>
          <a:xfrm>
            <a:off x="2134617" y="2726105"/>
            <a:ext cx="7742509" cy="485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In 2016 alone, the industry paid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C316B64-952C-4FDC-871B-B42BB1D03FAE}"/>
              </a:ext>
            </a:extLst>
          </p:cNvPr>
          <p:cNvSpPr txBox="1">
            <a:spLocks/>
          </p:cNvSpPr>
          <p:nvPr/>
        </p:nvSpPr>
        <p:spPr>
          <a:xfrm>
            <a:off x="1880617" y="1636953"/>
            <a:ext cx="8454009" cy="883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Insurers annually pay over a trillion dollars in claims to rebuild lives, property and businesses.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4AE98A-E718-47FC-8436-99A3816CFAA8}"/>
              </a:ext>
            </a:extLst>
          </p:cNvPr>
          <p:cNvSpPr/>
          <p:nvPr/>
        </p:nvSpPr>
        <p:spPr>
          <a:xfrm>
            <a:off x="2134616" y="3336351"/>
            <a:ext cx="5953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2250" algn="l"/>
                <a:tab pos="792163" algn="dec"/>
                <a:tab pos="1828800" algn="l"/>
              </a:tabLst>
            </a:pPr>
            <a:r>
              <a:rPr lang="en-US" sz="2000" dirty="0"/>
              <a:t>	$	386.4 billion	P/C incurred claims (L + LAE)</a:t>
            </a:r>
          </a:p>
          <a:p>
            <a:pPr>
              <a:tabLst>
                <a:tab pos="222250" algn="l"/>
                <a:tab pos="792163" algn="dec"/>
                <a:tab pos="1828800" algn="l"/>
              </a:tabLst>
            </a:pPr>
            <a:r>
              <a:rPr lang="en-US" sz="2000" dirty="0"/>
              <a:t>		554.7	Life/Annuity benefits</a:t>
            </a:r>
          </a:p>
          <a:p>
            <a:pPr>
              <a:spcAft>
                <a:spcPts val="1200"/>
              </a:spcAft>
              <a:tabLst>
                <a:tab pos="222250" algn="l"/>
                <a:tab pos="792163" algn="dec"/>
                <a:tab pos="1828800" algn="l"/>
              </a:tabLst>
            </a:pPr>
            <a:r>
              <a:rPr lang="en-US" sz="2000" dirty="0"/>
              <a:t>		560.9	Health Insurance benefits</a:t>
            </a:r>
          </a:p>
          <a:p>
            <a:pPr>
              <a:tabLst>
                <a:tab pos="222250" algn="l"/>
                <a:tab pos="792163" algn="dec"/>
              </a:tabLst>
            </a:pPr>
            <a:r>
              <a:rPr lang="en-US" sz="2000" dirty="0"/>
              <a:t>= </a:t>
            </a:r>
            <a:r>
              <a:rPr lang="en-US" sz="2000" b="1" dirty="0"/>
              <a:t>$1.502 trillion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1EE2D1F-C0C2-4A8A-8CBC-97D36EAE749E}"/>
              </a:ext>
            </a:extLst>
          </p:cNvPr>
          <p:cNvSpPr txBox="1">
            <a:spLocks/>
          </p:cNvSpPr>
          <p:nvPr/>
        </p:nvSpPr>
        <p:spPr>
          <a:xfrm>
            <a:off x="1981201" y="5835947"/>
            <a:ext cx="8454009" cy="883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equivalent to $125 billion per month.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7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7E3E4-D804-4D1D-8E15-B27809ADF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Tough times in auto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1218D12-7782-405A-966F-C6BDF5F10A81}"/>
              </a:ext>
            </a:extLst>
          </p:cNvPr>
          <p:cNvSpPr txBox="1">
            <a:spLocks/>
          </p:cNvSpPr>
          <p:nvPr/>
        </p:nvSpPr>
        <p:spPr>
          <a:xfrm>
            <a:off x="1950720" y="6031359"/>
            <a:ext cx="10241280" cy="415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Source: National Association of Insurance Commissioners data, sourced from S&amp;P Global Market Intelligence;</a:t>
            </a:r>
            <a:br>
              <a:rPr lang="en-US" sz="1400" dirty="0"/>
            </a:br>
            <a:r>
              <a:rPr lang="en-US" sz="1400" dirty="0"/>
              <a:t>Insurance Information Institute.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067E0A8F-57F0-45CE-91C0-CB99FFA0C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632243"/>
              </p:ext>
            </p:extLst>
          </p:nvPr>
        </p:nvGraphicFramePr>
        <p:xfrm>
          <a:off x="1622928" y="1063026"/>
          <a:ext cx="10010273" cy="517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6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E538E3-9039-47C6-997C-0B63CFF0B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Increasing costs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56DED32-7E7B-4C73-AB14-BDBFB57C6210}"/>
              </a:ext>
            </a:extLst>
          </p:cNvPr>
          <p:cNvSpPr txBox="1">
            <a:spLocks/>
          </p:cNvSpPr>
          <p:nvPr/>
        </p:nvSpPr>
        <p:spPr>
          <a:xfrm>
            <a:off x="2259374" y="6201439"/>
            <a:ext cx="7680960" cy="415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SOURCE: Fast Track Monitoring System.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1A92317-4F56-4D38-BDD6-9BFBDE264F6A}"/>
              </a:ext>
            </a:extLst>
          </p:cNvPr>
          <p:cNvSpPr txBox="1">
            <a:spLocks/>
          </p:cNvSpPr>
          <p:nvPr/>
        </p:nvSpPr>
        <p:spPr bwMode="gray">
          <a:xfrm>
            <a:off x="2289841" y="5009387"/>
            <a:ext cx="8186058" cy="994542"/>
          </a:xfrm>
          <a:prstGeom prst="snip1Rect">
            <a:avLst/>
          </a:prstGeom>
          <a:solidFill>
            <a:srgbClr val="62993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By contrast, consumer prices overall </a:t>
            </a:r>
            <a:br>
              <a:rPr lang="en-US" dirty="0"/>
            </a:br>
            <a:r>
              <a:rPr lang="en-US" dirty="0"/>
              <a:t>rose 3.3 percent during the same period.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3A3E35A-7227-43F9-A177-294CC64E3977}"/>
              </a:ext>
            </a:extLst>
          </p:cNvPr>
          <p:cNvSpPr txBox="1">
            <a:spLocks/>
          </p:cNvSpPr>
          <p:nvPr/>
        </p:nvSpPr>
        <p:spPr>
          <a:xfrm>
            <a:off x="2196392" y="1685483"/>
            <a:ext cx="8454009" cy="3969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Increase in Claim Costs, 2015:Q1–2017:Q1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3F75CE1-7C6F-410A-8B46-9B94483725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9841" y="2090805"/>
            <a:ext cx="8186058" cy="2676659"/>
          </a:xfrm>
          <a:prstGeom prst="rect">
            <a:avLst/>
          </a:prstGeom>
        </p:spPr>
        <p:txBody>
          <a:bodyPr wrap="square" lIns="91418" tIns="45709" rIns="91418" bIns="45709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B5031-D961-4A63-9A56-3EABB0C6BCEE}"/>
              </a:ext>
            </a:extLst>
          </p:cNvPr>
          <p:cNvSpPr txBox="1"/>
          <p:nvPr/>
        </p:nvSpPr>
        <p:spPr>
          <a:xfrm>
            <a:off x="2513874" y="3545133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Bodily Injury</a:t>
            </a:r>
          </a:p>
          <a:p>
            <a:pPr algn="ctr">
              <a:buClr>
                <a:srgbClr val="337DBE"/>
              </a:buClr>
              <a:buSzPct val="77000"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rgbClr val="753E99"/>
                </a:solidFill>
              </a:rPr>
              <a:t>15.3%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30330-2A69-4310-BBD0-D2C21F9C2158}"/>
              </a:ext>
            </a:extLst>
          </p:cNvPr>
          <p:cNvSpPr txBox="1"/>
          <p:nvPr/>
        </p:nvSpPr>
        <p:spPr>
          <a:xfrm>
            <a:off x="4032017" y="3545133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Property</a:t>
            </a:r>
          </a:p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Damage</a:t>
            </a: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rgbClr val="753E99"/>
                </a:solidFill>
              </a:rPr>
              <a:t>15.0%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02515-2995-43C0-9CEC-F1BD75FEFEA5}"/>
              </a:ext>
            </a:extLst>
          </p:cNvPr>
          <p:cNvSpPr txBox="1"/>
          <p:nvPr/>
        </p:nvSpPr>
        <p:spPr>
          <a:xfrm>
            <a:off x="5557724" y="3545133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Personal Injury Protection</a:t>
            </a: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rgbClr val="753E99"/>
                </a:solidFill>
              </a:rPr>
              <a:t>14.1%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4B01D-E8C0-473E-8B4A-4569C5181972}"/>
              </a:ext>
            </a:extLst>
          </p:cNvPr>
          <p:cNvSpPr txBox="1"/>
          <p:nvPr/>
        </p:nvSpPr>
        <p:spPr>
          <a:xfrm>
            <a:off x="8552739" y="3545133"/>
            <a:ext cx="1631092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Comprehensive</a:t>
            </a:r>
          </a:p>
          <a:p>
            <a:pPr algn="ctr">
              <a:buClr>
                <a:srgbClr val="337DBE"/>
              </a:buClr>
              <a:buSzPct val="77000"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rgbClr val="753E99"/>
                </a:solidFill>
              </a:rPr>
              <a:t>22.5%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C70EE3-66C5-42EB-9666-5F4D21C56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583" y="2339955"/>
            <a:ext cx="1143000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866844-AB36-4E44-975E-312953A69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246" y="2339955"/>
            <a:ext cx="1143000" cy="114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0AD3C5-A565-491A-A2A0-BBA6091E8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852" y="2339955"/>
            <a:ext cx="1143000" cy="114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152C53-A9D1-4A56-98F3-A28B552561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334" y="2331550"/>
            <a:ext cx="1143000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711A27-01FB-4C6D-A082-011D7B6F97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458" y="2339955"/>
            <a:ext cx="1143000" cy="1143000"/>
          </a:xfrm>
          <a:prstGeom prst="rect">
            <a:avLst/>
          </a:pr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79F411A-ED63-4BF2-A1B4-0B0016EB1217}"/>
              </a:ext>
            </a:extLst>
          </p:cNvPr>
          <p:cNvSpPr txBox="1">
            <a:spLocks/>
          </p:cNvSpPr>
          <p:nvPr/>
        </p:nvSpPr>
        <p:spPr>
          <a:xfrm>
            <a:off x="2167487" y="1333501"/>
            <a:ext cx="8454009" cy="3969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Auto Insurance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BB181-E6D2-497E-98CD-C0560C8F0C14}"/>
              </a:ext>
            </a:extLst>
          </p:cNvPr>
          <p:cNvSpPr txBox="1"/>
          <p:nvPr/>
        </p:nvSpPr>
        <p:spPr>
          <a:xfrm>
            <a:off x="7108145" y="3607311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Collision</a:t>
            </a:r>
          </a:p>
          <a:p>
            <a:pPr algn="ctr">
              <a:buClr>
                <a:srgbClr val="337DBE"/>
              </a:buClr>
              <a:buSzPct val="77000"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rgbClr val="753E99"/>
                </a:solidFill>
              </a:rPr>
              <a:t>13.2%</a:t>
            </a:r>
          </a:p>
        </p:txBody>
      </p:sp>
    </p:spTree>
    <p:extLst>
      <p:ext uri="{BB962C8B-B14F-4D97-AF65-F5344CB8AC3E}">
        <p14:creationId xmlns:p14="http://schemas.microsoft.com/office/powerpoint/2010/main" val="8057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DD770-A069-4387-A5DD-FEB8CE1DA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Driving fatalities are rising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EF2F6FB-32B8-4AAC-B648-F554B213AE0F}"/>
              </a:ext>
            </a:extLst>
          </p:cNvPr>
          <p:cNvSpPr txBox="1">
            <a:spLocks/>
          </p:cNvSpPr>
          <p:nvPr/>
        </p:nvSpPr>
        <p:spPr>
          <a:xfrm>
            <a:off x="2242770" y="1333501"/>
            <a:ext cx="8454009" cy="3969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Annual Change in Motor Vehicle Deaths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75DEC66-6236-41E8-AD86-B1BAB8AF05E5}"/>
              </a:ext>
            </a:extLst>
          </p:cNvPr>
          <p:cNvSpPr txBox="1">
            <a:spLocks/>
          </p:cNvSpPr>
          <p:nvPr/>
        </p:nvSpPr>
        <p:spPr>
          <a:xfrm>
            <a:off x="1637314" y="6187516"/>
            <a:ext cx="10241280" cy="415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Sources: National Safety Council, Insurance Information Institute.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CF5259-5B59-4C0B-9BD8-9B403A5D2750}"/>
              </a:ext>
            </a:extLst>
          </p:cNvPr>
          <p:cNvGrpSpPr/>
          <p:nvPr/>
        </p:nvGrpSpPr>
        <p:grpSpPr>
          <a:xfrm>
            <a:off x="1810871" y="1500307"/>
            <a:ext cx="8612562" cy="4559834"/>
            <a:chOff x="2127158" y="1500307"/>
            <a:chExt cx="8296275" cy="4186238"/>
          </a:xfrm>
        </p:grpSpPr>
        <p:graphicFrame>
          <p:nvGraphicFramePr>
            <p:cNvPr id="5" name="Object 10">
              <a:extLst>
                <a:ext uri="{FF2B5EF4-FFF2-40B4-BE49-F238E27FC236}">
                  <a16:creationId xmlns:a16="http://schemas.microsoft.com/office/drawing/2014/main" id="{365BEFDA-1AD4-4364-B36C-62F738BF81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9673537"/>
                </p:ext>
              </p:extLst>
            </p:nvPr>
          </p:nvGraphicFramePr>
          <p:xfrm>
            <a:off x="2127158" y="1500307"/>
            <a:ext cx="8296275" cy="41862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E2AA7-064C-4570-B242-A5F0E7914968}"/>
                </a:ext>
              </a:extLst>
            </p:cNvPr>
            <p:cNvGrpSpPr/>
            <p:nvPr/>
          </p:nvGrpSpPr>
          <p:grpSpPr>
            <a:xfrm>
              <a:off x="2895655" y="1807258"/>
              <a:ext cx="1574605" cy="1432741"/>
              <a:chOff x="1192360" y="1700775"/>
              <a:chExt cx="1574605" cy="1432741"/>
            </a:xfrm>
          </p:grpSpPr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776AC13B-A5D2-4E43-B7C1-1269EF44F34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92360" y="1700775"/>
                <a:ext cx="1574605" cy="614480"/>
              </a:xfrm>
              <a:prstGeom prst="rect">
                <a:avLst/>
              </a:prstGeom>
              <a:solidFill>
                <a:srgbClr val="753E99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lIns="45720" tIns="0" rIns="45720" bIns="0" anchor="ctr"/>
              <a:lstStyle/>
              <a:p>
                <a:pPr algn="ctr" eaLnBrk="0" fontAlgn="base" hangingPunct="0">
                  <a:lnSpc>
                    <a:spcPct val="90000"/>
                  </a:lnSpc>
                  <a:spcAft>
                    <a:spcPct val="0"/>
                  </a:spcAft>
                  <a:buClr>
                    <a:srgbClr val="FFFFFF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chemeClr val="bg1"/>
                    </a:solidFill>
                    <a:cs typeface="Arial" charset="0"/>
                  </a:rPr>
                  <a:t>Seatbelt Use Rose to 62% of Drivers, From 49% in ‘90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8289079-0F6B-4B63-B434-BE911717E0EF}"/>
                  </a:ext>
                </a:extLst>
              </p:cNvPr>
              <p:cNvCxnSpPr/>
              <p:nvPr/>
            </p:nvCxnSpPr>
            <p:spPr bwMode="gray">
              <a:xfrm>
                <a:off x="1538005" y="2315255"/>
                <a:ext cx="0" cy="818261"/>
              </a:xfrm>
              <a:prstGeom prst="straightConnector1">
                <a:avLst/>
              </a:prstGeom>
              <a:ln w="28575">
                <a:solidFill>
                  <a:srgbClr val="753E99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2975AB-0668-4E00-9B0F-885D1A4D4132}"/>
                </a:ext>
              </a:extLst>
            </p:cNvPr>
            <p:cNvGrpSpPr/>
            <p:nvPr/>
          </p:nvGrpSpPr>
          <p:grpSpPr>
            <a:xfrm>
              <a:off x="7058556" y="1807258"/>
              <a:ext cx="1420985" cy="1432741"/>
              <a:chOff x="830612" y="1700775"/>
              <a:chExt cx="1420985" cy="1432741"/>
            </a:xfrm>
            <a:solidFill>
              <a:srgbClr val="62993E"/>
            </a:solidFill>
          </p:grpSpPr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8FB67D78-432B-4868-BB81-0D99FBF0F6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0612" y="1700775"/>
                <a:ext cx="1420985" cy="614480"/>
              </a:xfrm>
              <a:prstGeom prst="rect">
                <a:avLst/>
              </a:prstGeom>
              <a:solidFill>
                <a:srgbClr val="753E99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lIns="45720" tIns="0" rIns="45720" bIns="0" anchor="ctr"/>
              <a:lstStyle/>
              <a:p>
                <a:pPr algn="ctr" eaLnBrk="0" fontAlgn="base" hangingPunct="0">
                  <a:lnSpc>
                    <a:spcPct val="90000"/>
                  </a:lnSpc>
                  <a:spcAft>
                    <a:spcPct val="0"/>
                  </a:spcAft>
                  <a:buClr>
                    <a:srgbClr val="FFFFFF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chemeClr val="bg1"/>
                    </a:solidFill>
                    <a:cs typeface="Arial" charset="0"/>
                  </a:rPr>
                  <a:t>Big Drop-off Due to the Great Recession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19493717-4359-49C4-9B26-EF1AF6304B45}"/>
                  </a:ext>
                </a:extLst>
              </p:cNvPr>
              <p:cNvCxnSpPr/>
              <p:nvPr/>
            </p:nvCxnSpPr>
            <p:spPr bwMode="gray">
              <a:xfrm>
                <a:off x="1538005" y="2315255"/>
                <a:ext cx="0" cy="818261"/>
              </a:xfrm>
              <a:prstGeom prst="straightConnector1">
                <a:avLst/>
              </a:prstGeom>
              <a:grpFill/>
              <a:ln w="28575">
                <a:solidFill>
                  <a:srgbClr val="753E99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243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4ECB43-1D3B-4E98-99DC-9C9F2FB9F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none" dirty="0"/>
              <a:t>What is happening?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BB757F-8F74-428E-A1BA-2A9B9D6F2760}"/>
              </a:ext>
            </a:extLst>
          </p:cNvPr>
          <p:cNvGrpSpPr/>
          <p:nvPr/>
        </p:nvGrpSpPr>
        <p:grpSpPr>
          <a:xfrm>
            <a:off x="2832847" y="968189"/>
            <a:ext cx="7511584" cy="5215250"/>
            <a:chOff x="2439149" y="1027624"/>
            <a:chExt cx="6990882" cy="4849937"/>
          </a:xfrm>
        </p:grpSpPr>
        <p:pic>
          <p:nvPicPr>
            <p:cNvPr id="4" name="Picture 3" title="Puzzle">
              <a:extLst>
                <a:ext uri="{FF2B5EF4-FFF2-40B4-BE49-F238E27FC236}">
                  <a16:creationId xmlns:a16="http://schemas.microsoft.com/office/drawing/2014/main" id="{3C2FBB14-EF06-45DB-AF76-289387168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1440" y="1488441"/>
              <a:ext cx="4389120" cy="4389120"/>
            </a:xfrm>
            <a:prstGeom prst="rect">
              <a:avLst/>
            </a:prstGeom>
          </p:spPr>
        </p:pic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1C9DB3EF-CBCE-453D-B84E-C8B8905B080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730550" y="2683476"/>
              <a:ext cx="1297707" cy="55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300"/>
                </a:spcBef>
                <a:buSzPct val="90000"/>
              </a:pPr>
              <a:r>
                <a:rPr lang="en-US" sz="1600" b="1" dirty="0">
                  <a:solidFill>
                    <a:schemeClr val="bg1"/>
                  </a:solidFill>
                </a:rPr>
                <a:t>Distracted driving</a:t>
              </a: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738E3E51-38E9-4150-9BE4-411E337D46C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774031" y="4430329"/>
              <a:ext cx="1257508" cy="55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300"/>
                </a:spcBef>
                <a:buSzPct val="90000"/>
              </a:pPr>
              <a:r>
                <a:rPr lang="en-US" sz="1600" b="1" dirty="0">
                  <a:solidFill>
                    <a:schemeClr val="bg1"/>
                  </a:solidFill>
                </a:rPr>
                <a:t>Faster driving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D49D7794-6173-406A-8D60-488F6A90BD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73138" y="2210151"/>
              <a:ext cx="1640788" cy="55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300"/>
                </a:spcBef>
                <a:buSzPct val="90000"/>
              </a:pPr>
              <a:r>
                <a:rPr lang="en-US" sz="1600" b="1" dirty="0">
                  <a:solidFill>
                    <a:schemeClr val="bg1"/>
                  </a:solidFill>
                </a:rPr>
                <a:t>Economic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well-being</a:t>
              </a: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F4277E7E-EC44-4E78-8FB6-76602E9C52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425095" y="5301230"/>
              <a:ext cx="1257508" cy="55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300"/>
                </a:spcBef>
                <a:buSzPct val="90000"/>
              </a:pPr>
              <a:r>
                <a:rPr lang="en-US" sz="1600" b="1" dirty="0">
                  <a:solidFill>
                    <a:schemeClr val="bg1"/>
                  </a:solidFill>
                </a:rPr>
                <a:t>Legalized marijuana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D64FBC7C-A990-4F9B-AA88-FC1337C622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6583" y="3979886"/>
              <a:ext cx="1257508" cy="55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300"/>
                </a:spcBef>
                <a:buSzPct val="90000"/>
              </a:pPr>
              <a:r>
                <a:rPr lang="en-US" sz="1600" b="1" dirty="0">
                  <a:solidFill>
                    <a:schemeClr val="bg1"/>
                  </a:solidFill>
                </a:rPr>
                <a:t>Expensive auto parts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A48EE4-0506-4453-8B00-C0AF468D4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8231" y="4715887"/>
              <a:ext cx="548640" cy="5974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834110-1BCA-43A4-9128-FA6ED8F8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4827" y="1603083"/>
              <a:ext cx="597408" cy="597408"/>
            </a:xfrm>
            <a:prstGeom prst="rect">
              <a:avLst/>
            </a:prstGeom>
          </p:spPr>
        </p:pic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566D5331-28D9-48F0-998C-77B5D4BE71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39149" y="3554732"/>
              <a:ext cx="1452499" cy="9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t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300"/>
                </a:spcBef>
                <a:buSzPct val="90000"/>
              </a:pPr>
              <a:r>
                <a:rPr lang="en-US" sz="2000" dirty="0"/>
                <a:t>Safety Devices Can Be Expensive</a:t>
              </a: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68A5DEA1-B160-4BA8-A703-1C14BD3011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05524" y="1027624"/>
              <a:ext cx="1452499" cy="9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t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300"/>
                </a:spcBef>
                <a:buSzPct val="90000"/>
              </a:pPr>
              <a:r>
                <a:rPr lang="en-US" sz="2000" dirty="0"/>
                <a:t>Better Economy = More Drivers = More Accidents</a:t>
              </a:r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A345B565-9998-4124-8372-47654CA8B7A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18864" y="1422806"/>
              <a:ext cx="1452499" cy="9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t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300"/>
                </a:spcBef>
                <a:buSzPct val="90000"/>
              </a:pPr>
              <a:r>
                <a:rPr lang="en-US" sz="2000" dirty="0"/>
                <a:t>18 Percent of Injury Crashes</a:t>
              </a: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EBB6F6FD-48A3-4C1F-B6AF-955EB3946F1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977532" y="3761810"/>
              <a:ext cx="1452499" cy="94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t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300"/>
                </a:spcBef>
                <a:buSzPct val="90000"/>
              </a:pPr>
              <a:r>
                <a:rPr lang="en-US" sz="2000" dirty="0"/>
                <a:t>Speed</a:t>
              </a:r>
            </a:p>
            <a:p>
              <a:pPr algn="ctr" eaLnBrk="0" hangingPunct="0">
                <a:lnSpc>
                  <a:spcPct val="90000"/>
                </a:lnSpc>
                <a:spcBef>
                  <a:spcPts val="300"/>
                </a:spcBef>
                <a:buSzPct val="90000"/>
              </a:pPr>
              <a:r>
                <a:rPr lang="en-US" sz="2000" dirty="0"/>
                <a:t>Still</a:t>
              </a:r>
            </a:p>
            <a:p>
              <a:pPr algn="ctr" eaLnBrk="0" hangingPunct="0">
                <a:lnSpc>
                  <a:spcPct val="90000"/>
                </a:lnSpc>
                <a:spcBef>
                  <a:spcPts val="300"/>
                </a:spcBef>
                <a:buSzPct val="90000"/>
              </a:pPr>
              <a:r>
                <a:rPr lang="en-US" sz="2000" dirty="0"/>
                <a:t>Kills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DFAD9A-CA65-4962-B6A3-86430EDD5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1933" y="3310443"/>
              <a:ext cx="749808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ACF81C8-B8DD-4086-BE36-F47A9A145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2602" y="1846844"/>
              <a:ext cx="865675" cy="8656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FB1F025-3285-4066-AE36-55B93E2E7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5903" y="3875592"/>
              <a:ext cx="896112" cy="554736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2F78FE8-7EC0-4DFB-998A-CA717364EA98}"/>
                </a:ext>
              </a:extLst>
            </p:cNvPr>
            <p:cNvGrpSpPr/>
            <p:nvPr/>
          </p:nvGrpSpPr>
          <p:grpSpPr>
            <a:xfrm>
              <a:off x="5749244" y="2936911"/>
              <a:ext cx="693515" cy="704631"/>
              <a:chOff x="4059002" y="2863022"/>
              <a:chExt cx="892650" cy="90695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49B5E12-B900-44BF-856F-837BEA908865}"/>
                  </a:ext>
                </a:extLst>
              </p:cNvPr>
              <p:cNvSpPr/>
              <p:nvPr/>
            </p:nvSpPr>
            <p:spPr>
              <a:xfrm>
                <a:off x="4195422" y="3316656"/>
                <a:ext cx="619810" cy="45332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riangle 7">
                <a:extLst>
                  <a:ext uri="{FF2B5EF4-FFF2-40B4-BE49-F238E27FC236}">
                    <a16:creationId xmlns:a16="http://schemas.microsoft.com/office/drawing/2014/main" id="{80C75548-ACF1-42B5-81A1-06224DE247B5}"/>
                  </a:ext>
                </a:extLst>
              </p:cNvPr>
              <p:cNvSpPr/>
              <p:nvPr/>
            </p:nvSpPr>
            <p:spPr>
              <a:xfrm>
                <a:off x="4059002" y="2863022"/>
                <a:ext cx="892650" cy="514200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Text Box 12">
              <a:extLst>
                <a:ext uri="{FF2B5EF4-FFF2-40B4-BE49-F238E27FC236}">
                  <a16:creationId xmlns:a16="http://schemas.microsoft.com/office/drawing/2014/main" id="{B74573A7-0532-4A15-9AF6-11CD70350D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453795" y="3760243"/>
              <a:ext cx="1270000" cy="51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t">
              <a:noAutofit/>
            </a:bodyPr>
            <a:lstStyle/>
            <a:p>
              <a:pPr algn="ctr" eaLnBrk="0" hangingPunct="0">
                <a:lnSpc>
                  <a:spcPct val="80000"/>
                </a:lnSpc>
                <a:buSzPct val="90000"/>
                <a:buFont typeface="Wingdings" pitchFamily="2" charset="2"/>
                <a:buNone/>
              </a:pPr>
              <a:r>
                <a:rPr lang="en-US" sz="2000" dirty="0"/>
                <a:t>Why rates go up</a:t>
              </a:r>
            </a:p>
          </p:txBody>
        </p:sp>
      </p:grp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AD870C8-7FE2-48FD-91DB-4B8604F1CA55}"/>
              </a:ext>
            </a:extLst>
          </p:cNvPr>
          <p:cNvSpPr txBox="1">
            <a:spLocks/>
          </p:cNvSpPr>
          <p:nvPr/>
        </p:nvSpPr>
        <p:spPr>
          <a:xfrm>
            <a:off x="1511808" y="6193827"/>
            <a:ext cx="4816425" cy="5159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Source: Insurance Information Institute research.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BC21005A-522C-4ABA-B607-A7923843AD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957822" y="5945115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2000" dirty="0"/>
              <a:t>Driving While High</a:t>
            </a:r>
          </a:p>
        </p:txBody>
      </p:sp>
    </p:spTree>
    <p:extLst>
      <p:ext uri="{BB962C8B-B14F-4D97-AF65-F5344CB8AC3E}">
        <p14:creationId xmlns:p14="http://schemas.microsoft.com/office/powerpoint/2010/main" val="39890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W Slide Template 2017 WIDE" id="{2D65B0A1-8114-4D20-97AE-55C0615EF37D}" vid="{BBC7E7CD-100B-44CF-828C-C74DA35A2783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W Slide Template 2017 WIDE" id="{2D65B0A1-8114-4D20-97AE-55C0615EF37D}" vid="{48B537BA-FB00-4691-9946-ED7C69D14B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THURSDAY_James Lynch.pptx</Template>
  <TotalTime>7</TotalTime>
  <Words>1003</Words>
  <Application>Microsoft Office PowerPoint</Application>
  <PresentationFormat>Widescreen</PresentationFormat>
  <Paragraphs>206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 3: FUMBLED HANDOFFS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James</dc:creator>
  <cp:lastModifiedBy>Lewis, Charlene</cp:lastModifiedBy>
  <cp:revision>3</cp:revision>
  <dcterms:created xsi:type="dcterms:W3CDTF">2017-09-27T19:33:07Z</dcterms:created>
  <dcterms:modified xsi:type="dcterms:W3CDTF">2017-10-23T16:04:30Z</dcterms:modified>
</cp:coreProperties>
</file>