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x-e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.xml" ContentType="application/vnd.openxmlformats-officedocument.presentationml.tags+xml"/>
  <Override PartName="/ppt/notesSlides/notesSlide25.xml" ContentType="application/vnd.openxmlformats-officedocument.presentationml.notesSlide+xml"/>
  <Override PartName="/ppt/tags/tag2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3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4.xml" ContentType="application/vnd.openxmlformats-officedocument.presentationml.tags+xml"/>
  <Override PartName="/ppt/notesSlides/notesSlide31.xml" ContentType="application/vnd.openxmlformats-officedocument.presentationml.notesSlide+xml"/>
  <Override PartName="/ppt/tags/tag5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6.xml" ContentType="application/vnd.openxmlformats-officedocument.presentationml.tags+xml"/>
  <Override PartName="/ppt/notesSlides/notesSlide37.xml" ContentType="application/vnd.openxmlformats-officedocument.presentationml.notesSlide+xml"/>
  <Override PartName="/ppt/tags/tag7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tags/tag8.xml" ContentType="application/vnd.openxmlformats-officedocument.presentationml.tags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8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02"/>
  </p:notesMasterIdLst>
  <p:handoutMasterIdLst>
    <p:handoutMasterId r:id="rId103"/>
  </p:handoutMasterIdLst>
  <p:sldIdLst>
    <p:sldId id="4450" r:id="rId2"/>
    <p:sldId id="4433" r:id="rId3"/>
    <p:sldId id="4240" r:id="rId4"/>
    <p:sldId id="4242" r:id="rId5"/>
    <p:sldId id="4241" r:id="rId6"/>
    <p:sldId id="4243" r:id="rId7"/>
    <p:sldId id="4244" r:id="rId8"/>
    <p:sldId id="4154" r:id="rId9"/>
    <p:sldId id="4532" r:id="rId10"/>
    <p:sldId id="4533" r:id="rId11"/>
    <p:sldId id="4534" r:id="rId12"/>
    <p:sldId id="4638" r:id="rId13"/>
    <p:sldId id="4451" r:id="rId14"/>
    <p:sldId id="4454" r:id="rId15"/>
    <p:sldId id="4455" r:id="rId16"/>
    <p:sldId id="4540" r:id="rId17"/>
    <p:sldId id="4164" r:id="rId18"/>
    <p:sldId id="4529" r:id="rId19"/>
    <p:sldId id="4535" r:id="rId20"/>
    <p:sldId id="4530" r:id="rId21"/>
    <p:sldId id="4464" r:id="rId22"/>
    <p:sldId id="4166" r:id="rId23"/>
    <p:sldId id="4637" r:id="rId24"/>
    <p:sldId id="4171" r:id="rId25"/>
    <p:sldId id="4295" r:id="rId26"/>
    <p:sldId id="4537" r:id="rId27"/>
    <p:sldId id="4538" r:id="rId28"/>
    <p:sldId id="4543" r:id="rId29"/>
    <p:sldId id="4542" r:id="rId30"/>
    <p:sldId id="4248" r:id="rId31"/>
    <p:sldId id="4539" r:id="rId32"/>
    <p:sldId id="4639" r:id="rId33"/>
    <p:sldId id="4640" r:id="rId34"/>
    <p:sldId id="4641" r:id="rId35"/>
    <p:sldId id="4642" r:id="rId36"/>
    <p:sldId id="4643" r:id="rId37"/>
    <p:sldId id="4613" r:id="rId38"/>
    <p:sldId id="4614" r:id="rId39"/>
    <p:sldId id="4644" r:id="rId40"/>
    <p:sldId id="4645" r:id="rId41"/>
    <p:sldId id="4550" r:id="rId42"/>
    <p:sldId id="4551" r:id="rId43"/>
    <p:sldId id="4646" r:id="rId44"/>
    <p:sldId id="4554" r:id="rId45"/>
    <p:sldId id="4660" r:id="rId46"/>
    <p:sldId id="4555" r:id="rId47"/>
    <p:sldId id="4556" r:id="rId48"/>
    <p:sldId id="4557" r:id="rId49"/>
    <p:sldId id="4558" r:id="rId50"/>
    <p:sldId id="4647" r:id="rId51"/>
    <p:sldId id="4648" r:id="rId52"/>
    <p:sldId id="4649" r:id="rId53"/>
    <p:sldId id="4650" r:id="rId54"/>
    <p:sldId id="4624" r:id="rId55"/>
    <p:sldId id="4625" r:id="rId56"/>
    <p:sldId id="4651" r:id="rId57"/>
    <p:sldId id="4652" r:id="rId58"/>
    <p:sldId id="4628" r:id="rId59"/>
    <p:sldId id="4630" r:id="rId60"/>
    <p:sldId id="4654" r:id="rId61"/>
    <p:sldId id="4655" r:id="rId62"/>
    <p:sldId id="4656" r:id="rId63"/>
    <p:sldId id="4657" r:id="rId64"/>
    <p:sldId id="4658" r:id="rId65"/>
    <p:sldId id="4569" r:id="rId66"/>
    <p:sldId id="4570" r:id="rId67"/>
    <p:sldId id="4571" r:id="rId68"/>
    <p:sldId id="4573" r:id="rId69"/>
    <p:sldId id="4577" r:id="rId70"/>
    <p:sldId id="4659" r:id="rId71"/>
    <p:sldId id="4579" r:id="rId72"/>
    <p:sldId id="4580" r:id="rId73"/>
    <p:sldId id="4581" r:id="rId74"/>
    <p:sldId id="4582" r:id="rId75"/>
    <p:sldId id="2574" r:id="rId76"/>
    <p:sldId id="4661" r:id="rId77"/>
    <p:sldId id="4662" r:id="rId78"/>
    <p:sldId id="4544" r:id="rId79"/>
    <p:sldId id="4576" r:id="rId80"/>
    <p:sldId id="4615" r:id="rId81"/>
    <p:sldId id="4616" r:id="rId82"/>
    <p:sldId id="4619" r:id="rId83"/>
    <p:sldId id="4617" r:id="rId84"/>
    <p:sldId id="4618" r:id="rId85"/>
    <p:sldId id="4620" r:id="rId86"/>
    <p:sldId id="4621" r:id="rId87"/>
    <p:sldId id="4622" r:id="rId88"/>
    <p:sldId id="4623" r:id="rId89"/>
    <p:sldId id="4663" r:id="rId90"/>
    <p:sldId id="4664" r:id="rId91"/>
    <p:sldId id="4665" r:id="rId92"/>
    <p:sldId id="4666" r:id="rId93"/>
    <p:sldId id="4584" r:id="rId94"/>
    <p:sldId id="4587" r:id="rId95"/>
    <p:sldId id="4667" r:id="rId96"/>
    <p:sldId id="4595" r:id="rId97"/>
    <p:sldId id="4596" r:id="rId98"/>
    <p:sldId id="4597" r:id="rId99"/>
    <p:sldId id="4598" r:id="rId100"/>
    <p:sldId id="1136" r:id="rId10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72">
          <p15:clr>
            <a:srgbClr val="A4A3A4"/>
          </p15:clr>
        </p15:guide>
        <p15:guide id="2" orient="horz" pos="3856">
          <p15:clr>
            <a:srgbClr val="A4A3A4"/>
          </p15:clr>
        </p15:guide>
        <p15:guide id="3" orient="horz" pos="3608">
          <p15:clr>
            <a:srgbClr val="A4A3A4"/>
          </p15:clr>
        </p15:guide>
        <p15:guide id="4" orient="horz" pos="1472">
          <p15:clr>
            <a:srgbClr val="A4A3A4"/>
          </p15:clr>
        </p15:guide>
        <p15:guide id="5" orient="horz" pos="798">
          <p15:clr>
            <a:srgbClr val="A4A3A4"/>
          </p15:clr>
        </p15:guide>
        <p15:guide id="6" pos="219">
          <p15:clr>
            <a:srgbClr val="A4A3A4"/>
          </p15:clr>
        </p15:guide>
        <p15:guide id="7" pos="5497">
          <p15:clr>
            <a:srgbClr val="A4A3A4"/>
          </p15:clr>
        </p15:guide>
        <p15:guide id="8" pos="4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ffice Mac" initials="" lastIdx="2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5A7A"/>
    <a:srgbClr val="2B7299"/>
    <a:srgbClr val="3691C4"/>
    <a:srgbClr val="3333CC"/>
    <a:srgbClr val="28688C"/>
    <a:srgbClr val="E5F1F7"/>
    <a:srgbClr val="4B9FCD"/>
    <a:srgbClr val="D0DCE2"/>
    <a:srgbClr val="C9D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985" autoAdjust="0"/>
    <p:restoredTop sz="89785" autoAdjust="0"/>
  </p:normalViewPr>
  <p:slideViewPr>
    <p:cSldViewPr snapToGrid="0">
      <p:cViewPr varScale="1">
        <p:scale>
          <a:sx n="59" d="100"/>
          <a:sy n="59" d="100"/>
        </p:scale>
        <p:origin x="1326" y="42"/>
      </p:cViewPr>
      <p:guideLst>
        <p:guide orient="horz" pos="1072"/>
        <p:guide orient="horz" pos="3856"/>
        <p:guide orient="horz" pos="3608"/>
        <p:guide orient="horz" pos="1472"/>
        <p:guide orient="horz" pos="798"/>
        <p:guide pos="219"/>
        <p:guide pos="5497"/>
        <p:guide pos="4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2898" y="-90"/>
      </p:cViewPr>
      <p:guideLst>
        <p:guide orient="horz" pos="2928"/>
        <p:guide pos="216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handoutMaster" Target="handoutMasters/handout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085846867749424E-2"/>
          <c:y val="8.66122629288473E-2"/>
          <c:w val="0.92807424593967514"/>
          <c:h val="0.7995233802749636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Alt Capital as % of Total</c:v>
                </c:pt>
              </c:strCache>
            </c:strRef>
          </c:tx>
          <c:invertIfNegative val="0"/>
          <c:dLbls>
            <c:spPr>
              <a:noFill/>
              <a:ln w="2534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93" b="1" i="0" baseline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Sheet1!$B$1:$J$1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Sheet1!$B$2:$J$2</c:f>
              <c:numCache>
                <c:formatCode>0.0%</c:formatCode>
                <c:ptCount val="9"/>
                <c:pt idx="0">
                  <c:v>4.5999999999999999E-2</c:v>
                </c:pt>
                <c:pt idx="1">
                  <c:v>5.7000000000000002E-2</c:v>
                </c:pt>
                <c:pt idx="2">
                  <c:v>5.8999999999999997E-2</c:v>
                </c:pt>
                <c:pt idx="3">
                  <c:v>5.8000000000000003E-2</c:v>
                </c:pt>
                <c:pt idx="4">
                  <c:v>5.3999999999999999E-2</c:v>
                </c:pt>
                <c:pt idx="5">
                  <c:v>6.5000000000000002E-2</c:v>
                </c:pt>
                <c:pt idx="6">
                  <c:v>8.4000000000000005E-2</c:v>
                </c:pt>
                <c:pt idx="7">
                  <c:v>0.10199999999999999</c:v>
                </c:pt>
                <c:pt idx="8">
                  <c:v>0.115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96-4BA4-85E4-5B1E6C713A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49159528"/>
        <c:axId val="749161488"/>
      </c:barChart>
      <c:catAx>
        <c:axId val="749159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6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49161488"/>
        <c:crosses val="autoZero"/>
        <c:auto val="1"/>
        <c:lblAlgn val="ctr"/>
        <c:lblOffset val="20"/>
        <c:noMultiLvlLbl val="0"/>
      </c:catAx>
      <c:valAx>
        <c:axId val="749161488"/>
        <c:scaling>
          <c:orientation val="minMax"/>
          <c:max val="0.12000000000000001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49159528"/>
        <c:crosses val="autoZero"/>
        <c:crossBetween val="between"/>
      </c:valAx>
      <c:spPr>
        <a:noFill/>
        <a:ln w="2534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709569014153607E-2"/>
          <c:y val="4.9372015785950109E-2"/>
          <c:w val="0.88938700419456918"/>
          <c:h val="0.765780084669699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New Issuance</c:v>
                </c:pt>
              </c:strCache>
            </c:strRef>
          </c:tx>
          <c:spPr>
            <a:solidFill>
              <a:srgbClr val="225A7A"/>
            </a:solidFill>
            <a:ln w="25355">
              <a:noFill/>
            </a:ln>
          </c:spPr>
          <c:invertIfNegative val="0"/>
          <c:dPt>
            <c:idx val="17"/>
            <c:invertIfNegative val="0"/>
            <c:bubble3D val="0"/>
            <c:spPr>
              <a:solidFill>
                <a:srgbClr val="225A7A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46-4273-8B7F-3E11374E3067}"/>
              </c:ext>
            </c:extLst>
          </c:dPt>
          <c:dLbls>
            <c:dLbl>
              <c:idx val="7"/>
              <c:layout>
                <c:manualLayout>
                  <c:x val="-1.557632398753894E-3"/>
                  <c:y val="-1.73235143108596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46-4273-8B7F-3E11374E3067}"/>
                </c:ext>
              </c:extLst>
            </c:dLbl>
            <c:spPr>
              <a:noFill/>
              <a:ln w="25355">
                <a:noFill/>
              </a:ln>
            </c:spPr>
            <c:txPr>
              <a:bodyPr rot="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1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Sheet1!$A$2:$A$20</c:f>
              <c:numCache>
                <c:formatCode>General</c:formatCode>
                <c:ptCount val="19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 formatCode="00">
                  <c:v>0</c:v>
                </c:pt>
                <c:pt idx="4" formatCode="00">
                  <c:v>1</c:v>
                </c:pt>
                <c:pt idx="5" formatCode="00">
                  <c:v>2</c:v>
                </c:pt>
                <c:pt idx="6" formatCode="00">
                  <c:v>3</c:v>
                </c:pt>
                <c:pt idx="7" formatCode="00">
                  <c:v>4</c:v>
                </c:pt>
                <c:pt idx="8" formatCode="00">
                  <c:v>5</c:v>
                </c:pt>
                <c:pt idx="9" formatCode="00">
                  <c:v>6</c:v>
                </c:pt>
                <c:pt idx="10" formatCode="00">
                  <c:v>7</c:v>
                </c:pt>
                <c:pt idx="11" formatCode="00">
                  <c:v>8</c:v>
                </c:pt>
                <c:pt idx="12" formatCode="00">
                  <c:v>9</c:v>
                </c:pt>
                <c:pt idx="13" formatCode="00">
                  <c:v>10</c:v>
                </c:pt>
                <c:pt idx="14" formatCode="00">
                  <c:v>11</c:v>
                </c:pt>
                <c:pt idx="15" formatCode="00">
                  <c:v>12</c:v>
                </c:pt>
                <c:pt idx="16" formatCode="00">
                  <c:v>13</c:v>
                </c:pt>
                <c:pt idx="17" formatCode="00">
                  <c:v>14</c:v>
                </c:pt>
                <c:pt idx="18" formatCode="00">
                  <c:v>15</c:v>
                </c:pt>
              </c:numCache>
            </c:numRef>
          </c:cat>
          <c:val>
            <c:numRef>
              <c:f>Sheet1!$B$2:$B$20</c:f>
              <c:numCache>
                <c:formatCode>#,##0.0</c:formatCode>
                <c:ptCount val="19"/>
                <c:pt idx="0">
                  <c:v>948.2</c:v>
                </c:pt>
                <c:pt idx="1">
                  <c:v>874.2</c:v>
                </c:pt>
                <c:pt idx="2">
                  <c:v>1062.5</c:v>
                </c:pt>
                <c:pt idx="3">
                  <c:v>1142</c:v>
                </c:pt>
                <c:pt idx="4">
                  <c:v>966.9</c:v>
                </c:pt>
                <c:pt idx="5">
                  <c:v>989.5</c:v>
                </c:pt>
                <c:pt idx="6">
                  <c:v>1988.2</c:v>
                </c:pt>
                <c:pt idx="7">
                  <c:v>1142.8</c:v>
                </c:pt>
                <c:pt idx="8">
                  <c:v>1499</c:v>
                </c:pt>
                <c:pt idx="9">
                  <c:v>4614.7</c:v>
                </c:pt>
                <c:pt idx="10">
                  <c:v>7187</c:v>
                </c:pt>
                <c:pt idx="11">
                  <c:v>3009.9</c:v>
                </c:pt>
                <c:pt idx="12">
                  <c:v>3396</c:v>
                </c:pt>
                <c:pt idx="13">
                  <c:v>4599.8999999999996</c:v>
                </c:pt>
                <c:pt idx="14">
                  <c:v>4107.1000000000004</c:v>
                </c:pt>
                <c:pt idx="15">
                  <c:v>5855.3</c:v>
                </c:pt>
                <c:pt idx="16">
                  <c:v>7083</c:v>
                </c:pt>
                <c:pt idx="17">
                  <c:v>8026.7</c:v>
                </c:pt>
                <c:pt idx="18">
                  <c:v>7898.18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46-4273-8B7F-3E11374E30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749167368"/>
        <c:axId val="749161880"/>
      </c:barChart>
      <c:lineChart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Outstanding</c:v>
                </c:pt>
              </c:strCache>
            </c:strRef>
          </c:tx>
          <c:spPr>
            <a:ln w="28429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/>
              </a:solidFill>
              <a:ln w="9476">
                <a:solidFill>
                  <a:schemeClr val="accent2"/>
                </a:solidFill>
              </a:ln>
              <a:effectLst/>
            </c:spPr>
          </c:marker>
          <c:dPt>
            <c:idx val="0"/>
            <c:bubble3D val="0"/>
            <c:spPr>
              <a:ln w="19017">
                <a:noFill/>
              </a:ln>
            </c:spPr>
            <c:extLst>
              <c:ext xmlns:c16="http://schemas.microsoft.com/office/drawing/2014/chart" uri="{C3380CC4-5D6E-409C-BE32-E72D297353CC}">
                <c16:uniqueId val="{00000005-4146-4273-8B7F-3E11374E3067}"/>
              </c:ext>
            </c:extLst>
          </c:dPt>
          <c:dPt>
            <c:idx val="1"/>
            <c:bubble3D val="0"/>
            <c:spPr>
              <a:ln w="19017">
                <a:noFill/>
              </a:ln>
            </c:spPr>
            <c:extLst>
              <c:ext xmlns:c16="http://schemas.microsoft.com/office/drawing/2014/chart" uri="{C3380CC4-5D6E-409C-BE32-E72D297353CC}">
                <c16:uniqueId val="{00000007-4146-4273-8B7F-3E11374E3067}"/>
              </c:ext>
            </c:extLst>
          </c:dPt>
          <c:dPt>
            <c:idx val="2"/>
            <c:bubble3D val="0"/>
            <c:spPr>
              <a:ln w="19017">
                <a:noFill/>
              </a:ln>
            </c:spPr>
            <c:extLst>
              <c:ext xmlns:c16="http://schemas.microsoft.com/office/drawing/2014/chart" uri="{C3380CC4-5D6E-409C-BE32-E72D297353CC}">
                <c16:uniqueId val="{00000009-4146-4273-8B7F-3E11374E3067}"/>
              </c:ext>
            </c:extLst>
          </c:dPt>
          <c:dPt>
            <c:idx val="3"/>
            <c:bubble3D val="0"/>
            <c:spPr>
              <a:ln w="19017">
                <a:noFill/>
              </a:ln>
            </c:spPr>
            <c:extLst>
              <c:ext xmlns:c16="http://schemas.microsoft.com/office/drawing/2014/chart" uri="{C3380CC4-5D6E-409C-BE32-E72D297353CC}">
                <c16:uniqueId val="{0000000B-4146-4273-8B7F-3E11374E3067}"/>
              </c:ext>
            </c:extLst>
          </c:dPt>
          <c:dPt>
            <c:idx val="4"/>
            <c:bubble3D val="0"/>
            <c:spPr>
              <a:ln w="19017">
                <a:noFill/>
              </a:ln>
            </c:spPr>
            <c:extLst>
              <c:ext xmlns:c16="http://schemas.microsoft.com/office/drawing/2014/chart" uri="{C3380CC4-5D6E-409C-BE32-E72D297353CC}">
                <c16:uniqueId val="{0000000D-4146-4273-8B7F-3E11374E3067}"/>
              </c:ext>
            </c:extLst>
          </c:dPt>
          <c:dPt>
            <c:idx val="5"/>
            <c:bubble3D val="0"/>
            <c:spPr>
              <a:ln w="19017">
                <a:noFill/>
              </a:ln>
            </c:spPr>
            <c:extLst>
              <c:ext xmlns:c16="http://schemas.microsoft.com/office/drawing/2014/chart" uri="{C3380CC4-5D6E-409C-BE32-E72D297353CC}">
                <c16:uniqueId val="{0000000F-4146-4273-8B7F-3E11374E3067}"/>
              </c:ext>
            </c:extLst>
          </c:dPt>
          <c:dPt>
            <c:idx val="6"/>
            <c:bubble3D val="0"/>
            <c:spPr>
              <a:ln w="19017">
                <a:noFill/>
              </a:ln>
            </c:spPr>
            <c:extLst>
              <c:ext xmlns:c16="http://schemas.microsoft.com/office/drawing/2014/chart" uri="{C3380CC4-5D6E-409C-BE32-E72D297353CC}">
                <c16:uniqueId val="{00000011-4146-4273-8B7F-3E11374E3067}"/>
              </c:ext>
            </c:extLst>
          </c:dPt>
          <c:dPt>
            <c:idx val="7"/>
            <c:bubble3D val="0"/>
            <c:spPr>
              <a:ln w="19017">
                <a:noFill/>
              </a:ln>
            </c:spPr>
            <c:extLst>
              <c:ext xmlns:c16="http://schemas.microsoft.com/office/drawing/2014/chart" uri="{C3380CC4-5D6E-409C-BE32-E72D297353CC}">
                <c16:uniqueId val="{00000013-4146-4273-8B7F-3E11374E306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46-4273-8B7F-3E11374E306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146-4273-8B7F-3E11374E306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146-4273-8B7F-3E11374E306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146-4273-8B7F-3E11374E306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146-4273-8B7F-3E11374E306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146-4273-8B7F-3E11374E306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146-4273-8B7F-3E11374E3067}"/>
                </c:ext>
              </c:extLst>
            </c:dLbl>
            <c:dLbl>
              <c:idx val="7"/>
              <c:layout>
                <c:manualLayout>
                  <c:x val="-2.2235263816322026E-2"/>
                  <c:y val="-0.2880168443058270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146-4273-8B7F-3E11374E3067}"/>
                </c:ext>
              </c:extLst>
            </c:dLbl>
            <c:dLbl>
              <c:idx val="8"/>
              <c:layout>
                <c:manualLayout>
                  <c:x val="-2.535052861382987E-2"/>
                  <c:y val="-0.2565232405703584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146-4273-8B7F-3E11374E3067}"/>
                </c:ext>
              </c:extLst>
            </c:dLbl>
            <c:dLbl>
              <c:idx val="9"/>
              <c:layout>
                <c:manualLayout>
                  <c:x val="-2.6908161012583708E-2"/>
                  <c:y val="-0.2739114566483890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146-4273-8B7F-3E11374E3067}"/>
                </c:ext>
              </c:extLst>
            </c:dLbl>
            <c:spPr>
              <a:noFill/>
              <a:ln w="25355">
                <a:noFill/>
              </a:ln>
            </c:spPr>
            <c:txPr>
              <a:bodyPr rot="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1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Sheet1!$A$2:$A$20</c:f>
              <c:numCache>
                <c:formatCode>General</c:formatCode>
                <c:ptCount val="19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 formatCode="00">
                  <c:v>0</c:v>
                </c:pt>
                <c:pt idx="4" formatCode="00">
                  <c:v>1</c:v>
                </c:pt>
                <c:pt idx="5" formatCode="00">
                  <c:v>2</c:v>
                </c:pt>
                <c:pt idx="6" formatCode="00">
                  <c:v>3</c:v>
                </c:pt>
                <c:pt idx="7" formatCode="00">
                  <c:v>4</c:v>
                </c:pt>
                <c:pt idx="8" formatCode="00">
                  <c:v>5</c:v>
                </c:pt>
                <c:pt idx="9" formatCode="00">
                  <c:v>6</c:v>
                </c:pt>
                <c:pt idx="10" formatCode="00">
                  <c:v>7</c:v>
                </c:pt>
                <c:pt idx="11" formatCode="00">
                  <c:v>8</c:v>
                </c:pt>
                <c:pt idx="12" formatCode="00">
                  <c:v>9</c:v>
                </c:pt>
                <c:pt idx="13" formatCode="00">
                  <c:v>10</c:v>
                </c:pt>
                <c:pt idx="14" formatCode="00">
                  <c:v>11</c:v>
                </c:pt>
                <c:pt idx="15" formatCode="00">
                  <c:v>12</c:v>
                </c:pt>
                <c:pt idx="16" formatCode="00">
                  <c:v>13</c:v>
                </c:pt>
                <c:pt idx="17" formatCode="00">
                  <c:v>14</c:v>
                </c:pt>
                <c:pt idx="18" formatCode="00">
                  <c:v>15</c:v>
                </c:pt>
              </c:numCache>
            </c:numRef>
          </c:cat>
          <c:val>
            <c:numRef>
              <c:f>Sheet1!$C$2:$C$20</c:f>
              <c:numCache>
                <c:formatCode>General</c:formatCode>
                <c:ptCount val="19"/>
                <c:pt idx="7" formatCode="#,##0.0">
                  <c:v>4289</c:v>
                </c:pt>
                <c:pt idx="8" formatCode="#,##0.0">
                  <c:v>5085</c:v>
                </c:pt>
                <c:pt idx="9" formatCode="#,##0.0">
                  <c:v>7677</c:v>
                </c:pt>
                <c:pt idx="10" formatCode="#,##0.0">
                  <c:v>13416.4</c:v>
                </c:pt>
                <c:pt idx="11" formatCode="#,##0.0">
                  <c:v>12538.6</c:v>
                </c:pt>
                <c:pt idx="12" formatCode="#,##0.0">
                  <c:v>12508.2</c:v>
                </c:pt>
                <c:pt idx="13" formatCode="#,##0.0">
                  <c:v>12195.7</c:v>
                </c:pt>
                <c:pt idx="14" formatCode="#,##0.0">
                  <c:v>12342.8</c:v>
                </c:pt>
                <c:pt idx="15" formatCode="#,##0.0">
                  <c:v>14839.3</c:v>
                </c:pt>
                <c:pt idx="16" formatCode="#,##0.0">
                  <c:v>18576.900000000001</c:v>
                </c:pt>
                <c:pt idx="17" formatCode="#,##0.0">
                  <c:v>22867.8</c:v>
                </c:pt>
                <c:pt idx="18" formatCode="#,##0.0">
                  <c:v>25960.45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4146-4273-8B7F-3E11374E30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9167368"/>
        <c:axId val="749161880"/>
      </c:lineChart>
      <c:catAx>
        <c:axId val="749167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76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1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9161880"/>
        <c:crosses val="autoZero"/>
        <c:auto val="1"/>
        <c:lblAlgn val="ctr"/>
        <c:lblOffset val="100"/>
        <c:noMultiLvlLbl val="0"/>
      </c:catAx>
      <c:valAx>
        <c:axId val="749161880"/>
        <c:scaling>
          <c:orientation val="minMax"/>
        </c:scaling>
        <c:delete val="0"/>
        <c:axPos val="l"/>
        <c:majorGridlines>
          <c:spPr>
            <a:ln w="9476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ln w="6339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1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9167368"/>
        <c:crosses val="autoZero"/>
        <c:crossBetween val="between"/>
      </c:valAx>
      <c:spPr>
        <a:noFill/>
        <a:ln w="25355">
          <a:noFill/>
        </a:ln>
      </c:spPr>
    </c:plotArea>
    <c:legend>
      <c:legendPos val="b"/>
      <c:overlay val="0"/>
      <c:spPr>
        <a:noFill/>
        <a:ln w="2535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91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2-18T10:50:57.813" idx="22">
    <p:pos x="10" y="10"/>
    <p:text>NEW SLIDE - 
DISCUSS WITH DONALD AND PATRIZIA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65152E-BCCC-4541-9434-6294DE38F568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EE7BA0-629C-4B85-B4AD-7E22DED1A99C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Data Breach Event</a:t>
          </a:r>
        </a:p>
      </dgm:t>
    </dgm:pt>
    <dgm:pt modelId="{1567C19D-C1BB-49DD-8291-657F4EEF2DF7}" type="parTrans" cxnId="{6CEEA439-2F00-4982-9871-503A5365E2DF}">
      <dgm:prSet/>
      <dgm:spPr/>
      <dgm:t>
        <a:bodyPr/>
        <a:lstStyle/>
        <a:p>
          <a:endParaRPr lang="en-US"/>
        </a:p>
      </dgm:t>
    </dgm:pt>
    <dgm:pt modelId="{089A64FA-F977-4B37-B89F-2EF8C1433DDF}" type="sibTrans" cxnId="{6CEEA439-2F00-4982-9871-503A5365E2DF}">
      <dgm:prSet/>
      <dgm:spPr/>
      <dgm:t>
        <a:bodyPr/>
        <a:lstStyle/>
        <a:p>
          <a:endParaRPr lang="en-US"/>
        </a:p>
      </dgm:t>
    </dgm:pt>
    <dgm:pt modelId="{5F82ADDF-1E91-467C-A264-860ED8DCA426}">
      <dgm:prSet phldrT="[Text]" custT="1"/>
      <dgm:spPr/>
      <dgm:t>
        <a:bodyPr/>
        <a:lstStyle/>
        <a:p>
          <a:r>
            <a:rPr lang="en-US" sz="1600" dirty="0"/>
            <a:t>Costs of notifying affecting individuals </a:t>
          </a:r>
        </a:p>
      </dgm:t>
    </dgm:pt>
    <dgm:pt modelId="{B29318E9-7C07-4CD5-9C1C-11978CFFCA78}" type="parTrans" cxnId="{7B70DE45-1D9C-4F31-894D-914B84C1AD81}">
      <dgm:prSet/>
      <dgm:spPr/>
      <dgm:t>
        <a:bodyPr/>
        <a:lstStyle/>
        <a:p>
          <a:endParaRPr lang="en-US"/>
        </a:p>
      </dgm:t>
    </dgm:pt>
    <dgm:pt modelId="{0CE931A9-4842-44F8-A23A-CE7B9271682A}" type="sibTrans" cxnId="{7B70DE45-1D9C-4F31-894D-914B84C1AD81}">
      <dgm:prSet/>
      <dgm:spPr/>
      <dgm:t>
        <a:bodyPr/>
        <a:lstStyle/>
        <a:p>
          <a:endParaRPr lang="en-US"/>
        </a:p>
      </dgm:t>
    </dgm:pt>
    <dgm:pt modelId="{6BBC841D-9638-41ED-BDD4-2259171F964B}">
      <dgm:prSet phldrT="[Text]"/>
      <dgm:spPr/>
      <dgm:t>
        <a:bodyPr/>
        <a:lstStyle/>
        <a:p>
          <a:r>
            <a:rPr lang="en-US" dirty="0"/>
            <a:t>Defense and settlement costs</a:t>
          </a:r>
        </a:p>
      </dgm:t>
    </dgm:pt>
    <dgm:pt modelId="{E9612BF7-8DF6-43D8-9F23-D6B69FB5EE55}" type="parTrans" cxnId="{51978744-9307-4E70-9402-D828F43DA9D1}">
      <dgm:prSet/>
      <dgm:spPr/>
      <dgm:t>
        <a:bodyPr/>
        <a:lstStyle/>
        <a:p>
          <a:endParaRPr lang="en-US"/>
        </a:p>
      </dgm:t>
    </dgm:pt>
    <dgm:pt modelId="{3B0261EE-CFB6-48AB-8E0B-0449F35B4D72}" type="sibTrans" cxnId="{51978744-9307-4E70-9402-D828F43DA9D1}">
      <dgm:prSet/>
      <dgm:spPr/>
      <dgm:t>
        <a:bodyPr/>
        <a:lstStyle/>
        <a:p>
          <a:endParaRPr lang="en-US"/>
        </a:p>
      </dgm:t>
    </dgm:pt>
    <dgm:pt modelId="{DDE525F0-70D8-45F0-9682-5D1D4141DDC1}">
      <dgm:prSet phldrT="[Text]" custT="1"/>
      <dgm:spPr/>
      <dgm:t>
        <a:bodyPr/>
        <a:lstStyle/>
        <a:p>
          <a:r>
            <a:rPr lang="en-US" sz="1600" dirty="0"/>
            <a:t>Lost customers and damaged reputation</a:t>
          </a:r>
        </a:p>
      </dgm:t>
    </dgm:pt>
    <dgm:pt modelId="{8EACBA72-0736-4829-BF79-2B5DEFF075E3}" type="parTrans" cxnId="{56860E61-6CFD-4773-8191-2F5031C8B89E}">
      <dgm:prSet/>
      <dgm:spPr/>
      <dgm:t>
        <a:bodyPr/>
        <a:lstStyle/>
        <a:p>
          <a:endParaRPr lang="en-US"/>
        </a:p>
      </dgm:t>
    </dgm:pt>
    <dgm:pt modelId="{FE6DE75F-9137-46B6-9AE9-0545233FF6B3}" type="sibTrans" cxnId="{56860E61-6CFD-4773-8191-2F5031C8B89E}">
      <dgm:prSet/>
      <dgm:spPr/>
      <dgm:t>
        <a:bodyPr/>
        <a:lstStyle/>
        <a:p>
          <a:endParaRPr lang="en-US"/>
        </a:p>
      </dgm:t>
    </dgm:pt>
    <dgm:pt modelId="{9321480D-3849-499F-9149-3F1E97383D0E}">
      <dgm:prSet phldrT="[Text]"/>
      <dgm:spPr/>
      <dgm:t>
        <a:bodyPr/>
        <a:lstStyle/>
        <a:p>
          <a:endParaRPr lang="en-US" dirty="0"/>
        </a:p>
      </dgm:t>
    </dgm:pt>
    <dgm:pt modelId="{3BAF80CF-93F2-486D-9D21-FD2B5778DFD2}" type="parTrans" cxnId="{8BEF2BAD-EC03-4781-A20C-BC1E0B655708}">
      <dgm:prSet/>
      <dgm:spPr/>
      <dgm:t>
        <a:bodyPr/>
        <a:lstStyle/>
        <a:p>
          <a:endParaRPr lang="en-US"/>
        </a:p>
      </dgm:t>
    </dgm:pt>
    <dgm:pt modelId="{558F8CCC-40FC-40E0-B992-4EB1CD746BC2}" type="sibTrans" cxnId="{8BEF2BAD-EC03-4781-A20C-BC1E0B655708}">
      <dgm:prSet/>
      <dgm:spPr/>
      <dgm:t>
        <a:bodyPr/>
        <a:lstStyle/>
        <a:p>
          <a:endParaRPr lang="en-US"/>
        </a:p>
      </dgm:t>
    </dgm:pt>
    <dgm:pt modelId="{B0602C1E-C48C-4D54-B662-B174A3E82681}">
      <dgm:prSet phldrT="[Text]" custT="1"/>
      <dgm:spPr/>
      <dgm:t>
        <a:bodyPr/>
        <a:lstStyle/>
        <a:p>
          <a:r>
            <a:rPr lang="en-US" sz="1600" dirty="0"/>
            <a:t>Cyber extortion payments</a:t>
          </a:r>
        </a:p>
      </dgm:t>
    </dgm:pt>
    <dgm:pt modelId="{5AAF6B1F-FFD4-4287-9E40-00DD33C9EB39}" type="parTrans" cxnId="{0A89056E-30BD-4E92-A91D-BC7E7AB6775A}">
      <dgm:prSet/>
      <dgm:spPr/>
      <dgm:t>
        <a:bodyPr/>
        <a:lstStyle/>
        <a:p>
          <a:endParaRPr lang="en-US"/>
        </a:p>
      </dgm:t>
    </dgm:pt>
    <dgm:pt modelId="{CDEFA36E-4644-4641-9516-600D197FFF57}" type="sibTrans" cxnId="{0A89056E-30BD-4E92-A91D-BC7E7AB6775A}">
      <dgm:prSet/>
      <dgm:spPr/>
      <dgm:t>
        <a:bodyPr/>
        <a:lstStyle/>
        <a:p>
          <a:endParaRPr lang="en-US"/>
        </a:p>
      </dgm:t>
    </dgm:pt>
    <dgm:pt modelId="{847C7364-11AA-4DC2-925F-B3CBC54ECB48}">
      <dgm:prSet phldrT="[Text]" custT="1"/>
      <dgm:spPr/>
      <dgm:t>
        <a:bodyPr/>
        <a:lstStyle/>
        <a:p>
          <a:r>
            <a:rPr lang="en-US" sz="1600" dirty="0"/>
            <a:t>Costs of notifying regulatory authorities</a:t>
          </a:r>
        </a:p>
      </dgm:t>
    </dgm:pt>
    <dgm:pt modelId="{B786CD19-95D2-4F8F-820A-CD58EEB81FF8}" type="parTrans" cxnId="{667D5494-5CE0-4FF2-9EFE-BB06FF1E7442}">
      <dgm:prSet/>
      <dgm:spPr/>
      <dgm:t>
        <a:bodyPr/>
        <a:lstStyle/>
        <a:p>
          <a:endParaRPr lang="en-US"/>
        </a:p>
      </dgm:t>
    </dgm:pt>
    <dgm:pt modelId="{6E00D103-71AA-4332-BF43-7EFE48F32CAE}" type="sibTrans" cxnId="{667D5494-5CE0-4FF2-9EFE-BB06FF1E7442}">
      <dgm:prSet/>
      <dgm:spPr/>
      <dgm:t>
        <a:bodyPr/>
        <a:lstStyle/>
        <a:p>
          <a:endParaRPr lang="en-US"/>
        </a:p>
      </dgm:t>
    </dgm:pt>
    <dgm:pt modelId="{D45ADFEC-7227-45ED-80AA-E792832CF994}">
      <dgm:prSet phldrT="[Text]"/>
      <dgm:spPr/>
      <dgm:t>
        <a:bodyPr/>
        <a:lstStyle/>
        <a:p>
          <a:endParaRPr lang="en-US" dirty="0"/>
        </a:p>
      </dgm:t>
    </dgm:pt>
    <dgm:pt modelId="{5DBF9A8A-DA02-424B-8E1F-E988E5B6820B}" type="parTrans" cxnId="{0E8F3568-C0A8-400B-800B-B90C07804FBA}">
      <dgm:prSet/>
      <dgm:spPr/>
      <dgm:t>
        <a:bodyPr/>
        <a:lstStyle/>
        <a:p>
          <a:endParaRPr lang="en-US"/>
        </a:p>
      </dgm:t>
    </dgm:pt>
    <dgm:pt modelId="{4902897B-FE49-4618-BC95-92338A266511}" type="sibTrans" cxnId="{0E8F3568-C0A8-400B-800B-B90C07804FBA}">
      <dgm:prSet/>
      <dgm:spPr/>
      <dgm:t>
        <a:bodyPr/>
        <a:lstStyle/>
        <a:p>
          <a:endParaRPr lang="en-US"/>
        </a:p>
      </dgm:t>
    </dgm:pt>
    <dgm:pt modelId="{4B42B842-6B2E-4003-A569-8DB2D07605DE}">
      <dgm:prSet phldrT="[Text]"/>
      <dgm:spPr/>
      <dgm:t>
        <a:bodyPr/>
        <a:lstStyle/>
        <a:p>
          <a:endParaRPr lang="en-US" dirty="0"/>
        </a:p>
      </dgm:t>
    </dgm:pt>
    <dgm:pt modelId="{95E955F2-DC47-4E59-8C4C-A157DBA07121}" type="parTrans" cxnId="{91E38686-48A5-4514-A469-7C3FFADC0D37}">
      <dgm:prSet/>
      <dgm:spPr/>
      <dgm:t>
        <a:bodyPr/>
        <a:lstStyle/>
        <a:p>
          <a:endParaRPr lang="en-US"/>
        </a:p>
      </dgm:t>
    </dgm:pt>
    <dgm:pt modelId="{39887C53-1830-4F8D-801B-AAFF4BEE6A73}" type="sibTrans" cxnId="{91E38686-48A5-4514-A469-7C3FFADC0D37}">
      <dgm:prSet/>
      <dgm:spPr/>
      <dgm:t>
        <a:bodyPr/>
        <a:lstStyle/>
        <a:p>
          <a:endParaRPr lang="en-US"/>
        </a:p>
      </dgm:t>
    </dgm:pt>
    <dgm:pt modelId="{F238AA70-11E4-4313-A751-C3893A93367B}">
      <dgm:prSet phldrT="[Text]" custT="1"/>
      <dgm:spPr/>
      <dgm:t>
        <a:bodyPr/>
        <a:lstStyle/>
        <a:p>
          <a:endParaRPr lang="en-US"/>
        </a:p>
      </dgm:t>
    </dgm:pt>
    <dgm:pt modelId="{E3912C89-D80E-468E-BD43-AD61106A2D9F}" type="parTrans" cxnId="{1D7F9148-6C95-4356-9711-FE690AD5DDDC}">
      <dgm:prSet/>
      <dgm:spPr/>
      <dgm:t>
        <a:bodyPr/>
        <a:lstStyle/>
        <a:p>
          <a:endParaRPr lang="en-US"/>
        </a:p>
      </dgm:t>
    </dgm:pt>
    <dgm:pt modelId="{479F126A-6D40-4053-B9AC-BFFB06DFC8FD}" type="sibTrans" cxnId="{1D7F9148-6C95-4356-9711-FE690AD5DDDC}">
      <dgm:prSet/>
      <dgm:spPr/>
      <dgm:t>
        <a:bodyPr/>
        <a:lstStyle/>
        <a:p>
          <a:endParaRPr lang="en-US"/>
        </a:p>
      </dgm:t>
    </dgm:pt>
    <dgm:pt modelId="{BB9CDE7A-964C-41EA-9FA4-73AAEF6C8C87}">
      <dgm:prSet phldrT="[Text]" custT="1"/>
      <dgm:spPr/>
      <dgm:t>
        <a:bodyPr/>
        <a:lstStyle/>
        <a:p>
          <a:r>
            <a:rPr lang="en-US" sz="1600" dirty="0"/>
            <a:t>Regulatory fines at home &amp; abroad</a:t>
          </a:r>
        </a:p>
      </dgm:t>
    </dgm:pt>
    <dgm:pt modelId="{0DB401ED-9501-47A0-9722-FFB671C5363B}" type="parTrans" cxnId="{B0D646C6-1166-4397-A81A-56DA55EB74D4}">
      <dgm:prSet/>
      <dgm:spPr/>
      <dgm:t>
        <a:bodyPr/>
        <a:lstStyle/>
        <a:p>
          <a:endParaRPr lang="en-US"/>
        </a:p>
      </dgm:t>
    </dgm:pt>
    <dgm:pt modelId="{675EE0BE-E249-4D58-9275-65AB4D4FF5B0}" type="sibTrans" cxnId="{B0D646C6-1166-4397-A81A-56DA55EB74D4}">
      <dgm:prSet/>
      <dgm:spPr/>
      <dgm:t>
        <a:bodyPr/>
        <a:lstStyle/>
        <a:p>
          <a:endParaRPr lang="en-US"/>
        </a:p>
      </dgm:t>
    </dgm:pt>
    <dgm:pt modelId="{5E3C44D8-D7C4-4741-BFE7-B40E83E0810E}">
      <dgm:prSet phldrT="[Text]" custT="1"/>
      <dgm:spPr/>
      <dgm:t>
        <a:bodyPr/>
        <a:lstStyle/>
        <a:p>
          <a:r>
            <a:rPr lang="en-US" sz="1600" dirty="0"/>
            <a:t>Business Income Loss</a:t>
          </a:r>
        </a:p>
      </dgm:t>
    </dgm:pt>
    <dgm:pt modelId="{419C214F-5B37-41C8-8489-BA7258B8F6B9}" type="parTrans" cxnId="{D40570A0-350A-4577-AEBF-FFECE0FBD67E}">
      <dgm:prSet/>
      <dgm:spPr/>
      <dgm:t>
        <a:bodyPr/>
        <a:lstStyle/>
        <a:p>
          <a:endParaRPr lang="en-US"/>
        </a:p>
      </dgm:t>
    </dgm:pt>
    <dgm:pt modelId="{23022F15-57E7-4484-A5E9-2EC47C0A06E3}" type="sibTrans" cxnId="{D40570A0-350A-4577-AEBF-FFECE0FBD67E}">
      <dgm:prSet/>
      <dgm:spPr/>
      <dgm:t>
        <a:bodyPr/>
        <a:lstStyle/>
        <a:p>
          <a:endParaRPr lang="en-US"/>
        </a:p>
      </dgm:t>
    </dgm:pt>
    <dgm:pt modelId="{84B2A22D-953A-4877-BEBA-FF0CC0260630}" type="pres">
      <dgm:prSet presAssocID="{BB65152E-BCCC-4541-9434-6294DE38F5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3C1CC195-821B-4304-9293-2FDD928A06EE}" type="pres">
      <dgm:prSet presAssocID="{1AEE7BA0-629C-4B85-B4AD-7E22DED1A99C}" presName="singleCycle" presStyleCnt="0"/>
      <dgm:spPr/>
    </dgm:pt>
    <dgm:pt modelId="{F2D50769-82FD-4084-8E03-110D6579274B}" type="pres">
      <dgm:prSet presAssocID="{1AEE7BA0-629C-4B85-B4AD-7E22DED1A99C}" presName="singleCenter" presStyleLbl="node1" presStyleIdx="0" presStyleCnt="8">
        <dgm:presLayoutVars>
          <dgm:chMax val="7"/>
          <dgm:chPref val="7"/>
        </dgm:presLayoutVars>
      </dgm:prSet>
      <dgm:spPr/>
    </dgm:pt>
    <dgm:pt modelId="{652BDA42-9255-444F-BF4F-48E006951B2F}" type="pres">
      <dgm:prSet presAssocID="{B29318E9-7C07-4CD5-9C1C-11978CFFCA78}" presName="Name56" presStyleLbl="parChTrans1D2" presStyleIdx="0" presStyleCnt="7"/>
      <dgm:spPr/>
    </dgm:pt>
    <dgm:pt modelId="{6CD08984-0F29-4332-9FF8-AC58E7CEEB64}" type="pres">
      <dgm:prSet presAssocID="{5F82ADDF-1E91-467C-A264-860ED8DCA426}" presName="text0" presStyleLbl="node1" presStyleIdx="1" presStyleCnt="8" custScaleX="156983" custRadScaleRad="99038" custRadScaleInc="-5187">
        <dgm:presLayoutVars>
          <dgm:bulletEnabled val="1"/>
        </dgm:presLayoutVars>
      </dgm:prSet>
      <dgm:spPr/>
    </dgm:pt>
    <dgm:pt modelId="{BA9E4B6F-5BC6-4833-8340-6DC678159372}" type="pres">
      <dgm:prSet presAssocID="{E9612BF7-8DF6-43D8-9F23-D6B69FB5EE55}" presName="Name56" presStyleLbl="parChTrans1D2" presStyleIdx="1" presStyleCnt="7"/>
      <dgm:spPr/>
    </dgm:pt>
    <dgm:pt modelId="{9085E4C5-3192-416F-86F0-ABBA20B2171B}" type="pres">
      <dgm:prSet presAssocID="{6BBC841D-9638-41ED-BDD4-2259171F964B}" presName="text0" presStyleLbl="node1" presStyleIdx="2" presStyleCnt="8" custScaleX="169376" custScaleY="106338" custRadScaleRad="122303" custRadScaleInc="29320">
        <dgm:presLayoutVars>
          <dgm:bulletEnabled val="1"/>
        </dgm:presLayoutVars>
      </dgm:prSet>
      <dgm:spPr/>
    </dgm:pt>
    <dgm:pt modelId="{4B013E86-89D2-4212-AEED-7FBC7097AEBA}" type="pres">
      <dgm:prSet presAssocID="{8EACBA72-0736-4829-BF79-2B5DEFF075E3}" presName="Name56" presStyleLbl="parChTrans1D2" presStyleIdx="2" presStyleCnt="7"/>
      <dgm:spPr/>
    </dgm:pt>
    <dgm:pt modelId="{5FE1A525-6534-451B-8D78-FB9676DF26AD}" type="pres">
      <dgm:prSet presAssocID="{DDE525F0-70D8-45F0-9682-5D1D4141DDC1}" presName="text0" presStyleLbl="node1" presStyleIdx="3" presStyleCnt="8" custScaleX="181840" custScaleY="82543" custRadScaleRad="111481" custRadScaleInc="-54507">
        <dgm:presLayoutVars>
          <dgm:bulletEnabled val="1"/>
        </dgm:presLayoutVars>
      </dgm:prSet>
      <dgm:spPr/>
    </dgm:pt>
    <dgm:pt modelId="{EAF10663-8C4C-4B90-9C61-0833B6F849A5}" type="pres">
      <dgm:prSet presAssocID="{5AAF6B1F-FFD4-4287-9E40-00DD33C9EB39}" presName="Name56" presStyleLbl="parChTrans1D2" presStyleIdx="3" presStyleCnt="7"/>
      <dgm:spPr/>
    </dgm:pt>
    <dgm:pt modelId="{9F2A84AB-C033-4C2A-AEC3-50C6B90266E5}" type="pres">
      <dgm:prSet presAssocID="{B0602C1E-C48C-4D54-B662-B174A3E82681}" presName="text0" presStyleLbl="node1" presStyleIdx="4" presStyleCnt="8" custScaleX="183622" custScaleY="77456" custRadScaleRad="134561" custRadScaleInc="-131587">
        <dgm:presLayoutVars>
          <dgm:bulletEnabled val="1"/>
        </dgm:presLayoutVars>
      </dgm:prSet>
      <dgm:spPr/>
    </dgm:pt>
    <dgm:pt modelId="{50357D84-431E-47DE-B7A5-2230E9C33475}" type="pres">
      <dgm:prSet presAssocID="{419C214F-5B37-41C8-8489-BA7258B8F6B9}" presName="Name56" presStyleLbl="parChTrans1D2" presStyleIdx="4" presStyleCnt="7"/>
      <dgm:spPr/>
    </dgm:pt>
    <dgm:pt modelId="{D52CB5E7-AF9C-4FD2-9476-BEB2B98D0511}" type="pres">
      <dgm:prSet presAssocID="{5E3C44D8-D7C4-4741-BFE7-B40E83E0810E}" presName="text0" presStyleLbl="node1" presStyleIdx="5" presStyleCnt="8" custScaleX="171241" custScaleY="65724" custRadScaleRad="97661" custRadScaleInc="-100233">
        <dgm:presLayoutVars>
          <dgm:bulletEnabled val="1"/>
        </dgm:presLayoutVars>
      </dgm:prSet>
      <dgm:spPr/>
    </dgm:pt>
    <dgm:pt modelId="{80D04EC1-DC11-4F75-8AF3-AA81E7A85C4C}" type="pres">
      <dgm:prSet presAssocID="{0DB401ED-9501-47A0-9722-FFB671C5363B}" presName="Name56" presStyleLbl="parChTrans1D2" presStyleIdx="5" presStyleCnt="7"/>
      <dgm:spPr/>
    </dgm:pt>
    <dgm:pt modelId="{034AE756-2580-4AA7-99D3-C950C00E90B8}" type="pres">
      <dgm:prSet presAssocID="{BB9CDE7A-964C-41EA-9FA4-73AAEF6C8C87}" presName="text0" presStyleLbl="node1" presStyleIdx="6" presStyleCnt="8" custScaleX="151172" custRadScaleRad="109930" custRadScaleInc="49786">
        <dgm:presLayoutVars>
          <dgm:bulletEnabled val="1"/>
        </dgm:presLayoutVars>
      </dgm:prSet>
      <dgm:spPr/>
    </dgm:pt>
    <dgm:pt modelId="{91D700EE-352D-47CD-BDBB-368BAD1A15C3}" type="pres">
      <dgm:prSet presAssocID="{B786CD19-95D2-4F8F-820A-CD58EEB81FF8}" presName="Name56" presStyleLbl="parChTrans1D2" presStyleIdx="6" presStyleCnt="7"/>
      <dgm:spPr/>
    </dgm:pt>
    <dgm:pt modelId="{3B13E823-8352-42F1-9CF9-3137D4F8DADE}" type="pres">
      <dgm:prSet presAssocID="{847C7364-11AA-4DC2-925F-B3CBC54ECB48}" presName="text0" presStyleLbl="node1" presStyleIdx="7" presStyleCnt="8" custScaleX="174123" custRadScaleRad="122254" custRadScaleInc="-20216">
        <dgm:presLayoutVars>
          <dgm:bulletEnabled val="1"/>
        </dgm:presLayoutVars>
      </dgm:prSet>
      <dgm:spPr/>
    </dgm:pt>
  </dgm:ptLst>
  <dgm:cxnLst>
    <dgm:cxn modelId="{91E38686-48A5-4514-A469-7C3FFADC0D37}" srcId="{BB65152E-BCCC-4541-9434-6294DE38F568}" destId="{4B42B842-6B2E-4003-A569-8DB2D07605DE}" srcOrd="1" destOrd="0" parTransId="{95E955F2-DC47-4E59-8C4C-A157DBA07121}" sibTransId="{39887C53-1830-4F8D-801B-AAFF4BEE6A73}"/>
    <dgm:cxn modelId="{66C04EFA-A5DD-4508-94AF-78D8F63520F6}" type="presOf" srcId="{B29318E9-7C07-4CD5-9C1C-11978CFFCA78}" destId="{652BDA42-9255-444F-BF4F-48E006951B2F}" srcOrd="0" destOrd="0" presId="urn:microsoft.com/office/officeart/2008/layout/RadialCluster"/>
    <dgm:cxn modelId="{56860E61-6CFD-4773-8191-2F5031C8B89E}" srcId="{1AEE7BA0-629C-4B85-B4AD-7E22DED1A99C}" destId="{DDE525F0-70D8-45F0-9682-5D1D4141DDC1}" srcOrd="2" destOrd="0" parTransId="{8EACBA72-0736-4829-BF79-2B5DEFF075E3}" sibTransId="{FE6DE75F-9137-46B6-9AE9-0545233FF6B3}"/>
    <dgm:cxn modelId="{39CCB2B0-D2E4-4AAC-A1B2-E4BC7F3D1D8E}" type="presOf" srcId="{5AAF6B1F-FFD4-4287-9E40-00DD33C9EB39}" destId="{EAF10663-8C4C-4B90-9C61-0833B6F849A5}" srcOrd="0" destOrd="0" presId="urn:microsoft.com/office/officeart/2008/layout/RadialCluster"/>
    <dgm:cxn modelId="{667D5494-5CE0-4FF2-9EFE-BB06FF1E7442}" srcId="{1AEE7BA0-629C-4B85-B4AD-7E22DED1A99C}" destId="{847C7364-11AA-4DC2-925F-B3CBC54ECB48}" srcOrd="6" destOrd="0" parTransId="{B786CD19-95D2-4F8F-820A-CD58EEB81FF8}" sibTransId="{6E00D103-71AA-4332-BF43-7EFE48F32CAE}"/>
    <dgm:cxn modelId="{0A89056E-30BD-4E92-A91D-BC7E7AB6775A}" srcId="{1AEE7BA0-629C-4B85-B4AD-7E22DED1A99C}" destId="{B0602C1E-C48C-4D54-B662-B174A3E82681}" srcOrd="3" destOrd="0" parTransId="{5AAF6B1F-FFD4-4287-9E40-00DD33C9EB39}" sibTransId="{CDEFA36E-4644-4641-9516-600D197FFF57}"/>
    <dgm:cxn modelId="{B30FFB79-BF0C-4791-B23F-A14010FFE8C5}" type="presOf" srcId="{B0602C1E-C48C-4D54-B662-B174A3E82681}" destId="{9F2A84AB-C033-4C2A-AEC3-50C6B90266E5}" srcOrd="0" destOrd="0" presId="urn:microsoft.com/office/officeart/2008/layout/RadialCluster"/>
    <dgm:cxn modelId="{E1634459-33EB-4E1F-9186-A72560222268}" type="presOf" srcId="{0DB401ED-9501-47A0-9722-FFB671C5363B}" destId="{80D04EC1-DC11-4F75-8AF3-AA81E7A85C4C}" srcOrd="0" destOrd="0" presId="urn:microsoft.com/office/officeart/2008/layout/RadialCluster"/>
    <dgm:cxn modelId="{51978744-9307-4E70-9402-D828F43DA9D1}" srcId="{1AEE7BA0-629C-4B85-B4AD-7E22DED1A99C}" destId="{6BBC841D-9638-41ED-BDD4-2259171F964B}" srcOrd="1" destOrd="0" parTransId="{E9612BF7-8DF6-43D8-9F23-D6B69FB5EE55}" sibTransId="{3B0261EE-CFB6-48AB-8E0B-0449F35B4D72}"/>
    <dgm:cxn modelId="{8722C715-9DE2-4679-8E34-637D9D573535}" type="presOf" srcId="{DDE525F0-70D8-45F0-9682-5D1D4141DDC1}" destId="{5FE1A525-6534-451B-8D78-FB9676DF26AD}" srcOrd="0" destOrd="0" presId="urn:microsoft.com/office/officeart/2008/layout/RadialCluster"/>
    <dgm:cxn modelId="{1D7F9148-6C95-4356-9711-FE690AD5DDDC}" srcId="{1AEE7BA0-629C-4B85-B4AD-7E22DED1A99C}" destId="{F238AA70-11E4-4313-A751-C3893A93367B}" srcOrd="8" destOrd="0" parTransId="{E3912C89-D80E-468E-BD43-AD61106A2D9F}" sibTransId="{479F126A-6D40-4053-B9AC-BFFB06DFC8FD}"/>
    <dgm:cxn modelId="{8BEF2BAD-EC03-4781-A20C-BC1E0B655708}" srcId="{4B42B842-6B2E-4003-A569-8DB2D07605DE}" destId="{9321480D-3849-499F-9149-3F1E97383D0E}" srcOrd="0" destOrd="0" parTransId="{3BAF80CF-93F2-486D-9D21-FD2B5778DFD2}" sibTransId="{558F8CCC-40FC-40E0-B992-4EB1CD746BC2}"/>
    <dgm:cxn modelId="{62635943-71E8-4C5F-A0AF-C594BB41A6C4}" type="presOf" srcId="{5E3C44D8-D7C4-4741-BFE7-B40E83E0810E}" destId="{D52CB5E7-AF9C-4FD2-9476-BEB2B98D0511}" srcOrd="0" destOrd="0" presId="urn:microsoft.com/office/officeart/2008/layout/RadialCluster"/>
    <dgm:cxn modelId="{8AFA0380-6C8D-49B4-8FD7-3F3C143FC937}" type="presOf" srcId="{B786CD19-95D2-4F8F-820A-CD58EEB81FF8}" destId="{91D700EE-352D-47CD-BDBB-368BAD1A15C3}" srcOrd="0" destOrd="0" presId="urn:microsoft.com/office/officeart/2008/layout/RadialCluster"/>
    <dgm:cxn modelId="{02A5ED6B-150E-47C9-8E83-189F8A393DFB}" type="presOf" srcId="{847C7364-11AA-4DC2-925F-B3CBC54ECB48}" destId="{3B13E823-8352-42F1-9CF9-3137D4F8DADE}" srcOrd="0" destOrd="0" presId="urn:microsoft.com/office/officeart/2008/layout/RadialCluster"/>
    <dgm:cxn modelId="{6CBD2549-4F7B-4CBA-9255-0952DBE1A71A}" type="presOf" srcId="{BB65152E-BCCC-4541-9434-6294DE38F568}" destId="{84B2A22D-953A-4877-BEBA-FF0CC0260630}" srcOrd="0" destOrd="0" presId="urn:microsoft.com/office/officeart/2008/layout/RadialCluster"/>
    <dgm:cxn modelId="{B0D646C6-1166-4397-A81A-56DA55EB74D4}" srcId="{1AEE7BA0-629C-4B85-B4AD-7E22DED1A99C}" destId="{BB9CDE7A-964C-41EA-9FA4-73AAEF6C8C87}" srcOrd="5" destOrd="0" parTransId="{0DB401ED-9501-47A0-9722-FFB671C5363B}" sibTransId="{675EE0BE-E249-4D58-9275-65AB4D4FF5B0}"/>
    <dgm:cxn modelId="{D40570A0-350A-4577-AEBF-FFECE0FBD67E}" srcId="{1AEE7BA0-629C-4B85-B4AD-7E22DED1A99C}" destId="{5E3C44D8-D7C4-4741-BFE7-B40E83E0810E}" srcOrd="4" destOrd="0" parTransId="{419C214F-5B37-41C8-8489-BA7258B8F6B9}" sibTransId="{23022F15-57E7-4484-A5E9-2EC47C0A06E3}"/>
    <dgm:cxn modelId="{2BC9111B-59FA-498F-B362-99B38A37CA9A}" type="presOf" srcId="{5F82ADDF-1E91-467C-A264-860ED8DCA426}" destId="{6CD08984-0F29-4332-9FF8-AC58E7CEEB64}" srcOrd="0" destOrd="0" presId="urn:microsoft.com/office/officeart/2008/layout/RadialCluster"/>
    <dgm:cxn modelId="{0D5758AB-D279-4A1D-8355-876BA0F0E330}" type="presOf" srcId="{8EACBA72-0736-4829-BF79-2B5DEFF075E3}" destId="{4B013E86-89D2-4212-AEED-7FBC7097AEBA}" srcOrd="0" destOrd="0" presId="urn:microsoft.com/office/officeart/2008/layout/RadialCluster"/>
    <dgm:cxn modelId="{0E8F3568-C0A8-400B-800B-B90C07804FBA}" srcId="{1AEE7BA0-629C-4B85-B4AD-7E22DED1A99C}" destId="{D45ADFEC-7227-45ED-80AA-E792832CF994}" srcOrd="7" destOrd="0" parTransId="{5DBF9A8A-DA02-424B-8E1F-E988E5B6820B}" sibTransId="{4902897B-FE49-4618-BC95-92338A266511}"/>
    <dgm:cxn modelId="{2B2F37A6-B467-46AF-9136-304671AF3D4E}" type="presOf" srcId="{1AEE7BA0-629C-4B85-B4AD-7E22DED1A99C}" destId="{F2D50769-82FD-4084-8E03-110D6579274B}" srcOrd="0" destOrd="0" presId="urn:microsoft.com/office/officeart/2008/layout/RadialCluster"/>
    <dgm:cxn modelId="{6CEEA439-2F00-4982-9871-503A5365E2DF}" srcId="{BB65152E-BCCC-4541-9434-6294DE38F568}" destId="{1AEE7BA0-629C-4B85-B4AD-7E22DED1A99C}" srcOrd="0" destOrd="0" parTransId="{1567C19D-C1BB-49DD-8291-657F4EEF2DF7}" sibTransId="{089A64FA-F977-4B37-B89F-2EF8C1433DDF}"/>
    <dgm:cxn modelId="{0CCF13F1-E06E-4B72-B296-9689D595A780}" type="presOf" srcId="{419C214F-5B37-41C8-8489-BA7258B8F6B9}" destId="{50357D84-431E-47DE-B7A5-2230E9C33475}" srcOrd="0" destOrd="0" presId="urn:microsoft.com/office/officeart/2008/layout/RadialCluster"/>
    <dgm:cxn modelId="{273306C4-C160-4021-93D6-6510B27E1B7B}" type="presOf" srcId="{6BBC841D-9638-41ED-BDD4-2259171F964B}" destId="{9085E4C5-3192-416F-86F0-ABBA20B2171B}" srcOrd="0" destOrd="0" presId="urn:microsoft.com/office/officeart/2008/layout/RadialCluster"/>
    <dgm:cxn modelId="{7B70DE45-1D9C-4F31-894D-914B84C1AD81}" srcId="{1AEE7BA0-629C-4B85-B4AD-7E22DED1A99C}" destId="{5F82ADDF-1E91-467C-A264-860ED8DCA426}" srcOrd="0" destOrd="0" parTransId="{B29318E9-7C07-4CD5-9C1C-11978CFFCA78}" sibTransId="{0CE931A9-4842-44F8-A23A-CE7B9271682A}"/>
    <dgm:cxn modelId="{66CB8AE6-9B68-4660-9534-610640036975}" type="presOf" srcId="{BB9CDE7A-964C-41EA-9FA4-73AAEF6C8C87}" destId="{034AE756-2580-4AA7-99D3-C950C00E90B8}" srcOrd="0" destOrd="0" presId="urn:microsoft.com/office/officeart/2008/layout/RadialCluster"/>
    <dgm:cxn modelId="{AC15B91B-A360-463A-9C6D-3EEE6C2D58BF}" type="presOf" srcId="{E9612BF7-8DF6-43D8-9F23-D6B69FB5EE55}" destId="{BA9E4B6F-5BC6-4833-8340-6DC678159372}" srcOrd="0" destOrd="0" presId="urn:microsoft.com/office/officeart/2008/layout/RadialCluster"/>
    <dgm:cxn modelId="{6D70CCF1-1CDA-4465-BE67-0477D981CEF9}" type="presParOf" srcId="{84B2A22D-953A-4877-BEBA-FF0CC0260630}" destId="{3C1CC195-821B-4304-9293-2FDD928A06EE}" srcOrd="0" destOrd="0" presId="urn:microsoft.com/office/officeart/2008/layout/RadialCluster"/>
    <dgm:cxn modelId="{D5686CFB-EC66-4B95-A722-AF75E61F6588}" type="presParOf" srcId="{3C1CC195-821B-4304-9293-2FDD928A06EE}" destId="{F2D50769-82FD-4084-8E03-110D6579274B}" srcOrd="0" destOrd="0" presId="urn:microsoft.com/office/officeart/2008/layout/RadialCluster"/>
    <dgm:cxn modelId="{484EFE51-E31B-4CEB-9957-F119D4EC2D8F}" type="presParOf" srcId="{3C1CC195-821B-4304-9293-2FDD928A06EE}" destId="{652BDA42-9255-444F-BF4F-48E006951B2F}" srcOrd="1" destOrd="0" presId="urn:microsoft.com/office/officeart/2008/layout/RadialCluster"/>
    <dgm:cxn modelId="{0C26A60F-125B-44A2-A9CD-FC20228FDEA3}" type="presParOf" srcId="{3C1CC195-821B-4304-9293-2FDD928A06EE}" destId="{6CD08984-0F29-4332-9FF8-AC58E7CEEB64}" srcOrd="2" destOrd="0" presId="urn:microsoft.com/office/officeart/2008/layout/RadialCluster"/>
    <dgm:cxn modelId="{D4DFF2DC-B1DA-4973-9A16-F6E457C3B507}" type="presParOf" srcId="{3C1CC195-821B-4304-9293-2FDD928A06EE}" destId="{BA9E4B6F-5BC6-4833-8340-6DC678159372}" srcOrd="3" destOrd="0" presId="urn:microsoft.com/office/officeart/2008/layout/RadialCluster"/>
    <dgm:cxn modelId="{B440A16A-F206-4C2E-BC59-69C266F80185}" type="presParOf" srcId="{3C1CC195-821B-4304-9293-2FDD928A06EE}" destId="{9085E4C5-3192-416F-86F0-ABBA20B2171B}" srcOrd="4" destOrd="0" presId="urn:microsoft.com/office/officeart/2008/layout/RadialCluster"/>
    <dgm:cxn modelId="{5887D6EF-FC9E-44C2-9FC9-CE89E7B36D75}" type="presParOf" srcId="{3C1CC195-821B-4304-9293-2FDD928A06EE}" destId="{4B013E86-89D2-4212-AEED-7FBC7097AEBA}" srcOrd="5" destOrd="0" presId="urn:microsoft.com/office/officeart/2008/layout/RadialCluster"/>
    <dgm:cxn modelId="{582EACBC-43CB-415F-8A42-A2399ED58164}" type="presParOf" srcId="{3C1CC195-821B-4304-9293-2FDD928A06EE}" destId="{5FE1A525-6534-451B-8D78-FB9676DF26AD}" srcOrd="6" destOrd="0" presId="urn:microsoft.com/office/officeart/2008/layout/RadialCluster"/>
    <dgm:cxn modelId="{9B968A96-9E6D-4DD8-B95F-5A552A3D35A2}" type="presParOf" srcId="{3C1CC195-821B-4304-9293-2FDD928A06EE}" destId="{EAF10663-8C4C-4B90-9C61-0833B6F849A5}" srcOrd="7" destOrd="0" presId="urn:microsoft.com/office/officeart/2008/layout/RadialCluster"/>
    <dgm:cxn modelId="{85204830-8140-4E5F-90A4-B2764F2B1DB9}" type="presParOf" srcId="{3C1CC195-821B-4304-9293-2FDD928A06EE}" destId="{9F2A84AB-C033-4C2A-AEC3-50C6B90266E5}" srcOrd="8" destOrd="0" presId="urn:microsoft.com/office/officeart/2008/layout/RadialCluster"/>
    <dgm:cxn modelId="{D67589F5-808B-472F-831E-D87AAA1B6A59}" type="presParOf" srcId="{3C1CC195-821B-4304-9293-2FDD928A06EE}" destId="{50357D84-431E-47DE-B7A5-2230E9C33475}" srcOrd="9" destOrd="0" presId="urn:microsoft.com/office/officeart/2008/layout/RadialCluster"/>
    <dgm:cxn modelId="{B2FF3646-C5F3-4A91-B01B-E48D94835F97}" type="presParOf" srcId="{3C1CC195-821B-4304-9293-2FDD928A06EE}" destId="{D52CB5E7-AF9C-4FD2-9476-BEB2B98D0511}" srcOrd="10" destOrd="0" presId="urn:microsoft.com/office/officeart/2008/layout/RadialCluster"/>
    <dgm:cxn modelId="{31CA0378-5A4D-40CF-89A6-C213144167DA}" type="presParOf" srcId="{3C1CC195-821B-4304-9293-2FDD928A06EE}" destId="{80D04EC1-DC11-4F75-8AF3-AA81E7A85C4C}" srcOrd="11" destOrd="0" presId="urn:microsoft.com/office/officeart/2008/layout/RadialCluster"/>
    <dgm:cxn modelId="{B87FA03A-D5A2-4568-8339-58C1BCF0A54C}" type="presParOf" srcId="{3C1CC195-821B-4304-9293-2FDD928A06EE}" destId="{034AE756-2580-4AA7-99D3-C950C00E90B8}" srcOrd="12" destOrd="0" presId="urn:microsoft.com/office/officeart/2008/layout/RadialCluster"/>
    <dgm:cxn modelId="{57DB3509-F1CA-41E2-BCDB-54F28F147C6E}" type="presParOf" srcId="{3C1CC195-821B-4304-9293-2FDD928A06EE}" destId="{91D700EE-352D-47CD-BDBB-368BAD1A15C3}" srcOrd="13" destOrd="0" presId="urn:microsoft.com/office/officeart/2008/layout/RadialCluster"/>
    <dgm:cxn modelId="{18751AF4-00BC-411A-8002-FEC868F8FB90}" type="presParOf" srcId="{3C1CC195-821B-4304-9293-2FDD928A06EE}" destId="{3B13E823-8352-42F1-9CF9-3137D4F8DADE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50769-82FD-4084-8E03-110D6579274B}">
      <dsp:nvSpPr>
        <dsp:cNvPr id="0" name=""/>
        <dsp:cNvSpPr/>
      </dsp:nvSpPr>
      <dsp:spPr>
        <a:xfrm>
          <a:off x="2819431" y="1900747"/>
          <a:ext cx="1494246" cy="1494246"/>
        </a:xfrm>
        <a:prstGeom prst="roundRect">
          <a:avLst/>
        </a:prstGeom>
        <a:solidFill>
          <a:srgbClr val="C00000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bg1"/>
              </a:solidFill>
            </a:rPr>
            <a:t>Data Breach Event</a:t>
          </a:r>
        </a:p>
      </dsp:txBody>
      <dsp:txXfrm>
        <a:off x="2892374" y="1973690"/>
        <a:ext cx="1348360" cy="1348360"/>
      </dsp:txXfrm>
    </dsp:sp>
    <dsp:sp modelId="{652BDA42-9255-444F-BF4F-48E006951B2F}">
      <dsp:nvSpPr>
        <dsp:cNvPr id="0" name=""/>
        <dsp:cNvSpPr/>
      </dsp:nvSpPr>
      <dsp:spPr>
        <a:xfrm rot="16119972">
          <a:off x="3153754" y="1514442"/>
          <a:ext cx="7728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2819" y="0"/>
              </a:lnTo>
            </a:path>
          </a:pathLst>
        </a:custGeom>
        <a:noFill/>
        <a:ln w="254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D08984-0F29-4332-9FF8-AC58E7CEEB64}">
      <dsp:nvSpPr>
        <dsp:cNvPr id="0" name=""/>
        <dsp:cNvSpPr/>
      </dsp:nvSpPr>
      <dsp:spPr>
        <a:xfrm>
          <a:off x="2733700" y="126992"/>
          <a:ext cx="1571627" cy="10011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Costs of notifying affecting individuals </a:t>
          </a:r>
        </a:p>
      </dsp:txBody>
      <dsp:txXfrm>
        <a:off x="2782572" y="175864"/>
        <a:ext cx="1473883" cy="903401"/>
      </dsp:txXfrm>
    </dsp:sp>
    <dsp:sp modelId="{BA9E4B6F-5BC6-4833-8340-6DC678159372}">
      <dsp:nvSpPr>
        <dsp:cNvPr id="0" name=""/>
        <dsp:cNvSpPr/>
      </dsp:nvSpPr>
      <dsp:spPr>
        <a:xfrm rot="19738080">
          <a:off x="4268293" y="2034915"/>
          <a:ext cx="6341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4198" y="0"/>
              </a:lnTo>
            </a:path>
          </a:pathLst>
        </a:custGeom>
        <a:noFill/>
        <a:ln w="254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85E4C5-3192-416F-86F0-ABBA20B2171B}">
      <dsp:nvSpPr>
        <dsp:cNvPr id="0" name=""/>
        <dsp:cNvSpPr/>
      </dsp:nvSpPr>
      <dsp:spPr>
        <a:xfrm>
          <a:off x="4857108" y="829062"/>
          <a:ext cx="1695699" cy="10645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Defense and settlement costs</a:t>
          </a:r>
        </a:p>
      </dsp:txBody>
      <dsp:txXfrm>
        <a:off x="4909077" y="881031"/>
        <a:ext cx="1591761" cy="960659"/>
      </dsp:txXfrm>
    </dsp:sp>
    <dsp:sp modelId="{4B013E86-89D2-4212-AEED-7FBC7097AEBA}">
      <dsp:nvSpPr>
        <dsp:cNvPr id="0" name=""/>
        <dsp:cNvSpPr/>
      </dsp:nvSpPr>
      <dsp:spPr>
        <a:xfrm rot="21530463">
          <a:off x="4313614" y="2626516"/>
          <a:ext cx="6170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7047" y="0"/>
              </a:lnTo>
            </a:path>
          </a:pathLst>
        </a:custGeom>
        <a:noFill/>
        <a:ln w="254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1A525-6534-451B-8D78-FB9676DF26AD}">
      <dsp:nvSpPr>
        <dsp:cNvPr id="0" name=""/>
        <dsp:cNvSpPr/>
      </dsp:nvSpPr>
      <dsp:spPr>
        <a:xfrm>
          <a:off x="4930598" y="2188674"/>
          <a:ext cx="1820482" cy="826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Lost customers and damaged reputation</a:t>
          </a:r>
        </a:p>
      </dsp:txBody>
      <dsp:txXfrm>
        <a:off x="4970938" y="2229014"/>
        <a:ext cx="1739802" cy="745695"/>
      </dsp:txXfrm>
    </dsp:sp>
    <dsp:sp modelId="{EAF10663-8C4C-4B90-9C61-0833B6F849A5}">
      <dsp:nvSpPr>
        <dsp:cNvPr id="0" name=""/>
        <dsp:cNvSpPr/>
      </dsp:nvSpPr>
      <dsp:spPr>
        <a:xfrm rot="1826943">
          <a:off x="4236858" y="3369326"/>
          <a:ext cx="11139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3957" y="0"/>
              </a:lnTo>
            </a:path>
          </a:pathLst>
        </a:custGeom>
        <a:noFill/>
        <a:ln w="254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2A84AB-C033-4C2A-AEC3-50C6B90266E5}">
      <dsp:nvSpPr>
        <dsp:cNvPr id="0" name=""/>
        <dsp:cNvSpPr/>
      </dsp:nvSpPr>
      <dsp:spPr>
        <a:xfrm>
          <a:off x="5014401" y="3651588"/>
          <a:ext cx="1838322" cy="7754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Cyber extortion payments</a:t>
          </a:r>
        </a:p>
      </dsp:txBody>
      <dsp:txXfrm>
        <a:off x="5052255" y="3689442"/>
        <a:ext cx="1762614" cy="699738"/>
      </dsp:txXfrm>
    </dsp:sp>
    <dsp:sp modelId="{50357D84-431E-47DE-B7A5-2230E9C33475}">
      <dsp:nvSpPr>
        <dsp:cNvPr id="0" name=""/>
        <dsp:cNvSpPr/>
      </dsp:nvSpPr>
      <dsp:spPr>
        <a:xfrm rot="5396405">
          <a:off x="3109496" y="3853311"/>
          <a:ext cx="9166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16635" y="0"/>
              </a:lnTo>
            </a:path>
          </a:pathLst>
        </a:custGeom>
        <a:noFill/>
        <a:ln w="254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CB5E7-AF9C-4FD2-9476-BEB2B98D0511}">
      <dsp:nvSpPr>
        <dsp:cNvPr id="0" name=""/>
        <dsp:cNvSpPr/>
      </dsp:nvSpPr>
      <dsp:spPr>
        <a:xfrm>
          <a:off x="2711452" y="4311629"/>
          <a:ext cx="1714370" cy="6579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Business Income Loss</a:t>
          </a:r>
        </a:p>
      </dsp:txBody>
      <dsp:txXfrm>
        <a:off x="2743573" y="4343750"/>
        <a:ext cx="1650128" cy="593750"/>
      </dsp:txXfrm>
    </dsp:sp>
    <dsp:sp modelId="{80D04EC1-DC11-4F75-8AF3-AA81E7A85C4C}">
      <dsp:nvSpPr>
        <dsp:cNvPr id="0" name=""/>
        <dsp:cNvSpPr/>
      </dsp:nvSpPr>
      <dsp:spPr>
        <a:xfrm rot="10796698">
          <a:off x="2080177" y="2648943"/>
          <a:ext cx="7392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9253" y="0"/>
              </a:lnTo>
            </a:path>
          </a:pathLst>
        </a:custGeom>
        <a:noFill/>
        <a:ln w="254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4AE756-2580-4AA7-99D3-C950C00E90B8}">
      <dsp:nvSpPr>
        <dsp:cNvPr id="0" name=""/>
        <dsp:cNvSpPr/>
      </dsp:nvSpPr>
      <dsp:spPr>
        <a:xfrm>
          <a:off x="566727" y="2149452"/>
          <a:ext cx="1513450" cy="10011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Regulatory fines at home &amp; abroad</a:t>
          </a:r>
        </a:p>
      </dsp:txBody>
      <dsp:txXfrm>
        <a:off x="615599" y="2198324"/>
        <a:ext cx="1415706" cy="903401"/>
      </dsp:txXfrm>
    </dsp:sp>
    <dsp:sp modelId="{91D700EE-352D-47CD-BDBB-368BAD1A15C3}">
      <dsp:nvSpPr>
        <dsp:cNvPr id="0" name=""/>
        <dsp:cNvSpPr/>
      </dsp:nvSpPr>
      <dsp:spPr>
        <a:xfrm rot="12802382">
          <a:off x="2186372" y="1965974"/>
          <a:ext cx="6899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9941" y="0"/>
              </a:lnTo>
            </a:path>
          </a:pathLst>
        </a:custGeom>
        <a:noFill/>
        <a:ln w="254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3E823-8352-42F1-9CF9-3137D4F8DADE}">
      <dsp:nvSpPr>
        <dsp:cNvPr id="0" name=""/>
        <dsp:cNvSpPr/>
      </dsp:nvSpPr>
      <dsp:spPr>
        <a:xfrm>
          <a:off x="611708" y="775064"/>
          <a:ext cx="1743223" cy="10011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Costs of notifying regulatory authorities</a:t>
          </a:r>
        </a:p>
      </dsp:txBody>
      <dsp:txXfrm>
        <a:off x="660580" y="823936"/>
        <a:ext cx="1645479" cy="903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0.07168</cdr:x>
      <cdr:y>0.05686</cdr:y>
    </cdr:from>
    <cdr:to>
      <cdr:x>0.27625</cdr:x>
      <cdr:y>0.12509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7375" y="238125"/>
          <a:ext cx="1676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14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296" y="0"/>
            <a:ext cx="297314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6428D4E-CD86-468D-BEE4-4FD3A017EE70}" type="datetime1">
              <a:rPr lang="en-US"/>
              <a:pPr>
                <a:defRPr/>
              </a:pPr>
              <a:t>10/14/2016</a:t>
            </a:fld>
            <a:endParaRPr lang="en-US"/>
          </a:p>
        </p:txBody>
      </p:sp>
      <p:sp>
        <p:nvSpPr>
          <p:cNvPr id="22938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27"/>
            <a:ext cx="297314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296" y="8830627"/>
            <a:ext cx="297314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6DD95BB-A669-4F44-8D4A-44D0FEE85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29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3075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00175" y="582613"/>
            <a:ext cx="4057650" cy="304482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Notes Placeholder 307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60091" y="3824750"/>
            <a:ext cx="5739375" cy="51553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46066" tIns="46066" rIns="46066" bIns="460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9" name="Slide Number Placeholder 3078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085167" y="9047017"/>
            <a:ext cx="690779" cy="24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887" tIns="46499" rIns="45887" bIns="46499" numCol="1" anchor="b" anchorCtr="0" compatLnSpc="1">
            <a:prstTxWarp prst="textNoShape">
              <a:avLst/>
            </a:prstTxWarp>
            <a:spAutoFit/>
          </a:bodyPr>
          <a:lstStyle>
            <a:lvl1pPr algn="ctr" defTabSz="930275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926E3E4-F212-49E4-9AB9-DC573DC8C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69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28600" indent="-228600" algn="l" rtl="0" eaLnBrk="0" fontAlgn="base" hangingPunct="0">
      <a:lnSpc>
        <a:spcPct val="90000"/>
      </a:lnSpc>
      <a:spcBef>
        <a:spcPct val="100000"/>
      </a:spcBef>
      <a:spcAft>
        <a:spcPct val="0"/>
      </a:spcAft>
      <a:buClr>
        <a:srgbClr val="008080"/>
      </a:buClr>
      <a:buSzPct val="85000"/>
      <a:buFont typeface="Wingdings" pitchFamily="2" charset="2"/>
      <a:buChar char="n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517525" indent="-174625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rgbClr val="008080"/>
      </a:buClr>
      <a:buFont typeface="Wingdings" pitchFamily="2" charset="2"/>
      <a:buChar char="w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800100" indent="-168275" algn="l" rtl="0" eaLnBrk="0" fontAlgn="base" hangingPunct="0">
      <a:lnSpc>
        <a:spcPct val="90000"/>
      </a:lnSpc>
      <a:spcBef>
        <a:spcPct val="25000"/>
      </a:spcBef>
      <a:spcAft>
        <a:spcPct val="0"/>
      </a:spcAft>
      <a:buClr>
        <a:srgbClr val="008080"/>
      </a:buClr>
      <a:buFont typeface="Arial" charset="0"/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089025" indent="-174625" algn="l" rtl="0" eaLnBrk="0" fontAlgn="base" hangingPunct="0">
      <a:lnSpc>
        <a:spcPct val="90000"/>
      </a:lnSpc>
      <a:spcBef>
        <a:spcPct val="15000"/>
      </a:spcBef>
      <a:spcAft>
        <a:spcPct val="0"/>
      </a:spcAft>
      <a:buClr>
        <a:srgbClr val="008080"/>
      </a:buClr>
      <a:buFont typeface="Wingdings" pitchFamily="2" charset="2"/>
      <a:buChar char="§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371600" indent="-168275" algn="l" rtl="0" eaLnBrk="0" fontAlgn="base" hangingPunct="0">
      <a:lnSpc>
        <a:spcPct val="90000"/>
      </a:lnSpc>
      <a:spcBef>
        <a:spcPct val="15000"/>
      </a:spcBef>
      <a:spcAft>
        <a:spcPct val="0"/>
      </a:spcAft>
      <a:buClr>
        <a:srgbClr val="008080"/>
      </a:buClr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nkofcanada.ca/rates/price-indexes/bcpi/#footnote-1" TargetMode="External"/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bankofcanada.ca/rates/price-indexes/bcpi/#footnote-2" TargetMode="Externa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438143-1DA2-4BA3-AF43-18D3330F406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298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 txBox="1">
            <a:spLocks noGrp="1" noChangeArrowheads="1"/>
          </p:cNvSpPr>
          <p:nvPr/>
        </p:nvSpPr>
        <p:spPr bwMode="auto">
          <a:xfrm>
            <a:off x="3018099" y="9104311"/>
            <a:ext cx="675762" cy="25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73928D28-D42A-4796-A4D5-64B373BF1E6F}" type="slidenum">
              <a:rPr lang="en-US" sz="1000"/>
              <a:pPr algn="ctr" defTabSz="930275"/>
              <a:t>11</a:t>
            </a:fld>
            <a:endParaRPr lang="en-US" sz="10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4725" y="692150"/>
            <a:ext cx="4708525" cy="3532188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8187" y="4454552"/>
            <a:ext cx="4905359" cy="4224144"/>
          </a:xfrm>
          <a:noFill/>
          <a:ln/>
        </p:spPr>
        <p:txBody>
          <a:bodyPr lIns="91482" tIns="45744" rIns="91482" bIns="45744"/>
          <a:lstStyle/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082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pPr defTabSz="928787">
              <a:defRPr/>
            </a:pPr>
            <a:fld id="{3711D1C8-0BB5-4546-B0DE-9FAB346B6C05}" type="slidenum">
              <a:rPr lang="en-US" smtClean="0"/>
              <a:pPr defTabSz="928787">
                <a:defRPr/>
              </a:pPr>
              <a:t>13</a:t>
            </a:fld>
            <a:endParaRPr lang="en-US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60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6425" y="9034463"/>
            <a:ext cx="708025" cy="247650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14</a:t>
            </a:fld>
            <a:endParaRPr lang="en-US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7519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6425" y="9034463"/>
            <a:ext cx="708025" cy="247650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15</a:t>
            </a:fld>
            <a:endParaRPr lang="en-US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5483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9046822"/>
            <a:ext cx="690779" cy="247989"/>
          </a:xfrm>
        </p:spPr>
        <p:txBody>
          <a:bodyPr/>
          <a:lstStyle/>
          <a:p>
            <a:pPr>
              <a:defRPr/>
            </a:pPr>
            <a:fld id="{938F789B-0BA8-4A49-AFC3-8C639E029E1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02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40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39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473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9046822"/>
            <a:ext cx="690779" cy="247989"/>
          </a:xfrm>
        </p:spPr>
        <p:txBody>
          <a:bodyPr/>
          <a:lstStyle/>
          <a:p>
            <a:pPr>
              <a:defRPr/>
            </a:pPr>
            <a:fld id="{938F789B-0BA8-4A49-AFC3-8C639E029E1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338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 txBox="1">
            <a:spLocks noGrp="1" noChangeArrowheads="1"/>
          </p:cNvSpPr>
          <p:nvPr/>
        </p:nvSpPr>
        <p:spPr bwMode="auto">
          <a:xfrm>
            <a:off x="3018099" y="9104311"/>
            <a:ext cx="675762" cy="25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73928D28-D42A-4796-A4D5-64B373BF1E6F}" type="slidenum">
              <a:rPr lang="en-US" sz="1000"/>
              <a:pPr algn="ctr" defTabSz="930275"/>
              <a:t>23</a:t>
            </a:fld>
            <a:endParaRPr lang="en-US" sz="10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4725" y="692150"/>
            <a:ext cx="4708525" cy="3532188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8187" y="4454552"/>
            <a:ext cx="4905359" cy="4224144"/>
          </a:xfrm>
          <a:noFill/>
          <a:ln/>
        </p:spPr>
        <p:txBody>
          <a:bodyPr lIns="91482" tIns="45744" rIns="91482" bIns="45744"/>
          <a:lstStyle/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895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792" y="9047163"/>
            <a:ext cx="689527" cy="247650"/>
          </a:xfrm>
        </p:spPr>
        <p:txBody>
          <a:bodyPr/>
          <a:lstStyle/>
          <a:p>
            <a:pPr defTabSz="928787">
              <a:defRPr/>
            </a:pPr>
            <a:fld id="{15A7F7DB-3A93-4CAB-8AF3-CD35918FB945}" type="slidenum">
              <a:rPr lang="en-US" smtClean="0"/>
              <a:pPr defTabSz="928787">
                <a:defRPr/>
              </a:pPr>
              <a:t>2</a:t>
            </a:fld>
            <a:endParaRPr lang="en-US" dirty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202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 txBox="1">
            <a:spLocks noGrp="1" noChangeArrowheads="1"/>
          </p:cNvSpPr>
          <p:nvPr/>
        </p:nvSpPr>
        <p:spPr bwMode="auto">
          <a:xfrm>
            <a:off x="3085167" y="9045232"/>
            <a:ext cx="690779" cy="24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73928D28-D42A-4796-A4D5-64B373BF1E6F}" type="slidenum">
              <a:rPr lang="en-US" sz="1000"/>
              <a:pPr algn="ctr" defTabSz="930275"/>
              <a:t>24</a:t>
            </a:fld>
            <a:endParaRPr lang="en-US" sz="10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25" y="687388"/>
            <a:ext cx="4679950" cy="3509962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702" y="4425646"/>
            <a:ext cx="5014367" cy="4196733"/>
          </a:xfrm>
          <a:noFill/>
          <a:ln/>
        </p:spPr>
        <p:txBody>
          <a:bodyPr lIns="91482" tIns="45744" rIns="91482" bIns="45744"/>
          <a:lstStyle/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5939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E0D20E-023C-42B0-8472-CBD52A5E081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630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 txBox="1">
            <a:spLocks noGrp="1" noChangeArrowheads="1"/>
          </p:cNvSpPr>
          <p:nvPr/>
        </p:nvSpPr>
        <p:spPr bwMode="auto">
          <a:xfrm>
            <a:off x="3148013" y="9032875"/>
            <a:ext cx="70485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0120D0FC-162D-4E32-919F-627FE4F4B1C3}" type="slidenum">
              <a:rPr lang="en-US" sz="1000"/>
              <a:pPr algn="ctr" defTabSz="930275"/>
              <a:t>28</a:t>
            </a:fld>
            <a:endParaRPr lang="en-US" sz="10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5800"/>
            <a:ext cx="4672013" cy="350520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419600"/>
            <a:ext cx="5116512" cy="4191000"/>
          </a:xfrm>
          <a:noFill/>
          <a:ln/>
        </p:spPr>
        <p:txBody>
          <a:bodyPr lIns="91482" tIns="45744" rIns="91482" bIns="45744"/>
          <a:lstStyle/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3870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9046678"/>
            <a:ext cx="690779" cy="248133"/>
          </a:xfrm>
        </p:spPr>
        <p:txBody>
          <a:bodyPr/>
          <a:lstStyle/>
          <a:p>
            <a:pPr>
              <a:defRPr/>
            </a:pPr>
            <a:fld id="{3A6B90E8-B186-4EE7-9831-1401031F6C6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801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96507" y="9047163"/>
            <a:ext cx="691921" cy="247650"/>
          </a:xfrm>
        </p:spPr>
        <p:txBody>
          <a:bodyPr/>
          <a:lstStyle/>
          <a:p>
            <a:pPr defTabSz="928787">
              <a:defRPr/>
            </a:pPr>
            <a:fld id="{15A7F7DB-3A93-4CAB-8AF3-CD35918FB945}" type="slidenum">
              <a:rPr lang="en-US" smtClean="0"/>
              <a:pPr defTabSz="928787">
                <a:defRPr/>
              </a:pPr>
              <a:t>31</a:t>
            </a:fld>
            <a:endParaRPr lang="en-US" dirty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8605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8588" y="582613"/>
            <a:ext cx="4060825" cy="3044825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6902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8588" y="582613"/>
            <a:ext cx="4060825" cy="3044825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983" indent="-280378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1512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116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8721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7326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5930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4535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3139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E7FC54-9E5C-4662-9649-B3108D5371A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971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2957847" y="8906154"/>
            <a:ext cx="662271" cy="247794"/>
          </a:xfrm>
          <a:noFill/>
        </p:spPr>
        <p:txBody>
          <a:bodyPr/>
          <a:lstStyle/>
          <a:p>
            <a:pPr defTabSz="911229"/>
            <a:fld id="{BC4CED26-30FC-40B3-942B-401B2AAF5079}" type="slidenum">
              <a:rPr lang="en-US" smtClean="0"/>
              <a:pPr defTabSz="911229"/>
              <a:t>34</a:t>
            </a:fld>
            <a:endParaRPr lang="en-US"/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8588" y="582613"/>
            <a:ext cx="4060825" cy="3044825"/>
          </a:xfrm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516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87438" y="700088"/>
            <a:ext cx="4672012" cy="35036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341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4713" y="4438879"/>
            <a:ext cx="5477705" cy="420559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202" tIns="45601" rIns="91202" bIns="4560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231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18099" y="8895078"/>
            <a:ext cx="675761" cy="246366"/>
          </a:xfrm>
        </p:spPr>
        <p:txBody>
          <a:bodyPr/>
          <a:lstStyle/>
          <a:p>
            <a:pPr defTabSz="909710">
              <a:defRPr/>
            </a:pPr>
            <a:fld id="{5858BD08-603D-48F8-9A20-C039EB7A66EE}" type="slidenum">
              <a:rPr lang="en-US" smtClean="0">
                <a:solidFill>
                  <a:srgbClr val="000000"/>
                </a:solidFill>
              </a:rPr>
              <a:pPr defTabSz="909710">
                <a:defRPr/>
              </a:pPr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8588" y="582613"/>
            <a:ext cx="4060825" cy="3044825"/>
          </a:xfrm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4708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322A15-8AEF-4FF6-95D9-0F9B94A7FCE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079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8CF14289-BFB6-4620-B50D-5080FC444261}" type="slidenum">
              <a:rPr lang="en-US" sz="1000"/>
              <a:pPr algn="ctr" defTabSz="930275"/>
              <a:t>37</a:t>
            </a:fld>
            <a:endParaRPr lang="en-US" sz="100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870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983" indent="-280378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1512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116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8721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7326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5930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4535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3139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E7FC54-9E5C-4662-9649-B3108D5371A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586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3"/>
          <p:cNvSpPr txBox="1">
            <a:spLocks noGrp="1" noChangeArrowheads="1"/>
          </p:cNvSpPr>
          <p:nvPr/>
        </p:nvSpPr>
        <p:spPr bwMode="auto">
          <a:xfrm>
            <a:off x="3085167" y="9047042"/>
            <a:ext cx="690779" cy="24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01" tIns="46413" rIns="45801" bIns="46413" anchor="b">
            <a:spAutoFit/>
          </a:bodyPr>
          <a:lstStyle/>
          <a:p>
            <a:pPr algn="ctr" defTabSz="928629"/>
            <a:fld id="{10D51B6F-E5CE-42ED-829B-9910A1E4B827}" type="slidenum">
              <a:rPr lang="en-US" sz="1000">
                <a:solidFill>
                  <a:srgbClr val="000000"/>
                </a:solidFill>
              </a:rPr>
              <a:pPr algn="ctr" defTabSz="928629"/>
              <a:t>39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8588" y="582613"/>
            <a:ext cx="4060825" cy="3044825"/>
          </a:xfrm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32437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426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23576" y="9059054"/>
            <a:ext cx="676988" cy="248472"/>
          </a:xfrm>
          <a:noFill/>
        </p:spPr>
        <p:txBody>
          <a:bodyPr/>
          <a:lstStyle/>
          <a:p>
            <a:pPr defTabSz="928787"/>
            <a:fld id="{5D11E945-B2AB-401C-B79F-AAE9AF6B9630}" type="slidenum">
              <a:rPr lang="en-US" smtClean="0"/>
              <a:pPr defTabSz="928787"/>
              <a:t>41</a:t>
            </a:fld>
            <a:endParaRPr lang="en-US" dirty="0"/>
          </a:p>
        </p:txBody>
      </p:sp>
      <p:sp>
        <p:nvSpPr>
          <p:cNvPr id="61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33463" y="700088"/>
            <a:ext cx="4654550" cy="3490912"/>
          </a:xfrm>
          <a:ln w="12700"/>
        </p:spPr>
      </p:sp>
      <p:sp>
        <p:nvSpPr>
          <p:cNvPr id="6148" name="Notes Placeholder 2"/>
          <p:cNvSpPr>
            <a:spLocks noGrp="1"/>
          </p:cNvSpPr>
          <p:nvPr>
            <p:ph type="body" idx="1"/>
          </p:nvPr>
        </p:nvSpPr>
        <p:spPr>
          <a:xfrm>
            <a:off x="672719" y="4422468"/>
            <a:ext cx="5375653" cy="4187195"/>
          </a:xfrm>
          <a:noFill/>
          <a:ln/>
        </p:spPr>
        <p:txBody>
          <a:bodyPr lIns="91420" tIns="45711" rIns="91420" bIns="45711"/>
          <a:lstStyle/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8873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23576" y="9059054"/>
            <a:ext cx="676988" cy="248472"/>
          </a:xfrm>
          <a:noFill/>
        </p:spPr>
        <p:txBody>
          <a:bodyPr/>
          <a:lstStyle/>
          <a:p>
            <a:pPr defTabSz="928787"/>
            <a:fld id="{CD578EAB-D2FC-49DD-9D39-674CBBC01DF6}" type="slidenum">
              <a:rPr lang="en-US" smtClean="0"/>
              <a:pPr defTabSz="928787"/>
              <a:t>42</a:t>
            </a:fld>
            <a:endParaRPr lang="en-US" dirty="0"/>
          </a:p>
        </p:txBody>
      </p:sp>
      <p:sp>
        <p:nvSpPr>
          <p:cNvPr id="71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33463" y="700088"/>
            <a:ext cx="4654550" cy="3490912"/>
          </a:xfrm>
          <a:ln w="12700"/>
        </p:spPr>
      </p:sp>
      <p:sp>
        <p:nvSpPr>
          <p:cNvPr id="7172" name="Notes Placeholder 2"/>
          <p:cNvSpPr>
            <a:spLocks noGrp="1"/>
          </p:cNvSpPr>
          <p:nvPr>
            <p:ph type="body" idx="1"/>
          </p:nvPr>
        </p:nvSpPr>
        <p:spPr>
          <a:xfrm>
            <a:off x="672719" y="4422468"/>
            <a:ext cx="5375653" cy="4187195"/>
          </a:xfrm>
          <a:noFill/>
          <a:ln/>
        </p:spPr>
        <p:txBody>
          <a:bodyPr lIns="91420" tIns="45711" rIns="91420" bIns="45711"/>
          <a:lstStyle/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0893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084513" y="9047163"/>
            <a:ext cx="692150" cy="247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2B0E9B5-36A5-4C65-9FC0-7A7FC996B372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43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9834211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983" indent="-280378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1512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116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8721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7326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5930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4535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3139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E7FC54-9E5C-4662-9649-B3108D5371A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892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983" indent="-280378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1512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116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8721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7326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5930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4535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3139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E7FC54-9E5C-4662-9649-B3108D5371A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391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9046822"/>
            <a:ext cx="690779" cy="247989"/>
          </a:xfrm>
        </p:spPr>
        <p:txBody>
          <a:bodyPr/>
          <a:lstStyle/>
          <a:p>
            <a:pPr>
              <a:defRPr/>
            </a:pPr>
            <a:fld id="{C3FDAECC-01E3-46D0-B980-A45E82B7AF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86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 w="12700"/>
        </p:spPr>
      </p:sp>
      <p:sp>
        <p:nvSpPr>
          <p:cNvPr id="286724" name="Notes Placeholder 2"/>
          <p:cNvSpPr>
            <a:spLocks noGrp="1"/>
          </p:cNvSpPr>
          <p:nvPr>
            <p:ph type="body" idx="1"/>
          </p:nvPr>
        </p:nvSpPr>
        <p:spPr>
          <a:xfrm>
            <a:off x="686112" y="4416108"/>
            <a:ext cx="5485778" cy="4182427"/>
          </a:xfrm>
          <a:noFill/>
          <a:ln/>
        </p:spPr>
        <p:txBody>
          <a:bodyPr lIns="91421" tIns="45711" rIns="91421" bIns="4571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02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611F51-868B-42BF-8B99-FFD066E708A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399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9046822"/>
            <a:ext cx="690779" cy="247989"/>
          </a:xfrm>
        </p:spPr>
        <p:txBody>
          <a:bodyPr/>
          <a:lstStyle/>
          <a:p>
            <a:pPr>
              <a:defRPr/>
            </a:pPr>
            <a:fld id="{6A210E9D-8931-4C98-8795-0266F6BA0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87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 w="12700"/>
        </p:spPr>
      </p:sp>
      <p:sp>
        <p:nvSpPr>
          <p:cNvPr id="287748" name="Notes Placeholder 2"/>
          <p:cNvSpPr>
            <a:spLocks noGrp="1"/>
          </p:cNvSpPr>
          <p:nvPr>
            <p:ph type="body" idx="1"/>
          </p:nvPr>
        </p:nvSpPr>
        <p:spPr>
          <a:xfrm>
            <a:off x="686112" y="4416108"/>
            <a:ext cx="5485778" cy="4182427"/>
          </a:xfrm>
          <a:noFill/>
          <a:ln/>
        </p:spPr>
        <p:txBody>
          <a:bodyPr lIns="91421" tIns="45711" rIns="91421" bIns="4571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895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9046822"/>
            <a:ext cx="690779" cy="247989"/>
          </a:xfrm>
        </p:spPr>
        <p:txBody>
          <a:bodyPr/>
          <a:lstStyle/>
          <a:p>
            <a:pPr>
              <a:defRPr/>
            </a:pPr>
            <a:fld id="{C3FDAECC-01E3-46D0-B980-A45E82B7AF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86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 w="12700"/>
        </p:spPr>
      </p:sp>
      <p:sp>
        <p:nvSpPr>
          <p:cNvPr id="286724" name="Notes Placeholder 2"/>
          <p:cNvSpPr>
            <a:spLocks noGrp="1"/>
          </p:cNvSpPr>
          <p:nvPr>
            <p:ph type="body" idx="1"/>
          </p:nvPr>
        </p:nvSpPr>
        <p:spPr>
          <a:xfrm>
            <a:off x="686112" y="4416108"/>
            <a:ext cx="5485778" cy="4182427"/>
          </a:xfrm>
          <a:noFill/>
          <a:ln/>
        </p:spPr>
        <p:txBody>
          <a:bodyPr lIns="91421" tIns="45711" rIns="91421" bIns="4571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076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9046822"/>
            <a:ext cx="690779" cy="247989"/>
          </a:xfrm>
        </p:spPr>
        <p:txBody>
          <a:bodyPr/>
          <a:lstStyle/>
          <a:p>
            <a:pPr>
              <a:defRPr/>
            </a:pPr>
            <a:fld id="{6A210E9D-8931-4C98-8795-0266F6BA0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87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 w="12700"/>
        </p:spPr>
      </p:sp>
      <p:sp>
        <p:nvSpPr>
          <p:cNvPr id="287748" name="Notes Placeholder 2"/>
          <p:cNvSpPr>
            <a:spLocks noGrp="1"/>
          </p:cNvSpPr>
          <p:nvPr>
            <p:ph type="body" idx="1"/>
          </p:nvPr>
        </p:nvSpPr>
        <p:spPr>
          <a:xfrm>
            <a:off x="686112" y="4416108"/>
            <a:ext cx="5485778" cy="4182427"/>
          </a:xfrm>
          <a:noFill/>
          <a:ln/>
        </p:spPr>
        <p:txBody>
          <a:bodyPr lIns="91421" tIns="45711" rIns="91421" bIns="4571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670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E60D02-A04A-4138-B31A-6A0C475C2275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1500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2C1BF9-4443-4806-9980-522A431C129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505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5D60F-0150-4F2D-B22F-824BDADA6C9E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349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fld id="{FEC3857E-DCBC-4731-A75E-A1590B57B44A}" type="slidenum">
              <a:rPr lang="en-US" smtClean="0">
                <a:solidFill>
                  <a:srgbClr val="000000"/>
                </a:solidFill>
              </a:rPr>
              <a:pPr/>
              <a:t>53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470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68D18C-0784-4943-AE98-17D8DF7C11EF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047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983" indent="-280378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1512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116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8721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7326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5930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4535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3139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E7FC54-9E5C-4662-9649-B3108D5371A3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4789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6213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611F51-868B-42BF-8B99-FFD066E708A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2539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 txBox="1">
            <a:spLocks noGrp="1" noChangeArrowheads="1"/>
          </p:cNvSpPr>
          <p:nvPr/>
        </p:nvSpPr>
        <p:spPr bwMode="auto">
          <a:xfrm>
            <a:off x="3025709" y="8848262"/>
            <a:ext cx="672717" cy="2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4986" tIns="45586" rIns="44986" bIns="45586" anchor="b">
            <a:spAutoFit/>
          </a:bodyPr>
          <a:lstStyle/>
          <a:p>
            <a:pPr algn="ctr" defTabSz="910927"/>
            <a:fld id="{68D79A82-C6A8-435D-975A-0BA087ED921A}" type="slidenum">
              <a:rPr lang="en-US" sz="1000"/>
              <a:pPr algn="ctr" defTabSz="910927"/>
              <a:t>57</a:t>
            </a:fld>
            <a:endParaRPr lang="en-US" sz="1000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8588" y="582613"/>
            <a:ext cx="4060825" cy="3044825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5161" tIns="45161" rIns="45161" bIns="45161"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98617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8588" y="582613"/>
            <a:ext cx="4060825" cy="3044825"/>
          </a:xfrm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318984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3611" y="9046822"/>
            <a:ext cx="693890" cy="247989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60</a:t>
            </a:fld>
            <a:endParaRPr lang="en-US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080660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90766" y="9000412"/>
            <a:ext cx="692032" cy="246717"/>
          </a:xfrm>
        </p:spPr>
        <p:txBody>
          <a:bodyPr/>
          <a:lstStyle/>
          <a:p>
            <a:pPr>
              <a:defRPr/>
            </a:pPr>
            <a:fld id="{7FF981F9-8331-43C1-8622-D2EDB409ECCC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7906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 txBox="1">
            <a:spLocks noGrp="1" noChangeArrowheads="1"/>
          </p:cNvSpPr>
          <p:nvPr/>
        </p:nvSpPr>
        <p:spPr bwMode="auto">
          <a:xfrm>
            <a:off x="3084514" y="9047163"/>
            <a:ext cx="6921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37408F01-780E-4886-93F5-C78D10FDAB23}" type="slidenum">
              <a:rPr lang="en-US" sz="1000"/>
              <a:pPr algn="ctr" defTabSz="930275"/>
              <a:t>62</a:t>
            </a:fld>
            <a:endParaRPr lang="en-US" sz="10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0175" y="582613"/>
            <a:ext cx="4057650" cy="3044825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5" tIns="46135" rIns="46135" bIns="46135"/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760225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2284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3"/>
          <p:cNvSpPr txBox="1">
            <a:spLocks noGrp="1" noChangeArrowheads="1"/>
          </p:cNvSpPr>
          <p:nvPr/>
        </p:nvSpPr>
        <p:spPr bwMode="auto">
          <a:xfrm>
            <a:off x="3083611" y="9046822"/>
            <a:ext cx="693890" cy="24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14" tIns="46425" rIns="45814" bIns="46425" anchor="b">
            <a:spAutoFit/>
          </a:bodyPr>
          <a:lstStyle/>
          <a:p>
            <a:pPr algn="ctr" defTabSz="928688"/>
            <a:fld id="{E3DF93DA-A49A-4A19-BD82-46C4AC1D0ED9}" type="slidenum">
              <a:rPr lang="en-US" sz="1000"/>
              <a:pPr algn="ctr" defTabSz="928688"/>
              <a:t>64</a:t>
            </a:fld>
            <a:endParaRPr lang="en-US" sz="1000"/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190683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9046822"/>
            <a:ext cx="690778" cy="247989"/>
          </a:xfrm>
        </p:spPr>
        <p:txBody>
          <a:bodyPr/>
          <a:lstStyle/>
          <a:p>
            <a:pPr>
              <a:defRPr/>
            </a:pPr>
            <a:fld id="{938F789B-0BA8-4A49-AFC3-8C639E029E1C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3359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89025" y="701675"/>
            <a:ext cx="4668838" cy="3503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23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4715" y="4438882"/>
            <a:ext cx="5476150" cy="42039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202" tIns="45601" rIns="91202" bIns="4560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154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89025" y="700088"/>
            <a:ext cx="4668838" cy="35036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341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4713" y="4438879"/>
            <a:ext cx="5477705" cy="420559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202" tIns="45601" rIns="91202" bIns="4560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2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 txBox="1">
            <a:spLocks noGrp="1" noChangeArrowheads="1"/>
          </p:cNvSpPr>
          <p:nvPr/>
        </p:nvSpPr>
        <p:spPr bwMode="auto">
          <a:xfrm>
            <a:off x="3085167" y="9045232"/>
            <a:ext cx="690779" cy="24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0120D0FC-162D-4E32-919F-627FE4F4B1C3}" type="slidenum">
              <a:rPr lang="en-US" sz="1000"/>
              <a:pPr algn="ctr" defTabSz="930275"/>
              <a:t>6</a:t>
            </a:fld>
            <a:endParaRPr lang="en-US" sz="10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25" y="687388"/>
            <a:ext cx="4679950" cy="3509962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702" y="4425646"/>
            <a:ext cx="5014367" cy="4196733"/>
          </a:xfrm>
          <a:noFill/>
          <a:ln/>
        </p:spPr>
        <p:txBody>
          <a:bodyPr lIns="91482" tIns="45744" rIns="91482" bIns="45744"/>
          <a:lstStyle/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06102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96507" y="9047163"/>
            <a:ext cx="691921" cy="247650"/>
          </a:xfrm>
        </p:spPr>
        <p:txBody>
          <a:bodyPr/>
          <a:lstStyle/>
          <a:p>
            <a:pPr defTabSz="928787">
              <a:defRPr/>
            </a:pPr>
            <a:fld id="{15A7F7DB-3A93-4CAB-8AF3-CD35918FB945}" type="slidenum">
              <a:rPr lang="en-US" smtClean="0"/>
              <a:pPr defTabSz="928787">
                <a:defRPr/>
              </a:pPr>
              <a:t>68</a:t>
            </a:fld>
            <a:endParaRPr lang="en-US" dirty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07527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68D18C-0784-4943-AE98-17D8DF7C11EF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474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0440F3-0FDA-4A6D-9AE4-0E63FCD1D244}" type="slidenum">
              <a:rPr lang="en-US" altLang="en-US" smtClean="0"/>
              <a:pPr/>
              <a:t>70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08384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0440F3-0FDA-4A6D-9AE4-0E63FCD1D244}" type="slidenum">
              <a:rPr lang="en-US" altLang="en-US" smtClean="0"/>
              <a:pPr/>
              <a:t>71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98795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0440F3-0FDA-4A6D-9AE4-0E63FCD1D244}" type="slidenum">
              <a:rPr lang="en-US" altLang="en-US" smtClean="0"/>
              <a:pPr/>
              <a:t>72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39455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0440F3-0FDA-4A6D-9AE4-0E63FCD1D244}" type="slidenum">
              <a:rPr lang="en-US" altLang="en-US" smtClean="0"/>
              <a:pPr/>
              <a:t>73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6154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0440F3-0FDA-4A6D-9AE4-0E63FCD1D244}" type="slidenum">
              <a:rPr lang="en-US" altLang="en-US" smtClean="0"/>
              <a:pPr/>
              <a:t>74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14076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9046678"/>
            <a:ext cx="690779" cy="248133"/>
          </a:xfrm>
        </p:spPr>
        <p:txBody>
          <a:bodyPr/>
          <a:lstStyle/>
          <a:p>
            <a:pPr>
              <a:defRPr/>
            </a:pPr>
            <a:fld id="{3A6B90E8-B186-4EE7-9831-1401031F6C6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5111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27537" y="9012726"/>
            <a:ext cx="681271" cy="247055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76</a:t>
            </a:fld>
            <a:endParaRPr lang="en-US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356639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E3C67A-46F9-4D53-AC71-52801308699E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53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 txBox="1">
            <a:spLocks noGrp="1" noChangeArrowheads="1"/>
          </p:cNvSpPr>
          <p:nvPr/>
        </p:nvSpPr>
        <p:spPr bwMode="auto">
          <a:xfrm>
            <a:off x="3085167" y="9045232"/>
            <a:ext cx="690779" cy="24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0120D0FC-162D-4E32-919F-627FE4F4B1C3}" type="slidenum">
              <a:rPr lang="en-US" sz="1000"/>
              <a:pPr algn="ctr" defTabSz="930275"/>
              <a:t>7</a:t>
            </a:fld>
            <a:endParaRPr lang="en-US" sz="10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25" y="687388"/>
            <a:ext cx="4679950" cy="3509962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702" y="4425646"/>
            <a:ext cx="5014367" cy="4196733"/>
          </a:xfrm>
          <a:noFill/>
          <a:ln/>
        </p:spPr>
        <p:txBody>
          <a:bodyPr lIns="91482" tIns="45744" rIns="91482" bIns="45744"/>
          <a:lstStyle/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99136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pPr defTabSz="928787">
              <a:defRPr/>
            </a:pPr>
            <a:fld id="{3711D1C8-0BB5-4546-B0DE-9FAB346B6C05}" type="slidenum">
              <a:rPr lang="en-US" smtClean="0"/>
              <a:pPr defTabSz="928787">
                <a:defRPr/>
              </a:pPr>
              <a:t>78</a:t>
            </a:fld>
            <a:endParaRPr lang="en-US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5647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90766" y="9000412"/>
            <a:ext cx="692032" cy="246717"/>
          </a:xfrm>
        </p:spPr>
        <p:txBody>
          <a:bodyPr/>
          <a:lstStyle/>
          <a:p>
            <a:pPr>
              <a:defRPr/>
            </a:pPr>
            <a:fld id="{7FF981F9-8331-43C1-8622-D2EDB409ECCC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9304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SwissReSans" panose="020B0604020202020204" pitchFamily="34" charset="0"/>
              </a:rPr>
              <a:t>http://</a:t>
            </a:r>
            <a:r>
              <a:rPr lang="en-US" b="1" dirty="0" err="1">
                <a:latin typeface="SwissReSans" panose="020B0604020202020204" pitchFamily="34" charset="0"/>
              </a:rPr>
              <a:t>www.bankofcanada.ca</a:t>
            </a:r>
            <a:r>
              <a:rPr lang="en-US" b="1" dirty="0">
                <a:latin typeface="SwissReSans" panose="020B0604020202020204" pitchFamily="34" charset="0"/>
              </a:rPr>
              <a:t>/rates/price-indexes/</a:t>
            </a:r>
            <a:r>
              <a:rPr lang="en-US" b="1" dirty="0" err="1">
                <a:latin typeface="SwissReSans" panose="020B0604020202020204" pitchFamily="34" charset="0"/>
              </a:rPr>
              <a:t>bcpi</a:t>
            </a:r>
            <a:r>
              <a:rPr lang="en-US" b="1" dirty="0">
                <a:latin typeface="SwissReSans" panose="020B0604020202020204" pitchFamily="34" charset="0"/>
              </a:rPr>
              <a:t>/</a:t>
            </a:r>
          </a:p>
          <a:p>
            <a:r>
              <a:rPr lang="en-US" b="1" dirty="0">
                <a:latin typeface="SwissReSans" panose="020B0604020202020204" pitchFamily="34" charset="0"/>
              </a:rPr>
              <a:t>Energy</a:t>
            </a:r>
          </a:p>
          <a:p>
            <a:r>
              <a:rPr lang="en-US" dirty="0">
                <a:latin typeface="SwissReSans" panose="020B0604020202020204" pitchFamily="34" charset="0"/>
              </a:rPr>
              <a:t>Crude Oil [WTI, Brent, Western Canada Crude </a:t>
            </a:r>
            <a:r>
              <a:rPr lang="en-US" dirty="0">
                <a:latin typeface="SwissReSans" panose="020B0604020202020204" pitchFamily="34" charset="0"/>
                <a:hlinkClick r:id="rId3"/>
              </a:rPr>
              <a:t>1</a:t>
            </a:r>
            <a:r>
              <a:rPr lang="en-US" dirty="0">
                <a:latin typeface="SwissReSans" panose="020B0604020202020204" pitchFamily="34" charset="0"/>
              </a:rPr>
              <a:t>], Natural Gas, Coal</a:t>
            </a:r>
          </a:p>
          <a:p>
            <a:r>
              <a:rPr lang="en-US" b="1" dirty="0">
                <a:latin typeface="SwissReSans" panose="020B0604020202020204" pitchFamily="34" charset="0"/>
              </a:rPr>
              <a:t>Metals and Minerals</a:t>
            </a:r>
          </a:p>
          <a:p>
            <a:r>
              <a:rPr lang="en-US" dirty="0">
                <a:latin typeface="SwissReSans" panose="020B0604020202020204" pitchFamily="34" charset="0"/>
              </a:rPr>
              <a:t>Potash, Aluminum, Gold, Nickel, Iron, Copper, Silver, Zinc, Lead</a:t>
            </a:r>
          </a:p>
          <a:p>
            <a:r>
              <a:rPr lang="en-US" b="1" dirty="0">
                <a:latin typeface="SwissReSans" panose="020B0604020202020204" pitchFamily="34" charset="0"/>
              </a:rPr>
              <a:t>Forestry</a:t>
            </a:r>
          </a:p>
          <a:p>
            <a:r>
              <a:rPr lang="en-US" dirty="0">
                <a:latin typeface="SwissReSans" panose="020B0604020202020204" pitchFamily="34" charset="0"/>
              </a:rPr>
              <a:t>Lumber, Pulp, Newsprint</a:t>
            </a:r>
          </a:p>
          <a:p>
            <a:r>
              <a:rPr lang="en-US" b="1" dirty="0">
                <a:latin typeface="SwissReSans" panose="020B0604020202020204" pitchFamily="34" charset="0"/>
              </a:rPr>
              <a:t>Agriculture</a:t>
            </a:r>
          </a:p>
          <a:p>
            <a:r>
              <a:rPr lang="en-US" dirty="0">
                <a:latin typeface="SwissReSans" panose="020B0604020202020204" pitchFamily="34" charset="0"/>
              </a:rPr>
              <a:t>Cattle, Canola, Wheat, Hogs, Corn, Barley, Potatoes</a:t>
            </a:r>
          </a:p>
          <a:p>
            <a:r>
              <a:rPr lang="en-US" b="1" dirty="0">
                <a:latin typeface="SwissReSans" panose="020B0604020202020204" pitchFamily="34" charset="0"/>
              </a:rPr>
              <a:t>Fisheries</a:t>
            </a:r>
          </a:p>
          <a:p>
            <a:r>
              <a:rPr lang="en-US" dirty="0">
                <a:latin typeface="SwissReSans" panose="020B0604020202020204" pitchFamily="34" charset="0"/>
              </a:rPr>
              <a:t>Finfish, Shellfish </a:t>
            </a:r>
            <a:r>
              <a:rPr lang="en-US" dirty="0">
                <a:latin typeface="SwissReSans" panose="020B0604020202020204" pitchFamily="34" charset="0"/>
                <a:hlinkClick r:id="rId4"/>
              </a:rPr>
              <a:t>2</a:t>
            </a:r>
            <a:endParaRPr lang="en-US" dirty="0">
              <a:latin typeface="SwissReSans" panose="020B0604020202020204" pitchFamily="34" charset="0"/>
            </a:endParaRPr>
          </a:p>
          <a:p>
            <a:endParaRPr lang="en-US" dirty="0">
              <a:latin typeface="SwissReSans" panose="020B0604020202020204" pitchFamily="34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F834B-72E2-4C97-956D-D43A8AC0F873}" type="slidenum">
              <a:rPr lang="en-GB" smtClean="0"/>
              <a:pPr>
                <a:defRPr/>
              </a:pPr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54079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63DA4F-B002-47BE-9AEC-705672FE9F1E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5521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9790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 txBox="1">
            <a:spLocks noGrp="1" noChangeArrowheads="1"/>
          </p:cNvSpPr>
          <p:nvPr/>
        </p:nvSpPr>
        <p:spPr bwMode="auto">
          <a:xfrm>
            <a:off x="3029676" y="8803010"/>
            <a:ext cx="676988" cy="24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4918" tIns="45517" rIns="44918" bIns="45517" anchor="b">
            <a:spAutoFit/>
          </a:bodyPr>
          <a:lstStyle/>
          <a:p>
            <a:pPr algn="ctr" defTabSz="909375"/>
            <a:fld id="{E50E95F2-1135-4372-9204-625316A33F45}" type="slidenum">
              <a:rPr lang="en-US" sz="1000"/>
              <a:pPr algn="ctr" defTabSz="909375"/>
              <a:t>83</a:t>
            </a:fld>
            <a:endParaRPr lang="en-US" sz="1000" dirty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5327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27537" y="8799760"/>
            <a:ext cx="681271" cy="248133"/>
          </a:xfrm>
        </p:spPr>
        <p:txBody>
          <a:bodyPr/>
          <a:lstStyle/>
          <a:p>
            <a:pPr defTabSz="909278">
              <a:defRPr/>
            </a:pPr>
            <a:fld id="{30B1B221-73F5-4062-9EC5-65201ECCFD86}" type="slidenum">
              <a:rPr lang="en-US" smtClean="0"/>
              <a:pPr defTabSz="909278">
                <a:defRPr/>
              </a:pPr>
              <a:t>84</a:t>
            </a:fld>
            <a:endParaRPr lang="en-US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98938582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DBB4DD-D1D1-4CB0-B9E7-4B83CE30A292}" type="slidenum">
              <a:rPr lang="en-US">
                <a:solidFill>
                  <a:prstClr val="black"/>
                </a:solidFill>
              </a:rPr>
              <a:pPr/>
              <a:t>85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8527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02219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4F8608A-FC54-41DF-94FA-4880815BCA81}" type="slidenum">
              <a:rPr lang="en-US" altLang="en-US" sz="1200">
                <a:solidFill>
                  <a:srgbClr val="000000"/>
                </a:solidFill>
              </a:rPr>
              <a:pPr/>
              <a:t>87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3678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9046822"/>
            <a:ext cx="690779" cy="247989"/>
          </a:xfrm>
        </p:spPr>
        <p:txBody>
          <a:bodyPr/>
          <a:lstStyle/>
          <a:p>
            <a:pPr>
              <a:defRPr/>
            </a:pPr>
            <a:fld id="{938F789B-0BA8-4A49-AFC3-8C639E029E1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0123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pPr defTabSz="928787">
              <a:defRPr/>
            </a:pPr>
            <a:fld id="{3711D1C8-0BB5-4546-B0DE-9FAB346B6C05}" type="slidenum">
              <a:rPr lang="en-US" smtClean="0"/>
              <a:pPr defTabSz="928787">
                <a:defRPr/>
              </a:pPr>
              <a:t>88</a:t>
            </a:fld>
            <a:endParaRPr lang="en-US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979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6B205B-5CAC-4CDE-BC3B-EC6CDB61437F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3323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697" name="Rectangle 3"/>
          <p:cNvSpPr txBox="1">
            <a:spLocks noGrp="1" noChangeArrowheads="1"/>
          </p:cNvSpPr>
          <p:nvPr/>
        </p:nvSpPr>
        <p:spPr bwMode="auto">
          <a:xfrm>
            <a:off x="3085794" y="9047163"/>
            <a:ext cx="68952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09" tIns="46522" rIns="45909" bIns="46522" anchor="b">
            <a:spAutoFit/>
          </a:bodyPr>
          <a:lstStyle/>
          <a:p>
            <a:pPr algn="ctr"/>
            <a:fld id="{ECB28993-AF64-42C9-8474-B3CB83825417}" type="slidenum">
              <a:rPr lang="en-US" sz="1000">
                <a:solidFill>
                  <a:srgbClr val="000000"/>
                </a:solidFill>
                <a:latin typeface="Times New Roman" pitchFamily="18" charset="0"/>
              </a:rPr>
              <a:pPr algn="ctr"/>
              <a:t>90</a:t>
            </a:fld>
            <a:endParaRPr lang="en-US" sz="1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7077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9046822"/>
            <a:ext cx="690779" cy="247989"/>
          </a:xfrm>
        </p:spPr>
        <p:txBody>
          <a:bodyPr/>
          <a:lstStyle/>
          <a:p>
            <a:pPr>
              <a:defRPr/>
            </a:pPr>
            <a:fld id="{ECA2118D-97E9-47A6-8843-4A77375CEA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9923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3831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8" y="9046823"/>
            <a:ext cx="690779" cy="247989"/>
          </a:xfrm>
        </p:spPr>
        <p:txBody>
          <a:bodyPr/>
          <a:lstStyle/>
          <a:p>
            <a:pPr>
              <a:defRPr/>
            </a:pPr>
            <a:fld id="{CD8EFDAD-DD28-475D-8809-5E3173A79418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8588" y="582613"/>
            <a:ext cx="4060825" cy="3044825"/>
          </a:xfrm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1500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697" name="Rectangle 3"/>
          <p:cNvSpPr txBox="1">
            <a:spLocks noGrp="1" noChangeArrowheads="1"/>
          </p:cNvSpPr>
          <p:nvPr/>
        </p:nvSpPr>
        <p:spPr bwMode="auto">
          <a:xfrm>
            <a:off x="3085794" y="9047163"/>
            <a:ext cx="68952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09" tIns="46522" rIns="45909" bIns="46522" anchor="b">
            <a:spAutoFit/>
          </a:bodyPr>
          <a:lstStyle/>
          <a:p>
            <a:pPr algn="ctr"/>
            <a:fld id="{ECB28993-AF64-42C9-8474-B3CB83825417}" type="slidenum">
              <a:rPr lang="en-US" sz="1000">
                <a:solidFill>
                  <a:srgbClr val="000000"/>
                </a:solidFill>
                <a:latin typeface="Times New Roman" pitchFamily="18" charset="0"/>
              </a:rPr>
              <a:pPr algn="ctr"/>
              <a:t>93</a:t>
            </a:fld>
            <a:endParaRPr lang="en-US" sz="1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4570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8" y="9046825"/>
            <a:ext cx="690778" cy="247989"/>
          </a:xfrm>
        </p:spPr>
        <p:txBody>
          <a:bodyPr/>
          <a:lstStyle/>
          <a:p>
            <a:pPr>
              <a:defRPr/>
            </a:pPr>
            <a:fld id="{205DA8A8-5777-4FA2-8084-FB24BA0FA9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889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5343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6CFD7-27EF-44EF-A68B-2C1547EF33F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62810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3D68F1-0777-4B1E-A52C-51505E82C0DB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58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9473" name="Rectangle 3"/>
          <p:cNvSpPr txBox="1">
            <a:spLocks noGrp="1" noChangeArrowheads="1"/>
          </p:cNvSpPr>
          <p:nvPr/>
        </p:nvSpPr>
        <p:spPr bwMode="auto">
          <a:xfrm>
            <a:off x="3085167" y="9046822"/>
            <a:ext cx="690779" cy="24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19F960EF-69FB-4603-A4D8-652D89F083F4}" type="slidenum">
              <a:rPr lang="en-US" sz="1000"/>
              <a:pPr algn="ctr" defTabSz="930275"/>
              <a:t>10</a:t>
            </a:fld>
            <a:endParaRPr lang="en-US" sz="1000"/>
          </a:p>
        </p:txBody>
      </p:sp>
      <p:sp>
        <p:nvSpPr>
          <p:cNvPr id="624947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947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60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83"/>
          <p:cNvSpPr>
            <a:spLocks noChangeArrowheads="1"/>
          </p:cNvSpPr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5" name="Picture 1188" descr="Title Page bar_112409_1p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8288"/>
            <a:ext cx="9144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80"/>
          <p:cNvSpPr>
            <a:spLocks noChangeArrowheads="1"/>
          </p:cNvSpPr>
          <p:nvPr userDrawn="1"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7" name="Picture 118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8" name="Rectangle 108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979738"/>
            <a:ext cx="7772400" cy="649287"/>
          </a:xfrm>
          <a:ln algn="ctr"/>
        </p:spPr>
        <p:txBody>
          <a:bodyPr>
            <a:spAutoFit/>
          </a:bodyPr>
          <a:lstStyle>
            <a:lvl1pPr algn="ctr">
              <a:lnSpc>
                <a:spcPct val="85000"/>
              </a:lnSpc>
              <a:spcBef>
                <a:spcPct val="40000"/>
              </a:spcBef>
              <a:defRPr sz="4300" smtClean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79" name="Rectangle 1083"/>
          <p:cNvSpPr>
            <a:spLocks noGrp="1" noChangeArrowheads="1"/>
          </p:cNvSpPr>
          <p:nvPr>
            <p:ph type="subTitle" idx="1"/>
          </p:nvPr>
        </p:nvSpPr>
        <p:spPr>
          <a:xfrm>
            <a:off x="668338" y="4867275"/>
            <a:ext cx="7807325" cy="430213"/>
          </a:xfrm>
        </p:spPr>
        <p:txBody>
          <a:bodyPr>
            <a:spAutoFit/>
          </a:bodyPr>
          <a:lstStyle>
            <a:lvl1pPr marL="0" indent="0" algn="ctr">
              <a:lnSpc>
                <a:spcPct val="85000"/>
              </a:lnSpc>
              <a:spcBef>
                <a:spcPct val="25000"/>
              </a:spcBef>
              <a:buFont typeface="Wingdings" pitchFamily="2" charset="2"/>
              <a:buNone/>
              <a:defRPr sz="2600" b="1" smtClean="0">
                <a:solidFill>
                  <a:srgbClr val="225A7A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118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9" name="Rectangle 118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0" name="Rectangle 118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AA298A7-07D0-41F4-A57B-095D4458D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C345D-58F2-4414-BF4A-B7296ABFC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 lIns="91440" rIns="91440" rtlCol="0"/>
          <a:lstStyle/>
          <a:p>
            <a:pPr lvl="0"/>
            <a:endParaRPr lang="en-US" noProof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C86FA-B60D-423D-926C-A543DAD8D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90488"/>
            <a:ext cx="7400925" cy="8604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5300" y="1647825"/>
            <a:ext cx="8153400" cy="4652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DCD5A-272D-460F-810D-8B44844B5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D8FF3-5AB6-4EC6-BDC2-E6058C96F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4BFB2-9712-42D6-90C8-408268A19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90DBB-527D-49DE-BE17-F2C090C1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8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B4C8B-F8C1-4480-ADCB-1FB9116D9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4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D1549-189B-430A-BC2E-B6FA9183E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3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49112-2361-4913-9798-B6AEBB59A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2EC06-222A-42D0-87E9-064A6BEAE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rIns="91440"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FF8B8-F0F3-400C-8102-4AEACDC8D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Rectangle 104"/>
          <p:cNvSpPr>
            <a:spLocks noChangeArrowheads="1"/>
          </p:cNvSpPr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0115" name="Picture 109" descr="Text Page"/>
          <p:cNvPicPr>
            <a:picLocks noChangeAspect="1" noChangeArrowheads="1"/>
          </p:cNvPicPr>
          <p:nvPr/>
        </p:nvPicPr>
        <p:blipFill>
          <a:blip r:embed="rId14" cstate="print"/>
          <a:srcRect t="4605"/>
          <a:stretch>
            <a:fillRect/>
          </a:stretch>
        </p:blipFill>
        <p:spPr bwMode="auto">
          <a:xfrm>
            <a:off x="0" y="0"/>
            <a:ext cx="91440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47825"/>
            <a:ext cx="8153400" cy="4652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117" name="Rectangle 44"/>
          <p:cNvSpPr>
            <a:spLocks noGrp="1" noChangeArrowheads="1"/>
          </p:cNvSpPr>
          <p:nvPr>
            <p:ph type="title"/>
          </p:nvPr>
        </p:nvSpPr>
        <p:spPr bwMode="black">
          <a:xfrm>
            <a:off x="298450" y="90488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125" name="Rectangle 101"/>
          <p:cNvSpPr>
            <a:spLocks noChangeArrowheads="1"/>
          </p:cNvSpPr>
          <p:nvPr/>
        </p:nvSpPr>
        <p:spPr bwMode="auto">
          <a:xfrm>
            <a:off x="0" y="6807200"/>
            <a:ext cx="9144000" cy="50800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0119" name="Picture 10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61288" y="349250"/>
            <a:ext cx="12287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" name="Rectangle 10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130" name="Rectangle 10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134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lnSpc>
                <a:spcPct val="85000"/>
              </a:lnSpc>
              <a:spcBef>
                <a:spcPct val="20000"/>
              </a:spcBef>
              <a:defRPr sz="9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F8B5C7A-7BED-4BF9-AD02-83F44DE0B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7" r:id="rId1"/>
    <p:sldLayoutId id="2147485426" r:id="rId2"/>
    <p:sldLayoutId id="2147485427" r:id="rId3"/>
    <p:sldLayoutId id="2147485428" r:id="rId4"/>
    <p:sldLayoutId id="2147485429" r:id="rId5"/>
    <p:sldLayoutId id="2147485430" r:id="rId6"/>
    <p:sldLayoutId id="2147485431" r:id="rId7"/>
    <p:sldLayoutId id="2147485432" r:id="rId8"/>
    <p:sldLayoutId id="2147485433" r:id="rId9"/>
    <p:sldLayoutId id="2147485434" r:id="rId10"/>
    <p:sldLayoutId id="2147485435" r:id="rId11"/>
    <p:sldLayoutId id="2147485436" r:id="rId12"/>
  </p:sldLayoutIdLst>
  <p:hf hdr="0" ftr="0"/>
  <p:txStyles>
    <p:titleStyle>
      <a:lvl1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 charset="0"/>
          <a:ea typeface="+mj-ea"/>
          <a:cs typeface="+mj-cs"/>
        </a:defRPr>
      </a:lvl1pPr>
      <a:lvl2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2pPr>
      <a:lvl3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3pPr>
      <a:lvl4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4pPr>
      <a:lvl5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5pPr>
      <a:lvl6pPr marL="4572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6pPr>
      <a:lvl7pPr marL="9144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7pPr>
      <a:lvl8pPr marL="13716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8pPr>
      <a:lvl9pPr marL="18288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9pPr>
    </p:titleStyle>
    <p:bodyStyle>
      <a:lvl1pPr marL="292100" indent="-292100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400">
          <a:solidFill>
            <a:schemeClr val="tx1"/>
          </a:solidFill>
          <a:latin typeface="Arial" charset="0"/>
          <a:ea typeface="+mn-ea"/>
          <a:cs typeface="+mn-cs"/>
        </a:defRPr>
      </a:lvl1pPr>
      <a:lvl2pPr marL="635000" indent="-2286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200">
          <a:solidFill>
            <a:schemeClr val="tx1"/>
          </a:solidFill>
          <a:latin typeface="Arial" charset="0"/>
        </a:defRPr>
      </a:lvl2pPr>
      <a:lvl3pPr marL="9779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tx1"/>
          </a:solidFill>
          <a:latin typeface="Arial" charset="0"/>
        </a:defRPr>
      </a:lvl3pPr>
      <a:lvl4pPr marL="13208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Arial" charset="0"/>
        </a:defRPr>
      </a:lvl4pPr>
      <a:lvl5pPr marL="1663700" indent="-228600" algn="l" rtl="0" eaLnBrk="0" fontAlgn="base" hangingPunct="0">
        <a:lnSpc>
          <a:spcPct val="95000"/>
        </a:lnSpc>
        <a:spcBef>
          <a:spcPct val="15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Arial" charset="0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.bin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i.org/presentations" TargetMode="Externa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data.worldbank.org/indicator/NE.TRD.GNFS.ZS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to.org/english/res_e/statis_e/statis_e.htm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1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16.bin"/><Relationship Id="rId4" Type="http://schemas.openxmlformats.org/officeDocument/2006/relationships/notesSlide" Target="../notesSlides/notesSlid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1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35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18.bin"/><Relationship Id="rId4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19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20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21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22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23.bin"/><Relationship Id="rId4" Type="http://schemas.openxmlformats.org/officeDocument/2006/relationships/notesSlide" Target="../notesSlides/notesSlide3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24.bin"/><Relationship Id="rId4" Type="http://schemas.openxmlformats.org/officeDocument/2006/relationships/notesSlide" Target="../notesSlides/notesSlide3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25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26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27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2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49.emf"/><Relationship Id="rId4" Type="http://schemas.openxmlformats.org/officeDocument/2006/relationships/oleObject" Target="../embeddings/oleObject29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50.emf"/><Relationship Id="rId4" Type="http://schemas.openxmlformats.org/officeDocument/2006/relationships/oleObject" Target="../embeddings/oleObject30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hyperlink" Target="http://pages.stern.nyu.edu/~adamodar/New_Home_Page/datafile/histretSP.html" TargetMode="External"/><Relationship Id="rId2" Type="http://schemas.openxmlformats.org/officeDocument/2006/relationships/tags" Target="../tags/tag8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31.bin"/><Relationship Id="rId4" Type="http://schemas.openxmlformats.org/officeDocument/2006/relationships/notesSlide" Target="../notesSlides/notesSlide4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52.emf"/><Relationship Id="rId4" Type="http://schemas.openxmlformats.org/officeDocument/2006/relationships/oleObject" Target="../embeddings/oleObject32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53.emf"/><Relationship Id="rId5" Type="http://schemas.openxmlformats.org/officeDocument/2006/relationships/oleObject" Target="../embeddings/oleObject33.bin"/><Relationship Id="rId4" Type="http://schemas.openxmlformats.org/officeDocument/2006/relationships/hyperlink" Target="http://www.federalreserve.gov/releases/h15/data.htm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54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55.emf"/><Relationship Id="rId4" Type="http://schemas.openxmlformats.org/officeDocument/2006/relationships/oleObject" Target="../embeddings/oleObject3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56.emf"/><Relationship Id="rId4" Type="http://schemas.openxmlformats.org/officeDocument/2006/relationships/oleObject" Target="../embeddings/oleObject36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57.emf"/><Relationship Id="rId4" Type="http://schemas.openxmlformats.org/officeDocument/2006/relationships/oleObject" Target="../embeddings/oleObject37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58.emf"/><Relationship Id="rId4" Type="http://schemas.openxmlformats.org/officeDocument/2006/relationships/oleObject" Target="../embeddings/oleObject38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59.emf"/><Relationship Id="rId4" Type="http://schemas.openxmlformats.org/officeDocument/2006/relationships/oleObject" Target="../embeddings/oleObject39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60.emf"/><Relationship Id="rId4" Type="http://schemas.openxmlformats.org/officeDocument/2006/relationships/oleObject" Target="../embeddings/oleObject40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61.emf"/><Relationship Id="rId4" Type="http://schemas.openxmlformats.org/officeDocument/2006/relationships/oleObject" Target="../embeddings/oleObject41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62.emf"/><Relationship Id="rId4" Type="http://schemas.openxmlformats.org/officeDocument/2006/relationships/oleObject" Target="../embeddings/oleObject42.bin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63.emf"/><Relationship Id="rId4" Type="http://schemas.openxmlformats.org/officeDocument/2006/relationships/oleObject" Target="../embeddings/oleObject43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68.emf"/><Relationship Id="rId4" Type="http://schemas.openxmlformats.org/officeDocument/2006/relationships/oleObject" Target="../embeddings/oleObject44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69.emf"/><Relationship Id="rId4" Type="http://schemas.openxmlformats.org/officeDocument/2006/relationships/oleObject" Target="../embeddings/oleObject45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70.emf"/><Relationship Id="rId4" Type="http://schemas.openxmlformats.org/officeDocument/2006/relationships/oleObject" Target="../embeddings/oleObject46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71.emf"/><Relationship Id="rId4" Type="http://schemas.openxmlformats.org/officeDocument/2006/relationships/oleObject" Target="../embeddings/oleObject4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tmp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8.vml"/><Relationship Id="rId6" Type="http://schemas.openxmlformats.org/officeDocument/2006/relationships/hyperlink" Target="http://www.ism.ws/ismreport/mfgrob.cfm" TargetMode="External"/><Relationship Id="rId5" Type="http://schemas.openxmlformats.org/officeDocument/2006/relationships/image" Target="../media/image73.emf"/><Relationship Id="rId4" Type="http://schemas.openxmlformats.org/officeDocument/2006/relationships/oleObject" Target="../embeddings/oleObject48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6" Type="http://schemas.openxmlformats.org/officeDocument/2006/relationships/hyperlink" Target="http://www.census.gov/manufacturing/m3/" TargetMode="External"/><Relationship Id="rId5" Type="http://schemas.openxmlformats.org/officeDocument/2006/relationships/image" Target="../media/image74.emf"/><Relationship Id="rId4" Type="http://schemas.openxmlformats.org/officeDocument/2006/relationships/oleObject" Target="../embeddings/oleObject49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0.vml"/><Relationship Id="rId6" Type="http://schemas.openxmlformats.org/officeDocument/2006/relationships/hyperlink" Target="http://www.census.gov/manufacturing/m3/" TargetMode="External"/><Relationship Id="rId5" Type="http://schemas.openxmlformats.org/officeDocument/2006/relationships/image" Target="../media/image75.emf"/><Relationship Id="rId4" Type="http://schemas.openxmlformats.org/officeDocument/2006/relationships/oleObject" Target="../embeddings/oleObject50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jpg"/><Relationship Id="rId3" Type="http://schemas.openxmlformats.org/officeDocument/2006/relationships/notesSlide" Target="../notesSlides/notesSlide78.xml"/><Relationship Id="rId7" Type="http://schemas.openxmlformats.org/officeDocument/2006/relationships/image" Target="../media/image77.jpeg"/><Relationship Id="rId12" Type="http://schemas.openxmlformats.org/officeDocument/2006/relationships/image" Target="../media/image8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76.emf"/><Relationship Id="rId11" Type="http://schemas.openxmlformats.org/officeDocument/2006/relationships/image" Target="../media/image81.jpeg"/><Relationship Id="rId5" Type="http://schemas.openxmlformats.org/officeDocument/2006/relationships/oleObject" Target="../embeddings/oleObject51.bin"/><Relationship Id="rId15" Type="http://schemas.openxmlformats.org/officeDocument/2006/relationships/image" Target="../media/image85.jpeg"/><Relationship Id="rId10" Type="http://schemas.openxmlformats.org/officeDocument/2006/relationships/image" Target="../media/image80.png"/><Relationship Id="rId4" Type="http://schemas.openxmlformats.org/officeDocument/2006/relationships/hyperlink" Target="http://www.idtheftcenter.org/images/breach/ITRCBreachReport2015.pdf" TargetMode="External"/><Relationship Id="rId9" Type="http://schemas.openxmlformats.org/officeDocument/2006/relationships/image" Target="../media/image79.jpeg"/><Relationship Id="rId14" Type="http://schemas.openxmlformats.org/officeDocument/2006/relationships/image" Target="../media/image84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87.emf"/><Relationship Id="rId5" Type="http://schemas.openxmlformats.org/officeDocument/2006/relationships/image" Target="../media/image86.emf"/><Relationship Id="rId4" Type="http://schemas.openxmlformats.org/officeDocument/2006/relationships/oleObject" Target="../embeddings/oleObject52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88.emf"/><Relationship Id="rId4" Type="http://schemas.openxmlformats.org/officeDocument/2006/relationships/oleObject" Target="../embeddings/oleObject53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89.emf"/><Relationship Id="rId4" Type="http://schemas.openxmlformats.org/officeDocument/2006/relationships/oleObject" Target="../embeddings/oleObject54.bin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90.emf"/><Relationship Id="rId4" Type="http://schemas.openxmlformats.org/officeDocument/2006/relationships/oleObject" Target="../embeddings/oleObject55.bin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91.emf"/><Relationship Id="rId4" Type="http://schemas.openxmlformats.org/officeDocument/2006/relationships/oleObject" Target="../embeddings/oleObject56.bin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7.vml"/><Relationship Id="rId5" Type="http://schemas.openxmlformats.org/officeDocument/2006/relationships/image" Target="../media/image92.emf"/><Relationship Id="rId4" Type="http://schemas.openxmlformats.org/officeDocument/2006/relationships/oleObject" Target="../embeddings/oleObject57.bin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8.vml"/><Relationship Id="rId4" Type="http://schemas.openxmlformats.org/officeDocument/2006/relationships/image" Target="../media/image94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emis.bm/deal_directory/cat_bonds_ils_issued_outstanding.html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37037"/>
            <a:ext cx="9104313" cy="1688154"/>
          </a:xfrm>
          <a:ln/>
        </p:spPr>
        <p:txBody>
          <a:bodyPr/>
          <a:lstStyle/>
          <a:p>
            <a:r>
              <a:rPr lang="en-US" dirty="0"/>
              <a:t>The Global Economy, Rising Risk        and Insurance Markets</a:t>
            </a:r>
            <a:br>
              <a:rPr lang="en-US" i="1" dirty="0"/>
            </a:br>
            <a:r>
              <a:rPr lang="en-US" sz="3600" i="1" dirty="0"/>
              <a:t> </a:t>
            </a:r>
            <a:r>
              <a:rPr lang="en-US" sz="3200" i="1" dirty="0"/>
              <a:t>Risk and Reward in a Troubled World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2578" y="4130206"/>
            <a:ext cx="8151813" cy="167276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err="1"/>
              <a:t>Globex</a:t>
            </a:r>
            <a:r>
              <a:rPr lang="en-US" dirty="0"/>
              <a:t> Partner Broker Conference</a:t>
            </a:r>
          </a:p>
          <a:p>
            <a:pPr>
              <a:lnSpc>
                <a:spcPct val="80000"/>
              </a:lnSpc>
            </a:pPr>
            <a:r>
              <a:rPr lang="en-US" dirty="0"/>
              <a:t>Miami, FL</a:t>
            </a:r>
          </a:p>
          <a:p>
            <a:pPr>
              <a:lnSpc>
                <a:spcPct val="80000"/>
              </a:lnSpc>
            </a:pPr>
            <a:r>
              <a:rPr lang="en-US" dirty="0"/>
              <a:t>October, 2016</a:t>
            </a:r>
          </a:p>
          <a:p>
            <a:pPr>
              <a:lnSpc>
                <a:spcPct val="80000"/>
              </a:lnSpc>
            </a:pPr>
            <a:r>
              <a:rPr lang="en-US" i="1" dirty="0">
                <a:solidFill>
                  <a:srgbClr val="C00000"/>
                </a:solidFill>
              </a:rPr>
              <a:t>Download at www.iii.org/presentations</a:t>
            </a:r>
          </a:p>
        </p:txBody>
      </p:sp>
      <p:sp>
        <p:nvSpPr>
          <p:cNvPr id="94212" name="Rectangle 3"/>
          <p:cNvSpPr txBox="1">
            <a:spLocks noChangeArrowheads="1"/>
          </p:cNvSpPr>
          <p:nvPr/>
        </p:nvSpPr>
        <p:spPr bwMode="gray">
          <a:xfrm>
            <a:off x="0" y="5886450"/>
            <a:ext cx="9144000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2"/>
                </a:solidFill>
              </a:rPr>
              <a:t>Robert P. Hartwig, Ph.D., CPCU, Special Consultant </a:t>
            </a:r>
            <a:r>
              <a:rPr lang="en-US" b="1" dirty="0">
                <a:solidFill>
                  <a:schemeClr val="bg2"/>
                </a:solidFill>
                <a:sym typeface="Symbol" pitchFamily="18" charset="2"/>
              </a:rPr>
              <a:t> Insurance Info. Inst.</a:t>
            </a:r>
            <a:endParaRPr lang="en-US" b="1" dirty="0">
              <a:solidFill>
                <a:schemeClr val="bg2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 dirty="0">
                <a:solidFill>
                  <a:schemeClr val="bg2"/>
                </a:solidFill>
                <a:sym typeface="Symbol" pitchFamily="18" charset="2"/>
              </a:rPr>
              <a:t>Co-Director, Center for Risk and Uncertainty Mgmt.  University of South Carolina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 dirty="0">
                <a:solidFill>
                  <a:schemeClr val="bg1"/>
                </a:solidFill>
                <a:sym typeface="Symbol" pitchFamily="18" charset="2"/>
              </a:rPr>
              <a:t>Cell: 917.453.1885  bobh@iii.org  www.iii.org</a:t>
            </a:r>
          </a:p>
        </p:txBody>
      </p:sp>
    </p:spTree>
    <p:extLst>
      <p:ext uri="{BB962C8B-B14F-4D97-AF65-F5344CB8AC3E}">
        <p14:creationId xmlns:p14="http://schemas.microsoft.com/office/powerpoint/2010/main" val="241224162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845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5DBA5129-B17F-4106-984C-613F289D1A61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10</a:t>
            </a:fld>
            <a:endParaRPr lang="en-US" sz="900"/>
          </a:p>
        </p:txBody>
      </p:sp>
      <p:sp>
        <p:nvSpPr>
          <p:cNvPr id="62484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04775"/>
            <a:ext cx="7531100" cy="860425"/>
          </a:xfrm>
        </p:spPr>
        <p:txBody>
          <a:bodyPr/>
          <a:lstStyle/>
          <a:p>
            <a:r>
              <a:rPr lang="en-US" dirty="0"/>
              <a:t>Real GDP Growth Forecasts: </a:t>
            </a:r>
            <a:br>
              <a:rPr lang="en-US" dirty="0"/>
            </a:br>
            <a:r>
              <a:rPr lang="en-US" dirty="0"/>
              <a:t>Major Economies: 2014 – 2017F</a:t>
            </a:r>
          </a:p>
        </p:txBody>
      </p:sp>
      <p:sp>
        <p:nvSpPr>
          <p:cNvPr id="6248453" name="Rectangle 4"/>
          <p:cNvSpPr>
            <a:spLocks noChangeArrowheads="1"/>
          </p:cNvSpPr>
          <p:nvPr/>
        </p:nvSpPr>
        <p:spPr bwMode="auto">
          <a:xfrm>
            <a:off x="0" y="6575425"/>
            <a:ext cx="91440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 Blue Chip Economic Indicators (10/2016 issue); IMF ( Oct. 2016); Insurance Information Institute.</a:t>
            </a:r>
          </a:p>
        </p:txBody>
      </p:sp>
      <p:graphicFrame>
        <p:nvGraphicFramePr>
          <p:cNvPr id="624845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103378"/>
              </p:ext>
            </p:extLst>
          </p:nvPr>
        </p:nvGraphicFramePr>
        <p:xfrm>
          <a:off x="191421" y="1389826"/>
          <a:ext cx="8743950" cy="432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28051" name="Chart" r:id="rId4" imgW="8829838" imgH="3305140" progId="MSGraph.Chart.8">
                  <p:embed followColorScheme="full"/>
                </p:oleObj>
              </mc:Choice>
              <mc:Fallback>
                <p:oleObj name="Chart" r:id="rId4" imgW="8829838" imgH="330514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91421" y="1389826"/>
                        <a:ext cx="8743950" cy="432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7462" name="Text Box 5"/>
          <p:cNvSpPr txBox="1">
            <a:spLocks noChangeArrowheads="1"/>
          </p:cNvSpPr>
          <p:nvPr/>
        </p:nvSpPr>
        <p:spPr bwMode="blackWhite">
          <a:xfrm>
            <a:off x="494379" y="5648427"/>
            <a:ext cx="8440992" cy="84127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 type="none" w="sm" len="sm"/>
            <a:tailEnd type="none" w="sm" len="sm"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Growth Prospects Vary Widely by Region; US and the UK Lead the Advanced Economies; Germany Leads in the Euro Area; China Has Slowed</a:t>
            </a: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blackWhite">
          <a:xfrm>
            <a:off x="2384425" y="1106131"/>
            <a:ext cx="1762125" cy="1108998"/>
          </a:xfrm>
          <a:prstGeom prst="wedgeRectCallout">
            <a:avLst>
              <a:gd name="adj1" fmla="val -42286"/>
              <a:gd name="adj2" fmla="val 10667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The Eurozone remains weak but should improve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blackWhite">
          <a:xfrm>
            <a:off x="4478542" y="1179765"/>
            <a:ext cx="2505918" cy="1035363"/>
          </a:xfrm>
          <a:prstGeom prst="wedgeRectCallout">
            <a:avLst>
              <a:gd name="adj1" fmla="val 69862"/>
              <a:gd name="adj2" fmla="val 3811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Growth in China has slowed but outpaces the US and Europe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blackWhite">
          <a:xfrm>
            <a:off x="850235" y="1106130"/>
            <a:ext cx="1330325" cy="1108998"/>
          </a:xfrm>
          <a:prstGeom prst="wedgeRectCallout">
            <a:avLst>
              <a:gd name="adj1" fmla="val 5926"/>
              <a:gd name="adj2" fmla="val 9433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US growth should </a:t>
            </a:r>
            <a:r>
              <a:rPr lang="en-US" b="1" dirty="0" err="1">
                <a:solidFill>
                  <a:schemeClr val="bg1"/>
                </a:solidFill>
              </a:rPr>
              <a:t>acceleratein</a:t>
            </a:r>
            <a:r>
              <a:rPr lang="en-US" b="1" dirty="0">
                <a:solidFill>
                  <a:schemeClr val="bg1"/>
                </a:solidFill>
              </a:rPr>
              <a:t> 2017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3994483" y="4132226"/>
            <a:ext cx="1737018" cy="650911"/>
          </a:xfrm>
          <a:prstGeom prst="wedgeRectCallout">
            <a:avLst>
              <a:gd name="adj1" fmla="val -28460"/>
              <a:gd name="adj2" fmla="val -8461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</a:rPr>
              <a:t>Germany’s growth mirrors the Eurozone overall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3237700" y="2339771"/>
            <a:ext cx="1817699" cy="526237"/>
          </a:xfrm>
          <a:prstGeom prst="wedgeRectCallout">
            <a:avLst>
              <a:gd name="adj1" fmla="val -33741"/>
              <a:gd name="adj2" fmla="val 14072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</a:rPr>
              <a:t>“Brexit” impact will be negative</a:t>
            </a:r>
          </a:p>
        </p:txBody>
      </p:sp>
    </p:spTree>
    <p:extLst>
      <p:ext uri="{BB962C8B-B14F-4D97-AF65-F5344CB8AC3E}">
        <p14:creationId xmlns:p14="http://schemas.microsoft.com/office/powerpoint/2010/main" val="46537777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7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7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9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462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699" name="Rectangle 3"/>
          <p:cNvSpPr>
            <a:spLocks noChangeArrowheads="1"/>
          </p:cNvSpPr>
          <p:nvPr/>
        </p:nvSpPr>
        <p:spPr bwMode="blackWhite">
          <a:xfrm>
            <a:off x="685800" y="2327275"/>
            <a:ext cx="7772400" cy="14700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6000" b="1">
                <a:solidFill>
                  <a:srgbClr val="FFFFFF"/>
                </a:solidFill>
              </a:rPr>
              <a:t>www.iii.org</a:t>
            </a:r>
          </a:p>
        </p:txBody>
      </p:sp>
      <p:sp>
        <p:nvSpPr>
          <p:cNvPr id="2077700" name="Rectangle 4"/>
          <p:cNvSpPr>
            <a:spLocks noChangeArrowheads="1"/>
          </p:cNvSpPr>
          <p:nvPr/>
        </p:nvSpPr>
        <p:spPr bwMode="auto">
          <a:xfrm>
            <a:off x="161925" y="4232275"/>
            <a:ext cx="8696325" cy="23637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>
                <a:solidFill>
                  <a:srgbClr val="225A7A"/>
                </a:solidFill>
              </a:rPr>
              <a:t>Thank you for your time</a:t>
            </a:r>
            <a:br>
              <a:rPr lang="en-US" sz="3600" b="1" i="1" dirty="0">
                <a:solidFill>
                  <a:srgbClr val="225A7A"/>
                </a:solidFill>
              </a:rPr>
            </a:br>
            <a:r>
              <a:rPr lang="en-US" sz="3600" b="1" i="1" dirty="0">
                <a:solidFill>
                  <a:srgbClr val="225A7A"/>
                </a:solidFill>
              </a:rPr>
              <a:t>and your attention!</a:t>
            </a:r>
            <a:endParaRPr lang="en-US" sz="3600" b="1" i="1" dirty="0">
              <a:solidFill>
                <a:srgbClr val="FF0000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>
                <a:solidFill>
                  <a:srgbClr val="FF0000"/>
                </a:solidFill>
              </a:rPr>
              <a:t>Twitter: </a:t>
            </a:r>
            <a:r>
              <a:rPr lang="en-US" sz="3600" b="1" i="1" dirty="0">
                <a:solidFill>
                  <a:srgbClr val="00B050"/>
                </a:solidFill>
              </a:rPr>
              <a:t>twitter.com/</a:t>
            </a:r>
            <a:r>
              <a:rPr lang="en-US" sz="3600" b="1" i="1" dirty="0" err="1">
                <a:solidFill>
                  <a:srgbClr val="00B050"/>
                </a:solidFill>
              </a:rPr>
              <a:t>bob_Hartwig</a:t>
            </a:r>
            <a:endParaRPr lang="en-US" sz="3600" b="1" i="1" dirty="0">
              <a:solidFill>
                <a:srgbClr val="00B050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>
                <a:solidFill>
                  <a:srgbClr val="FF0000"/>
                </a:solidFill>
              </a:rPr>
              <a:t>Download at </a:t>
            </a:r>
            <a:r>
              <a:rPr lang="en-US" sz="3600" b="1" i="1" dirty="0">
                <a:solidFill>
                  <a:srgbClr val="00B050"/>
                </a:solidFill>
                <a:hlinkClick r:id="rId3"/>
              </a:rPr>
              <a:t>www.iii.org/presentations</a:t>
            </a:r>
            <a:r>
              <a:rPr lang="en-US" sz="3600" b="1" i="1" dirty="0">
                <a:solidFill>
                  <a:srgbClr val="00B050"/>
                </a:solidFill>
              </a:rPr>
              <a:t> </a:t>
            </a:r>
            <a:endParaRPr lang="en-US" sz="3600" b="1" i="1" dirty="0">
              <a:solidFill>
                <a:srgbClr val="C00000"/>
              </a:solidFill>
            </a:endParaRPr>
          </a:p>
        </p:txBody>
      </p:sp>
      <p:sp>
        <p:nvSpPr>
          <p:cNvPr id="2077702" name="Rectangle 6"/>
          <p:cNvSpPr>
            <a:spLocks noChangeArrowheads="1"/>
          </p:cNvSpPr>
          <p:nvPr/>
        </p:nvSpPr>
        <p:spPr bwMode="auto">
          <a:xfrm>
            <a:off x="668338" y="1597025"/>
            <a:ext cx="7807325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6172200" algn="l"/>
              </a:tabLst>
            </a:pPr>
            <a:r>
              <a:rPr lang="en-US" sz="2800" b="1">
                <a:solidFill>
                  <a:srgbClr val="225A7A"/>
                </a:solidFill>
              </a:rPr>
              <a:t>Insurance Information Institute Online: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77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7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7699" grpId="0" animBg="1"/>
      <p:bldP spid="2077700" grpId="0"/>
      <p:bldP spid="20777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4035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44036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85A0EDE5-C6F2-4AEF-B6BB-DBAE530E4B45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11</a:t>
            </a:fld>
            <a:endParaRPr lang="en-US" sz="900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477" y="323850"/>
            <a:ext cx="8001000" cy="581025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dirty="0"/>
              <a:t>Non-Life Insurance: Global Real (Inflation Adjusted) Premium Growth, 2015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44038" name="Text Box 5"/>
          <p:cNvSpPr txBox="1">
            <a:spLocks noChangeArrowheads="1"/>
          </p:cNvSpPr>
          <p:nvPr/>
        </p:nvSpPr>
        <p:spPr bwMode="auto">
          <a:xfrm>
            <a:off x="0" y="6515100"/>
            <a:ext cx="82423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/>
              <a:t>Source: Swiss Re, </a:t>
            </a:r>
            <a:r>
              <a:rPr lang="en-US" sz="1100" i="1" dirty="0"/>
              <a:t>sigma</a:t>
            </a:r>
            <a:r>
              <a:rPr lang="en-US" sz="1100" dirty="0"/>
              <a:t>, No. 3/2016.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288438"/>
              </p:ext>
            </p:extLst>
          </p:nvPr>
        </p:nvGraphicFramePr>
        <p:xfrm>
          <a:off x="1214290" y="5020678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Non-Life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Advanced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2.6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Emerging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7.8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World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3.6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66" y="1201101"/>
            <a:ext cx="7477125" cy="3819578"/>
          </a:xfrm>
          <a:prstGeom prst="rect">
            <a:avLst/>
          </a:prstGeom>
        </p:spPr>
      </p:pic>
      <p:sp>
        <p:nvSpPr>
          <p:cNvPr id="11" name="AutoShape 14"/>
          <p:cNvSpPr>
            <a:spLocks noChangeArrowheads="1"/>
          </p:cNvSpPr>
          <p:nvPr/>
        </p:nvSpPr>
        <p:spPr bwMode="blackWhite">
          <a:xfrm>
            <a:off x="85725" y="1114378"/>
            <a:ext cx="1657483" cy="1752541"/>
          </a:xfrm>
          <a:prstGeom prst="wedgeRectCallout">
            <a:avLst>
              <a:gd name="adj1" fmla="val 106027"/>
              <a:gd name="adj2" fmla="val 48288"/>
            </a:avLst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Real non-life premium growth was stronger in the US in 2015 than in most of Europe</a:t>
            </a:r>
          </a:p>
        </p:txBody>
      </p:sp>
    </p:spTree>
    <p:extLst>
      <p:ext uri="{BB962C8B-B14F-4D97-AF65-F5344CB8AC3E}">
        <p14:creationId xmlns:p14="http://schemas.microsoft.com/office/powerpoint/2010/main" val="115057424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0" grpId="0" autoUpdateAnimBg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-430213" y="1290638"/>
          <a:ext cx="8736013" cy="496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1491" name="Chart" r:id="rId3" imgW="8629689" imgH="4905340" progId="MSGraph.Chart.8">
                  <p:embed followColorScheme="full"/>
                </p:oleObj>
              </mc:Choice>
              <mc:Fallback>
                <p:oleObj name="Chart" r:id="rId3" imgW="8629689" imgH="4905340" progId="MSGraph.Chart.8">
                  <p:embed followColorScheme="full"/>
                  <p:pic>
                    <p:nvPicPr>
                      <p:cNvPr id="296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30213" y="1290638"/>
                        <a:ext cx="8736013" cy="496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Text Box 6"/>
          <p:cNvSpPr txBox="1">
            <a:spLocks noChangeArrowheads="1"/>
          </p:cNvSpPr>
          <p:nvPr/>
        </p:nvSpPr>
        <p:spPr bwMode="blackWhite">
          <a:xfrm>
            <a:off x="6366437" y="2100104"/>
            <a:ext cx="2585833" cy="1793469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dirty="0">
                <a:solidFill>
                  <a:srgbClr val="FFFFFF"/>
                </a:solidFill>
              </a:rPr>
              <a:t>Life insurance accounted for nearly 56% of global premium volume in 2015 vs. 44% for  Non-Life</a:t>
            </a:r>
          </a:p>
        </p:txBody>
      </p:sp>
      <p:sp>
        <p:nvSpPr>
          <p:cNvPr id="7" name="Title 8"/>
          <p:cNvSpPr txBox="1">
            <a:spLocks/>
          </p:cNvSpPr>
          <p:nvPr/>
        </p:nvSpPr>
        <p:spPr bwMode="black">
          <a:xfrm>
            <a:off x="39688" y="12065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Distribution of Global Insurance Premiums, 2015  ($ Trillions)</a:t>
            </a:r>
            <a:endParaRPr lang="en-US" sz="3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black">
          <a:xfrm>
            <a:off x="673239" y="1209983"/>
            <a:ext cx="6219929" cy="332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>
                <a:solidFill>
                  <a:srgbClr val="225A7A"/>
                </a:solidFill>
              </a:rPr>
              <a:t>Total Premium Volume = $4.534 Trillion*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6515100"/>
            <a:ext cx="82423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/>
              <a:t>Source: Swiss Re, </a:t>
            </a:r>
            <a:r>
              <a:rPr lang="en-US" sz="1100" i="1" dirty="0"/>
              <a:t>sigma</a:t>
            </a:r>
            <a:r>
              <a:rPr lang="en-US" sz="1100" dirty="0"/>
              <a:t>, No. 3/2013; Insurance Information Institute.</a:t>
            </a:r>
          </a:p>
        </p:txBody>
      </p:sp>
    </p:spTree>
    <p:extLst>
      <p:ext uri="{BB962C8B-B14F-4D97-AF65-F5344CB8AC3E}">
        <p14:creationId xmlns:p14="http://schemas.microsoft.com/office/powerpoint/2010/main" val="1311820881"/>
      </p:ext>
    </p:extLst>
  </p:cSld>
  <p:clrMapOvr>
    <a:masterClrMapping/>
  </p:clrMapOvr>
  <p:transition>
    <p:wipe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35BC6-8224-463A-A3C8-641FE62D3BC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512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0636146"/>
              </p:ext>
            </p:extLst>
          </p:nvPr>
        </p:nvGraphicFramePr>
        <p:xfrm>
          <a:off x="14288" y="1677988"/>
          <a:ext cx="8870950" cy="464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5923" name="Chart" r:id="rId4" imgW="8715408" imgH="4562440" progId="MSGraph.Chart.8">
                  <p:embed followColorScheme="full"/>
                </p:oleObj>
              </mc:Choice>
              <mc:Fallback>
                <p:oleObj name="Chart" r:id="rId4" imgW="8715408" imgH="456244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8" y="1677988"/>
                        <a:ext cx="8870950" cy="4640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29817" y="19878"/>
            <a:ext cx="8055044" cy="860425"/>
          </a:xfrm>
        </p:spPr>
        <p:txBody>
          <a:bodyPr/>
          <a:lstStyle/>
          <a:p>
            <a:r>
              <a:rPr lang="en-US" dirty="0"/>
              <a:t>World Trade Volume Growth*,</a:t>
            </a:r>
            <a:br>
              <a:rPr lang="en-US" dirty="0"/>
            </a:br>
            <a:r>
              <a:rPr lang="en-US" dirty="0"/>
              <a:t>2012 – 2017F</a:t>
            </a:r>
          </a:p>
        </p:txBody>
      </p:sp>
      <p:sp>
        <p:nvSpPr>
          <p:cNvPr id="1969158" name="AutoShape 6"/>
          <p:cNvSpPr>
            <a:spLocks noChangeArrowheads="1"/>
          </p:cNvSpPr>
          <p:nvPr/>
        </p:nvSpPr>
        <p:spPr bwMode="blackWhite">
          <a:xfrm>
            <a:off x="4571803" y="1218441"/>
            <a:ext cx="4029272" cy="1208463"/>
          </a:xfrm>
          <a:prstGeom prst="wedgeRectCallout">
            <a:avLst>
              <a:gd name="adj1" fmla="val 36651"/>
              <a:gd name="adj2" fmla="val 8235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cs typeface="+mn-cs"/>
              </a:rPr>
              <a:t>World trade volume growth is expected to accelerate modestly in 2017 after dipping in 2015, 2016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200" y="6327769"/>
            <a:ext cx="7614264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dirty="0"/>
              <a:t>*Goods and services.</a:t>
            </a:r>
          </a:p>
          <a:p>
            <a:pPr eaLnBrk="0" hangingPunct="0"/>
            <a:r>
              <a:rPr lang="en-US" sz="1200" dirty="0"/>
              <a:t>Source: International Monetary Fund, </a:t>
            </a:r>
            <a:r>
              <a:rPr lang="en-US" sz="1200" i="1" dirty="0"/>
              <a:t>World Economic Outlook</a:t>
            </a:r>
            <a:r>
              <a:rPr lang="en-US" sz="1200" dirty="0"/>
              <a:t>, October 2016; Insurance Information Institute.</a:t>
            </a:r>
          </a:p>
        </p:txBody>
      </p:sp>
    </p:spTree>
    <p:extLst>
      <p:ext uri="{BB962C8B-B14F-4D97-AF65-F5344CB8AC3E}">
        <p14:creationId xmlns:p14="http://schemas.microsoft.com/office/powerpoint/2010/main" val="181632070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6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91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Trade Volume: IMPORTS</a:t>
            </a:r>
            <a:br>
              <a:rPr lang="en-US" dirty="0"/>
            </a:br>
            <a:r>
              <a:rPr lang="en-US" dirty="0"/>
              <a:t>2010 – 2017F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59928"/>
              </p:ext>
            </p:extLst>
          </p:nvPr>
        </p:nvGraphicFramePr>
        <p:xfrm>
          <a:off x="161364" y="2283759"/>
          <a:ext cx="8867775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6943" name="Chart" r:id="rId4" imgW="8534400" imgH="3771900" progId="MSGraph.Chart.8">
                  <p:embed followColorScheme="full"/>
                </p:oleObj>
              </mc:Choice>
              <mc:Fallback>
                <p:oleObj name="Chart" r:id="rId4" imgW="8534400" imgH="37719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61364" y="2283759"/>
                        <a:ext cx="8867775" cy="377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53788" y="1223682"/>
            <a:ext cx="1290918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Growth (%)</a:t>
            </a:r>
          </a:p>
        </p:txBody>
      </p:sp>
      <p:sp>
        <p:nvSpPr>
          <p:cNvPr id="1926153" name="AutoShape 9"/>
          <p:cNvSpPr>
            <a:spLocks noChangeArrowheads="1"/>
          </p:cNvSpPr>
          <p:nvPr/>
        </p:nvSpPr>
        <p:spPr bwMode="blackWhite">
          <a:xfrm>
            <a:off x="6057900" y="2378633"/>
            <a:ext cx="2767012" cy="1293255"/>
          </a:xfrm>
          <a:prstGeom prst="wedgeRectCallout">
            <a:avLst>
              <a:gd name="adj1" fmla="val 23812"/>
              <a:gd name="adj2" fmla="val 9002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Import growth in emerging economies outpaces Advanced Economies has been hit hard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black">
          <a:xfrm>
            <a:off x="282388" y="1975038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>
                <a:solidFill>
                  <a:srgbClr val="225A7A"/>
                </a:solidFill>
              </a:rPr>
              <a:t>Advanced Economies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black">
          <a:xfrm>
            <a:off x="4401110" y="1966072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>
                <a:solidFill>
                  <a:srgbClr val="225A7A"/>
                </a:solidFill>
              </a:rPr>
              <a:t>Emerging Economies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6575615"/>
            <a:ext cx="9144000" cy="2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 IMF </a:t>
            </a:r>
            <a:r>
              <a:rPr lang="en-US" sz="1100" i="1" dirty="0"/>
              <a:t>World Economic Outlook</a:t>
            </a:r>
            <a:r>
              <a:rPr lang="en-US" sz="1100" dirty="0"/>
              <a:t>  (October 2016 ); Insurance Information Institute.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blackWhite">
          <a:xfrm>
            <a:off x="1602019" y="2424394"/>
            <a:ext cx="2891119" cy="1265863"/>
          </a:xfrm>
          <a:prstGeom prst="wedgeRectCallout">
            <a:avLst>
              <a:gd name="adj1" fmla="val 28227"/>
              <a:gd name="adj2" fmla="val 8915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Import growth in Advanced Economies is expected to decelerate in 2016 before rising in 2017</a:t>
            </a:r>
          </a:p>
        </p:txBody>
      </p:sp>
    </p:spTree>
    <p:extLst>
      <p:ext uri="{BB962C8B-B14F-4D97-AF65-F5344CB8AC3E}">
        <p14:creationId xmlns:p14="http://schemas.microsoft.com/office/powerpoint/2010/main" val="204478034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2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3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Trade Volume: EXPORTS</a:t>
            </a:r>
            <a:br>
              <a:rPr lang="en-US" dirty="0"/>
            </a:br>
            <a:r>
              <a:rPr lang="en-US" dirty="0"/>
              <a:t>2010 – 2017F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33939"/>
              </p:ext>
            </p:extLst>
          </p:nvPr>
        </p:nvGraphicFramePr>
        <p:xfrm>
          <a:off x="0" y="2324100"/>
          <a:ext cx="8867775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7968" name="Chart" r:id="rId4" imgW="8534400" imgH="3771900" progId="MSGraph.Chart.8">
                  <p:embed followColorScheme="full"/>
                </p:oleObj>
              </mc:Choice>
              <mc:Fallback>
                <p:oleObj name="Chart" r:id="rId4" imgW="8534400" imgH="37719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2324100"/>
                        <a:ext cx="8867775" cy="377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53788" y="1223682"/>
            <a:ext cx="1290918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Growth (%)</a:t>
            </a:r>
          </a:p>
        </p:txBody>
      </p:sp>
      <p:sp>
        <p:nvSpPr>
          <p:cNvPr id="1926153" name="AutoShape 9"/>
          <p:cNvSpPr>
            <a:spLocks noChangeArrowheads="1"/>
          </p:cNvSpPr>
          <p:nvPr/>
        </p:nvSpPr>
        <p:spPr bwMode="blackWhite">
          <a:xfrm>
            <a:off x="5849472" y="2378633"/>
            <a:ext cx="2751604" cy="1102657"/>
          </a:xfrm>
          <a:prstGeom prst="wedgeRectCallout">
            <a:avLst>
              <a:gd name="adj1" fmla="val 17693"/>
              <a:gd name="adj2" fmla="val 11899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Export growth in emerging economies has struggled but should improve in 2016-17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black">
          <a:xfrm>
            <a:off x="282388" y="1975038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>
                <a:solidFill>
                  <a:srgbClr val="225A7A"/>
                </a:solidFill>
              </a:rPr>
              <a:t>Advanced Economies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black">
          <a:xfrm>
            <a:off x="4401110" y="1966072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>
                <a:solidFill>
                  <a:srgbClr val="225A7A"/>
                </a:solidFill>
              </a:rPr>
              <a:t>Emerging Economies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6575615"/>
            <a:ext cx="9144000" cy="2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 IMF </a:t>
            </a:r>
            <a:r>
              <a:rPr lang="en-US" sz="1100" i="1" dirty="0"/>
              <a:t>World Economic Outlook</a:t>
            </a:r>
            <a:r>
              <a:rPr lang="en-US" sz="1100" dirty="0"/>
              <a:t>  (October 2016); Insurance Information Institute.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blackWhite">
          <a:xfrm>
            <a:off x="1438275" y="2538462"/>
            <a:ext cx="2962835" cy="1102657"/>
          </a:xfrm>
          <a:prstGeom prst="wedgeRectCallout">
            <a:avLst>
              <a:gd name="adj1" fmla="val 25666"/>
              <a:gd name="adj2" fmla="val 10693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Export growth in advanced economies is expected to decelerate in 2016 before accelerating in 2017</a:t>
            </a:r>
          </a:p>
        </p:txBody>
      </p:sp>
    </p:spTree>
    <p:extLst>
      <p:ext uri="{BB962C8B-B14F-4D97-AF65-F5344CB8AC3E}">
        <p14:creationId xmlns:p14="http://schemas.microsoft.com/office/powerpoint/2010/main" val="314739605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2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3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1445" y="6469392"/>
            <a:ext cx="83180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Sources: The World Bank: </a:t>
            </a:r>
            <a:r>
              <a:rPr lang="en-US" sz="1100" dirty="0">
                <a:hlinkClick r:id="rId2"/>
              </a:rPr>
              <a:t>http://data.worldbank.org/indicator/NE.TRD.GNFS.ZS</a:t>
            </a:r>
            <a:r>
              <a:rPr lang="en-US" sz="1100" dirty="0"/>
              <a:t> accesses 10/13/16; Insurance Information Institute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142" y="61094"/>
            <a:ext cx="7295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B7299"/>
                </a:solidFill>
              </a:rPr>
              <a:t>World Trade is an Increasingly Important Part of Global Economic Output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47" y="1613459"/>
            <a:ext cx="8575988" cy="4625747"/>
          </a:xfrm>
          <a:prstGeom prst="rect">
            <a:avLst/>
          </a:prstGeom>
        </p:spPr>
      </p:pic>
      <p:sp>
        <p:nvSpPr>
          <p:cNvPr id="9" name="AutoShape 6"/>
          <p:cNvSpPr>
            <a:spLocks noChangeArrowheads="1"/>
          </p:cNvSpPr>
          <p:nvPr/>
        </p:nvSpPr>
        <p:spPr bwMode="blackWhite">
          <a:xfrm>
            <a:off x="6265845" y="3812141"/>
            <a:ext cx="2598349" cy="1757104"/>
          </a:xfrm>
          <a:prstGeom prst="wedgeRectCallout">
            <a:avLst>
              <a:gd name="adj1" fmla="val 31190"/>
              <a:gd name="adj2" fmla="val -11440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cs typeface="+mn-cs"/>
              </a:rPr>
              <a:t>Global trade, which has expanded from 25% of GDP in the mid-1960s to more than 60%, is in decline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black">
          <a:xfrm>
            <a:off x="1615483" y="1217379"/>
            <a:ext cx="5352490" cy="332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>
                <a:solidFill>
                  <a:srgbClr val="225A7A"/>
                </a:solidFill>
              </a:rPr>
              <a:t>Trade as a % of Global GDP</a:t>
            </a:r>
          </a:p>
        </p:txBody>
      </p:sp>
    </p:spTree>
    <p:extLst>
      <p:ext uri="{BB962C8B-B14F-4D97-AF65-F5344CB8AC3E}">
        <p14:creationId xmlns:p14="http://schemas.microsoft.com/office/powerpoint/2010/main" val="370884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610522" y="2448230"/>
            <a:ext cx="7981950" cy="1986117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>
                <a:solidFill>
                  <a:schemeClr val="bg1"/>
                </a:solidFill>
              </a:rPr>
              <a:t>Ocean Marine Overview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DFE0512-2DB8-43E3-8365-2DAB64B50EE9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17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8" name="TextBox 5"/>
          <p:cNvSpPr txBox="1">
            <a:spLocks noChangeArrowheads="1"/>
          </p:cNvSpPr>
          <p:nvPr/>
        </p:nvSpPr>
        <p:spPr bwMode="auto">
          <a:xfrm>
            <a:off x="535279" y="4927193"/>
            <a:ext cx="818925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2B7299"/>
                </a:solidFill>
              </a:rPr>
              <a:t>Underwriting is Historically Volatile But Improved in Recent Years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55346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Ocean Marine Combined Ratio: </a:t>
            </a:r>
            <a:br>
              <a:rPr lang="en-US" dirty="0"/>
            </a:br>
            <a:r>
              <a:rPr lang="en-US" dirty="0"/>
              <a:t>2004–2015</a:t>
            </a:r>
            <a:endParaRPr lang="en-US" baseline="30000" dirty="0"/>
          </a:p>
        </p:txBody>
      </p:sp>
      <p:graphicFrame>
        <p:nvGraphicFramePr>
          <p:cNvPr id="53250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7980765"/>
              </p:ext>
            </p:extLst>
          </p:nvPr>
        </p:nvGraphicFramePr>
        <p:xfrm>
          <a:off x="149225" y="1361133"/>
          <a:ext cx="8451850" cy="387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24999" name="Chart" r:id="rId4" imgW="8419970" imgH="3657600" progId="MSGraph.Chart.8">
                  <p:embed followColorScheme="full"/>
                </p:oleObj>
              </mc:Choice>
              <mc:Fallback>
                <p:oleObj name="Chart" r:id="rId4" imgW="8419970" imgH="365760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" y="1361133"/>
                        <a:ext cx="8451850" cy="387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309716" y="5353050"/>
            <a:ext cx="8465573" cy="11414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400" b="1" dirty="0">
                <a:solidFill>
                  <a:srgbClr val="FFFFFF"/>
                </a:solidFill>
              </a:rPr>
              <a:t>Ocean Marine Results Have Been Quite Volatile Over the Past Decade, with the Combined Ratio Ranging by More than 20 Points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-58993" y="6414802"/>
            <a:ext cx="8603227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Best; Insurance Information Institute.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blackWhite">
          <a:xfrm>
            <a:off x="6463863" y="1153039"/>
            <a:ext cx="2584888" cy="880121"/>
          </a:xfrm>
          <a:prstGeom prst="wedgeRectCallout">
            <a:avLst>
              <a:gd name="adj1" fmla="val 12613"/>
              <a:gd name="adj2" fmla="val 19406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Ocean Marine results have improved markedly since 2012</a:t>
            </a:r>
          </a:p>
        </p:txBody>
      </p:sp>
    </p:spTree>
    <p:extLst>
      <p:ext uri="{BB962C8B-B14F-4D97-AF65-F5344CB8AC3E}">
        <p14:creationId xmlns:p14="http://schemas.microsoft.com/office/powerpoint/2010/main" val="163005248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Ocean Marine vs. Commercial Lines Combined Ratio: 1989–2015</a:t>
            </a:r>
            <a:endParaRPr lang="en-US" baseline="30000" dirty="0"/>
          </a:p>
        </p:txBody>
      </p:sp>
      <p:graphicFrame>
        <p:nvGraphicFramePr>
          <p:cNvPr id="50178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5741845"/>
              </p:ext>
            </p:extLst>
          </p:nvPr>
        </p:nvGraphicFramePr>
        <p:xfrm>
          <a:off x="293688" y="1645589"/>
          <a:ext cx="8451850" cy="3920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29070" name="Chart" r:id="rId4" imgW="8419970" imgH="3657600" progId="MSGraph.Chart.8">
                  <p:embed followColorScheme="full"/>
                </p:oleObj>
              </mc:Choice>
              <mc:Fallback>
                <p:oleObj name="Chart" r:id="rId4" imgW="8419970" imgH="365760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8" y="1645589"/>
                        <a:ext cx="8451850" cy="39201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442448" y="5616373"/>
            <a:ext cx="8170606" cy="84803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Ocean Marine has marginally outperformed Commercial Lines overall over the period from 1989 – 2015 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-1" y="6414802"/>
            <a:ext cx="8554065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Best; Insurance Information Institute.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5469221" y="1179497"/>
            <a:ext cx="3276317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u="sng" dirty="0">
                <a:solidFill>
                  <a:schemeClr val="bg1"/>
                </a:solidFill>
              </a:rPr>
              <a:t>Average: 1989-2014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</a:rPr>
              <a:t>Ocean Marine: 103.9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</a:rPr>
              <a:t>All Commercial Lines: 105.6</a:t>
            </a:r>
            <a:endParaRPr lang="en-US" sz="1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8987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12/01/09 - 9pm</a:t>
            </a:r>
          </a:p>
        </p:txBody>
      </p:sp>
      <p:sp>
        <p:nvSpPr>
          <p:cNvPr id="82947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eSlide</a:t>
            </a:r>
            <a:r>
              <a:rPr lang="en-US"/>
              <a:t> – P6466 – The Financial Crisis and the Future of the P/C</a:t>
            </a:r>
          </a:p>
        </p:txBody>
      </p:sp>
      <p:sp>
        <p:nvSpPr>
          <p:cNvPr id="82948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123A1-4777-4A11-9AA3-18DB7D22C78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829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Outlook: Property/Casualty &amp; Economy</a:t>
            </a:r>
            <a:endParaRPr lang="en-US" i="1" dirty="0"/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131" y="1159348"/>
            <a:ext cx="8640448" cy="5448301"/>
          </a:xfrm>
        </p:spPr>
        <p:txBody>
          <a:bodyPr/>
          <a:lstStyle/>
          <a:p>
            <a:pPr>
              <a:lnSpc>
                <a:spcPts val="1800"/>
              </a:lnSpc>
            </a:pPr>
            <a:r>
              <a:rPr lang="en-US" b="1" dirty="0"/>
              <a:t>Modest growth will continue in 2016 (~ 3% DPW in US)</a:t>
            </a:r>
          </a:p>
          <a:p>
            <a:pPr lvl="1">
              <a:lnSpc>
                <a:spcPts val="1800"/>
              </a:lnSpc>
            </a:pPr>
            <a:r>
              <a:rPr lang="en-US" sz="1800" b="1" dirty="0"/>
              <a:t>Exposure growth tied primarily to overall GDP growth/key sector drivers</a:t>
            </a:r>
          </a:p>
          <a:p>
            <a:pPr lvl="1">
              <a:lnSpc>
                <a:spcPts val="1800"/>
              </a:lnSpc>
            </a:pPr>
            <a:r>
              <a:rPr lang="en-US" sz="1800" b="1" dirty="0"/>
              <a:t>Rates remain flat to marginally negative for commercial lines in 2016</a:t>
            </a:r>
          </a:p>
          <a:p>
            <a:pPr lvl="1">
              <a:lnSpc>
                <a:spcPts val="1800"/>
              </a:lnSpc>
            </a:pPr>
            <a:r>
              <a:rPr lang="en-US" sz="1800" b="1" dirty="0"/>
              <a:t>Reinsurance pricing under pressure—more so for property risks</a:t>
            </a:r>
          </a:p>
          <a:p>
            <a:pPr>
              <a:lnSpc>
                <a:spcPts val="1800"/>
              </a:lnSpc>
            </a:pPr>
            <a:r>
              <a:rPr lang="en-US" b="1" dirty="0"/>
              <a:t>Underlying loss cost trends remain manageable</a:t>
            </a:r>
          </a:p>
          <a:p>
            <a:pPr>
              <a:lnSpc>
                <a:spcPts val="1800"/>
              </a:lnSpc>
            </a:pPr>
            <a:r>
              <a:rPr lang="en-US" b="1" dirty="0"/>
              <a:t>Industry is very well capitalized on a global scale</a:t>
            </a:r>
          </a:p>
          <a:p>
            <a:pPr>
              <a:lnSpc>
                <a:spcPts val="1800"/>
              </a:lnSpc>
            </a:pPr>
            <a:r>
              <a:rPr lang="en-US" b="1" dirty="0"/>
              <a:t>Continued pressure from alternative capital</a:t>
            </a:r>
          </a:p>
          <a:p>
            <a:pPr>
              <a:lnSpc>
                <a:spcPts val="1800"/>
              </a:lnSpc>
            </a:pPr>
            <a:r>
              <a:rPr lang="en-US" b="1" dirty="0"/>
              <a:t>Anti-trade, nationalistic sentiments bad for marine ins.</a:t>
            </a:r>
          </a:p>
          <a:p>
            <a:pPr>
              <a:lnSpc>
                <a:spcPts val="1800"/>
              </a:lnSpc>
            </a:pPr>
            <a:r>
              <a:rPr lang="en-US" b="1" dirty="0"/>
              <a:t>Sluggish growth abroad impacts trade flows</a:t>
            </a:r>
          </a:p>
          <a:p>
            <a:pPr>
              <a:lnSpc>
                <a:spcPts val="1800"/>
              </a:lnSpc>
            </a:pPr>
            <a:r>
              <a:rPr lang="en-US" b="1" dirty="0"/>
              <a:t>Strong dollar has hurt US manufacturing, exports</a:t>
            </a:r>
          </a:p>
          <a:p>
            <a:pPr>
              <a:lnSpc>
                <a:spcPts val="1800"/>
              </a:lnSpc>
            </a:pPr>
            <a:r>
              <a:rPr lang="en-US" sz="2400" b="1" dirty="0"/>
              <a:t>Commodity prices remain weak but have likely bottomed</a:t>
            </a:r>
          </a:p>
        </p:txBody>
      </p:sp>
    </p:spTree>
    <p:extLst>
      <p:ext uri="{BB962C8B-B14F-4D97-AF65-F5344CB8AC3E}">
        <p14:creationId xmlns:p14="http://schemas.microsoft.com/office/powerpoint/2010/main" val="364809944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Ocean Marine Direct Written Premiums:  2004–2015</a:t>
            </a:r>
            <a:endParaRPr lang="en-US" baseline="30000" dirty="0"/>
          </a:p>
        </p:txBody>
      </p:sp>
      <p:graphicFrame>
        <p:nvGraphicFramePr>
          <p:cNvPr id="53250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6252548"/>
              </p:ext>
            </p:extLst>
          </p:nvPr>
        </p:nvGraphicFramePr>
        <p:xfrm>
          <a:off x="149225" y="1361133"/>
          <a:ext cx="8451850" cy="387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26020" name="Chart" r:id="rId4" imgW="8419970" imgH="3657600" progId="MSGraph.Chart.8">
                  <p:embed followColorScheme="full"/>
                </p:oleObj>
              </mc:Choice>
              <mc:Fallback>
                <p:oleObj name="Chart" r:id="rId4" imgW="8419970" imgH="365760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" y="1361133"/>
                        <a:ext cx="8451850" cy="387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309716" y="5353050"/>
            <a:ext cx="8465573" cy="11414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400" b="1" dirty="0">
                <a:solidFill>
                  <a:srgbClr val="FFFFFF"/>
                </a:solidFill>
              </a:rPr>
              <a:t>Ocean Marine Premium Volume Fell During the Global Financial Crisis, Increased but Is Now Falling Again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-58993" y="6414802"/>
            <a:ext cx="8603227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Best; Insurance Information Institute.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blackWhite">
          <a:xfrm>
            <a:off x="2848768" y="1366432"/>
            <a:ext cx="2300287" cy="880121"/>
          </a:xfrm>
          <a:prstGeom prst="wedgeRectCallout">
            <a:avLst>
              <a:gd name="adj1" fmla="val 79106"/>
              <a:gd name="adj2" fmla="val 2920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Ocean Marine premium volume has been volatile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black">
          <a:xfrm>
            <a:off x="303522" y="1194300"/>
            <a:ext cx="8221662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$ Billions</a:t>
            </a:r>
          </a:p>
        </p:txBody>
      </p:sp>
    </p:spTree>
    <p:extLst>
      <p:ext uri="{BB962C8B-B14F-4D97-AF65-F5344CB8AC3E}">
        <p14:creationId xmlns:p14="http://schemas.microsoft.com/office/powerpoint/2010/main" val="274762407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610522" y="2448230"/>
            <a:ext cx="7981950" cy="1986117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>
                <a:solidFill>
                  <a:schemeClr val="bg1"/>
                </a:solidFill>
              </a:rPr>
              <a:t>Global Insurance Premium Growth Trends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DFE0512-2DB8-43E3-8365-2DAB64B50EE9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21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8" name="TextBox 5"/>
          <p:cNvSpPr txBox="1">
            <a:spLocks noChangeArrowheads="1"/>
          </p:cNvSpPr>
          <p:nvPr/>
        </p:nvSpPr>
        <p:spPr bwMode="auto">
          <a:xfrm>
            <a:off x="535279" y="4927193"/>
            <a:ext cx="818925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2B7299"/>
                </a:solidFill>
              </a:rPr>
              <a:t>Growth Is Uneven Across Regions      and Market Segments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20621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690470848"/>
              </p:ext>
            </p:extLst>
          </p:nvPr>
        </p:nvGraphicFramePr>
        <p:xfrm>
          <a:off x="-430213" y="1290638"/>
          <a:ext cx="8736013" cy="496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52179" name="Chart" r:id="rId3" imgW="8629689" imgH="4905340" progId="MSGraph.Chart.8">
                  <p:embed followColorScheme="full"/>
                </p:oleObj>
              </mc:Choice>
              <mc:Fallback>
                <p:oleObj name="Chart" r:id="rId3" imgW="8629689" imgH="490534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30213" y="1290638"/>
                        <a:ext cx="8736013" cy="496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Text Box 6"/>
          <p:cNvSpPr txBox="1">
            <a:spLocks noChangeArrowheads="1"/>
          </p:cNvSpPr>
          <p:nvPr/>
        </p:nvSpPr>
        <p:spPr bwMode="blackWhite">
          <a:xfrm>
            <a:off x="6366437" y="2100104"/>
            <a:ext cx="2585833" cy="1793469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dirty="0">
                <a:solidFill>
                  <a:srgbClr val="FFFFFF"/>
                </a:solidFill>
              </a:rPr>
              <a:t>Life insurance accounted for nearly 56% of global premium volume in 2015 vs. 44% for  Non-Life</a:t>
            </a:r>
          </a:p>
        </p:txBody>
      </p:sp>
      <p:sp>
        <p:nvSpPr>
          <p:cNvPr id="7" name="Title 8"/>
          <p:cNvSpPr txBox="1">
            <a:spLocks/>
          </p:cNvSpPr>
          <p:nvPr/>
        </p:nvSpPr>
        <p:spPr bwMode="black">
          <a:xfrm>
            <a:off x="39688" y="12065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Distribution of Global Insurance Premiums, 2015  ($ Trillions)</a:t>
            </a:r>
            <a:endParaRPr lang="en-US" sz="3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black">
          <a:xfrm>
            <a:off x="673239" y="1209983"/>
            <a:ext cx="6219929" cy="332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>
                <a:solidFill>
                  <a:srgbClr val="225A7A"/>
                </a:solidFill>
              </a:rPr>
              <a:t>Total Premium Volume = $4.534 Trillion*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6515100"/>
            <a:ext cx="82423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/>
              <a:t>Source: Swiss Re, </a:t>
            </a:r>
            <a:r>
              <a:rPr lang="en-US" sz="1100" i="1" dirty="0"/>
              <a:t>sigma</a:t>
            </a:r>
            <a:r>
              <a:rPr lang="en-US" sz="1100" dirty="0"/>
              <a:t>, No. 3/2013; Insurance Information Institute.</a:t>
            </a:r>
          </a:p>
        </p:txBody>
      </p:sp>
    </p:spTree>
    <p:extLst>
      <p:ext uri="{BB962C8B-B14F-4D97-AF65-F5344CB8AC3E}">
        <p14:creationId xmlns:p14="http://schemas.microsoft.com/office/powerpoint/2010/main" val="3850443385"/>
      </p:ext>
    </p:extLst>
  </p:cSld>
  <p:clrMapOvr>
    <a:masterClrMapping/>
  </p:clrMapOvr>
  <p:transition>
    <p:wipe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4035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44036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85A0EDE5-C6F2-4AEF-B6BB-DBAE530E4B45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23</a:t>
            </a:fld>
            <a:endParaRPr lang="en-US" sz="900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477" y="323850"/>
            <a:ext cx="8001000" cy="581025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dirty="0"/>
              <a:t>Non-Life Insurance: Global Real (Inflation Adjusted) Premium Growth, 2015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44038" name="Text Box 5"/>
          <p:cNvSpPr txBox="1">
            <a:spLocks noChangeArrowheads="1"/>
          </p:cNvSpPr>
          <p:nvPr/>
        </p:nvSpPr>
        <p:spPr bwMode="auto">
          <a:xfrm>
            <a:off x="0" y="6515100"/>
            <a:ext cx="82423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/>
              <a:t>Source: Swiss Re, </a:t>
            </a:r>
            <a:r>
              <a:rPr lang="en-US" sz="1100" i="1" dirty="0"/>
              <a:t>sigma</a:t>
            </a:r>
            <a:r>
              <a:rPr lang="en-US" sz="1100" dirty="0"/>
              <a:t>, No. 3/2016.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1214290" y="5020678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Non-Life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Advanced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2.6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Emerging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7.8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World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3.6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66" y="1201101"/>
            <a:ext cx="7477125" cy="3819578"/>
          </a:xfrm>
          <a:prstGeom prst="rect">
            <a:avLst/>
          </a:prstGeom>
        </p:spPr>
      </p:pic>
      <p:sp>
        <p:nvSpPr>
          <p:cNvPr id="11" name="AutoShape 14"/>
          <p:cNvSpPr>
            <a:spLocks noChangeArrowheads="1"/>
          </p:cNvSpPr>
          <p:nvPr/>
        </p:nvSpPr>
        <p:spPr bwMode="blackWhite">
          <a:xfrm>
            <a:off x="85725" y="1114378"/>
            <a:ext cx="1657483" cy="1752541"/>
          </a:xfrm>
          <a:prstGeom prst="wedgeRectCallout">
            <a:avLst>
              <a:gd name="adj1" fmla="val 106027"/>
              <a:gd name="adj2" fmla="val 48288"/>
            </a:avLst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Real non-life premium growth was stronger in the US in 2015 than in most of Europe</a:t>
            </a:r>
          </a:p>
        </p:txBody>
      </p:sp>
    </p:spTree>
    <p:extLst>
      <p:ext uri="{BB962C8B-B14F-4D97-AF65-F5344CB8AC3E}">
        <p14:creationId xmlns:p14="http://schemas.microsoft.com/office/powerpoint/2010/main" val="180575472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0" grpId="0" autoUpdateAnimBg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4035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44036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85A0EDE5-C6F2-4AEF-B6BB-DBAE530E4B45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24</a:t>
            </a:fld>
            <a:endParaRPr lang="en-US" sz="900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9713" y="323850"/>
            <a:ext cx="8001000" cy="581025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dirty="0"/>
              <a:t>Global Real (Inflation Adjusted) </a:t>
            </a:r>
            <a:br>
              <a:rPr lang="en-US" dirty="0"/>
            </a:br>
            <a:r>
              <a:rPr lang="en-US" dirty="0"/>
              <a:t>Premium Growth: 1980-2013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44038" name="Text Box 5"/>
          <p:cNvSpPr txBox="1">
            <a:spLocks noChangeArrowheads="1"/>
          </p:cNvSpPr>
          <p:nvPr/>
        </p:nvSpPr>
        <p:spPr bwMode="auto">
          <a:xfrm>
            <a:off x="0" y="6515100"/>
            <a:ext cx="82423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/>
              <a:t>Source: Swiss Re, </a:t>
            </a:r>
            <a:r>
              <a:rPr lang="en-US" sz="1100" i="1" dirty="0"/>
              <a:t>sigma</a:t>
            </a:r>
            <a:r>
              <a:rPr lang="en-US" sz="1100" dirty="0"/>
              <a:t>, No. 3/2014.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13" y="1854203"/>
            <a:ext cx="8191499" cy="4704599"/>
          </a:xfrm>
          <a:prstGeom prst="rect">
            <a:avLst/>
          </a:prstGeom>
        </p:spPr>
      </p:pic>
      <p:sp>
        <p:nvSpPr>
          <p:cNvPr id="12" name="AutoShape 14"/>
          <p:cNvSpPr>
            <a:spLocks noChangeArrowheads="1"/>
          </p:cNvSpPr>
          <p:nvPr/>
        </p:nvSpPr>
        <p:spPr bwMode="blackWhite">
          <a:xfrm>
            <a:off x="6481763" y="1116013"/>
            <a:ext cx="2608262" cy="1452562"/>
          </a:xfrm>
          <a:prstGeom prst="wedgeRectCallout">
            <a:avLst>
              <a:gd name="adj1" fmla="val 14042"/>
              <a:gd name="adj2" fmla="val 84023"/>
            </a:avLst>
          </a:prstGeom>
          <a:solidFill>
            <a:srgbClr val="C00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Emerging market growth has exceeded that of industrialized countries in 30 of the past 34 years, including the entirety of the global financial crisis and subsequent recovery</a:t>
            </a: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blackWhite">
          <a:xfrm>
            <a:off x="762000" y="1063628"/>
            <a:ext cx="4370387" cy="698500"/>
          </a:xfrm>
          <a:prstGeom prst="wedgeRectCallout">
            <a:avLst>
              <a:gd name="adj1" fmla="val 24672"/>
              <a:gd name="adj2" fmla="val 178088"/>
            </a:avLst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Premium growth is very erratic in part to inflation volatility in emerging markets as well as a lack of consistent cyclicality</a:t>
            </a:r>
          </a:p>
        </p:txBody>
      </p:sp>
    </p:spTree>
    <p:extLst>
      <p:ext uri="{BB962C8B-B14F-4D97-AF65-F5344CB8AC3E}">
        <p14:creationId xmlns:p14="http://schemas.microsoft.com/office/powerpoint/2010/main" val="147771448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0" grpId="0" autoUpdateAnimBg="0"/>
      <p:bldP spid="12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19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59CEEAFE-95BB-430F-A04C-D667731B1514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25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8602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4102" name="Rectangle 6"/>
          <p:cNvSpPr>
            <a:spLocks noChangeArrowheads="1"/>
          </p:cNvSpPr>
          <p:nvPr/>
        </p:nvSpPr>
        <p:spPr bwMode="blackWhite">
          <a:xfrm>
            <a:off x="147638" y="1971675"/>
            <a:ext cx="8929687" cy="177958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800" b="1">
                <a:solidFill>
                  <a:srgbClr val="FFFFFF"/>
                </a:solidFill>
              </a:rPr>
              <a:t>The Unfortunate Nexus: Opportunity, Risk &amp; Instability</a:t>
            </a:r>
          </a:p>
        </p:txBody>
      </p:sp>
      <p:sp>
        <p:nvSpPr>
          <p:cNvPr id="1924103" name="Rectangle 7"/>
          <p:cNvSpPr>
            <a:spLocks noChangeArrowheads="1"/>
          </p:cNvSpPr>
          <p:nvPr/>
        </p:nvSpPr>
        <p:spPr bwMode="auto">
          <a:xfrm>
            <a:off x="496888" y="4186238"/>
            <a:ext cx="8396287" cy="2085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dirty="0">
                <a:solidFill>
                  <a:srgbClr val="225A7A"/>
                </a:solidFill>
              </a:rPr>
              <a:t>Most of the Global Economy’s Future Gains Will be Fraught with Much Greater Risk and Uncertainty than in the Past</a:t>
            </a:r>
            <a:endParaRPr lang="en-US" sz="3600" b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924065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2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192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4102" grpId="0" animBg="1"/>
      <p:bldP spid="192410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92880" y="850900"/>
            <a:ext cx="8632032" cy="5115748"/>
            <a:chOff x="192880" y="1362840"/>
            <a:chExt cx="8632032" cy="5115748"/>
          </a:xfrm>
        </p:grpSpPr>
        <p:grpSp>
          <p:nvGrpSpPr>
            <p:cNvPr id="7" name="Group 6"/>
            <p:cNvGrpSpPr/>
            <p:nvPr/>
          </p:nvGrpSpPr>
          <p:grpSpPr>
            <a:xfrm>
              <a:off x="192880" y="1362840"/>
              <a:ext cx="8632032" cy="5115748"/>
              <a:chOff x="192880" y="1362840"/>
              <a:chExt cx="8632032" cy="5115748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92880" y="1362840"/>
                <a:ext cx="8632032" cy="5115748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322728" y="1362840"/>
                <a:ext cx="1948003" cy="9321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251012" y="3759602"/>
              <a:ext cx="1237129" cy="25268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D8FF3-5AB6-4EC6-BDC2-E6058C96F90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97" y="6495276"/>
            <a:ext cx="4000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Aon PLC; Insurance Information Institute.</a:t>
            </a: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blackWhite">
          <a:xfrm>
            <a:off x="5417288" y="4926874"/>
            <a:ext cx="2043113" cy="804727"/>
          </a:xfrm>
          <a:prstGeom prst="wedgeRectCallout">
            <a:avLst>
              <a:gd name="adj1" fmla="val -18588"/>
              <a:gd name="adj2" fmla="val -18145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Terrorism remains a greater concern in the Middle East,  Africa and South Asia</a:t>
            </a: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blackWhite">
          <a:xfrm>
            <a:off x="85725" y="4200525"/>
            <a:ext cx="2185007" cy="1128713"/>
          </a:xfrm>
          <a:prstGeom prst="wedgeRectCallout">
            <a:avLst>
              <a:gd name="adj1" fmla="val 68358"/>
              <a:gd name="adj2" fmla="val -1882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Latin and South America have modest terrorist threats though Brazil is elevated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" y="269875"/>
            <a:ext cx="8135471" cy="581025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dirty="0"/>
              <a:t>Political Risk: Greatest Opportunities  Often in Risky Nations 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black">
          <a:xfrm>
            <a:off x="251012" y="990721"/>
            <a:ext cx="1435898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1" i="1" dirty="0">
                <a:solidFill>
                  <a:srgbClr val="225A7A"/>
                </a:solidFill>
              </a:rPr>
              <a:t>As of 2015:Q4</a:t>
            </a:r>
          </a:p>
        </p:txBody>
      </p:sp>
    </p:spTree>
    <p:extLst>
      <p:ext uri="{BB962C8B-B14F-4D97-AF65-F5344CB8AC3E}">
        <p14:creationId xmlns:p14="http://schemas.microsoft.com/office/powerpoint/2010/main" val="371624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91671" y="1331321"/>
            <a:ext cx="7498503" cy="5094126"/>
            <a:chOff x="591671" y="1331321"/>
            <a:chExt cx="7498503" cy="5094126"/>
          </a:xfrm>
        </p:grpSpPr>
        <p:grpSp>
          <p:nvGrpSpPr>
            <p:cNvPr id="13" name="Group 12"/>
            <p:cNvGrpSpPr/>
            <p:nvPr/>
          </p:nvGrpSpPr>
          <p:grpSpPr>
            <a:xfrm>
              <a:off x="627529" y="1331321"/>
              <a:ext cx="7462645" cy="5094126"/>
              <a:chOff x="627529" y="1331321"/>
              <a:chExt cx="7462645" cy="5094126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0599" y="1331321"/>
                <a:ext cx="7439575" cy="5094126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627529" y="1514475"/>
                <a:ext cx="1506071" cy="5115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591671" y="5271247"/>
              <a:ext cx="1057835" cy="10679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D8FF3-5AB6-4EC6-BDC2-E6058C96F90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9651" y="6511694"/>
            <a:ext cx="4000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Aon PLC; Insurance Information Institute.</a:t>
            </a: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blackWhite">
          <a:xfrm>
            <a:off x="5140842" y="5120266"/>
            <a:ext cx="2570162" cy="1061104"/>
          </a:xfrm>
          <a:prstGeom prst="wedgeRectCallout">
            <a:avLst>
              <a:gd name="adj1" fmla="val -24182"/>
              <a:gd name="adj2" fmla="val -15482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The fastest growing markets are generally also among the politically riskiest, including East and South Asia and Africa</a:t>
            </a: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blackWhite">
          <a:xfrm>
            <a:off x="85725" y="4200525"/>
            <a:ext cx="2185007" cy="1323181"/>
          </a:xfrm>
          <a:prstGeom prst="wedgeRectCallout">
            <a:avLst>
              <a:gd name="adj1" fmla="val 68358"/>
              <a:gd name="adj2" fmla="val -1882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Latin and South America also present insurers with growth opportunities but political instability has increased markedly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5838056" y="1514475"/>
            <a:ext cx="1622323" cy="1345633"/>
          </a:xfrm>
          <a:prstGeom prst="wedgeRectCallout">
            <a:avLst>
              <a:gd name="adj1" fmla="val -80270"/>
              <a:gd name="adj2" fmla="val 8410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</a:rPr>
              <a:t>Problems in the Ukraine will intensify political risk in several former Soviet republics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" y="269875"/>
            <a:ext cx="8135471" cy="581025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dirty="0"/>
              <a:t>Terrorism Risk: Greatest Opportunities   Are Often in Risky Nations 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black">
          <a:xfrm>
            <a:off x="213608" y="1158826"/>
            <a:ext cx="1435898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1" i="1" dirty="0">
                <a:solidFill>
                  <a:srgbClr val="225A7A"/>
                </a:solidFill>
              </a:rPr>
              <a:t>As of 2015:Q4</a:t>
            </a:r>
          </a:p>
        </p:txBody>
      </p:sp>
    </p:spTree>
    <p:extLst>
      <p:ext uri="{BB962C8B-B14F-4D97-AF65-F5344CB8AC3E}">
        <p14:creationId xmlns:p14="http://schemas.microsoft.com/office/powerpoint/2010/main" val="194562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6083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46084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21FA640-1F19-490D-B16A-87840F9C3FD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28</a:t>
            </a:fld>
            <a:endParaRPr lang="en-US" sz="900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50557"/>
            <a:ext cx="8001000" cy="581025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dirty="0"/>
              <a:t>Country Shares of World </a:t>
            </a:r>
            <a:br>
              <a:rPr lang="en-US" dirty="0"/>
            </a:br>
            <a:r>
              <a:rPr lang="en-US" dirty="0"/>
              <a:t>Merchandise Exports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26894" y="6362839"/>
            <a:ext cx="8242300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/>
              <a:t>Source: World Trade Organization accessed 4/30/14 at:  </a:t>
            </a:r>
            <a:r>
              <a:rPr lang="en-US" sz="1100" dirty="0">
                <a:hlinkClick r:id="rId3"/>
              </a:rPr>
              <a:t>http://www.wto.org/english/res_e/statis_e/statis_e.htm</a:t>
            </a:r>
            <a:r>
              <a:rPr lang="en-US" sz="1100" dirty="0"/>
              <a:t> ; Insurance Information Institute.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643" y="1657722"/>
            <a:ext cx="5115032" cy="9426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" y="1800600"/>
            <a:ext cx="9005001" cy="4467597"/>
          </a:xfrm>
          <a:prstGeom prst="rect">
            <a:avLst/>
          </a:prstGeom>
        </p:spPr>
      </p:pic>
      <p:sp>
        <p:nvSpPr>
          <p:cNvPr id="11" name="AutoShape 13"/>
          <p:cNvSpPr>
            <a:spLocks noChangeArrowheads="1"/>
          </p:cNvSpPr>
          <p:nvPr/>
        </p:nvSpPr>
        <p:spPr bwMode="blackWhite">
          <a:xfrm>
            <a:off x="1438275" y="1074460"/>
            <a:ext cx="6162782" cy="677719"/>
          </a:xfrm>
          <a:prstGeom prst="wedgeRectCallout">
            <a:avLst>
              <a:gd name="adj1" fmla="val 23620"/>
              <a:gd name="adj2" fmla="val 3728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The US, China, Japan and Western Europe lead the world in merchandise exports</a:t>
            </a:r>
          </a:p>
        </p:txBody>
      </p:sp>
    </p:spTree>
    <p:extLst>
      <p:ext uri="{BB962C8B-B14F-4D97-AF65-F5344CB8AC3E}">
        <p14:creationId xmlns:p14="http://schemas.microsoft.com/office/powerpoint/2010/main" val="228600209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0" grpId="0" autoUpdateAnimBg="0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39554" name="Object 2"/>
          <p:cNvGraphicFramePr>
            <a:graphicFrameLocks noGrp="1" noChangeAspect="1"/>
          </p:cNvGraphicFramePr>
          <p:nvPr>
            <p:ph type="chart" idx="1"/>
            <p:extLst/>
          </p:nvPr>
        </p:nvGraphicFramePr>
        <p:xfrm>
          <a:off x="439738" y="1034844"/>
          <a:ext cx="8458200" cy="483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30086" name="Chart" r:id="rId3" imgW="8486964" imgH="4848398" progId="MSGraph.Chart.8">
                  <p:embed followColorScheme="full"/>
                </p:oleObj>
              </mc:Choice>
              <mc:Fallback>
                <p:oleObj name="Chart" r:id="rId3" imgW="8486964" imgH="484839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1034844"/>
                        <a:ext cx="8458200" cy="483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39555" name="Text Box 3"/>
          <p:cNvSpPr txBox="1">
            <a:spLocks noChangeArrowheads="1"/>
          </p:cNvSpPr>
          <p:nvPr/>
        </p:nvSpPr>
        <p:spPr bwMode="auto">
          <a:xfrm>
            <a:off x="0" y="5373129"/>
            <a:ext cx="9061450" cy="147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3200" b="1" dirty="0">
                <a:solidFill>
                  <a:srgbClr val="C00000"/>
                </a:solidFill>
              </a:rPr>
              <a:t>Total Insured Losses Estimate: $43.7B**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dirty="0"/>
              <a:t>*Loss total does not include March 2010 New York City settlement of up to $657.5 million to compensate approximately 10,000 Ground Zero workers or any subsequent settlements.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dirty="0"/>
              <a:t>**$32.5 billion in 2001 dollars.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dirty="0"/>
              <a:t>Source: Insurance Information Institute.</a:t>
            </a:r>
          </a:p>
        </p:txBody>
      </p:sp>
      <p:sp>
        <p:nvSpPr>
          <p:cNvPr id="2839556" name="Rectangle 4"/>
          <p:cNvSpPr>
            <a:spLocks noGrp="1" noChangeArrowheads="1"/>
          </p:cNvSpPr>
          <p:nvPr>
            <p:ph type="title"/>
          </p:nvPr>
        </p:nvSpPr>
        <p:spPr>
          <a:xfrm>
            <a:off x="117987" y="273312"/>
            <a:ext cx="8558981" cy="6096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Loss Distribution by Type of Insurance</a:t>
            </a:r>
            <a:br>
              <a:rPr lang="en-US" sz="2800" dirty="0"/>
            </a:br>
            <a:r>
              <a:rPr lang="en-US" sz="2800" dirty="0"/>
              <a:t>from Sept. 11 Terrorist Attack ($ 2015)</a:t>
            </a:r>
            <a:endParaRPr lang="en-US" sz="2800" i="0" dirty="0">
              <a:solidFill>
                <a:srgbClr val="FF33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black">
          <a:xfrm>
            <a:off x="259175" y="1030854"/>
            <a:ext cx="8534400" cy="332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225A7A"/>
                </a:solidFill>
              </a:rPr>
              <a:t>($ Billions)</a:t>
            </a:r>
          </a:p>
        </p:txBody>
      </p:sp>
    </p:spTree>
    <p:extLst>
      <p:ext uri="{BB962C8B-B14F-4D97-AF65-F5344CB8AC3E}">
        <p14:creationId xmlns:p14="http://schemas.microsoft.com/office/powerpoint/2010/main" val="253225312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1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54338A1-5849-4B1C-96B8-9C8BAA5A6001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6349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4102" name="Rectangle 6"/>
          <p:cNvSpPr>
            <a:spLocks noChangeArrowheads="1"/>
          </p:cNvSpPr>
          <p:nvPr/>
        </p:nvSpPr>
        <p:spPr bwMode="blackWhite">
          <a:xfrm>
            <a:off x="147486" y="1971675"/>
            <a:ext cx="8893277" cy="207645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600" b="1" dirty="0">
                <a:solidFill>
                  <a:srgbClr val="FFFFFF"/>
                </a:solidFill>
              </a:rPr>
              <a:t>Risk &amp; Insurance</a:t>
            </a:r>
          </a:p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600" b="1" i="1" dirty="0">
                <a:solidFill>
                  <a:srgbClr val="FFFFFF"/>
                </a:solidFill>
              </a:rPr>
              <a:t> U.S. and Global Perspective</a:t>
            </a:r>
          </a:p>
        </p:txBody>
      </p:sp>
      <p:sp>
        <p:nvSpPr>
          <p:cNvPr id="1924103" name="Rectangle 7"/>
          <p:cNvSpPr>
            <a:spLocks noChangeArrowheads="1"/>
          </p:cNvSpPr>
          <p:nvPr/>
        </p:nvSpPr>
        <p:spPr bwMode="auto">
          <a:xfrm>
            <a:off x="366712" y="4343400"/>
            <a:ext cx="8185150" cy="1588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dirty="0">
                <a:solidFill>
                  <a:srgbClr val="225A7A"/>
                </a:solidFill>
              </a:rPr>
              <a:t>Marine Insurance Is Very Sensitive to the Global Economic and Political Environment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718051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2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192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4102" grpId="0" animBg="1"/>
      <p:bldP spid="192410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8307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364333B5-F606-4F22-B5AB-C00680A5C585}" type="slidenum"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30</a:t>
            </a:fld>
            <a:endParaRPr lang="en-US" sz="9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9830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81025" y="2268538"/>
            <a:ext cx="7981950" cy="12969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4200" b="1" dirty="0">
                <a:solidFill>
                  <a:srgbClr val="FFFFFF"/>
                </a:solidFill>
                <a:latin typeface="Arial" charset="0"/>
                <a:cs typeface="Arial" charset="0"/>
              </a:rPr>
              <a:t>P/C (Re)Insurance Industry Financial Overview</a:t>
            </a:r>
          </a:p>
        </p:txBody>
      </p:sp>
      <p:sp>
        <p:nvSpPr>
          <p:cNvPr id="2152456" name="Rectangle 8"/>
          <p:cNvSpPr>
            <a:spLocks noChangeArrowheads="1"/>
          </p:cNvSpPr>
          <p:nvPr/>
        </p:nvSpPr>
        <p:spPr bwMode="auto">
          <a:xfrm>
            <a:off x="189902" y="4067085"/>
            <a:ext cx="8754669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225A7A"/>
                </a:solidFill>
              </a:rPr>
              <a:t>The Past Few Years Have Been Very Similar and Reasonably</a:t>
            </a:r>
            <a:r>
              <a:rPr lang="en-US" sz="4000" b="1" dirty="0">
                <a:solidFill>
                  <a:srgbClr val="225A7A"/>
                </a:solidFill>
                <a:latin typeface="Arial" charset="0"/>
                <a:cs typeface="Arial" charset="0"/>
              </a:rPr>
              <a:t> Good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06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  <p:bldP spid="215245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12/01/09 - 9pm</a:t>
            </a:r>
          </a:p>
        </p:txBody>
      </p:sp>
      <p:sp>
        <p:nvSpPr>
          <p:cNvPr id="82947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eSlide – P6466 – The Financial Crisis and the Future of the P/C</a:t>
            </a:r>
          </a:p>
        </p:txBody>
      </p:sp>
      <p:sp>
        <p:nvSpPr>
          <p:cNvPr id="82948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123A1-4777-4A11-9AA3-18DB7D22C78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829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Commercial Lines Outlook: 2017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1896" y="1053619"/>
            <a:ext cx="8780207" cy="5448301"/>
          </a:xfrm>
        </p:spPr>
        <p:txBody>
          <a:bodyPr/>
          <a:lstStyle/>
          <a:p>
            <a:pPr>
              <a:lnSpc>
                <a:spcPts val="2100"/>
              </a:lnSpc>
            </a:pPr>
            <a:r>
              <a:rPr lang="en-US" b="1" dirty="0"/>
              <a:t>Flat to modest deceleration in premium growth in 2017</a:t>
            </a:r>
          </a:p>
          <a:p>
            <a:pPr>
              <a:lnSpc>
                <a:spcPts val="2100"/>
              </a:lnSpc>
            </a:pPr>
            <a:r>
              <a:rPr lang="en-US" b="1" dirty="0"/>
              <a:t>Rate environment suggests flat-to-slightly negative renewals in 2017</a:t>
            </a:r>
          </a:p>
          <a:p>
            <a:pPr>
              <a:lnSpc>
                <a:spcPts val="2100"/>
              </a:lnSpc>
            </a:pPr>
            <a:r>
              <a:rPr lang="en-US" b="1" dirty="0"/>
              <a:t>Economic growth continues at a very modest pace but unevenly across industries and regions; Nearly full employment and tighter labor market conditions are pluses and should drive new exposures</a:t>
            </a:r>
          </a:p>
          <a:p>
            <a:pPr>
              <a:lnSpc>
                <a:spcPts val="2100"/>
              </a:lnSpc>
            </a:pPr>
            <a:r>
              <a:rPr lang="en-US" b="1" dirty="0"/>
              <a:t>Service sector is a positives but manufacturing, energy, commodities, trade, agriculture all face headwinds</a:t>
            </a:r>
          </a:p>
          <a:p>
            <a:pPr>
              <a:lnSpc>
                <a:spcPts val="2100"/>
              </a:lnSpc>
            </a:pPr>
            <a:r>
              <a:rPr lang="en-US" b="1" dirty="0"/>
              <a:t>Loss costs driven by modest frequency and severity trends, but helped by reserve releases,  modest cats</a:t>
            </a:r>
          </a:p>
          <a:p>
            <a:pPr>
              <a:lnSpc>
                <a:spcPts val="2100"/>
              </a:lnSpc>
            </a:pPr>
            <a:r>
              <a:rPr lang="en-US" b="1" dirty="0"/>
              <a:t>Property cat reinsurance costs continue to fall</a:t>
            </a:r>
          </a:p>
          <a:p>
            <a:pPr>
              <a:lnSpc>
                <a:spcPts val="2100"/>
              </a:lnSpc>
            </a:pPr>
            <a:r>
              <a:rPr lang="en-US" b="1" dirty="0"/>
              <a:t>Investment income still under pressure from low yields</a:t>
            </a:r>
          </a:p>
        </p:txBody>
      </p:sp>
    </p:spTree>
    <p:extLst>
      <p:ext uri="{BB962C8B-B14F-4D97-AF65-F5344CB8AC3E}">
        <p14:creationId xmlns:p14="http://schemas.microsoft.com/office/powerpoint/2010/main" val="223315438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73349" y="134942"/>
            <a:ext cx="6921230" cy="8604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P/C Industry Net Income After Taxes</a:t>
            </a:r>
            <a:br>
              <a:rPr lang="en-US" dirty="0">
                <a:latin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</a:rPr>
              <a:t>1991–2016:Q2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832357" y="1001802"/>
            <a:ext cx="2374900" cy="24936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198438" indent="-198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200" dirty="0">
                <a:solidFill>
                  <a:srgbClr val="000000"/>
                </a:solidFill>
              </a:rPr>
              <a:t>2005 ROE*= 9.6%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200" dirty="0">
                <a:solidFill>
                  <a:srgbClr val="000000"/>
                </a:solidFill>
              </a:rPr>
              <a:t>2006 ROE = 12.7%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200" dirty="0">
                <a:solidFill>
                  <a:srgbClr val="000000"/>
                </a:solidFill>
              </a:rPr>
              <a:t>2007 ROE = 10.9%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200" dirty="0">
                <a:solidFill>
                  <a:srgbClr val="000000"/>
                </a:solidFill>
              </a:rPr>
              <a:t>2008 ROE = 0.1%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200" dirty="0">
                <a:solidFill>
                  <a:srgbClr val="000000"/>
                </a:solidFill>
              </a:rPr>
              <a:t>2009 ROE = 5.0%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200" dirty="0">
                <a:solidFill>
                  <a:srgbClr val="000000"/>
                </a:solidFill>
              </a:rPr>
              <a:t>2010 ROE = 6.6%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200" dirty="0">
                <a:solidFill>
                  <a:srgbClr val="000000"/>
                </a:solidFill>
              </a:rPr>
              <a:t>2011 ROAS</a:t>
            </a:r>
            <a:r>
              <a:rPr lang="en-US" sz="1200" baseline="30000" dirty="0">
                <a:solidFill>
                  <a:srgbClr val="000000"/>
                </a:solidFill>
              </a:rPr>
              <a:t>1</a:t>
            </a:r>
            <a:r>
              <a:rPr lang="en-US" sz="1200" dirty="0">
                <a:solidFill>
                  <a:srgbClr val="000000"/>
                </a:solidFill>
              </a:rPr>
              <a:t> = 3.5%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200" dirty="0">
                <a:solidFill>
                  <a:srgbClr val="000000"/>
                </a:solidFill>
              </a:rPr>
              <a:t>2012 ROAS</a:t>
            </a:r>
            <a:r>
              <a:rPr lang="en-US" sz="1200" baseline="30000" dirty="0">
                <a:solidFill>
                  <a:srgbClr val="000000"/>
                </a:solidFill>
              </a:rPr>
              <a:t>1</a:t>
            </a:r>
            <a:r>
              <a:rPr lang="en-US" sz="1200" dirty="0">
                <a:solidFill>
                  <a:srgbClr val="000000"/>
                </a:solidFill>
              </a:rPr>
              <a:t> = 5.9%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200" dirty="0">
                <a:solidFill>
                  <a:srgbClr val="000000"/>
                </a:solidFill>
              </a:rPr>
              <a:t>2013 ROAS</a:t>
            </a:r>
            <a:r>
              <a:rPr lang="en-US" sz="1200" baseline="30000" dirty="0">
                <a:solidFill>
                  <a:srgbClr val="000000"/>
                </a:solidFill>
              </a:rPr>
              <a:t>1</a:t>
            </a:r>
            <a:r>
              <a:rPr lang="en-US" sz="1200" dirty="0">
                <a:solidFill>
                  <a:srgbClr val="000000"/>
                </a:solidFill>
              </a:rPr>
              <a:t> = 10.2%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200" dirty="0">
                <a:solidFill>
                  <a:srgbClr val="000000"/>
                </a:solidFill>
              </a:rPr>
              <a:t>2014 ROAS</a:t>
            </a:r>
            <a:r>
              <a:rPr lang="en-US" sz="1200" baseline="30000" dirty="0">
                <a:solidFill>
                  <a:srgbClr val="000000"/>
                </a:solidFill>
              </a:rPr>
              <a:t>1</a:t>
            </a:r>
            <a:r>
              <a:rPr lang="en-US" sz="1200" dirty="0">
                <a:solidFill>
                  <a:srgbClr val="000000"/>
                </a:solidFill>
              </a:rPr>
              <a:t> = 8.4%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200" dirty="0">
                <a:solidFill>
                  <a:srgbClr val="000000"/>
                </a:solidFill>
              </a:rPr>
              <a:t>2015 ROAS = 8.4%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200" dirty="0">
                <a:solidFill>
                  <a:srgbClr val="000000"/>
                </a:solidFill>
              </a:rPr>
              <a:t>2016:H1 ROAS = 6.4%*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-268014" y="6267071"/>
            <a:ext cx="941201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0000"/>
                </a:solidFill>
              </a:rPr>
              <a:t>ROE figures are GAAP; </a:t>
            </a:r>
            <a:r>
              <a:rPr lang="en-US" sz="1050" baseline="30000" dirty="0">
                <a:solidFill>
                  <a:srgbClr val="000000"/>
                </a:solidFill>
              </a:rPr>
              <a:t>1</a:t>
            </a:r>
            <a:r>
              <a:rPr lang="en-US" sz="1050" dirty="0">
                <a:solidFill>
                  <a:srgbClr val="000000"/>
                </a:solidFill>
              </a:rPr>
              <a:t>Return on avg. surplus.  Excluding Mortgage &amp; Financial Guaranty insurers yields a 8.2% ROAS in 2014, 9.8% ROAS in 2013, 6.2% ROAS in 2012, 4.7% ROAS for 2011, 7.6% for 2010 and 7.4% for 2009; 2015E is annualized figure based actual figure through Q3 of $44.0</a:t>
            </a:r>
          </a:p>
          <a:p>
            <a:pPr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</a:pPr>
            <a:r>
              <a:rPr lang="en-US" sz="1050" dirty="0">
                <a:solidFill>
                  <a:srgbClr val="000000"/>
                </a:solidFill>
              </a:rPr>
              <a:t>Sources: A.M. Best, ISO; Insurance Information Institute</a:t>
            </a:r>
          </a:p>
        </p:txBody>
      </p:sp>
      <p:graphicFrame>
        <p:nvGraphicFramePr>
          <p:cNvPr id="14341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2093755"/>
              </p:ext>
            </p:extLst>
          </p:nvPr>
        </p:nvGraphicFramePr>
        <p:xfrm>
          <a:off x="96398" y="1395277"/>
          <a:ext cx="8748712" cy="506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2513" name="Chart" r:id="rId5" imgW="8715408" imgH="5067439" progId="MSGraph.Chart.8">
                  <p:embed followColorScheme="full"/>
                </p:oleObj>
              </mc:Choice>
              <mc:Fallback>
                <p:oleObj name="Chart" r:id="rId5" imgW="8715408" imgH="5067439" progId="MSGraph.Chart.8">
                  <p:embed followColorScheme="full"/>
                  <p:pic>
                    <p:nvPicPr>
                      <p:cNvPr id="14341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98" y="1395277"/>
                        <a:ext cx="8748712" cy="506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PTShape_0"/>
          <p:cNvSpPr>
            <a:spLocks noChangeArrowheads="1"/>
          </p:cNvSpPr>
          <p:nvPr/>
        </p:nvSpPr>
        <p:spPr bwMode="blackWhite">
          <a:xfrm>
            <a:off x="5998246" y="1395277"/>
            <a:ext cx="1591274" cy="1414671"/>
          </a:xfrm>
          <a:prstGeom prst="wedgeRectCallout">
            <a:avLst>
              <a:gd name="adj1" fmla="val 106943"/>
              <a:gd name="adj2" fmla="val 150485"/>
            </a:avLst>
          </a:prstGeom>
          <a:solidFill>
            <a:schemeClr val="tx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sz="1400" b="1" dirty="0">
                <a:solidFill>
                  <a:srgbClr val="000000"/>
                </a:solidFill>
              </a:rPr>
              <a:t>Net income in Q2:2016 on an annualized basis was on track to fall short of full-year 2015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928" y="1118278"/>
            <a:ext cx="940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$ Millions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30426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283417"/>
              </p:ext>
            </p:extLst>
          </p:nvPr>
        </p:nvGraphicFramePr>
        <p:xfrm>
          <a:off x="-30162" y="1192215"/>
          <a:ext cx="8915401" cy="588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3537" name="Chart" r:id="rId5" imgW="8258103" imgH="5495960" progId="MSGraph.Chart.8">
                  <p:embed followColorScheme="full"/>
                </p:oleObj>
              </mc:Choice>
              <mc:Fallback>
                <p:oleObj name="Chart" r:id="rId5" imgW="8258103" imgH="5495960" progId="MSGraph.Chart.8">
                  <p:embed followColorScheme="full"/>
                  <p:pic>
                    <p:nvPicPr>
                      <p:cNvPr id="163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162" y="1192215"/>
                        <a:ext cx="8915401" cy="588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84860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Profitability Peaks &amp; Troughs in the P/C Insurance Industry, 1975 – 2016:H1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44276" y="6170338"/>
            <a:ext cx="8249055" cy="60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100" dirty="0">
                <a:solidFill>
                  <a:srgbClr val="000000"/>
                </a:solidFill>
              </a:rPr>
              <a:t>*Profitability =  P/C insurer ROEs. 2011-15 figures are estimates based on ROAS data.  Note:  Data for 2008-2014 exclude mortgage and financial guaranty insurers.</a:t>
            </a:r>
          </a:p>
          <a:p>
            <a:r>
              <a:rPr lang="en-US" sz="1100" dirty="0">
                <a:solidFill>
                  <a:srgbClr val="000000"/>
                </a:solidFill>
              </a:rPr>
              <a:t>Source:  Insurance Information Institute; NAIC, ISO, A.M. Best, Conning</a:t>
            </a:r>
          </a:p>
        </p:txBody>
      </p:sp>
      <p:sp>
        <p:nvSpPr>
          <p:cNvPr id="16390" name="AutoShape 7"/>
          <p:cNvSpPr>
            <a:spLocks noChangeArrowheads="1"/>
          </p:cNvSpPr>
          <p:nvPr/>
        </p:nvSpPr>
        <p:spPr bwMode="auto">
          <a:xfrm>
            <a:off x="1209679" y="1200150"/>
            <a:ext cx="1425575" cy="381000"/>
          </a:xfrm>
          <a:prstGeom prst="wedgeRectCallout">
            <a:avLst>
              <a:gd name="adj1" fmla="val -41545"/>
              <a:gd name="adj2" fmla="val 21678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</a:rPr>
              <a:t>1977:19.0%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394" name="AutoShape 11"/>
          <p:cNvSpPr>
            <a:spLocks noChangeArrowheads="1"/>
          </p:cNvSpPr>
          <p:nvPr/>
        </p:nvSpPr>
        <p:spPr bwMode="auto">
          <a:xfrm>
            <a:off x="3135313" y="1344153"/>
            <a:ext cx="1479550" cy="381000"/>
          </a:xfrm>
          <a:prstGeom prst="wedgeRectCallout">
            <a:avLst>
              <a:gd name="adj1" fmla="val -47653"/>
              <a:gd name="adj2" fmla="val 26016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</a:rPr>
              <a:t>1987:17.3%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395" name="AutoShape 12"/>
          <p:cNvSpPr>
            <a:spLocks noChangeArrowheads="1"/>
          </p:cNvSpPr>
          <p:nvPr/>
        </p:nvSpPr>
        <p:spPr bwMode="auto">
          <a:xfrm>
            <a:off x="4375492" y="2148335"/>
            <a:ext cx="1677988" cy="381000"/>
          </a:xfrm>
          <a:prstGeom prst="wedgeRectCallout">
            <a:avLst>
              <a:gd name="adj1" fmla="val -12908"/>
              <a:gd name="adj2" fmla="val 24998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</a:rPr>
              <a:t>1997:11.6%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396" name="AutoShape 13"/>
          <p:cNvSpPr>
            <a:spLocks noChangeArrowheads="1"/>
          </p:cNvSpPr>
          <p:nvPr/>
        </p:nvSpPr>
        <p:spPr bwMode="auto">
          <a:xfrm>
            <a:off x="6175669" y="2137502"/>
            <a:ext cx="1422400" cy="381000"/>
          </a:xfrm>
          <a:prstGeom prst="wedgeRectCallout">
            <a:avLst>
              <a:gd name="adj1" fmla="val -12633"/>
              <a:gd name="adj2" fmla="val 20072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</a:rPr>
              <a:t>2006:12.7%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401" name="AutoShape 18"/>
          <p:cNvSpPr>
            <a:spLocks noChangeArrowheads="1"/>
          </p:cNvSpPr>
          <p:nvPr/>
        </p:nvSpPr>
        <p:spPr bwMode="auto">
          <a:xfrm>
            <a:off x="2635250" y="5187220"/>
            <a:ext cx="1447800" cy="381000"/>
          </a:xfrm>
          <a:prstGeom prst="wedgeRectCallout">
            <a:avLst>
              <a:gd name="adj1" fmla="val -48611"/>
              <a:gd name="adj2" fmla="val -129759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</a:rPr>
              <a:t>1984: 1.8%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402" name="AutoShape 19"/>
          <p:cNvSpPr>
            <a:spLocks noChangeArrowheads="1"/>
          </p:cNvSpPr>
          <p:nvPr/>
        </p:nvSpPr>
        <p:spPr bwMode="auto">
          <a:xfrm>
            <a:off x="4177762" y="5203549"/>
            <a:ext cx="1447800" cy="381000"/>
          </a:xfrm>
          <a:prstGeom prst="wedgeRectCallout">
            <a:avLst>
              <a:gd name="adj1" fmla="val -53621"/>
              <a:gd name="adj2" fmla="val -212180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 dirty="0">
                <a:solidFill>
                  <a:srgbClr val="000000"/>
                </a:solidFill>
              </a:rPr>
              <a:t>1992: 4.5%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6403" name="AutoShape 20"/>
          <p:cNvSpPr>
            <a:spLocks noChangeArrowheads="1"/>
          </p:cNvSpPr>
          <p:nvPr/>
        </p:nvSpPr>
        <p:spPr bwMode="auto">
          <a:xfrm>
            <a:off x="6136505" y="5237138"/>
            <a:ext cx="1600200" cy="381000"/>
          </a:xfrm>
          <a:prstGeom prst="wedgeRectCallout">
            <a:avLst>
              <a:gd name="adj1" fmla="val -68711"/>
              <a:gd name="adj2" fmla="val -28156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</a:rPr>
              <a:t>2001: -1.2%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404" name="AutoShape 21"/>
          <p:cNvSpPr>
            <a:spLocks noChangeArrowheads="1"/>
          </p:cNvSpPr>
          <p:nvPr/>
        </p:nvSpPr>
        <p:spPr bwMode="auto">
          <a:xfrm rot="511939">
            <a:off x="1461182" y="2119092"/>
            <a:ext cx="1603375" cy="612775"/>
          </a:xfrm>
          <a:prstGeom prst="rightArrow">
            <a:avLst>
              <a:gd name="adj1" fmla="val 50000"/>
              <a:gd name="adj2" fmla="val 93119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 b="1">
                <a:solidFill>
                  <a:srgbClr val="FFFFFF"/>
                </a:solidFill>
              </a:rPr>
              <a:t>10 Years</a:t>
            </a:r>
          </a:p>
        </p:txBody>
      </p:sp>
      <p:sp>
        <p:nvSpPr>
          <p:cNvPr id="16405" name="AutoShape 22"/>
          <p:cNvSpPr>
            <a:spLocks noChangeArrowheads="1"/>
          </p:cNvSpPr>
          <p:nvPr/>
        </p:nvSpPr>
        <p:spPr bwMode="auto">
          <a:xfrm rot="1557988">
            <a:off x="3298003" y="2663865"/>
            <a:ext cx="1711325" cy="612775"/>
          </a:xfrm>
          <a:prstGeom prst="rightArrow">
            <a:avLst>
              <a:gd name="adj1" fmla="val 50000"/>
              <a:gd name="adj2" fmla="val 92949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 b="1">
                <a:solidFill>
                  <a:srgbClr val="FFFFFF"/>
                </a:solidFill>
              </a:rPr>
              <a:t>10 Years</a:t>
            </a:r>
          </a:p>
        </p:txBody>
      </p:sp>
      <p:sp>
        <p:nvSpPr>
          <p:cNvPr id="16406" name="AutoShape 23"/>
          <p:cNvSpPr>
            <a:spLocks noChangeArrowheads="1"/>
          </p:cNvSpPr>
          <p:nvPr/>
        </p:nvSpPr>
        <p:spPr bwMode="auto">
          <a:xfrm>
            <a:off x="5198949" y="2956152"/>
            <a:ext cx="1447800" cy="612775"/>
          </a:xfrm>
          <a:prstGeom prst="rightArrow">
            <a:avLst>
              <a:gd name="adj1" fmla="val 50000"/>
              <a:gd name="adj2" fmla="val 82979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 b="1" dirty="0">
                <a:solidFill>
                  <a:srgbClr val="FFFFFF"/>
                </a:solidFill>
              </a:rPr>
              <a:t>9 Years</a:t>
            </a:r>
          </a:p>
        </p:txBody>
      </p:sp>
      <p:sp>
        <p:nvSpPr>
          <p:cNvPr id="16407" name="Text Box 17"/>
          <p:cNvSpPr txBox="1">
            <a:spLocks noChangeArrowheads="1"/>
          </p:cNvSpPr>
          <p:nvPr/>
        </p:nvSpPr>
        <p:spPr bwMode="auto">
          <a:xfrm>
            <a:off x="5621342" y="1117604"/>
            <a:ext cx="3254375" cy="646331"/>
          </a:xfrm>
          <a:prstGeom prst="rect">
            <a:avLst/>
          </a:prstGeom>
          <a:solidFill>
            <a:srgbClr val="2868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 dirty="0">
                <a:solidFill>
                  <a:srgbClr val="FFFFFF"/>
                </a:solidFill>
              </a:rPr>
              <a:t>History suggests next ROE peak will be in 2016-2017</a:t>
            </a:r>
          </a:p>
        </p:txBody>
      </p:sp>
      <p:sp>
        <p:nvSpPr>
          <p:cNvPr id="16408" name="Rectangle 7"/>
          <p:cNvSpPr>
            <a:spLocks noChangeArrowheads="1"/>
          </p:cNvSpPr>
          <p:nvPr/>
        </p:nvSpPr>
        <p:spPr bwMode="black">
          <a:xfrm>
            <a:off x="185742" y="1155700"/>
            <a:ext cx="102393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ROE</a:t>
            </a:r>
          </a:p>
        </p:txBody>
      </p:sp>
      <p:sp>
        <p:nvSpPr>
          <p:cNvPr id="16409" name="AutoShape 6"/>
          <p:cNvSpPr>
            <a:spLocks noChangeArrowheads="1"/>
          </p:cNvSpPr>
          <p:nvPr/>
        </p:nvSpPr>
        <p:spPr bwMode="auto">
          <a:xfrm>
            <a:off x="886422" y="5166986"/>
            <a:ext cx="1447800" cy="381000"/>
          </a:xfrm>
          <a:prstGeom prst="wedgeRectCallout">
            <a:avLst>
              <a:gd name="adj1" fmla="val -43472"/>
              <a:gd name="adj2" fmla="val -143778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</a:rPr>
              <a:t>1975: 2.4%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blackWhite">
          <a:xfrm>
            <a:off x="6985915" y="2853671"/>
            <a:ext cx="879475" cy="660400"/>
          </a:xfrm>
          <a:prstGeom prst="wedgeRectCallout">
            <a:avLst>
              <a:gd name="adj1" fmla="val 64912"/>
              <a:gd name="adj2" fmla="val 6358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</a:rPr>
              <a:t>2013 9.8%</a:t>
            </a: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blackWhite">
          <a:xfrm>
            <a:off x="7902760" y="4488537"/>
            <a:ext cx="1106399" cy="612539"/>
          </a:xfrm>
          <a:prstGeom prst="wedgeRectCallout">
            <a:avLst>
              <a:gd name="adj1" fmla="val 13730"/>
              <a:gd name="adj2" fmla="val -8984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</a:rPr>
              <a:t>2016:H1 6.4%</a:t>
            </a: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blackWhite">
          <a:xfrm>
            <a:off x="7948423" y="2725497"/>
            <a:ext cx="1106399" cy="612539"/>
          </a:xfrm>
          <a:prstGeom prst="wedgeRectCallout">
            <a:avLst>
              <a:gd name="adj1" fmla="val 725"/>
              <a:gd name="adj2" fmla="val 11946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</a:rPr>
              <a:t>2015: 8.4%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0161655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12/01/09 - 9pm</a:t>
            </a:r>
          </a:p>
        </p:txBody>
      </p:sp>
      <p:sp>
        <p:nvSpPr>
          <p:cNvPr id="52228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eSlide – P6466 – The Financial Crisis and the Future of the P/C</a:t>
            </a:r>
          </a:p>
        </p:txBody>
      </p:sp>
      <p:sp>
        <p:nvSpPr>
          <p:cNvPr id="5222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5FD483-3650-4448-BB2E-67A90540A8F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22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ROE: Property/Casualty Insurance by Major Event, 1987–2016:H1</a:t>
            </a:r>
          </a:p>
        </p:txBody>
      </p:sp>
      <p:sp>
        <p:nvSpPr>
          <p:cNvPr id="52231" name="Rectangle 3"/>
          <p:cNvSpPr>
            <a:spLocks noChangeArrowheads="1"/>
          </p:cNvSpPr>
          <p:nvPr/>
        </p:nvSpPr>
        <p:spPr bwMode="auto">
          <a:xfrm>
            <a:off x="0" y="6414802"/>
            <a:ext cx="7569200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tabLst>
                <a:tab pos="112713" algn="r"/>
              </a:tabLst>
            </a:pPr>
            <a:r>
              <a:rPr lang="en-US" sz="1100" dirty="0"/>
              <a:t>* 	Through 2016:H1.  Excludes Mortgage &amp; Financial Guarantee in 2008 – 2014. 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tabLst>
                <a:tab pos="112713" algn="r"/>
              </a:tabLst>
            </a:pPr>
            <a:r>
              <a:rPr lang="en-US" sz="1100" dirty="0"/>
              <a:t>	Sources: ISO, </a:t>
            </a:r>
            <a:r>
              <a:rPr lang="en-US" sz="1100" i="1" dirty="0"/>
              <a:t>Fortune</a:t>
            </a:r>
            <a:r>
              <a:rPr lang="en-US" sz="1100" dirty="0"/>
              <a:t>; Insurance Information Institute.</a:t>
            </a:r>
          </a:p>
        </p:txBody>
      </p:sp>
      <p:graphicFrame>
        <p:nvGraphicFramePr>
          <p:cNvPr id="2026500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6940571"/>
              </p:ext>
            </p:extLst>
          </p:nvPr>
        </p:nvGraphicFramePr>
        <p:xfrm>
          <a:off x="287341" y="1475847"/>
          <a:ext cx="8569325" cy="457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4561" name="Chart" r:id="rId4" imgW="8600977" imgH="4600679" progId="MSGraph.Chart.8">
                  <p:embed followColorScheme="full"/>
                </p:oleObj>
              </mc:Choice>
              <mc:Fallback>
                <p:oleObj name="Chart" r:id="rId4" imgW="8600977" imgH="4600679" progId="MSGraph.Chart.8">
                  <p:embed followColorScheme="full"/>
                  <p:pic>
                    <p:nvPicPr>
                      <p:cNvPr id="202650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87341" y="1475847"/>
                        <a:ext cx="8569325" cy="457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2" name="Rectangle 5"/>
          <p:cNvSpPr>
            <a:spLocks noChangeArrowheads="1"/>
          </p:cNvSpPr>
          <p:nvPr/>
        </p:nvSpPr>
        <p:spPr bwMode="blackWhite">
          <a:xfrm>
            <a:off x="1666875" y="1377954"/>
            <a:ext cx="3900488" cy="7286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P/C Profitability Is Both by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 Cyclicality and Ordinary Volatility</a:t>
            </a:r>
            <a:endParaRPr lang="pt-BR" b="1" dirty="0">
              <a:solidFill>
                <a:srgbClr val="FFFFFF"/>
              </a:solidFill>
            </a:endParaRPr>
          </a:p>
        </p:txBody>
      </p:sp>
      <p:sp>
        <p:nvSpPr>
          <p:cNvPr id="2026503" name="Oval 7"/>
          <p:cNvSpPr>
            <a:spLocks noChangeArrowheads="1"/>
          </p:cNvSpPr>
          <p:nvPr/>
        </p:nvSpPr>
        <p:spPr bwMode="auto">
          <a:xfrm>
            <a:off x="1643973" y="3138300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6504" name="AutoShape 8"/>
          <p:cNvSpPr>
            <a:spLocks noChangeArrowheads="1"/>
          </p:cNvSpPr>
          <p:nvPr/>
        </p:nvSpPr>
        <p:spPr bwMode="blackWhite">
          <a:xfrm>
            <a:off x="1064823" y="3871451"/>
            <a:ext cx="754062" cy="292100"/>
          </a:xfrm>
          <a:prstGeom prst="wedgeRectCallout">
            <a:avLst>
              <a:gd name="adj1" fmla="val 46112"/>
              <a:gd name="adj2" fmla="val -12334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>
                <a:solidFill>
                  <a:schemeClr val="bg1"/>
                </a:solidFill>
              </a:rPr>
              <a:t>Hugo</a:t>
            </a:r>
          </a:p>
        </p:txBody>
      </p:sp>
      <p:sp>
        <p:nvSpPr>
          <p:cNvPr id="2026506" name="Oval 10"/>
          <p:cNvSpPr>
            <a:spLocks noChangeArrowheads="1"/>
          </p:cNvSpPr>
          <p:nvPr/>
        </p:nvSpPr>
        <p:spPr bwMode="auto">
          <a:xfrm>
            <a:off x="2191982" y="3763786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6507" name="AutoShape 11"/>
          <p:cNvSpPr>
            <a:spLocks noChangeArrowheads="1"/>
          </p:cNvSpPr>
          <p:nvPr/>
        </p:nvSpPr>
        <p:spPr bwMode="blackWhite">
          <a:xfrm>
            <a:off x="957060" y="4463506"/>
            <a:ext cx="1085850" cy="486869"/>
          </a:xfrm>
          <a:prstGeom prst="wedgeRectCallout">
            <a:avLst>
              <a:gd name="adj1" fmla="val 59942"/>
              <a:gd name="adj2" fmla="val -12470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Andrew, </a:t>
            </a:r>
            <a:r>
              <a:rPr lang="en-US" sz="1400" b="1" dirty="0" err="1">
                <a:solidFill>
                  <a:schemeClr val="bg1"/>
                </a:solidFill>
              </a:rPr>
              <a:t>Iniki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026509" name="Oval 13"/>
          <p:cNvSpPr>
            <a:spLocks noChangeArrowheads="1"/>
          </p:cNvSpPr>
          <p:nvPr/>
        </p:nvSpPr>
        <p:spPr bwMode="auto">
          <a:xfrm>
            <a:off x="2710158" y="3635529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6510" name="AutoShape 14"/>
          <p:cNvSpPr>
            <a:spLocks noChangeArrowheads="1"/>
          </p:cNvSpPr>
          <p:nvPr/>
        </p:nvSpPr>
        <p:spPr bwMode="blackWhite">
          <a:xfrm>
            <a:off x="2180767" y="4748705"/>
            <a:ext cx="1162050" cy="292100"/>
          </a:xfrm>
          <a:prstGeom prst="wedgeRectCallout">
            <a:avLst>
              <a:gd name="adj1" fmla="val 12904"/>
              <a:gd name="adj2" fmla="val -24609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Northridge</a:t>
            </a:r>
          </a:p>
        </p:txBody>
      </p:sp>
      <p:sp>
        <p:nvSpPr>
          <p:cNvPr id="2026512" name="Oval 16"/>
          <p:cNvSpPr>
            <a:spLocks noChangeArrowheads="1"/>
          </p:cNvSpPr>
          <p:nvPr/>
        </p:nvSpPr>
        <p:spPr bwMode="auto">
          <a:xfrm>
            <a:off x="3499699" y="2745954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6513" name="AutoShape 17"/>
          <p:cNvSpPr>
            <a:spLocks noChangeArrowheads="1"/>
          </p:cNvSpPr>
          <p:nvPr/>
        </p:nvSpPr>
        <p:spPr bwMode="blackWhite">
          <a:xfrm>
            <a:off x="3182192" y="3984843"/>
            <a:ext cx="1265424" cy="711200"/>
          </a:xfrm>
          <a:prstGeom prst="wedgeRectCallout">
            <a:avLst>
              <a:gd name="adj1" fmla="val -15588"/>
              <a:gd name="adj2" fmla="val -14741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Lowest CAT Losses in 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15 Years</a:t>
            </a:r>
          </a:p>
        </p:txBody>
      </p:sp>
      <p:sp>
        <p:nvSpPr>
          <p:cNvPr id="2026515" name="Oval 19"/>
          <p:cNvSpPr>
            <a:spLocks noChangeArrowheads="1"/>
          </p:cNvSpPr>
          <p:nvPr/>
        </p:nvSpPr>
        <p:spPr bwMode="auto">
          <a:xfrm>
            <a:off x="4562787" y="4652869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6516" name="AutoShape 20"/>
          <p:cNvSpPr>
            <a:spLocks noChangeArrowheads="1"/>
          </p:cNvSpPr>
          <p:nvPr/>
        </p:nvSpPr>
        <p:spPr bwMode="blackWhite">
          <a:xfrm>
            <a:off x="4137555" y="3431628"/>
            <a:ext cx="958850" cy="292100"/>
          </a:xfrm>
          <a:prstGeom prst="wedgeRectCallout">
            <a:avLst>
              <a:gd name="adj1" fmla="val 8604"/>
              <a:gd name="adj2" fmla="val 33937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>
                <a:solidFill>
                  <a:schemeClr val="bg1"/>
                </a:solidFill>
              </a:rPr>
              <a:t>Sept. 11</a:t>
            </a:r>
          </a:p>
        </p:txBody>
      </p:sp>
      <p:sp>
        <p:nvSpPr>
          <p:cNvPr id="2026518" name="Oval 22"/>
          <p:cNvSpPr>
            <a:spLocks noChangeArrowheads="1"/>
          </p:cNvSpPr>
          <p:nvPr/>
        </p:nvSpPr>
        <p:spPr bwMode="auto">
          <a:xfrm>
            <a:off x="5637303" y="3037728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6519" name="AutoShape 23"/>
          <p:cNvSpPr>
            <a:spLocks noChangeArrowheads="1"/>
          </p:cNvSpPr>
          <p:nvPr/>
        </p:nvSpPr>
        <p:spPr bwMode="blackWhite">
          <a:xfrm>
            <a:off x="5729556" y="1792031"/>
            <a:ext cx="1174750" cy="508000"/>
          </a:xfrm>
          <a:prstGeom prst="wedgeRectCallout">
            <a:avLst>
              <a:gd name="adj1" fmla="val -41394"/>
              <a:gd name="adj2" fmla="val 19462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>
                <a:solidFill>
                  <a:schemeClr val="bg1"/>
                </a:solidFill>
              </a:rPr>
              <a:t>Katrina, Rita, Wilma</a:t>
            </a:r>
          </a:p>
        </p:txBody>
      </p:sp>
      <p:sp>
        <p:nvSpPr>
          <p:cNvPr id="2026521" name="Oval 25"/>
          <p:cNvSpPr>
            <a:spLocks noChangeArrowheads="1"/>
          </p:cNvSpPr>
          <p:nvPr/>
        </p:nvSpPr>
        <p:spPr bwMode="auto">
          <a:xfrm>
            <a:off x="5322535" y="3059420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6522" name="AutoShape 26"/>
          <p:cNvSpPr>
            <a:spLocks noChangeArrowheads="1"/>
          </p:cNvSpPr>
          <p:nvPr/>
        </p:nvSpPr>
        <p:spPr bwMode="blackWhite">
          <a:xfrm>
            <a:off x="5039818" y="4184467"/>
            <a:ext cx="1314450" cy="292100"/>
          </a:xfrm>
          <a:prstGeom prst="wedgeRectCallout">
            <a:avLst>
              <a:gd name="adj1" fmla="val -18614"/>
              <a:gd name="adj2" fmla="val -23712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>
                <a:solidFill>
                  <a:schemeClr val="bg1"/>
                </a:solidFill>
              </a:rPr>
              <a:t>4 Hurricanes</a:t>
            </a:r>
          </a:p>
        </p:txBody>
      </p:sp>
      <p:sp>
        <p:nvSpPr>
          <p:cNvPr id="2026524" name="Oval 28"/>
          <p:cNvSpPr>
            <a:spLocks noChangeArrowheads="1"/>
          </p:cNvSpPr>
          <p:nvPr/>
        </p:nvSpPr>
        <p:spPr bwMode="auto">
          <a:xfrm>
            <a:off x="6376102" y="3750876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6525" name="AutoShape 29"/>
          <p:cNvSpPr>
            <a:spLocks noChangeArrowheads="1"/>
          </p:cNvSpPr>
          <p:nvPr/>
        </p:nvSpPr>
        <p:spPr bwMode="blackWhite">
          <a:xfrm>
            <a:off x="6205272" y="4805269"/>
            <a:ext cx="1152525" cy="546100"/>
          </a:xfrm>
          <a:prstGeom prst="wedgeRectCallout">
            <a:avLst>
              <a:gd name="adj1" fmla="val -22872"/>
              <a:gd name="adj2" fmla="val -135493"/>
            </a:avLst>
          </a:prstGeom>
          <a:gradFill rotWithShape="1">
            <a:gsLst>
              <a:gs pos="0">
                <a:schemeClr val="tx2"/>
              </a:gs>
              <a:gs pos="100000">
                <a:srgbClr val="9E8000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/>
              <a:t>Financial Crisis*</a:t>
            </a:r>
          </a:p>
        </p:txBody>
      </p:sp>
      <p:sp>
        <p:nvSpPr>
          <p:cNvPr id="52249" name="Rectangle 31"/>
          <p:cNvSpPr>
            <a:spLocks noChangeArrowheads="1"/>
          </p:cNvSpPr>
          <p:nvPr/>
        </p:nvSpPr>
        <p:spPr bwMode="black">
          <a:xfrm>
            <a:off x="347663" y="1266829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26" name="AutoShape 26"/>
          <p:cNvSpPr>
            <a:spLocks noChangeArrowheads="1"/>
          </p:cNvSpPr>
          <p:nvPr/>
        </p:nvSpPr>
        <p:spPr bwMode="blackWhite">
          <a:xfrm>
            <a:off x="7357797" y="4632677"/>
            <a:ext cx="1098599" cy="678425"/>
          </a:xfrm>
          <a:prstGeom prst="wedgeRectCallout">
            <a:avLst>
              <a:gd name="adj1" fmla="val -51613"/>
              <a:gd name="adj2" fmla="val -9502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Record Tornado Losses</a:t>
            </a:r>
          </a:p>
        </p:txBody>
      </p:sp>
      <p:sp>
        <p:nvSpPr>
          <p:cNvPr id="27" name="Oval 28"/>
          <p:cNvSpPr>
            <a:spLocks noChangeArrowheads="1"/>
          </p:cNvSpPr>
          <p:nvPr/>
        </p:nvSpPr>
        <p:spPr bwMode="auto">
          <a:xfrm>
            <a:off x="7161178" y="3803522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7434276" y="3516834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26"/>
          <p:cNvSpPr>
            <a:spLocks noChangeArrowheads="1"/>
          </p:cNvSpPr>
          <p:nvPr/>
        </p:nvSpPr>
        <p:spPr bwMode="blackWhite">
          <a:xfrm>
            <a:off x="7710794" y="4211815"/>
            <a:ext cx="766915" cy="329380"/>
          </a:xfrm>
          <a:prstGeom prst="wedgeRectCallout">
            <a:avLst>
              <a:gd name="adj1" fmla="val -49371"/>
              <a:gd name="adj2" fmla="val -11101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Sandy</a:t>
            </a:r>
          </a:p>
        </p:txBody>
      </p:sp>
      <p:sp>
        <p:nvSpPr>
          <p:cNvPr id="30" name="Oval 28"/>
          <p:cNvSpPr>
            <a:spLocks noChangeArrowheads="1"/>
          </p:cNvSpPr>
          <p:nvPr/>
        </p:nvSpPr>
        <p:spPr bwMode="auto">
          <a:xfrm>
            <a:off x="7708654" y="2964875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AutoShape 26"/>
          <p:cNvSpPr>
            <a:spLocks noChangeArrowheads="1"/>
          </p:cNvSpPr>
          <p:nvPr/>
        </p:nvSpPr>
        <p:spPr bwMode="blackWhite">
          <a:xfrm>
            <a:off x="7284262" y="2337914"/>
            <a:ext cx="766915" cy="402509"/>
          </a:xfrm>
          <a:prstGeom prst="wedgeRectCallout">
            <a:avLst>
              <a:gd name="adj1" fmla="val 21932"/>
              <a:gd name="adj2" fmla="val 988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Low CATs</a:t>
            </a:r>
          </a:p>
        </p:txBody>
      </p:sp>
      <p:sp>
        <p:nvSpPr>
          <p:cNvPr id="32" name="AutoShape 26"/>
          <p:cNvSpPr>
            <a:spLocks noChangeArrowheads="1"/>
          </p:cNvSpPr>
          <p:nvPr/>
        </p:nvSpPr>
        <p:spPr bwMode="blackWhite">
          <a:xfrm>
            <a:off x="8051177" y="1549099"/>
            <a:ext cx="985145" cy="638166"/>
          </a:xfrm>
          <a:prstGeom prst="wedgeRectCallout">
            <a:avLst>
              <a:gd name="adj1" fmla="val -20223"/>
              <a:gd name="adj2" fmla="val 22881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Modestly higher CATs</a:t>
            </a:r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8234636" y="3249304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1831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2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2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2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2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6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2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1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26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8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2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3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2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26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2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2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2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7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26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4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026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9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2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6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2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1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26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8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026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3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8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1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2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37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4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9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64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26500" grpId="0" bld="series" animBg="0"/>
      <p:bldP spid="2026503" grpId="0" animBg="1"/>
      <p:bldP spid="2026504" grpId="0" animBg="1"/>
      <p:bldP spid="2026506" grpId="0" animBg="1"/>
      <p:bldP spid="2026507" grpId="0" animBg="1"/>
      <p:bldP spid="2026509" grpId="0" animBg="1"/>
      <p:bldP spid="2026510" grpId="0" animBg="1"/>
      <p:bldP spid="2026512" grpId="0" animBg="1"/>
      <p:bldP spid="2026513" grpId="0" animBg="1"/>
      <p:bldP spid="2026515" grpId="0" animBg="1"/>
      <p:bldP spid="2026516" grpId="0" animBg="1"/>
      <p:bldP spid="2026518" grpId="0" animBg="1"/>
      <p:bldP spid="2026519" grpId="0" animBg="1"/>
      <p:bldP spid="2026521" grpId="0" animBg="1"/>
      <p:bldP spid="2026522" grpId="0" animBg="1"/>
      <p:bldP spid="2026524" grpId="0" animBg="1"/>
      <p:bldP spid="20265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46146" name="Object 2"/>
          <p:cNvGraphicFramePr>
            <a:graphicFrameLocks noChangeAspect="1"/>
          </p:cNvGraphicFramePr>
          <p:nvPr>
            <p:extLst/>
          </p:nvPr>
        </p:nvGraphicFramePr>
        <p:xfrm>
          <a:off x="4" y="1236663"/>
          <a:ext cx="8880475" cy="589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5585" name="Chart" r:id="rId4" imgW="8286815" imgH="5543758" progId="MSGraph.Chart.8">
                  <p:embed followColorScheme="full"/>
                </p:oleObj>
              </mc:Choice>
              <mc:Fallback>
                <p:oleObj name="Chart" r:id="rId4" imgW="8286815" imgH="5543758" progId="MSGraph.Chart.8">
                  <p:embed followColorScheme="full"/>
                  <p:pic>
                    <p:nvPicPr>
                      <p:cNvPr id="70461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" y="1236663"/>
                        <a:ext cx="8880475" cy="589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798032" y="1627446"/>
            <a:ext cx="2453171" cy="4400090"/>
          </a:xfrm>
          <a:prstGeom prst="rect">
            <a:avLst/>
          </a:prstGeom>
          <a:solidFill>
            <a:srgbClr val="99CCFF">
              <a:alpha val="49019"/>
            </a:srgb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2362200" y="5715000"/>
            <a:ext cx="685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3244608" y="1650965"/>
            <a:ext cx="2648192" cy="4376575"/>
          </a:xfrm>
          <a:prstGeom prst="rect">
            <a:avLst/>
          </a:prstGeom>
          <a:solidFill>
            <a:srgbClr val="FF330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6400" name="Text Box 17"/>
          <p:cNvSpPr txBox="1">
            <a:spLocks noChangeArrowheads="1"/>
          </p:cNvSpPr>
          <p:nvPr/>
        </p:nvSpPr>
        <p:spPr bwMode="auto">
          <a:xfrm>
            <a:off x="1382600" y="1724329"/>
            <a:ext cx="1293813" cy="739306"/>
          </a:xfrm>
          <a:prstGeom prst="rect">
            <a:avLst/>
          </a:prstGeom>
          <a:solidFill>
            <a:srgbClr val="00B0F0"/>
          </a:solidFill>
          <a:ln w="57150">
            <a:solidFill>
              <a:srgbClr val="C00000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algn="ctr">
              <a:buClr>
                <a:schemeClr val="tx1"/>
              </a:buClr>
            </a:pPr>
            <a:r>
              <a:rPr lang="en-US" sz="1400" b="1" u="sng" dirty="0"/>
              <a:t>1950 - 1970</a:t>
            </a:r>
          </a:p>
          <a:p>
            <a:pPr marL="342900" indent="-342900" algn="ctr">
              <a:buClr>
                <a:schemeClr val="tx1"/>
              </a:buClr>
            </a:pPr>
            <a:r>
              <a:rPr lang="en-US" sz="1400" b="1" dirty="0"/>
              <a:t>Low</a:t>
            </a:r>
          </a:p>
          <a:p>
            <a:pPr marL="342900" indent="-342900" algn="ctr">
              <a:buClr>
                <a:schemeClr val="tx1"/>
              </a:buClr>
            </a:pPr>
            <a:r>
              <a:rPr lang="en-US" sz="1400" b="1" dirty="0"/>
              <a:t>Volatility</a:t>
            </a: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9873" y="4"/>
            <a:ext cx="7805778" cy="860425"/>
          </a:xfrm>
          <a:prstGeom prst="rect">
            <a:avLst/>
          </a:prstGeom>
        </p:spPr>
        <p:txBody>
          <a:bodyPr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2400" b="1" kern="0" dirty="0">
                <a:solidFill>
                  <a:srgbClr val="225A7A"/>
                </a:solidFill>
                <a:ea typeface="+mj-ea"/>
                <a:cs typeface="+mj-cs"/>
              </a:rPr>
              <a:t>P/C I</a:t>
            </a:r>
            <a:r>
              <a:rPr lang="en-US" sz="2400" b="1" kern="0" dirty="0" err="1">
                <a:solidFill>
                  <a:srgbClr val="225A7A"/>
                </a:solidFill>
                <a:ea typeface="+mj-ea"/>
                <a:cs typeface="+mj-cs"/>
              </a:rPr>
              <a:t>nsurance</a:t>
            </a:r>
            <a:r>
              <a:rPr lang="en-US" sz="2400" b="1" kern="0" dirty="0">
                <a:solidFill>
                  <a:srgbClr val="225A7A"/>
                </a:solidFill>
                <a:ea typeface="+mj-ea"/>
                <a:cs typeface="+mj-cs"/>
              </a:rPr>
              <a:t> Industry ROE: Magnitude of Cyclicality, Volatility Changes Over Time, 1950-2015</a:t>
            </a: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7854008" y="1650965"/>
            <a:ext cx="842952" cy="4376575"/>
          </a:xfrm>
          <a:prstGeom prst="rect">
            <a:avLst/>
          </a:prstGeom>
          <a:solidFill>
            <a:srgbClr val="92D05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9873" y="6437792"/>
            <a:ext cx="8428652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000" dirty="0"/>
              <a:t>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000" dirty="0"/>
              <a:t>  Source: Insurance Information Institute</a:t>
            </a: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4125800" y="1714169"/>
            <a:ext cx="1293813" cy="739306"/>
          </a:xfrm>
          <a:prstGeom prst="rect">
            <a:avLst/>
          </a:prstGeom>
          <a:solidFill>
            <a:srgbClr val="00B0F0"/>
          </a:solidFill>
          <a:ln w="57150">
            <a:solidFill>
              <a:srgbClr val="C00000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algn="ctr">
              <a:buClr>
                <a:schemeClr val="tx1"/>
              </a:buClr>
            </a:pPr>
            <a:r>
              <a:rPr lang="en-US" sz="1400" b="1" u="sng" dirty="0"/>
              <a:t>1971 - 1992</a:t>
            </a:r>
          </a:p>
          <a:p>
            <a:pPr marL="342900" indent="-342900" algn="ctr">
              <a:buClr>
                <a:schemeClr val="tx1"/>
              </a:buClr>
            </a:pPr>
            <a:r>
              <a:rPr lang="en-US" sz="1400" b="1" dirty="0"/>
              <a:t>Extreme</a:t>
            </a:r>
          </a:p>
          <a:p>
            <a:pPr marL="342900" indent="-342900" algn="ctr">
              <a:buClr>
                <a:schemeClr val="tx1"/>
              </a:buClr>
            </a:pPr>
            <a:r>
              <a:rPr lang="en-US" sz="1400" b="1" dirty="0"/>
              <a:t>Volatility</a:t>
            </a: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5892800" y="1621330"/>
            <a:ext cx="1961208" cy="4406206"/>
          </a:xfrm>
          <a:prstGeom prst="rect">
            <a:avLst/>
          </a:prstGeom>
          <a:solidFill>
            <a:schemeClr val="tx2">
              <a:lumMod val="40000"/>
              <a:lumOff val="60000"/>
              <a:alpha val="4901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6259400" y="1724329"/>
            <a:ext cx="1293813" cy="739306"/>
          </a:xfrm>
          <a:prstGeom prst="rect">
            <a:avLst/>
          </a:prstGeom>
          <a:solidFill>
            <a:srgbClr val="00B0F0"/>
          </a:solidFill>
          <a:ln w="57150">
            <a:solidFill>
              <a:srgbClr val="C00000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algn="ctr">
              <a:buClr>
                <a:schemeClr val="tx1"/>
              </a:buClr>
            </a:pPr>
            <a:r>
              <a:rPr lang="en-US" sz="1400" b="1" u="sng" dirty="0"/>
              <a:t>1993 - 2008</a:t>
            </a:r>
          </a:p>
          <a:p>
            <a:pPr marL="342900" indent="-342900" algn="ctr">
              <a:buClr>
                <a:schemeClr val="tx1"/>
              </a:buClr>
            </a:pPr>
            <a:r>
              <a:rPr lang="en-US" sz="1400" b="1" dirty="0"/>
              <a:t>Moderate</a:t>
            </a:r>
          </a:p>
          <a:p>
            <a:pPr marL="342900" indent="-342900" algn="ctr">
              <a:buClr>
                <a:schemeClr val="tx1"/>
              </a:buClr>
            </a:pPr>
            <a:r>
              <a:rPr lang="en-US" sz="1400" b="1" dirty="0"/>
              <a:t>Volatility</a:t>
            </a:r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7701284" y="1700062"/>
            <a:ext cx="1423395" cy="739306"/>
          </a:xfrm>
          <a:prstGeom prst="rect">
            <a:avLst/>
          </a:prstGeom>
          <a:solidFill>
            <a:srgbClr val="00B0F0"/>
          </a:solidFill>
          <a:ln w="57150">
            <a:solidFill>
              <a:srgbClr val="C00000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342900" indent="-342900" algn="ctr">
              <a:buClr>
                <a:schemeClr val="tx1"/>
              </a:buClr>
            </a:pPr>
            <a:r>
              <a:rPr lang="en-US" sz="1400" b="1" u="sng" dirty="0"/>
              <a:t>2009 - Present</a:t>
            </a:r>
          </a:p>
          <a:p>
            <a:pPr marL="342900" indent="-342900" algn="ctr">
              <a:buClr>
                <a:schemeClr val="tx1"/>
              </a:buClr>
            </a:pPr>
            <a:r>
              <a:rPr lang="en-US" sz="1400" b="1" dirty="0"/>
              <a:t>Modest</a:t>
            </a:r>
          </a:p>
          <a:p>
            <a:pPr marL="342900" indent="-342900" algn="ctr">
              <a:buClr>
                <a:schemeClr val="tx1"/>
              </a:buClr>
            </a:pPr>
            <a:r>
              <a:rPr lang="en-US" sz="1400" b="1" dirty="0"/>
              <a:t>Volatility</a:t>
            </a:r>
          </a:p>
        </p:txBody>
      </p:sp>
    </p:spTree>
    <p:extLst>
      <p:ext uri="{BB962C8B-B14F-4D97-AF65-F5344CB8AC3E}">
        <p14:creationId xmlns:p14="http://schemas.microsoft.com/office/powerpoint/2010/main" val="8776010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4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046146" grpId="0" bld="series" 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22532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2253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5F50F-E340-4757-8594-9CD26E9B588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78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390" y="90492"/>
            <a:ext cx="7400925" cy="860425"/>
          </a:xfrm>
        </p:spPr>
        <p:txBody>
          <a:bodyPr/>
          <a:lstStyle/>
          <a:p>
            <a:r>
              <a:rPr lang="en-US" dirty="0"/>
              <a:t>P/C Insurance Industry </a:t>
            </a:r>
            <a:br>
              <a:rPr lang="en-US" dirty="0"/>
            </a:br>
            <a:r>
              <a:rPr lang="en-US" dirty="0"/>
              <a:t>Combined Ratio, 2001–2016:Q2*</a:t>
            </a:r>
          </a:p>
        </p:txBody>
      </p:sp>
      <p:sp>
        <p:nvSpPr>
          <p:cNvPr id="37895" name="Rectangle 3"/>
          <p:cNvSpPr>
            <a:spLocks noChangeArrowheads="1"/>
          </p:cNvSpPr>
          <p:nvPr/>
        </p:nvSpPr>
        <p:spPr bwMode="auto">
          <a:xfrm>
            <a:off x="-50240" y="6308711"/>
            <a:ext cx="8915400" cy="569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</a:rPr>
              <a:t>* Excludes Mortgage &amp; Financial Guaranty insurers 2008--2014. Including M&amp;FG, 2008=105.1, 2009=100.7, 2010=102.4, 2011=108.1; 2012:=103.2; 2013: = 96.1; 2014: = 97.0.                              </a:t>
            </a: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</a:rPr>
              <a:t>Sources: A.M. Best, ISO (2014-2015); Figure for 2010-2013 is from A.M. Best P&amp;C Review and Preview, Feb. 16, 2016.</a:t>
            </a:r>
          </a:p>
        </p:txBody>
      </p:sp>
      <p:graphicFrame>
        <p:nvGraphicFramePr>
          <p:cNvPr id="3789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315597"/>
              </p:ext>
            </p:extLst>
          </p:nvPr>
        </p:nvGraphicFramePr>
        <p:xfrm>
          <a:off x="182567" y="2645473"/>
          <a:ext cx="8577263" cy="361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6604" name="Chart" r:id="rId5" imgW="8534400" imgH="3628921" progId="MSGraph.Chart.8">
                  <p:embed followColorScheme="full"/>
                </p:oleObj>
              </mc:Choice>
              <mc:Fallback>
                <p:oleObj name="Chart" r:id="rId5" imgW="8534400" imgH="3628921" progId="MSGraph.Chart.8">
                  <p:embed followColorScheme="full"/>
                  <p:pic>
                    <p:nvPicPr>
                      <p:cNvPr id="3789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82567" y="2645473"/>
                        <a:ext cx="8577263" cy="3614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1335" name="AutoShape 7"/>
          <p:cNvSpPr>
            <a:spLocks noChangeArrowheads="1"/>
          </p:cNvSpPr>
          <p:nvPr/>
        </p:nvSpPr>
        <p:spPr bwMode="blackWhite">
          <a:xfrm>
            <a:off x="182567" y="1280039"/>
            <a:ext cx="2124075" cy="1231900"/>
          </a:xfrm>
          <a:prstGeom prst="wedgeRectCallout">
            <a:avLst>
              <a:gd name="adj1" fmla="val -11509"/>
              <a:gd name="adj2" fmla="val 9419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</a:rPr>
              <a:t>As Recently as 2001, Insurers Paid Out Nearly $1.16 for Every $1 in Earned Premiums</a:t>
            </a:r>
          </a:p>
        </p:txBody>
      </p:sp>
      <p:sp>
        <p:nvSpPr>
          <p:cNvPr id="4451336" name="AutoShape 8"/>
          <p:cNvSpPr>
            <a:spLocks noChangeArrowheads="1"/>
          </p:cNvSpPr>
          <p:nvPr/>
        </p:nvSpPr>
        <p:spPr bwMode="blackWhite">
          <a:xfrm>
            <a:off x="3590442" y="2093062"/>
            <a:ext cx="1198563" cy="1228725"/>
          </a:xfrm>
          <a:prstGeom prst="wedgeRectCallout">
            <a:avLst>
              <a:gd name="adj1" fmla="val -17938"/>
              <a:gd name="adj2" fmla="val 185434"/>
            </a:avLst>
          </a:prstGeom>
          <a:gradFill rotWithShape="1">
            <a:gsLst>
              <a:gs pos="0">
                <a:schemeClr val="tx2"/>
              </a:gs>
              <a:gs pos="100000">
                <a:srgbClr val="9E8000"/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000000"/>
                </a:solidFill>
              </a:rPr>
              <a:t>Relatively Low CAT Losses, Reserve Releases</a:t>
            </a: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blackWhite">
          <a:xfrm>
            <a:off x="2316028" y="1114616"/>
            <a:ext cx="1709738" cy="895350"/>
          </a:xfrm>
          <a:prstGeom prst="wedgeRectCallout">
            <a:avLst>
              <a:gd name="adj1" fmla="val -15839"/>
              <a:gd name="adj2" fmla="val 331085"/>
            </a:avLst>
          </a:prstGeom>
          <a:gradFill rotWithShape="1">
            <a:gsLst>
              <a:gs pos="0">
                <a:schemeClr val="folHlink"/>
              </a:gs>
              <a:gs pos="100000">
                <a:srgbClr val="6D0016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</a:rPr>
              <a:t>Heavy Use of Reinsurance Lowered Net Losses</a:t>
            </a:r>
          </a:p>
        </p:txBody>
      </p:sp>
      <p:sp>
        <p:nvSpPr>
          <p:cNvPr id="3" name="AutoShape 9"/>
          <p:cNvSpPr>
            <a:spLocks noChangeArrowheads="1"/>
          </p:cNvSpPr>
          <p:nvPr/>
        </p:nvSpPr>
        <p:spPr bwMode="blackWhite">
          <a:xfrm>
            <a:off x="4900852" y="1185602"/>
            <a:ext cx="1116013" cy="1206500"/>
          </a:xfrm>
          <a:prstGeom prst="wedgeRectCallout">
            <a:avLst>
              <a:gd name="adj1" fmla="val -42487"/>
              <a:gd name="adj2" fmla="val 238611"/>
            </a:avLst>
          </a:prstGeom>
          <a:solidFill>
            <a:srgbClr val="FF00FF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</a:rPr>
              <a:t>Relatively Low CAT Losses, Reserve Releases</a:t>
            </a:r>
          </a:p>
        </p:txBody>
      </p:sp>
      <p:sp>
        <p:nvSpPr>
          <p:cNvPr id="15" name="PPTShape_1"/>
          <p:cNvSpPr>
            <a:spLocks noChangeArrowheads="1"/>
          </p:cNvSpPr>
          <p:nvPr/>
        </p:nvSpPr>
        <p:spPr bwMode="blackWhite">
          <a:xfrm>
            <a:off x="6501321" y="1098935"/>
            <a:ext cx="1101725" cy="1654175"/>
          </a:xfrm>
          <a:prstGeom prst="wedgeRectCallout">
            <a:avLst>
              <a:gd name="adj1" fmla="val -81369"/>
              <a:gd name="adj2" fmla="val 151829"/>
            </a:avLst>
          </a:prstGeom>
          <a:solidFill>
            <a:schemeClr val="bg1">
              <a:lumMod val="50000"/>
            </a:schemeClr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</a:rPr>
              <a:t>Higher CAT Losses, Shrinking Reserve Releases, Toll of Soft Market</a:t>
            </a:r>
          </a:p>
        </p:txBody>
      </p:sp>
      <p:sp>
        <p:nvSpPr>
          <p:cNvPr id="17" name="PPTShape_3"/>
          <p:cNvSpPr>
            <a:spLocks noChangeArrowheads="1"/>
          </p:cNvSpPr>
          <p:nvPr/>
        </p:nvSpPr>
        <p:spPr bwMode="blackWhite">
          <a:xfrm>
            <a:off x="6708057" y="3378453"/>
            <a:ext cx="915740" cy="582804"/>
          </a:xfrm>
          <a:prstGeom prst="wedgeRectCallout">
            <a:avLst>
              <a:gd name="adj1" fmla="val -61882"/>
              <a:gd name="adj2" fmla="val 112218"/>
            </a:avLst>
          </a:prstGeom>
          <a:solidFill>
            <a:srgbClr val="225A7A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</a:rPr>
              <a:t>Sandy Impacts</a:t>
            </a:r>
          </a:p>
        </p:txBody>
      </p:sp>
      <p:sp>
        <p:nvSpPr>
          <p:cNvPr id="18" name="PPTShape_4"/>
          <p:cNvSpPr>
            <a:spLocks noChangeArrowheads="1"/>
          </p:cNvSpPr>
          <p:nvPr/>
        </p:nvSpPr>
        <p:spPr bwMode="blackWhite">
          <a:xfrm>
            <a:off x="7074771" y="4029420"/>
            <a:ext cx="915740" cy="684963"/>
          </a:xfrm>
          <a:prstGeom prst="wedgeRectCallout">
            <a:avLst>
              <a:gd name="adj1" fmla="val -61070"/>
              <a:gd name="adj2" fmla="val 86645"/>
            </a:avLst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</a:rPr>
              <a:t>Lower CAT Losses</a:t>
            </a: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blackWhite">
          <a:xfrm>
            <a:off x="3084203" y="3516620"/>
            <a:ext cx="1251488" cy="895350"/>
          </a:xfrm>
          <a:prstGeom prst="wedgeRectCallout">
            <a:avLst>
              <a:gd name="adj1" fmla="val -22644"/>
              <a:gd name="adj2" fmla="val 152034"/>
            </a:avLst>
          </a:prstGeom>
          <a:gradFill rotWithShape="1">
            <a:gsLst>
              <a:gs pos="0">
                <a:schemeClr val="hlink"/>
              </a:gs>
              <a:gs pos="100000">
                <a:srgbClr val="226544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</a:rPr>
              <a:t>Best Combined Ratio Since 1949 (87.6)</a:t>
            </a:r>
          </a:p>
        </p:txBody>
      </p:sp>
      <p:sp>
        <p:nvSpPr>
          <p:cNvPr id="20" name="PPTShape_0"/>
          <p:cNvSpPr>
            <a:spLocks noChangeArrowheads="1"/>
          </p:cNvSpPr>
          <p:nvPr/>
        </p:nvSpPr>
        <p:spPr bwMode="blackWhite">
          <a:xfrm>
            <a:off x="5397257" y="2461139"/>
            <a:ext cx="1038225" cy="1119188"/>
          </a:xfrm>
          <a:prstGeom prst="wedgeRectCallout">
            <a:avLst>
              <a:gd name="adj1" fmla="val -51449"/>
              <a:gd name="adj2" fmla="val 139180"/>
            </a:avLst>
          </a:prstGeom>
          <a:solidFill>
            <a:srgbClr val="0070C0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FFFFFF"/>
                </a:solidFill>
              </a:rPr>
              <a:t>Avg. CAT Losses, More Reserve Releases</a:t>
            </a:r>
          </a:p>
        </p:txBody>
      </p:sp>
      <p:sp>
        <p:nvSpPr>
          <p:cNvPr id="21" name="PPTShape_4"/>
          <p:cNvSpPr>
            <a:spLocks noChangeArrowheads="1"/>
          </p:cNvSpPr>
          <p:nvPr/>
        </p:nvSpPr>
        <p:spPr bwMode="blackWhite">
          <a:xfrm>
            <a:off x="7874454" y="2736234"/>
            <a:ext cx="1272879" cy="1239026"/>
          </a:xfrm>
          <a:prstGeom prst="wedgeRectCallout">
            <a:avLst>
              <a:gd name="adj1" fmla="val -39663"/>
              <a:gd name="adj2" fmla="val 119554"/>
            </a:avLst>
          </a:prstGeom>
          <a:solidFill>
            <a:schemeClr val="tx2">
              <a:lumMod val="75000"/>
            </a:schemeClr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</a:rPr>
              <a:t>3 Consecutive Years of U/W Profits: First Time Since 1971-73</a:t>
            </a:r>
          </a:p>
        </p:txBody>
      </p:sp>
      <p:sp>
        <p:nvSpPr>
          <p:cNvPr id="22" name="PPTShape_2"/>
          <p:cNvSpPr>
            <a:spLocks noChangeArrowheads="1"/>
          </p:cNvSpPr>
          <p:nvPr/>
        </p:nvSpPr>
        <p:spPr bwMode="blackWhite">
          <a:xfrm>
            <a:off x="4340617" y="3595201"/>
            <a:ext cx="1316038" cy="571500"/>
          </a:xfrm>
          <a:prstGeom prst="wedgeRectCallout">
            <a:avLst>
              <a:gd name="adj1" fmla="val -31266"/>
              <a:gd name="adj2" fmla="val 109367"/>
            </a:avLst>
          </a:prstGeom>
          <a:gradFill rotWithShape="1">
            <a:gsLst>
              <a:gs pos="0">
                <a:schemeClr val="bg2"/>
              </a:gs>
              <a:gs pos="100000">
                <a:srgbClr val="4A869E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</a:rPr>
              <a:t>Cyclical Deterioration</a:t>
            </a:r>
          </a:p>
        </p:txBody>
      </p:sp>
      <p:sp>
        <p:nvSpPr>
          <p:cNvPr id="23" name="PPTShape_4"/>
          <p:cNvSpPr>
            <a:spLocks noChangeArrowheads="1"/>
          </p:cNvSpPr>
          <p:nvPr/>
        </p:nvSpPr>
        <p:spPr bwMode="blackWhite">
          <a:xfrm>
            <a:off x="8179198" y="4055871"/>
            <a:ext cx="920352" cy="419260"/>
          </a:xfrm>
          <a:prstGeom prst="wedgeRectCallout">
            <a:avLst>
              <a:gd name="adj1" fmla="val -15377"/>
              <a:gd name="adj2" fmla="val 102591"/>
            </a:avLst>
          </a:prstGeom>
          <a:solidFill>
            <a:srgbClr val="FF0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</a:rPr>
              <a:t>Elevated CATs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074799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5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5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1335" grpId="0" animBg="1"/>
      <p:bldP spid="4451336" grpId="0" animBg="1"/>
      <p:bldP spid="13" grpId="0" animBg="1"/>
      <p:bldP spid="3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994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994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169B2D6-33BA-4F31-AE94-E9D48137D90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37</a:t>
            </a:fld>
            <a:endParaRPr lang="en-US" sz="900"/>
          </a:p>
        </p:txBody>
      </p:sp>
      <p:sp>
        <p:nvSpPr>
          <p:cNvPr id="399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Number of Years with Underwriting Profits by Decade, 1920s–2010s </a:t>
            </a:r>
          </a:p>
        </p:txBody>
      </p:sp>
      <p:graphicFrame>
        <p:nvGraphicFramePr>
          <p:cNvPr id="39938" name="Object 3"/>
          <p:cNvGraphicFramePr>
            <a:graphicFrameLocks noChangeAspect="1"/>
          </p:cNvGraphicFramePr>
          <p:nvPr>
            <p:extLst/>
          </p:nvPr>
        </p:nvGraphicFramePr>
        <p:xfrm>
          <a:off x="301625" y="1416050"/>
          <a:ext cx="8389938" cy="347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3084" name="Chart" r:id="rId4" imgW="8534400" imgH="3533740" progId="MSGraph.Chart.8">
                  <p:embed followColorScheme="full"/>
                </p:oleObj>
              </mc:Choice>
              <mc:Fallback>
                <p:oleObj name="Chart" r:id="rId4" imgW="8534400" imgH="353374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01625" y="1416050"/>
                        <a:ext cx="8389938" cy="347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3" name="Rectangle 4"/>
          <p:cNvSpPr>
            <a:spLocks noChangeArrowheads="1"/>
          </p:cNvSpPr>
          <p:nvPr/>
        </p:nvSpPr>
        <p:spPr bwMode="auto">
          <a:xfrm>
            <a:off x="0" y="6101046"/>
            <a:ext cx="8767482" cy="840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 2009 combined ratio excl. mort. and </a:t>
            </a:r>
            <a:r>
              <a:rPr lang="en-US" sz="1100" dirty="0" err="1"/>
              <a:t>finl</a:t>
            </a:r>
            <a:r>
              <a:rPr lang="en-US" sz="1100" dirty="0"/>
              <a:t>. guaranty insurers was 99.3, which would bring the 2000s total to 4 years with an u/w profit.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**Data for the 2010s is for the period 2010 through 2015.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Note: Data for 1920–1934 based on stock companies only.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Insurance Information Institute research from A.M. Best Data.</a:t>
            </a:r>
          </a:p>
        </p:txBody>
      </p:sp>
      <p:sp>
        <p:nvSpPr>
          <p:cNvPr id="39944" name="Rectangle 5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Number of Years with Underwriting Profits</a:t>
            </a:r>
          </a:p>
        </p:txBody>
      </p:sp>
      <p:sp>
        <p:nvSpPr>
          <p:cNvPr id="2116614" name="Rectangle 6"/>
          <p:cNvSpPr>
            <a:spLocks noChangeArrowheads="1"/>
          </p:cNvSpPr>
          <p:nvPr/>
        </p:nvSpPr>
        <p:spPr bwMode="blackWhite">
          <a:xfrm>
            <a:off x="342900" y="4886325"/>
            <a:ext cx="8458200" cy="11652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Underwriting Profits Were Common Before the 1980s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(40 of the 60 Years Before 1980 Had Combined Ratios Below 100) –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But Then They Vanished.  Not a Single Underwriting Profit Was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Recorded in the 25 Years from 1979 Through 2003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6154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66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44272" y="6263007"/>
            <a:ext cx="8640966" cy="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1100" dirty="0">
              <a:solidFill>
                <a:srgbClr val="000000"/>
              </a:solidFill>
            </a:endParaRPr>
          </a:p>
          <a:p>
            <a:r>
              <a:rPr lang="en-US" sz="1100" dirty="0">
                <a:solidFill>
                  <a:srgbClr val="000000"/>
                </a:solidFill>
              </a:rPr>
              <a:t>Source:  A.M. Best; Barclays research for estimates.</a:t>
            </a:r>
          </a:p>
        </p:txBody>
      </p:sp>
      <p:sp>
        <p:nvSpPr>
          <p:cNvPr id="16408" name="Rectangle 7"/>
          <p:cNvSpPr>
            <a:spLocks noChangeArrowheads="1"/>
          </p:cNvSpPr>
          <p:nvPr/>
        </p:nvSpPr>
        <p:spPr bwMode="black">
          <a:xfrm>
            <a:off x="244272" y="1790860"/>
            <a:ext cx="1609146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Reserve Change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black">
          <a:xfrm>
            <a:off x="42356" y="-64758"/>
            <a:ext cx="819301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>
            <a:lvl1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 charset="0"/>
                <a:ea typeface="+mj-ea"/>
                <a:cs typeface="+mj-cs"/>
              </a:defRPr>
            </a:lvl1pPr>
            <a:lvl2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2pPr>
            <a:lvl3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3pPr>
            <a:lvl4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4pPr>
            <a:lvl5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5pPr>
            <a:lvl6pPr marL="4572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6pPr>
            <a:lvl7pPr marL="9144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7pPr>
            <a:lvl8pPr marL="13716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8pPr>
            <a:lvl9pPr marL="18288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9pPr>
          </a:lstStyle>
          <a:p>
            <a:r>
              <a:rPr lang="en-US" kern="0" dirty="0">
                <a:latin typeface="Arial" panose="020B0604020202020204" pitchFamily="34" charset="0"/>
              </a:rPr>
              <a:t>P/C Insurance Loss Reserve Development, 1992 – 2017E*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6" y="2498647"/>
            <a:ext cx="7991098" cy="3704785"/>
          </a:xfrm>
          <a:prstGeom prst="rect">
            <a:avLst/>
          </a:prstGeom>
        </p:spPr>
      </p:pic>
      <p:sp>
        <p:nvSpPr>
          <p:cNvPr id="8" name="AutoShape 6"/>
          <p:cNvSpPr>
            <a:spLocks noChangeArrowheads="1"/>
          </p:cNvSpPr>
          <p:nvPr/>
        </p:nvSpPr>
        <p:spPr bwMode="blackWhite">
          <a:xfrm>
            <a:off x="4017818" y="1120017"/>
            <a:ext cx="3805381" cy="1336855"/>
          </a:xfrm>
          <a:prstGeom prst="wedgeRectCallout">
            <a:avLst>
              <a:gd name="adj1" fmla="val 14539"/>
              <a:gd name="adj2" fmla="val 9721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cs typeface="+mn-cs"/>
              </a:rPr>
              <a:t>Reserve releases are expected to gradually taper off slowly, but will continue to benefit the bottom line and combined ratio through at least 2017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6895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4710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47109" name="Rectangle 110"/>
          <p:cNvSpPr txBox="1">
            <a:spLocks noGrp="1" noChangeArrowheads="1"/>
          </p:cNvSpPr>
          <p:nvPr/>
        </p:nvSpPr>
        <p:spPr bwMode="auto">
          <a:xfrm>
            <a:off x="8601079" y="6656392"/>
            <a:ext cx="447675" cy="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561E0CFD-BE9A-4019-957A-DD05277E56E1}" type="slidenum">
              <a:rPr lang="en-US" sz="900">
                <a:solidFill>
                  <a:srgbClr val="000000"/>
                </a:solidFill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39</a:t>
            </a:fld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471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9381" y="100120"/>
            <a:ext cx="4312623" cy="860425"/>
          </a:xfrm>
        </p:spPr>
        <p:txBody>
          <a:bodyPr/>
          <a:lstStyle/>
          <a:p>
            <a:r>
              <a:rPr lang="en-US" dirty="0"/>
              <a:t>Policyholder Surplus, </a:t>
            </a:r>
            <a:br>
              <a:rPr lang="en-US" dirty="0"/>
            </a:br>
            <a:r>
              <a:rPr lang="en-US" dirty="0"/>
              <a:t>2006:Q4–2016:Q2</a:t>
            </a:r>
          </a:p>
        </p:txBody>
      </p:sp>
      <p:sp>
        <p:nvSpPr>
          <p:cNvPr id="47111" name="Rectangle 4"/>
          <p:cNvSpPr>
            <a:spLocks noChangeArrowheads="1"/>
          </p:cNvSpPr>
          <p:nvPr/>
        </p:nvSpPr>
        <p:spPr bwMode="auto">
          <a:xfrm>
            <a:off x="-171450" y="6584952"/>
            <a:ext cx="20574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Sources: ISO, A.M .Best.</a:t>
            </a:r>
          </a:p>
        </p:txBody>
      </p:sp>
      <p:sp>
        <p:nvSpPr>
          <p:cNvPr id="47112" name="PPTShape_0"/>
          <p:cNvSpPr>
            <a:spLocks noChangeArrowheads="1"/>
          </p:cNvSpPr>
          <p:nvPr/>
        </p:nvSpPr>
        <p:spPr bwMode="black">
          <a:xfrm>
            <a:off x="169554" y="1123263"/>
            <a:ext cx="8221663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($ Billions)</a:t>
            </a:r>
          </a:p>
        </p:txBody>
      </p:sp>
      <p:graphicFrame>
        <p:nvGraphicFramePr>
          <p:cNvPr id="47106" name="Object 3"/>
          <p:cNvGraphicFramePr>
            <a:graphicFrameLocks/>
          </p:cNvGraphicFramePr>
          <p:nvPr>
            <p:extLst/>
          </p:nvPr>
        </p:nvGraphicFramePr>
        <p:xfrm>
          <a:off x="228600" y="1299785"/>
          <a:ext cx="8736496" cy="336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7628" name="Chart" r:id="rId5" imgW="8772414" imgH="3305140" progId="MSGraph.Chart.8">
                  <p:embed followColorScheme="full"/>
                </p:oleObj>
              </mc:Choice>
              <mc:Fallback>
                <p:oleObj name="Chart" r:id="rId5" imgW="8772414" imgH="3305140" progId="MSGraph.Chart.8">
                  <p:embed followColorScheme="full"/>
                  <p:pic>
                    <p:nvPicPr>
                      <p:cNvPr id="47106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99785"/>
                        <a:ext cx="8736496" cy="336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0776" name="AutoShape 8"/>
          <p:cNvSpPr>
            <a:spLocks noChangeArrowheads="1"/>
          </p:cNvSpPr>
          <p:nvPr/>
        </p:nvSpPr>
        <p:spPr bwMode="blackWhite">
          <a:xfrm>
            <a:off x="1620040" y="1299785"/>
            <a:ext cx="1696563" cy="568325"/>
          </a:xfrm>
          <a:prstGeom prst="wedgeRectCallout">
            <a:avLst>
              <a:gd name="adj1" fmla="val -47891"/>
              <a:gd name="adj2" fmla="val 19669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rgbClr val="FFFFFF"/>
                </a:solidFill>
              </a:rPr>
              <a:t>2007:Q3</a:t>
            </a:r>
            <a:br>
              <a:rPr lang="en-US" sz="1600" b="1" dirty="0">
                <a:solidFill>
                  <a:srgbClr val="FFFFFF"/>
                </a:solidFill>
              </a:rPr>
            </a:br>
            <a:r>
              <a:rPr lang="en-US" sz="1600" b="1" dirty="0">
                <a:solidFill>
                  <a:srgbClr val="FFFFFF"/>
                </a:solidFill>
              </a:rPr>
              <a:t>Pre-Crisis Peak</a:t>
            </a:r>
          </a:p>
        </p:txBody>
      </p:sp>
      <p:sp>
        <p:nvSpPr>
          <p:cNvPr id="47122" name="Text Box 5"/>
          <p:cNvSpPr txBox="1">
            <a:spLocks noChangeArrowheads="1"/>
          </p:cNvSpPr>
          <p:nvPr/>
        </p:nvSpPr>
        <p:spPr bwMode="auto">
          <a:xfrm>
            <a:off x="5799089" y="5440561"/>
            <a:ext cx="2660648" cy="844043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600" b="1" i="1" dirty="0">
              <a:solidFill>
                <a:srgbClr val="FF0000"/>
              </a:solidFill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600" b="1" i="1" dirty="0">
              <a:solidFill>
                <a:srgbClr val="339966"/>
              </a:solidFill>
            </a:endParaRPr>
          </a:p>
        </p:txBody>
      </p:sp>
      <p:sp>
        <p:nvSpPr>
          <p:cNvPr id="16" name="PPTShape_1"/>
          <p:cNvSpPr>
            <a:spLocks noChangeArrowheads="1"/>
          </p:cNvSpPr>
          <p:nvPr/>
        </p:nvSpPr>
        <p:spPr bwMode="blackWhite">
          <a:xfrm>
            <a:off x="5600701" y="3458822"/>
            <a:ext cx="2739986" cy="556591"/>
          </a:xfrm>
          <a:prstGeom prst="wedgeRectCallout">
            <a:avLst>
              <a:gd name="adj1" fmla="val 62773"/>
              <a:gd name="adj2" fmla="val -145744"/>
            </a:avLst>
          </a:prstGeom>
          <a:solidFill>
            <a:srgbClr val="FFCC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000000"/>
                </a:solidFill>
              </a:rPr>
              <a:t>Surplus as of 6/30/16 stood at a record high $680.64B</a:t>
            </a:r>
          </a:p>
        </p:txBody>
      </p:sp>
      <p:sp>
        <p:nvSpPr>
          <p:cNvPr id="47116" name="Text Box 18"/>
          <p:cNvSpPr txBox="1">
            <a:spLocks noChangeArrowheads="1"/>
          </p:cNvSpPr>
          <p:nvPr/>
        </p:nvSpPr>
        <p:spPr bwMode="auto">
          <a:xfrm>
            <a:off x="191127" y="5439220"/>
            <a:ext cx="311272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</a:rPr>
              <a:t>2010:Q1 data includes $22.5B of paid-in capital from a holding company parent for one insurer’s investment in a non-insurance business .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198782" y="4790660"/>
            <a:ext cx="8686800" cy="655984"/>
          </a:xfrm>
          <a:prstGeom prst="wedgeRectCallout">
            <a:avLst>
              <a:gd name="adj1" fmla="val 49752"/>
              <a:gd name="adj2" fmla="val 222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FFFF"/>
                </a:solidFill>
              </a:rPr>
              <a:t>The industry now has $1 of surplus for every $0.76 of NPW,</a:t>
            </a:r>
            <a:br>
              <a:rPr lang="en-US" sz="2000" b="1" dirty="0">
                <a:solidFill>
                  <a:srgbClr val="FFFFFF"/>
                </a:solidFill>
              </a:rPr>
            </a:br>
            <a:r>
              <a:rPr lang="en-US" sz="2000" b="1" dirty="0">
                <a:solidFill>
                  <a:srgbClr val="FFFFFF"/>
                </a:solidFill>
              </a:rPr>
              <a:t>close to the strongest claims-paying status in its history.</a:t>
            </a:r>
          </a:p>
        </p:txBody>
      </p:sp>
      <p:sp>
        <p:nvSpPr>
          <p:cNvPr id="19" name="PPTShape_2"/>
          <p:cNvSpPr>
            <a:spLocks noChangeArrowheads="1"/>
          </p:cNvSpPr>
          <p:nvPr/>
        </p:nvSpPr>
        <p:spPr bwMode="blackWhite">
          <a:xfrm>
            <a:off x="3577037" y="1343926"/>
            <a:ext cx="2563812" cy="568325"/>
          </a:xfrm>
          <a:prstGeom prst="wedgeRectCallout">
            <a:avLst>
              <a:gd name="adj1" fmla="val 15172"/>
              <a:gd name="adj2" fmla="val 14695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rgbClr val="FFFFFF"/>
                </a:solidFill>
              </a:rPr>
              <a:t>Drop due to near-record 2011 CAT losses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blackWhite">
          <a:xfrm>
            <a:off x="3382301" y="5595730"/>
            <a:ext cx="5449819" cy="93062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</a:rPr>
              <a:t>The P/C insurance industry entered 2016</a:t>
            </a:r>
            <a:br>
              <a:rPr lang="en-US" sz="2000" b="1" dirty="0">
                <a:solidFill>
                  <a:srgbClr val="FFFFFF"/>
                </a:solidFill>
              </a:rPr>
            </a:br>
            <a:r>
              <a:rPr lang="en-US" sz="2000" b="1" dirty="0">
                <a:solidFill>
                  <a:srgbClr val="FFFFFF"/>
                </a:solidFill>
              </a:rPr>
              <a:t>in very strong financial condition.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17433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0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0776" grpId="0" animBg="1"/>
      <p:bldP spid="16" grpId="0" animBg="1"/>
      <p:bldP spid="18" grpId="0" animBg="1"/>
      <p:bldP spid="19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12/01/09 - 9pm</a:t>
            </a:r>
          </a:p>
        </p:txBody>
      </p:sp>
      <p:sp>
        <p:nvSpPr>
          <p:cNvPr id="64515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eSlide – P6466 – The Financial Crisis and the Future of the P/C</a:t>
            </a:r>
          </a:p>
        </p:txBody>
      </p:sp>
      <p:sp>
        <p:nvSpPr>
          <p:cNvPr id="64516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CA6005-A30E-4B9F-AA27-E406E92B700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>
          <a:xfrm>
            <a:off x="62482" y="90488"/>
            <a:ext cx="7916402" cy="860425"/>
          </a:xfrm>
        </p:spPr>
        <p:txBody>
          <a:bodyPr/>
          <a:lstStyle/>
          <a:p>
            <a:r>
              <a:rPr lang="en-US" sz="2800" dirty="0"/>
              <a:t>5 Major Categories for External Global Risks, Uncertainties and Fears: Insurance Solutions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448" y="1112171"/>
            <a:ext cx="8523287" cy="4652963"/>
          </a:xfrm>
        </p:spPr>
        <p:txBody>
          <a:bodyPr/>
          <a:lstStyle/>
          <a:p>
            <a:pPr marL="457200" indent="-457200">
              <a:lnSpc>
                <a:spcPct val="75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/>
              <a:t>Economic Risks</a:t>
            </a:r>
          </a:p>
          <a:p>
            <a:pPr marL="457200" indent="-457200">
              <a:lnSpc>
                <a:spcPct val="75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/>
              <a:t>Geopolitical Risks</a:t>
            </a:r>
          </a:p>
          <a:p>
            <a:pPr marL="457200" indent="-457200">
              <a:lnSpc>
                <a:spcPct val="75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/>
              <a:t>Environmental Risks</a:t>
            </a:r>
          </a:p>
          <a:p>
            <a:pPr marL="457200" indent="-457200">
              <a:lnSpc>
                <a:spcPct val="75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/>
              <a:t>Technological Risks</a:t>
            </a:r>
          </a:p>
          <a:p>
            <a:pPr marL="457200" indent="-457200">
              <a:lnSpc>
                <a:spcPct val="75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/>
              <a:t>Societal Risks</a:t>
            </a:r>
            <a:endParaRPr lang="en-US" sz="3200" b="1" i="1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-201613" y="6621843"/>
            <a:ext cx="8942201" cy="27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000" dirty="0"/>
              <a:t>Source: Adapted from World Economic Forum, </a:t>
            </a:r>
            <a:r>
              <a:rPr lang="en-US" sz="1000" i="1" dirty="0"/>
              <a:t>Global Risks 201</a:t>
            </a:r>
            <a:r>
              <a:rPr lang="en-US" sz="1000" dirty="0"/>
              <a:t>4; Insurance Information Institute.</a:t>
            </a:r>
          </a:p>
        </p:txBody>
      </p:sp>
      <p:pic>
        <p:nvPicPr>
          <p:cNvPr id="14089220" name="Picture 4" descr="http://us.123rf.com/400wm/400/400/epantha/epantha0809/epantha080900047/3633653-economic-downturn-graphic-with-line-chart-and-tex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2882" y="1160207"/>
            <a:ext cx="2106387" cy="1406013"/>
          </a:xfrm>
          <a:prstGeom prst="rect">
            <a:avLst/>
          </a:prstGeom>
          <a:noFill/>
        </p:spPr>
      </p:pic>
      <p:pic>
        <p:nvPicPr>
          <p:cNvPr id="14089222" name="Picture 6" descr="http://t0.gstatic.com/images?q=tbn:ANd9GcRN4hRuiEMqjesUEqST4Q-z6IdANInkx-jiTG5TQXW5X2Ypgr5p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6877" y="2172927"/>
            <a:ext cx="1739649" cy="1563483"/>
          </a:xfrm>
          <a:prstGeom prst="rect">
            <a:avLst/>
          </a:prstGeom>
          <a:noFill/>
        </p:spPr>
      </p:pic>
      <p:pic>
        <p:nvPicPr>
          <p:cNvPr id="14089224" name="Picture 8" descr="http://www.itworldcanada.com/uploads/cyber%20crim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3679" y="4778478"/>
            <a:ext cx="2490189" cy="1657350"/>
          </a:xfrm>
          <a:prstGeom prst="rect">
            <a:avLst/>
          </a:prstGeom>
          <a:noFill/>
        </p:spPr>
      </p:pic>
      <p:pic>
        <p:nvPicPr>
          <p:cNvPr id="14089226" name="Picture 10" descr="http://thefreedomchef.com/wp-content/uploads/2011/07/corn-to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6244" y="4965290"/>
            <a:ext cx="2367756" cy="1580177"/>
          </a:xfrm>
          <a:prstGeom prst="rect">
            <a:avLst/>
          </a:prstGeom>
          <a:noFill/>
        </p:spPr>
      </p:pic>
      <p:pic>
        <p:nvPicPr>
          <p:cNvPr id="16" name="Picture 2" descr="http://t2.gstatic.com/images?q=tbn:ANd9GcQrq0wWj8xb9FvV7THptHM8tN3m1jZBd2iZyeKCY_zYViwMOuPh5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91433" y="3257856"/>
            <a:ext cx="1602658" cy="1602658"/>
          </a:xfrm>
          <a:prstGeom prst="rect">
            <a:avLst/>
          </a:prstGeom>
          <a:noFill/>
        </p:spPr>
      </p:pic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398203" y="4279117"/>
            <a:ext cx="2094271" cy="193899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</a:rPr>
              <a:t>While risks can be broadly categorized, none are mutually exclusive</a:t>
            </a:r>
          </a:p>
        </p:txBody>
      </p:sp>
    </p:spTree>
    <p:extLst>
      <p:ext uri="{BB962C8B-B14F-4D97-AF65-F5344CB8AC3E}">
        <p14:creationId xmlns:p14="http://schemas.microsoft.com/office/powerpoint/2010/main" val="419087119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80546" name="Object 2"/>
          <p:cNvGraphicFramePr>
            <a:graphicFrameLocks noChangeAspect="1"/>
          </p:cNvGraphicFramePr>
          <p:nvPr>
            <p:extLst/>
          </p:nvPr>
        </p:nvGraphicFramePr>
        <p:xfrm>
          <a:off x="138113" y="1498600"/>
          <a:ext cx="8655050" cy="420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8652" name="Chart" r:id="rId4" imgW="8600977" imgH="4162598" progId="MSGraph.Chart.8">
                  <p:embed followColorScheme="full"/>
                </p:oleObj>
              </mc:Choice>
              <mc:Fallback>
                <p:oleObj name="Chart" r:id="rId4" imgW="8600977" imgH="4162598" progId="MSGraph.Chart.8">
                  <p:embed followColorScheme="full"/>
                  <p:pic>
                    <p:nvPicPr>
                      <p:cNvPr id="63805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38113" y="1498600"/>
                        <a:ext cx="8655050" cy="420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US Policyholder Surplus:</a:t>
            </a:r>
            <a:br>
              <a:rPr lang="en-US" dirty="0"/>
            </a:br>
            <a:r>
              <a:rPr lang="en-US" dirty="0"/>
              <a:t>1975–2016*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-12700" y="6396038"/>
            <a:ext cx="6651625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 As of  6/3016.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A.M. Best, ISO, Insurance Information Institute.</a:t>
            </a:r>
          </a:p>
        </p:txBody>
      </p:sp>
      <p:sp>
        <p:nvSpPr>
          <p:cNvPr id="230405" name="Text Box 6"/>
          <p:cNvSpPr txBox="1">
            <a:spLocks noChangeArrowheads="1"/>
          </p:cNvSpPr>
          <p:nvPr/>
        </p:nvSpPr>
        <p:spPr bwMode="blackWhite">
          <a:xfrm>
            <a:off x="5722373" y="3843682"/>
            <a:ext cx="3151905" cy="124982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“Surplus” is a measure of underwriting capacity.  It is analogous to “Owners Equity” or “Net Worth” in non-insurance organizations</a:t>
            </a:r>
          </a:p>
        </p:txBody>
      </p:sp>
      <p:sp>
        <p:nvSpPr>
          <p:cNvPr id="46086" name="AutoShape 7"/>
          <p:cNvSpPr>
            <a:spLocks noChangeArrowheads="1"/>
          </p:cNvSpPr>
          <p:nvPr/>
        </p:nvSpPr>
        <p:spPr bwMode="auto">
          <a:xfrm>
            <a:off x="7315200" y="2506663"/>
            <a:ext cx="184150" cy="396875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230408" name="Rectangle 8"/>
          <p:cNvSpPr>
            <a:spLocks noChangeArrowheads="1"/>
          </p:cNvSpPr>
          <p:nvPr/>
        </p:nvSpPr>
        <p:spPr bwMode="blackWhite">
          <a:xfrm>
            <a:off x="192088" y="5626100"/>
            <a:ext cx="8756650" cy="682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The Premium-to-Surplus Ratio Stood at $0.76:$1 as of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12/31/15, a Near Record Low (at Least in Recent History)</a:t>
            </a:r>
          </a:p>
        </p:txBody>
      </p:sp>
      <p:sp>
        <p:nvSpPr>
          <p:cNvPr id="7200776" name="AutoShape 8"/>
          <p:cNvSpPr>
            <a:spLocks noChangeArrowheads="1"/>
          </p:cNvSpPr>
          <p:nvPr/>
        </p:nvSpPr>
        <p:spPr bwMode="blackWhite">
          <a:xfrm>
            <a:off x="1416048" y="1647826"/>
            <a:ext cx="5378889" cy="873125"/>
          </a:xfrm>
          <a:prstGeom prst="wedgeRectCallout">
            <a:avLst>
              <a:gd name="adj1" fmla="val 82442"/>
              <a:gd name="adj2" fmla="val -1334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Surplus as of 6/30/16 was a record $680.6, up 1.0% from $673.7 of 12/31/15, and up 55.7% ($243.5B) from the crisis trough of $437.1B at 3/31/09</a:t>
            </a:r>
          </a:p>
        </p:txBody>
      </p:sp>
    </p:spTree>
    <p:extLst>
      <p:ext uri="{BB962C8B-B14F-4D97-AF65-F5344CB8AC3E}">
        <p14:creationId xmlns:p14="http://schemas.microsoft.com/office/powerpoint/2010/main" val="236080222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80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20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380546" grpId="0" bld="series"/>
      <p:bldP spid="230405" grpId="0" animBg="1"/>
      <p:bldP spid="230408" grpId="0" animBg="1"/>
      <p:bldP spid="720077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5646EB-362A-483F-BF88-F05F54F12F08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sz="2400">
                <a:solidFill>
                  <a:schemeClr val="accent1"/>
                </a:solidFill>
              </a:rPr>
              <a:t>RNW </a:t>
            </a:r>
            <a:r>
              <a:rPr lang="en-US" sz="2600"/>
              <a:t>All Lines, </a:t>
            </a:r>
            <a:r>
              <a:rPr lang="en-US" sz="2600" dirty="0"/>
              <a:t>2005-2014 Average:</a:t>
            </a:r>
            <a:br>
              <a:rPr lang="en-US" sz="2600" dirty="0"/>
            </a:br>
            <a:r>
              <a:rPr lang="en-US" sz="2600" dirty="0"/>
              <a:t>Highest 25 States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1588" y="1541463"/>
          <a:ext cx="9139237" cy="472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37253" name="Chart" r:id="rId4" imgW="8810697" imgH="4552881" progId="MSGraph.Chart.8">
                  <p:embed followColorScheme="full"/>
                </p:oleObj>
              </mc:Choice>
              <mc:Fallback>
                <p:oleObj name="Chart" r:id="rId4" imgW="8810697" imgH="455288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41463"/>
                        <a:ext cx="9139237" cy="4722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9"/>
          <p:cNvSpPr>
            <a:spLocks noChangeArrowheads="1"/>
          </p:cNvSpPr>
          <p:nvPr/>
        </p:nvSpPr>
        <p:spPr bwMode="blackWhite">
          <a:xfrm>
            <a:off x="1746762" y="1391971"/>
            <a:ext cx="3170903" cy="1179871"/>
          </a:xfrm>
          <a:prstGeom prst="wedgeRectCallout">
            <a:avLst>
              <a:gd name="adj1" fmla="val -36857"/>
              <a:gd name="adj2" fmla="val 79809"/>
            </a:avLst>
          </a:prstGeom>
          <a:solidFill>
            <a:srgbClr val="225A7A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rgbClr val="FFFFFF"/>
                </a:solidFill>
              </a:rPr>
              <a:t>The most profitable states over the past decade are widely distributed geographically, though none are in the Gulf region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386511"/>
            <a:ext cx="87503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/>
              <a:t>Source: NAIC; Insurance Information Institute.	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blackWhite">
          <a:xfrm>
            <a:off x="5132141" y="1814605"/>
            <a:ext cx="3797383" cy="1514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u="sng" dirty="0">
                <a:solidFill>
                  <a:schemeClr val="bg1"/>
                </a:solidFill>
                <a:cs typeface="+mn-cs"/>
              </a:rPr>
              <a:t>Profitability Benchmark: All P/C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US: 7.7%</a:t>
            </a:r>
          </a:p>
        </p:txBody>
      </p:sp>
      <p:sp>
        <p:nvSpPr>
          <p:cNvPr id="9" name="Rectangle 31"/>
          <p:cNvSpPr>
            <a:spLocks noChangeArrowheads="1"/>
          </p:cNvSpPr>
          <p:nvPr/>
        </p:nvSpPr>
        <p:spPr bwMode="black">
          <a:xfrm>
            <a:off x="266700" y="1398588"/>
            <a:ext cx="1884363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(Percent)</a:t>
            </a:r>
          </a:p>
        </p:txBody>
      </p:sp>
    </p:spTree>
    <p:extLst>
      <p:ext uri="{BB962C8B-B14F-4D97-AF65-F5344CB8AC3E}">
        <p14:creationId xmlns:p14="http://schemas.microsoft.com/office/powerpoint/2010/main" val="2215142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7FEC58-C3B1-4DBD-89E8-2FF98000DBAF}" type="slidenum">
              <a:rPr lang="en-US" smtClean="0"/>
              <a:pPr/>
              <a:t>42</a:t>
            </a:fld>
            <a:endParaRPr lang="en-US"/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0" y="1577975"/>
          <a:ext cx="9067800" cy="469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38277" name="Chart" r:id="rId4" imgW="8829838" imgH="4572000" progId="MSGraph.Chart.8">
                  <p:embed followColorScheme="full"/>
                </p:oleObj>
              </mc:Choice>
              <mc:Fallback>
                <p:oleObj name="Chart" r:id="rId4" imgW="8829838" imgH="45720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77975"/>
                        <a:ext cx="9067800" cy="469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2"/>
          <p:cNvSpPr txBox="1">
            <a:spLocks noChangeArrowheads="1"/>
          </p:cNvSpPr>
          <p:nvPr/>
        </p:nvSpPr>
        <p:spPr bwMode="auto">
          <a:xfrm>
            <a:off x="0" y="0"/>
            <a:ext cx="8035925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eaLnBrk="0" hangingPunct="0"/>
            <a:r>
              <a:rPr lang="en-US" sz="2600" b="1" dirty="0">
                <a:solidFill>
                  <a:schemeClr val="accent1"/>
                </a:solidFill>
              </a:rPr>
              <a:t>RNW All Lines, 2005-2014 Average: </a:t>
            </a:r>
          </a:p>
          <a:p>
            <a:pPr eaLnBrk="0" hangingPunct="0"/>
            <a:r>
              <a:rPr lang="en-US" sz="2600" b="1" dirty="0">
                <a:solidFill>
                  <a:schemeClr val="accent1"/>
                </a:solidFill>
              </a:rPr>
              <a:t>Lowest 25 States</a:t>
            </a: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0" y="6429375"/>
            <a:ext cx="87503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/>
              <a:t>Source: NAIC; Insurance Information Institute.	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blackWhite">
          <a:xfrm>
            <a:off x="3610304" y="3926630"/>
            <a:ext cx="3578562" cy="1179871"/>
          </a:xfrm>
          <a:prstGeom prst="wedgeRectCallout">
            <a:avLst>
              <a:gd name="adj1" fmla="val 62129"/>
              <a:gd name="adj2" fmla="val -62005"/>
            </a:avLst>
          </a:prstGeom>
          <a:solidFill>
            <a:srgbClr val="225A7A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dirty="0">
                <a:solidFill>
                  <a:srgbClr val="FFFFFF"/>
                </a:solidFill>
              </a:rPr>
              <a:t>Some of the least profitable states over the past decade were hit hard by catastrophes</a:t>
            </a:r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black">
          <a:xfrm>
            <a:off x="266700" y="1398588"/>
            <a:ext cx="1884363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(Percent)</a:t>
            </a:r>
          </a:p>
        </p:txBody>
      </p:sp>
    </p:spTree>
    <p:extLst>
      <p:ext uri="{BB962C8B-B14F-4D97-AF65-F5344CB8AC3E}">
        <p14:creationId xmlns:p14="http://schemas.microsoft.com/office/powerpoint/2010/main" val="8535528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4340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40292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3290AF0-4428-4E60-A625-F9EAFEF3B4DF}" type="slidenum">
              <a:rPr lang="en-US" altLang="en-US" smtClean="0">
                <a:solidFill>
                  <a:srgbClr val="000000"/>
                </a:solidFill>
              </a:rPr>
              <a:pPr/>
              <a:t>43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0293" name="Rectangle 6"/>
          <p:cNvSpPr>
            <a:spLocks noChangeArrowheads="1"/>
          </p:cNvSpPr>
          <p:nvPr/>
        </p:nvSpPr>
        <p:spPr bwMode="auto">
          <a:xfrm>
            <a:off x="1673046" y="1836738"/>
            <a:ext cx="708025" cy="3754437"/>
          </a:xfrm>
          <a:prstGeom prst="rect">
            <a:avLst/>
          </a:prstGeom>
          <a:solidFill>
            <a:srgbClr val="225A7A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0294" name="Rectangle 15"/>
          <p:cNvSpPr>
            <a:spLocks noChangeArrowheads="1"/>
          </p:cNvSpPr>
          <p:nvPr/>
        </p:nvSpPr>
        <p:spPr bwMode="auto">
          <a:xfrm>
            <a:off x="3258243" y="1836738"/>
            <a:ext cx="709612" cy="3754437"/>
          </a:xfrm>
          <a:prstGeom prst="rect">
            <a:avLst/>
          </a:prstGeom>
          <a:solidFill>
            <a:srgbClr val="225A7A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0295" name="Rectangle 16"/>
          <p:cNvSpPr>
            <a:spLocks noChangeArrowheads="1"/>
          </p:cNvSpPr>
          <p:nvPr/>
        </p:nvSpPr>
        <p:spPr bwMode="auto">
          <a:xfrm>
            <a:off x="6092623" y="1822450"/>
            <a:ext cx="708025" cy="3754438"/>
          </a:xfrm>
          <a:prstGeom prst="rect">
            <a:avLst/>
          </a:prstGeom>
          <a:solidFill>
            <a:srgbClr val="225A7A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14029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63604"/>
              </p:ext>
            </p:extLst>
          </p:nvPr>
        </p:nvGraphicFramePr>
        <p:xfrm>
          <a:off x="363538" y="1927225"/>
          <a:ext cx="8718550" cy="463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9675" name="Chart" r:id="rId4" imgW="8591407" imgH="4533761" progId="MSGraph.Chart.8">
                  <p:embed followColorScheme="full"/>
                </p:oleObj>
              </mc:Choice>
              <mc:Fallback>
                <p:oleObj name="Chart" r:id="rId4" imgW="8591407" imgH="4533761" progId="MSGraph.Chart.8">
                  <p:embed followColorScheme="full"/>
                  <p:pic>
                    <p:nvPicPr>
                      <p:cNvPr id="140296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63538" y="1927225"/>
                        <a:ext cx="8718550" cy="463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7" name="Rectangle 3"/>
          <p:cNvSpPr>
            <a:spLocks noGrp="1" noChangeArrowheads="1"/>
          </p:cNvSpPr>
          <p:nvPr>
            <p:ph type="title"/>
          </p:nvPr>
        </p:nvSpPr>
        <p:spPr>
          <a:xfrm>
            <a:off x="234950" y="90488"/>
            <a:ext cx="7400925" cy="860425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Net Premium Growth (All P/C Lines): Annual Change, 1971—2016:Q2</a:t>
            </a:r>
          </a:p>
        </p:txBody>
      </p:sp>
      <p:sp>
        <p:nvSpPr>
          <p:cNvPr id="140298" name="Rectangle 5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140299" name="Text Box 10"/>
          <p:cNvSpPr txBox="1">
            <a:spLocks noChangeArrowheads="1"/>
          </p:cNvSpPr>
          <p:nvPr/>
        </p:nvSpPr>
        <p:spPr bwMode="auto">
          <a:xfrm>
            <a:off x="1449388" y="1493838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1975-78</a:t>
            </a:r>
          </a:p>
        </p:txBody>
      </p:sp>
      <p:sp>
        <p:nvSpPr>
          <p:cNvPr id="140300" name="Text Box 11"/>
          <p:cNvSpPr txBox="1">
            <a:spLocks noChangeArrowheads="1"/>
          </p:cNvSpPr>
          <p:nvPr/>
        </p:nvSpPr>
        <p:spPr bwMode="auto">
          <a:xfrm>
            <a:off x="3170238" y="1493838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1984-87</a:t>
            </a:r>
          </a:p>
        </p:txBody>
      </p:sp>
      <p:sp>
        <p:nvSpPr>
          <p:cNvPr id="140301" name="Text Box 12"/>
          <p:cNvSpPr txBox="1">
            <a:spLocks noChangeArrowheads="1"/>
          </p:cNvSpPr>
          <p:nvPr/>
        </p:nvSpPr>
        <p:spPr bwMode="auto">
          <a:xfrm>
            <a:off x="6048375" y="1493838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2000-03</a:t>
            </a:r>
          </a:p>
        </p:txBody>
      </p:sp>
      <p:sp>
        <p:nvSpPr>
          <p:cNvPr id="140302" name="Rectangle 13"/>
          <p:cNvSpPr>
            <a:spLocks noChangeArrowheads="1"/>
          </p:cNvSpPr>
          <p:nvPr/>
        </p:nvSpPr>
        <p:spPr bwMode="auto">
          <a:xfrm>
            <a:off x="-264160" y="6323648"/>
            <a:ext cx="75692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90000"/>
              </a:lnSpc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 dirty="0">
                <a:solidFill>
                  <a:srgbClr val="000000"/>
                </a:solidFill>
              </a:rPr>
              <a:t>Shaded areas denote “hard market” periods</a:t>
            </a:r>
          </a:p>
          <a:p>
            <a:pPr>
              <a:lnSpc>
                <a:spcPct val="90000"/>
              </a:lnSpc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 dirty="0">
                <a:solidFill>
                  <a:srgbClr val="000000"/>
                </a:solidFill>
              </a:rPr>
              <a:t>Sources:  A.M. Best (1971-2013), ISO (2014-16).</a:t>
            </a:r>
          </a:p>
        </p:txBody>
      </p:sp>
      <p:sp>
        <p:nvSpPr>
          <p:cNvPr id="2034702" name="AutoShape 14"/>
          <p:cNvSpPr>
            <a:spLocks noChangeArrowheads="1"/>
          </p:cNvSpPr>
          <p:nvPr/>
        </p:nvSpPr>
        <p:spPr bwMode="blackWhite">
          <a:xfrm>
            <a:off x="4845027" y="1926432"/>
            <a:ext cx="2711450" cy="1046162"/>
          </a:xfrm>
          <a:prstGeom prst="wedgeRectCallout">
            <a:avLst>
              <a:gd name="adj1" fmla="val 42574"/>
              <a:gd name="adj2" fmla="val 27537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altLang="en-US" sz="1400" b="1" dirty="0">
                <a:solidFill>
                  <a:srgbClr val="FFFFFF"/>
                </a:solidFill>
              </a:rPr>
              <a:t>Net Written Premiums Fell 0.7% in 2007 (First Decline Since 1943) by 2.0% in 2008, and 4.2% in 2009, the First 3-Year Decline Since 1930-33.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7635874" y="2775857"/>
            <a:ext cx="1446213" cy="1523093"/>
          </a:xfrm>
          <a:prstGeom prst="wedgeRectCallout">
            <a:avLst>
              <a:gd name="adj1" fmla="val 34208"/>
              <a:gd name="adj2" fmla="val 10325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 "/>
                <a:cs typeface="Arial" charset="0"/>
              </a:rPr>
              <a:t>2016 Q2: 3.0%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 "/>
                <a:cs typeface="Arial" charset="0"/>
              </a:rPr>
              <a:t>2015: 3.4%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 "/>
                <a:cs typeface="Arial" charset="0"/>
              </a:rPr>
              <a:t>2014: 4.2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 "/>
                <a:cs typeface="Arial" charset="0"/>
              </a:rPr>
              <a:t>2013: 4.4%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 "/>
                <a:cs typeface="Arial" charset="0"/>
              </a:rPr>
              <a:t>2012: +</a:t>
            </a:r>
            <a:r>
              <a:rPr lang="en-US" sz="1400" b="1" dirty="0">
                <a:solidFill>
                  <a:srgbClr val="FFFFFF"/>
                </a:solidFill>
                <a:latin typeface="Arial "/>
              </a:rPr>
              <a:t>4.2</a:t>
            </a:r>
            <a:r>
              <a:rPr lang="en-US" sz="1400" b="1" dirty="0">
                <a:solidFill>
                  <a:srgbClr val="FFFFFF"/>
                </a:solidFill>
                <a:latin typeface="Arial "/>
                <a:cs typeface="Arial" charset="0"/>
              </a:rPr>
              <a:t>%</a:t>
            </a:r>
            <a:endParaRPr lang="en-US" sz="1600" b="1" dirty="0">
              <a:solidFill>
                <a:srgbClr val="FFFFFF"/>
              </a:solidFill>
              <a:latin typeface="Arial "/>
              <a:cs typeface="Arial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blackWhite">
          <a:xfrm>
            <a:off x="4194410" y="3171882"/>
            <a:ext cx="1671658" cy="93079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u="sng" dirty="0">
                <a:solidFill>
                  <a:schemeClr val="bg1"/>
                </a:solidFill>
                <a:cs typeface="+mn-cs"/>
              </a:rPr>
              <a:t>Outlook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2016F: 3.0%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2017F: 2.9%</a:t>
            </a:r>
          </a:p>
        </p:txBody>
      </p:sp>
    </p:spTree>
    <p:extLst>
      <p:ext uri="{BB962C8B-B14F-4D97-AF65-F5344CB8AC3E}">
        <p14:creationId xmlns:p14="http://schemas.microsoft.com/office/powerpoint/2010/main" val="810659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3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4702" grpId="0" animBg="1"/>
      <p:bldP spid="18" grpId="0" animBg="1"/>
      <p:bldP spid="1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222007"/>
              </p:ext>
            </p:extLst>
          </p:nvPr>
        </p:nvGraphicFramePr>
        <p:xfrm>
          <a:off x="-170223" y="1155700"/>
          <a:ext cx="8915401" cy="588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40326" name="Chart" r:id="rId5" imgW="8267674" imgH="5495960" progId="MSGraph.Chart.8">
                  <p:embed followColorScheme="full"/>
                </p:oleObj>
              </mc:Choice>
              <mc:Fallback>
                <p:oleObj name="Chart" r:id="rId5" imgW="8267674" imgH="549596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70223" y="1155700"/>
                        <a:ext cx="8915401" cy="588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78807" y="6249802"/>
            <a:ext cx="8249055" cy="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100" dirty="0">
                <a:solidFill>
                  <a:srgbClr val="000000"/>
                </a:solidFill>
              </a:rPr>
              <a:t>Note: Data through 1934 are based on stock companies only. Data include state funds beginning in 1998.</a:t>
            </a:r>
          </a:p>
          <a:p>
            <a:r>
              <a:rPr lang="en-US" sz="1100" dirty="0">
                <a:solidFill>
                  <a:srgbClr val="000000"/>
                </a:solidFill>
              </a:rPr>
              <a:t>Source:  A.M. Best; Insurance Information Institute.</a:t>
            </a:r>
          </a:p>
        </p:txBody>
      </p:sp>
      <p:sp>
        <p:nvSpPr>
          <p:cNvPr id="16390" name="AutoShape 7"/>
          <p:cNvSpPr>
            <a:spLocks noChangeArrowheads="1"/>
          </p:cNvSpPr>
          <p:nvPr/>
        </p:nvSpPr>
        <p:spPr bwMode="auto">
          <a:xfrm>
            <a:off x="2833721" y="1946355"/>
            <a:ext cx="1810339" cy="692666"/>
          </a:xfrm>
          <a:prstGeom prst="wedgeRectCallout">
            <a:avLst>
              <a:gd name="adj1" fmla="val 71757"/>
              <a:gd name="adj2" fmla="val -317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 dirty="0">
                <a:solidFill>
                  <a:srgbClr val="000000"/>
                </a:solidFill>
              </a:rPr>
              <a:t>Economic Shocks, Inflation: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1976: 22.0%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6395" name="AutoShape 12"/>
          <p:cNvSpPr>
            <a:spLocks noChangeArrowheads="1"/>
          </p:cNvSpPr>
          <p:nvPr/>
        </p:nvSpPr>
        <p:spPr bwMode="auto">
          <a:xfrm>
            <a:off x="6188297" y="2045801"/>
            <a:ext cx="1299912" cy="432267"/>
          </a:xfrm>
          <a:prstGeom prst="wedgeRectCallout">
            <a:avLst>
              <a:gd name="adj1" fmla="val -54742"/>
              <a:gd name="adj2" fmla="val -2553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 dirty="0">
                <a:solidFill>
                  <a:srgbClr val="000000"/>
                </a:solidFill>
              </a:rPr>
              <a:t>Tort Crisis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1985/86: 22.2%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6396" name="AutoShape 13"/>
          <p:cNvSpPr>
            <a:spLocks noChangeArrowheads="1"/>
          </p:cNvSpPr>
          <p:nvPr/>
        </p:nvSpPr>
        <p:spPr bwMode="auto">
          <a:xfrm>
            <a:off x="7734617" y="2438994"/>
            <a:ext cx="1010561" cy="460880"/>
          </a:xfrm>
          <a:prstGeom prst="wedgeRectCallout">
            <a:avLst>
              <a:gd name="adj1" fmla="val -68899"/>
              <a:gd name="adj2" fmla="val 3045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 dirty="0">
                <a:solidFill>
                  <a:srgbClr val="000000"/>
                </a:solidFill>
              </a:rPr>
              <a:t>Post-9/11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2002:15.3%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6402" name="AutoShape 19"/>
          <p:cNvSpPr>
            <a:spLocks noChangeArrowheads="1"/>
          </p:cNvSpPr>
          <p:nvPr/>
        </p:nvSpPr>
        <p:spPr bwMode="auto">
          <a:xfrm>
            <a:off x="5937549" y="4454339"/>
            <a:ext cx="1151052" cy="1040770"/>
          </a:xfrm>
          <a:prstGeom prst="wedgeRectCallout">
            <a:avLst>
              <a:gd name="adj1" fmla="val -64732"/>
              <a:gd name="adj2" fmla="val -100986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 dirty="0">
                <a:solidFill>
                  <a:srgbClr val="000000"/>
                </a:solidFill>
              </a:rPr>
              <a:t>Twin Recessions; Interest Rate Hikes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1987: 3.7%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6403" name="AutoShape 20"/>
          <p:cNvSpPr>
            <a:spLocks noChangeArrowheads="1"/>
          </p:cNvSpPr>
          <p:nvPr/>
        </p:nvSpPr>
        <p:spPr bwMode="auto">
          <a:xfrm>
            <a:off x="7174191" y="5187977"/>
            <a:ext cx="1037547" cy="638895"/>
          </a:xfrm>
          <a:prstGeom prst="wedgeRectCallout">
            <a:avLst>
              <a:gd name="adj1" fmla="val 25014"/>
              <a:gd name="adj2" fmla="val -122582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 dirty="0">
                <a:solidFill>
                  <a:srgbClr val="000000"/>
                </a:solidFill>
              </a:rPr>
              <a:t>Great Recession:2010: -4.9%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6408" name="Rectangle 7"/>
          <p:cNvSpPr>
            <a:spLocks noChangeArrowheads="1"/>
          </p:cNvSpPr>
          <p:nvPr/>
        </p:nvSpPr>
        <p:spPr bwMode="black">
          <a:xfrm>
            <a:off x="185738" y="1155700"/>
            <a:ext cx="102393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ROE</a:t>
            </a: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blackWhite">
          <a:xfrm>
            <a:off x="8211738" y="3046883"/>
            <a:ext cx="727671" cy="430787"/>
          </a:xfrm>
          <a:prstGeom prst="wedgeRectCallout">
            <a:avLst>
              <a:gd name="adj1" fmla="val -12519"/>
              <a:gd name="adj2" fmla="val 9965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200" b="1" dirty="0">
                <a:solidFill>
                  <a:srgbClr val="FFFFFF"/>
                </a:solidFill>
              </a:rPr>
              <a:t>2015 3.4%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black">
          <a:xfrm>
            <a:off x="42356" y="-184830"/>
            <a:ext cx="819301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>
            <a:lvl1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 charset="0"/>
                <a:ea typeface="+mj-ea"/>
                <a:cs typeface="+mj-cs"/>
              </a:defRPr>
            </a:lvl1pPr>
            <a:lvl2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2pPr>
            <a:lvl3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3pPr>
            <a:lvl4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4pPr>
            <a:lvl5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5pPr>
            <a:lvl6pPr marL="4572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6pPr>
            <a:lvl7pPr marL="9144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7pPr>
            <a:lvl8pPr marL="13716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8pPr>
            <a:lvl9pPr marL="18288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9pPr>
          </a:lstStyle>
          <a:p>
            <a:r>
              <a:rPr lang="en-US" sz="2700" kern="0" dirty="0">
                <a:latin typeface="Arial" panose="020B0604020202020204" pitchFamily="34" charset="0"/>
              </a:rPr>
              <a:t>NPW Premium Growth: Peaks &amp; Troughs in the P/C Insurance Industry, 1926 – 2015</a:t>
            </a: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1624324" y="5345880"/>
            <a:ext cx="1893939" cy="440407"/>
          </a:xfrm>
          <a:prstGeom prst="wedgeRectCallout">
            <a:avLst>
              <a:gd name="adj1" fmla="val -61774"/>
              <a:gd name="adj2" fmla="val -13467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 dirty="0">
                <a:solidFill>
                  <a:srgbClr val="000000"/>
                </a:solidFill>
              </a:rPr>
              <a:t>Great Depression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1932: -15.9% max drop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8" name="AutoShape 7"/>
          <p:cNvSpPr>
            <a:spLocks noChangeArrowheads="1"/>
          </p:cNvSpPr>
          <p:nvPr/>
        </p:nvSpPr>
        <p:spPr bwMode="auto">
          <a:xfrm>
            <a:off x="2102082" y="1155700"/>
            <a:ext cx="1560046" cy="398828"/>
          </a:xfrm>
          <a:prstGeom prst="wedgeRectCallout">
            <a:avLst>
              <a:gd name="adj1" fmla="val -19425"/>
              <a:gd name="adj2" fmla="val 89054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 dirty="0">
                <a:solidFill>
                  <a:srgbClr val="000000"/>
                </a:solidFill>
              </a:rPr>
              <a:t>Post WW II Peak: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1947: 26.2%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971945" y="1924104"/>
            <a:ext cx="1196332" cy="489440"/>
          </a:xfrm>
          <a:prstGeom prst="wedgeRectCallout">
            <a:avLst>
              <a:gd name="adj1" fmla="val 36234"/>
              <a:gd name="adj2" fmla="val 102544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 dirty="0">
                <a:solidFill>
                  <a:srgbClr val="000000"/>
                </a:solidFill>
              </a:rPr>
              <a:t>Start of WW II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1941: 15.8%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1" name="AutoShape 6"/>
          <p:cNvSpPr>
            <a:spLocks noChangeArrowheads="1"/>
          </p:cNvSpPr>
          <p:nvPr/>
        </p:nvSpPr>
        <p:spPr bwMode="blackWhite">
          <a:xfrm>
            <a:off x="2959655" y="4125731"/>
            <a:ext cx="2854763" cy="1145800"/>
          </a:xfrm>
          <a:prstGeom prst="wedgeRectCallout">
            <a:avLst>
              <a:gd name="adj1" fmla="val -7240"/>
              <a:gd name="adj2" fmla="val -815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cs typeface="+mn-cs"/>
              </a:rPr>
              <a:t>1950-70: Extended period of stability in growth and profitability.  Low interest rates, low inflation, “Bureau” rate regulation all played a role</a:t>
            </a: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blackWhite">
          <a:xfrm>
            <a:off x="3940215" y="1026522"/>
            <a:ext cx="3231916" cy="869168"/>
          </a:xfrm>
          <a:prstGeom prst="wedgeRectCallout">
            <a:avLst>
              <a:gd name="adj1" fmla="val 14"/>
              <a:gd name="adj2" fmla="val 8395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200" b="1" dirty="0">
                <a:solidFill>
                  <a:schemeClr val="bg1"/>
                </a:solidFill>
                <a:cs typeface="+mn-cs"/>
              </a:rPr>
              <a:t>1970-90: Peak premium growth was much higher in this period while troughs were comparable.  Rapid inflation, economic volatility, high interest rates, tort environment all played roles</a:t>
            </a: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blackWhite">
          <a:xfrm>
            <a:off x="6270172" y="2639118"/>
            <a:ext cx="1001490" cy="590645"/>
          </a:xfrm>
          <a:prstGeom prst="wedgeRectCallout">
            <a:avLst>
              <a:gd name="adj1" fmla="val 824"/>
              <a:gd name="adj2" fmla="val 10162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050" b="1" dirty="0">
                <a:solidFill>
                  <a:schemeClr val="bg1"/>
                </a:solidFill>
                <a:cs typeface="+mn-cs"/>
              </a:rPr>
              <a:t>1988-2000: Period of inter-cycle stability</a:t>
            </a:r>
          </a:p>
        </p:txBody>
      </p:sp>
      <p:sp>
        <p:nvSpPr>
          <p:cNvPr id="34" name="AutoShape 6"/>
          <p:cNvSpPr>
            <a:spLocks noChangeArrowheads="1"/>
          </p:cNvSpPr>
          <p:nvPr/>
        </p:nvSpPr>
        <p:spPr bwMode="blackWhite">
          <a:xfrm>
            <a:off x="8170632" y="4053241"/>
            <a:ext cx="922303" cy="1118970"/>
          </a:xfrm>
          <a:prstGeom prst="wedgeRectCallout">
            <a:avLst>
              <a:gd name="adj1" fmla="val -12802"/>
              <a:gd name="adj2" fmla="val -6273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050" b="1" dirty="0">
                <a:solidFill>
                  <a:schemeClr val="bg1"/>
                </a:solidFill>
                <a:cs typeface="+mn-cs"/>
              </a:rPr>
              <a:t>2010-20XX? Post-recession period of stable growth?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68755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26" grpId="0" animBg="1"/>
      <p:bldP spid="3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>
            <p:extLst/>
          </p:nvPr>
        </p:nvGraphicFramePr>
        <p:xfrm>
          <a:off x="-170223" y="1155700"/>
          <a:ext cx="8915401" cy="588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0926" name="Chart" r:id="rId5" imgW="8258103" imgH="5505519" progId="MSGraph.Chart.8">
                  <p:embed followColorScheme="full"/>
                </p:oleObj>
              </mc:Choice>
              <mc:Fallback>
                <p:oleObj name="Chart" r:id="rId5" imgW="8258103" imgH="5505519" progId="MSGraph.Chart.8">
                  <p:embed followColorScheme="full"/>
                  <p:pic>
                    <p:nvPicPr>
                      <p:cNvPr id="163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70223" y="1155700"/>
                        <a:ext cx="8915401" cy="588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AutoShape 7"/>
          <p:cNvSpPr>
            <a:spLocks noChangeArrowheads="1"/>
          </p:cNvSpPr>
          <p:nvPr/>
        </p:nvSpPr>
        <p:spPr bwMode="auto">
          <a:xfrm>
            <a:off x="799729" y="1522892"/>
            <a:ext cx="1567439" cy="692666"/>
          </a:xfrm>
          <a:prstGeom prst="wedgeRectCallout">
            <a:avLst>
              <a:gd name="adj1" fmla="val -34073"/>
              <a:gd name="adj2" fmla="val 94894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 dirty="0">
                <a:solidFill>
                  <a:srgbClr val="000000"/>
                </a:solidFill>
              </a:rPr>
              <a:t>Economic Shocks, Inflation: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1976: 22.2%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6395" name="AutoShape 12"/>
          <p:cNvSpPr>
            <a:spLocks noChangeArrowheads="1"/>
          </p:cNvSpPr>
          <p:nvPr/>
        </p:nvSpPr>
        <p:spPr bwMode="auto">
          <a:xfrm>
            <a:off x="3218190" y="2000295"/>
            <a:ext cx="1299912" cy="432267"/>
          </a:xfrm>
          <a:prstGeom prst="wedgeRectCallout">
            <a:avLst>
              <a:gd name="adj1" fmla="val -63451"/>
              <a:gd name="adj2" fmla="val -67846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 dirty="0">
                <a:solidFill>
                  <a:srgbClr val="000000"/>
                </a:solidFill>
              </a:rPr>
              <a:t>Tort Crisis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1986: 30.5%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6396" name="AutoShape 13"/>
          <p:cNvSpPr>
            <a:spLocks noChangeArrowheads="1"/>
          </p:cNvSpPr>
          <p:nvPr/>
        </p:nvSpPr>
        <p:spPr bwMode="auto">
          <a:xfrm>
            <a:off x="6615538" y="2480106"/>
            <a:ext cx="1113186" cy="460880"/>
          </a:xfrm>
          <a:prstGeom prst="wedgeRectCallout">
            <a:avLst>
              <a:gd name="adj1" fmla="val -85272"/>
              <a:gd name="adj2" fmla="val -22454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 dirty="0">
                <a:solidFill>
                  <a:srgbClr val="000000"/>
                </a:solidFill>
              </a:rPr>
              <a:t>Post-9/11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2002: 22.4%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6403" name="AutoShape 20"/>
          <p:cNvSpPr>
            <a:spLocks noChangeArrowheads="1"/>
          </p:cNvSpPr>
          <p:nvPr/>
        </p:nvSpPr>
        <p:spPr bwMode="auto">
          <a:xfrm>
            <a:off x="6031774" y="5161585"/>
            <a:ext cx="1037547" cy="638895"/>
          </a:xfrm>
          <a:prstGeom prst="wedgeRectCallout">
            <a:avLst>
              <a:gd name="adj1" fmla="val 76214"/>
              <a:gd name="adj2" fmla="val -17626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 dirty="0">
                <a:solidFill>
                  <a:srgbClr val="000000"/>
                </a:solidFill>
              </a:rPr>
              <a:t>Great Recession:2009: -9.0%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6408" name="Rectangle 7"/>
          <p:cNvSpPr>
            <a:spLocks noChangeArrowheads="1"/>
          </p:cNvSpPr>
          <p:nvPr/>
        </p:nvSpPr>
        <p:spPr bwMode="black">
          <a:xfrm>
            <a:off x="185738" y="1155700"/>
            <a:ext cx="102393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ROE</a:t>
            </a: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blackWhite">
          <a:xfrm>
            <a:off x="8129491" y="3490444"/>
            <a:ext cx="727671" cy="430787"/>
          </a:xfrm>
          <a:prstGeom prst="wedgeRectCallout">
            <a:avLst>
              <a:gd name="adj1" fmla="val -12519"/>
              <a:gd name="adj2" fmla="val 9965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200" b="1" dirty="0">
                <a:solidFill>
                  <a:srgbClr val="FFFFFF"/>
                </a:solidFill>
              </a:rPr>
              <a:t>2015E 3.3%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black">
          <a:xfrm>
            <a:off x="42356" y="-184830"/>
            <a:ext cx="819301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>
            <a:lvl1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 charset="0"/>
                <a:ea typeface="+mj-ea"/>
                <a:cs typeface="+mj-cs"/>
              </a:defRPr>
            </a:lvl1pPr>
            <a:lvl2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2pPr>
            <a:lvl3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3pPr>
            <a:lvl4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4pPr>
            <a:lvl5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5pPr>
            <a:lvl6pPr marL="4572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6pPr>
            <a:lvl7pPr marL="9144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7pPr>
            <a:lvl8pPr marL="13716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8pPr>
            <a:lvl9pPr marL="18288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9pPr>
          </a:lstStyle>
          <a:p>
            <a:r>
              <a:rPr lang="en-US" sz="2700" kern="0" dirty="0">
                <a:latin typeface="Arial" panose="020B0604020202020204" pitchFamily="34" charset="0"/>
              </a:rPr>
              <a:t>Commercial Lines NPW Premium Growth:</a:t>
            </a:r>
          </a:p>
          <a:p>
            <a:r>
              <a:rPr lang="en-US" sz="2700" kern="0" dirty="0">
                <a:latin typeface="Arial" panose="020B0604020202020204" pitchFamily="34" charset="0"/>
              </a:rPr>
              <a:t>1975 – 2015E</a:t>
            </a: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990500" y="4941381"/>
            <a:ext cx="1160517" cy="440407"/>
          </a:xfrm>
          <a:prstGeom prst="wedgeRectCallout">
            <a:avLst>
              <a:gd name="adj1" fmla="val 36802"/>
              <a:gd name="adj2" fmla="val -124201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 dirty="0">
                <a:solidFill>
                  <a:srgbClr val="000000"/>
                </a:solidFill>
              </a:rPr>
              <a:t>Recessions: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1982: 1.1% 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blackWhite">
          <a:xfrm>
            <a:off x="4397829" y="1155700"/>
            <a:ext cx="2774302" cy="739990"/>
          </a:xfrm>
          <a:prstGeom prst="wedgeRectCallout">
            <a:avLst>
              <a:gd name="adj1" fmla="val 35171"/>
              <a:gd name="adj2" fmla="val 10866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200" b="1" dirty="0">
                <a:solidFill>
                  <a:schemeClr val="bg1"/>
                </a:solidFill>
                <a:cs typeface="+mn-cs"/>
              </a:rPr>
              <a:t>Commercial lines is prone to more cyclical volatility that personal lines.  Recently, growth has stabilized in the 4% to 5% range.</a:t>
            </a: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blackWhite">
          <a:xfrm>
            <a:off x="4644060" y="3006739"/>
            <a:ext cx="1001490" cy="590645"/>
          </a:xfrm>
          <a:prstGeom prst="wedgeRectCallout">
            <a:avLst>
              <a:gd name="adj1" fmla="val 824"/>
              <a:gd name="adj2" fmla="val 10162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050" b="1" dirty="0">
                <a:solidFill>
                  <a:schemeClr val="bg1"/>
                </a:solidFill>
                <a:cs typeface="+mn-cs"/>
              </a:rPr>
              <a:t>1988-2000: Period of inter-cycle stability</a:t>
            </a:r>
          </a:p>
        </p:txBody>
      </p:sp>
      <p:sp>
        <p:nvSpPr>
          <p:cNvPr id="34" name="AutoShape 6"/>
          <p:cNvSpPr>
            <a:spLocks noChangeArrowheads="1"/>
          </p:cNvSpPr>
          <p:nvPr/>
        </p:nvSpPr>
        <p:spPr bwMode="blackWhite">
          <a:xfrm>
            <a:off x="7856497" y="4457239"/>
            <a:ext cx="922303" cy="1118970"/>
          </a:xfrm>
          <a:prstGeom prst="wedgeRectCallout">
            <a:avLst>
              <a:gd name="adj1" fmla="val -7674"/>
              <a:gd name="adj2" fmla="val -6414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050" b="1" dirty="0">
                <a:solidFill>
                  <a:schemeClr val="bg1"/>
                </a:solidFill>
                <a:cs typeface="+mn-cs"/>
              </a:rPr>
              <a:t>2010-20XX? Post-recession period of stable growth?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78807" y="6336889"/>
            <a:ext cx="8249055" cy="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100" dirty="0">
                <a:solidFill>
                  <a:srgbClr val="000000"/>
                </a:solidFill>
              </a:rPr>
              <a:t>Note: Data include state funds beginning in 1998.</a:t>
            </a:r>
          </a:p>
          <a:p>
            <a:r>
              <a:rPr lang="en-US" sz="1100" dirty="0">
                <a:solidFill>
                  <a:srgbClr val="000000"/>
                </a:solidFill>
              </a:rPr>
              <a:t>Source:  A.M. Best; Insurance Information Institute.</a:t>
            </a:r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>
            <a:off x="3232164" y="3087328"/>
            <a:ext cx="1299912" cy="610348"/>
          </a:xfrm>
          <a:prstGeom prst="wedgeRectCallout">
            <a:avLst>
              <a:gd name="adj1" fmla="val 33020"/>
              <a:gd name="adj2" fmla="val 7769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 dirty="0">
                <a:solidFill>
                  <a:srgbClr val="000000"/>
                </a:solidFill>
              </a:rPr>
              <a:t>Post-Hurricane Andrew Bump: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1993: 6.3%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2" name="AutoShape 13"/>
          <p:cNvSpPr>
            <a:spLocks noChangeArrowheads="1"/>
          </p:cNvSpPr>
          <p:nvPr/>
        </p:nvSpPr>
        <p:spPr bwMode="auto">
          <a:xfrm>
            <a:off x="6743311" y="3087328"/>
            <a:ext cx="1113186" cy="633556"/>
          </a:xfrm>
          <a:prstGeom prst="wedgeRectCallout">
            <a:avLst>
              <a:gd name="adj1" fmla="val -35204"/>
              <a:gd name="adj2" fmla="val 66351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 dirty="0">
                <a:solidFill>
                  <a:srgbClr val="000000"/>
                </a:solidFill>
              </a:rPr>
              <a:t>Post Katrina Bump: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2006: 7.7%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332943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6" grpId="0" animBg="1"/>
      <p:bldP spid="3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3BF46-354D-4726-9F86-FEA51FC219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/>
              <a:t>Direct Premiums Written: Total P/C</a:t>
            </a:r>
            <a:br>
              <a:rPr lang="en-US" dirty="0"/>
            </a:br>
            <a:r>
              <a:rPr lang="en-US" dirty="0"/>
              <a:t>Percent Change by State, 2007-2014</a:t>
            </a:r>
          </a:p>
        </p:txBody>
      </p:sp>
      <p:graphicFrame>
        <p:nvGraphicFramePr>
          <p:cNvPr id="83970" name="Object 3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53975" y="1708150"/>
          <a:ext cx="9121775" cy="468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41349" name="Chart" r:id="rId4" imgW="8820267" imgH="4533761" progId="MSGraph.Chart.8">
                  <p:embed followColorScheme="full"/>
                </p:oleObj>
              </mc:Choice>
              <mc:Fallback>
                <p:oleObj name="Chart" r:id="rId4" imgW="8820267" imgH="453376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" y="1708150"/>
                        <a:ext cx="9121775" cy="468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127000" y="6579826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Sources: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83974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blackWhite">
          <a:xfrm>
            <a:off x="3358490" y="1629112"/>
            <a:ext cx="3677829" cy="1298758"/>
          </a:xfrm>
          <a:prstGeom prst="wedgeRectCallout">
            <a:avLst>
              <a:gd name="adj1" fmla="val -106309"/>
              <a:gd name="adj2" fmla="val 3851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North Dakota was the country’s growth leader over the past 7 years with premiums written expanding  by 70.7%, fueled by the state’s energy boom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blackWhite">
          <a:xfrm>
            <a:off x="4865077" y="3145097"/>
            <a:ext cx="3914775" cy="93079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u="sng" dirty="0">
                <a:solidFill>
                  <a:schemeClr val="bg1"/>
                </a:solidFill>
                <a:cs typeface="+mn-cs"/>
              </a:rPr>
              <a:t>Growth Benchmarks: Total P/C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US: 13.0%</a:t>
            </a:r>
          </a:p>
        </p:txBody>
      </p:sp>
    </p:spTree>
    <p:extLst>
      <p:ext uri="{BB962C8B-B14F-4D97-AF65-F5344CB8AC3E}">
        <p14:creationId xmlns:p14="http://schemas.microsoft.com/office/powerpoint/2010/main" val="23076330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D1F42-B536-4EC3-9B11-44C54C25CC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/>
              <a:t>Direct Premiums Written: Total P/C</a:t>
            </a:r>
            <a:br>
              <a:rPr lang="en-US" dirty="0"/>
            </a:br>
            <a:r>
              <a:rPr lang="en-US" dirty="0"/>
              <a:t>Percent Change by State, 2007-2014</a:t>
            </a:r>
          </a:p>
        </p:txBody>
      </p:sp>
      <p:graphicFrame>
        <p:nvGraphicFramePr>
          <p:cNvPr id="84994" name="Object 3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4763" y="1793875"/>
          <a:ext cx="9132887" cy="471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42373" name="Chart" r:id="rId4" imgW="8820267" imgH="4552881" progId="MSGraph.Chart.8">
                  <p:embed followColorScheme="full"/>
                </p:oleObj>
              </mc:Choice>
              <mc:Fallback>
                <p:oleObj name="Chart" r:id="rId4" imgW="8820267" imgH="455288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" y="1793875"/>
                        <a:ext cx="9132887" cy="471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84999" name="Text Box 4"/>
          <p:cNvSpPr txBox="1">
            <a:spLocks noChangeArrowheads="1"/>
          </p:cNvSpPr>
          <p:nvPr/>
        </p:nvSpPr>
        <p:spPr bwMode="auto">
          <a:xfrm>
            <a:off x="127000" y="6580232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Sources: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blackWhite">
          <a:xfrm>
            <a:off x="2809398" y="4151312"/>
            <a:ext cx="3062749" cy="1230312"/>
          </a:xfrm>
          <a:prstGeom prst="wedgeRectCallout">
            <a:avLst>
              <a:gd name="adj1" fmla="val 102710"/>
              <a:gd name="adj2" fmla="val 814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Growth was negative in 4 states and DC between 2007 and 2014</a:t>
            </a:r>
          </a:p>
        </p:txBody>
      </p:sp>
    </p:spTree>
    <p:extLst>
      <p:ext uri="{BB962C8B-B14F-4D97-AF65-F5344CB8AC3E}">
        <p14:creationId xmlns:p14="http://schemas.microsoft.com/office/powerpoint/2010/main" val="651826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3BF46-354D-4726-9F86-FEA51FC219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/>
              <a:t>Direct Premiums Written: Comm. Lines</a:t>
            </a:r>
            <a:br>
              <a:rPr lang="en-US" dirty="0"/>
            </a:br>
            <a:r>
              <a:rPr lang="en-US" dirty="0"/>
              <a:t>Percent Change by State, 2007-2014</a:t>
            </a:r>
          </a:p>
        </p:txBody>
      </p:sp>
      <p:graphicFrame>
        <p:nvGraphicFramePr>
          <p:cNvPr id="83970" name="Object 3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36513" y="1712913"/>
          <a:ext cx="9051925" cy="469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43398" name="Chart" r:id="rId4" imgW="8810697" imgH="4572000" progId="MSGraph.Chart.8">
                  <p:embed followColorScheme="full"/>
                </p:oleObj>
              </mc:Choice>
              <mc:Fallback>
                <p:oleObj name="Chart" r:id="rId4" imgW="8810697" imgH="45720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3" y="1712913"/>
                        <a:ext cx="9051925" cy="4697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127000" y="6430963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Sources:  SNL Financial LLC.; Insurance Information Institute.		</a:t>
            </a:r>
          </a:p>
        </p:txBody>
      </p:sp>
      <p:sp>
        <p:nvSpPr>
          <p:cNvPr id="83974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blackWhite">
          <a:xfrm>
            <a:off x="2023345" y="2143125"/>
            <a:ext cx="2548655" cy="1526622"/>
          </a:xfrm>
          <a:prstGeom prst="wedgeRectCallout">
            <a:avLst>
              <a:gd name="adj1" fmla="val -69817"/>
              <a:gd name="adj2" fmla="val 2536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43 states showed commercial lines growth from 2007 through 2014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blackWhite">
          <a:xfrm>
            <a:off x="4933584" y="2192215"/>
            <a:ext cx="4062412" cy="98571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u="sng" dirty="0">
                <a:solidFill>
                  <a:schemeClr val="bg1"/>
                </a:solidFill>
                <a:cs typeface="+mn-cs"/>
              </a:rPr>
              <a:t>Growth Benchmarks: Commercial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US: 5.9%</a:t>
            </a:r>
          </a:p>
        </p:txBody>
      </p:sp>
    </p:spTree>
    <p:extLst>
      <p:ext uri="{BB962C8B-B14F-4D97-AF65-F5344CB8AC3E}">
        <p14:creationId xmlns:p14="http://schemas.microsoft.com/office/powerpoint/2010/main" val="38049131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D1F42-B536-4EC3-9B11-44C54C25CC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/>
              <a:t>Direct Premiums Written: Comm. Lines</a:t>
            </a:r>
            <a:br>
              <a:rPr lang="en-US" dirty="0"/>
            </a:br>
            <a:r>
              <a:rPr lang="en-US" dirty="0"/>
              <a:t>Percent Change by State, 2007-2014</a:t>
            </a:r>
          </a:p>
        </p:txBody>
      </p:sp>
      <p:graphicFrame>
        <p:nvGraphicFramePr>
          <p:cNvPr id="84994" name="Object 3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17463" y="1951038"/>
          <a:ext cx="9107487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44422" name="Chart" r:id="rId4" imgW="8810697" imgH="4533761" progId="MSGraph.Chart.8">
                  <p:embed followColorScheme="full"/>
                </p:oleObj>
              </mc:Choice>
              <mc:Fallback>
                <p:oleObj name="Chart" r:id="rId4" imgW="8810697" imgH="453376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3" y="1951038"/>
                        <a:ext cx="9107487" cy="468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84999" name="Text Box 4"/>
          <p:cNvSpPr txBox="1">
            <a:spLocks noChangeArrowheads="1"/>
          </p:cNvSpPr>
          <p:nvPr/>
        </p:nvSpPr>
        <p:spPr bwMode="auto">
          <a:xfrm>
            <a:off x="127000" y="6403975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Sources:  SNL Financial LLC.; Insurance Information Institute.		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blackWhite">
          <a:xfrm>
            <a:off x="4845148" y="1819279"/>
            <a:ext cx="3898801" cy="887177"/>
          </a:xfrm>
          <a:prstGeom prst="wedgeRectCallout">
            <a:avLst>
              <a:gd name="adj1" fmla="val -73420"/>
              <a:gd name="adj2" fmla="val 5728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</a:rPr>
              <a:t>Nearly half the states have yet to see commercial lines premium volume return to pre-crisis levels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590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12/01/09 - 9pm</a:t>
            </a:r>
          </a:p>
        </p:txBody>
      </p:sp>
      <p:sp>
        <p:nvSpPr>
          <p:cNvPr id="64515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eSlide – P6466 – The Financial Crisis and the Future of the P/C</a:t>
            </a:r>
          </a:p>
        </p:txBody>
      </p:sp>
      <p:sp>
        <p:nvSpPr>
          <p:cNvPr id="64516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CA6005-A30E-4B9F-AA27-E406E92B700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4" y="47624"/>
            <a:ext cx="7874000" cy="860425"/>
          </a:xfrm>
        </p:spPr>
        <p:txBody>
          <a:bodyPr/>
          <a:lstStyle/>
          <a:p>
            <a:r>
              <a:rPr lang="en-US" dirty="0"/>
              <a:t>Multitude of Exogenous Factors Influence Growth, Performance &amp; Cyclicality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" y="982771"/>
            <a:ext cx="8523287" cy="465296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000" b="1" dirty="0"/>
              <a:t>Tepid growth in US, Europe 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000" b="1" dirty="0"/>
              <a:t>Weakness in China/Emerging Economies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000" b="1" dirty="0"/>
              <a:t>Political uncertainty in the US, Brazil, Argentina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000" b="1" dirty="0"/>
              <a:t>UK “Brexit” 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000" b="1" dirty="0"/>
              <a:t>Low/Negative Interest Rates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000" b="1" dirty="0"/>
              <a:t>Resurgent Terrorism Risk: ISIS &amp; Other Groups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000" b="1" dirty="0"/>
              <a:t>Cyber Attacks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000" b="1" dirty="0"/>
              <a:t>Sabre Rattling (e.g., US-China, Russia)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000" b="1" dirty="0"/>
              <a:t>Severe Natural Disaster </a:t>
            </a:r>
            <a:r>
              <a:rPr lang="en-US" sz="2000" b="1" dirty="0" err="1"/>
              <a:t>Losses</a:t>
            </a:r>
            <a:r>
              <a:rPr lang="en-US" sz="2000" b="1" dirty="0" err="1">
                <a:sym typeface="Wingdings" panose="05000000000000000000" pitchFamily="2" charset="2"/>
              </a:rPr>
              <a:t>Supply</a:t>
            </a:r>
            <a:r>
              <a:rPr lang="en-US" sz="2000" b="1" dirty="0">
                <a:sym typeface="Wingdings" panose="05000000000000000000" pitchFamily="2" charset="2"/>
              </a:rPr>
              <a:t> Chain </a:t>
            </a:r>
            <a:endParaRPr lang="en-US" sz="2000" b="1" dirty="0"/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000" b="1" dirty="0"/>
              <a:t>Nationalism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000" b="1" dirty="0"/>
              <a:t>International trade deals under siege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000" b="1" dirty="0"/>
              <a:t>(Over)Regulation: Systemic Risk?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000" b="1" dirty="0"/>
              <a:t>Strong dollar has impacted manufacturing</a:t>
            </a:r>
          </a:p>
          <a:p>
            <a:pPr>
              <a:lnSpc>
                <a:spcPct val="100000"/>
              </a:lnSpc>
              <a:spcBef>
                <a:spcPct val="50000"/>
              </a:spcBef>
              <a:buNone/>
            </a:pPr>
            <a:endParaRPr lang="en-US" sz="2000" b="1" i="1" dirty="0">
              <a:solidFill>
                <a:srgbClr val="FF0000"/>
              </a:solidFill>
            </a:endParaRPr>
          </a:p>
        </p:txBody>
      </p:sp>
      <p:pic>
        <p:nvPicPr>
          <p:cNvPr id="9" name="Picture 8" descr="Black Swa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7650" y="1431925"/>
            <a:ext cx="2344738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13"/>
          <p:cNvSpPr>
            <a:spLocks noChangeArrowheads="1"/>
          </p:cNvSpPr>
          <p:nvPr/>
        </p:nvSpPr>
        <p:spPr bwMode="blackWhite">
          <a:xfrm>
            <a:off x="6800850" y="5338763"/>
            <a:ext cx="2074863" cy="1227137"/>
          </a:xfrm>
          <a:prstGeom prst="wedgeRectCallout">
            <a:avLst>
              <a:gd name="adj1" fmla="val -9683"/>
              <a:gd name="adj2" fmla="val -9537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Are “Black Swans”  everywhere or does it just seem that way?</a:t>
            </a:r>
          </a:p>
        </p:txBody>
      </p:sp>
    </p:spTree>
    <p:extLst>
      <p:ext uri="{BB962C8B-B14F-4D97-AF65-F5344CB8AC3E}">
        <p14:creationId xmlns:p14="http://schemas.microsoft.com/office/powerpoint/2010/main" val="13310132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2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22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2698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49AD8-09C2-4F16-8B74-7E90E36D8904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140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in Commercial Rate Renewals, by Account Size: 1999:Q4 to 2016:Q1</a:t>
            </a:r>
          </a:p>
        </p:txBody>
      </p:sp>
      <p:sp>
        <p:nvSpPr>
          <p:cNvPr id="140294" name="Rectangle 4"/>
          <p:cNvSpPr>
            <a:spLocks noChangeArrowheads="1"/>
          </p:cNvSpPr>
          <p:nvPr/>
        </p:nvSpPr>
        <p:spPr bwMode="auto">
          <a:xfrm>
            <a:off x="-188913" y="6456918"/>
            <a:ext cx="7569201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Council of Insurance Agents and Brokers; Barclay’s Capital; Insurance Information Institute.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185914" y="6465699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Note: CIAB data cited here are based on a survey. Rate changes earned by individual insurers can and do vary, potentially substantially.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black">
          <a:xfrm>
            <a:off x="231323" y="1062513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Percentage Change (%)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23" y="1394775"/>
            <a:ext cx="8593303" cy="4975579"/>
          </a:xfrm>
          <a:prstGeom prst="rect">
            <a:avLst/>
          </a:prstGeom>
        </p:spPr>
      </p:pic>
      <p:sp>
        <p:nvSpPr>
          <p:cNvPr id="17" name="AutoShape 7"/>
          <p:cNvSpPr>
            <a:spLocks noChangeArrowheads="1"/>
          </p:cNvSpPr>
          <p:nvPr/>
        </p:nvSpPr>
        <p:spPr bwMode="blackWhite">
          <a:xfrm>
            <a:off x="1108842" y="5069641"/>
            <a:ext cx="1924050" cy="666750"/>
          </a:xfrm>
          <a:prstGeom prst="wedgeRectCallout">
            <a:avLst>
              <a:gd name="adj1" fmla="val 133159"/>
              <a:gd name="adj2" fmla="val 1497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Trough = 2007:Q3 -13.6%</a:t>
            </a: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blackWhite">
          <a:xfrm>
            <a:off x="5533410" y="5069641"/>
            <a:ext cx="1395269" cy="658813"/>
          </a:xfrm>
          <a:prstGeom prst="wedgeRectCallout">
            <a:avLst>
              <a:gd name="adj1" fmla="val -86374"/>
              <a:gd name="adj2" fmla="val -525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KRW :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No Lasting Impact</a:t>
            </a: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blackWhite">
          <a:xfrm>
            <a:off x="5187566" y="1697139"/>
            <a:ext cx="2658599" cy="1571261"/>
          </a:xfrm>
          <a:prstGeom prst="wedgeRectCallout">
            <a:avLst>
              <a:gd name="adj1" fmla="val -10570"/>
              <a:gd name="adj2" fmla="val 10171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Pricing turned positive in Q3:2011, the first </a:t>
            </a:r>
            <a:r>
              <a:rPr lang="en-US" sz="1400" b="1" dirty="0" err="1">
                <a:solidFill>
                  <a:schemeClr val="bg1"/>
                </a:solidFill>
                <a:latin typeface="Arial" pitchFamily="34" charset="0"/>
                <a:cs typeface="+mn-cs"/>
              </a:rPr>
              <a:t>inrease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 in nearly 8 years; Q1:2015 renewals were down 2.8%; Some insurers posted stronger numbers.</a:t>
            </a: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blackWhite">
          <a:xfrm>
            <a:off x="2389830" y="1266782"/>
            <a:ext cx="1819275" cy="666750"/>
          </a:xfrm>
          <a:prstGeom prst="wedgeRectCallout">
            <a:avLst>
              <a:gd name="adj1" fmla="val -80568"/>
              <a:gd name="adj2" fmla="val 2132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Peak = 2001:Q4 +28.5%</a:t>
            </a: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blackWhite">
          <a:xfrm>
            <a:off x="2891002" y="2317822"/>
            <a:ext cx="1771650" cy="1104900"/>
          </a:xfrm>
          <a:prstGeom prst="wedgeRectCallout">
            <a:avLst>
              <a:gd name="adj1" fmla="val -42157"/>
              <a:gd name="adj2" fmla="val 11211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Pricing Turned Negative in Early 2004 and Remained that way for 7 ½ years</a:t>
            </a:r>
          </a:p>
        </p:txBody>
      </p:sp>
    </p:spTree>
    <p:extLst>
      <p:ext uri="{BB962C8B-B14F-4D97-AF65-F5344CB8AC3E}">
        <p14:creationId xmlns:p14="http://schemas.microsoft.com/office/powerpoint/2010/main" val="4186814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4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4746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B82FD-8397-46A1-A287-CA069647B4B7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1413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" y="90488"/>
            <a:ext cx="7769225" cy="860425"/>
          </a:xfrm>
        </p:spPr>
        <p:txBody>
          <a:bodyPr/>
          <a:lstStyle/>
          <a:p>
            <a:r>
              <a:rPr lang="en-US" sz="2800" dirty="0"/>
              <a:t>Cumulative </a:t>
            </a:r>
            <a:r>
              <a:rPr lang="en-US" sz="2800" dirty="0" err="1"/>
              <a:t>Qtrly</a:t>
            </a:r>
            <a:r>
              <a:rPr lang="en-US" sz="2800" dirty="0"/>
              <a:t>. Commercial Rate Changes, by Account Size: 1999:Q4 to 2016:Q1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-247905" y="6646657"/>
            <a:ext cx="7569201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Council of Insurance Agents and Brokers; Barclay’s Capital; Insurance Information Institute.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-250719" y="6478659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Note: CIAB data cited here are based on a survey. Rate changes earned by individual insurers can and do vary, potentially substantially.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black">
          <a:xfrm>
            <a:off x="192462" y="1083048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1999:Q4 = 100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" y="1287945"/>
            <a:ext cx="8708562" cy="5192953"/>
          </a:xfrm>
          <a:prstGeom prst="rect">
            <a:avLst/>
          </a:prstGeom>
        </p:spPr>
      </p:pic>
      <p:sp>
        <p:nvSpPr>
          <p:cNvPr id="17" name="AutoShape 6"/>
          <p:cNvSpPr>
            <a:spLocks noChangeArrowheads="1"/>
          </p:cNvSpPr>
          <p:nvPr/>
        </p:nvSpPr>
        <p:spPr bwMode="blackWhite">
          <a:xfrm>
            <a:off x="6278880" y="1171804"/>
            <a:ext cx="2209136" cy="1193671"/>
          </a:xfrm>
          <a:prstGeom prst="wedgeRectCallout">
            <a:avLst>
              <a:gd name="adj1" fmla="val 28343"/>
              <a:gd name="adj2" fmla="val 18179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</a:rPr>
              <a:t>Pricing for smaller accounts has been more stable than for larger accounts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559307" y="4228275"/>
            <a:ext cx="7928709" cy="12961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59307" y="4839399"/>
            <a:ext cx="7943487" cy="2869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59307" y="5655798"/>
            <a:ext cx="7928709" cy="6462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1498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12/01/09 - 9pm</a:t>
            </a:r>
          </a:p>
        </p:txBody>
      </p:sp>
      <p:sp>
        <p:nvSpPr>
          <p:cNvPr id="10035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77B74B-B63E-47FB-8E88-176EB5898A12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10035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CIAB: Average Commercial Rate Change, All Lines, (1Q:2004–2Q:2016)</a:t>
            </a:r>
          </a:p>
        </p:txBody>
      </p:sp>
      <p:graphicFrame>
        <p:nvGraphicFramePr>
          <p:cNvPr id="7200771" name="Object 2"/>
          <p:cNvGraphicFramePr>
            <a:graphicFrameLocks noGrp="1" noChangeAspect="1"/>
          </p:cNvGraphicFramePr>
          <p:nvPr>
            <p:ph type="chart" idx="4294967295"/>
            <p:extLst/>
          </p:nvPr>
        </p:nvGraphicFramePr>
        <p:xfrm>
          <a:off x="152400" y="1633538"/>
          <a:ext cx="8666163" cy="484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0698" name="Chart" r:id="rId4" imgW="8572682" imgH="4791040" progId="MSGraph.Chart.8">
                  <p:embed followColorScheme="full"/>
                </p:oleObj>
              </mc:Choice>
              <mc:Fallback>
                <p:oleObj name="Chart" r:id="rId4" imgW="8572682" imgH="4791040" progId="MSGraph.Chart.8">
                  <p:embed followColorScheme="full"/>
                  <p:pic>
                    <p:nvPicPr>
                      <p:cNvPr id="7200771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33538"/>
                        <a:ext cx="8666163" cy="48434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9" name="Rectangle 4"/>
          <p:cNvSpPr>
            <a:spLocks noChangeArrowheads="1"/>
          </p:cNvSpPr>
          <p:nvPr/>
        </p:nvSpPr>
        <p:spPr bwMode="auto">
          <a:xfrm>
            <a:off x="-1" y="6414802"/>
            <a:ext cx="8790040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Note: CIAB data cited here are based on a survey. Rate changes earned by individual insurers can and do vary, potentially substantially.</a:t>
            </a:r>
          </a:p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Source:  Council of Insurance Agents &amp; Brokers; Insurance Information Institute</a:t>
            </a:r>
          </a:p>
        </p:txBody>
      </p:sp>
      <p:sp>
        <p:nvSpPr>
          <p:cNvPr id="7200774" name="AutoShape 6"/>
          <p:cNvSpPr>
            <a:spLocks noChangeArrowheads="1"/>
          </p:cNvSpPr>
          <p:nvPr/>
        </p:nvSpPr>
        <p:spPr bwMode="blackWhite">
          <a:xfrm>
            <a:off x="976048" y="5313077"/>
            <a:ext cx="1879600" cy="419100"/>
          </a:xfrm>
          <a:prstGeom prst="wedgeRectCallout">
            <a:avLst>
              <a:gd name="adj1" fmla="val 14776"/>
              <a:gd name="adj2" fmla="val -33113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>
                <a:solidFill>
                  <a:schemeClr val="bg1"/>
                </a:solidFill>
              </a:rPr>
              <a:t>KRW Effect</a:t>
            </a:r>
          </a:p>
        </p:txBody>
      </p:sp>
      <p:sp>
        <p:nvSpPr>
          <p:cNvPr id="7200776" name="AutoShape 8"/>
          <p:cNvSpPr>
            <a:spLocks noChangeArrowheads="1"/>
          </p:cNvSpPr>
          <p:nvPr/>
        </p:nvSpPr>
        <p:spPr bwMode="blackWhite">
          <a:xfrm>
            <a:off x="6012279" y="4460306"/>
            <a:ext cx="2680553" cy="596538"/>
          </a:xfrm>
          <a:prstGeom prst="wedgeRectCallout">
            <a:avLst>
              <a:gd name="adj1" fmla="val 47391"/>
              <a:gd name="adj2" fmla="val -13932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Pricing as of Q2:2016  remained somewhat negative</a:t>
            </a:r>
          </a:p>
        </p:txBody>
      </p:sp>
      <p:sp>
        <p:nvSpPr>
          <p:cNvPr id="100362" name="Rectangle 8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blackWhite">
          <a:xfrm>
            <a:off x="3092130" y="1716579"/>
            <a:ext cx="1951038" cy="1075297"/>
          </a:xfrm>
          <a:prstGeom prst="wedgeRectCallout">
            <a:avLst>
              <a:gd name="adj1" fmla="val 81453"/>
              <a:gd name="adj2" fmla="val 5933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Q2 2011 marked the last of 30</a:t>
            </a:r>
            <a:r>
              <a:rPr lang="en-US" sz="1400" b="1" baseline="30000" dirty="0">
                <a:solidFill>
                  <a:schemeClr val="bg1"/>
                </a:solidFill>
              </a:rPr>
              <a:t>th</a:t>
            </a:r>
            <a:r>
              <a:rPr lang="en-US" sz="1400" b="1" dirty="0">
                <a:solidFill>
                  <a:schemeClr val="bg1"/>
                </a:solidFill>
              </a:rPr>
              <a:t> consecutive quarter of price declines</a:t>
            </a:r>
          </a:p>
        </p:txBody>
      </p:sp>
    </p:spTree>
    <p:extLst>
      <p:ext uri="{BB962C8B-B14F-4D97-AF65-F5344CB8AC3E}">
        <p14:creationId xmlns:p14="http://schemas.microsoft.com/office/powerpoint/2010/main" val="2446437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20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20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0774" grpId="0" animBg="1"/>
      <p:bldP spid="7200776" grpId="0" animBg="1"/>
      <p:bldP spid="1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138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7CD4B1-62DD-4C9F-B92F-E15EAAAF53A1}" type="slidenum">
              <a:rPr lang="en-US" smtClean="0">
                <a:solidFill>
                  <a:srgbClr val="000000"/>
                </a:solidFill>
              </a:rPr>
              <a:pPr/>
              <a:t>53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138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386" y="90488"/>
            <a:ext cx="7400925" cy="860425"/>
          </a:xfrm>
        </p:spPr>
        <p:txBody>
          <a:bodyPr/>
          <a:lstStyle/>
          <a:p>
            <a:r>
              <a:rPr lang="en-US" dirty="0"/>
              <a:t>Change in Commercial Rate Renewals, by Line: 2016:Q2</a:t>
            </a:r>
          </a:p>
        </p:txBody>
      </p:sp>
      <p:sp>
        <p:nvSpPr>
          <p:cNvPr id="101383" name="Rectangle 4"/>
          <p:cNvSpPr>
            <a:spLocks noChangeArrowheads="1"/>
          </p:cNvSpPr>
          <p:nvPr/>
        </p:nvSpPr>
        <p:spPr bwMode="auto">
          <a:xfrm>
            <a:off x="0" y="6634417"/>
            <a:ext cx="75692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Source: Council of Insurance Agents and Brokers; Insurance Information Institute.</a:t>
            </a:r>
          </a:p>
        </p:txBody>
      </p:sp>
      <p:sp>
        <p:nvSpPr>
          <p:cNvPr id="1938437" name="Rectangle 5"/>
          <p:cNvSpPr>
            <a:spLocks noChangeArrowheads="1"/>
          </p:cNvSpPr>
          <p:nvPr/>
        </p:nvSpPr>
        <p:spPr bwMode="blackWhite">
          <a:xfrm>
            <a:off x="849745" y="5338919"/>
            <a:ext cx="7850910" cy="109137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Major Commercial Lines Renewals Were Mixed to Down in Q2:2016;   EPL and Commercial Auto Saw Gains</a:t>
            </a:r>
          </a:p>
        </p:txBody>
      </p:sp>
      <p:sp>
        <p:nvSpPr>
          <p:cNvPr id="101385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>
                <a:solidFill>
                  <a:srgbClr val="225A7A"/>
                </a:solidFill>
                <a:latin typeface="Arial" charset="0"/>
                <a:cs typeface="Arial" charset="0"/>
              </a:rPr>
              <a:t>Percentage Change (%)</a:t>
            </a:r>
          </a:p>
        </p:txBody>
      </p:sp>
      <p:graphicFrame>
        <p:nvGraphicFramePr>
          <p:cNvPr id="101378" name="Object 7"/>
          <p:cNvGraphicFramePr>
            <a:graphicFrameLocks noChangeAspect="1"/>
          </p:cNvGraphicFramePr>
          <p:nvPr>
            <p:extLst/>
          </p:nvPr>
        </p:nvGraphicFramePr>
        <p:xfrm>
          <a:off x="493762" y="1611286"/>
          <a:ext cx="8296275" cy="375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1722" name="Chart" r:id="rId4" imgW="8315527" imgH="3771900" progId="MSGraph.Chart.8">
                  <p:embed followColorScheme="full"/>
                </p:oleObj>
              </mc:Choice>
              <mc:Fallback>
                <p:oleObj name="Chart" r:id="rId4" imgW="8315527" imgH="3771900" progId="MSGraph.Chart.8">
                  <p:embed followColorScheme="full"/>
                  <p:pic>
                    <p:nvPicPr>
                      <p:cNvPr id="10137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62" y="1611286"/>
                        <a:ext cx="8296275" cy="3752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2998357" y="1266825"/>
            <a:ext cx="2624779" cy="1196556"/>
          </a:xfrm>
          <a:prstGeom prst="wedgeRectCallout">
            <a:avLst>
              <a:gd name="adj1" fmla="val 142942"/>
              <a:gd name="adj2" fmla="val 129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FFFFFF"/>
                </a:solidFill>
              </a:rPr>
              <a:t>Commercial Auto </a:t>
            </a:r>
            <a: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  <a:t>rate increases are larger than any other line, followed by EPL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-3" y="6493407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Note: CIAB data cited here are based on a survey. Rate changes earned by individual insurers can and do vary, potentially substantially.</a:t>
            </a:r>
          </a:p>
        </p:txBody>
      </p:sp>
    </p:spTree>
    <p:extLst>
      <p:ext uri="{BB962C8B-B14F-4D97-AF65-F5344CB8AC3E}">
        <p14:creationId xmlns:p14="http://schemas.microsoft.com/office/powerpoint/2010/main" val="1849047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8437" grpId="0" animBg="1"/>
      <p:bldP spid="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51529" y="2231967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dirty="0">
                <a:solidFill>
                  <a:schemeClr val="bg1"/>
                </a:solidFill>
              </a:rPr>
              <a:t>INVESTMENTS: </a:t>
            </a:r>
            <a:br>
              <a:rPr lang="en-US" sz="3800" dirty="0">
                <a:solidFill>
                  <a:schemeClr val="bg1"/>
                </a:solidFill>
              </a:rPr>
            </a:br>
            <a:r>
              <a:rPr lang="en-US" sz="3800" dirty="0">
                <a:solidFill>
                  <a:schemeClr val="bg1"/>
                </a:solidFill>
              </a:rPr>
              <a:t>THE NEW REALITY</a:t>
            </a:r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9FAF68DA-B98E-484D-9896-A23C0EED5EBE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54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39213" y="4005661"/>
            <a:ext cx="8450825" cy="246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225A7A"/>
                </a:solidFill>
              </a:rPr>
              <a:t>Investment Performance is a Key Driver of Profitability</a:t>
            </a:r>
          </a:p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225A7A"/>
                </a:solidFill>
              </a:rPr>
              <a:t> </a:t>
            </a:r>
            <a:r>
              <a:rPr lang="en-US" sz="4000" b="1" i="1" dirty="0">
                <a:solidFill>
                  <a:srgbClr val="225A7A"/>
                </a:solidFill>
              </a:rPr>
              <a:t>Depressed Yields Will Necessarily Influence Underwriting &amp; Pricing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005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498" grpId="0" animBg="1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435030"/>
              </p:ext>
            </p:extLst>
          </p:nvPr>
        </p:nvGraphicFramePr>
        <p:xfrm>
          <a:off x="-30163" y="1181575"/>
          <a:ext cx="8915401" cy="588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107" name="Chart" r:id="rId5" imgW="8267674" imgH="5524639" progId="MSGraph.Chart.8">
                  <p:embed followColorScheme="full"/>
                </p:oleObj>
              </mc:Choice>
              <mc:Fallback>
                <p:oleObj name="Chart" r:id="rId5" imgW="8267674" imgH="552463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163" y="1181575"/>
                        <a:ext cx="8915401" cy="588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44272" y="6154005"/>
            <a:ext cx="8640966" cy="60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1100" dirty="0">
              <a:solidFill>
                <a:srgbClr val="000000"/>
              </a:solidFill>
            </a:endParaRPr>
          </a:p>
          <a:p>
            <a:r>
              <a:rPr lang="en-US" sz="1100" dirty="0">
                <a:solidFill>
                  <a:srgbClr val="000000"/>
                </a:solidFill>
              </a:rPr>
              <a:t>*Through Oct. 12 2016.</a:t>
            </a:r>
          </a:p>
          <a:p>
            <a:r>
              <a:rPr lang="en-US" sz="1100" dirty="0">
                <a:solidFill>
                  <a:srgbClr val="000000"/>
                </a:solidFill>
              </a:rPr>
              <a:t>Source:  NYU Stern School of Business: </a:t>
            </a:r>
            <a:r>
              <a:rPr lang="en-US" sz="1100" dirty="0">
                <a:solidFill>
                  <a:srgbClr val="000000"/>
                </a:solidFill>
                <a:hlinkClick r:id="rId7"/>
              </a:rPr>
              <a:t>http://pages.stern.nyu.edu/~adamodar/New_Home_Page/datafile/histretSP.html</a:t>
            </a:r>
            <a:r>
              <a:rPr lang="en-US" sz="1100" dirty="0">
                <a:solidFill>
                  <a:srgbClr val="000000"/>
                </a:solidFill>
              </a:rPr>
              <a:t>  Ins. Info. Inst.</a:t>
            </a:r>
          </a:p>
        </p:txBody>
      </p:sp>
      <p:sp>
        <p:nvSpPr>
          <p:cNvPr id="16401" name="AutoShape 18"/>
          <p:cNvSpPr>
            <a:spLocks noChangeArrowheads="1"/>
          </p:cNvSpPr>
          <p:nvPr/>
        </p:nvSpPr>
        <p:spPr bwMode="auto">
          <a:xfrm>
            <a:off x="5587960" y="4703352"/>
            <a:ext cx="1171418" cy="506782"/>
          </a:xfrm>
          <a:prstGeom prst="wedgeRectCallout">
            <a:avLst>
              <a:gd name="adj1" fmla="val 66134"/>
              <a:gd name="adj2" fmla="val -26633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 dirty="0">
                <a:solidFill>
                  <a:srgbClr val="000000"/>
                </a:solidFill>
              </a:rPr>
              <a:t>Tech Bubble Implosion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6403" name="AutoShape 20"/>
          <p:cNvSpPr>
            <a:spLocks noChangeArrowheads="1"/>
          </p:cNvSpPr>
          <p:nvPr/>
        </p:nvSpPr>
        <p:spPr bwMode="auto">
          <a:xfrm>
            <a:off x="6290519" y="5345161"/>
            <a:ext cx="1078171" cy="405481"/>
          </a:xfrm>
          <a:prstGeom prst="wedgeRectCallout">
            <a:avLst>
              <a:gd name="adj1" fmla="val 71018"/>
              <a:gd name="adj2" fmla="val -45864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 dirty="0">
                <a:solidFill>
                  <a:srgbClr val="000000"/>
                </a:solidFill>
              </a:rPr>
              <a:t>Financial Crisis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6408" name="Rectangle 7"/>
          <p:cNvSpPr>
            <a:spLocks noChangeArrowheads="1"/>
          </p:cNvSpPr>
          <p:nvPr/>
        </p:nvSpPr>
        <p:spPr bwMode="black">
          <a:xfrm>
            <a:off x="185738" y="1155700"/>
            <a:ext cx="1609146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Annual Return</a:t>
            </a:r>
          </a:p>
        </p:txBody>
      </p:sp>
      <p:sp>
        <p:nvSpPr>
          <p:cNvPr id="16409" name="AutoShape 6"/>
          <p:cNvSpPr>
            <a:spLocks noChangeArrowheads="1"/>
          </p:cNvSpPr>
          <p:nvPr/>
        </p:nvSpPr>
        <p:spPr bwMode="auto">
          <a:xfrm>
            <a:off x="3499204" y="5380854"/>
            <a:ext cx="1202806" cy="275619"/>
          </a:xfrm>
          <a:prstGeom prst="wedgeRectCallout">
            <a:avLst>
              <a:gd name="adj1" fmla="val -31527"/>
              <a:gd name="adj2" fmla="val -164537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 dirty="0">
                <a:solidFill>
                  <a:srgbClr val="000000"/>
                </a:solidFill>
              </a:rPr>
              <a:t>Energy Crisis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blackWhite">
          <a:xfrm>
            <a:off x="7962212" y="4703352"/>
            <a:ext cx="772370" cy="542954"/>
          </a:xfrm>
          <a:prstGeom prst="wedgeRectCallout">
            <a:avLst>
              <a:gd name="adj1" fmla="val 30296"/>
              <a:gd name="adj2" fmla="val -172113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200" b="1" dirty="0">
                <a:solidFill>
                  <a:srgbClr val="FFFFFF"/>
                </a:solidFill>
              </a:rPr>
              <a:t>2016*: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200" b="1" dirty="0">
                <a:solidFill>
                  <a:srgbClr val="FFFFFF"/>
                </a:solidFill>
              </a:rPr>
              <a:t>+6.5%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black">
          <a:xfrm>
            <a:off x="42356" y="-184830"/>
            <a:ext cx="819301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>
            <a:lvl1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 charset="0"/>
                <a:ea typeface="+mj-ea"/>
                <a:cs typeface="+mj-cs"/>
              </a:defRPr>
            </a:lvl1pPr>
            <a:lvl2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2pPr>
            <a:lvl3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3pPr>
            <a:lvl4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4pPr>
            <a:lvl5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5pPr>
            <a:lvl6pPr marL="4572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6pPr>
            <a:lvl7pPr marL="9144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7pPr>
            <a:lvl8pPr marL="13716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8pPr>
            <a:lvl9pPr marL="18288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9pPr>
          </a:lstStyle>
          <a:p>
            <a:r>
              <a:rPr lang="en-US" kern="0" dirty="0">
                <a:latin typeface="Arial" panose="020B0604020202020204" pitchFamily="34" charset="0"/>
              </a:rPr>
              <a:t>S&amp;P 500 Index Returns, 1950 – 2016*</a:t>
            </a:r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auto">
          <a:xfrm>
            <a:off x="4147905" y="4502101"/>
            <a:ext cx="1365550" cy="309114"/>
          </a:xfrm>
          <a:prstGeom prst="wedgeRectCallout">
            <a:avLst>
              <a:gd name="adj1" fmla="val -44426"/>
              <a:gd name="adj2" fmla="val -130631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 dirty="0">
                <a:solidFill>
                  <a:srgbClr val="000000"/>
                </a:solidFill>
              </a:rPr>
              <a:t>Fed Raises Rate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1" name="AutoShape 6"/>
          <p:cNvSpPr>
            <a:spLocks noChangeArrowheads="1"/>
          </p:cNvSpPr>
          <p:nvPr/>
        </p:nvSpPr>
        <p:spPr bwMode="blackWhite">
          <a:xfrm>
            <a:off x="2010785" y="1061665"/>
            <a:ext cx="6224585" cy="1119499"/>
          </a:xfrm>
          <a:prstGeom prst="wedgeRectCallout">
            <a:avLst>
              <a:gd name="adj1" fmla="val 45228"/>
              <a:gd name="adj2" fmla="val 9382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Stock market is off to its worst start ever but volatility is endemic to stock markets—and may be increasing—but there is no persistent downward trend over long periods of time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09985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Property/Casualty Insurance Industry Investment Income: 2000–2016:Q2</a:t>
            </a:r>
            <a:r>
              <a:rPr lang="en-US" baseline="30000" dirty="0"/>
              <a:t>1</a:t>
            </a:r>
          </a:p>
        </p:txBody>
      </p:sp>
      <p:graphicFrame>
        <p:nvGraphicFramePr>
          <p:cNvPr id="58370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8540961"/>
              </p:ext>
            </p:extLst>
          </p:nvPr>
        </p:nvGraphicFramePr>
        <p:xfrm>
          <a:off x="225893" y="1518584"/>
          <a:ext cx="8451850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2744" name="Chart" r:id="rId4" imgW="8439111" imgH="3657600" progId="MSGraph.Chart.8">
                  <p:embed followColorScheme="full"/>
                </p:oleObj>
              </mc:Choice>
              <mc:Fallback>
                <p:oleObj name="Chart" r:id="rId4" imgW="8439111" imgH="3657600" progId="MSGraph.Chart.8">
                  <p:embed followColorScheme="full"/>
                  <p:pic>
                    <p:nvPicPr>
                      <p:cNvPr id="5837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893" y="1518584"/>
                        <a:ext cx="8451850" cy="366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437323" y="5225536"/>
            <a:ext cx="8240420" cy="104933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Due to persistently low interest rates, investment income fell in 2012, 2013 and 2014 but showed a small (1.9%) increase in 2015—another drop in 2016 seems likely.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-1" y="6606839"/>
            <a:ext cx="8915401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baseline="30000" dirty="0"/>
              <a:t>1</a:t>
            </a:r>
            <a:r>
              <a:rPr lang="en-US" sz="1100" dirty="0"/>
              <a:t> Investment gains consist primarily of interest and stock dividends. Sources: ISO; Insurance Information Institute.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6106887" y="1105268"/>
            <a:ext cx="2808514" cy="903146"/>
          </a:xfrm>
          <a:prstGeom prst="wedgeRectCallout">
            <a:avLst>
              <a:gd name="adj1" fmla="val 29713"/>
              <a:gd name="adj2" fmla="val 15362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Investment earnings are still 19% below their 2007 pre-crisis peak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2399" y="6432659"/>
            <a:ext cx="8915401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*Annualized figure based on actual Q2:2016 net investment income earned of $22.067B.</a:t>
            </a:r>
          </a:p>
        </p:txBody>
      </p:sp>
    </p:spTree>
    <p:extLst>
      <p:ext uri="{BB962C8B-B14F-4D97-AF65-F5344CB8AC3E}">
        <p14:creationId xmlns:p14="http://schemas.microsoft.com/office/powerpoint/2010/main" val="349227617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126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1269" name="Rectangle 110"/>
          <p:cNvSpPr txBox="1">
            <a:spLocks noGrp="1" noChangeArrowheads="1"/>
          </p:cNvSpPr>
          <p:nvPr/>
        </p:nvSpPr>
        <p:spPr bwMode="auto">
          <a:xfrm>
            <a:off x="8601079" y="6656392"/>
            <a:ext cx="447675" cy="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5C05A54-118B-41A1-B90D-339B96E840C1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57</a:t>
            </a:fld>
            <a:endParaRPr lang="en-US" sz="900"/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65154" y="147642"/>
            <a:ext cx="7102475" cy="860425"/>
          </a:xfrm>
        </p:spPr>
        <p:txBody>
          <a:bodyPr/>
          <a:lstStyle/>
          <a:p>
            <a:r>
              <a:rPr lang="en-US" dirty="0">
                <a:latin typeface="Arial" pitchFamily="34" charset="0"/>
              </a:rPr>
              <a:t>U.S. Treasury Security Yields:</a:t>
            </a:r>
            <a:br>
              <a:rPr lang="en-US" dirty="0">
                <a:latin typeface="Arial" pitchFamily="34" charset="0"/>
              </a:rPr>
            </a:br>
            <a:r>
              <a:rPr lang="en-US" dirty="0">
                <a:latin typeface="Arial" pitchFamily="34" charset="0"/>
              </a:rPr>
              <a:t>A Long Downward Trend, 1990–2016*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0" y="6284917"/>
            <a:ext cx="87249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*Monthly, constant maturity, nominal rates, through August 2016.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Federal Reserve Bank at </a:t>
            </a:r>
            <a:r>
              <a:rPr lang="en-US" sz="1100" dirty="0">
                <a:hlinkClick r:id="rId4"/>
              </a:rPr>
              <a:t>http://www.federalreserve.gov/releases/h15/data.htm</a:t>
            </a:r>
            <a:r>
              <a:rPr lang="en-US" sz="1100" dirty="0"/>
              <a:t>. National Bureau of Economic Research (recession dates); Insurance Information Institute.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>
            <p:extLst/>
          </p:nvPr>
        </p:nvGraphicFramePr>
        <p:xfrm>
          <a:off x="463554" y="977900"/>
          <a:ext cx="8404225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3766" name="Chart" r:id="rId5" imgW="8343822" imgH="4381639" progId="MSGraph.Chart.8">
                  <p:embed followColorScheme="full"/>
                </p:oleObj>
              </mc:Choice>
              <mc:Fallback>
                <p:oleObj name="Chart" r:id="rId5" imgW="8343822" imgH="4381639" progId="MSGraph.Chart.8">
                  <p:embed followColorScheme="full"/>
                  <p:pic>
                    <p:nvPicPr>
                      <p:cNvPr id="112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4" y="977900"/>
                        <a:ext cx="8404225" cy="483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38"/>
          <p:cNvSpPr>
            <a:spLocks noChangeArrowheads="1"/>
          </p:cNvSpPr>
          <p:nvPr/>
        </p:nvSpPr>
        <p:spPr bwMode="blackWhite">
          <a:xfrm>
            <a:off x="3149600" y="1143004"/>
            <a:ext cx="3079750" cy="809625"/>
          </a:xfrm>
          <a:prstGeom prst="wedgeRectCallout">
            <a:avLst>
              <a:gd name="adj1" fmla="val 19290"/>
              <a:gd name="adj2" fmla="val 19220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Yields on 10-Year U.S. Treasury Notes have been essentially  below 5% for more than a decade. </a:t>
            </a:r>
          </a:p>
        </p:txBody>
      </p:sp>
      <p:sp>
        <p:nvSpPr>
          <p:cNvPr id="11273" name="Rectangle 4"/>
          <p:cNvSpPr>
            <a:spLocks noChangeArrowheads="1"/>
          </p:cNvSpPr>
          <p:nvPr/>
        </p:nvSpPr>
        <p:spPr bwMode="blackWhite">
          <a:xfrm>
            <a:off x="447675" y="5667375"/>
            <a:ext cx="8382000" cy="5715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Since roughly 80% of P/C bond/cash investments are in 10-year or shorter durations, most P/C insurer portfolios will have low-yielding bonds for years to come. </a:t>
            </a: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blackWhite">
          <a:xfrm>
            <a:off x="7177553" y="1207675"/>
            <a:ext cx="1704975" cy="1835070"/>
          </a:xfrm>
          <a:prstGeom prst="wedgeRectCallout">
            <a:avLst>
              <a:gd name="adj1" fmla="val 37844"/>
              <a:gd name="adj2" fmla="val 115230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Despite the Fed’s  December 2015 rate hike, yields remain low though short-term yields have seen some gains; Yield curve is flattening.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6446C4-2A73-4543-B6D3-B7D75012C05C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grayWhite">
          <a:xfrm>
            <a:off x="7930059" y="3657928"/>
            <a:ext cx="952469" cy="19812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8101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3838"/>
            <a:ext cx="8178800" cy="457200"/>
          </a:xfrm>
        </p:spPr>
        <p:txBody>
          <a:bodyPr/>
          <a:lstStyle/>
          <a:p>
            <a:r>
              <a:rPr lang="en-US" altLang="en-US" dirty="0"/>
              <a:t>Distribution of Invested Assets: P/C Insurance Industry, 2013</a:t>
            </a:r>
          </a:p>
        </p:txBody>
      </p:sp>
      <p:graphicFrame>
        <p:nvGraphicFramePr>
          <p:cNvPr id="2853891" name="Object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-1827213" y="1641475"/>
          <a:ext cx="11347451" cy="567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178" name="Chart" r:id="rId3" imgW="10820504" imgH="5410339" progId="MSGraph.Chart.8">
                  <p:embed followColorScheme="full"/>
                </p:oleObj>
              </mc:Choice>
              <mc:Fallback>
                <p:oleObj name="Chart" r:id="rId3" imgW="10820504" imgH="541033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27213" y="1641475"/>
                        <a:ext cx="11347451" cy="567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53892" name="Rectangle 4"/>
          <p:cNvSpPr>
            <a:spLocks noChangeArrowheads="1"/>
          </p:cNvSpPr>
          <p:nvPr/>
        </p:nvSpPr>
        <p:spPr bwMode="auto">
          <a:xfrm>
            <a:off x="228600" y="6264275"/>
            <a:ext cx="8712200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>
                <a:latin typeface="Arial" panose="020B0604020202020204" pitchFamily="34" charset="0"/>
              </a:rPr>
              <a:t>Source:  Insurance Information Institute </a:t>
            </a:r>
            <a:r>
              <a:rPr lang="en-US" altLang="en-US" sz="1400" b="1" i="1" dirty="0">
                <a:latin typeface="Arial" panose="020B0604020202020204" pitchFamily="34" charset="0"/>
              </a:rPr>
              <a:t>Fact Book 2015, </a:t>
            </a:r>
            <a:r>
              <a:rPr lang="en-US" altLang="en-US" sz="1400" b="1" dirty="0">
                <a:latin typeface="Arial" panose="020B0604020202020204" pitchFamily="34" charset="0"/>
              </a:rPr>
              <a:t>A.M. Best.</a:t>
            </a:r>
          </a:p>
        </p:txBody>
      </p:sp>
      <p:sp>
        <p:nvSpPr>
          <p:cNvPr id="2853894" name="Text Box 6"/>
          <p:cNvSpPr txBox="1">
            <a:spLocks noChangeArrowheads="1"/>
          </p:cNvSpPr>
          <p:nvPr/>
        </p:nvSpPr>
        <p:spPr bwMode="auto">
          <a:xfrm>
            <a:off x="6400800" y="4254500"/>
            <a:ext cx="2133600" cy="109061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CC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400" dirty="0"/>
              <a:t>Total Invested Assets = $1.5 Trillion</a:t>
            </a:r>
            <a:endParaRPr lang="en-US" altLang="en-US" sz="2400" i="1" dirty="0"/>
          </a:p>
        </p:txBody>
      </p:sp>
      <p:sp>
        <p:nvSpPr>
          <p:cNvPr id="2853895" name="Text Box 7"/>
          <p:cNvSpPr txBox="1">
            <a:spLocks noChangeArrowheads="1"/>
          </p:cNvSpPr>
          <p:nvPr/>
        </p:nvSpPr>
        <p:spPr bwMode="auto">
          <a:xfrm>
            <a:off x="3124200" y="1371600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altLang="en-US" sz="3200" b="1"/>
              <a:t>$ Billions</a:t>
            </a:r>
          </a:p>
        </p:txBody>
      </p:sp>
    </p:spTree>
    <p:extLst>
      <p:ext uri="{BB962C8B-B14F-4D97-AF65-F5344CB8AC3E}">
        <p14:creationId xmlns:p14="http://schemas.microsoft.com/office/powerpoint/2010/main" val="146039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53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53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3894" grpId="0" animBg="1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8947"/>
            <a:ext cx="7910830" cy="860425"/>
          </a:xfrm>
        </p:spPr>
        <p:txBody>
          <a:bodyPr/>
          <a:lstStyle/>
          <a:p>
            <a:r>
              <a:rPr lang="en-US" dirty="0"/>
              <a:t>Net Investment Yield on Property/ Casualty Insurance Invested Assets, 2007–2016P*</a:t>
            </a:r>
            <a:endParaRPr lang="en-US" baseline="30000" dirty="0"/>
          </a:p>
        </p:txBody>
      </p:sp>
      <p:graphicFrame>
        <p:nvGraphicFramePr>
          <p:cNvPr id="58370" name="Object 3"/>
          <p:cNvGraphicFramePr>
            <a:graphicFrameLocks/>
          </p:cNvGraphicFramePr>
          <p:nvPr>
            <p:extLst/>
          </p:nvPr>
        </p:nvGraphicFramePr>
        <p:xfrm>
          <a:off x="429816" y="1916743"/>
          <a:ext cx="7779464" cy="3279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226" name="Chart" r:id="rId4" imgW="8419970" imgH="3657600" progId="MSGraph.Chart.8">
                  <p:embed followColorScheme="full"/>
                </p:oleObj>
              </mc:Choice>
              <mc:Fallback>
                <p:oleObj name="Chart" r:id="rId4" imgW="8419970" imgH="365760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16" y="1916743"/>
                        <a:ext cx="7779464" cy="32795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389158" y="5369719"/>
            <a:ext cx="8338281" cy="746601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48006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1500" b="1" dirty="0">
                <a:solidFill>
                  <a:srgbClr val="FFFFFF"/>
                </a:solidFill>
              </a:rPr>
              <a:t>The yield on invested assets remains low relative to pre-crisis yields.  The Fed’s plan to raise interest rates in late 2015 has pushed up some yields, albeit quite modestly.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6601259"/>
            <a:ext cx="7472855" cy="2423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274320" tIns="0" rIns="0" bIns="102870" anchor="b">
            <a:spAutoFit/>
          </a:bodyPr>
          <a:lstStyle/>
          <a:p>
            <a:pPr marL="100010" indent="-100010" eaLnBrk="0" hangingPunct="0">
              <a:lnSpc>
                <a:spcPct val="90000"/>
              </a:lnSpc>
              <a:buClr>
                <a:schemeClr val="accent2"/>
              </a:buClr>
              <a:tabLst>
                <a:tab pos="84533" algn="r"/>
              </a:tabLst>
            </a:pPr>
            <a:r>
              <a:rPr lang="en-US" sz="1000" dirty="0"/>
              <a:t>Sources: A.M. Best; 2015E-2016P figures from A.M. Best P/C Review and Preview, Feb. 2016; Insurance Information Institute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black">
          <a:xfrm>
            <a:off x="429816" y="1650103"/>
            <a:ext cx="6166247" cy="2492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5723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 dirty="0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5528857" y="1650103"/>
            <a:ext cx="2441575" cy="845480"/>
          </a:xfrm>
          <a:prstGeom prst="wedgeRectCallout">
            <a:avLst>
              <a:gd name="adj1" fmla="val 40480"/>
              <a:gd name="adj2" fmla="val 235354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68580" bIns="6858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5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Estimated book yield in 2016 is down about 140 BP from pre-crisis levels</a:t>
            </a:r>
          </a:p>
        </p:txBody>
      </p:sp>
    </p:spTree>
    <p:extLst>
      <p:ext uri="{BB962C8B-B14F-4D97-AF65-F5344CB8AC3E}">
        <p14:creationId xmlns:p14="http://schemas.microsoft.com/office/powerpoint/2010/main" val="298658536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6083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46084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21FA640-1F19-490D-B16A-87840F9C3FD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</a:t>
            </a:fld>
            <a:endParaRPr lang="en-US" sz="900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8787"/>
            <a:ext cx="8243047" cy="581025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sz="2800" dirty="0"/>
              <a:t>Top 5 Global Risks in Terms of </a:t>
            </a:r>
            <a:r>
              <a:rPr lang="en-US" sz="2800" i="1" dirty="0"/>
              <a:t>Likelihood</a:t>
            </a:r>
            <a:r>
              <a:rPr lang="en-US" sz="2800" dirty="0"/>
              <a:t>, 2007—2016: Insurance Can Help With Most </a:t>
            </a:r>
            <a:endParaRPr lang="en-US" sz="2800" dirty="0">
              <a:solidFill>
                <a:srgbClr val="28688C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-201613" y="6621843"/>
            <a:ext cx="8942201" cy="27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000" dirty="0"/>
              <a:t>Source: World Economic Forum, </a:t>
            </a:r>
            <a:r>
              <a:rPr lang="en-US" sz="1000" i="1" dirty="0"/>
              <a:t>Global Risks 2016</a:t>
            </a:r>
            <a:r>
              <a:rPr lang="en-US" sz="1000" dirty="0"/>
              <a:t>; Insurance Information Institute.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blackWhite">
          <a:xfrm>
            <a:off x="432467" y="5818133"/>
            <a:ext cx="8220075" cy="70065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Concerns Shift Considerably Over Short Spans of Time.  2016 Includes a Mix of Environmental Economic, Social and Environmental Risks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46" y="5437055"/>
            <a:ext cx="6757881" cy="3175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74" y="1160939"/>
            <a:ext cx="7920520" cy="3821295"/>
          </a:xfrm>
          <a:prstGeom prst="rect">
            <a:avLst/>
          </a:prstGeom>
        </p:spPr>
      </p:pic>
      <p:sp>
        <p:nvSpPr>
          <p:cNvPr id="13" name="AutoShape 13"/>
          <p:cNvSpPr>
            <a:spLocks noChangeArrowheads="1"/>
          </p:cNvSpPr>
          <p:nvPr/>
        </p:nvSpPr>
        <p:spPr bwMode="blackWhite">
          <a:xfrm>
            <a:off x="7958294" y="1815470"/>
            <a:ext cx="1185706" cy="2020529"/>
          </a:xfrm>
          <a:prstGeom prst="wedgeRectCallout">
            <a:avLst>
              <a:gd name="adj1" fmla="val -70246"/>
              <a:gd name="adj2" fmla="val -1850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In 2016, societal and environ-mental issues dominated frequency concerns </a:t>
            </a:r>
          </a:p>
        </p:txBody>
      </p:sp>
    </p:spTree>
    <p:extLst>
      <p:ext uri="{BB962C8B-B14F-4D97-AF65-F5344CB8AC3E}">
        <p14:creationId xmlns:p14="http://schemas.microsoft.com/office/powerpoint/2010/main" val="363157653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0" grpId="0" autoUpdateAnimBg="0"/>
      <p:bldP spid="15" grpId="0" animBg="1"/>
      <p:bldP spid="1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 Rate Forecasts: 2016 – 2021F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84119"/>
              </p:ext>
            </p:extLst>
          </p:nvPr>
        </p:nvGraphicFramePr>
        <p:xfrm>
          <a:off x="39687" y="1668667"/>
          <a:ext cx="8867775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4790" name="Chart" r:id="rId4" imgW="8534400" imgH="3771900" progId="MSGraph.Chart.8">
                  <p:embed followColorScheme="full"/>
                </p:oleObj>
              </mc:Choice>
              <mc:Fallback>
                <p:oleObj name="Chart" r:id="rId4" imgW="8534400" imgH="3771900" progId="MSGraph.Chart.8">
                  <p:embed followColorScheme="full"/>
                  <p:pic>
                    <p:nvPicPr>
                      <p:cNvPr id="6656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9687" y="1668667"/>
                        <a:ext cx="8867775" cy="377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146920" y="5447440"/>
            <a:ext cx="8760542" cy="758349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full normalization of interest rates is unlikely until 2019, more than a decade after the onset of the financial crisis.</a:t>
            </a: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53788" y="1223682"/>
            <a:ext cx="1290918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Yield (%)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6449878"/>
            <a:ext cx="8601075" cy="2823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>
                <a:latin typeface="Arial "/>
              </a:rPr>
              <a:t>Sources: Blue Chip Economic Indicators (10/16 for 2016 and 2017; for 2018-2021 10/16 issue); Insurance Info. Institute. 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black">
          <a:xfrm>
            <a:off x="965068" y="1417229"/>
            <a:ext cx="3508507" cy="332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>
                <a:solidFill>
                  <a:srgbClr val="225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3-Month Treasury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black">
          <a:xfrm>
            <a:off x="5275131" y="1426749"/>
            <a:ext cx="3508507" cy="332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>
                <a:solidFill>
                  <a:srgbClr val="225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10-Year Treasury</a:t>
            </a:r>
          </a:p>
        </p:txBody>
      </p:sp>
      <p:sp>
        <p:nvSpPr>
          <p:cNvPr id="18" name="AutoShape 38"/>
          <p:cNvSpPr>
            <a:spLocks noChangeArrowheads="1"/>
          </p:cNvSpPr>
          <p:nvPr/>
        </p:nvSpPr>
        <p:spPr bwMode="blackWhite">
          <a:xfrm>
            <a:off x="6742113" y="3857229"/>
            <a:ext cx="1716087" cy="723704"/>
          </a:xfrm>
          <a:prstGeom prst="wedgeRectCallout">
            <a:avLst>
              <a:gd name="adj1" fmla="val -97217"/>
              <a:gd name="adj2" fmla="val 556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10-year  yields are actually down in 2016</a:t>
            </a:r>
          </a:p>
        </p:txBody>
      </p:sp>
    </p:spTree>
    <p:extLst>
      <p:ext uri="{BB962C8B-B14F-4D97-AF65-F5344CB8AC3E}">
        <p14:creationId xmlns:p14="http://schemas.microsoft.com/office/powerpoint/2010/main" val="399126870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  <p:bldP spid="1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7270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D1AA6-5342-47E3-91E6-60DBEF277DA8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358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5575" y="0"/>
            <a:ext cx="7550150" cy="989013"/>
          </a:xfrm>
        </p:spPr>
        <p:txBody>
          <a:bodyPr/>
          <a:lstStyle/>
          <a:p>
            <a:r>
              <a:rPr lang="en-US" dirty="0"/>
              <a:t>Annual Inflation Rates, (CPI-U, %),</a:t>
            </a:r>
            <a:br>
              <a:rPr lang="en-US" dirty="0"/>
            </a:br>
            <a:r>
              <a:rPr lang="en-US" dirty="0"/>
              <a:t>1990–2017F</a:t>
            </a:r>
          </a:p>
        </p:txBody>
      </p:sp>
      <p:graphicFrame>
        <p:nvGraphicFramePr>
          <p:cNvPr id="35842" name="Object 3"/>
          <p:cNvGraphicFramePr>
            <a:graphicFrameLocks noChangeAspect="1"/>
          </p:cNvGraphicFramePr>
          <p:nvPr>
            <p:extLst/>
          </p:nvPr>
        </p:nvGraphicFramePr>
        <p:xfrm>
          <a:off x="161925" y="1639888"/>
          <a:ext cx="8659813" cy="400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5811" name="Chart" r:id="rId4" imgW="8296386" imgH="3838402" progId="MSGraph.Chart.8">
                  <p:embed followColorScheme="full"/>
                </p:oleObj>
              </mc:Choice>
              <mc:Fallback>
                <p:oleObj name="Chart" r:id="rId4" imgW="8296386" imgH="3838402" progId="MSGraph.Chart.8">
                  <p:embed followColorScheme="full"/>
                  <p:pic>
                    <p:nvPicPr>
                      <p:cNvPr id="3584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61925" y="1639888"/>
                        <a:ext cx="8659813" cy="4008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7" name="Rectangle 4"/>
          <p:cNvSpPr>
            <a:spLocks noChangeArrowheads="1"/>
          </p:cNvSpPr>
          <p:nvPr/>
        </p:nvSpPr>
        <p:spPr bwMode="auto">
          <a:xfrm>
            <a:off x="0" y="6392863"/>
            <a:ext cx="75692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 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US Bureau of Labor Statistics; Blue Chip Economic Indicators, 4/16 (forecasts). </a:t>
            </a:r>
          </a:p>
        </p:txBody>
      </p:sp>
      <p:sp>
        <p:nvSpPr>
          <p:cNvPr id="1965061" name="Rectangle 5"/>
          <p:cNvSpPr>
            <a:spLocks noChangeArrowheads="1"/>
          </p:cNvSpPr>
          <p:nvPr/>
        </p:nvSpPr>
        <p:spPr bwMode="blackWhite">
          <a:xfrm>
            <a:off x="984736" y="5534025"/>
            <a:ext cx="7338649" cy="9731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Slack in the U.S. economy and falling energy prices suggests that inflationary pressures should remain subdued for an extended period of times</a:t>
            </a:r>
          </a:p>
        </p:txBody>
      </p:sp>
      <p:sp>
        <p:nvSpPr>
          <p:cNvPr id="35849" name="Rectangle 6"/>
          <p:cNvSpPr>
            <a:spLocks noChangeArrowheads="1"/>
          </p:cNvSpPr>
          <p:nvPr/>
        </p:nvSpPr>
        <p:spPr bwMode="black">
          <a:xfrm>
            <a:off x="233363" y="1162050"/>
            <a:ext cx="1090612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Annual Inflation Rates (%)</a:t>
            </a:r>
          </a:p>
        </p:txBody>
      </p:sp>
      <p:sp>
        <p:nvSpPr>
          <p:cNvPr id="1965063" name="AutoShape 7"/>
          <p:cNvSpPr>
            <a:spLocks noChangeArrowheads="1"/>
          </p:cNvSpPr>
          <p:nvPr/>
        </p:nvSpPr>
        <p:spPr bwMode="blackWhite">
          <a:xfrm>
            <a:off x="2797939" y="1150938"/>
            <a:ext cx="4048125" cy="1309687"/>
          </a:xfrm>
          <a:prstGeom prst="wedgeRectCallout">
            <a:avLst>
              <a:gd name="adj1" fmla="val 27685"/>
              <a:gd name="adj2" fmla="val 7108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Inflation peaked at 5.6% in August 2008 on high energy and commodity crisis. The recession and the collapse of the commodity bubble reduced inflationary pressures in 2009/10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7103309" y="1059718"/>
            <a:ext cx="1620223" cy="1874715"/>
          </a:xfrm>
          <a:prstGeom prst="wedgeRectCallout">
            <a:avLst>
              <a:gd name="adj1" fmla="val 10089"/>
              <a:gd name="adj2" fmla="val 10082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cs typeface="+mn-cs"/>
              </a:rPr>
              <a:t>Inflationary expectations have slipped (due in part to falling energy costs) allowing the Fed to maintain low interest rates</a:t>
            </a:r>
            <a:endParaRPr lang="en-US" sz="1400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96327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6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6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6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5061" grpId="0" animBg="1"/>
      <p:bldP spid="1965063" grpId="0" animBg="1"/>
      <p:bldP spid="1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2772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2773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7A114D5-877E-4294-A425-BF743B05D88E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62</a:t>
            </a:fld>
            <a:endParaRPr lang="en-US" sz="900"/>
          </a:p>
        </p:txBody>
      </p:sp>
      <p:sp>
        <p:nvSpPr>
          <p:cNvPr id="327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P/C Insurer Net Realized </a:t>
            </a:r>
            <a:br>
              <a:rPr lang="en-US" dirty="0"/>
            </a:br>
            <a:r>
              <a:rPr lang="en-US" dirty="0"/>
              <a:t>Capital Gains/Losses, 1990-2016:Q2</a:t>
            </a:r>
          </a:p>
        </p:txBody>
      </p:sp>
      <p:sp>
        <p:nvSpPr>
          <p:cNvPr id="32775" name="Rectangle 4"/>
          <p:cNvSpPr>
            <a:spLocks noChangeArrowheads="1"/>
          </p:cNvSpPr>
          <p:nvPr/>
        </p:nvSpPr>
        <p:spPr bwMode="auto">
          <a:xfrm>
            <a:off x="0" y="6278781"/>
            <a:ext cx="8596313" cy="5955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*Annualized based on actual of $4.438B through Q2 2016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Best, ISO; Insurance Information Institute.                                   </a:t>
            </a:r>
          </a:p>
        </p:txBody>
      </p:sp>
      <p:graphicFrame>
        <p:nvGraphicFramePr>
          <p:cNvPr id="32770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1596163"/>
              </p:ext>
            </p:extLst>
          </p:nvPr>
        </p:nvGraphicFramePr>
        <p:xfrm>
          <a:off x="304800" y="1152525"/>
          <a:ext cx="8582025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6835" name="Chart" r:id="rId4" imgW="8581836" imgH="4162598" progId="MSGraph.Chart.8">
                  <p:embed followColorScheme="full"/>
                </p:oleObj>
              </mc:Choice>
              <mc:Fallback>
                <p:oleObj name="Chart" r:id="rId4" imgW="8581836" imgH="4162598" progId="MSGraph.Chart.8">
                  <p:embed followColorScheme="full"/>
                  <p:pic>
                    <p:nvPicPr>
                      <p:cNvPr id="3277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152525"/>
                        <a:ext cx="8582025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5413" name="Rectangle 5"/>
          <p:cNvSpPr>
            <a:spLocks noChangeArrowheads="1"/>
          </p:cNvSpPr>
          <p:nvPr/>
        </p:nvSpPr>
        <p:spPr bwMode="blackWhite">
          <a:xfrm>
            <a:off x="263525" y="5492376"/>
            <a:ext cx="8664575" cy="86518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Insurers Posted Net Realized Capital Gains in 2010 - 2015 Following Two Years of Realized Losses During the Financial Crisis.  Realized Capital Losses Were a Primary Cause of 2008/2009’s Large Drop in Profits and ROE.</a:t>
            </a:r>
          </a:p>
        </p:txBody>
      </p:sp>
      <p:sp>
        <p:nvSpPr>
          <p:cNvPr id="32777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32778" name="Rectangle 8"/>
          <p:cNvSpPr>
            <a:spLocks noChangeArrowheads="1"/>
          </p:cNvSpPr>
          <p:nvPr/>
        </p:nvSpPr>
        <p:spPr bwMode="auto">
          <a:xfrm>
            <a:off x="7820516" y="1397607"/>
            <a:ext cx="947927" cy="1872368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blackWhite">
          <a:xfrm>
            <a:off x="4673600" y="1152525"/>
            <a:ext cx="2815784" cy="710383"/>
          </a:xfrm>
          <a:prstGeom prst="wedgeRectCallout">
            <a:avLst>
              <a:gd name="adj1" fmla="val 60033"/>
              <a:gd name="adj2" fmla="val 1950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Realized capital gains are down from their 2013 peak</a:t>
            </a:r>
          </a:p>
        </p:txBody>
      </p:sp>
    </p:spTree>
    <p:extLst>
      <p:ext uri="{BB962C8B-B14F-4D97-AF65-F5344CB8AC3E}">
        <p14:creationId xmlns:p14="http://schemas.microsoft.com/office/powerpoint/2010/main" val="121967833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5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5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413" grpId="0" animBg="1"/>
      <p:bldP spid="1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Property/Casualty Insurance Industry Investment Gain: 1994–2016:Q2</a:t>
            </a:r>
            <a:r>
              <a:rPr lang="en-US" baseline="30000" dirty="0"/>
              <a:t>1</a:t>
            </a:r>
          </a:p>
        </p:txBody>
      </p:sp>
      <p:graphicFrame>
        <p:nvGraphicFramePr>
          <p:cNvPr id="58370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8643377"/>
              </p:ext>
            </p:extLst>
          </p:nvPr>
        </p:nvGraphicFramePr>
        <p:xfrm>
          <a:off x="360363" y="1558925"/>
          <a:ext cx="8451850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7859" name="Chart" r:id="rId4" imgW="8458252" imgH="3638481" progId="MSGraph.Chart.8">
                  <p:embed followColorScheme="full"/>
                </p:oleObj>
              </mc:Choice>
              <mc:Fallback>
                <p:oleObj name="Chart" r:id="rId4" imgW="8458252" imgH="3638481" progId="MSGraph.Chart.8">
                  <p:embed followColorScheme="full"/>
                  <p:pic>
                    <p:nvPicPr>
                      <p:cNvPr id="5837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1558925"/>
                        <a:ext cx="8451850" cy="366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484094" y="5202985"/>
            <a:ext cx="8283295" cy="104933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Total Investment Gains Were Flat in 2015 as Investment Income Rose Marginally and Realized Capital Gains Fell Slightly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-103236" y="6302140"/>
            <a:ext cx="9144000" cy="5955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baseline="30000" dirty="0"/>
              <a:t>1</a:t>
            </a:r>
            <a:r>
              <a:rPr lang="en-US" sz="1100" dirty="0"/>
              <a:t> Investment gains consist primarily of interest, stock dividends and realized capital gains and losses.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* 2005 figure includes special one-time dividend of $3.2B; 2016 figure is annualized based on actual Q2 2016 figure of $26.505B.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ISO, SNL; Insurance Information Institute.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3814762" y="3716594"/>
            <a:ext cx="3435124" cy="976429"/>
          </a:xfrm>
          <a:prstGeom prst="wedgeRectCallout">
            <a:avLst>
              <a:gd name="adj1" fmla="val 86739"/>
              <a:gd name="adj2" fmla="val -13156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Investment gains in 2015 were unchanged from 2014; 2016 is running slightly behind 2015 and 17% below the pre-crisis peak</a:t>
            </a:r>
          </a:p>
        </p:txBody>
      </p:sp>
    </p:spTree>
    <p:extLst>
      <p:ext uri="{BB962C8B-B14F-4D97-AF65-F5344CB8AC3E}">
        <p14:creationId xmlns:p14="http://schemas.microsoft.com/office/powerpoint/2010/main" val="266804290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6042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6042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54C3BA2-5309-47FB-8C6B-909E44510230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64</a:t>
            </a:fld>
            <a:endParaRPr lang="en-US" sz="900"/>
          </a:p>
        </p:txBody>
      </p:sp>
      <p:graphicFrame>
        <p:nvGraphicFramePr>
          <p:cNvPr id="60418" name="Object 3"/>
          <p:cNvGraphicFramePr>
            <a:graphicFrameLocks/>
          </p:cNvGraphicFramePr>
          <p:nvPr>
            <p:extLst/>
          </p:nvPr>
        </p:nvGraphicFramePr>
        <p:xfrm>
          <a:off x="304800" y="1447800"/>
          <a:ext cx="8623300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8883" name="Chart" r:id="rId4" imgW="8620118" imgH="3771900" progId="MSGraph.Chart.8">
                  <p:embed followColorScheme="full"/>
                </p:oleObj>
              </mc:Choice>
              <mc:Fallback>
                <p:oleObj name="Chart" r:id="rId4" imgW="8620118" imgH="3771900" progId="MSGraph.Chart.8">
                  <p:embed followColorScheme="full"/>
                  <p:pic>
                    <p:nvPicPr>
                      <p:cNvPr id="60418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47800"/>
                        <a:ext cx="8623300" cy="377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1050925" y="5410200"/>
            <a:ext cx="6962775" cy="6397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>
                <a:solidFill>
                  <a:srgbClr val="FFFFFF"/>
                </a:solidFill>
              </a:rPr>
              <a:t>Lower Investment Earnings Place a Greater Burden on Underwriting and Pricing Discipline</a:t>
            </a:r>
          </a:p>
        </p:txBody>
      </p:sp>
      <p:sp>
        <p:nvSpPr>
          <p:cNvPr id="60423" name="Rectangle 4"/>
          <p:cNvSpPr>
            <a:spLocks noChangeArrowheads="1"/>
          </p:cNvSpPr>
          <p:nvPr/>
        </p:nvSpPr>
        <p:spPr bwMode="auto">
          <a:xfrm>
            <a:off x="0" y="6203950"/>
            <a:ext cx="75692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*Based on 2008 Invested Assets and Earned Premiums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**US domestic reinsurance only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A.M. Best; Insurance Information Institute.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1750" y="-46038"/>
            <a:ext cx="7400925" cy="860426"/>
          </a:xfrm>
          <a:prstGeom prst="rect">
            <a:avLst/>
          </a:prstGeom>
        </p:spPr>
        <p:txBody>
          <a:bodyPr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2400" b="1" kern="0">
                <a:solidFill>
                  <a:srgbClr val="225A7A"/>
                </a:solidFill>
                <a:ea typeface="+mj-ea"/>
                <a:cs typeface="+mj-cs"/>
              </a:rPr>
              <a:t>Reduction in Combined Ratio Necessary to Offset 1% Decline in Investment Yield to Maintain Constant ROE, by Line*</a:t>
            </a:r>
            <a:endParaRPr lang="en-US" sz="24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6557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467692"/>
            <a:ext cx="7981950" cy="2016125"/>
          </a:xfrm>
          <a:solidFill>
            <a:srgbClr val="002060"/>
          </a:solidFill>
          <a:ln w="12700" cap="flat" algn="ctr">
            <a:noFill/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>
                <a:solidFill>
                  <a:schemeClr val="bg1"/>
                </a:solidFill>
              </a:rPr>
              <a:t>Profitability &amp; Politics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DFE0512-2DB8-43E3-8365-2DAB64B50EE9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65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49194" y="4919931"/>
            <a:ext cx="784271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4000" b="1" i="1" dirty="0">
                <a:solidFill>
                  <a:srgbClr val="FF0000"/>
                </a:solidFill>
              </a:rPr>
              <a:t>How Is Profitability Affected by the President’s Political Party?</a:t>
            </a:r>
          </a:p>
        </p:txBody>
      </p:sp>
    </p:spTree>
    <p:extLst>
      <p:ext uri="{BB962C8B-B14F-4D97-AF65-F5344CB8AC3E}">
        <p14:creationId xmlns:p14="http://schemas.microsoft.com/office/powerpoint/2010/main" val="268806995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  <p:bldP spid="1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Grp="1" noChangeAspect="1"/>
          </p:cNvGraphicFramePr>
          <p:nvPr>
            <p:ph type="chart" idx="4294967295"/>
            <p:extLst/>
          </p:nvPr>
        </p:nvGraphicFramePr>
        <p:xfrm>
          <a:off x="17463" y="1228725"/>
          <a:ext cx="8529637" cy="521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49539" name="Chart" r:id="rId4" imgW="8639260" imgH="5276919" progId="MSGraph.Chart.8">
                  <p:embed followColorScheme="full"/>
                </p:oleObj>
              </mc:Choice>
              <mc:Fallback>
                <p:oleObj name="Chart" r:id="rId4" imgW="8639260" imgH="527691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3" y="1228725"/>
                        <a:ext cx="8529637" cy="5210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34412" y="6388592"/>
            <a:ext cx="8428652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000" dirty="0">
                <a:latin typeface="Arial" charset="0"/>
              </a:rPr>
              <a:t>*Truman administration ROE of 6.97% based on 3 years only, 1950-52;</a:t>
            </a:r>
            <a:r>
              <a:rPr lang="en-US" sz="1000" dirty="0"/>
              <a:t>.</a:t>
            </a:r>
            <a:endParaRPr lang="en-US" sz="1000" dirty="0">
              <a:latin typeface="Arial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000" dirty="0">
                <a:latin typeface="Arial" charset="0"/>
              </a:rPr>
              <a:t>  Source: Insurance Information Institute</a:t>
            </a:r>
          </a:p>
        </p:txBody>
      </p:sp>
      <p:sp>
        <p:nvSpPr>
          <p:cNvPr id="7045125" name="Text Box 5"/>
          <p:cNvSpPr txBox="1">
            <a:spLocks noChangeArrowheads="1"/>
          </p:cNvSpPr>
          <p:nvPr/>
        </p:nvSpPr>
        <p:spPr bwMode="auto">
          <a:xfrm>
            <a:off x="5718175" y="2482850"/>
            <a:ext cx="3273425" cy="142192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sz="2400" b="1" dirty="0">
                <a:latin typeface="Arial" charset="0"/>
              </a:rPr>
              <a:t>OVERALL RECORD: </a:t>
            </a:r>
            <a:r>
              <a:rPr lang="en-US" sz="2400" b="1" u="sng" dirty="0">
                <a:latin typeface="Arial" charset="0"/>
              </a:rPr>
              <a:t>1950-2015</a:t>
            </a:r>
            <a:r>
              <a:rPr lang="en-US" sz="2400" b="1" dirty="0">
                <a:latin typeface="Arial" charset="0"/>
              </a:rPr>
              <a:t>*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en-US" sz="2400" b="1" dirty="0">
                <a:solidFill>
                  <a:srgbClr val="3333FF"/>
                </a:solidFill>
                <a:latin typeface="Arial" charset="0"/>
              </a:rPr>
              <a:t>Democrats	  7.72%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Republicans	  7.85%</a:t>
            </a:r>
          </a:p>
        </p:txBody>
      </p:sp>
      <p:sp>
        <p:nvSpPr>
          <p:cNvPr id="7045126" name="Text Box 6"/>
          <p:cNvSpPr txBox="1">
            <a:spLocks noChangeArrowheads="1"/>
          </p:cNvSpPr>
          <p:nvPr/>
        </p:nvSpPr>
        <p:spPr bwMode="auto">
          <a:xfrm>
            <a:off x="5405281" y="4106510"/>
            <a:ext cx="3429000" cy="14192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defRPr/>
            </a:pPr>
            <a:r>
              <a:rPr lang="en-US" sz="24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Party of President has marginal bearing on profitability of P/C insurance industry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31301" y="0"/>
            <a:ext cx="7557525" cy="8604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143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225A7A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P/C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rgbClr val="225A7A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lang="en-US" sz="3000" b="1" kern="0" noProof="0" dirty="0">
                <a:solidFill>
                  <a:srgbClr val="225A7A"/>
                </a:solidFill>
                <a:ea typeface="+mj-ea"/>
                <a:cs typeface="+mj-cs"/>
              </a:rPr>
              <a:t>I</a:t>
            </a:r>
            <a:r>
              <a:rPr lang="en-US" sz="3000" b="1" kern="0" dirty="0" err="1">
                <a:solidFill>
                  <a:srgbClr val="225A7A"/>
                </a:solidFill>
                <a:ea typeface="+mj-ea"/>
                <a:cs typeface="+mj-cs"/>
              </a:rPr>
              <a:t>nsurance</a:t>
            </a: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 Industry ROE by Presidential Administration, 1950-2015*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225A7A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9616523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4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04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5125" grpId="0" animBg="1"/>
      <p:bldP spid="704512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46146" name="Object 2"/>
          <p:cNvGraphicFramePr>
            <a:graphicFrameLocks noChangeAspect="1"/>
          </p:cNvGraphicFramePr>
          <p:nvPr>
            <p:extLst/>
          </p:nvPr>
        </p:nvGraphicFramePr>
        <p:xfrm>
          <a:off x="0" y="1236408"/>
          <a:ext cx="8880475" cy="589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50563" name="Chart" r:id="rId4" imgW="8286815" imgH="5543758" progId="MSGraph.Chart.8">
                  <p:embed followColorScheme="full"/>
                </p:oleObj>
              </mc:Choice>
              <mc:Fallback>
                <p:oleObj name="Chart" r:id="rId4" imgW="8286815" imgH="554375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36408"/>
                        <a:ext cx="8880475" cy="589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46148" name="Rectangle 4"/>
          <p:cNvSpPr>
            <a:spLocks noChangeArrowheads="1"/>
          </p:cNvSpPr>
          <p:nvPr/>
        </p:nvSpPr>
        <p:spPr bwMode="auto">
          <a:xfrm>
            <a:off x="1339652" y="1152833"/>
            <a:ext cx="687520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800" b="1" dirty="0">
                <a:solidFill>
                  <a:srgbClr val="3333FF"/>
                </a:solidFill>
                <a:latin typeface="Arial" charset="0"/>
              </a:rPr>
              <a:t>BLUE</a:t>
            </a:r>
            <a:r>
              <a:rPr lang="en-US" sz="1400" b="1" dirty="0">
                <a:latin typeface="Arial" charset="0"/>
              </a:rPr>
              <a:t> = </a:t>
            </a:r>
            <a:r>
              <a:rPr lang="en-US" b="1" dirty="0">
                <a:latin typeface="Arial" charset="0"/>
              </a:rPr>
              <a:t>Democratic President</a:t>
            </a:r>
            <a:r>
              <a:rPr lang="en-US" sz="1400" b="1" dirty="0">
                <a:latin typeface="Arial" charset="0"/>
              </a:rPr>
              <a:t>        </a:t>
            </a:r>
            <a:r>
              <a:rPr lang="en-US" sz="1800" b="1" dirty="0">
                <a:solidFill>
                  <a:srgbClr val="FF3300"/>
                </a:solidFill>
                <a:latin typeface="Arial" charset="0"/>
              </a:rPr>
              <a:t>RED</a:t>
            </a:r>
            <a:r>
              <a:rPr lang="en-US" sz="1400" b="1" dirty="0">
                <a:latin typeface="Arial" charset="0"/>
              </a:rPr>
              <a:t> = </a:t>
            </a:r>
            <a:r>
              <a:rPr lang="en-US" b="1" dirty="0">
                <a:latin typeface="Arial" charset="0"/>
              </a:rPr>
              <a:t>Republican President</a:t>
            </a: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2169268" y="1651819"/>
            <a:ext cx="544436" cy="4244484"/>
          </a:xfrm>
          <a:prstGeom prst="rect">
            <a:avLst/>
          </a:prstGeom>
          <a:solidFill>
            <a:srgbClr val="99CCFF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2362200" y="5715000"/>
            <a:ext cx="685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2713704" y="1651824"/>
            <a:ext cx="412529" cy="4247530"/>
          </a:xfrm>
          <a:prstGeom prst="rect">
            <a:avLst/>
          </a:prstGeom>
          <a:solidFill>
            <a:srgbClr val="99CCFF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6983008" y="1647007"/>
            <a:ext cx="967251" cy="4242619"/>
          </a:xfrm>
          <a:prstGeom prst="rect">
            <a:avLst/>
          </a:prstGeom>
          <a:solidFill>
            <a:srgbClr val="FF330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6392" name="Rectangle 9"/>
          <p:cNvSpPr>
            <a:spLocks noChangeArrowheads="1"/>
          </p:cNvSpPr>
          <p:nvPr/>
        </p:nvSpPr>
        <p:spPr bwMode="auto">
          <a:xfrm>
            <a:off x="6006277" y="1651824"/>
            <a:ext cx="981629" cy="4247531"/>
          </a:xfrm>
          <a:prstGeom prst="rect">
            <a:avLst/>
          </a:prstGeom>
          <a:solidFill>
            <a:srgbClr val="99CCFF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6393" name="Rectangle 10"/>
          <p:cNvSpPr>
            <a:spLocks noChangeArrowheads="1"/>
          </p:cNvSpPr>
          <p:nvPr/>
        </p:nvSpPr>
        <p:spPr bwMode="auto">
          <a:xfrm>
            <a:off x="4585549" y="1651824"/>
            <a:ext cx="1418484" cy="4247531"/>
          </a:xfrm>
          <a:prstGeom prst="rect">
            <a:avLst/>
          </a:prstGeom>
          <a:solidFill>
            <a:srgbClr val="FF330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6394" name="Rectangle 11"/>
          <p:cNvSpPr>
            <a:spLocks noChangeArrowheads="1"/>
          </p:cNvSpPr>
          <p:nvPr/>
        </p:nvSpPr>
        <p:spPr bwMode="auto">
          <a:xfrm>
            <a:off x="823452" y="1652136"/>
            <a:ext cx="347624" cy="4215264"/>
          </a:xfrm>
          <a:prstGeom prst="rect">
            <a:avLst/>
          </a:prstGeom>
          <a:solidFill>
            <a:srgbClr val="99CCFF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6395" name="Rectangle 12"/>
          <p:cNvSpPr>
            <a:spLocks noChangeArrowheads="1"/>
          </p:cNvSpPr>
          <p:nvPr/>
        </p:nvSpPr>
        <p:spPr bwMode="auto">
          <a:xfrm>
            <a:off x="3132204" y="1651819"/>
            <a:ext cx="982596" cy="4249997"/>
          </a:xfrm>
          <a:prstGeom prst="rect">
            <a:avLst/>
          </a:prstGeom>
          <a:solidFill>
            <a:srgbClr val="FF330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6396" name="Rectangle 13"/>
          <p:cNvSpPr>
            <a:spLocks noChangeArrowheads="1"/>
          </p:cNvSpPr>
          <p:nvPr/>
        </p:nvSpPr>
        <p:spPr bwMode="auto">
          <a:xfrm>
            <a:off x="1177047" y="1651819"/>
            <a:ext cx="1005715" cy="4232788"/>
          </a:xfrm>
          <a:prstGeom prst="rect">
            <a:avLst/>
          </a:prstGeom>
          <a:solidFill>
            <a:srgbClr val="FF330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6397" name="Rectangle 14"/>
          <p:cNvSpPr>
            <a:spLocks noChangeArrowheads="1"/>
          </p:cNvSpPr>
          <p:nvPr/>
        </p:nvSpPr>
        <p:spPr bwMode="auto">
          <a:xfrm>
            <a:off x="4110721" y="1651819"/>
            <a:ext cx="474827" cy="4232788"/>
          </a:xfrm>
          <a:prstGeom prst="rect">
            <a:avLst/>
          </a:prstGeom>
          <a:solidFill>
            <a:srgbClr val="99CCFF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6399" name="Text Box 16"/>
          <p:cNvSpPr txBox="1">
            <a:spLocks noChangeArrowheads="1"/>
          </p:cNvSpPr>
          <p:nvPr/>
        </p:nvSpPr>
        <p:spPr bwMode="auto">
          <a:xfrm rot="-5400000">
            <a:off x="523672" y="20574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algn="ctr">
              <a:buClr>
                <a:schemeClr val="tx1"/>
              </a:buClr>
              <a:buFontTx/>
              <a:buNone/>
            </a:pPr>
            <a:r>
              <a:rPr lang="en-US" sz="1400" b="1" dirty="0"/>
              <a:t>Truman</a:t>
            </a:r>
          </a:p>
        </p:txBody>
      </p:sp>
      <p:sp>
        <p:nvSpPr>
          <p:cNvPr id="16400" name="Text Box 17"/>
          <p:cNvSpPr txBox="1">
            <a:spLocks noChangeArrowheads="1"/>
          </p:cNvSpPr>
          <p:nvPr/>
        </p:nvSpPr>
        <p:spPr bwMode="auto">
          <a:xfrm>
            <a:off x="2977556" y="1821432"/>
            <a:ext cx="1293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algn="ctr">
              <a:buClr>
                <a:schemeClr val="tx1"/>
              </a:buClr>
              <a:buFontTx/>
              <a:buNone/>
            </a:pPr>
            <a:r>
              <a:rPr lang="en-US" sz="1400" b="1" dirty="0"/>
              <a:t>Nixon/Ford</a:t>
            </a:r>
          </a:p>
        </p:txBody>
      </p:sp>
      <p:sp>
        <p:nvSpPr>
          <p:cNvPr id="16401" name="Text Box 18"/>
          <p:cNvSpPr txBox="1">
            <a:spLocks noChangeArrowheads="1"/>
          </p:cNvSpPr>
          <p:nvPr/>
        </p:nvSpPr>
        <p:spPr bwMode="auto">
          <a:xfrm rot="16200000">
            <a:off x="1919795" y="2152924"/>
            <a:ext cx="14531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342900" indent="-342900" algn="r">
              <a:buClr>
                <a:schemeClr val="tx1"/>
              </a:buClr>
              <a:buFontTx/>
              <a:buNone/>
            </a:pPr>
            <a:r>
              <a:rPr lang="en-US" sz="1400" b="1" dirty="0"/>
              <a:t>Kennedy/ Johnson</a:t>
            </a:r>
          </a:p>
        </p:txBody>
      </p:sp>
      <p:sp>
        <p:nvSpPr>
          <p:cNvPr id="16402" name="Text Box 19"/>
          <p:cNvSpPr txBox="1">
            <a:spLocks noChangeArrowheads="1"/>
          </p:cNvSpPr>
          <p:nvPr/>
        </p:nvSpPr>
        <p:spPr bwMode="auto">
          <a:xfrm rot="16200000">
            <a:off x="1041352" y="2057400"/>
            <a:ext cx="1293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algn="ctr">
              <a:buClr>
                <a:schemeClr val="tx1"/>
              </a:buClr>
              <a:buFontTx/>
              <a:buNone/>
            </a:pPr>
            <a:r>
              <a:rPr lang="en-US" sz="1400" b="1" dirty="0"/>
              <a:t>Eisenhower</a:t>
            </a:r>
          </a:p>
        </p:txBody>
      </p:sp>
      <p:sp>
        <p:nvSpPr>
          <p:cNvPr id="16403" name="Text Box 20"/>
          <p:cNvSpPr txBox="1">
            <a:spLocks noChangeArrowheads="1"/>
          </p:cNvSpPr>
          <p:nvPr/>
        </p:nvSpPr>
        <p:spPr bwMode="auto">
          <a:xfrm rot="16200000">
            <a:off x="3692506" y="1865676"/>
            <a:ext cx="1293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algn="ctr">
              <a:buClr>
                <a:schemeClr val="tx1"/>
              </a:buClr>
              <a:buFontTx/>
              <a:buNone/>
            </a:pPr>
            <a:r>
              <a:rPr lang="en-US" sz="1400" b="1" dirty="0"/>
              <a:t>Carter</a:t>
            </a:r>
          </a:p>
        </p:txBody>
      </p:sp>
      <p:sp>
        <p:nvSpPr>
          <p:cNvPr id="16404" name="Text Box 21"/>
          <p:cNvSpPr txBox="1">
            <a:spLocks noChangeArrowheads="1"/>
          </p:cNvSpPr>
          <p:nvPr/>
        </p:nvSpPr>
        <p:spPr bwMode="auto">
          <a:xfrm>
            <a:off x="4578593" y="1848571"/>
            <a:ext cx="1443755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342900" indent="-342900" algn="ctr">
              <a:buClr>
                <a:schemeClr val="tx1"/>
              </a:buClr>
              <a:buFontTx/>
              <a:buNone/>
            </a:pPr>
            <a:r>
              <a:rPr lang="en-US" sz="1400" b="1" dirty="0"/>
              <a:t>Reagan/Bush I</a:t>
            </a:r>
          </a:p>
        </p:txBody>
      </p:sp>
      <p:sp>
        <p:nvSpPr>
          <p:cNvPr id="16405" name="Text Box 22"/>
          <p:cNvSpPr txBox="1">
            <a:spLocks noChangeArrowheads="1"/>
          </p:cNvSpPr>
          <p:nvPr/>
        </p:nvSpPr>
        <p:spPr bwMode="auto">
          <a:xfrm>
            <a:off x="5834985" y="1850928"/>
            <a:ext cx="1293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algn="ctr">
              <a:buClr>
                <a:schemeClr val="tx1"/>
              </a:buClr>
              <a:buFontTx/>
              <a:buNone/>
            </a:pPr>
            <a:r>
              <a:rPr lang="en-US" sz="1400" b="1" dirty="0"/>
              <a:t>Clinton</a:t>
            </a:r>
          </a:p>
        </p:txBody>
      </p:sp>
      <p:sp>
        <p:nvSpPr>
          <p:cNvPr id="16406" name="Text Box 23"/>
          <p:cNvSpPr txBox="1">
            <a:spLocks noChangeArrowheads="1"/>
          </p:cNvSpPr>
          <p:nvPr/>
        </p:nvSpPr>
        <p:spPr bwMode="auto">
          <a:xfrm>
            <a:off x="6833064" y="1850926"/>
            <a:ext cx="1293813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algn="ctr">
              <a:buClr>
                <a:schemeClr val="tx1"/>
              </a:buClr>
              <a:buFontTx/>
              <a:buNone/>
            </a:pPr>
            <a:r>
              <a:rPr lang="en-US" sz="1400" b="1" dirty="0"/>
              <a:t>Bush II</a:t>
            </a: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131301" y="0"/>
            <a:ext cx="7557525" cy="8604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143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225A7A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P/C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rgbClr val="225A7A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insurance Industry ROE by Presidential Party Affiliation, 1950- 2015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225A7A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7937079" y="1627445"/>
            <a:ext cx="756089" cy="4266135"/>
          </a:xfrm>
          <a:prstGeom prst="rect">
            <a:avLst/>
          </a:prstGeom>
          <a:solidFill>
            <a:srgbClr val="99CCFF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 rot="16200000">
            <a:off x="7805849" y="1898283"/>
            <a:ext cx="1293812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algn="ctr">
              <a:buClr>
                <a:schemeClr val="tx1"/>
              </a:buClr>
              <a:buFontTx/>
              <a:buNone/>
            </a:pPr>
            <a:endParaRPr lang="en-US" sz="1400" b="1" dirty="0"/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7703548" y="1839603"/>
            <a:ext cx="1293812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algn="ctr">
              <a:buClr>
                <a:schemeClr val="tx1"/>
              </a:buClr>
              <a:buFontTx/>
              <a:buNone/>
            </a:pPr>
            <a:r>
              <a:rPr lang="en-US" sz="1400" b="1" dirty="0"/>
              <a:t>Obama</a:t>
            </a: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9873" y="6437792"/>
            <a:ext cx="8428652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000" dirty="0"/>
              <a:t>.</a:t>
            </a:r>
            <a:endParaRPr lang="en-US" sz="1000" dirty="0">
              <a:latin typeface="Arial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000" dirty="0">
                <a:latin typeface="Arial" charset="0"/>
              </a:rPr>
              <a:t>  Source: Insurance Information Institute</a:t>
            </a:r>
          </a:p>
        </p:txBody>
      </p:sp>
    </p:spTree>
    <p:extLst>
      <p:ext uri="{BB962C8B-B14F-4D97-AF65-F5344CB8AC3E}">
        <p14:creationId xmlns:p14="http://schemas.microsoft.com/office/powerpoint/2010/main" val="368244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4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4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4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046146" grpId="0" bld="series" animBg="0"/>
      <p:bldP spid="7046148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12/01/09 - 9pm</a:t>
            </a:r>
          </a:p>
        </p:txBody>
      </p:sp>
      <p:sp>
        <p:nvSpPr>
          <p:cNvPr id="82947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eSlide – P6466 – The Financial Crisis and the Future of the P/C</a:t>
            </a:r>
          </a:p>
        </p:txBody>
      </p:sp>
      <p:sp>
        <p:nvSpPr>
          <p:cNvPr id="82948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123A1-4777-4A11-9AA3-18DB7D22C78A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  <p:sp>
        <p:nvSpPr>
          <p:cNvPr id="829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Trump vs. Clinton:</a:t>
            </a:r>
            <a:br>
              <a:rPr lang="en-US" dirty="0"/>
            </a:br>
            <a:r>
              <a:rPr lang="en-US" dirty="0"/>
              <a:t>Issues that Matter to P/C Insurers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4571069"/>
              </p:ext>
            </p:extLst>
          </p:nvPr>
        </p:nvGraphicFramePr>
        <p:xfrm>
          <a:off x="187960" y="1155701"/>
          <a:ext cx="8768080" cy="52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1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2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Issue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Clinton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Economy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1" dirty="0"/>
                        <a:t>Supply</a:t>
                      </a:r>
                      <a:r>
                        <a:rPr lang="en-US" sz="1600" b="1" i="1" baseline="0" dirty="0"/>
                        <a:t> </a:t>
                      </a:r>
                      <a:r>
                        <a:rPr lang="en-US" sz="1600" b="1" i="1" dirty="0"/>
                        <a:t>Side-Like</a:t>
                      </a:r>
                      <a:r>
                        <a:rPr lang="en-US" sz="1600" b="1" i="1" baseline="0" dirty="0"/>
                        <a:t> Philosophy:</a:t>
                      </a:r>
                      <a:r>
                        <a:rPr lang="en-US" sz="1600" baseline="0" dirty="0"/>
                        <a:t> Lower </a:t>
                      </a:r>
                      <a:r>
                        <a:rPr lang="en-US" sz="1600" baseline="0" dirty="0" err="1"/>
                        <a:t>taxes</a:t>
                      </a:r>
                      <a:r>
                        <a:rPr lang="en-US" sz="1600" baseline="0" dirty="0" err="1">
                          <a:sym typeface="Wingdings" panose="05000000000000000000" pitchFamily="2" charset="2"/>
                        </a:rPr>
                        <a:t>Faster</a:t>
                      </a:r>
                      <a:r>
                        <a:rPr lang="en-US" sz="1600" baseline="0" dirty="0">
                          <a:sym typeface="Wingdings" panose="05000000000000000000" pitchFamily="2" charset="2"/>
                        </a:rPr>
                        <a:t> real GDP growth; Deficits likely grow as tax cuts are combined with targeted increased spending on Homeland Security, Defense, etc.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1" dirty="0"/>
                        <a:t>Keynesian</a:t>
                      </a:r>
                      <a:r>
                        <a:rPr lang="en-US" sz="1600" b="1" i="1" baseline="0" dirty="0"/>
                        <a:t> Philosophy: </a:t>
                      </a:r>
                      <a:r>
                        <a:rPr lang="en-US" sz="1600" baseline="0" dirty="0"/>
                        <a:t>More government spending on infrastructure, education, social services; Deficits likely increase as tax increases likely difficult to pass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Interest Rates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May trend higher with larger deficits; Shift from monetary policy to fiscal focus (tax cuts, government spending)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Status quo at the Fed; Net impact on interest rates unclear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Favors lower tax rates for corporate</a:t>
                      </a:r>
                      <a:r>
                        <a:rPr lang="en-US" sz="1600" baseline="0" dirty="0"/>
                        <a:t> and personal income tax rates; Tax code overhaul?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Unlikely to reduce</a:t>
                      </a:r>
                      <a:r>
                        <a:rPr lang="en-US" sz="1600" baseline="0" dirty="0"/>
                        <a:t> taxes or embark on major overhaul of tax code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International Trade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Protectionist</a:t>
                      </a:r>
                      <a:r>
                        <a:rPr lang="en-US" sz="1600" baseline="0" dirty="0"/>
                        <a:t> Tendencies</a:t>
                      </a:r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Has criticized Trans-Pacific</a:t>
                      </a:r>
                      <a:r>
                        <a:rPr lang="en-US" sz="1600" baseline="0" dirty="0"/>
                        <a:t> Partnership but is a realist on international matters</a:t>
                      </a:r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Tort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Doesn’t like trial lawyers but</a:t>
                      </a:r>
                      <a:r>
                        <a:rPr lang="en-US" sz="1600" baseline="0" dirty="0"/>
                        <a:t> seems to like filing lawsuits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Status Quo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679048"/>
      </p:ext>
    </p:extLst>
  </p:cSld>
  <p:clrMapOvr>
    <a:masterClrMapping/>
  </p:clrMapOvr>
  <p:transition>
    <p:wipe dir="r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51529" y="2231967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dirty="0">
                <a:solidFill>
                  <a:schemeClr val="bg1"/>
                </a:solidFill>
              </a:rPr>
              <a:t>GLOBAL M&amp;A UPDATE:</a:t>
            </a:r>
            <a:br>
              <a:rPr lang="en-US" sz="3800" dirty="0">
                <a:solidFill>
                  <a:schemeClr val="bg1"/>
                </a:solidFill>
              </a:rPr>
            </a:br>
            <a:r>
              <a:rPr lang="en-US" sz="3800" i="1" dirty="0">
                <a:solidFill>
                  <a:schemeClr val="bg1"/>
                </a:solidFill>
              </a:rPr>
              <a:t> A PATH TO GROWTH? </a:t>
            </a:r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9FAF68DA-B98E-484D-9896-A23C0EED5EBE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69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39213" y="4005661"/>
            <a:ext cx="8450825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225A7A"/>
                </a:solidFill>
              </a:rPr>
              <a:t>Are Capital Accumulation, Drive for Growth and Scale Stimulating M&amp;A Activity?</a:t>
            </a:r>
            <a:endParaRPr lang="en-US" sz="4000" b="1" i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00976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498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6083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46084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21FA640-1F19-490D-B16A-87840F9C3FD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7</a:t>
            </a:fld>
            <a:endParaRPr lang="en-US" sz="900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8787"/>
            <a:ext cx="8243047" cy="581025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sz="2800" dirty="0"/>
              <a:t>Top 5 Global Risks in Terms of </a:t>
            </a:r>
            <a:r>
              <a:rPr lang="en-US" sz="2800" i="1" dirty="0"/>
              <a:t>Impact</a:t>
            </a:r>
            <a:r>
              <a:rPr lang="en-US" sz="2800" dirty="0"/>
              <a:t>,</a:t>
            </a:r>
            <a:br>
              <a:rPr lang="en-US" sz="2800" dirty="0"/>
            </a:br>
            <a:r>
              <a:rPr lang="en-US" sz="2800" dirty="0"/>
              <a:t>2007—2016: Insurance Can Help With Most </a:t>
            </a:r>
            <a:endParaRPr lang="en-US" sz="2800" dirty="0">
              <a:solidFill>
                <a:srgbClr val="28688C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-201613" y="6621843"/>
            <a:ext cx="8942201" cy="27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000" dirty="0"/>
              <a:t>Source: World Economic Forum, </a:t>
            </a:r>
            <a:r>
              <a:rPr lang="en-US" sz="1000" i="1" dirty="0"/>
              <a:t>Global Risks 2016</a:t>
            </a:r>
            <a:r>
              <a:rPr lang="en-US" sz="1000" dirty="0"/>
              <a:t>; Insurance Information Institute.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blackWhite">
          <a:xfrm>
            <a:off x="402971" y="5788637"/>
            <a:ext cx="8220075" cy="70065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Concerns Over the Impacts of Societal Risks Remained High in 2016, but Economic, Environment and Geopolitical Risks Also Loom Large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" y="1127431"/>
            <a:ext cx="7813578" cy="4295907"/>
          </a:xfrm>
          <a:prstGeom prst="rect">
            <a:avLst/>
          </a:prstGeom>
        </p:spPr>
      </p:pic>
      <p:sp>
        <p:nvSpPr>
          <p:cNvPr id="12" name="AutoShape 13"/>
          <p:cNvSpPr>
            <a:spLocks noChangeArrowheads="1"/>
          </p:cNvSpPr>
          <p:nvPr/>
        </p:nvSpPr>
        <p:spPr bwMode="blackWhite">
          <a:xfrm>
            <a:off x="7899303" y="2018317"/>
            <a:ext cx="1185706" cy="1565541"/>
          </a:xfrm>
          <a:prstGeom prst="wedgeRectCallout">
            <a:avLst>
              <a:gd name="adj1" fmla="val -70246"/>
              <a:gd name="adj2" fmla="val -1850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In 2016, societal issues dominated severity concerns </a:t>
            </a:r>
          </a:p>
        </p:txBody>
      </p:sp>
    </p:spTree>
    <p:extLst>
      <p:ext uri="{BB962C8B-B14F-4D97-AF65-F5344CB8AC3E}">
        <p14:creationId xmlns:p14="http://schemas.microsoft.com/office/powerpoint/2010/main" val="157526148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0" grpId="0" autoUpdateAnimBg="0"/>
      <p:bldP spid="15" grpId="0" animBg="1"/>
      <p:bldP spid="1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8371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8372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55D3EE-FCDE-48E0-A014-CB608766439D}" type="slidenum">
              <a:rPr lang="en-US" altLang="en-US" smtClean="0"/>
              <a:pPr/>
              <a:t>70</a:t>
            </a:fld>
            <a:endParaRPr lang="en-US" altLang="en-US"/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latin typeface="Arial" panose="020B0604020202020204" pitchFamily="34" charset="0"/>
              </a:rPr>
              <a:t>U.S. INSURANCE MERGERS AND ACQUISITIONS,</a:t>
            </a:r>
            <a:br>
              <a:rPr lang="en-US" altLang="en-US" sz="2400" dirty="0">
                <a:latin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</a:rPr>
              <a:t>P/C SECTOR, 1994-2015 (1)</a:t>
            </a:r>
          </a:p>
        </p:txBody>
      </p:sp>
      <p:graphicFrame>
        <p:nvGraphicFramePr>
          <p:cNvPr id="58374" name="Object 3"/>
          <p:cNvGraphicFramePr>
            <a:graphicFrameLocks noGrp="1"/>
          </p:cNvGraphicFramePr>
          <p:nvPr>
            <p:ph type="chart" idx="4294967295"/>
            <p:extLst/>
          </p:nvPr>
        </p:nvGraphicFramePr>
        <p:xfrm>
          <a:off x="301625" y="1635125"/>
          <a:ext cx="8534400" cy="451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9903" name="Chart" r:id="rId4" imgW="8591407" imgH="4543321" progId="MSGraph.Chart.8">
                  <p:embed followColorScheme="full"/>
                </p:oleObj>
              </mc:Choice>
              <mc:Fallback>
                <p:oleObj name="Chart" r:id="rId4" imgW="8591407" imgH="4543321" progId="MSGraph.Chart.8">
                  <p:embed followColorScheme="full"/>
                  <p:pic>
                    <p:nvPicPr>
                      <p:cNvPr id="58374" name="Object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01625" y="1635125"/>
                        <a:ext cx="8534400" cy="451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5" name="Rectangle 4"/>
          <p:cNvSpPr>
            <a:spLocks noChangeArrowheads="1"/>
          </p:cNvSpPr>
          <p:nvPr/>
        </p:nvSpPr>
        <p:spPr bwMode="black">
          <a:xfrm>
            <a:off x="307975" y="1266824"/>
            <a:ext cx="853440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>
                <a:solidFill>
                  <a:srgbClr val="225A7A"/>
                </a:solidFill>
              </a:rPr>
              <a:t>($ Millions)</a:t>
            </a:r>
          </a:p>
        </p:txBody>
      </p:sp>
      <p:sp>
        <p:nvSpPr>
          <p:cNvPr id="58376" name="Rectangle 5"/>
          <p:cNvSpPr>
            <a:spLocks noChangeArrowheads="1"/>
          </p:cNvSpPr>
          <p:nvPr/>
        </p:nvSpPr>
        <p:spPr bwMode="auto">
          <a:xfrm>
            <a:off x="0" y="6203950"/>
            <a:ext cx="75692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 dirty="0"/>
              <a:t>(1) Includes transactions where a U.S. company was the acquirer and/or the target.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n-US" altLang="en-US" sz="1100" dirty="0"/>
          </a:p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 dirty="0"/>
              <a:t>Source: Conning proprietary database.</a:t>
            </a:r>
          </a:p>
        </p:txBody>
      </p:sp>
      <p:sp>
        <p:nvSpPr>
          <p:cNvPr id="1989639" name="AutoShape 7"/>
          <p:cNvSpPr>
            <a:spLocks noChangeArrowheads="1"/>
          </p:cNvSpPr>
          <p:nvPr/>
        </p:nvSpPr>
        <p:spPr bwMode="blackWhite">
          <a:xfrm>
            <a:off x="5312416" y="1211034"/>
            <a:ext cx="1993599" cy="1333024"/>
          </a:xfrm>
          <a:prstGeom prst="wedgeRectCallout">
            <a:avLst>
              <a:gd name="adj1" fmla="val 67370"/>
              <a:gd name="adj2" fmla="val 11956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M&amp;A activity in the P/C sector in 2015 totaled $39.6B, its highest level since 2000</a:t>
            </a:r>
          </a:p>
        </p:txBody>
      </p:sp>
    </p:spTree>
    <p:extLst>
      <p:ext uri="{BB962C8B-B14F-4D97-AF65-F5344CB8AC3E}">
        <p14:creationId xmlns:p14="http://schemas.microsoft.com/office/powerpoint/2010/main" val="223504122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8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9639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8371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8372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55D3EE-FCDE-48E0-A014-CB608766439D}" type="slidenum">
              <a:rPr lang="en-US" altLang="en-US" smtClean="0"/>
              <a:pPr/>
              <a:t>71</a:t>
            </a:fld>
            <a:endParaRPr lang="en-US" altLang="en-US"/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Global M&amp;A Activity Tends to Follow Equity Market Performance</a:t>
            </a:r>
          </a:p>
        </p:txBody>
      </p:sp>
      <p:sp>
        <p:nvSpPr>
          <p:cNvPr id="58376" name="Rectangle 5"/>
          <p:cNvSpPr>
            <a:spLocks noChangeArrowheads="1"/>
          </p:cNvSpPr>
          <p:nvPr/>
        </p:nvSpPr>
        <p:spPr bwMode="auto">
          <a:xfrm>
            <a:off x="0" y="6389410"/>
            <a:ext cx="7569200" cy="46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 dirty="0"/>
              <a:t>.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n-US" altLang="en-US" sz="1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86" y="1971041"/>
            <a:ext cx="8666990" cy="4181316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6431729"/>
            <a:ext cx="7569200" cy="42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 dirty="0"/>
              <a:t>Source: Thomson Reuters, Capital IQ as of Oct. 2015 and IMF from Geneva Association Newsletter </a:t>
            </a:r>
            <a:r>
              <a:rPr lang="en-US" altLang="en-US" sz="1100" i="1" dirty="0"/>
              <a:t>Insurance and Finance</a:t>
            </a:r>
            <a:r>
              <a:rPr lang="en-US" altLang="en-US" sz="1100" dirty="0"/>
              <a:t>, Jan. 2016, presentation “</a:t>
            </a:r>
            <a:r>
              <a:rPr lang="en-US" altLang="en-US" sz="1100" i="1" dirty="0"/>
              <a:t>Facts vs. Sentiment: Deals in the Insurance Sector</a:t>
            </a:r>
            <a:r>
              <a:rPr lang="en-US" altLang="en-US" sz="1100" dirty="0"/>
              <a:t>,” by Aviva CEO Mark Wilson.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blackWhite">
          <a:xfrm>
            <a:off x="5785944" y="1341120"/>
            <a:ext cx="1993599" cy="1258728"/>
          </a:xfrm>
          <a:prstGeom prst="wedgeRectCallout">
            <a:avLst>
              <a:gd name="adj1" fmla="val 40341"/>
              <a:gd name="adj2" fmla="val 14611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number and volume of insurance M&amp;A deals was up globally in 2015</a:t>
            </a:r>
          </a:p>
        </p:txBody>
      </p:sp>
      <p:sp>
        <p:nvSpPr>
          <p:cNvPr id="3" name="Rectangle 2"/>
          <p:cNvSpPr/>
          <p:nvPr/>
        </p:nvSpPr>
        <p:spPr>
          <a:xfrm>
            <a:off x="85725" y="5979836"/>
            <a:ext cx="3632835" cy="266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7831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8371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8372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55D3EE-FCDE-48E0-A014-CB608766439D}" type="slidenum">
              <a:rPr lang="en-US" altLang="en-US" smtClean="0"/>
              <a:pPr/>
              <a:t>72</a:t>
            </a:fld>
            <a:endParaRPr lang="en-US" altLang="en-US"/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Huge Shift from Domestic M&amp;A Activity to Cross-Border</a:t>
            </a:r>
          </a:p>
        </p:txBody>
      </p:sp>
      <p:sp>
        <p:nvSpPr>
          <p:cNvPr id="58376" name="Rectangle 5"/>
          <p:cNvSpPr>
            <a:spLocks noChangeArrowheads="1"/>
          </p:cNvSpPr>
          <p:nvPr/>
        </p:nvSpPr>
        <p:spPr bwMode="auto">
          <a:xfrm>
            <a:off x="0" y="6389410"/>
            <a:ext cx="7569200" cy="46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 dirty="0"/>
              <a:t>.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n-US" altLang="en-US" sz="1100" dirty="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6431729"/>
            <a:ext cx="7569200" cy="42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 dirty="0"/>
              <a:t>Source: Thomson Reuters as of Oct. 2015 from Geneva Association Newsletter </a:t>
            </a:r>
            <a:r>
              <a:rPr lang="en-US" altLang="en-US" sz="1100" i="1" dirty="0"/>
              <a:t>Insurance and Finance</a:t>
            </a:r>
            <a:r>
              <a:rPr lang="en-US" altLang="en-US" sz="1100" dirty="0"/>
              <a:t>, Jan. 2016, presentation “</a:t>
            </a:r>
            <a:r>
              <a:rPr lang="en-US" altLang="en-US" sz="1100" i="1" dirty="0"/>
              <a:t>Facts vs. Sentiment: Deals in the Insurance Sector</a:t>
            </a:r>
            <a:r>
              <a:rPr lang="en-US" altLang="en-US" sz="1100" dirty="0"/>
              <a:t>,” by Aviva CEO Mark Wilson.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85725" y="5979836"/>
            <a:ext cx="3632835" cy="266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" y="1993165"/>
            <a:ext cx="8684437" cy="4170404"/>
          </a:xfrm>
          <a:prstGeom prst="rect">
            <a:avLst/>
          </a:prstGeom>
        </p:spPr>
      </p:pic>
      <p:sp>
        <p:nvSpPr>
          <p:cNvPr id="14" name="AutoShape 7"/>
          <p:cNvSpPr>
            <a:spLocks noChangeArrowheads="1"/>
          </p:cNvSpPr>
          <p:nvPr/>
        </p:nvSpPr>
        <p:spPr bwMode="blackWhite">
          <a:xfrm>
            <a:off x="5055385" y="1176754"/>
            <a:ext cx="1993599" cy="1258728"/>
          </a:xfrm>
          <a:prstGeom prst="wedgeRectCallout">
            <a:avLst>
              <a:gd name="adj1" fmla="val 88246"/>
              <a:gd name="adj2" fmla="val 6378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share of M&amp;A deal volume that was cross-border more than doubled in 2015</a:t>
            </a:r>
          </a:p>
        </p:txBody>
      </p:sp>
    </p:spTree>
    <p:extLst>
      <p:ext uri="{BB962C8B-B14F-4D97-AF65-F5344CB8AC3E}">
        <p14:creationId xmlns:p14="http://schemas.microsoft.com/office/powerpoint/2010/main" val="188528562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8371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8372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55D3EE-FCDE-48E0-A014-CB608766439D}" type="slidenum">
              <a:rPr lang="en-US" altLang="en-US" smtClean="0"/>
              <a:pPr/>
              <a:t>73</a:t>
            </a:fld>
            <a:endParaRPr lang="en-US" altLang="en-US"/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" y="90488"/>
            <a:ext cx="7951470" cy="860425"/>
          </a:xfrm>
        </p:spPr>
        <p:txBody>
          <a:bodyPr/>
          <a:lstStyle/>
          <a:p>
            <a:r>
              <a:rPr lang="en-US" altLang="en-US" sz="2800" dirty="0">
                <a:latin typeface="Arial" panose="020B0604020202020204" pitchFamily="34" charset="0"/>
              </a:rPr>
              <a:t>M&amp;A Activity Has Shifted Away from Europe and Towards Asia and N. America</a:t>
            </a:r>
          </a:p>
        </p:txBody>
      </p:sp>
      <p:sp>
        <p:nvSpPr>
          <p:cNvPr id="58376" name="Rectangle 5"/>
          <p:cNvSpPr>
            <a:spLocks noChangeArrowheads="1"/>
          </p:cNvSpPr>
          <p:nvPr/>
        </p:nvSpPr>
        <p:spPr bwMode="auto">
          <a:xfrm>
            <a:off x="0" y="6389410"/>
            <a:ext cx="7569200" cy="46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 dirty="0"/>
              <a:t>.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n-US" altLang="en-US" sz="1100" dirty="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6431729"/>
            <a:ext cx="7569200" cy="42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 dirty="0"/>
              <a:t>Source: Thomson Reuters as of Oct. 2015 from Geneva Association Newsletter </a:t>
            </a:r>
            <a:r>
              <a:rPr lang="en-US" altLang="en-US" sz="1100" i="1" dirty="0"/>
              <a:t>Insurance and Finance</a:t>
            </a:r>
            <a:r>
              <a:rPr lang="en-US" altLang="en-US" sz="1100" dirty="0"/>
              <a:t>, Jan. 2016, presentation “</a:t>
            </a:r>
            <a:r>
              <a:rPr lang="en-US" altLang="en-US" sz="1100" i="1" dirty="0"/>
              <a:t>Facts vs. Sentiment: Deals in the Insurance Sector</a:t>
            </a:r>
            <a:r>
              <a:rPr lang="en-US" altLang="en-US" sz="1100" dirty="0"/>
              <a:t>,” by Aviva CEO Mark Wilson.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85725" y="5979836"/>
            <a:ext cx="3632835" cy="266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20" y="2074227"/>
            <a:ext cx="8819830" cy="42438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1765" y="6004324"/>
            <a:ext cx="3632835" cy="266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blackWhite">
          <a:xfrm>
            <a:off x="5024905" y="1093509"/>
            <a:ext cx="2320775" cy="877530"/>
          </a:xfrm>
          <a:prstGeom prst="wedgeRectCallout">
            <a:avLst>
              <a:gd name="adj1" fmla="val 53708"/>
              <a:gd name="adj2" fmla="val 13266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Asian, N. American deal volumes were up sharply in 2015</a:t>
            </a:r>
          </a:p>
        </p:txBody>
      </p:sp>
    </p:spTree>
    <p:extLst>
      <p:ext uri="{BB962C8B-B14F-4D97-AF65-F5344CB8AC3E}">
        <p14:creationId xmlns:p14="http://schemas.microsoft.com/office/powerpoint/2010/main" val="80030227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8371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8372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55D3EE-FCDE-48E0-A014-CB608766439D}" type="slidenum">
              <a:rPr lang="en-US" altLang="en-US" smtClean="0"/>
              <a:pPr/>
              <a:t>74</a:t>
            </a:fld>
            <a:endParaRPr lang="en-US" altLang="en-US"/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" y="90488"/>
            <a:ext cx="7951470" cy="860425"/>
          </a:xfrm>
        </p:spPr>
        <p:txBody>
          <a:bodyPr/>
          <a:lstStyle/>
          <a:p>
            <a:r>
              <a:rPr lang="en-US" altLang="en-US" sz="2800" dirty="0">
                <a:latin typeface="Arial" panose="020B0604020202020204" pitchFamily="34" charset="0"/>
              </a:rPr>
              <a:t>M&amp;A: Deal Rationale by Dollar Amount</a:t>
            </a:r>
          </a:p>
        </p:txBody>
      </p:sp>
      <p:sp>
        <p:nvSpPr>
          <p:cNvPr id="58376" name="Rectangle 5"/>
          <p:cNvSpPr>
            <a:spLocks noChangeArrowheads="1"/>
          </p:cNvSpPr>
          <p:nvPr/>
        </p:nvSpPr>
        <p:spPr bwMode="auto">
          <a:xfrm>
            <a:off x="0" y="6389410"/>
            <a:ext cx="7569200" cy="46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 dirty="0"/>
              <a:t>.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n-US" altLang="en-US" sz="1100" dirty="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6287844"/>
            <a:ext cx="7569200" cy="57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 dirty="0"/>
              <a:t>Source: SNL Financial and WCMA estimates from Geneva Association Newsletter </a:t>
            </a:r>
            <a:r>
              <a:rPr lang="en-US" altLang="en-US" sz="1100" i="1" dirty="0"/>
              <a:t>Insurance and Finance</a:t>
            </a:r>
            <a:r>
              <a:rPr lang="en-US" altLang="en-US" sz="1100" dirty="0"/>
              <a:t>, Jan. 2016, presentation “</a:t>
            </a:r>
            <a:r>
              <a:rPr lang="en-US" altLang="en-US" sz="1100" i="1" dirty="0"/>
              <a:t>What is the Logic Behind Consolidation? And Does It Create Value? A View from Outside</a:t>
            </a:r>
            <a:r>
              <a:rPr lang="en-US" altLang="en-US" sz="1100" dirty="0"/>
              <a:t>,” by Brian </a:t>
            </a:r>
            <a:r>
              <a:rPr lang="en-US" altLang="en-US" sz="1100" dirty="0" err="1"/>
              <a:t>Shea</a:t>
            </a:r>
            <a:r>
              <a:rPr lang="en-US" altLang="en-US" sz="1100" dirty="0"/>
              <a:t>, Head of Willis Capital Markets  &amp; Advisory Europe (WCMA).</a:t>
            </a:r>
          </a:p>
        </p:txBody>
      </p:sp>
      <p:sp>
        <p:nvSpPr>
          <p:cNvPr id="3" name="Rectangle 2"/>
          <p:cNvSpPr/>
          <p:nvPr/>
        </p:nvSpPr>
        <p:spPr>
          <a:xfrm>
            <a:off x="85725" y="5979836"/>
            <a:ext cx="3632835" cy="266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1765" y="6004324"/>
            <a:ext cx="3632835" cy="266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74" y="1795287"/>
            <a:ext cx="8438001" cy="4318038"/>
          </a:xfrm>
          <a:prstGeom prst="rect">
            <a:avLst/>
          </a:prstGeom>
        </p:spPr>
      </p:pic>
      <p:sp>
        <p:nvSpPr>
          <p:cNvPr id="14" name="AutoShape 7"/>
          <p:cNvSpPr>
            <a:spLocks noChangeArrowheads="1"/>
          </p:cNvSpPr>
          <p:nvPr/>
        </p:nvSpPr>
        <p:spPr bwMode="blackWhite">
          <a:xfrm>
            <a:off x="4856480" y="1125432"/>
            <a:ext cx="2129472" cy="877530"/>
          </a:xfrm>
          <a:prstGeom prst="wedgeRectCallout">
            <a:avLst>
              <a:gd name="adj1" fmla="val 68154"/>
              <a:gd name="adj2" fmla="val 12687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 drives most deals (excluding health sector)</a:t>
            </a:r>
          </a:p>
        </p:txBody>
      </p:sp>
    </p:spTree>
    <p:extLst>
      <p:ext uri="{BB962C8B-B14F-4D97-AF65-F5344CB8AC3E}">
        <p14:creationId xmlns:p14="http://schemas.microsoft.com/office/powerpoint/2010/main" val="305862456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8307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364333B5-F606-4F22-B5AB-C00680A5C585}" type="slidenum"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75</a:t>
            </a:fld>
            <a:endParaRPr lang="en-US" sz="9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9830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81025" y="2268538"/>
            <a:ext cx="7981950" cy="12969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4200" b="1" dirty="0">
                <a:solidFill>
                  <a:srgbClr val="FFFFFF"/>
                </a:solidFill>
              </a:rPr>
              <a:t>Some Key Drivers in the       US Economy</a:t>
            </a:r>
            <a:endParaRPr lang="en-US" sz="42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152456" name="Rectangle 8"/>
          <p:cNvSpPr>
            <a:spLocks noChangeArrowheads="1"/>
          </p:cNvSpPr>
          <p:nvPr/>
        </p:nvSpPr>
        <p:spPr bwMode="auto">
          <a:xfrm>
            <a:off x="771110" y="3826541"/>
            <a:ext cx="7396069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225A7A"/>
                </a:solidFill>
              </a:rPr>
              <a:t>Economic Factors Driving Exposure Growth and Insurer Performance</a:t>
            </a:r>
            <a:endParaRPr lang="en-US" sz="40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  <p:bldP spid="215245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 Real GDP Growth*</a:t>
            </a:r>
          </a:p>
        </p:txBody>
      </p:sp>
      <p:sp>
        <p:nvSpPr>
          <p:cNvPr id="66567" name="Rectangle 3"/>
          <p:cNvSpPr>
            <a:spLocks noChangeArrowheads="1"/>
          </p:cNvSpPr>
          <p:nvPr/>
        </p:nvSpPr>
        <p:spPr bwMode="auto">
          <a:xfrm>
            <a:off x="0" y="6392863"/>
            <a:ext cx="75692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342900" algn="l"/>
              </a:tabLst>
            </a:pPr>
            <a:r>
              <a:rPr lang="en-US" sz="1100" dirty="0"/>
              <a:t>*	Estimates/Forecasts from Blue Chip Economic Indicators.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342900" algn="l"/>
              </a:tabLst>
            </a:pPr>
            <a:r>
              <a:rPr lang="en-US" sz="1100" dirty="0"/>
              <a:t>Source: US Department of Commerce, Blue Economic Indicators 10/16; Insurance Information Institute.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987688"/>
              </p:ext>
            </p:extLst>
          </p:nvPr>
        </p:nvGraphicFramePr>
        <p:xfrm>
          <a:off x="38100" y="1639888"/>
          <a:ext cx="8955088" cy="392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1950" name="Chart" r:id="rId4" imgW="8600977" imgH="3781460" progId="MSGraph.Chart.8">
                  <p:embed followColorScheme="full"/>
                </p:oleObj>
              </mc:Choice>
              <mc:Fallback>
                <p:oleObj name="Chart" r:id="rId4" imgW="8600977" imgH="3781460" progId="MSGraph.Chart.8">
                  <p:embed followColorScheme="full"/>
                  <p:pic>
                    <p:nvPicPr>
                      <p:cNvPr id="6656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8100" y="1639888"/>
                        <a:ext cx="8955088" cy="3922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8" name="Rectangle 5"/>
          <p:cNvSpPr>
            <a:spLocks noChangeArrowheads="1"/>
          </p:cNvSpPr>
          <p:nvPr/>
        </p:nvSpPr>
        <p:spPr bwMode="auto">
          <a:xfrm>
            <a:off x="457200" y="6400800"/>
            <a:ext cx="200025" cy="889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298450" y="5473700"/>
            <a:ext cx="8531225" cy="8159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GDP Growth Is Expected to Continue at a Steady, Albeit Moderate Pace that Gradually Benefits the Economy Broadly</a:t>
            </a: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96947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Real GDP Growth (%)</a:t>
            </a:r>
          </a:p>
        </p:txBody>
      </p:sp>
      <p:sp>
        <p:nvSpPr>
          <p:cNvPr id="1926153" name="AutoShape 9"/>
          <p:cNvSpPr>
            <a:spLocks noChangeArrowheads="1"/>
          </p:cNvSpPr>
          <p:nvPr/>
        </p:nvSpPr>
        <p:spPr bwMode="blackWhite">
          <a:xfrm>
            <a:off x="773724" y="3316795"/>
            <a:ext cx="1084384" cy="1053592"/>
          </a:xfrm>
          <a:prstGeom prst="wedgeRectCallout">
            <a:avLst>
              <a:gd name="adj1" fmla="val 57194"/>
              <a:gd name="adj2" fmla="val -6565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Recession began in Dec, 2007</a:t>
            </a:r>
          </a:p>
        </p:txBody>
      </p:sp>
      <p:sp>
        <p:nvSpPr>
          <p:cNvPr id="1926154" name="AutoShape 10"/>
          <p:cNvSpPr>
            <a:spLocks noChangeArrowheads="1"/>
          </p:cNvSpPr>
          <p:nvPr/>
        </p:nvSpPr>
        <p:spPr bwMode="blackWhite">
          <a:xfrm>
            <a:off x="2222938" y="1140542"/>
            <a:ext cx="2349880" cy="688258"/>
          </a:xfrm>
          <a:prstGeom prst="wedgeRectCallout">
            <a:avLst>
              <a:gd name="adj1" fmla="val -30404"/>
              <a:gd name="adj2" fmla="val 20543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The Q4:2008 decline was the steepest since the Q1:1982 drop of 6.8%</a:t>
            </a: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blackWhite">
          <a:xfrm>
            <a:off x="3784600" y="3622414"/>
            <a:ext cx="1961532" cy="973399"/>
          </a:xfrm>
          <a:prstGeom prst="wedgeRectCallout">
            <a:avLst>
              <a:gd name="adj1" fmla="val 67353"/>
              <a:gd name="adj2" fmla="val -6824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Q1 2014/15 GDP data were hit hard by this year’s “Polar Vortex” and harsh winter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grayWhite">
          <a:xfrm>
            <a:off x="1965569" y="3049101"/>
            <a:ext cx="1169466" cy="1804987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1597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2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2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  <p:bldP spid="1926153" grpId="0" animBg="1"/>
      <p:bldP spid="1926154" grpId="0" animBg="1"/>
      <p:bldP spid="14" grpId="0" animBg="1"/>
      <p:bldP spid="1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911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3CDEA-1BE3-4BCF-B1BC-9FD78CF63BE8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sp>
        <p:nvSpPr>
          <p:cNvPr id="450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Unemployment Rate Forecast</a:t>
            </a:r>
          </a:p>
        </p:txBody>
      </p:sp>
      <p:graphicFrame>
        <p:nvGraphicFramePr>
          <p:cNvPr id="6924291" name="Object 3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1185888818"/>
              </p:ext>
            </p:extLst>
          </p:nvPr>
        </p:nvGraphicFramePr>
        <p:xfrm>
          <a:off x="254000" y="1873250"/>
          <a:ext cx="8518525" cy="438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2974" name="Chart" r:id="rId4" imgW="8201097" imgH="4219540" progId="MSGraph.Chart.8">
                  <p:embed followColorScheme="full"/>
                </p:oleObj>
              </mc:Choice>
              <mc:Fallback>
                <p:oleObj name="Chart" r:id="rId4" imgW="8201097" imgH="4219540" progId="MSGraph.Chart.8">
                  <p:embed followColorScheme="full"/>
                  <p:pic>
                    <p:nvPicPr>
                      <p:cNvPr id="69242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1873250"/>
                        <a:ext cx="8518525" cy="438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73797" name="AutoShape 5"/>
          <p:cNvSpPr>
            <a:spLocks noChangeArrowheads="1"/>
          </p:cNvSpPr>
          <p:nvPr/>
        </p:nvSpPr>
        <p:spPr bwMode="blackWhite">
          <a:xfrm>
            <a:off x="5417237" y="1055410"/>
            <a:ext cx="2568942" cy="1511944"/>
          </a:xfrm>
          <a:prstGeom prst="wedgeRectCallout">
            <a:avLst>
              <a:gd name="adj1" fmla="val -129204"/>
              <a:gd name="adj2" fmla="val 1518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Rising unemployment </a:t>
            </a:r>
            <a:br>
              <a:rPr lang="en-US" sz="1600" b="1" dirty="0">
                <a:solidFill>
                  <a:schemeClr val="bg1"/>
                </a:solidFill>
                <a:cs typeface="+mn-cs"/>
              </a:rPr>
            </a:br>
            <a:r>
              <a:rPr lang="en-US" sz="1600" b="1" dirty="0">
                <a:solidFill>
                  <a:schemeClr val="bg1"/>
                </a:solidFill>
                <a:cs typeface="+mn-cs"/>
              </a:rPr>
              <a:t>eroded payrolls </a:t>
            </a:r>
            <a:br>
              <a:rPr lang="en-US" sz="1600" b="1" dirty="0">
                <a:solidFill>
                  <a:schemeClr val="bg1"/>
                </a:solidFill>
                <a:cs typeface="+mn-cs"/>
              </a:rPr>
            </a:br>
            <a:r>
              <a:rPr lang="en-US" sz="1600" b="1" dirty="0">
                <a:solidFill>
                  <a:schemeClr val="bg1"/>
                </a:solidFill>
                <a:cs typeface="+mn-cs"/>
              </a:rPr>
              <a:t>and WC’s </a:t>
            </a:r>
            <a:br>
              <a:rPr lang="en-US" sz="1600" b="1" dirty="0">
                <a:solidFill>
                  <a:schemeClr val="bg1"/>
                </a:solidFill>
                <a:cs typeface="+mn-cs"/>
              </a:rPr>
            </a:br>
            <a:r>
              <a:rPr lang="en-US" sz="1600" b="1" dirty="0">
                <a:solidFill>
                  <a:schemeClr val="bg1"/>
                </a:solidFill>
                <a:cs typeface="+mn-cs"/>
              </a:rPr>
              <a:t>exposure base.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Unemployment peaked at 10% in late 2009.</a:t>
            </a:r>
          </a:p>
        </p:txBody>
      </p:sp>
      <p:sp>
        <p:nvSpPr>
          <p:cNvPr id="45064" name="Rectangle 5"/>
          <p:cNvSpPr>
            <a:spLocks noChangeArrowheads="1"/>
          </p:cNvSpPr>
          <p:nvPr/>
        </p:nvSpPr>
        <p:spPr bwMode="auto">
          <a:xfrm>
            <a:off x="-1" y="6389410"/>
            <a:ext cx="8498541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         = actual;          = forecasts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US Bureau of Labor Statistics; Blue Chip Economic Indicators (10/16 edition);  Insurance Information Institute.</a:t>
            </a:r>
          </a:p>
        </p:txBody>
      </p:sp>
      <p:sp>
        <p:nvSpPr>
          <p:cNvPr id="45065" name="Rectangle 6"/>
          <p:cNvSpPr>
            <a:spLocks noChangeArrowheads="1"/>
          </p:cNvSpPr>
          <p:nvPr/>
        </p:nvSpPr>
        <p:spPr bwMode="auto">
          <a:xfrm>
            <a:off x="442913" y="6402388"/>
            <a:ext cx="263525" cy="1254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Rectangle 7"/>
          <p:cNvSpPr>
            <a:spLocks noChangeArrowheads="1"/>
          </p:cNvSpPr>
          <p:nvPr/>
        </p:nvSpPr>
        <p:spPr bwMode="auto">
          <a:xfrm>
            <a:off x="1355725" y="6402388"/>
            <a:ext cx="263525" cy="1254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Rectangle 8"/>
          <p:cNvSpPr>
            <a:spLocks noChangeArrowheads="1"/>
          </p:cNvSpPr>
          <p:nvPr/>
        </p:nvSpPr>
        <p:spPr bwMode="black">
          <a:xfrm>
            <a:off x="280988" y="1112022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2007:Q1 to 2017:Q4F*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2654299" y="3897255"/>
            <a:ext cx="2689225" cy="1262062"/>
          </a:xfrm>
          <a:prstGeom prst="wedgeRectCallout">
            <a:avLst>
              <a:gd name="adj1" fmla="val -48470"/>
              <a:gd name="adj2" fmla="val -2693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cs typeface="+mn-cs"/>
              </a:rPr>
              <a:t>Unemployment forecasts have been revised modestly downwards. Optimistic scenarios put the unemployment as low as 4.3% by Q4 of 2017.</a:t>
            </a: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blackWhite">
          <a:xfrm>
            <a:off x="6727352" y="2828869"/>
            <a:ext cx="2155582" cy="1066800"/>
          </a:xfrm>
          <a:prstGeom prst="wedgeRectCallout">
            <a:avLst>
              <a:gd name="adj1" fmla="val -9636"/>
              <a:gd name="adj2" fmla="val 10142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Jobless figures have been revised downwards for 2016</a:t>
            </a:r>
          </a:p>
        </p:txBody>
      </p:sp>
    </p:spTree>
    <p:extLst>
      <p:ext uri="{BB962C8B-B14F-4D97-AF65-F5344CB8AC3E}">
        <p14:creationId xmlns:p14="http://schemas.microsoft.com/office/powerpoint/2010/main" val="14862172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07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3797" grpId="0" animBg="1"/>
      <p:bldP spid="12" grpId="0" animBg="1"/>
      <p:bldP spid="13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35BC6-8224-463A-A3C8-641FE62D3BCF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graphicFrame>
        <p:nvGraphicFramePr>
          <p:cNvPr id="512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3165283"/>
              </p:ext>
            </p:extLst>
          </p:nvPr>
        </p:nvGraphicFramePr>
        <p:xfrm>
          <a:off x="89578" y="811101"/>
          <a:ext cx="8926513" cy="4684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35206" name="Chart" r:id="rId4" imgW="8686696" imgH="4581560" progId="MSGraph.Chart.8">
                  <p:embed followColorScheme="full"/>
                </p:oleObj>
              </mc:Choice>
              <mc:Fallback>
                <p:oleObj name="Chart" r:id="rId4" imgW="8686696" imgH="458156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78" y="811101"/>
                        <a:ext cx="8926513" cy="468475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511597" y="151302"/>
            <a:ext cx="6646286" cy="860425"/>
          </a:xfrm>
        </p:spPr>
        <p:txBody>
          <a:bodyPr/>
          <a:lstStyle/>
          <a:p>
            <a:r>
              <a:rPr lang="en-US" sz="2800" dirty="0"/>
              <a:t>Continued Business Investment Will</a:t>
            </a:r>
            <a:br>
              <a:rPr lang="en-US" sz="2800" dirty="0"/>
            </a:br>
            <a:r>
              <a:rPr lang="en-US" sz="2800" dirty="0"/>
              <a:t>Spur Commercial Exposure Growth</a:t>
            </a:r>
          </a:p>
        </p:txBody>
      </p:sp>
      <p:sp>
        <p:nvSpPr>
          <p:cNvPr id="1969158" name="AutoShape 6"/>
          <p:cNvSpPr>
            <a:spLocks noChangeArrowheads="1"/>
          </p:cNvSpPr>
          <p:nvPr/>
        </p:nvSpPr>
        <p:spPr bwMode="blackWhite">
          <a:xfrm>
            <a:off x="267493" y="5393203"/>
            <a:ext cx="8636000" cy="930108"/>
          </a:xfrm>
          <a:prstGeom prst="wedgeRectCallout">
            <a:avLst>
              <a:gd name="adj1" fmla="val -3301"/>
              <a:gd name="adj2" fmla="val -6311"/>
            </a:avLst>
          </a:prstGeom>
          <a:solidFill>
            <a:schemeClr val="accent6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cs typeface="+mn-cs"/>
              </a:rPr>
              <a:t>Business investment was a major drag on the economy in 2016 and adversely impacts commercial property and liability insurance exposures. Growth should begin a modest  recovery in 2017.</a:t>
            </a:r>
          </a:p>
        </p:txBody>
      </p: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267493" y="6323311"/>
            <a:ext cx="841216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/>
              <a:t>Sources: Blue Chip Economic Indicators, 10/2016 (history and forecasts for 2016 and 2017, 10/2016 for forecasts for 2018-2022; Insurance Information Institute.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blackWhite">
          <a:xfrm>
            <a:off x="5181249" y="1180548"/>
            <a:ext cx="3222752" cy="981956"/>
          </a:xfrm>
          <a:prstGeom prst="wedgeRectCallout">
            <a:avLst>
              <a:gd name="adj1" fmla="val 5813"/>
              <a:gd name="adj2" fmla="val 12577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cs typeface="+mn-cs"/>
              </a:rPr>
              <a:t>The level and direction of interest rates is likely to affect these growth rates.</a:t>
            </a:r>
          </a:p>
        </p:txBody>
      </p:sp>
    </p:spTree>
    <p:extLst>
      <p:ext uri="{BB962C8B-B14F-4D97-AF65-F5344CB8AC3E}">
        <p14:creationId xmlns:p14="http://schemas.microsoft.com/office/powerpoint/2010/main" val="252740161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6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9158" grpId="0" animBg="1"/>
      <p:bldP spid="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7270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D1AA6-5342-47E3-91E6-60DBEF277DA8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sp>
        <p:nvSpPr>
          <p:cNvPr id="358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5575" y="0"/>
            <a:ext cx="7550150" cy="989013"/>
          </a:xfrm>
        </p:spPr>
        <p:txBody>
          <a:bodyPr/>
          <a:lstStyle/>
          <a:p>
            <a:r>
              <a:rPr lang="en-US" dirty="0"/>
              <a:t>Annual Inflation Rates, (CPI-U, %),</a:t>
            </a:r>
            <a:br>
              <a:rPr lang="en-US" dirty="0"/>
            </a:br>
            <a:r>
              <a:rPr lang="en-US" dirty="0"/>
              <a:t>1990–2017F</a:t>
            </a:r>
          </a:p>
        </p:txBody>
      </p:sp>
      <p:graphicFrame>
        <p:nvGraphicFramePr>
          <p:cNvPr id="3584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798460"/>
              </p:ext>
            </p:extLst>
          </p:nvPr>
        </p:nvGraphicFramePr>
        <p:xfrm>
          <a:off x="161925" y="1639888"/>
          <a:ext cx="8659813" cy="400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53635" name="Chart" r:id="rId4" imgW="8286815" imgH="3838402" progId="MSGraph.Chart.8">
                  <p:embed followColorScheme="full"/>
                </p:oleObj>
              </mc:Choice>
              <mc:Fallback>
                <p:oleObj name="Chart" r:id="rId4" imgW="8286815" imgH="383840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61925" y="1639888"/>
                        <a:ext cx="8659813" cy="4008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7" name="Rectangle 4"/>
          <p:cNvSpPr>
            <a:spLocks noChangeArrowheads="1"/>
          </p:cNvSpPr>
          <p:nvPr/>
        </p:nvSpPr>
        <p:spPr bwMode="auto">
          <a:xfrm>
            <a:off x="0" y="6392863"/>
            <a:ext cx="75692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 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US Bureau of Labor Statistics; Blue Chip Economic Indicators, 10/16 (forecasts). </a:t>
            </a:r>
          </a:p>
        </p:txBody>
      </p:sp>
      <p:sp>
        <p:nvSpPr>
          <p:cNvPr id="1965061" name="Rectangle 5"/>
          <p:cNvSpPr>
            <a:spLocks noChangeArrowheads="1"/>
          </p:cNvSpPr>
          <p:nvPr/>
        </p:nvSpPr>
        <p:spPr bwMode="blackWhite">
          <a:xfrm>
            <a:off x="984736" y="5534025"/>
            <a:ext cx="7338649" cy="9731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Slack in the U.S. economy and falling energy prices suggests that inflationary pressures should remain subdued for an extended period of times</a:t>
            </a:r>
          </a:p>
        </p:txBody>
      </p:sp>
      <p:sp>
        <p:nvSpPr>
          <p:cNvPr id="35849" name="Rectangle 6"/>
          <p:cNvSpPr>
            <a:spLocks noChangeArrowheads="1"/>
          </p:cNvSpPr>
          <p:nvPr/>
        </p:nvSpPr>
        <p:spPr bwMode="black">
          <a:xfrm>
            <a:off x="233363" y="1162050"/>
            <a:ext cx="1090612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Annual Inflation Rates (%)</a:t>
            </a:r>
          </a:p>
        </p:txBody>
      </p:sp>
      <p:sp>
        <p:nvSpPr>
          <p:cNvPr id="1965063" name="AutoShape 7"/>
          <p:cNvSpPr>
            <a:spLocks noChangeArrowheads="1"/>
          </p:cNvSpPr>
          <p:nvPr/>
        </p:nvSpPr>
        <p:spPr bwMode="blackWhite">
          <a:xfrm>
            <a:off x="2797939" y="1150938"/>
            <a:ext cx="4048125" cy="1309687"/>
          </a:xfrm>
          <a:prstGeom prst="wedgeRectCallout">
            <a:avLst>
              <a:gd name="adj1" fmla="val 27685"/>
              <a:gd name="adj2" fmla="val 7108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Inflation peaked at 5.6% in August 2008 on high energy and commodity crisis. The recession and the collapse of the commodity bubble reduced inflationary pressures in 2009/10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7128386" y="1162050"/>
            <a:ext cx="1620223" cy="1830021"/>
          </a:xfrm>
          <a:prstGeom prst="wedgeRectCallout">
            <a:avLst>
              <a:gd name="adj1" fmla="val 22183"/>
              <a:gd name="adj2" fmla="val 9279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cs typeface="+mn-cs"/>
              </a:rPr>
              <a:t>Inflationary expectations remain muted, allowing the Fed to maintain low interest rates without concern of inflation</a:t>
            </a:r>
            <a:endParaRPr lang="en-US" sz="1400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93930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6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6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6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5061" grpId="0" animBg="1"/>
      <p:bldP spid="1965063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463037" y="2039989"/>
            <a:ext cx="7981950" cy="20161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>
                <a:solidFill>
                  <a:schemeClr val="bg1"/>
                </a:solidFill>
              </a:rPr>
              <a:t>Globalization:</a:t>
            </a:r>
            <a:br>
              <a:rPr lang="en-US" sz="4200" dirty="0">
                <a:solidFill>
                  <a:schemeClr val="bg1"/>
                </a:solidFill>
              </a:rPr>
            </a:br>
            <a:r>
              <a:rPr lang="en-US" sz="4200" dirty="0">
                <a:solidFill>
                  <a:schemeClr val="bg1"/>
                </a:solidFill>
              </a:rPr>
              <a:t>The Global Economy Creates and Transmits Cycles &amp; Risks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DFE0512-2DB8-43E3-8365-2DAB64B50EE9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8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8" name="TextBox 5"/>
          <p:cNvSpPr txBox="1">
            <a:spLocks noChangeArrowheads="1"/>
          </p:cNvSpPr>
          <p:nvPr/>
        </p:nvSpPr>
        <p:spPr bwMode="auto">
          <a:xfrm>
            <a:off x="301480" y="4042296"/>
            <a:ext cx="85033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2B7299"/>
                </a:solidFill>
              </a:rPr>
              <a:t>Globalization Is a Double Edged Sword—Creating Opportunity and Wealth But Potentially Creating and Amplifying Risk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24465" y="5677311"/>
            <a:ext cx="8398848" cy="5909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>
                <a:solidFill>
                  <a:srgbClr val="C00000"/>
                </a:solidFill>
              </a:rPr>
              <a:t>Emerging vs. “Advanced” Economies</a:t>
            </a:r>
          </a:p>
        </p:txBody>
      </p:sp>
    </p:spTree>
    <p:extLst>
      <p:ext uri="{BB962C8B-B14F-4D97-AF65-F5344CB8AC3E}">
        <p14:creationId xmlns:p14="http://schemas.microsoft.com/office/powerpoint/2010/main" val="3136366881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  <p:bldP spid="9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AEE4F4-F568-4805-B677-FE268E4E48C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80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638194" y="1303462"/>
            <a:ext cx="7992000" cy="3365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square" lIns="53680" tIns="53680" rIns="53680" bIns="53680">
            <a:spAutoFit/>
          </a:bodyPr>
          <a:lstStyle/>
          <a:p>
            <a:pPr defTabSz="757238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0493D9"/>
              </a:buClr>
              <a:buSzPct val="80000"/>
              <a:buFont typeface="Wingdings" pitchFamily="2" charset="2"/>
              <a:buNone/>
            </a:pPr>
            <a:r>
              <a:rPr lang="en-GB" sz="1500" dirty="0">
                <a:solidFill>
                  <a:srgbClr val="0493D9"/>
                </a:solidFill>
                <a:latin typeface="SwissReSans"/>
              </a:rPr>
              <a:t>Bank of Canada, Commodity price indices, weekly data, (indexed to Jan 2000=100)</a:t>
            </a:r>
          </a:p>
        </p:txBody>
      </p:sp>
      <p:pic>
        <p:nvPicPr>
          <p:cNvPr id="6" name="Picture 1" descr="&lt;Chart&gt;&lt;ImageInfo Version=&quot;5.8.2899.3484&quot; GUID=&quot;41b45673273f44c9ab686bb00208a99b&quot; DsId=&quot;ZSWX006&quot; T1SubID=&quot;&quot; Width=&quot;839&quot; Height=&quot;416&quot; Format=&quot;emf&quot; ChartGroupUID=&quot;61361dd5-124e-4175-b139-4d23bffce87a&quot; GroupName=&quot;FRM Chartbook&quot; ChartName=&quot;Commodity prices (BOC)&quot; ChartStyleName=&quot;&quot; GroupNameEncoded=&quot;FRM+Chartbook&quot; ChartNameEncoded=&quot;Commodity+prices+(BOC)&quot; ChartStyleNameEncoded=&quot;&quot; ShortCode=&quot;&quot; ChartOwner=&quot;ZSWX056&quot; TemplateId=&quot;&quot; TemplateName=&quot;&quot; TemplateNameEncoded=&quot;&quot; EditionId=&quot;&quot; EditionGenerationDate=&quot;&quot; RefreshDate=&quot;04/02/2016 17:37:07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1&quot; NoofRows=&quot;1&quot; LeftMargin=&quot;79&quot; RightMargin=&quot;0&quot; TopMargin=&quot;208&quot; FootMargin=&quot;0&quot; Orientation=&quot;landscape&quot; FileNameTemplate=&quot;&quot; ImageFileName=&quot;&quot; ChartTitle=&quot;&quot; DoStretch=&quot;&quot; Pr=&quot;&quot; RetrieveParams=&quot;&quot; /&gt;&lt;/Chart&gt;"/>
          <p:cNvPicPr>
            <a:picLocks/>
          </p:cNvPicPr>
          <p:nvPr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3" y="1741438"/>
            <a:ext cx="7992000" cy="396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04082" y="5528831"/>
            <a:ext cx="4845283" cy="2622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53680" tIns="53680" rIns="53680" bIns="53680">
            <a:spAutoFit/>
          </a:bodyPr>
          <a:lstStyle/>
          <a:p>
            <a:pPr defTabSz="757238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283E36"/>
                </a:solidFill>
                <a:latin typeface="SwissReSans"/>
              </a:rPr>
              <a:t>Note: Total index includes energy, metals &amp; minerals, agriculture, forestry and fish.</a:t>
            </a:r>
          </a:p>
        </p:txBody>
      </p:sp>
      <p:sp>
        <p:nvSpPr>
          <p:cNvPr id="8" name="Rectangle 3"/>
          <p:cNvSpPr/>
          <p:nvPr/>
        </p:nvSpPr>
        <p:spPr>
          <a:xfrm>
            <a:off x="155575" y="5883339"/>
            <a:ext cx="8988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0099"/>
                </a:solidFill>
              </a:rPr>
              <a:t>Upside for most advanced economies, but a downside for commodity exporters</a:t>
            </a:r>
            <a:endParaRPr lang="en-GB" b="1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38194" y="6420521"/>
            <a:ext cx="7424642" cy="2930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53680" tIns="53680" rIns="53680" bIns="53680">
            <a:spAutoFit/>
          </a:bodyPr>
          <a:lstStyle/>
          <a:p>
            <a:pPr defTabSz="757238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rgbClr val="283E36"/>
                </a:solidFill>
                <a:latin typeface="+mj-lt"/>
              </a:rPr>
              <a:t>Source: </a:t>
            </a:r>
            <a:r>
              <a:rPr lang="en-GB" sz="1200" dirty="0" err="1">
                <a:solidFill>
                  <a:srgbClr val="283E36"/>
                </a:solidFill>
                <a:latin typeface="+mj-lt"/>
              </a:rPr>
              <a:t>Datastream</a:t>
            </a:r>
            <a:r>
              <a:rPr lang="en-GB" sz="1200" dirty="0">
                <a:solidFill>
                  <a:srgbClr val="283E36"/>
                </a:solidFill>
                <a:latin typeface="+mj-lt"/>
              </a:rPr>
              <a:t> from IUMI Hamburg 2016 presentation by Doug Harrell, Aspen Insurance.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55575" y="0"/>
            <a:ext cx="7550150" cy="989013"/>
          </a:xfrm>
          <a:prstGeom prst="rect">
            <a:avLst/>
          </a:prstGeom>
        </p:spPr>
        <p:txBody>
          <a:bodyPr/>
          <a:lstStyle>
            <a:lvl1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 charset="0"/>
                <a:ea typeface="+mj-ea"/>
                <a:cs typeface="+mj-cs"/>
              </a:defRPr>
            </a:lvl1pPr>
            <a:lvl2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2pPr>
            <a:lvl3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3pPr>
            <a:lvl4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4pPr>
            <a:lvl5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5pPr>
            <a:lvl6pPr marL="4572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6pPr>
            <a:lvl7pPr marL="9144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7pPr>
            <a:lvl8pPr marL="13716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8pPr>
            <a:lvl9pPr marL="18288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9pPr>
          </a:lstStyle>
          <a:p>
            <a:r>
              <a:rPr lang="en-US" kern="0" dirty="0"/>
              <a:t>Commodity Prices In Early 2016  Plunged to Lowest Levels Since 2000</a:t>
            </a: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blackWhite">
          <a:xfrm>
            <a:off x="6306206" y="2064576"/>
            <a:ext cx="2323987" cy="914400"/>
          </a:xfrm>
          <a:prstGeom prst="wedgeRectCallout">
            <a:avLst>
              <a:gd name="adj1" fmla="val 1600"/>
              <a:gd name="adj2" fmla="val 16277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Energy and other commodity prices tumbled</a:t>
            </a:r>
          </a:p>
        </p:txBody>
      </p:sp>
    </p:spTree>
    <p:extLst>
      <p:ext uri="{BB962C8B-B14F-4D97-AF65-F5344CB8AC3E}">
        <p14:creationId xmlns:p14="http://schemas.microsoft.com/office/powerpoint/2010/main" val="402811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335213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dirty="0">
                <a:solidFill>
                  <a:schemeClr val="bg1"/>
                </a:solidFill>
              </a:rPr>
              <a:t>MANUFACTURING SECTOR OVERVIEW &amp; OUTLOOK</a:t>
            </a: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768AB0DD-6747-40A0-AC06-7D6A13F73FFF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81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0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43191" y="4086788"/>
            <a:ext cx="8427383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225A7A"/>
                </a:solidFill>
              </a:rPr>
              <a:t>The U.S. Manufacturing Sector Is Being Buffeted by a High Dollar, Weak Export Markets and Plunging Oil Prices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6295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498" grpId="0" animBg="1"/>
      <p:bldP spid="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04866431"/>
              </p:ext>
            </p:extLst>
          </p:nvPr>
        </p:nvGraphicFramePr>
        <p:xfrm>
          <a:off x="-23813" y="1397000"/>
          <a:ext cx="8869772" cy="408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8442" name="Chart" r:id="rId4" imgW="8600977" imgH="4114800" progId="MSGraph.Chart.8">
                  <p:embed followColorScheme="full"/>
                </p:oleObj>
              </mc:Choice>
              <mc:Fallback>
                <p:oleObj name="Chart" r:id="rId4" imgW="8600977" imgH="4114800" progId="MSGraph.Chart.8">
                  <p:embed followColorScheme="full"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-23813" y="1397000"/>
                        <a:ext cx="8869772" cy="40878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0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ISM Manufacturing Index</a:t>
            </a:r>
          </a:p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i="1" kern="0" dirty="0">
                <a:solidFill>
                  <a:srgbClr val="225A7A"/>
                </a:solidFill>
                <a:ea typeface="+mj-ea"/>
                <a:cs typeface="+mj-cs"/>
              </a:rPr>
              <a:t>(Values &gt; 50 Indicate Expansion)</a:t>
            </a:r>
          </a:p>
        </p:txBody>
      </p:sp>
      <p:sp>
        <p:nvSpPr>
          <p:cNvPr id="74756" name="Rectangle 8"/>
          <p:cNvSpPr>
            <a:spLocks noChangeArrowheads="1"/>
          </p:cNvSpPr>
          <p:nvPr/>
        </p:nvSpPr>
        <p:spPr bwMode="black">
          <a:xfrm>
            <a:off x="347663" y="120015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January 2010 through September 2016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blackWhite">
          <a:xfrm>
            <a:off x="342900" y="5555463"/>
            <a:ext cx="8503059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The manufacturing sector expanded for 68 of the 72 months from Jan. 2010 through Dec. 2015.  The Manufacturing then weakened due to weakness abroad, the strong dollar and a collapse in oil prices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-201613" y="6615303"/>
            <a:ext cx="8727048" cy="2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Institute for Supply Management at </a:t>
            </a:r>
            <a:r>
              <a:rPr lang="en-US" sz="1100" dirty="0">
                <a:hlinkClick r:id="rId6"/>
              </a:rPr>
              <a:t>http://www.ism.ws/ismreport/mfgrob.cfm</a:t>
            </a:r>
            <a:r>
              <a:rPr lang="en-US" sz="1100" dirty="0"/>
              <a:t>; Insurance Information Institute.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4458494" y="3837215"/>
            <a:ext cx="2612571" cy="983677"/>
          </a:xfrm>
          <a:prstGeom prst="wedgeRectCallout">
            <a:avLst>
              <a:gd name="adj1" fmla="val 89322"/>
              <a:gd name="adj2" fmla="val -4994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Manufacturing began to contract in late 2015 and is experiencing only tepid growth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9643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922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922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84CF365C-A4C7-4257-845A-69DF68F9C436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83</a:t>
            </a:fld>
            <a:endParaRPr lang="en-US" sz="900"/>
          </a:p>
        </p:txBody>
      </p:sp>
      <p:graphicFrame>
        <p:nvGraphicFramePr>
          <p:cNvPr id="9218" name="Object 3"/>
          <p:cNvGraphicFramePr>
            <a:graphicFrameLocks/>
          </p:cNvGraphicFramePr>
          <p:nvPr>
            <p:extLst/>
          </p:nvPr>
        </p:nvGraphicFramePr>
        <p:xfrm>
          <a:off x="344488" y="968375"/>
          <a:ext cx="85979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6394" name="Chart" r:id="rId4" imgW="8286815" imgH="4010060" progId="MSGraph.Chart.8">
                  <p:embed followColorScheme="full"/>
                </p:oleObj>
              </mc:Choice>
              <mc:Fallback>
                <p:oleObj name="Chart" r:id="rId4" imgW="8286815" imgH="4010060" progId="MSGraph.Chart.8">
                  <p:embed followColorScheme="full"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968375"/>
                        <a:ext cx="859790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3875" y="131763"/>
            <a:ext cx="7219950" cy="860425"/>
          </a:xfrm>
        </p:spPr>
        <p:txBody>
          <a:bodyPr/>
          <a:lstStyle/>
          <a:p>
            <a:r>
              <a:rPr lang="en-US" dirty="0"/>
              <a:t>Dollar Value* of Manufacturers’ Shipments </a:t>
            </a:r>
            <a:r>
              <a:rPr lang="en-US" sz="2000" dirty="0"/>
              <a:t>Monthly, Jan. 1992—December 2015</a:t>
            </a:r>
          </a:p>
        </p:txBody>
      </p:sp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-147638" y="6430963"/>
            <a:ext cx="9090026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 Seasonally adjusted; Data published Feb. 4, 2016.</a:t>
            </a:r>
            <a:br>
              <a:rPr lang="en-US" sz="1100" dirty="0"/>
            </a:br>
            <a:r>
              <a:rPr lang="en-US" sz="1100" dirty="0"/>
              <a:t>Source: U.S. Census Bureau, </a:t>
            </a:r>
            <a:r>
              <a:rPr lang="en-US" sz="1100" i="1" dirty="0"/>
              <a:t>Full Report on Manufacturers’ Shipments, Inventories, and Orders, </a:t>
            </a:r>
            <a:r>
              <a:rPr lang="en-US" sz="1100" dirty="0">
                <a:hlinkClick r:id="rId6"/>
              </a:rPr>
              <a:t>http://www.census.gov/manufacturing/m3/</a:t>
            </a:r>
            <a:r>
              <a:rPr lang="en-US" sz="1100" dirty="0"/>
              <a:t> </a:t>
            </a:r>
          </a:p>
        </p:txBody>
      </p:sp>
      <p:sp>
        <p:nvSpPr>
          <p:cNvPr id="2129925" name="Rectangle 5"/>
          <p:cNvSpPr>
            <a:spLocks noChangeArrowheads="1"/>
          </p:cNvSpPr>
          <p:nvPr/>
        </p:nvSpPr>
        <p:spPr bwMode="blackWhite">
          <a:xfrm>
            <a:off x="44244" y="5367338"/>
            <a:ext cx="9026525" cy="9779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1600" b="1" dirty="0">
                <a:solidFill>
                  <a:schemeClr val="bg1"/>
                </a:solidFill>
              </a:rPr>
              <a:t>Monthly shipments in Nov. 2014  exceeded the pre-crisis (July 2008) peak but has declined in recent months. Weakness abroad, falling energy prices and a strong dollar are hurting the sector, especially exports.  Manufacturing growth leads to gains in many commercial exposures: WC, Commercial Auto, Marine, Property, and various Liability Coverages.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9225" name="Rectangle 8"/>
          <p:cNvSpPr>
            <a:spLocks noChangeArrowheads="1"/>
          </p:cNvSpPr>
          <p:nvPr/>
        </p:nvSpPr>
        <p:spPr bwMode="black">
          <a:xfrm>
            <a:off x="347663" y="1119188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$ Millions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33BDB-253A-4F22-A4CE-99B94C858058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blackWhite">
          <a:xfrm>
            <a:off x="2087418" y="1173163"/>
            <a:ext cx="3484707" cy="914400"/>
          </a:xfrm>
          <a:prstGeom prst="wedgeRectCallout">
            <a:avLst>
              <a:gd name="adj1" fmla="val 136002"/>
              <a:gd name="adj2" fmla="val 2083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The value of Manufacturing Shipments in Dec. 2015 was $467.0B—down 8% from the July 2014 record high of $508.1B</a:t>
            </a:r>
          </a:p>
        </p:txBody>
      </p:sp>
    </p:spTree>
    <p:extLst>
      <p:ext uri="{BB962C8B-B14F-4D97-AF65-F5344CB8AC3E}">
        <p14:creationId xmlns:p14="http://schemas.microsoft.com/office/powerpoint/2010/main" val="162235527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2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25" grpId="0" animBg="1"/>
      <p:bldP spid="15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Manufacturing Growth for Selected Sectors, 2015 vs. 2014*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>
            <p:extLst/>
          </p:nvPr>
        </p:nvGraphicFramePr>
        <p:xfrm>
          <a:off x="39688" y="1638300"/>
          <a:ext cx="8867775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7418" name="Chart" r:id="rId4" imgW="8534400" imgH="3771900" progId="MSGraph.Chart.8">
                  <p:embed followColorScheme="full"/>
                </p:oleObj>
              </mc:Choice>
              <mc:Fallback>
                <p:oleObj name="Chart" r:id="rId4" imgW="8534400" imgH="37719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9688" y="1638300"/>
                        <a:ext cx="8867775" cy="377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206477" y="5464175"/>
            <a:ext cx="8760542" cy="92187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Manufacturing Is Contracting Across a Number of Sectors, Especially Petroleum.  Adverse Exposure Impacts Are Likely for: WC, Commercial Property, Commercial Auto and Certain Liability Coverages</a:t>
            </a: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53788" y="1223682"/>
            <a:ext cx="1290918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Growth (%)</a:t>
            </a:r>
          </a:p>
        </p:txBody>
      </p:sp>
      <p:sp>
        <p:nvSpPr>
          <p:cNvPr id="1926153" name="AutoShape 9"/>
          <p:cNvSpPr>
            <a:spLocks noChangeArrowheads="1"/>
          </p:cNvSpPr>
          <p:nvPr/>
        </p:nvSpPr>
        <p:spPr bwMode="blackWhite">
          <a:xfrm>
            <a:off x="3737079" y="3321535"/>
            <a:ext cx="2411972" cy="769233"/>
          </a:xfrm>
          <a:prstGeom prst="wedgeRectCallout">
            <a:avLst>
              <a:gd name="adj1" fmla="val 83129"/>
              <a:gd name="adj2" fmla="val -3237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Manufacturing of non-durable goods is weaker  than for durables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-147918" y="6431729"/>
            <a:ext cx="9090212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*Seasonally adjusted; Date are YTD comparing data through November 2015 to the same period in 2014.</a:t>
            </a:r>
            <a:br>
              <a:rPr lang="en-US" sz="1100" dirty="0"/>
            </a:br>
            <a:r>
              <a:rPr lang="en-US" sz="1100" dirty="0"/>
              <a:t>Source: U.S. Census Bureau, </a:t>
            </a:r>
            <a:r>
              <a:rPr lang="en-US" sz="1100" i="1" dirty="0"/>
              <a:t>Full Report on Manufacturers’ Shipments, Inventories, and Orders, </a:t>
            </a:r>
            <a:r>
              <a:rPr lang="en-US" sz="1100" dirty="0">
                <a:hlinkClick r:id="rId6"/>
              </a:rPr>
              <a:t>http://www.census.gov/manufacturing/m3/</a:t>
            </a:r>
            <a:r>
              <a:rPr lang="en-US" sz="1100" dirty="0"/>
              <a:t> 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black">
          <a:xfrm>
            <a:off x="739028" y="1464049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>
                <a:solidFill>
                  <a:srgbClr val="225A7A"/>
                </a:solidFill>
              </a:rPr>
              <a:t>Durables: +1.8%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black">
          <a:xfrm>
            <a:off x="4488296" y="1455084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>
                <a:solidFill>
                  <a:srgbClr val="225A7A"/>
                </a:solidFill>
              </a:rPr>
              <a:t>Non-Durables: -9.6%</a:t>
            </a:r>
          </a:p>
        </p:txBody>
      </p:sp>
    </p:spTree>
    <p:extLst>
      <p:ext uri="{BB962C8B-B14F-4D97-AF65-F5344CB8AC3E}">
        <p14:creationId xmlns:p14="http://schemas.microsoft.com/office/powerpoint/2010/main" val="159523273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2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  <p:bldP spid="1926153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724C05A-B520-4207-A9FF-F8D8AFCFB1C7}" type="slidenum">
              <a:rPr lang="en-US" sz="900">
                <a:solidFill>
                  <a:srgbClr val="FFFFFF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85</a:t>
            </a:fld>
            <a:endParaRPr lang="en-US" sz="900">
              <a:solidFill>
                <a:srgbClr val="FFFFFF"/>
              </a:solidFill>
            </a:endParaRP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0"/>
          <p:cNvSpPr>
            <a:spLocks noChangeArrowheads="1"/>
          </p:cNvSpPr>
          <p:nvPr/>
        </p:nvSpPr>
        <p:spPr bwMode="blackWhite">
          <a:xfrm>
            <a:off x="377825" y="2724150"/>
            <a:ext cx="8424863" cy="1133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85000"/>
              </a:lnSpc>
              <a:spcBef>
                <a:spcPct val="25000"/>
              </a:spcBef>
              <a:defRPr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CYBER RISK AND INSURANCE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7431" y="4224191"/>
            <a:ext cx="8667481" cy="1588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dirty="0">
                <a:solidFill>
                  <a:srgbClr val="225A7A"/>
                </a:solidFill>
                <a:latin typeface="Arial "/>
              </a:rPr>
              <a:t>Cyber Risk is a Rapidly Emerging Exposure for Businesses Large and Small in Every Industry</a:t>
            </a:r>
            <a:endParaRPr lang="en-US" sz="3200" b="1" i="1" dirty="0">
              <a:solidFill>
                <a:srgbClr val="C00000"/>
              </a:solidFill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910938666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" y="90488"/>
            <a:ext cx="7550150" cy="860425"/>
          </a:xfrm>
        </p:spPr>
        <p:txBody>
          <a:bodyPr/>
          <a:lstStyle/>
          <a:p>
            <a:r>
              <a:rPr lang="en-US" dirty="0">
                <a:latin typeface="Arial" pitchFamily="34" charset="0"/>
              </a:rPr>
              <a:t>Data Breaches 2005-2015, by Number of Breaches and Records Exposed</a:t>
            </a: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black">
          <a:xfrm>
            <a:off x="347663" y="1139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  <a:latin typeface="Arial "/>
                <a:cs typeface="Arial" pitchFamily="34" charset="0"/>
              </a:rPr>
              <a:t># Data Breaches/Millions of Records Exposed</a:t>
            </a: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-1" y="6414802"/>
            <a:ext cx="9144001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rgbClr val="FF6801"/>
              </a:buClr>
              <a:tabLst>
                <a:tab pos="112713" algn="r"/>
              </a:tabLst>
            </a:pPr>
            <a:r>
              <a:rPr lang="en-US" sz="1100" dirty="0">
                <a:solidFill>
                  <a:srgbClr val="000000"/>
                </a:solidFill>
                <a:latin typeface="Arial "/>
                <a:cs typeface="Arial" pitchFamily="34" charset="0"/>
              </a:rPr>
              <a:t>Source: Identity Theft Resource Center (updated as of Jan. 6, 2016);</a:t>
            </a:r>
          </a:p>
          <a:p>
            <a:pPr marL="133350" indent="-133350" eaLnBrk="0" hangingPunct="0">
              <a:lnSpc>
                <a:spcPct val="90000"/>
              </a:lnSpc>
              <a:buClr>
                <a:srgbClr val="FF6801"/>
              </a:buClr>
              <a:tabLst>
                <a:tab pos="112713" algn="r"/>
              </a:tabLst>
            </a:pPr>
            <a:r>
              <a:rPr lang="en-US" sz="1100" dirty="0">
                <a:solidFill>
                  <a:srgbClr val="000000"/>
                </a:solidFill>
                <a:latin typeface="Arial "/>
                <a:cs typeface="Arial" pitchFamily="34" charset="0"/>
                <a:hlinkClick r:id="rId4"/>
              </a:rPr>
              <a:t>http://www.idtheftcenter.org/images/breach/ITRCBreachReport2015.pdf</a:t>
            </a:r>
            <a:r>
              <a:rPr lang="en-US" sz="1100" dirty="0">
                <a:solidFill>
                  <a:srgbClr val="000000"/>
                </a:solidFill>
                <a:latin typeface="Arial "/>
                <a:cs typeface="Arial" pitchFamily="34" charset="0"/>
              </a:rPr>
              <a:t> </a:t>
            </a:r>
          </a:p>
        </p:txBody>
      </p:sp>
      <p:graphicFrame>
        <p:nvGraphicFramePr>
          <p:cNvPr id="1026" name="Object 2"/>
          <p:cNvGraphicFramePr>
            <a:graphicFrameLocks/>
          </p:cNvGraphicFramePr>
          <p:nvPr>
            <p:extLst/>
          </p:nvPr>
        </p:nvGraphicFramePr>
        <p:xfrm>
          <a:off x="273049" y="1376220"/>
          <a:ext cx="8597900" cy="420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9466" name="Chart" r:id="rId5" imgW="8600977" imgH="4114800" progId="MSGraph.Chart.8">
                  <p:embed followColorScheme="full"/>
                </p:oleObj>
              </mc:Choice>
              <mc:Fallback>
                <p:oleObj name="Chart" r:id="rId5" imgW="8600977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49" y="1376220"/>
                        <a:ext cx="8597900" cy="420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06" name="Rectangle 6"/>
          <p:cNvSpPr>
            <a:spLocks noChangeArrowheads="1"/>
          </p:cNvSpPr>
          <p:nvPr/>
        </p:nvSpPr>
        <p:spPr bwMode="blackWhite">
          <a:xfrm>
            <a:off x="414338" y="5537200"/>
            <a:ext cx="7967662" cy="763116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  <a:latin typeface="Arial "/>
                <a:cs typeface="Arial" pitchFamily="34" charset="0"/>
              </a:rPr>
              <a:t>The 781 reported data breaches in 2015 was virtually unchanged form the record 783 reported in 2014. The number of exposed records soared to 169.1 million, and increase of 97.5%.</a:t>
            </a:r>
          </a:p>
        </p:txBody>
      </p:sp>
      <p:sp>
        <p:nvSpPr>
          <p:cNvPr id="1031" name="Rectangle 3"/>
          <p:cNvSpPr>
            <a:spLocks noChangeArrowheads="1"/>
          </p:cNvSpPr>
          <p:nvPr/>
        </p:nvSpPr>
        <p:spPr bwMode="black">
          <a:xfrm>
            <a:off x="8050993" y="1228860"/>
            <a:ext cx="7699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  <a:latin typeface="Arial "/>
                <a:cs typeface="Arial" pitchFamily="34" charset="0"/>
              </a:rPr>
              <a:t>Millions</a:t>
            </a:r>
          </a:p>
        </p:txBody>
      </p:sp>
      <p:pic>
        <p:nvPicPr>
          <p:cNvPr id="8" name="Picture 4" descr="https://encrypted-tbn0.gstatic.com/images?q=tbn:ANd9GcSh6ORZLNYgoUo4jcSKlBVamg_OKlcLZwHcqkIqZ8NpxyY1NNE7T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891" y="1123156"/>
            <a:ext cx="104933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6631" r="-9371" b="38519"/>
          <a:stretch/>
        </p:blipFill>
        <p:spPr>
          <a:xfrm>
            <a:off x="5740859" y="1234176"/>
            <a:ext cx="1036052" cy="2574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111" y="1133880"/>
            <a:ext cx="1101852" cy="299917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517" y="1515762"/>
            <a:ext cx="180181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871" y="2097881"/>
            <a:ext cx="661988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" descr="Image result for office of personnel management logo"/>
          <p:cNvSpPr>
            <a:spLocks noChangeAspect="1" noChangeArrowheads="1"/>
          </p:cNvSpPr>
          <p:nvPr/>
        </p:nvSpPr>
        <p:spPr bwMode="auto">
          <a:xfrm>
            <a:off x="-31750" y="-136525"/>
            <a:ext cx="120967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office of personnel management logo"/>
          <p:cNvSpPr>
            <a:spLocks noChangeAspect="1" noChangeArrowheads="1"/>
          </p:cNvSpPr>
          <p:nvPr/>
        </p:nvSpPr>
        <p:spPr bwMode="auto">
          <a:xfrm>
            <a:off x="120650" y="15875"/>
            <a:ext cx="120967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43" y="1682307"/>
            <a:ext cx="868680" cy="868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429" y="1549400"/>
            <a:ext cx="960120" cy="4840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550" y="1755537"/>
            <a:ext cx="968228" cy="6596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03" y="2633456"/>
            <a:ext cx="1069316" cy="69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584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6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68611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Data/Privacy Breach:</a:t>
            </a:r>
            <a:b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Many Potential Costs Can Be Insured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871539" y="1227613"/>
          <a:ext cx="7286624" cy="4980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1143000" y="4786313"/>
            <a:ext cx="1824038" cy="8826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rgbClr val="FFFFFF"/>
                </a:solidFill>
              </a:rPr>
              <a:t>Forensic costs to discover cause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843213" y="4357688"/>
            <a:ext cx="885825" cy="42862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17" name="TextBox 4"/>
          <p:cNvSpPr txBox="1">
            <a:spLocks noChangeArrowheads="1"/>
          </p:cNvSpPr>
          <p:nvPr/>
        </p:nvSpPr>
        <p:spPr bwMode="auto">
          <a:xfrm>
            <a:off x="8596313" y="6477000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E606A481-C36E-4059-9632-DCF5118F4A44}" type="slidenum">
              <a:rPr lang="en-US" altLang="en-US" sz="1200"/>
              <a:pPr algn="r"/>
              <a:t>87</a:t>
            </a:fld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49574888"/>
      </p:ext>
    </p:extLst>
  </p:cSld>
  <p:clrMapOvr>
    <a:masterClrMapping/>
  </p:clrMapOvr>
  <p:transition>
    <p:wipe dir="r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35BC6-8224-463A-A3C8-641FE62D3BCF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  <p:graphicFrame>
        <p:nvGraphicFramePr>
          <p:cNvPr id="5122" name="Object 2"/>
          <p:cNvGraphicFramePr>
            <a:graphicFrameLocks/>
          </p:cNvGraphicFramePr>
          <p:nvPr>
            <p:extLst/>
          </p:nvPr>
        </p:nvGraphicFramePr>
        <p:xfrm>
          <a:off x="215372" y="1673366"/>
          <a:ext cx="8926513" cy="467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0490" name="Chart" r:id="rId4" imgW="8715408" imgH="4600679" progId="MSGraph.Chart.8">
                  <p:embed followColorScheme="full"/>
                </p:oleObj>
              </mc:Choice>
              <mc:Fallback>
                <p:oleObj name="Chart" r:id="rId4" imgW="8715408" imgH="4600679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372" y="1673366"/>
                        <a:ext cx="8926513" cy="467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29817" y="19878"/>
            <a:ext cx="8055044" cy="860425"/>
          </a:xfrm>
        </p:spPr>
        <p:txBody>
          <a:bodyPr/>
          <a:lstStyle/>
          <a:p>
            <a:r>
              <a:rPr lang="en-US" dirty="0"/>
              <a:t>Estimated Cyber Insurance Premiums Written, 2014 – 2020F</a:t>
            </a:r>
          </a:p>
        </p:txBody>
      </p:sp>
      <p:sp>
        <p:nvSpPr>
          <p:cNvPr id="1969158" name="AutoShape 6"/>
          <p:cNvSpPr>
            <a:spLocks noChangeArrowheads="1"/>
          </p:cNvSpPr>
          <p:nvPr/>
        </p:nvSpPr>
        <p:spPr bwMode="blackWhite">
          <a:xfrm>
            <a:off x="4167266" y="1221260"/>
            <a:ext cx="2402887" cy="1473569"/>
          </a:xfrm>
          <a:prstGeom prst="wedgeRectCallout">
            <a:avLst>
              <a:gd name="adj1" fmla="val 79445"/>
              <a:gd name="adj2" fmla="val 5983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bg1"/>
                </a:solidFill>
                <a:latin typeface="Arial "/>
              </a:rPr>
              <a:t>Cyber insurance premiums written could more than triple to $7.5 billion by 2020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5372" y="6485943"/>
            <a:ext cx="5599290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dirty="0">
                <a:latin typeface="Arial "/>
              </a:rPr>
              <a:t>Source: </a:t>
            </a:r>
            <a:r>
              <a:rPr lang="en-US" sz="1200" dirty="0" err="1">
                <a:latin typeface="Arial "/>
              </a:rPr>
              <a:t>Advisen</a:t>
            </a:r>
            <a:r>
              <a:rPr lang="en-US" sz="1200" dirty="0">
                <a:latin typeface="Arial "/>
              </a:rPr>
              <a:t> (2014 est.); PwC (2015, 2020); Insurance Information Institute.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black">
          <a:xfrm>
            <a:off x="215372" y="1921641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Billions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3337" y="1221259"/>
            <a:ext cx="2649133" cy="34256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4167265" y="3357797"/>
            <a:ext cx="2402887" cy="1017386"/>
          </a:xfrm>
          <a:prstGeom prst="wedgeRectCallout">
            <a:avLst>
              <a:gd name="adj1" fmla="val -72772"/>
              <a:gd name="adj2" fmla="val -3558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bg1"/>
                </a:solidFill>
                <a:latin typeface="Arial "/>
              </a:rPr>
              <a:t>I.I.I.’s Cyber Risk paper issued   Oct. 2015</a:t>
            </a:r>
          </a:p>
        </p:txBody>
      </p:sp>
    </p:spTree>
    <p:extLst>
      <p:ext uri="{BB962C8B-B14F-4D97-AF65-F5344CB8AC3E}">
        <p14:creationId xmlns:p14="http://schemas.microsoft.com/office/powerpoint/2010/main" val="335003374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6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9158" grpId="0" animBg="1"/>
      <p:bldP spid="10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B4FC32C-87B1-44C7-8DC7-77CCE9CCF57C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89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9626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4102" name="Rectangle 6"/>
          <p:cNvSpPr>
            <a:spLocks noChangeArrowheads="1"/>
          </p:cNvSpPr>
          <p:nvPr/>
        </p:nvSpPr>
        <p:spPr bwMode="blackWhite">
          <a:xfrm>
            <a:off x="585787" y="1823781"/>
            <a:ext cx="8239125" cy="207645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400" b="1" dirty="0">
                <a:solidFill>
                  <a:srgbClr val="FFFFFF"/>
                </a:solidFill>
              </a:rPr>
              <a:t>Insured Catastrophe Losses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45297" y="4000244"/>
            <a:ext cx="8643879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225A7A"/>
                </a:solidFill>
              </a:rPr>
              <a:t>2013-2015 Experienced Below Average  CAT Activity After Very High CAT Losses in 2011/12</a:t>
            </a:r>
          </a:p>
          <a:p>
            <a:pPr algn="ctr"/>
            <a:r>
              <a:rPr lang="en-US" sz="3200" b="1" i="1" dirty="0">
                <a:solidFill>
                  <a:srgbClr val="FF0000"/>
                </a:solidFill>
              </a:rPr>
              <a:t>2016 Is On Track to Surpass Recent Years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945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2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410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50498" name="Object 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38835460"/>
              </p:ext>
            </p:extLst>
          </p:nvPr>
        </p:nvGraphicFramePr>
        <p:xfrm>
          <a:off x="174625" y="1614488"/>
          <a:ext cx="8742363" cy="472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27027" name="Chart" r:id="rId3" imgW="8505688" imgH="4600679" progId="MSGraph.Chart.8">
                  <p:embed followColorScheme="full"/>
                </p:oleObj>
              </mc:Choice>
              <mc:Fallback>
                <p:oleObj name="Chart" r:id="rId3" imgW="8505688" imgH="460067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" y="1614488"/>
                        <a:ext cx="8742363" cy="4729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50499" name="Rectangle 6"/>
          <p:cNvSpPr>
            <a:spLocks noChangeArrowheads="1"/>
          </p:cNvSpPr>
          <p:nvPr/>
        </p:nvSpPr>
        <p:spPr bwMode="auto">
          <a:xfrm>
            <a:off x="76200" y="6513513"/>
            <a:ext cx="7359387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dirty="0"/>
              <a:t>Source: International Monetary Fund, </a:t>
            </a:r>
            <a:r>
              <a:rPr lang="en-US" sz="1200" i="1" dirty="0"/>
              <a:t>World Economic Outlook</a:t>
            </a:r>
            <a:r>
              <a:rPr lang="en-US" sz="1200" dirty="0"/>
              <a:t>, Oct. 2016; Insurance Information Institute.</a:t>
            </a:r>
          </a:p>
        </p:txBody>
      </p:sp>
      <p:sp>
        <p:nvSpPr>
          <p:cNvPr id="7072775" name="AutoShape 7"/>
          <p:cNvSpPr>
            <a:spLocks noChangeArrowheads="1"/>
          </p:cNvSpPr>
          <p:nvPr/>
        </p:nvSpPr>
        <p:spPr bwMode="auto">
          <a:xfrm>
            <a:off x="6096000" y="1196760"/>
            <a:ext cx="3025003" cy="979784"/>
          </a:xfrm>
          <a:prstGeom prst="wedgeRectCallout">
            <a:avLst>
              <a:gd name="adj1" fmla="val 36740"/>
              <a:gd name="adj2" fmla="val 139772"/>
            </a:avLst>
          </a:prstGeom>
          <a:solidFill>
            <a:srgbClr val="0000CC">
              <a:alpha val="6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Emerging economy growth rates are expected to increase to 4.2% in 2016 and 4.6% in 2017</a:t>
            </a:r>
          </a:p>
        </p:txBody>
      </p:sp>
      <p:sp>
        <p:nvSpPr>
          <p:cNvPr id="6250501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254000" y="0"/>
            <a:ext cx="7581900" cy="954088"/>
          </a:xfrm>
        </p:spPr>
        <p:txBody>
          <a:bodyPr lIns="92075" tIns="46038" rIns="92075" bIns="46038" anchor="b"/>
          <a:lstStyle/>
          <a:p>
            <a:r>
              <a:rPr lang="en-US" dirty="0"/>
              <a:t>GDP Growth: Advanced &amp; Emerging Economies vs. World, 1970-2016F</a:t>
            </a:r>
          </a:p>
        </p:txBody>
      </p:sp>
      <p:sp>
        <p:nvSpPr>
          <p:cNvPr id="6250502" name="Oval 12"/>
          <p:cNvSpPr>
            <a:spLocks noChangeArrowheads="1"/>
          </p:cNvSpPr>
          <p:nvPr/>
        </p:nvSpPr>
        <p:spPr bwMode="auto">
          <a:xfrm>
            <a:off x="8693146" y="3818764"/>
            <a:ext cx="200369" cy="258765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7072781" name="AutoShape 13"/>
          <p:cNvSpPr>
            <a:spLocks noChangeArrowheads="1"/>
          </p:cNvSpPr>
          <p:nvPr/>
        </p:nvSpPr>
        <p:spPr bwMode="auto">
          <a:xfrm>
            <a:off x="2797175" y="4475163"/>
            <a:ext cx="4244975" cy="742950"/>
          </a:xfrm>
          <a:prstGeom prst="wedgeRectCallout">
            <a:avLst>
              <a:gd name="adj1" fmla="val 88047"/>
              <a:gd name="adj2" fmla="val -13787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b="1" dirty="0">
                <a:solidFill>
                  <a:srgbClr val="FFFFFF"/>
                </a:solidFill>
              </a:rPr>
              <a:t>Advanced economies are expected to grow at a modest pace of 1.6% in 2016 and 1.8% in 2017.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1868488" y="1658938"/>
            <a:ext cx="4141787" cy="1003300"/>
          </a:xfrm>
          <a:prstGeom prst="wedgeRectCallout">
            <a:avLst>
              <a:gd name="adj1" fmla="val 113735"/>
              <a:gd name="adj2" fmla="val 131637"/>
            </a:avLst>
          </a:prstGeom>
          <a:solidFill>
            <a:srgbClr val="00B05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b="1" dirty="0">
                <a:solidFill>
                  <a:srgbClr val="FFFFFF"/>
                </a:solidFill>
              </a:rPr>
              <a:t>World output is forecast to grow by 3.1% in 2016 and 3.4% in 2017.  The world economy shrank by 0.6% in 2009 amid the global financial crisis</a:t>
            </a:r>
          </a:p>
        </p:txBody>
      </p:sp>
      <p:sp>
        <p:nvSpPr>
          <p:cNvPr id="6250507" name="Rectangle 5"/>
          <p:cNvSpPr>
            <a:spLocks noChangeArrowheads="1"/>
          </p:cNvSpPr>
          <p:nvPr/>
        </p:nvSpPr>
        <p:spPr bwMode="black">
          <a:xfrm>
            <a:off x="157163" y="1393825"/>
            <a:ext cx="8221662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>
                <a:solidFill>
                  <a:srgbClr val="225A7A"/>
                </a:solidFill>
              </a:rPr>
              <a:t>GDP Growth (%)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8693146" y="3426713"/>
            <a:ext cx="200369" cy="258765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8682986" y="3142233"/>
            <a:ext cx="200369" cy="258765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308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7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07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2775" grpId="0" animBg="1"/>
      <p:bldP spid="7072781" grpId="0" animBg="1"/>
      <p:bldP spid="12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21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  <a:latin typeface="Times New Roman" pitchFamily="18" charset="0"/>
              </a:rPr>
              <a:t>12/01/09 - 9pm</a:t>
            </a:r>
          </a:p>
        </p:txBody>
      </p:sp>
      <p:sp>
        <p:nvSpPr>
          <p:cNvPr id="192922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  <a:latin typeface="Times New Roman" pitchFamily="18" charset="0"/>
              </a:rPr>
              <a:t>eSlide – P6466 – The Financial Crisis and the Future of the P/C</a:t>
            </a:r>
          </a:p>
        </p:txBody>
      </p:sp>
      <p:sp>
        <p:nvSpPr>
          <p:cNvPr id="192922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BF83BB6-F6BE-4086-BDD1-22EA1B241088}" type="slidenum">
              <a:rPr lang="en-US" sz="900">
                <a:solidFill>
                  <a:srgbClr val="000000"/>
                </a:solidFill>
                <a:latin typeface="Times New Roman" pitchFamily="18" charset="0"/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90</a:t>
            </a:fld>
            <a:endParaRPr lang="en-US" sz="9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1929218" name="Object 2"/>
          <p:cNvGraphicFramePr>
            <a:graphicFrameLocks noChangeAspect="1"/>
          </p:cNvGraphicFramePr>
          <p:nvPr>
            <p:extLst/>
          </p:nvPr>
        </p:nvGraphicFramePr>
        <p:xfrm>
          <a:off x="215900" y="1371600"/>
          <a:ext cx="8661400" cy="359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3991" name="Chart" r:id="rId4" imgW="8534400" imgH="3581539" progId="MSGraph.Chart.8">
                  <p:embed followColorScheme="full"/>
                </p:oleObj>
              </mc:Choice>
              <mc:Fallback>
                <p:oleObj name="Chart" r:id="rId4" imgW="8534400" imgH="3581539" progId="MSGraph.Chart.8">
                  <p:embed followColorScheme="full"/>
                  <p:pic>
                    <p:nvPicPr>
                      <p:cNvPr id="192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15900" y="1371600"/>
                        <a:ext cx="8661400" cy="359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922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U.S. Insured Catastrophe Losses</a:t>
            </a:r>
          </a:p>
        </p:txBody>
      </p:sp>
      <p:sp>
        <p:nvSpPr>
          <p:cNvPr id="1929223" name="Rectangle 4"/>
          <p:cNvSpPr>
            <a:spLocks noChangeArrowheads="1"/>
          </p:cNvSpPr>
          <p:nvPr/>
        </p:nvSpPr>
        <p:spPr bwMode="auto">
          <a:xfrm>
            <a:off x="0" y="5733846"/>
            <a:ext cx="9144000" cy="11241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endParaRPr lang="en-US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endParaRPr lang="en-US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*Through  6/30/16.  2016 figure stated in 2016 dollars.</a:t>
            </a: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2001 figure includes $20.3B for 9/11 losses reported through 12/31/01 ($25.9B 2011 dollars). Includes only business and personal property claims, business interruption and auto claims. Non-prop/BI losses = $12.2B ($15.6B in 2011 dollars.)  </a:t>
            </a: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Sources: Property Claims Service/ISO;  Insurance Information Institute.</a:t>
            </a:r>
          </a:p>
        </p:txBody>
      </p:sp>
      <p:sp>
        <p:nvSpPr>
          <p:cNvPr id="2120710" name="Rectangle 6"/>
          <p:cNvSpPr>
            <a:spLocks noChangeArrowheads="1"/>
          </p:cNvSpPr>
          <p:nvPr/>
        </p:nvSpPr>
        <p:spPr bwMode="blackWhite">
          <a:xfrm>
            <a:off x="206476" y="4872039"/>
            <a:ext cx="6465787" cy="117974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2013/14/15 Were Welcome Respites from 2011/12, among the Costliest Years for Insured Disaster Losses in US History.  2016 Is Off to a Costlier Start.</a:t>
            </a:r>
            <a:endParaRPr lang="en-US" sz="2000" b="1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0711" name="AutoShape 7"/>
          <p:cNvSpPr>
            <a:spLocks noChangeArrowheads="1"/>
          </p:cNvSpPr>
          <p:nvPr/>
        </p:nvSpPr>
        <p:spPr bwMode="blackWhite">
          <a:xfrm>
            <a:off x="5903231" y="1371600"/>
            <a:ext cx="2271251" cy="965657"/>
          </a:xfrm>
          <a:prstGeom prst="wedgeRectCallout">
            <a:avLst>
              <a:gd name="adj1" fmla="val 19280"/>
              <a:gd name="adj2" fmla="val 8020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2012  was the 3</a:t>
            </a:r>
            <a:r>
              <a:rPr lang="en-US" sz="1400" b="1" baseline="30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most expensive year ever for insured CAT losses</a:t>
            </a:r>
          </a:p>
        </p:txBody>
      </p:sp>
      <p:sp>
        <p:nvSpPr>
          <p:cNvPr id="2120712" name="AutoShape 8"/>
          <p:cNvSpPr>
            <a:spLocks noChangeArrowheads="1"/>
          </p:cNvSpPr>
          <p:nvPr/>
        </p:nvSpPr>
        <p:spPr bwMode="blackWhite">
          <a:xfrm>
            <a:off x="7062952" y="5061187"/>
            <a:ext cx="1844377" cy="1004887"/>
          </a:xfrm>
          <a:prstGeom prst="wedgeRectCallout">
            <a:avLst>
              <a:gd name="adj1" fmla="val 33248"/>
              <a:gd name="adj2" fmla="val -6847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$11.0B in insured CAT losses though 6/30/16 </a:t>
            </a:r>
          </a:p>
        </p:txBody>
      </p:sp>
      <p:sp>
        <p:nvSpPr>
          <p:cNvPr id="1929227" name="Rectangle 9"/>
          <p:cNvSpPr>
            <a:spLocks noChangeArrowheads="1"/>
          </p:cNvSpPr>
          <p:nvPr/>
        </p:nvSpPr>
        <p:spPr bwMode="black">
          <a:xfrm>
            <a:off x="110968" y="11620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($ Billions, $ 2015)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40343-96C3-4428-9289-DDDB4F32FA97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78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20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12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2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0710" grpId="0" animBg="1"/>
      <p:bldP spid="2120711" grpId="0" animBg="1"/>
      <p:bldP spid="2120712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035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F3661-802E-4715-888C-25186D51C53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27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Combined Ratio Points Associated with Catastrophe Losses: 1960 – 2016F*</a:t>
            </a:r>
          </a:p>
        </p:txBody>
      </p:sp>
      <p:sp>
        <p:nvSpPr>
          <p:cNvPr id="32775" name="Rectangle 3"/>
          <p:cNvSpPr>
            <a:spLocks noChangeArrowheads="1"/>
          </p:cNvSpPr>
          <p:nvPr/>
        </p:nvSpPr>
        <p:spPr bwMode="auto">
          <a:xfrm>
            <a:off x="0" y="6093938"/>
            <a:ext cx="8888413" cy="79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*2010s represent 2010-2015.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Notes: Private carrier losses only.  Excludes loss adjustment expenses and reinsurance reinstatement premiums. Figures are adjusted for losses ultimately paid by foreign insurers and reinsurers.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Source: ISO (1960-2009); A.M. Best (2010-16E) Insurance Information Institute.				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>
            <p:extLst/>
          </p:nvPr>
        </p:nvGraphicFramePr>
        <p:xfrm>
          <a:off x="271463" y="1301750"/>
          <a:ext cx="8670925" cy="424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5015" name="Chart" r:id="rId4" imgW="8572682" imgH="3743221" progId="MSGraph.Chart.8">
                  <p:embed followColorScheme="full"/>
                </p:oleObj>
              </mc:Choice>
              <mc:Fallback>
                <p:oleObj name="Chart" r:id="rId4" imgW="8572682" imgH="3743221" progId="MSGraph.Chart.8">
                  <p:embed followColorScheme="full"/>
                  <p:pic>
                    <p:nvPicPr>
                      <p:cNvPr id="327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71463" y="1301750"/>
                        <a:ext cx="8670925" cy="424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blackWhite">
          <a:xfrm>
            <a:off x="700088" y="5392644"/>
            <a:ext cx="7834312" cy="6429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The Catastrophe Loss Component of Private Insurer Losses Has Increased Sharply in Recent Decades</a:t>
            </a:r>
            <a:endParaRPr lang="en-US" b="1" i="1">
              <a:solidFill>
                <a:srgbClr val="FFFFFF"/>
              </a:solidFill>
            </a:endParaRP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blackWhite">
          <a:xfrm>
            <a:off x="2535238" y="1063625"/>
            <a:ext cx="2130425" cy="2668588"/>
          </a:xfrm>
          <a:prstGeom prst="wedgeRectCallout">
            <a:avLst>
              <a:gd name="adj1" fmla="val 42806"/>
              <a:gd name="adj2" fmla="val -4505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Avg. CAT  Loss Component of the</a:t>
            </a:r>
            <a:r>
              <a:rPr lang="en-US" sz="1600" b="1" u="sng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Combined Ratio  </a:t>
            </a:r>
            <a:r>
              <a:rPr lang="en-US" sz="1600" b="1" u="sng" dirty="0">
                <a:solidFill>
                  <a:schemeClr val="bg1"/>
                </a:solidFill>
              </a:rPr>
              <a:t> by Decade</a:t>
            </a:r>
          </a:p>
          <a:p>
            <a:pPr algn="ctr" eaLnBrk="0" hangingPunct="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1960s: 1.04       1970s: 0.85     1980s: 1.31     1990s: 3.39     2000s: 3.52     2010s: 5.47*</a:t>
            </a:r>
          </a:p>
        </p:txBody>
      </p:sp>
      <p:sp>
        <p:nvSpPr>
          <p:cNvPr id="32778" name="Rectangle 6"/>
          <p:cNvSpPr>
            <a:spLocks noChangeArrowheads="1"/>
          </p:cNvSpPr>
          <p:nvPr/>
        </p:nvSpPr>
        <p:spPr bwMode="black">
          <a:xfrm>
            <a:off x="201613" y="1131888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Combined Ratio Points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5515898" y="1091381"/>
            <a:ext cx="2335330" cy="910840"/>
          </a:xfrm>
          <a:prstGeom prst="wedgeRectCallout">
            <a:avLst>
              <a:gd name="adj1" fmla="val 58430"/>
              <a:gd name="adj2" fmla="val 7888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FFFFFF"/>
                </a:solidFill>
              </a:rPr>
              <a:t>Catastrophe losses as a share of all losses reached a record high in 2011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62426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399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7B5BD-624F-4B7E-8F48-4832CB39796A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  <p:sp>
        <p:nvSpPr>
          <p:cNvPr id="33798" name="Freeform 2"/>
          <p:cNvSpPr>
            <a:spLocks/>
          </p:cNvSpPr>
          <p:nvPr/>
        </p:nvSpPr>
        <p:spPr bwMode="gray">
          <a:xfrm>
            <a:off x="4424363" y="2084388"/>
            <a:ext cx="120650" cy="531812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Rectangle 3"/>
          <p:cNvSpPr>
            <a:spLocks noGrp="1" noChangeArrowheads="1"/>
          </p:cNvSpPr>
          <p:nvPr>
            <p:ph type="title"/>
          </p:nvPr>
        </p:nvSpPr>
        <p:spPr>
          <a:xfrm>
            <a:off x="44454" y="90492"/>
            <a:ext cx="7699375" cy="860425"/>
          </a:xfrm>
        </p:spPr>
        <p:txBody>
          <a:bodyPr/>
          <a:lstStyle/>
          <a:p>
            <a:r>
              <a:rPr lang="en-US" dirty="0"/>
              <a:t>Inflation Adjusted U.S. Catastrophe Losses by Cause of Loss, 1996–2015</a:t>
            </a:r>
            <a:r>
              <a:rPr lang="en-US" baseline="30000" dirty="0"/>
              <a:t>1</a:t>
            </a:r>
          </a:p>
        </p:txBody>
      </p:sp>
      <p:graphicFrame>
        <p:nvGraphicFramePr>
          <p:cNvPr id="6151176" name="Object 8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2159004" y="1584325"/>
          <a:ext cx="4486275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6039" name="Chart" r:id="rId4" imgW="4486073" imgH="3695839" progId="MSGraph.Chart.8">
                  <p:embed followColorScheme="full"/>
                </p:oleObj>
              </mc:Choice>
              <mc:Fallback>
                <p:oleObj name="Chart" r:id="rId4" imgW="4486073" imgH="3695839" progId="MSGraph.Chart.8">
                  <p:embed followColorScheme="full"/>
                  <p:pic>
                    <p:nvPicPr>
                      <p:cNvPr id="6151176" name="Object 8"/>
                      <p:cNvPicPr preferRelativeResize="0"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159004" y="1584325"/>
                        <a:ext cx="4486275" cy="369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0" name="Rectangle 5"/>
          <p:cNvSpPr>
            <a:spLocks noChangeArrowheads="1"/>
          </p:cNvSpPr>
          <p:nvPr/>
        </p:nvSpPr>
        <p:spPr bwMode="auto">
          <a:xfrm>
            <a:off x="0" y="5457829"/>
            <a:ext cx="8821738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100" dirty="0"/>
              <a:t>							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Catastrophes are defined as events causing direct insured losses to property of $25 million or more in 2015 dollars.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Excludes snow.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Does not include NFIP flood losses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Includes </a:t>
            </a:r>
            <a:r>
              <a:rPr lang="en-US" sz="1100" dirty="0" err="1"/>
              <a:t>wildland</a:t>
            </a:r>
            <a:r>
              <a:rPr lang="en-US" sz="1100" dirty="0"/>
              <a:t> fires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Includes civil disorders, water damage, utility disruptions and non-property losses such as those covered by workers compensation.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100" dirty="0"/>
              <a:t>Source: ISO’s Property Claim Services Unit.  </a:t>
            </a:r>
          </a:p>
        </p:txBody>
      </p:sp>
      <p:sp>
        <p:nvSpPr>
          <p:cNvPr id="33801" name="Rectangle 7"/>
          <p:cNvSpPr>
            <a:spLocks noChangeArrowheads="1"/>
          </p:cNvSpPr>
          <p:nvPr/>
        </p:nvSpPr>
        <p:spPr bwMode="gray">
          <a:xfrm>
            <a:off x="6396038" y="3287713"/>
            <a:ext cx="2532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/>
              <a:t>Hurricanes &amp; Tropical Storms, $158.6</a:t>
            </a:r>
          </a:p>
        </p:txBody>
      </p:sp>
      <p:sp>
        <p:nvSpPr>
          <p:cNvPr id="33802" name="Rectangle 8"/>
          <p:cNvSpPr>
            <a:spLocks noChangeArrowheads="1"/>
          </p:cNvSpPr>
          <p:nvPr/>
        </p:nvSpPr>
        <p:spPr bwMode="gray">
          <a:xfrm>
            <a:off x="4957606" y="1213976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/>
              <a:t>Fires (4), $7.3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gray">
          <a:xfrm>
            <a:off x="1547817" y="4760348"/>
            <a:ext cx="1831975" cy="36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Events Involving Tornadoes (2), $158.6</a:t>
            </a:r>
          </a:p>
        </p:txBody>
      </p:sp>
      <p:sp>
        <p:nvSpPr>
          <p:cNvPr id="33804" name="Rectangle 13"/>
          <p:cNvSpPr>
            <a:spLocks noChangeArrowheads="1"/>
          </p:cNvSpPr>
          <p:nvPr/>
        </p:nvSpPr>
        <p:spPr bwMode="gray">
          <a:xfrm>
            <a:off x="875571" y="2693313"/>
            <a:ext cx="20955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/>
              <a:t>Winter Storms, $30.4</a:t>
            </a:r>
            <a:endParaRPr lang="en-US" sz="1400" i="1" dirty="0"/>
          </a:p>
        </p:txBody>
      </p:sp>
      <p:sp>
        <p:nvSpPr>
          <p:cNvPr id="33805" name="Rectangle 14"/>
          <p:cNvSpPr>
            <a:spLocks noChangeArrowheads="1"/>
          </p:cNvSpPr>
          <p:nvPr/>
        </p:nvSpPr>
        <p:spPr bwMode="gray">
          <a:xfrm>
            <a:off x="2135325" y="1758390"/>
            <a:ext cx="1344612" cy="1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Terrorism, $24.6</a:t>
            </a: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gray">
          <a:xfrm>
            <a:off x="1317625" y="1063859"/>
            <a:ext cx="2203450" cy="36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Other Wind/Hail/Flood (3), $19.9</a:t>
            </a:r>
          </a:p>
        </p:txBody>
      </p:sp>
      <p:sp>
        <p:nvSpPr>
          <p:cNvPr id="33808" name="Freeform 2"/>
          <p:cNvSpPr>
            <a:spLocks/>
          </p:cNvSpPr>
          <p:nvPr/>
        </p:nvSpPr>
        <p:spPr bwMode="gray">
          <a:xfrm>
            <a:off x="4608767" y="1489746"/>
            <a:ext cx="425450" cy="187325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9" name="Rectangle 8"/>
          <p:cNvSpPr>
            <a:spLocks noChangeArrowheads="1"/>
          </p:cNvSpPr>
          <p:nvPr/>
        </p:nvSpPr>
        <p:spPr bwMode="gray">
          <a:xfrm>
            <a:off x="5107036" y="1474788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/>
              <a:t>Other (5), $0.8</a:t>
            </a:r>
          </a:p>
        </p:txBody>
      </p:sp>
      <p:sp>
        <p:nvSpPr>
          <p:cNvPr id="33810" name="Freeform 2"/>
          <p:cNvSpPr>
            <a:spLocks/>
          </p:cNvSpPr>
          <p:nvPr/>
        </p:nvSpPr>
        <p:spPr bwMode="gray">
          <a:xfrm rot="5400000">
            <a:off x="3577432" y="1141750"/>
            <a:ext cx="501650" cy="630237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1" name="Freeform 2"/>
          <p:cNvSpPr>
            <a:spLocks/>
          </p:cNvSpPr>
          <p:nvPr/>
        </p:nvSpPr>
        <p:spPr bwMode="gray">
          <a:xfrm>
            <a:off x="4488166" y="1304925"/>
            <a:ext cx="425450" cy="338138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2" name="Text Box 6"/>
          <p:cNvSpPr txBox="1">
            <a:spLocks noChangeArrowheads="1"/>
          </p:cNvSpPr>
          <p:nvPr/>
        </p:nvSpPr>
        <p:spPr bwMode="blackWhite">
          <a:xfrm>
            <a:off x="6284917" y="4003675"/>
            <a:ext cx="2784475" cy="1404938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2000" b="1">
                <a:solidFill>
                  <a:srgbClr val="FFFFFF"/>
                </a:solidFill>
              </a:rPr>
              <a:t>Wind losses are by far cause the most catastrophe losses, even if hurricanes/TS are excluded.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blackWhite">
          <a:xfrm>
            <a:off x="258767" y="3479804"/>
            <a:ext cx="2244725" cy="987425"/>
          </a:xfrm>
          <a:prstGeom prst="wedgeRectCallout">
            <a:avLst>
              <a:gd name="adj1" fmla="val 87148"/>
              <a:gd name="adj2" fmla="val 2308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Tornado share of CAT losses is rising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blackWhite">
          <a:xfrm>
            <a:off x="6415550" y="1356856"/>
            <a:ext cx="2684206" cy="1637941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rgbClr val="FFFFFF"/>
                </a:solidFill>
              </a:rPr>
              <a:t>Insured cat losses from 1996-2015 totaled $404.1B, an average of $20.2B per year or $1.68B per month</a:t>
            </a:r>
          </a:p>
        </p:txBody>
      </p:sp>
      <p:sp>
        <p:nvSpPr>
          <p:cNvPr id="23" name="AutoShape 17"/>
          <p:cNvSpPr>
            <a:spLocks noChangeArrowheads="1"/>
          </p:cNvSpPr>
          <p:nvPr/>
        </p:nvSpPr>
        <p:spPr bwMode="blackWhite">
          <a:xfrm>
            <a:off x="97820" y="1493726"/>
            <a:ext cx="1825501" cy="1105008"/>
          </a:xfrm>
          <a:prstGeom prst="wedgeRectCallout">
            <a:avLst>
              <a:gd name="adj1" fmla="val 116595"/>
              <a:gd name="adj2" fmla="val 4171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Winter storm losses were much above average in 2014/15 pushing this share up</a:t>
            </a:r>
          </a:p>
        </p:txBody>
      </p:sp>
    </p:spTree>
    <p:extLst>
      <p:ext uri="{BB962C8B-B14F-4D97-AF65-F5344CB8AC3E}">
        <p14:creationId xmlns:p14="http://schemas.microsoft.com/office/powerpoint/2010/main" val="145484920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21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  <a:latin typeface="Times New Roman" pitchFamily="18" charset="0"/>
              </a:rPr>
              <a:t>12/01/09 - 9pm</a:t>
            </a:r>
          </a:p>
        </p:txBody>
      </p:sp>
      <p:sp>
        <p:nvSpPr>
          <p:cNvPr id="192922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  <a:latin typeface="Times New Roman" pitchFamily="18" charset="0"/>
              </a:rPr>
              <a:t>eSlide – P6466 – The Financial Crisis and the Future of the P/C</a:t>
            </a:r>
          </a:p>
        </p:txBody>
      </p:sp>
      <p:sp>
        <p:nvSpPr>
          <p:cNvPr id="192922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BF83BB6-F6BE-4086-BDD1-22EA1B241088}" type="slidenum">
              <a:rPr lang="en-US" sz="900">
                <a:solidFill>
                  <a:srgbClr val="000000"/>
                </a:solidFill>
                <a:latin typeface="Times New Roman" pitchFamily="18" charset="0"/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93</a:t>
            </a:fld>
            <a:endParaRPr lang="en-US" sz="9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1929218" name="Object 2"/>
          <p:cNvGraphicFramePr>
            <a:graphicFrameLocks noChangeAspect="1"/>
          </p:cNvGraphicFramePr>
          <p:nvPr>
            <p:extLst/>
          </p:nvPr>
        </p:nvGraphicFramePr>
        <p:xfrm>
          <a:off x="215900" y="1371600"/>
          <a:ext cx="8661400" cy="359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55680" name="Chart" r:id="rId4" imgW="8543971" imgH="3562419" progId="MSGraph.Chart.8">
                  <p:embed followColorScheme="full"/>
                </p:oleObj>
              </mc:Choice>
              <mc:Fallback>
                <p:oleObj name="Chart" r:id="rId4" imgW="8543971" imgH="356241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15900" y="1371600"/>
                        <a:ext cx="8661400" cy="359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922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U.S. Insured Catastrophe Losses</a:t>
            </a:r>
          </a:p>
        </p:txBody>
      </p:sp>
      <p:sp>
        <p:nvSpPr>
          <p:cNvPr id="1929223" name="Rectangle 4"/>
          <p:cNvSpPr>
            <a:spLocks noChangeArrowheads="1"/>
          </p:cNvSpPr>
          <p:nvPr/>
        </p:nvSpPr>
        <p:spPr bwMode="auto">
          <a:xfrm>
            <a:off x="0" y="5733846"/>
            <a:ext cx="9144000" cy="11241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endParaRPr lang="en-US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endParaRPr lang="en-US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*Estimate </a:t>
            </a:r>
            <a:r>
              <a:rPr lang="en-US" sz="105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hrough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12/31/15 in 2015 dollars.</a:t>
            </a: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2001 figure includes $20.3B for 9/11 losses reported through 12/31/01 ($25.9B 2011 dollars). Includes only business and personal property claims, business interruption and auto claims. Non-prop/BI losses = $12.2B ($15.6B in 2011 dollars.)  </a:t>
            </a: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Sources: Property Claims Service/ISO;  Insurance Information Institute.</a:t>
            </a:r>
          </a:p>
        </p:txBody>
      </p:sp>
      <p:sp>
        <p:nvSpPr>
          <p:cNvPr id="2120710" name="Rectangle 6"/>
          <p:cNvSpPr>
            <a:spLocks noChangeArrowheads="1"/>
          </p:cNvSpPr>
          <p:nvPr/>
        </p:nvSpPr>
        <p:spPr bwMode="blackWhite">
          <a:xfrm>
            <a:off x="206476" y="4872039"/>
            <a:ext cx="6465787" cy="117974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2013/14 Were Welcome Respites from 2011/12, among the Costliest Years for Insured Disaster Losses in US History.  Longer-term Trend is for more—not fewer—Costly Events</a:t>
            </a:r>
            <a:endParaRPr lang="en-US" sz="2000" b="1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0711" name="AutoShape 7"/>
          <p:cNvSpPr>
            <a:spLocks noChangeArrowheads="1"/>
          </p:cNvSpPr>
          <p:nvPr/>
        </p:nvSpPr>
        <p:spPr bwMode="blackWhite">
          <a:xfrm>
            <a:off x="6191097" y="1371600"/>
            <a:ext cx="2271251" cy="965657"/>
          </a:xfrm>
          <a:prstGeom prst="wedgeRectCallout">
            <a:avLst>
              <a:gd name="adj1" fmla="val 19280"/>
              <a:gd name="adj2" fmla="val 8020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2012  was the 3</a:t>
            </a:r>
            <a:r>
              <a:rPr lang="en-US" sz="1400" b="1" baseline="30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most expensive year ever for insured CAT losses</a:t>
            </a:r>
          </a:p>
        </p:txBody>
      </p:sp>
      <p:sp>
        <p:nvSpPr>
          <p:cNvPr id="2120712" name="AutoShape 8"/>
          <p:cNvSpPr>
            <a:spLocks noChangeArrowheads="1"/>
          </p:cNvSpPr>
          <p:nvPr/>
        </p:nvSpPr>
        <p:spPr bwMode="blackWhite">
          <a:xfrm>
            <a:off x="7062952" y="5061187"/>
            <a:ext cx="1844377" cy="1004887"/>
          </a:xfrm>
          <a:prstGeom prst="wedgeRectCallout">
            <a:avLst>
              <a:gd name="adj1" fmla="val 33248"/>
              <a:gd name="adj2" fmla="val -6847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$15B in insured CAT losses though 12/31/15 (est.)</a:t>
            </a:r>
          </a:p>
        </p:txBody>
      </p:sp>
      <p:sp>
        <p:nvSpPr>
          <p:cNvPr id="1929227" name="Rectangle 9"/>
          <p:cNvSpPr>
            <a:spLocks noChangeArrowheads="1"/>
          </p:cNvSpPr>
          <p:nvPr/>
        </p:nvSpPr>
        <p:spPr bwMode="black">
          <a:xfrm>
            <a:off x="110968" y="11620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($ Billions, $ 2015)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40343-96C3-4428-9289-DDDB4F32FA97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787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20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12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2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0710" grpId="0" animBg="1"/>
      <p:bldP spid="2120711" grpId="0" animBg="1"/>
      <p:bldP spid="2120712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240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0AE91-0BB9-4CEB-8C50-0B03C716B4B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0488"/>
            <a:ext cx="7400925" cy="860425"/>
          </a:xfrm>
        </p:spPr>
        <p:txBody>
          <a:bodyPr/>
          <a:lstStyle/>
          <a:p>
            <a:r>
              <a:rPr lang="en-US" dirty="0"/>
              <a:t>Top 16 Most Costly Disasters</a:t>
            </a:r>
            <a:br>
              <a:rPr lang="en-US" dirty="0"/>
            </a:br>
            <a:r>
              <a:rPr lang="en-US" dirty="0"/>
              <a:t>in U.S. History—Katrina Still Ranks #1</a:t>
            </a:r>
          </a:p>
        </p:txBody>
      </p:sp>
      <p:sp>
        <p:nvSpPr>
          <p:cNvPr id="31751" name="Rectangle 3"/>
          <p:cNvSpPr>
            <a:spLocks noChangeArrowheads="1"/>
          </p:cNvSpPr>
          <p:nvPr/>
        </p:nvSpPr>
        <p:spPr bwMode="black">
          <a:xfrm>
            <a:off x="347663" y="13652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(Insured Losses, 2014 Dollars, $ Billions)</a:t>
            </a:r>
          </a:p>
        </p:txBody>
      </p:sp>
      <p:graphicFrame>
        <p:nvGraphicFramePr>
          <p:cNvPr id="31746" name="Object 5"/>
          <p:cNvGraphicFramePr>
            <a:graphicFrameLocks noChangeAspect="1"/>
          </p:cNvGraphicFramePr>
          <p:nvPr>
            <p:extLst/>
          </p:nvPr>
        </p:nvGraphicFramePr>
        <p:xfrm>
          <a:off x="40341" y="2176463"/>
          <a:ext cx="8964613" cy="334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58752" name="Chart" r:id="rId4" imgW="8419970" imgH="3372058" progId="MSGraph.Chart.8">
                  <p:embed followColorScheme="full"/>
                </p:oleObj>
              </mc:Choice>
              <mc:Fallback>
                <p:oleObj name="Chart" r:id="rId4" imgW="8419970" imgH="337205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40341" y="2176463"/>
                        <a:ext cx="8964613" cy="334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7463" name="AutoShape 7"/>
          <p:cNvSpPr>
            <a:spLocks noChangeArrowheads="1"/>
          </p:cNvSpPr>
          <p:nvPr/>
        </p:nvSpPr>
        <p:spPr bwMode="blackWhite">
          <a:xfrm>
            <a:off x="3893574" y="1680913"/>
            <a:ext cx="3501005" cy="1487488"/>
          </a:xfrm>
          <a:prstGeom prst="wedgeRectCallout">
            <a:avLst>
              <a:gd name="adj1" fmla="val 31259"/>
              <a:gd name="adj2" fmla="val 6738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FFFF"/>
                </a:solidFill>
              </a:rPr>
              <a:t>Storm Sandy in 2012 was the last mega-CAT to hit the US; Northridge still ranks as the 4</a:t>
            </a:r>
            <a:r>
              <a:rPr lang="en-US" sz="2000" b="1" baseline="30000" dirty="0">
                <a:solidFill>
                  <a:srgbClr val="FFFFFF"/>
                </a:solidFill>
              </a:rPr>
              <a:t>th</a:t>
            </a:r>
            <a:r>
              <a:rPr lang="en-US" sz="2000" b="1" dirty="0">
                <a:solidFill>
                  <a:srgbClr val="FFFFFF"/>
                </a:solidFill>
              </a:rPr>
              <a:t> costliest disaster of all time</a:t>
            </a: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blackWhite">
          <a:xfrm>
            <a:off x="870155" y="3278954"/>
            <a:ext cx="1589504" cy="711200"/>
          </a:xfrm>
          <a:prstGeom prst="wedgeRectCallout">
            <a:avLst>
              <a:gd name="adj1" fmla="val 79786"/>
              <a:gd name="adj2" fmla="val 7253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Includes Tuscaloosa, AL, tornado</a:t>
            </a:r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blackWhite">
          <a:xfrm>
            <a:off x="3145939" y="3254374"/>
            <a:ext cx="1265424" cy="711200"/>
          </a:xfrm>
          <a:prstGeom prst="wedgeRectCallout">
            <a:avLst>
              <a:gd name="adj1" fmla="val -23514"/>
              <a:gd name="adj2" fmla="val 787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400" b="1" dirty="0">
                <a:solidFill>
                  <a:schemeClr val="bg1"/>
                </a:solidFill>
              </a:rPr>
              <a:t>Includes Joplin, MO, tornado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blackWhite">
          <a:xfrm>
            <a:off x="1249776" y="5380445"/>
            <a:ext cx="6730174" cy="91122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</a:rPr>
              <a:t>12 of the 16 Most Expensive Events in US History Have Occurred Since 2004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104932" y="6434380"/>
            <a:ext cx="9144001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PCS; Insurance Information Institute inflation adjustments to 2014 dollars using the CPI.</a:t>
            </a:r>
          </a:p>
        </p:txBody>
      </p:sp>
    </p:spTree>
    <p:extLst>
      <p:ext uri="{BB962C8B-B14F-4D97-AF65-F5344CB8AC3E}">
        <p14:creationId xmlns:p14="http://schemas.microsoft.com/office/powerpoint/2010/main" val="3812444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463" grpId="0" animBg="1"/>
      <p:bldP spid="11" grpId="0" animBg="1"/>
      <p:bldP spid="12" grpId="0" animBg="1"/>
      <p:bldP spid="14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Regional Property Catastrophe ROL Index: 1990 – 2016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CDE5C-039C-4D8D-B8B2-FD17BF00E15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blackWhite">
          <a:xfrm>
            <a:off x="415925" y="5656489"/>
            <a:ext cx="8312150" cy="7254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FFFF"/>
                </a:solidFill>
              </a:rPr>
              <a:t>Record traditional capacity, alternative capital and low CAT activity have pressured reinsurance prices; ROEs are down only very modestly</a:t>
            </a:r>
          </a:p>
        </p:txBody>
      </p:sp>
      <p:sp>
        <p:nvSpPr>
          <p:cNvPr id="11272" name="Rectangle 4"/>
          <p:cNvSpPr>
            <a:spLocks noChangeArrowheads="1"/>
          </p:cNvSpPr>
          <p:nvPr/>
        </p:nvSpPr>
        <p:spPr bwMode="auto">
          <a:xfrm>
            <a:off x="0" y="6480855"/>
            <a:ext cx="75692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 dirty="0">
                <a:solidFill>
                  <a:srgbClr val="000000"/>
                </a:solidFill>
              </a:rPr>
              <a:t>Source: Guy Carpenter; Insurance Information Institute.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5" b="10837"/>
          <a:stretch/>
        </p:blipFill>
        <p:spPr>
          <a:xfrm>
            <a:off x="85725" y="1126899"/>
            <a:ext cx="8209189" cy="443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7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39ADAE91-60BA-437A-A912-F6A617115E39}" type="slidenum">
              <a:rPr lang="en-US" altLang="en-US" sz="900" smtClean="0">
                <a:solidFill>
                  <a:srgbClr val="FFFFFF"/>
                </a:solidFill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96</a:t>
            </a:fld>
            <a:endParaRPr lang="en-US" altLang="en-US" sz="900" dirty="0">
              <a:solidFill>
                <a:srgbClr val="FFFFFF"/>
              </a:solidFill>
            </a:endParaRP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4102" name="Rectangle 6"/>
          <p:cNvSpPr>
            <a:spLocks noChangeArrowheads="1"/>
          </p:cNvSpPr>
          <p:nvPr/>
        </p:nvSpPr>
        <p:spPr bwMode="blackWhite">
          <a:xfrm>
            <a:off x="447674" y="2073006"/>
            <a:ext cx="8239125" cy="1732521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FFFFFF"/>
                </a:solidFill>
              </a:rPr>
              <a:t>Alternative Capital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6CFF6-A16C-47FC-AFD0-A1BB862DCC3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76212" y="4014854"/>
            <a:ext cx="8424863" cy="172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marL="292100" indent="-2921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3600" b="1" dirty="0">
                <a:solidFill>
                  <a:srgbClr val="225A7A"/>
                </a:solidFill>
                <a:cs typeface="Arial" panose="020B0604020202020204" pitchFamily="34" charset="0"/>
              </a:rPr>
              <a:t>New Investors Continue to Change the Reinsurance Landscape</a:t>
            </a:r>
          </a:p>
          <a:p>
            <a:pPr algn="ctr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None/>
            </a:pPr>
            <a:endParaRPr lang="en-US" altLang="en-US" sz="3600" b="1" dirty="0">
              <a:solidFill>
                <a:srgbClr val="225A7A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637104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2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4102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88900" y="0"/>
            <a:ext cx="8229600" cy="1069975"/>
          </a:xfrm>
        </p:spPr>
        <p:txBody>
          <a:bodyPr/>
          <a:lstStyle/>
          <a:p>
            <a:r>
              <a:rPr lang="en-US" altLang="en-US" dirty="0">
                <a:latin typeface="Arial "/>
              </a:rPr>
              <a:t>Global Reinsurance Capital (Traditional    and Alternative), 2006 - 2014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0" y="6389688"/>
            <a:ext cx="7569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 dirty="0">
                <a:solidFill>
                  <a:srgbClr val="000000"/>
                </a:solidFill>
              </a:rPr>
              <a:t>2014 data is as of June 30, 2014.</a:t>
            </a: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 dirty="0">
                <a:solidFill>
                  <a:srgbClr val="000000"/>
                </a:solidFill>
              </a:rPr>
              <a:t>Source: Aon Benfield Analytics; Insurance Information Institute.</a:t>
            </a: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blackWhite">
          <a:xfrm>
            <a:off x="4386263" y="909638"/>
            <a:ext cx="3683000" cy="893762"/>
          </a:xfrm>
          <a:prstGeom prst="wedgeRectCallout">
            <a:avLst>
              <a:gd name="adj1" fmla="val 46083"/>
              <a:gd name="adj2" fmla="val 68000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rgbClr val="FFFFFF"/>
                </a:solidFill>
              </a:rPr>
              <a:t>Total reinsurance capital reached a record $570B in 2013, up 68% from 2008. </a:t>
            </a:r>
          </a:p>
        </p:txBody>
      </p:sp>
      <p:graphicFrame>
        <p:nvGraphicFramePr>
          <p:cNvPr id="7173" name="Object 3"/>
          <p:cNvGraphicFramePr>
            <a:graphicFrameLocks noChangeAspect="1"/>
          </p:cNvGraphicFramePr>
          <p:nvPr/>
        </p:nvGraphicFramePr>
        <p:xfrm>
          <a:off x="327025" y="1206500"/>
          <a:ext cx="8296275" cy="428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59777" name="Chart" r:id="rId3" imgW="8303472" imgH="4298052" progId="Excel.Chart.8">
                  <p:embed/>
                </p:oleObj>
              </mc:Choice>
              <mc:Fallback>
                <p:oleObj name="Chart" r:id="rId3" imgW="8303472" imgH="429805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1206500"/>
                        <a:ext cx="8296275" cy="428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blackWhite">
          <a:xfrm>
            <a:off x="457200" y="5664200"/>
            <a:ext cx="8220075" cy="6397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altLang="en-US" b="1" dirty="0">
                <a:solidFill>
                  <a:srgbClr val="FFFFFF"/>
                </a:solidFill>
              </a:rPr>
              <a:t>But alternative capacity has grown 210% since 2008, to $50B. It has more than doubled in the past three years.</a:t>
            </a:r>
          </a:p>
        </p:txBody>
      </p:sp>
      <p:sp>
        <p:nvSpPr>
          <p:cNvPr id="3" name="Rectangle 2"/>
          <p:cNvSpPr/>
          <p:nvPr/>
        </p:nvSpPr>
        <p:spPr>
          <a:xfrm>
            <a:off x="6076950" y="5092700"/>
            <a:ext cx="693738" cy="300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2803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88899" y="0"/>
            <a:ext cx="8588375" cy="1069975"/>
          </a:xfrm>
        </p:spPr>
        <p:txBody>
          <a:bodyPr/>
          <a:lstStyle/>
          <a:p>
            <a:r>
              <a:rPr lang="en-US" altLang="en-US" dirty="0">
                <a:latin typeface="Arial "/>
              </a:rPr>
              <a:t>Alternative Capital as a Percentage of Traditional Global Reinsurance Capital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0" y="6389688"/>
            <a:ext cx="7569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 dirty="0">
                <a:solidFill>
                  <a:srgbClr val="000000"/>
                </a:solidFill>
              </a:rPr>
              <a:t>2014 data is as of June 30, 2014.</a:t>
            </a: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 dirty="0">
                <a:solidFill>
                  <a:srgbClr val="000000"/>
                </a:solidFill>
              </a:rPr>
              <a:t>Source: Aon Benfield Analytics; Insurance Information Institute.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/>
          </p:nvPr>
        </p:nvGraphicFramePr>
        <p:xfrm>
          <a:off x="377825" y="1257300"/>
          <a:ext cx="8194675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blackWhite">
          <a:xfrm>
            <a:off x="457200" y="5664200"/>
            <a:ext cx="8220075" cy="6397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altLang="en-US" b="1" dirty="0">
                <a:solidFill>
                  <a:srgbClr val="FFFFFF"/>
                </a:solidFill>
              </a:rPr>
              <a:t>Alternative Capital’s Share of Global Reinsurance Capital Has More Than Doubled Since 2010.</a:t>
            </a:r>
          </a:p>
        </p:txBody>
      </p:sp>
    </p:spTree>
    <p:extLst>
      <p:ext uri="{BB962C8B-B14F-4D97-AF65-F5344CB8AC3E}">
        <p14:creationId xmlns:p14="http://schemas.microsoft.com/office/powerpoint/2010/main" val="1897022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Catastrophe Bond Issuance and Outstanding: 1997-2015</a:t>
            </a:r>
          </a:p>
        </p:txBody>
      </p:sp>
      <p:graphicFrame>
        <p:nvGraphicFramePr>
          <p:cNvPr id="2" name="Content Placeholder 9"/>
          <p:cNvGraphicFramePr>
            <a:graphicFrameLocks noGrp="1"/>
          </p:cNvGraphicFramePr>
          <p:nvPr>
            <p:ph idx="1"/>
            <p:extLst/>
          </p:nvPr>
        </p:nvGraphicFramePr>
        <p:xfrm>
          <a:off x="495300" y="1647825"/>
          <a:ext cx="8153400" cy="3665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9845FE-BC15-4173-A513-F665543C23C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47" name="Rectangle 3"/>
          <p:cNvSpPr>
            <a:spLocks noChangeArrowheads="1"/>
          </p:cNvSpPr>
          <p:nvPr/>
        </p:nvSpPr>
        <p:spPr bwMode="black">
          <a:xfrm>
            <a:off x="347663" y="1163638"/>
            <a:ext cx="8221662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>
                <a:solidFill>
                  <a:srgbClr val="225A7A"/>
                </a:solidFill>
                <a:cs typeface="Arial" panose="020B0604020202020204" pitchFamily="34" charset="0"/>
              </a:rPr>
              <a:t>Risk Capital Amount ($ Millions)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blackWhite">
          <a:xfrm>
            <a:off x="512762" y="5497840"/>
            <a:ext cx="8312150" cy="682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>
                <a:solidFill>
                  <a:srgbClr val="FFFFFF"/>
                </a:solidFill>
                <a:cs typeface="Arial" panose="020B0604020202020204" pitchFamily="34" charset="0"/>
              </a:rPr>
              <a:t>Cat Bond Issuance Declined Slightly in 2015 from 2014’s Record Pace.  Lower Yields on Bonds Explain Some of the Contraction.</a:t>
            </a:r>
          </a:p>
        </p:txBody>
      </p:sp>
      <p:sp>
        <p:nvSpPr>
          <p:cNvPr id="10249" name="TextBox 2"/>
          <p:cNvSpPr txBox="1">
            <a:spLocks noChangeArrowheads="1"/>
          </p:cNvSpPr>
          <p:nvPr/>
        </p:nvSpPr>
        <p:spPr bwMode="auto">
          <a:xfrm>
            <a:off x="0" y="6510665"/>
            <a:ext cx="83312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 sz="1100" dirty="0">
                <a:solidFill>
                  <a:srgbClr val="000000"/>
                </a:solidFill>
              </a:rPr>
              <a:t>Source: Guy Carpenter, Artemis accessed at </a:t>
            </a:r>
            <a:r>
              <a:rPr lang="en-US" altLang="en-US" sz="1100" dirty="0">
                <a:solidFill>
                  <a:srgbClr val="000000"/>
                </a:solidFill>
                <a:hlinkClick r:id="rId3"/>
              </a:rPr>
              <a:t>http://www.artemis.bm/deal_directory/cat_bonds_ils_issued_outstanding.html</a:t>
            </a:r>
            <a:r>
              <a:rPr lang="en-US" altLang="en-US" sz="1100" dirty="0">
                <a:solidFill>
                  <a:srgbClr val="000000"/>
                </a:solidFill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29709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/C Net Income After Taxes"/>
  <p:tag name="ARTICULATE_SLIDE_GUID" val="b36d2394-cab0-4993-8a78-0afe809536e5"/>
  <p:tag name="ARTICULATE_SLIDE_NAV" val="43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rofitability Peaks &amp; Troughs in the P/C Insurance Industry"/>
  <p:tag name="ARTICULATE_SLIDE_GUID" val="5f352899-b35e-44e4-b252-7ee23066d223"/>
  <p:tag name="ARTICULATE_SLIDE_NAV" val="44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/C Insurance Industry Combined Ratio"/>
  <p:tag name="ARTICULATE_SLIDE_GUID" val="d597db85-55e1-4188-b89d-d656c2dd132a"/>
  <p:tag name="ARTICULATE_SLIDE_NAV" val="52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rofitability Peaks &amp; Troughs in the P/C Insurance Industry"/>
  <p:tag name="ARTICULATE_SLIDE_GUID" val="5f352899-b35e-44e4-b252-7ee23066d223"/>
  <p:tag name="ARTICULATE_SLIDE_NAV" val="44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d816a7d-974e-4f1a-9550-52aea7948b6c"/>
  <p:tag name="ARTICULATE_SLIDE_NAV" val="48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rofitability Peaks &amp; Troughs in the P/C Insurance Industry"/>
  <p:tag name="ARTICULATE_SLIDE_GUID" val="5f352899-b35e-44e4-b252-7ee23066d223"/>
  <p:tag name="ARTICULATE_SLIDE_NAV" val="44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rofitability Peaks &amp; Troughs in the P/C Insurance Industry"/>
  <p:tag name="ARTICULATE_SLIDE_GUID" val="5f352899-b35e-44e4-b252-7ee23066d223"/>
  <p:tag name="ARTICULATE_SLIDE_NAV" val="44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rofitability Peaks &amp; Troughs in the P/C Insurance Industry"/>
  <p:tag name="ARTICULATE_SLIDE_GUID" val="5f352899-b35e-44e4-b252-7ee23066d223"/>
  <p:tag name="ARTICULATE_SLIDE_NAV" val="44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EEC100"/>
      </a:dk2>
      <a:lt2>
        <a:srgbClr val="6FCAEF"/>
      </a:lt2>
      <a:accent1>
        <a:srgbClr val="225A7A"/>
      </a:accent1>
      <a:accent2>
        <a:srgbClr val="FF6801"/>
      </a:accent2>
      <a:accent3>
        <a:srgbClr val="FFFFFF"/>
      </a:accent3>
      <a:accent4>
        <a:srgbClr val="000000"/>
      </a:accent4>
      <a:accent5>
        <a:srgbClr val="ABB5BE"/>
      </a:accent5>
      <a:accent6>
        <a:srgbClr val="E75E01"/>
      </a:accent6>
      <a:hlink>
        <a:srgbClr val="339966"/>
      </a:hlink>
      <a:folHlink>
        <a:srgbClr val="A5002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黑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宋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336699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2376BD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66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7DC3"/>
      </a:dk2>
      <a:lt2>
        <a:srgbClr val="808080"/>
      </a:lt2>
      <a:accent1>
        <a:srgbClr val="0A2E4E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ADB2"/>
      </a:accent5>
      <a:accent6>
        <a:srgbClr val="8AB900"/>
      </a:accent6>
      <a:hlink>
        <a:srgbClr val="007DC3"/>
      </a:hlink>
      <a:folHlink>
        <a:srgbClr val="FF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209619</TotalTime>
  <Words>7437</Words>
  <Application>Microsoft Office PowerPoint</Application>
  <PresentationFormat>On-screen Show (4:3)</PresentationFormat>
  <Paragraphs>1014</Paragraphs>
  <Slides>100</Slides>
  <Notes>88</Notes>
  <HiddenSlides>19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12" baseType="lpstr">
      <vt:lpstr>Arial Unicode MS</vt:lpstr>
      <vt:lpstr>ＭＳ Ｐゴシック</vt:lpstr>
      <vt:lpstr>Arial</vt:lpstr>
      <vt:lpstr>Arial </vt:lpstr>
      <vt:lpstr>Calibri</vt:lpstr>
      <vt:lpstr>SwissReSans</vt:lpstr>
      <vt:lpstr>Symbol</vt:lpstr>
      <vt:lpstr>Times New Roman</vt:lpstr>
      <vt:lpstr>Verdana</vt:lpstr>
      <vt:lpstr>Wingdings</vt:lpstr>
      <vt:lpstr>Default Design</vt:lpstr>
      <vt:lpstr>Chart</vt:lpstr>
      <vt:lpstr>The Global Economy, Rising Risk        and Insurance Markets  Risk and Reward in a Troubled World</vt:lpstr>
      <vt:lpstr>Outlook: Property/Casualty &amp; Economy</vt:lpstr>
      <vt:lpstr>PowerPoint Presentation</vt:lpstr>
      <vt:lpstr>5 Major Categories for External Global Risks, Uncertainties and Fears: Insurance Solutions</vt:lpstr>
      <vt:lpstr>Multitude of Exogenous Factors Influence Growth, Performance &amp; Cyclicality</vt:lpstr>
      <vt:lpstr>Top 5 Global Risks in Terms of Likelihood, 2007—2016: Insurance Can Help With Most </vt:lpstr>
      <vt:lpstr>Top 5 Global Risks in Terms of Impact, 2007—2016: Insurance Can Help With Most </vt:lpstr>
      <vt:lpstr>Globalization: The Global Economy Creates and Transmits Cycles &amp; Risks</vt:lpstr>
      <vt:lpstr>GDP Growth: Advanced &amp; Emerging Economies vs. World, 1970-2016F</vt:lpstr>
      <vt:lpstr>Real GDP Growth Forecasts:  Major Economies: 2014 – 2017F</vt:lpstr>
      <vt:lpstr>Non-Life Insurance: Global Real (Inflation Adjusted) Premium Growth, 2015</vt:lpstr>
      <vt:lpstr>PowerPoint Presentation</vt:lpstr>
      <vt:lpstr>World Trade Volume Growth*, 2012 – 2017F</vt:lpstr>
      <vt:lpstr>World Trade Volume: IMPORTS 2010 – 2017F</vt:lpstr>
      <vt:lpstr>World Trade Volume: EXPORTS 2010 – 2017F</vt:lpstr>
      <vt:lpstr>PowerPoint Presentation</vt:lpstr>
      <vt:lpstr>Ocean Marine Overview</vt:lpstr>
      <vt:lpstr>U.S. Ocean Marine Combined Ratio:  2004–2015</vt:lpstr>
      <vt:lpstr>Ocean Marine vs. Commercial Lines Combined Ratio: 1989–2015</vt:lpstr>
      <vt:lpstr>U.S. Ocean Marine Direct Written Premiums:  2004–2015</vt:lpstr>
      <vt:lpstr>Global Insurance Premium Growth Trends</vt:lpstr>
      <vt:lpstr>PowerPoint Presentation</vt:lpstr>
      <vt:lpstr>Non-Life Insurance: Global Real (Inflation Adjusted) Premium Growth, 2015</vt:lpstr>
      <vt:lpstr>Global Real (Inflation Adjusted)  Premium Growth: 1980-2013</vt:lpstr>
      <vt:lpstr>PowerPoint Presentation</vt:lpstr>
      <vt:lpstr>Political Risk: Greatest Opportunities  Often in Risky Nations </vt:lpstr>
      <vt:lpstr>Terrorism Risk: Greatest Opportunities   Are Often in Risky Nations </vt:lpstr>
      <vt:lpstr>Country Shares of World  Merchandise Exports</vt:lpstr>
      <vt:lpstr>Loss Distribution by Type of Insurance from Sept. 11 Terrorist Attack ($ 2015)</vt:lpstr>
      <vt:lpstr>PowerPoint Presentation</vt:lpstr>
      <vt:lpstr>Commercial Lines Outlook: 2017</vt:lpstr>
      <vt:lpstr>P/C Industry Net Income After Taxes 1991–2016:Q2</vt:lpstr>
      <vt:lpstr>Profitability Peaks &amp; Troughs in the P/C Insurance Industry, 1975 – 2016:H1</vt:lpstr>
      <vt:lpstr>ROE: Property/Casualty Insurance by Major Event, 1987–2016:H1</vt:lpstr>
      <vt:lpstr>PowerPoint Presentation</vt:lpstr>
      <vt:lpstr>P/C Insurance Industry  Combined Ratio, 2001–2016:Q2*</vt:lpstr>
      <vt:lpstr>Number of Years with Underwriting Profits by Decade, 1920s–2010s </vt:lpstr>
      <vt:lpstr>PowerPoint Presentation</vt:lpstr>
      <vt:lpstr>Policyholder Surplus,  2006:Q4–2016:Q2</vt:lpstr>
      <vt:lpstr>US Policyholder Surplus: 1975–2016*</vt:lpstr>
      <vt:lpstr>RNW All Lines, 2005-2014 Average: Highest 25 States</vt:lpstr>
      <vt:lpstr>PowerPoint Presentation</vt:lpstr>
      <vt:lpstr>Net Premium Growth (All P/C Lines): Annual Change, 1971—2016:Q2</vt:lpstr>
      <vt:lpstr>PowerPoint Presentation</vt:lpstr>
      <vt:lpstr>PowerPoint Presentation</vt:lpstr>
      <vt:lpstr>Direct Premiums Written: Total P/C Percent Change by State, 2007-2014</vt:lpstr>
      <vt:lpstr>Direct Premiums Written: Total P/C Percent Change by State, 2007-2014</vt:lpstr>
      <vt:lpstr>Direct Premiums Written: Comm. Lines Percent Change by State, 2007-2014</vt:lpstr>
      <vt:lpstr>Direct Premiums Written: Comm. Lines Percent Change by State, 2007-2014</vt:lpstr>
      <vt:lpstr>Change in Commercial Rate Renewals, by Account Size: 1999:Q4 to 2016:Q1</vt:lpstr>
      <vt:lpstr>Cumulative Qtrly. Commercial Rate Changes, by Account Size: 1999:Q4 to 2016:Q1</vt:lpstr>
      <vt:lpstr>CIAB: Average Commercial Rate Change, All Lines, (1Q:2004–2Q:2016)</vt:lpstr>
      <vt:lpstr>Change in Commercial Rate Renewals, by Line: 2016:Q2</vt:lpstr>
      <vt:lpstr>INVESTMENTS:  THE NEW REALITY</vt:lpstr>
      <vt:lpstr>PowerPoint Presentation</vt:lpstr>
      <vt:lpstr>Property/Casualty Insurance Industry Investment Income: 2000–2016:Q21</vt:lpstr>
      <vt:lpstr>U.S. Treasury Security Yields: A Long Downward Trend, 1990–2016*</vt:lpstr>
      <vt:lpstr>Distribution of Invested Assets: P/C Insurance Industry, 2013</vt:lpstr>
      <vt:lpstr>Net Investment Yield on Property/ Casualty Insurance Invested Assets, 2007–2016P*</vt:lpstr>
      <vt:lpstr>Interest Rate Forecasts: 2016 – 2021F</vt:lpstr>
      <vt:lpstr>Annual Inflation Rates, (CPI-U, %), 1990–2017F</vt:lpstr>
      <vt:lpstr>P/C Insurer Net Realized  Capital Gains/Losses, 1990-2016:Q2</vt:lpstr>
      <vt:lpstr>Property/Casualty Insurance Industry Investment Gain: 1994–2016:Q21</vt:lpstr>
      <vt:lpstr>PowerPoint Presentation</vt:lpstr>
      <vt:lpstr>Profitability &amp; Politics</vt:lpstr>
      <vt:lpstr>PowerPoint Presentation</vt:lpstr>
      <vt:lpstr>PowerPoint Presentation</vt:lpstr>
      <vt:lpstr>Trump vs. Clinton: Issues that Matter to P/C Insurers</vt:lpstr>
      <vt:lpstr>GLOBAL M&amp;A UPDATE:  A PATH TO GROWTH? </vt:lpstr>
      <vt:lpstr>U.S. INSURANCE MERGERS AND ACQUISITIONS, P/C SECTOR, 1994-2015 (1)</vt:lpstr>
      <vt:lpstr>Global M&amp;A Activity Tends to Follow Equity Market Performance</vt:lpstr>
      <vt:lpstr>Huge Shift from Domestic M&amp;A Activity to Cross-Border</vt:lpstr>
      <vt:lpstr>M&amp;A Activity Has Shifted Away from Europe and Towards Asia and N. America</vt:lpstr>
      <vt:lpstr>M&amp;A: Deal Rationale by Dollar Amount</vt:lpstr>
      <vt:lpstr>PowerPoint Presentation</vt:lpstr>
      <vt:lpstr>US Real GDP Growth*</vt:lpstr>
      <vt:lpstr>US Unemployment Rate Forecast</vt:lpstr>
      <vt:lpstr>Continued Business Investment Will Spur Commercial Exposure Growth</vt:lpstr>
      <vt:lpstr>Annual Inflation Rates, (CPI-U, %), 1990–2017F</vt:lpstr>
      <vt:lpstr>PowerPoint Presentation</vt:lpstr>
      <vt:lpstr>MANUFACTURING SECTOR OVERVIEW &amp; OUTLOOK</vt:lpstr>
      <vt:lpstr>PowerPoint Presentation</vt:lpstr>
      <vt:lpstr>Dollar Value* of Manufacturers’ Shipments Monthly, Jan. 1992—December 2015</vt:lpstr>
      <vt:lpstr>Manufacturing Growth for Selected Sectors, 2015 vs. 2014*</vt:lpstr>
      <vt:lpstr>PowerPoint Presentation</vt:lpstr>
      <vt:lpstr>Data Breaches 2005-2015, by Number of Breaches and Records Exposed</vt:lpstr>
      <vt:lpstr>Data/Privacy Breach: Many Potential Costs Can Be Insured</vt:lpstr>
      <vt:lpstr>Estimated Cyber Insurance Premiums Written, 2014 – 2020F</vt:lpstr>
      <vt:lpstr>PowerPoint Presentation</vt:lpstr>
      <vt:lpstr>U.S. Insured Catastrophe Losses</vt:lpstr>
      <vt:lpstr>Combined Ratio Points Associated with Catastrophe Losses: 1960 – 2016F*</vt:lpstr>
      <vt:lpstr>Inflation Adjusted U.S. Catastrophe Losses by Cause of Loss, 1996–20151</vt:lpstr>
      <vt:lpstr>U.S. Insured Catastrophe Losses</vt:lpstr>
      <vt:lpstr>Top 16 Most Costly Disasters in U.S. History—Katrina Still Ranks #1</vt:lpstr>
      <vt:lpstr>Regional Property Catastrophe ROL Index: 1990 – 2016</vt:lpstr>
      <vt:lpstr>PowerPoint Presentation</vt:lpstr>
      <vt:lpstr>Global Reinsurance Capital (Traditional    and Alternative), 2006 - 2014</vt:lpstr>
      <vt:lpstr>Alternative Capital as a Percentage of Traditional Global Reinsurance Capital</vt:lpstr>
      <vt:lpstr>Catastrophe Bond Issuance and Outstanding: 1997-2015</vt:lpstr>
      <vt:lpstr>PowerPoint Presentation</vt:lpstr>
    </vt:vector>
  </TitlesOfParts>
  <Company>insurance information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P6466 - iii Template</dc:title>
  <dc:creator>Call @ 866-2-eSlide</dc:creator>
  <cp:lastModifiedBy>Rodriguez, Marielle</cp:lastModifiedBy>
  <cp:revision>4232</cp:revision>
  <cp:lastPrinted>2014-03-13T21:08:28Z</cp:lastPrinted>
  <dcterms:modified xsi:type="dcterms:W3CDTF">2016-10-14T14:30:26Z</dcterms:modified>
</cp:coreProperties>
</file>