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notesSlides/notesSlide24.xml" ContentType="application/vnd.openxmlformats-officedocument.presentationml.notesSlide+xml"/>
  <Override PartName="/ppt/charts/chart10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4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1.xml" ContentType="application/vnd.openxmlformats-officedocument.drawingml.chart+xml"/>
  <Override PartName="/ppt/tags/tag15.xml" ContentType="application/vnd.openxmlformats-officedocument.presentationml.tags+xml"/>
  <Override PartName="/ppt/notesSlides/notesSlide29.xml" ContentType="application/vnd.openxmlformats-officedocument.presentationml.notesSlide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ppt/tags/tag17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2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9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4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17803756720896E-2"/>
          <c:y val="5.46737444983392E-2"/>
          <c:w val="0.886175575397667"/>
          <c:h val="0.836796041629532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 P/C Insurers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0-1A92-4067-85CD-65333C0E98F1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1A92-4067-85CD-65333C0E98F1}"/>
              </c:ext>
            </c:extLst>
          </c:dPt>
          <c:cat>
            <c:strRef>
              <c:f>Sheet1!$B$1:$CO$1</c:f>
              <c:strCache>
                <c:ptCount val="6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92</c:v>
                </c:pt>
                <c:pt idx="42">
                  <c:v>93</c:v>
                </c:pt>
                <c:pt idx="43">
                  <c:v>94</c:v>
                </c:pt>
                <c:pt idx="44">
                  <c:v>95</c:v>
                </c:pt>
                <c:pt idx="45">
                  <c:v>96</c:v>
                </c:pt>
                <c:pt idx="46">
                  <c:v>97</c:v>
                </c:pt>
                <c:pt idx="47">
                  <c:v>98</c:v>
                </c:pt>
                <c:pt idx="48">
                  <c:v>99</c:v>
                </c:pt>
                <c:pt idx="49">
                  <c:v>00</c:v>
                </c:pt>
                <c:pt idx="50">
                  <c:v>01</c:v>
                </c:pt>
                <c:pt idx="51">
                  <c:v>02</c:v>
                </c:pt>
                <c:pt idx="52">
                  <c:v>03</c:v>
                </c:pt>
                <c:pt idx="53">
                  <c:v>04</c:v>
                </c:pt>
                <c:pt idx="54">
                  <c:v>05</c:v>
                </c:pt>
                <c:pt idx="55">
                  <c:v>06</c:v>
                </c:pt>
                <c:pt idx="56">
                  <c:v>07</c:v>
                </c:pt>
                <c:pt idx="57">
                  <c:v>08</c:v>
                </c:pt>
                <c:pt idx="58">
                  <c:v>09</c:v>
                </c:pt>
                <c:pt idx="59">
                  <c:v>10</c:v>
                </c:pt>
                <c:pt idx="60">
                  <c:v>11</c:v>
                </c:pt>
                <c:pt idx="61">
                  <c:v>12</c:v>
                </c:pt>
                <c:pt idx="62">
                  <c:v>13</c:v>
                </c:pt>
                <c:pt idx="63">
                  <c:v>14</c:v>
                </c:pt>
                <c:pt idx="64">
                  <c:v>15</c:v>
                </c:pt>
                <c:pt idx="65">
                  <c:v>16</c:v>
                </c:pt>
              </c:strCache>
            </c:strRef>
          </c:cat>
          <c:val>
            <c:numRef>
              <c:f>Sheet1!$B$2:$CO$2</c:f>
              <c:numCache>
                <c:formatCode>0.0%</c:formatCode>
                <c:ptCount val="66"/>
                <c:pt idx="0">
                  <c:v>0.08</c:v>
                </c:pt>
                <c:pt idx="1">
                  <c:v>5.6000000000000001E-2</c:v>
                </c:pt>
                <c:pt idx="2">
                  <c:v>7.2999999999999995E-2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5.5E-2</c:v>
                </c:pt>
                <c:pt idx="6">
                  <c:v>2.1999999999999999E-2</c:v>
                </c:pt>
                <c:pt idx="7">
                  <c:v>1.7999999999999999E-2</c:v>
                </c:pt>
                <c:pt idx="8">
                  <c:v>5.6000000000000001E-2</c:v>
                </c:pt>
                <c:pt idx="9">
                  <c:v>6.8000000000000005E-2</c:v>
                </c:pt>
                <c:pt idx="10">
                  <c:v>5.8999999999999997E-2</c:v>
                </c:pt>
                <c:pt idx="11">
                  <c:v>4.3999999999999997E-2</c:v>
                </c:pt>
                <c:pt idx="12">
                  <c:v>4.2000000000000003E-2</c:v>
                </c:pt>
                <c:pt idx="13">
                  <c:v>3.1E-2</c:v>
                </c:pt>
                <c:pt idx="14">
                  <c:v>2.5000000000000001E-2</c:v>
                </c:pt>
                <c:pt idx="15">
                  <c:v>2.1999999999999999E-2</c:v>
                </c:pt>
                <c:pt idx="16">
                  <c:v>5.5E-2</c:v>
                </c:pt>
                <c:pt idx="17">
                  <c:v>5.5E-2</c:v>
                </c:pt>
                <c:pt idx="18">
                  <c:v>4.4999999999999998E-2</c:v>
                </c:pt>
                <c:pt idx="19">
                  <c:v>3.9E-2</c:v>
                </c:pt>
                <c:pt idx="20">
                  <c:v>6.5000000000000002E-2</c:v>
                </c:pt>
                <c:pt idx="21">
                  <c:v>0.11600000000000001</c:v>
                </c:pt>
                <c:pt idx="22">
                  <c:v>0.13700000000000001</c:v>
                </c:pt>
                <c:pt idx="23">
                  <c:v>9.4E-2</c:v>
                </c:pt>
                <c:pt idx="24">
                  <c:v>6.0999999999999999E-2</c:v>
                </c:pt>
                <c:pt idx="25">
                  <c:v>2.4E-2</c:v>
                </c:pt>
                <c:pt idx="26">
                  <c:v>0.1</c:v>
                </c:pt>
                <c:pt idx="27">
                  <c:v>0.19</c:v>
                </c:pt>
                <c:pt idx="28">
                  <c:v>0.18099999999999999</c:v>
                </c:pt>
                <c:pt idx="29">
                  <c:v>0.155</c:v>
                </c:pt>
                <c:pt idx="30">
                  <c:v>0.13100000000000001</c:v>
                </c:pt>
                <c:pt idx="31">
                  <c:v>0.11799999999999999</c:v>
                </c:pt>
                <c:pt idx="32">
                  <c:v>8.7999999999999995E-2</c:v>
                </c:pt>
                <c:pt idx="33">
                  <c:v>8.3000000000000004E-2</c:v>
                </c:pt>
                <c:pt idx="34">
                  <c:v>1.7999999999999999E-2</c:v>
                </c:pt>
                <c:pt idx="35">
                  <c:v>0.154</c:v>
                </c:pt>
                <c:pt idx="36">
                  <c:v>0.13600000000000001</c:v>
                </c:pt>
                <c:pt idx="37">
                  <c:v>0.17299999999999999</c:v>
                </c:pt>
                <c:pt idx="38">
                  <c:v>0.14099999999999999</c:v>
                </c:pt>
                <c:pt idx="39">
                  <c:v>0.105</c:v>
                </c:pt>
                <c:pt idx="40">
                  <c:v>8.7999999999999995E-2</c:v>
                </c:pt>
                <c:pt idx="41" formatCode="General">
                  <c:v>4.4999999999999998E-2</c:v>
                </c:pt>
                <c:pt idx="42" formatCode="General">
                  <c:v>0.11</c:v>
                </c:pt>
                <c:pt idx="43" formatCode="General">
                  <c:v>5.6000000000000001E-2</c:v>
                </c:pt>
                <c:pt idx="44" formatCode="General">
                  <c:v>8.6999999999999994E-2</c:v>
                </c:pt>
                <c:pt idx="45" formatCode="General">
                  <c:v>9.2999999999999999E-2</c:v>
                </c:pt>
                <c:pt idx="46" formatCode="General">
                  <c:v>0.11600000000000001</c:v>
                </c:pt>
                <c:pt idx="47" formatCode="General">
                  <c:v>8.5000000000000006E-2</c:v>
                </c:pt>
                <c:pt idx="48" formatCode="General">
                  <c:v>0.06</c:v>
                </c:pt>
                <c:pt idx="49" formatCode="General">
                  <c:v>5.8999999999999997E-2</c:v>
                </c:pt>
                <c:pt idx="50" formatCode="General">
                  <c:v>-1.2E-2</c:v>
                </c:pt>
                <c:pt idx="51" formatCode="General">
                  <c:v>2.1999999999999999E-2</c:v>
                </c:pt>
                <c:pt idx="52" formatCode="General">
                  <c:v>8.7999999999999995E-2</c:v>
                </c:pt>
                <c:pt idx="53" formatCode="General">
                  <c:v>9.4E-2</c:v>
                </c:pt>
                <c:pt idx="54" formatCode="General">
                  <c:v>9.6000000000000002E-2</c:v>
                </c:pt>
                <c:pt idx="55" formatCode="General">
                  <c:v>0.127</c:v>
                </c:pt>
                <c:pt idx="56" formatCode="General">
                  <c:v>0.109</c:v>
                </c:pt>
                <c:pt idx="57" formatCode="General">
                  <c:v>1E-3</c:v>
                </c:pt>
                <c:pt idx="58" formatCode="General">
                  <c:v>0.05</c:v>
                </c:pt>
                <c:pt idx="59" formatCode="General">
                  <c:v>5.6000000000000001E-2</c:v>
                </c:pt>
                <c:pt idx="60" formatCode="General">
                  <c:v>0.03</c:v>
                </c:pt>
                <c:pt idx="61" formatCode="General">
                  <c:v>5.2999999999999999E-2</c:v>
                </c:pt>
                <c:pt idx="62" formatCode="General">
                  <c:v>8.8999999999999996E-2</c:v>
                </c:pt>
                <c:pt idx="63" formatCode="General">
                  <c:v>7.4999999999999997E-2</c:v>
                </c:pt>
                <c:pt idx="64" formatCode="General">
                  <c:v>8.4000000000000005E-2</c:v>
                </c:pt>
                <c:pt idx="65" formatCode="General">
                  <c:v>6.2E-2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9-1A92-4067-85CD-65333C0E9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924672"/>
        <c:axId val="380926592"/>
      </c:lineChart>
      <c:catAx>
        <c:axId val="38092467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380926592"/>
        <c:crossesAt val="-20"/>
        <c:auto val="1"/>
        <c:lblAlgn val="ctr"/>
        <c:lblOffset val="100"/>
        <c:tickMarkSkip val="1"/>
        <c:noMultiLvlLbl val="0"/>
      </c:catAx>
      <c:valAx>
        <c:axId val="3809265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ROE</a:t>
                </a:r>
              </a:p>
            </c:rich>
          </c:tx>
          <c:layout>
            <c:manualLayout>
              <c:xMode val="edge"/>
              <c:yMode val="edge"/>
              <c:x val="0"/>
              <c:y val="0.3969169741332079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80924672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54564242461802"/>
          <c:y val="5.14415863424399E-2"/>
          <c:w val="0.92041120844146396"/>
          <c:h val="0.833196508414733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10 Global Business Risks</c:v>
                </c:pt>
              </c:strCache>
            </c:strRef>
          </c:tx>
          <c:spPr>
            <a:solidFill>
              <a:srgbClr val="2F72AD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407-4AC7-B54C-95F397F3F40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407-4AC7-B54C-95F397F3F40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407-4AC7-B54C-95F397F3F40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407-4AC7-B54C-95F397F3F40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407-4AC7-B54C-95F397F3F40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407-4AC7-B54C-95F397F3F40B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0B28-4B45-9A2C-378580835FE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Theft, fraud, corruption</c:v>
                </c:pt>
                <c:pt idx="1">
                  <c:v>New technologies</c:v>
                </c:pt>
                <c:pt idx="2">
                  <c:v>Loss of reputation or brand value</c:v>
                </c:pt>
                <c:pt idx="3">
                  <c:v>Fire, explosion</c:v>
                </c:pt>
                <c:pt idx="4">
                  <c:v>Macroeconomic developments</c:v>
                </c:pt>
                <c:pt idx="5">
                  <c:v>Changes in legislation and regulation</c:v>
                </c:pt>
                <c:pt idx="6">
                  <c:v>Market developments</c:v>
                </c:pt>
                <c:pt idx="7">
                  <c:v>Natural catastrophes</c:v>
                </c:pt>
                <c:pt idx="8">
                  <c:v>Cyber incidents</c:v>
                </c:pt>
                <c:pt idx="9">
                  <c:v>Bus. interrupt., supply chain risk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0.12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0.15</c:v>
                </c:pt>
                <c:pt idx="4">
                  <c:v>0.15</c:v>
                </c:pt>
                <c:pt idx="5">
                  <c:v>0.19</c:v>
                </c:pt>
                <c:pt idx="6">
                  <c:v>0.26</c:v>
                </c:pt>
                <c:pt idx="7">
                  <c:v>0.28000000000000003</c:v>
                </c:pt>
                <c:pt idx="8">
                  <c:v>0.31</c:v>
                </c:pt>
                <c:pt idx="9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07-4AC7-B54C-95F397F3F4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45297408"/>
        <c:axId val="445308928"/>
      </c:barChart>
      <c:catAx>
        <c:axId val="445297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45308928"/>
        <c:crosses val="autoZero"/>
        <c:auto val="1"/>
        <c:lblAlgn val="ctr"/>
        <c:lblOffset val="100"/>
        <c:noMultiLvlLbl val="0"/>
      </c:catAx>
      <c:valAx>
        <c:axId val="44530892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45297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73901954861"/>
          <c:y val="0.23990960028313199"/>
          <c:w val="0.55252199051470896"/>
          <c:h val="0.760090396927283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6C2-420E-B7ED-8F8938E0E1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6C2-420E-B7ED-8F8938E0E1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6C2-420E-B7ED-8F8938E0E1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Enabling the value chain</c:v>
                </c:pt>
                <c:pt idx="1">
                  <c:v>Disintermediating incumbents from customers</c:v>
                </c:pt>
                <c:pt idx="2">
                  <c:v>Disrupting the value chain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0.61</c:v>
                </c:pt>
                <c:pt idx="1">
                  <c:v>0.3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C2-420E-B7ED-8F8938E0E1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28251121076193E-2"/>
          <c:y val="0.11096581179327"/>
          <c:w val="0.90919282511210797"/>
          <c:h val="0.67716983845357703"/>
        </c:manualLayout>
      </c:layout>
      <c:lineChart>
        <c:grouping val="standar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Insurance</c:v>
                </c:pt>
              </c:strCache>
            </c:strRef>
          </c:tx>
          <c:spPr>
            <a:ln w="38481">
              <a:solidFill>
                <a:schemeClr val="accent1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accent1"/>
              </a:solidFill>
              <a:ln>
                <a:noFill/>
                <a:prstDash val="solid"/>
              </a:ln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12-4F09-9E39-6BB220ACCAE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12-4F09-9E39-6BB220ACCAE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12-4F09-9E39-6BB220ACCAE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12-4F09-9E39-6BB220ACCAE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B12-4F09-9E39-6BB220ACCAE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12-4F09-9E39-6BB220ACCAE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12-4F09-9E39-6BB220ACCAE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12-4F09-9E39-6BB220ACCAE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12-4F09-9E39-6BB220ACCAE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12-4F09-9E39-6BB220ACCAE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12-4F09-9E39-6BB220ACCAE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B12-4F09-9E39-6BB220ACCAE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B12-4F09-9E39-6BB220ACCAE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B12-4F09-9E39-6BB220ACCAE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B12-4F09-9E39-6BB220ACCAE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B12-4F09-9E39-6BB220ACCAEB}"/>
                </c:ext>
              </c:extLst>
            </c:dLbl>
            <c:spPr>
              <a:noFill/>
              <a:ln w="2565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strCache>
            </c:strRef>
          </c:cat>
          <c:val>
            <c:numRef>
              <c:f>Sheet1!$B$2:$U$2</c:f>
              <c:numCache>
                <c:formatCode>0.0%</c:formatCode>
                <c:ptCount val="20"/>
                <c:pt idx="0">
                  <c:v>2.5000000000000001E-2</c:v>
                </c:pt>
                <c:pt idx="1">
                  <c:v>2.5999999999999999E-2</c:v>
                </c:pt>
                <c:pt idx="2">
                  <c:v>2.4E-2</c:v>
                </c:pt>
                <c:pt idx="3">
                  <c:v>2.7E-2</c:v>
                </c:pt>
                <c:pt idx="4">
                  <c:v>2.5000000000000001E-2</c:v>
                </c:pt>
                <c:pt idx="5">
                  <c:v>2.3E-2</c:v>
                </c:pt>
                <c:pt idx="6">
                  <c:v>2.4E-2</c:v>
                </c:pt>
                <c:pt idx="7">
                  <c:v>2.5999999999999999E-2</c:v>
                </c:pt>
                <c:pt idx="8">
                  <c:v>2.5999999999999999E-2</c:v>
                </c:pt>
                <c:pt idx="9">
                  <c:v>2.5999999999999999E-2</c:v>
                </c:pt>
                <c:pt idx="10">
                  <c:v>2.7E-2</c:v>
                </c:pt>
                <c:pt idx="11">
                  <c:v>2.3E-2</c:v>
                </c:pt>
                <c:pt idx="12">
                  <c:v>2.5000000000000001E-2</c:v>
                </c:pt>
                <c:pt idx="13">
                  <c:v>2.4E-2</c:v>
                </c:pt>
                <c:pt idx="14">
                  <c:v>2.4E-2</c:v>
                </c:pt>
                <c:pt idx="15">
                  <c:v>2.5000000000000001E-2</c:v>
                </c:pt>
                <c:pt idx="16">
                  <c:v>2.4E-2</c:v>
                </c:pt>
                <c:pt idx="17">
                  <c:v>2.7E-2</c:v>
                </c:pt>
                <c:pt idx="18">
                  <c:v>2.7E-2</c:v>
                </c:pt>
                <c:pt idx="19">
                  <c:v>2.7E-2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C4C-B34A-B1E4-7192EA4BDBE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Banks and Credit Intermediaries</c:v>
                </c:pt>
              </c:strCache>
            </c:strRef>
          </c:tx>
          <c:spPr>
            <a:ln w="38481">
              <a:solidFill>
                <a:schemeClr val="accent2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accent2"/>
              </a:solidFill>
              <a:ln>
                <a:noFill/>
                <a:prstDash val="solid"/>
              </a:ln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12-4F09-9E39-6BB220ACCAE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12-4F09-9E39-6BB220ACCAE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12-4F09-9E39-6BB220ACCAE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12-4F09-9E39-6BB220ACCAE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12-4F09-9E39-6BB220ACCAE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12-4F09-9E39-6BB220ACCAE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12-4F09-9E39-6BB220ACCAE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12-4F09-9E39-6BB220ACCAE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12-4F09-9E39-6BB220ACCAE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12-4F09-9E39-6BB220ACCAE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12-4F09-9E39-6BB220ACCAE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12-4F09-9E39-6BB220ACCAE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12-4F09-9E39-6BB220ACCAE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12-4F09-9E39-6BB220ACCAE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12-4F09-9E39-6BB220ACCAE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12-4F09-9E39-6BB220ACCAEB}"/>
                </c:ext>
              </c:extLst>
            </c:dLbl>
            <c:spPr>
              <a:noFill/>
              <a:ln w="2565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strCache>
            </c:strRef>
          </c:cat>
          <c:val>
            <c:numRef>
              <c:f>Sheet1!$B$3:$U$3</c:f>
              <c:numCache>
                <c:formatCode>0.0%</c:formatCode>
                <c:ptCount val="20"/>
                <c:pt idx="0">
                  <c:v>2.7E-2</c:v>
                </c:pt>
                <c:pt idx="1">
                  <c:v>0.03</c:v>
                </c:pt>
                <c:pt idx="2">
                  <c:v>3.2000000000000001E-2</c:v>
                </c:pt>
                <c:pt idx="3">
                  <c:v>3.2000000000000001E-2</c:v>
                </c:pt>
                <c:pt idx="4">
                  <c:v>3.3000000000000002E-2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3.2000000000000001E-2</c:v>
                </c:pt>
                <c:pt idx="8">
                  <c:v>3.3000000000000002E-2</c:v>
                </c:pt>
                <c:pt idx="9">
                  <c:v>3.2000000000000001E-2</c:v>
                </c:pt>
                <c:pt idx="10">
                  <c:v>2.9000000000000001E-2</c:v>
                </c:pt>
                <c:pt idx="11">
                  <c:v>2.8000000000000001E-2</c:v>
                </c:pt>
                <c:pt idx="12">
                  <c:v>2.8000000000000001E-2</c:v>
                </c:pt>
                <c:pt idx="13">
                  <c:v>2.7E-2</c:v>
                </c:pt>
                <c:pt idx="14">
                  <c:v>2.8000000000000001E-2</c:v>
                </c:pt>
                <c:pt idx="15">
                  <c:v>0.03</c:v>
                </c:pt>
                <c:pt idx="16">
                  <c:v>2.8000000000000001E-2</c:v>
                </c:pt>
                <c:pt idx="17">
                  <c:v>2.8000000000000001E-2</c:v>
                </c:pt>
                <c:pt idx="18">
                  <c:v>2.8000000000000001E-2</c:v>
                </c:pt>
                <c:pt idx="19">
                  <c:v>2.9000000000000001E-2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C4C-B34A-B1E4-7192EA4BDBE1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Securities</c:v>
                </c:pt>
              </c:strCache>
            </c:strRef>
          </c:tx>
          <c:spPr>
            <a:ln w="38481">
              <a:solidFill>
                <a:schemeClr val="accent3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accent3"/>
              </a:solidFill>
              <a:ln>
                <a:noFill/>
                <a:prstDash val="solid"/>
              </a:ln>
            </c:spPr>
          </c:marker>
          <c:dLbls>
            <c:dLbl>
              <c:idx val="0"/>
              <c:spPr>
                <a:noFill/>
                <a:ln w="2565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6-4440-AE53-8B3C64346711}"/>
                </c:ext>
              </c:extLst>
            </c:dLbl>
            <c:dLbl>
              <c:idx val="1"/>
              <c:spPr>
                <a:noFill/>
                <a:ln w="2565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6-4440-AE53-8B3C643467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6-4440-AE53-8B3C6434671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6-4440-AE53-8B3C64346711}"/>
                </c:ext>
              </c:extLst>
            </c:dLbl>
            <c:dLbl>
              <c:idx val="4"/>
              <c:spPr>
                <a:noFill/>
                <a:ln w="2565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6-4440-AE53-8B3C6434671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E6-4440-AE53-8B3C6434671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E6-4440-AE53-8B3C6434671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E6-4440-AE53-8B3C6434671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E6-4440-AE53-8B3C6434671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E6-4440-AE53-8B3C64346711}"/>
                </c:ext>
              </c:extLst>
            </c:dLbl>
            <c:dLbl>
              <c:idx val="10"/>
              <c:spPr>
                <a:noFill/>
                <a:ln w="2565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BE6-4440-AE53-8B3C64346711}"/>
                </c:ext>
              </c:extLst>
            </c:dLbl>
            <c:dLbl>
              <c:idx val="11"/>
              <c:spPr>
                <a:noFill/>
                <a:ln w="2565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E6-4440-AE53-8B3C64346711}"/>
                </c:ext>
              </c:extLst>
            </c:dLbl>
            <c:dLbl>
              <c:idx val="12"/>
              <c:spPr>
                <a:noFill/>
                <a:ln w="2565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BE6-4440-AE53-8B3C6434671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BE6-4440-AE53-8B3C6434671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BE6-4440-AE53-8B3C6434671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BE6-4440-AE53-8B3C6434671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BE6-4440-AE53-8B3C6434671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BE6-4440-AE53-8B3C64346711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BE6-4440-AE53-8B3C64346711}"/>
                </c:ext>
              </c:extLst>
            </c:dLbl>
            <c:dLbl>
              <c:idx val="19"/>
              <c:spPr>
                <a:noFill/>
                <a:ln w="2565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BE6-4440-AE53-8B3C64346711}"/>
                </c:ext>
              </c:extLst>
            </c:dLbl>
            <c:spPr>
              <a:noFill/>
              <a:ln w="2565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strCache>
            </c:strRef>
          </c:cat>
          <c:val>
            <c:numRef>
              <c:f>Sheet1!$B$4:$U$4</c:f>
              <c:numCache>
                <c:formatCode>0.0%</c:formatCode>
                <c:ptCount val="20"/>
                <c:pt idx="0">
                  <c:v>1.4E-2</c:v>
                </c:pt>
                <c:pt idx="1">
                  <c:v>1.1299999999999999E-2</c:v>
                </c:pt>
                <c:pt idx="2">
                  <c:v>1.2E-2</c:v>
                </c:pt>
                <c:pt idx="3">
                  <c:v>1.2999999999999999E-2</c:v>
                </c:pt>
                <c:pt idx="4">
                  <c:v>1.7000000000000001E-2</c:v>
                </c:pt>
                <c:pt idx="5">
                  <c:v>1.4999999999999999E-2</c:v>
                </c:pt>
                <c:pt idx="6">
                  <c:v>1.2999999999999999E-2</c:v>
                </c:pt>
                <c:pt idx="7">
                  <c:v>1.2999999999999999E-2</c:v>
                </c:pt>
                <c:pt idx="8">
                  <c:v>1.4999999999999999E-2</c:v>
                </c:pt>
                <c:pt idx="9">
                  <c:v>1.6E-2</c:v>
                </c:pt>
                <c:pt idx="10">
                  <c:v>1.4E-2</c:v>
                </c:pt>
                <c:pt idx="11">
                  <c:v>8.0000000000000002E-3</c:v>
                </c:pt>
                <c:pt idx="12">
                  <c:v>1.2999999999999999E-2</c:v>
                </c:pt>
                <c:pt idx="13">
                  <c:v>1.2999999999999999E-2</c:v>
                </c:pt>
                <c:pt idx="14">
                  <c:v>1.2E-2</c:v>
                </c:pt>
                <c:pt idx="15">
                  <c:v>1.4E-2</c:v>
                </c:pt>
                <c:pt idx="16">
                  <c:v>1.2999999999999999E-2</c:v>
                </c:pt>
                <c:pt idx="17">
                  <c:v>1.4E-2</c:v>
                </c:pt>
                <c:pt idx="18">
                  <c:v>1.2999999999999999E-2</c:v>
                </c:pt>
                <c:pt idx="19">
                  <c:v>1.2999999999999999E-2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C4C-B34A-B1E4-7192EA4BDB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7790720"/>
        <c:axId val="448722048"/>
      </c:lineChart>
      <c:catAx>
        <c:axId val="34779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07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8722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8722048"/>
        <c:scaling>
          <c:orientation val="minMax"/>
        </c:scaling>
        <c:delete val="0"/>
        <c:axPos val="l"/>
        <c:majorGridlines>
          <c:spPr>
            <a:ln w="3207">
              <a:noFill/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20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7790720"/>
        <c:crossesAt val="1"/>
        <c:crossBetween val="between"/>
      </c:valAx>
      <c:spPr>
        <a:noFill/>
        <a:ln w="25654">
          <a:noFill/>
        </a:ln>
      </c:spPr>
    </c:plotArea>
    <c:legend>
      <c:legendPos val="t"/>
      <c:layout>
        <c:manualLayout>
          <c:xMode val="edge"/>
          <c:yMode val="edge"/>
          <c:x val="9.0158646165584805E-2"/>
          <c:y val="1.69491525423729E-3"/>
          <c:w val="0.894125304700783"/>
          <c:h val="9.0866609032921306E-2"/>
        </c:manualLayout>
      </c:layout>
      <c:overlay val="0"/>
      <c:spPr>
        <a:solidFill>
          <a:srgbClr val="FFFFFF"/>
        </a:solidFill>
        <a:ln w="3207">
          <a:noFill/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76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Investments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0F-437B-93FF-412F0B2ECF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0F-437B-93FF-412F0B2ECF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0F-437B-93FF-412F0B2ECF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0F-437B-93FF-412F0B2ECF8F}"/>
              </c:ext>
            </c:extLst>
          </c:dPt>
          <c:dLbls>
            <c:dLbl>
              <c:idx val="2"/>
              <c:layout>
                <c:manualLayout>
                  <c:x val="-7.6116091302666604E-3"/>
                  <c:y val="1.41014120621855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424038676958"/>
                      <c:h val="6.1668776186685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70F-437B-93FF-412F0B2EC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Bonds</c:v>
                </c:pt>
                <c:pt idx="1">
                  <c:v>Stock</c:v>
                </c:pt>
                <c:pt idx="2">
                  <c:v>Mortgages &amp; Real Estate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3904</c:v>
                </c:pt>
                <c:pt idx="1">
                  <c:v>698</c:v>
                </c:pt>
                <c:pt idx="2">
                  <c:v>468</c:v>
                </c:pt>
                <c:pt idx="3">
                  <c:v>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A-4FFF-99D5-4CC0419CFB6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4379444951524556"/>
          <c:w val="0.72948661616153498"/>
          <c:h val="0.35096738631339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Bonds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4B-4FF4-8E9C-66CD374D1B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4B-4FF4-8E9C-66CD374D1B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4B-4FF4-8E9C-66CD374D1B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4B-4FF4-8E9C-66CD374D1B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4B-4FF4-8E9C-66CD374D1B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Corporates</c:v>
                </c:pt>
                <c:pt idx="1">
                  <c:v>Munis</c:v>
                </c:pt>
                <c:pt idx="2">
                  <c:v>Mortgage &amp; Asset-Backed</c:v>
                </c:pt>
                <c:pt idx="3">
                  <c:v>US Gov't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"$"#,##0</c:formatCode>
                <c:ptCount val="5"/>
                <c:pt idx="0">
                  <c:v>2117</c:v>
                </c:pt>
                <c:pt idx="1">
                  <c:v>549</c:v>
                </c:pt>
                <c:pt idx="2">
                  <c:v>868</c:v>
                </c:pt>
                <c:pt idx="3">
                  <c:v>252</c:v>
                </c:pt>
                <c:pt idx="4">
                  <c:v>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92-4792-99FE-30179EB5155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24908005607642"/>
          <c:y val="0.59921994992074246"/>
          <c:w val="0.72113423959218403"/>
          <c:h val="0.39108206637624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82270613799401E-2"/>
          <c:y val="4.4146596445549101E-2"/>
          <c:w val="0.95782459870557701"/>
          <c:h val="0.82841456759440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Costs ($000s)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B-A85D-46AC-BBE8-5C75886ABA6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B21-4326-895D-AA86E99F7DC9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A85D-46AC-BBE8-5C75886ABA6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0B21-4326-895D-AA86E99F7DC9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85D-46AC-BBE8-5C75886ABA61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85D-46AC-BBE8-5C75886ABA61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85D-46AC-BBE8-5C75886ABA61}"/>
              </c:ext>
            </c:extLst>
          </c:dPt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85D-46AC-BBE8-5C75886ABA61}"/>
                </c:ext>
              </c:extLst>
            </c:dLbl>
            <c:dLbl>
              <c:idx val="16"/>
              <c:layout>
                <c:manualLayout>
                  <c:x val="0"/>
                  <c:y val="5.5668450979326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21-4326-895D-AA86E99F7DC9}"/>
                </c:ext>
              </c:extLst>
            </c:dLbl>
            <c:numFmt formatCode="&quot;$&quot;#,##0.0&quot;B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Sheet1!$A$13:$A$29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strCache>
            </c:strRef>
          </c:cat>
          <c:val>
            <c:numRef>
              <c:f>Sheet1!$B$13:$B$29</c:f>
              <c:numCache>
                <c:formatCode>"$"#,##0.0</c:formatCode>
                <c:ptCount val="17"/>
                <c:pt idx="0">
                  <c:v>6.4</c:v>
                </c:pt>
                <c:pt idx="1">
                  <c:v>36.299999999999997</c:v>
                </c:pt>
                <c:pt idx="2">
                  <c:v>7.9</c:v>
                </c:pt>
                <c:pt idx="3">
                  <c:v>17</c:v>
                </c:pt>
                <c:pt idx="4">
                  <c:v>35.200000000000003</c:v>
                </c:pt>
                <c:pt idx="5">
                  <c:v>76.8</c:v>
                </c:pt>
                <c:pt idx="6">
                  <c:v>10.8</c:v>
                </c:pt>
                <c:pt idx="7">
                  <c:v>7.7</c:v>
                </c:pt>
                <c:pt idx="8">
                  <c:v>30.3</c:v>
                </c:pt>
                <c:pt idx="9">
                  <c:v>11.8</c:v>
                </c:pt>
                <c:pt idx="10">
                  <c:v>15.7</c:v>
                </c:pt>
                <c:pt idx="11">
                  <c:v>36.200000000000003</c:v>
                </c:pt>
                <c:pt idx="12">
                  <c:v>37</c:v>
                </c:pt>
                <c:pt idx="13">
                  <c:v>13.4</c:v>
                </c:pt>
                <c:pt idx="14">
                  <c:v>15.8</c:v>
                </c:pt>
                <c:pt idx="15">
                  <c:v>15.4</c:v>
                </c:pt>
                <c:pt idx="16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5D-46AC-BBE8-5C75886AB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37518336"/>
        <c:axId val="437519872"/>
      </c:barChart>
      <c:catAx>
        <c:axId val="43751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600"/>
            </a:pPr>
            <a:endParaRPr lang="en-US"/>
          </a:p>
        </c:txPr>
        <c:crossAx val="437519872"/>
        <c:crosses val="autoZero"/>
        <c:auto val="1"/>
        <c:lblAlgn val="ctr"/>
        <c:lblOffset val="100"/>
        <c:noMultiLvlLbl val="0"/>
      </c:catAx>
      <c:valAx>
        <c:axId val="437519872"/>
        <c:scaling>
          <c:orientation val="minMax"/>
          <c:max val="90"/>
          <c:min val="0"/>
        </c:scaling>
        <c:delete val="1"/>
        <c:axPos val="l"/>
        <c:numFmt formatCode="&quot;$&quot;#,##0" sourceLinked="0"/>
        <c:majorTickMark val="out"/>
        <c:minorTickMark val="none"/>
        <c:tickLblPos val="nextTo"/>
        <c:crossAx val="437518336"/>
        <c:crosses val="autoZero"/>
        <c:crossBetween val="between"/>
        <c:majorUnit val="10"/>
        <c:minorUnit val="0.01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15892056522"/>
          <c:y val="5.46737444983392E-2"/>
          <c:w val="0.87717749873884598"/>
          <c:h val="0.836796041629532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DWP y-o-y change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03-A171-4298-8DB5-CF288B9252B6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05-A171-4298-8DB5-CF288B9252B6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07-A171-4298-8DB5-CF288B9252B6}"/>
              </c:ext>
            </c:extLst>
          </c:dPt>
          <c:cat>
            <c:strRef>
              <c:f>Sheet1!$B$1:$BT$1</c:f>
              <c:strCache>
                <c:ptCount val="46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  <c:pt idx="40">
                  <c:v>16:Q1</c:v>
                </c:pt>
                <c:pt idx="41">
                  <c:v>16:Q2</c:v>
                </c:pt>
                <c:pt idx="42">
                  <c:v>16:Q3</c:v>
                </c:pt>
                <c:pt idx="43">
                  <c:v>16:Q4</c:v>
                </c:pt>
                <c:pt idx="44">
                  <c:v>17:Q1</c:v>
                </c:pt>
                <c:pt idx="45">
                  <c:v>17:Q2</c:v>
                </c:pt>
              </c:strCache>
            </c:strRef>
          </c:cat>
          <c:val>
            <c:numRef>
              <c:f>Sheet1!$B$2:$BT$2</c:f>
              <c:numCache>
                <c:formatCode>0.0%</c:formatCode>
                <c:ptCount val="46"/>
                <c:pt idx="0">
                  <c:v>0.105</c:v>
                </c:pt>
                <c:pt idx="1">
                  <c:v>0.12</c:v>
                </c:pt>
                <c:pt idx="2">
                  <c:v>0.109</c:v>
                </c:pt>
                <c:pt idx="3">
                  <c:v>1.7000000000000001E-2</c:v>
                </c:pt>
                <c:pt idx="4">
                  <c:v>1.9E-2</c:v>
                </c:pt>
                <c:pt idx="5">
                  <c:v>1.2999999999999999E-2</c:v>
                </c:pt>
                <c:pt idx="6">
                  <c:v>6.0000000000000001E-3</c:v>
                </c:pt>
                <c:pt idx="7">
                  <c:v>-1.4E-2</c:v>
                </c:pt>
                <c:pt idx="8">
                  <c:v>-2.1000000000000001E-2</c:v>
                </c:pt>
                <c:pt idx="9">
                  <c:v>-1.7000000000000001E-2</c:v>
                </c:pt>
                <c:pt idx="10">
                  <c:v>5.0000000000000001E-3</c:v>
                </c:pt>
                <c:pt idx="11">
                  <c:v>-4.5999999999999999E-2</c:v>
                </c:pt>
                <c:pt idx="12">
                  <c:v>-2.8000000000000001E-2</c:v>
                </c:pt>
                <c:pt idx="13">
                  <c:v>-3.3000000000000002E-2</c:v>
                </c:pt>
                <c:pt idx="14">
                  <c:v>-3.2000000000000001E-2</c:v>
                </c:pt>
                <c:pt idx="15">
                  <c:v>-1.9E-2</c:v>
                </c:pt>
                <c:pt idx="16">
                  <c:v>-1.2999999999999999E-2</c:v>
                </c:pt>
                <c:pt idx="17">
                  <c:v>7.0000000000000001E-3</c:v>
                </c:pt>
                <c:pt idx="18">
                  <c:v>-1E-3</c:v>
                </c:pt>
                <c:pt idx="19">
                  <c:v>1E-3</c:v>
                </c:pt>
                <c:pt idx="20">
                  <c:v>2.5000000000000001E-2</c:v>
                </c:pt>
                <c:pt idx="21">
                  <c:v>2.4E-2</c:v>
                </c:pt>
                <c:pt idx="22">
                  <c:v>0.05</c:v>
                </c:pt>
                <c:pt idx="23">
                  <c:v>4.4999999999999998E-2</c:v>
                </c:pt>
                <c:pt idx="24">
                  <c:v>4.3999999999999997E-2</c:v>
                </c:pt>
                <c:pt idx="25">
                  <c:v>4.8000000000000001E-2</c:v>
                </c:pt>
                <c:pt idx="26">
                  <c:v>4.2000000000000003E-2</c:v>
                </c:pt>
                <c:pt idx="27">
                  <c:v>5.5E-2</c:v>
                </c:pt>
                <c:pt idx="28">
                  <c:v>4.8000000000000001E-2</c:v>
                </c:pt>
                <c:pt idx="29">
                  <c:v>2.1999999999999999E-2</c:v>
                </c:pt>
                <c:pt idx="30">
                  <c:v>5.2999999999999999E-2</c:v>
                </c:pt>
                <c:pt idx="31">
                  <c:v>4.7E-2</c:v>
                </c:pt>
                <c:pt idx="32">
                  <c:v>4.1000000000000002E-2</c:v>
                </c:pt>
                <c:pt idx="33">
                  <c:v>6.4000000000000001E-2</c:v>
                </c:pt>
                <c:pt idx="34">
                  <c:v>3.2000000000000001E-2</c:v>
                </c:pt>
                <c:pt idx="35">
                  <c:v>4.5999999999999999E-2</c:v>
                </c:pt>
                <c:pt idx="36">
                  <c:v>0.04</c:v>
                </c:pt>
                <c:pt idx="37">
                  <c:v>5.3999999999999999E-2</c:v>
                </c:pt>
                <c:pt idx="38">
                  <c:v>3.3000000000000002E-2</c:v>
                </c:pt>
                <c:pt idx="39">
                  <c:v>3.3000000000000002E-2</c:v>
                </c:pt>
                <c:pt idx="40">
                  <c:v>4.1000000000000002E-2</c:v>
                </c:pt>
                <c:pt idx="41">
                  <c:v>3.9E-2</c:v>
                </c:pt>
                <c:pt idx="42">
                  <c:v>0.03</c:v>
                </c:pt>
                <c:pt idx="43">
                  <c:v>4.2000000000000003E-2</c:v>
                </c:pt>
                <c:pt idx="44">
                  <c:v>4.7E-2</c:v>
                </c:pt>
                <c:pt idx="45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y-o-y nominal GDP growth</c:v>
                </c:pt>
              </c:strCache>
            </c:strRef>
          </c:tx>
          <c:marker>
            <c:symbol val="none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8-C4BE-420A-B3AB-9056BB1FA78E}"/>
              </c:ext>
            </c:extLst>
          </c:dPt>
          <c:cat>
            <c:strRef>
              <c:f>Sheet1!$B$1:$BT$1</c:f>
              <c:strCache>
                <c:ptCount val="46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  <c:pt idx="40">
                  <c:v>16:Q1</c:v>
                </c:pt>
                <c:pt idx="41">
                  <c:v>16:Q2</c:v>
                </c:pt>
                <c:pt idx="42">
                  <c:v>16:Q3</c:v>
                </c:pt>
                <c:pt idx="43">
                  <c:v>16:Q4</c:v>
                </c:pt>
                <c:pt idx="44">
                  <c:v>17:Q1</c:v>
                </c:pt>
                <c:pt idx="45">
                  <c:v>17:Q2</c:v>
                </c:pt>
              </c:strCache>
            </c:strRef>
          </c:cat>
          <c:val>
            <c:numRef>
              <c:f>Sheet1!$B$3:$BT$3</c:f>
              <c:numCache>
                <c:formatCode>0.0%</c:formatCode>
                <c:ptCount val="46"/>
                <c:pt idx="0">
                  <c:v>6.5000000000000002E-2</c:v>
                </c:pt>
                <c:pt idx="1">
                  <c:v>6.4000000000000001E-2</c:v>
                </c:pt>
                <c:pt idx="2">
                  <c:v>5.2999999999999999E-2</c:v>
                </c:pt>
                <c:pt idx="3">
                  <c:v>5.0999999999999997E-2</c:v>
                </c:pt>
                <c:pt idx="4">
                  <c:v>4.2999999999999997E-2</c:v>
                </c:pt>
                <c:pt idx="5">
                  <c:v>4.4999999999999998E-2</c:v>
                </c:pt>
                <c:pt idx="6">
                  <c:v>4.8000000000000001E-2</c:v>
                </c:pt>
                <c:pt idx="7">
                  <c:v>4.3999999999999997E-2</c:v>
                </c:pt>
                <c:pt idx="8">
                  <c:v>3.1E-2</c:v>
                </c:pt>
                <c:pt idx="9">
                  <c:v>2.7E-2</c:v>
                </c:pt>
                <c:pt idx="10">
                  <c:v>1.9E-2</c:v>
                </c:pt>
                <c:pt idx="11">
                  <c:v>-8.9999999999999993E-3</c:v>
                </c:pt>
                <c:pt idx="12">
                  <c:v>-1.9E-2</c:v>
                </c:pt>
                <c:pt idx="13">
                  <c:v>-3.2000000000000001E-2</c:v>
                </c:pt>
                <c:pt idx="14">
                  <c:v>-3.1E-2</c:v>
                </c:pt>
                <c:pt idx="15">
                  <c:v>1E-3</c:v>
                </c:pt>
                <c:pt idx="16">
                  <c:v>2.1000000000000001E-2</c:v>
                </c:pt>
                <c:pt idx="17">
                  <c:v>3.7999999999999999E-2</c:v>
                </c:pt>
                <c:pt idx="18">
                  <c:v>4.7E-2</c:v>
                </c:pt>
                <c:pt idx="19">
                  <c:v>4.5999999999999999E-2</c:v>
                </c:pt>
                <c:pt idx="20">
                  <c:v>3.7999999999999999E-2</c:v>
                </c:pt>
                <c:pt idx="21">
                  <c:v>3.7999999999999999E-2</c:v>
                </c:pt>
                <c:pt idx="22">
                  <c:v>3.5000000000000003E-2</c:v>
                </c:pt>
                <c:pt idx="23">
                  <c:v>3.5999999999999997E-2</c:v>
                </c:pt>
                <c:pt idx="24">
                  <c:v>4.8000000000000001E-2</c:v>
                </c:pt>
                <c:pt idx="25">
                  <c:v>4.2999999999999997E-2</c:v>
                </c:pt>
                <c:pt idx="26">
                  <c:v>4.1000000000000002E-2</c:v>
                </c:pt>
                <c:pt idx="27">
                  <c:v>3.2000000000000001E-2</c:v>
                </c:pt>
                <c:pt idx="28">
                  <c:v>3.1E-2</c:v>
                </c:pt>
                <c:pt idx="29">
                  <c:v>2.5999999999999999E-2</c:v>
                </c:pt>
                <c:pt idx="30">
                  <c:v>3.2000000000000001E-2</c:v>
                </c:pt>
                <c:pt idx="31">
                  <c:v>4.2999999999999997E-2</c:v>
                </c:pt>
                <c:pt idx="32">
                  <c:v>3.3000000000000002E-2</c:v>
                </c:pt>
                <c:pt idx="33">
                  <c:v>4.4999999999999998E-2</c:v>
                </c:pt>
                <c:pt idx="34">
                  <c:v>4.9000000000000002E-2</c:v>
                </c:pt>
                <c:pt idx="35">
                  <c:v>4.1000000000000002E-2</c:v>
                </c:pt>
                <c:pt idx="36">
                  <c:v>4.4999999999999998E-2</c:v>
                </c:pt>
                <c:pt idx="37">
                  <c:v>4.1000000000000002E-2</c:v>
                </c:pt>
                <c:pt idx="38">
                  <c:v>3.3000000000000002E-2</c:v>
                </c:pt>
                <c:pt idx="39">
                  <c:v>0.03</c:v>
                </c:pt>
                <c:pt idx="40">
                  <c:v>2.8000000000000001E-2</c:v>
                </c:pt>
                <c:pt idx="41">
                  <c:v>2.5000000000000001E-2</c:v>
                </c:pt>
                <c:pt idx="42">
                  <c:v>2.9000000000000001E-2</c:v>
                </c:pt>
                <c:pt idx="43">
                  <c:v>3.5000000000000003E-2</c:v>
                </c:pt>
                <c:pt idx="44">
                  <c:v>0.04</c:v>
                </c:pt>
                <c:pt idx="45">
                  <c:v>3.6999999999999998E-2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6-7D47-451D-A1AE-4439CBCA8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7633408"/>
        <c:axId val="437634944"/>
      </c:lineChart>
      <c:catAx>
        <c:axId val="43763340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5400000" vert="horz"/>
          <a:lstStyle/>
          <a:p>
            <a:pPr>
              <a:defRPr sz="1400"/>
            </a:pPr>
            <a:endParaRPr lang="en-US"/>
          </a:p>
        </c:txPr>
        <c:crossAx val="437634944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437634944"/>
        <c:scaling>
          <c:orientation val="minMax"/>
          <c:max val="0.12"/>
          <c:min val="-0.06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37633408"/>
        <c:crossesAt val="1"/>
        <c:crossBetween val="between"/>
        <c:majorUnit val="0.03"/>
      </c:valAx>
    </c:plotArea>
    <c:legend>
      <c:legendPos val="t"/>
      <c:layout>
        <c:manualLayout>
          <c:xMode val="edge"/>
          <c:yMode val="edge"/>
          <c:x val="0.18851423734641801"/>
          <c:y val="5.18445611829857E-2"/>
          <c:w val="0.71095318078561198"/>
          <c:h val="8.1463440996017905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46045857310103E-2"/>
          <c:y val="5.1829778962916302E-2"/>
          <c:w val="0.88769351487252002"/>
          <c:h val="0.8424838703031749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Commercial Lines</c:v>
                </c:pt>
              </c:strCache>
            </c:strRef>
          </c:tx>
          <c:marker>
            <c:symbol val="circle"/>
            <c:size val="7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cat>
            <c:strRef>
              <c:f>Sheet1!$B$1:$AV$1</c:f>
              <c:strCache>
                <c:ptCount val="21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  <c:pt idx="20">
                  <c:v>16</c:v>
                </c:pt>
              </c:strCache>
            </c:strRef>
          </c:cat>
          <c:val>
            <c:numRef>
              <c:f>Sheet1!$B$2:$AV$2</c:f>
              <c:numCache>
                <c:formatCode>0.0%</c:formatCode>
                <c:ptCount val="21"/>
                <c:pt idx="0">
                  <c:v>8.0000000000000002E-3</c:v>
                </c:pt>
                <c:pt idx="1">
                  <c:v>6.0000000000000001E-3</c:v>
                </c:pt>
                <c:pt idx="2">
                  <c:v>-2.5999999999999999E-2</c:v>
                </c:pt>
                <c:pt idx="3">
                  <c:v>1.0999999999999999E-2</c:v>
                </c:pt>
                <c:pt idx="4">
                  <c:v>7.1999999999999995E-2</c:v>
                </c:pt>
                <c:pt idx="5">
                  <c:v>9.7000000000000003E-2</c:v>
                </c:pt>
                <c:pt idx="6">
                  <c:v>0.224</c:v>
                </c:pt>
                <c:pt idx="7">
                  <c:v>0.124</c:v>
                </c:pt>
                <c:pt idx="8">
                  <c:v>4.1000000000000002E-2</c:v>
                </c:pt>
                <c:pt idx="9">
                  <c:v>-1.2E-2</c:v>
                </c:pt>
                <c:pt idx="10">
                  <c:v>7.6999999999999999E-2</c:v>
                </c:pt>
                <c:pt idx="11">
                  <c:v>-1.6E-2</c:v>
                </c:pt>
                <c:pt idx="12">
                  <c:v>-3.1E-2</c:v>
                </c:pt>
                <c:pt idx="13">
                  <c:v>-0.09</c:v>
                </c:pt>
                <c:pt idx="14">
                  <c:v>-1.4E-2</c:v>
                </c:pt>
                <c:pt idx="15">
                  <c:v>4.8000000000000001E-2</c:v>
                </c:pt>
                <c:pt idx="16">
                  <c:v>4.9000000000000002E-2</c:v>
                </c:pt>
                <c:pt idx="17">
                  <c:v>4.1000000000000002E-2</c:v>
                </c:pt>
                <c:pt idx="18">
                  <c:v>3.2000000000000001E-2</c:v>
                </c:pt>
                <c:pt idx="19">
                  <c:v>2.4E-2</c:v>
                </c:pt>
                <c:pt idx="20">
                  <c:v>-1.4E-2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Personal Lines</c:v>
                </c:pt>
              </c:strCache>
            </c:strRef>
          </c:tx>
          <c:marker>
            <c:symbol val="circle"/>
            <c:size val="7"/>
          </c:marker>
          <c:cat>
            <c:strRef>
              <c:f>Sheet1!$B$1:$AV$1</c:f>
              <c:strCache>
                <c:ptCount val="21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  <c:pt idx="20">
                  <c:v>16</c:v>
                </c:pt>
              </c:strCache>
            </c:strRef>
          </c:cat>
          <c:val>
            <c:numRef>
              <c:f>Sheet1!$B$3:$AV$3</c:f>
              <c:numCache>
                <c:formatCode>0.0%</c:formatCode>
                <c:ptCount val="21"/>
                <c:pt idx="0">
                  <c:v>8.0000000000000002E-3</c:v>
                </c:pt>
                <c:pt idx="1">
                  <c:v>5.6000000000000001E-2</c:v>
                </c:pt>
                <c:pt idx="2">
                  <c:v>4.1000000000000002E-2</c:v>
                </c:pt>
                <c:pt idx="3">
                  <c:v>0.02</c:v>
                </c:pt>
                <c:pt idx="4">
                  <c:v>1.9E-2</c:v>
                </c:pt>
                <c:pt idx="5">
                  <c:v>7.2999999999999995E-2</c:v>
                </c:pt>
                <c:pt idx="6">
                  <c:v>0.10199999999999999</c:v>
                </c:pt>
                <c:pt idx="7">
                  <c:v>9.6000000000000002E-2</c:v>
                </c:pt>
                <c:pt idx="8">
                  <c:v>0.05</c:v>
                </c:pt>
                <c:pt idx="9">
                  <c:v>2.4E-2</c:v>
                </c:pt>
                <c:pt idx="10">
                  <c:v>1.6E-2</c:v>
                </c:pt>
                <c:pt idx="11">
                  <c:v>-2E-3</c:v>
                </c:pt>
                <c:pt idx="12">
                  <c:v>0</c:v>
                </c:pt>
                <c:pt idx="13">
                  <c:v>0</c:v>
                </c:pt>
                <c:pt idx="14">
                  <c:v>0.03</c:v>
                </c:pt>
                <c:pt idx="15">
                  <c:v>2.5000000000000001E-2</c:v>
                </c:pt>
                <c:pt idx="16">
                  <c:v>3.5999999999999997E-2</c:v>
                </c:pt>
                <c:pt idx="17">
                  <c:v>5.0999999999999997E-2</c:v>
                </c:pt>
                <c:pt idx="18">
                  <c:v>5.5E-2</c:v>
                </c:pt>
                <c:pt idx="19">
                  <c:v>4.4999999999999998E-2</c:v>
                </c:pt>
                <c:pt idx="20">
                  <c:v>5.7000000000000002E-2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AD-4FC6-9585-CD3955CBC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662080"/>
        <c:axId val="437663616"/>
      </c:lineChart>
      <c:catAx>
        <c:axId val="43766208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37663616"/>
        <c:crossesAt val="-20"/>
        <c:auto val="1"/>
        <c:lblAlgn val="ctr"/>
        <c:lblOffset val="100"/>
        <c:tickLblSkip val="2"/>
        <c:tickMarkSkip val="1"/>
        <c:noMultiLvlLbl val="0"/>
      </c:catAx>
      <c:valAx>
        <c:axId val="437663616"/>
        <c:scaling>
          <c:orientation val="minMax"/>
          <c:min val="-0.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37662080"/>
        <c:crossesAt val="1"/>
        <c:crossBetween val="between"/>
      </c:valAx>
    </c:plotArea>
    <c:legend>
      <c:legendPos val="t"/>
      <c:layout>
        <c:manualLayout>
          <c:xMode val="edge"/>
          <c:yMode val="edge"/>
          <c:x val="0.62620532152772967"/>
          <c:y val="9.0150928911382475E-2"/>
          <c:w val="0.30966676255048797"/>
          <c:h val="0.18331679071271201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36007536559194E-2"/>
          <c:y val="3.2318286964557803E-2"/>
          <c:w val="0.95592356609742501"/>
          <c:h val="0.838274932614554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B-38CA-43DB-B667-FEF873C017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A-38CA-43DB-B667-FEF873C017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38CA-43DB-B667-FEF873C017B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8-38CA-43DB-B667-FEF873C017B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38CA-43DB-B667-FEF873C017B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38CA-43DB-B667-FEF873C017B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8CA-43DB-B667-FEF873C017B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38CA-43DB-B667-FEF873C017B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3-38CA-43DB-B667-FEF873C017B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38CA-43DB-B667-FEF873C017BC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5-67FB-430E-A139-D18F8A7DCA95}"/>
              </c:ext>
            </c:extLst>
          </c:dPt>
          <c:dPt>
            <c:idx val="12"/>
            <c:invertIfNegative val="0"/>
            <c:bubble3D val="0"/>
            <c:spPr>
              <a:solidFill>
                <a:srgbClr val="337DBE"/>
              </a:solidFill>
            </c:spPr>
            <c:extLst>
              <c:ext xmlns:c16="http://schemas.microsoft.com/office/drawing/2014/chart" uri="{C3380CC4-5D6E-409C-BE32-E72D297353CC}">
                <c16:uniqueId val="{00000001-38CA-43DB-B667-FEF873C017B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8CA-43DB-B667-FEF873C017BC}"/>
              </c:ext>
            </c:extLst>
          </c:dPt>
          <c:dLbls>
            <c:dLbl>
              <c:idx val="7"/>
              <c:numFmt formatCode="0.0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8CA-43DB-B667-FEF873C01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Sheet1!$A$1:$R$1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Q1-17</c:v>
                </c:pt>
              </c:strCache>
            </c:strRef>
          </c:cat>
          <c:val>
            <c:numRef>
              <c:f>Sheet1!$A$2:$R$2</c:f>
              <c:numCache>
                <c:formatCode>General</c:formatCode>
                <c:ptCount val="18"/>
                <c:pt idx="0">
                  <c:v>110.1</c:v>
                </c:pt>
                <c:pt idx="1">
                  <c:v>115.8</c:v>
                </c:pt>
                <c:pt idx="2">
                  <c:v>107.5</c:v>
                </c:pt>
                <c:pt idx="3">
                  <c:v>100.1</c:v>
                </c:pt>
                <c:pt idx="4">
                  <c:v>98.4</c:v>
                </c:pt>
                <c:pt idx="5">
                  <c:v>100.8</c:v>
                </c:pt>
                <c:pt idx="6">
                  <c:v>92.6</c:v>
                </c:pt>
                <c:pt idx="7">
                  <c:v>95.7</c:v>
                </c:pt>
                <c:pt idx="8">
                  <c:v>101</c:v>
                </c:pt>
                <c:pt idx="9">
                  <c:v>99.3</c:v>
                </c:pt>
                <c:pt idx="10" formatCode="0.0">
                  <c:v>101.1</c:v>
                </c:pt>
                <c:pt idx="11" formatCode="0.0">
                  <c:v>106.5</c:v>
                </c:pt>
                <c:pt idx="12" formatCode="0.0">
                  <c:v>102.5</c:v>
                </c:pt>
                <c:pt idx="13" formatCode="0.0">
                  <c:v>96.4</c:v>
                </c:pt>
                <c:pt idx="14" formatCode="0.0">
                  <c:v>97</c:v>
                </c:pt>
                <c:pt idx="15" formatCode="0.0">
                  <c:v>97.8</c:v>
                </c:pt>
                <c:pt idx="16" formatCode="0.0">
                  <c:v>100.7</c:v>
                </c:pt>
                <c:pt idx="17" formatCode="0.0">
                  <c:v>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CA-43DB-B667-FEF873C01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7739520"/>
        <c:axId val="437741056"/>
      </c:barChart>
      <c:catAx>
        <c:axId val="43773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800"/>
            </a:pPr>
            <a:endParaRPr lang="en-US"/>
          </a:p>
        </c:txPr>
        <c:crossAx val="437741056"/>
        <c:crossesAt val="100"/>
        <c:auto val="1"/>
        <c:lblAlgn val="ctr"/>
        <c:lblOffset val="20"/>
        <c:tickLblSkip val="1"/>
        <c:tickMarkSkip val="1"/>
        <c:noMultiLvlLbl val="0"/>
      </c:catAx>
      <c:valAx>
        <c:axId val="437741056"/>
        <c:scaling>
          <c:orientation val="minMax"/>
          <c:max val="120"/>
          <c:min val="90"/>
        </c:scaling>
        <c:delete val="0"/>
        <c:axPos val="l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en-US"/>
          </a:p>
        </c:txPr>
        <c:crossAx val="43773952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71195473189401E-2"/>
          <c:y val="6.8841126306813702E-2"/>
          <c:w val="0.896346815963594"/>
          <c:h val="0.7463648691956350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Investment Income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809-46E7-AEF9-C66AF2E7F36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809-46E7-AEF9-C66AF2E7F36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A7-413B-A9B3-6FD57A22FF2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Sheet1!$C$1:$P$1</c:f>
              <c:strCache>
                <c:ptCount val="14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</c:strCache>
            </c:strRef>
          </c:cat>
          <c:val>
            <c:numRef>
              <c:f>Sheet1!$C$2:$P$2</c:f>
              <c:numCache>
                <c:formatCode>0.00</c:formatCode>
                <c:ptCount val="14"/>
                <c:pt idx="0">
                  <c:v>4.4400000000000004</c:v>
                </c:pt>
                <c:pt idx="1">
                  <c:v>4.03</c:v>
                </c:pt>
                <c:pt idx="2">
                  <c:v>4.59</c:v>
                </c:pt>
                <c:pt idx="3">
                  <c:v>4.5</c:v>
                </c:pt>
                <c:pt idx="4">
                  <c:v>4.49</c:v>
                </c:pt>
                <c:pt idx="5">
                  <c:v>4.2</c:v>
                </c:pt>
                <c:pt idx="6">
                  <c:v>3.93</c:v>
                </c:pt>
                <c:pt idx="7">
                  <c:v>3.73</c:v>
                </c:pt>
                <c:pt idx="8">
                  <c:v>3.83</c:v>
                </c:pt>
                <c:pt idx="9">
                  <c:v>3.68</c:v>
                </c:pt>
                <c:pt idx="10">
                  <c:v>3.43</c:v>
                </c:pt>
                <c:pt idx="11">
                  <c:v>3.65</c:v>
                </c:pt>
                <c:pt idx="12">
                  <c:v>3.18</c:v>
                </c:pt>
                <c:pt idx="13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7-413B-A9B3-6FD57A22F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437820800"/>
        <c:axId val="437826688"/>
      </c:barChart>
      <c:catAx>
        <c:axId val="43782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437826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37826688"/>
        <c:scaling>
          <c:orientation val="minMax"/>
          <c:max val="6"/>
          <c:min val="0"/>
        </c:scaling>
        <c:delete val="0"/>
        <c:axPos val="l"/>
        <c:numFmt formatCode="0&quot;%&quot;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37820800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71157771945094E-2"/>
          <c:y val="6.8841124009013599E-2"/>
          <c:w val="0.896346815963594"/>
          <c:h val="0.7463648691956350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809-46E7-AEF9-C66AF2E7F36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809-46E7-AEF9-C66AF2E7F36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A7-413B-A9B3-6FD57A22FF25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</c:strCache>
            </c:strRef>
          </c:cat>
          <c:val>
            <c:numRef>
              <c:f>Sheet1!$B$2:$K$2</c:f>
              <c:numCache>
                <c:formatCode>"$"#,##0.0</c:formatCode>
                <c:ptCount val="10"/>
                <c:pt idx="0">
                  <c:v>65.099999999999994</c:v>
                </c:pt>
                <c:pt idx="1">
                  <c:v>33.799999999999997</c:v>
                </c:pt>
                <c:pt idx="2">
                  <c:v>40.700000000000003</c:v>
                </c:pt>
                <c:pt idx="3">
                  <c:v>56.8</c:v>
                </c:pt>
                <c:pt idx="4">
                  <c:v>57.7</c:v>
                </c:pt>
                <c:pt idx="5">
                  <c:v>58.1</c:v>
                </c:pt>
                <c:pt idx="6">
                  <c:v>66</c:v>
                </c:pt>
                <c:pt idx="7">
                  <c:v>66.7</c:v>
                </c:pt>
                <c:pt idx="8">
                  <c:v>58.5</c:v>
                </c:pt>
                <c:pt idx="9">
                  <c:v>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7-413B-A9B3-6FD57A22FF25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Underwriting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5374080843729399E-17"/>
                  <c:y val="-3.33253409369341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A6-4FAD-8E8C-77DFB95C17E8}"/>
                </c:ext>
              </c:extLst>
            </c:dLbl>
            <c:dLbl>
              <c:idx val="4"/>
              <c:layout>
                <c:manualLayout>
                  <c:x val="-7.0748161687459205E-17"/>
                  <c:y val="2.9159673319817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C2-43EA-844E-75DA66264E6E}"/>
                </c:ext>
              </c:extLst>
            </c:dLbl>
            <c:dLbl>
              <c:idx val="9"/>
              <c:layout>
                <c:manualLayout>
                  <c:x val="3.8590352168867501E-3"/>
                  <c:y val="-3.74906805487267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6-4FAD-8E8C-77DFB95C17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Sheet1!$B$1:$K$1</c:f>
              <c:strCache>
                <c:ptCount val="10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</c:strCache>
            </c:strRef>
          </c:cat>
          <c:val>
            <c:numRef>
              <c:f>Sheet1!$B$3:$K$3</c:f>
              <c:numCache>
                <c:formatCode>"$"#,##0.0</c:formatCode>
                <c:ptCount val="10"/>
                <c:pt idx="0">
                  <c:v>21.6</c:v>
                </c:pt>
                <c:pt idx="1">
                  <c:v>-19.8</c:v>
                </c:pt>
                <c:pt idx="2">
                  <c:v>1.6</c:v>
                </c:pt>
                <c:pt idx="3">
                  <c:v>-8.4</c:v>
                </c:pt>
                <c:pt idx="4">
                  <c:v>-35.299999999999997</c:v>
                </c:pt>
                <c:pt idx="5">
                  <c:v>-13.8</c:v>
                </c:pt>
                <c:pt idx="6">
                  <c:v>17.5</c:v>
                </c:pt>
                <c:pt idx="7">
                  <c:v>14.2</c:v>
                </c:pt>
                <c:pt idx="8">
                  <c:v>11.2</c:v>
                </c:pt>
                <c:pt idx="9">
                  <c:v>-2.4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F-4F58-A2DA-5F2A9DA2C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445532800"/>
        <c:axId val="445534592"/>
      </c:barChart>
      <c:catAx>
        <c:axId val="44553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800"/>
            </a:pPr>
            <a:endParaRPr lang="en-US"/>
          </a:p>
        </c:txPr>
        <c:crossAx val="445534592"/>
        <c:crosses val="autoZero"/>
        <c:auto val="0"/>
        <c:lblAlgn val="ctr"/>
        <c:lblOffset val="100"/>
        <c:noMultiLvlLbl val="0"/>
      </c:catAx>
      <c:valAx>
        <c:axId val="445534592"/>
        <c:scaling>
          <c:orientation val="minMax"/>
          <c:max val="80"/>
          <c:min val="-20"/>
        </c:scaling>
        <c:delete val="0"/>
        <c:axPos val="l"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4553280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265171089724895"/>
          <c:y val="2.1327569184545699E-2"/>
          <c:w val="0.309570331486342"/>
          <c:h val="0.1789873160299529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60098522167496E-2"/>
          <c:y val="6.6508313539192399E-2"/>
          <c:w val="0.92857142857142905"/>
          <c:h val="0.776722090261283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8083">
              <a:noFill/>
            </a:ln>
          </c:spPr>
          <c:invertIfNegative val="0"/>
          <c:dLbls>
            <c:numFmt formatCode="0.0%" sourceLinked="0"/>
            <c:spPr>
              <a:noFill/>
              <a:ln w="2808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11:Q1</c:v>
                </c:pt>
                <c:pt idx="1">
                  <c:v>12:Q1</c:v>
                </c:pt>
                <c:pt idx="2">
                  <c:v>13:Q1</c:v>
                </c:pt>
                <c:pt idx="3">
                  <c:v>14:Q1</c:v>
                </c:pt>
                <c:pt idx="4">
                  <c:v>15:Q1</c:v>
                </c:pt>
                <c:pt idx="5">
                  <c:v>16:Q1</c:v>
                </c:pt>
                <c:pt idx="6">
                  <c:v>17:Q1</c:v>
                </c:pt>
              </c:strCache>
            </c:strRef>
          </c:cat>
          <c:val>
            <c:numRef>
              <c:f>Sheet1!$B$2:$H$2</c:f>
              <c:numCache>
                <c:formatCode>0.00%</c:formatCode>
                <c:ptCount val="7"/>
                <c:pt idx="0">
                  <c:v>2.4199999999999999E-2</c:v>
                </c:pt>
                <c:pt idx="1">
                  <c:v>4.4999999999999998E-2</c:v>
                </c:pt>
                <c:pt idx="2">
                  <c:v>3.1E-2</c:v>
                </c:pt>
                <c:pt idx="3">
                  <c:v>3.9800000000000002E-2</c:v>
                </c:pt>
                <c:pt idx="4">
                  <c:v>4.1500000000000002E-2</c:v>
                </c:pt>
                <c:pt idx="5">
                  <c:v>5.6300000000000003E-2</c:v>
                </c:pt>
                <c:pt idx="6">
                  <c:v>8.1299999999999997E-2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1-43E7-AC10-28F0A74C4D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44969728"/>
        <c:axId val="444972416"/>
      </c:barChart>
      <c:catAx>
        <c:axId val="44496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868686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4972416"/>
        <c:crossesAt val="0"/>
        <c:auto val="1"/>
        <c:lblAlgn val="ctr"/>
        <c:lblOffset val="20"/>
        <c:tickLblSkip val="1"/>
        <c:tickMarkSkip val="1"/>
        <c:noMultiLvlLbl val="0"/>
      </c:catAx>
      <c:valAx>
        <c:axId val="444972416"/>
        <c:scaling>
          <c:orientation val="minMax"/>
          <c:max val="0.1"/>
          <c:min val="0"/>
        </c:scaling>
        <c:delete val="0"/>
        <c:axPos val="l"/>
        <c:majorGridlines>
          <c:spPr>
            <a:ln w="3510">
              <a:noFill/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9525">
            <a:solidFill>
              <a:srgbClr val="868686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4969728"/>
        <c:crossesAt val="1"/>
        <c:crossBetween val="between"/>
        <c:majorUnit val="0.02"/>
        <c:minorUnit val="1E-3"/>
      </c:valAx>
      <c:spPr>
        <a:noFill/>
        <a:ln w="280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4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24807640489804E-2"/>
          <c:y val="4.8128342245989303E-2"/>
          <c:w val="0.91657519235951002"/>
          <c:h val="0.8395721925133690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Investment Income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6D4-43C6-8C16-4E917CB7479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D4-43C6-8C16-4E917CB7479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78-99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</c:strCache>
            </c:strRef>
          </c:cat>
          <c:val>
            <c:numRef>
              <c:f>Sheet1!$B$2:$T$2</c:f>
              <c:numCache>
                <c:formatCode>0</c:formatCode>
                <c:ptCount val="19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20</c:v>
                </c:pt>
                <c:pt idx="11">
                  <c:v>43</c:v>
                </c:pt>
                <c:pt idx="12">
                  <c:v>63</c:v>
                </c:pt>
                <c:pt idx="13">
                  <c:v>35</c:v>
                </c:pt>
                <c:pt idx="14">
                  <c:v>109</c:v>
                </c:pt>
                <c:pt idx="15">
                  <c:v>585</c:v>
                </c:pt>
                <c:pt idx="16">
                  <c:v>887</c:v>
                </c:pt>
                <c:pt idx="17">
                  <c:v>639</c:v>
                </c:pt>
                <c:pt idx="18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7-413B-A9B3-6FD57A22F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445071744"/>
        <c:axId val="445073664"/>
      </c:barChart>
      <c:catAx>
        <c:axId val="445071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450736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45073664"/>
        <c:scaling>
          <c:orientation val="minMax"/>
          <c:max val="1000"/>
          <c:min val="-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Number of Earthquakes</a:t>
                </a:r>
                <a:endParaRPr lang="en-US" sz="1400" baseline="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5071744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DFD90-13B5-44B0-A486-8291CC59C4B7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BB0E9-995D-4112-AE89-AE0A70C8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0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B2B284-1554-48B6-A6E2-FFBA963387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004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320675"/>
            <a:ext cx="54610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055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9563" y="700088"/>
            <a:ext cx="6227762" cy="35036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4713" y="4438879"/>
            <a:ext cx="5477705" cy="42055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2" tIns="45601" rIns="91202" bIns="4560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07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7513" y="696913"/>
            <a:ext cx="6162675" cy="3481387"/>
          </a:xfrm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74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the KPMG report called “The New Deal: Driving Insurance Transformation with Strategy-aligned M&amp;A,” 84% of insurance companies plan to make between one and three acquisitions in 2017, while 94% plan at least one divestiture.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 2015 Anthem’s announced purchase of Cigna, and Aetna’s planned purchase of Humana together totaled $83 billion, according to S&amp;P Global Market Intelligence. The continued scrutiny of these two deals may have dampened merger activity in this sector in 2016.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933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447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B0E9B5-36A5-4C65-9FC0-7A7FC996B3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447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47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7713" y="330200"/>
            <a:ext cx="5670550" cy="3190875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8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6948" indent="-291133" defTabSz="9478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535" indent="-232907" defTabSz="9478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47" indent="-232907" defTabSz="9478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161" indent="-232907" defTabSz="9478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1975" indent="-232907" defTabSz="94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7788" indent="-232907" defTabSz="94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3602" indent="-232907" defTabSz="94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9415" indent="-232907" defTabSz="94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47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7FC54-9E5C-4662-9649-B3108D5371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47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97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58BD08-603D-48F8-9A20-C039EB7A66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47713" y="330200"/>
            <a:ext cx="5670550" cy="31908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163C5C-8774-45C9-882E-9C984C03A1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47713" y="330200"/>
            <a:ext cx="5670550" cy="31908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Likely to be some time before industry</a:t>
            </a:r>
            <a:r>
              <a:rPr lang="en-US" baseline="0" dirty="0"/>
              <a:t> gets any relief </a:t>
            </a:r>
            <a:r>
              <a:rPr lang="mr-IN" baseline="0" dirty="0"/>
              <a:t>–</a:t>
            </a:r>
            <a:r>
              <a:rPr lang="en-US" baseline="0" dirty="0"/>
              <a:t> yields continue to be declining. </a:t>
            </a:r>
          </a:p>
          <a:p>
            <a:r>
              <a:rPr lang="en-US" baseline="0" dirty="0"/>
              <a:t>70’s </a:t>
            </a:r>
            <a:r>
              <a:rPr lang="mr-IN" baseline="0" dirty="0"/>
              <a:t>–</a:t>
            </a:r>
            <a:r>
              <a:rPr lang="en-US" baseline="0" dirty="0"/>
              <a:t> 80’s investment yields were in the double digits. </a:t>
            </a:r>
          </a:p>
          <a:p>
            <a:r>
              <a:rPr lang="en-US" baseline="0" dirty="0"/>
              <a:t>Seeing some </a:t>
            </a:r>
            <a:r>
              <a:rPr lang="mr-IN" baseline="0" dirty="0"/>
              <a:t>–</a:t>
            </a:r>
            <a:r>
              <a:rPr lang="en-US" baseline="0" dirty="0"/>
              <a:t> but not a lot </a:t>
            </a:r>
            <a:r>
              <a:rPr lang="mr-IN" baseline="0" dirty="0"/>
              <a:t>–</a:t>
            </a:r>
            <a:r>
              <a:rPr lang="en-US" baseline="0" dirty="0"/>
              <a:t> where they are looking for higher, but can only do so much because of the liability cover issue AND regulatory scrutiny </a:t>
            </a:r>
          </a:p>
          <a:p>
            <a:pPr lvl="1"/>
            <a:r>
              <a:rPr lang="en-US" baseline="0" dirty="0"/>
              <a:t>Hedge funds </a:t>
            </a:r>
          </a:p>
          <a:p>
            <a:pPr lvl="1"/>
            <a:r>
              <a:rPr lang="en-US" baseline="0" dirty="0"/>
              <a:t>Pension funds </a:t>
            </a:r>
          </a:p>
        </p:txBody>
      </p:sp>
    </p:spTree>
    <p:extLst>
      <p:ext uri="{BB962C8B-B14F-4D97-AF65-F5344CB8AC3E}">
        <p14:creationId xmlns:p14="http://schemas.microsoft.com/office/powerpoint/2010/main" val="33357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163C5C-8774-45C9-882E-9C984C03A1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47713" y="330200"/>
            <a:ext cx="5670550" cy="31908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671454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B2B284-1554-48B6-A6E2-FFBA963387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10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B2B284-1554-48B6-A6E2-FFBA963387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277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7075" y="325438"/>
            <a:ext cx="55562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Year</a:t>
            </a:r>
            <a:r>
              <a:rPr lang="en-US" baseline="0" dirty="0"/>
              <a:t> so far (2017 first half) (source – Munich Re)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Global: $41B, of which $19.5B insured: Last year - $111B, $32B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Insured losses higher than normal (half) because they were concentrated in USA – usually only 1/3 is insured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USA: $18.5B, of which $13.5B insured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Worst event this year – Feb/March Peru floods - $3.1B, $0.38B insured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US worst – May T-storms, $2.2B/$1.8B, also bad tornado/hail in March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In 2016</a:t>
            </a:r>
          </a:p>
          <a:p>
            <a:pPr marL="0" indent="0">
              <a:buFontTx/>
              <a:buNone/>
            </a:pPr>
            <a:r>
              <a:rPr lang="en-US" baseline="0" dirty="0"/>
              <a:t>Hurricane Matthew – insured loss relatively low vs. econ loss because most losses were from flooding, particularly inland flooding for North Carolina</a:t>
            </a:r>
          </a:p>
          <a:p>
            <a:pPr marL="0" indent="0">
              <a:buFontTx/>
              <a:buNone/>
            </a:pPr>
            <a:r>
              <a:rPr lang="en-US" baseline="0" dirty="0"/>
              <a:t>No major floods in USA since Matthew</a:t>
            </a:r>
          </a:p>
          <a:p>
            <a:pPr marL="0" indent="0">
              <a:buFontTx/>
              <a:buNone/>
            </a:pPr>
            <a:r>
              <a:rPr lang="en-US" baseline="0" dirty="0"/>
              <a:t>Last year’s LA floods were the fourth biggest flood event in NFIP (Katrina, Sandy, Ike) – average claim was almost $90,000!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072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7075" y="325438"/>
            <a:ext cx="55562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 this year: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487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163C5C-8774-45C9-882E-9C984C03A1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20675"/>
            <a:ext cx="5486400" cy="30861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First half – worst since 2011, highest number of events since 1980</a:t>
            </a:r>
          </a:p>
          <a:p>
            <a:r>
              <a:rPr lang="en-US" dirty="0"/>
              <a:t>4 events above $1B (CO,</a:t>
            </a:r>
            <a:r>
              <a:rPr lang="en-US" baseline="0" dirty="0"/>
              <a:t> MN, TX – twice)</a:t>
            </a:r>
          </a:p>
          <a:p>
            <a:pPr lvl="1"/>
            <a:r>
              <a:rPr lang="en-US" baseline="0" dirty="0"/>
              <a:t>Hail is increasing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86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USGS web site, looks like five 4.0M+ quakes in OK this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018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0A1D7-41F4-4ABD-BFCE-86B7BE9B3D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140 carriers wrote cyber last year</a:t>
            </a:r>
          </a:p>
          <a:p>
            <a:r>
              <a:rPr lang="en-US" dirty="0"/>
              <a:t>$1.35B in writings,</a:t>
            </a:r>
            <a:r>
              <a:rPr lang="en-US" baseline="0" dirty="0"/>
              <a:t> up from $1.0B</a:t>
            </a:r>
            <a:endParaRPr lang="en-US" dirty="0"/>
          </a:p>
          <a:p>
            <a:pPr lvl="1"/>
            <a:r>
              <a:rPr lang="en-US" dirty="0"/>
              <a:t>Combined ratio estimated at 76.6% - very profitable, but four points worse than 2015</a:t>
            </a:r>
          </a:p>
          <a:p>
            <a:pPr lvl="1"/>
            <a:r>
              <a:rPr lang="en-US" dirty="0"/>
              <a:t>By company, results</a:t>
            </a:r>
            <a:r>
              <a:rPr lang="en-US" baseline="0" dirty="0"/>
              <a:t> vary a lot – one fourth of insurers booked CR of about 30 or less (estimated) but 5% were over 120 CR (estimated)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80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0CA858-4905-4589-807E-FFF168BC7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698500" y="320675"/>
            <a:ext cx="54610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77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B2B284-1554-48B6-A6E2-FFBA963387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393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320675"/>
            <a:ext cx="54610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Insurance Disruption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fontAlgn="ctr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/ Digitalization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fontAlgn="ctr"/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Fundamental changes 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of auto insurance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 fontAlgn="ctr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Autonomous vehicles -- reduction of accidents 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of reduced risk pools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 fontAlgn="ctr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Disparate Impact 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fontAlgn="ctr"/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Opportunities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Automation and efficiencies -- claims, underwriting, filings (?)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product lines -- cyber, sharing economy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Emerging technologies -- cognitive computing, predictive analytics 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fontAlgn="ctr"/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 trust will be key -- demonstrate the societal value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data vs. personal/information privacy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fontAlgn="ctr"/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market entrants -- "Uber of Insurance"  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Lemonade: Approved in State of New York 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fontAlgn="ctr"/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Regulatory -- Opportunity / Threat 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Barrier to entry (for potential disrupters) 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 fontAlgn="ctr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-- 50+ individual regulatory bodies 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 fontAlgn="ctr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Taxi vs. Insurance Regulator: One can put you in jail… 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Pull back / curb 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 fontAlgn="ctr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 trust will play key role 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 fontAlgn="ctr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Sandbox approach 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vs. other global regions with less regulatory burden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[TBD] Audience Relevance Section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923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23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708025"/>
            <a:ext cx="6275388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our most recent count we are </a:t>
            </a:r>
            <a:r>
              <a:rPr lang="en-US" b="1" dirty="0"/>
              <a:t>tracking over 500+ </a:t>
            </a:r>
            <a:r>
              <a:rPr lang="en-US" dirty="0"/>
              <a:t>InsurTech Companies.  Just a year ago that number was about half that.   We are tracking companies across </a:t>
            </a:r>
            <a:r>
              <a:rPr lang="en-US" b="1" dirty="0"/>
              <a:t>Risk and Health </a:t>
            </a:r>
            <a:r>
              <a:rPr lang="en-US" dirty="0"/>
              <a:t>in a variety of themes.  For us its more </a:t>
            </a:r>
            <a:r>
              <a:rPr lang="en-US" b="1" dirty="0"/>
              <a:t>about business concepts </a:t>
            </a:r>
            <a:r>
              <a:rPr lang="en-US" dirty="0"/>
              <a:t>than it is about individual companies.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2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4F704F-957B-4CC0-A8AE-EE764F09C29A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08" charset="-128"/>
                <a:cs typeface="+mn-cs"/>
              </a:rPr>
              <a:pPr marL="0" marR="0" lvl="0" indent="0" algn="r" defTabSz="94202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33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14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708025"/>
            <a:ext cx="6275388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examples of insurance company investments in InsurTech….  As you can see it is across a variety of themes or business concepts…. </a:t>
            </a:r>
          </a:p>
          <a:p>
            <a:r>
              <a:rPr lang="en-US" b="1" dirty="0"/>
              <a:t>Metromile –   Telematics</a:t>
            </a:r>
          </a:p>
          <a:p>
            <a:r>
              <a:rPr lang="en-US" b="1" dirty="0"/>
              <a:t>CoverHound and Policy Genius-    Insurance Marketplaces</a:t>
            </a:r>
          </a:p>
          <a:p>
            <a:r>
              <a:rPr lang="en-US" b="1" baseline="0" dirty="0"/>
              <a:t>One Inc. –   Cloud Based IT Platform and</a:t>
            </a:r>
          </a:p>
          <a:p>
            <a:r>
              <a:rPr lang="en-US" b="1" baseline="0" dirty="0"/>
              <a:t>Slice -   Micro-Duration Coverage.</a:t>
            </a:r>
            <a:r>
              <a:rPr lang="en-US" baseline="0" dirty="0"/>
              <a:t>  </a:t>
            </a:r>
          </a:p>
          <a:p>
            <a:endParaRPr lang="en-US" baseline="0" dirty="0"/>
          </a:p>
          <a:p>
            <a:r>
              <a:rPr lang="en-US" baseline="0" dirty="0"/>
              <a:t>These investments create an opportunity to </a:t>
            </a:r>
            <a:r>
              <a:rPr lang="en-US" b="1" baseline="0" dirty="0"/>
              <a:t>accelerate growth, improve efficiency, enhance the customer experience and  “Speed to Market</a:t>
            </a:r>
            <a:r>
              <a:rPr lang="en-US" baseline="0" dirty="0"/>
              <a:t>” for new products in emerging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2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7FB31-0C7B-4DF9-A9BC-6BD9C278B254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13232"/>
                </a:solidFill>
                <a:effectLst/>
                <a:uLnTx/>
                <a:uFillTx/>
                <a:latin typeface="Arial" charset="0"/>
                <a:ea typeface="ＭＳ Ｐゴシック" pitchFamily="108" charset="-128"/>
                <a:cs typeface="+mn-cs"/>
              </a:rPr>
              <a:pPr marL="0" marR="0" lvl="0" indent="0" algn="r" defTabSz="94202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13232"/>
              </a:solidFill>
              <a:effectLst/>
              <a:uLnTx/>
              <a:uFillTx/>
              <a:latin typeface="Arial" charset="0"/>
              <a:ea typeface="ＭＳ Ｐゴシック" pitchFamily="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939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industries being impacted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27075" y="325438"/>
            <a:ext cx="5556250" cy="3138487"/>
          </a:xfrm>
        </p:spPr>
      </p:sp>
    </p:spTree>
    <p:extLst>
      <p:ext uri="{BB962C8B-B14F-4D97-AF65-F5344CB8AC3E}">
        <p14:creationId xmlns:p14="http://schemas.microsoft.com/office/powerpoint/2010/main" val="29777927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B2B284-1554-48B6-A6E2-FFBA963387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9956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7075" y="325438"/>
            <a:ext cx="55562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557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098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9420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327465" y="9418318"/>
            <a:ext cx="743530" cy="25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105" tIns="48747" rIns="48105" bIns="48747" anchor="b">
            <a:spAutoFit/>
          </a:bodyPr>
          <a:lstStyle/>
          <a:p>
            <a:pPr marL="0" marR="0" lvl="0" indent="0" algn="ctr" defTabSz="973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989CA-1A92-4DB6-A85A-D489C0504DE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737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2800" y="606425"/>
            <a:ext cx="5608638" cy="31686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481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206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400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5025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8" y="696913"/>
            <a:ext cx="61690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84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B2B284-1554-48B6-A6E2-FFBA963387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6518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320675"/>
            <a:ext cx="54610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5388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B2B284-1554-48B6-A6E2-FFBA963387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061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320675"/>
            <a:ext cx="54610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394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320675"/>
            <a:ext cx="54610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956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industries being impacted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698500" y="320675"/>
            <a:ext cx="5461000" cy="3086100"/>
          </a:xfrm>
        </p:spPr>
      </p:sp>
    </p:spTree>
    <p:extLst>
      <p:ext uri="{BB962C8B-B14F-4D97-AF65-F5344CB8AC3E}">
        <p14:creationId xmlns:p14="http://schemas.microsoft.com/office/powerpoint/2010/main" val="27774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0A1D7-41F4-4ABD-BFCE-86B7BE9B3D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698500" y="320675"/>
            <a:ext cx="5461000" cy="30861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GDP –</a:t>
            </a:r>
            <a:r>
              <a:rPr lang="en-US" baseline="0" dirty="0"/>
              <a:t> Per Steve full year 2016 GDP is 1.6%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77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0A1D7-41F4-4ABD-BFCE-86B7BE9B3D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Elected Officials: "Rise of Nationalism" -- US, France, Germany  </a:t>
            </a:r>
          </a:p>
          <a:p>
            <a:pPr lvl="1"/>
            <a:r>
              <a:rPr lang="en-US" dirty="0"/>
              <a:t>Neither US presidential candidate supports TPP </a:t>
            </a:r>
          </a:p>
          <a:p>
            <a:r>
              <a:rPr lang="en-US" dirty="0"/>
              <a:t>Regions: Europe (EU/Brexit/Russia), Asia (China/North-South Korea/Japan), Middle East (Syria/Iraq)</a:t>
            </a:r>
          </a:p>
          <a:p>
            <a:r>
              <a:rPr lang="en-US" dirty="0"/>
              <a:t>Global trends impacting domestic market</a:t>
            </a:r>
          </a:p>
          <a:p>
            <a:pPr lvl="1"/>
            <a:r>
              <a:rPr lang="en-US" dirty="0"/>
              <a:t>Regulatory trends: </a:t>
            </a:r>
          </a:p>
          <a:p>
            <a:pPr lvl="2"/>
            <a:r>
              <a:rPr lang="en-US" dirty="0"/>
              <a:t>"Conduct of Business"</a:t>
            </a:r>
          </a:p>
          <a:p>
            <a:pPr lvl="2"/>
            <a:r>
              <a:rPr lang="en-US" dirty="0"/>
              <a:t> Capital/Solvency </a:t>
            </a:r>
          </a:p>
          <a:p>
            <a:pPr lvl="1"/>
            <a:r>
              <a:rPr lang="en-US" dirty="0"/>
              <a:t>Climate Change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698500" y="320675"/>
            <a:ext cx="5461000" cy="3086100"/>
          </a:xfrm>
        </p:spPr>
      </p:sp>
    </p:spTree>
    <p:extLst>
      <p:ext uri="{BB962C8B-B14F-4D97-AF65-F5344CB8AC3E}">
        <p14:creationId xmlns:p14="http://schemas.microsoft.com/office/powerpoint/2010/main" val="169684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365760" y="6649915"/>
            <a:ext cx="7558872" cy="196064"/>
          </a:xfrm>
          <a:prstGeom prst="rect">
            <a:avLst/>
          </a:prstGeom>
          <a:noFill/>
        </p:spPr>
        <p:txBody>
          <a:bodyPr wrap="square" lIns="108510" tIns="54253" rIns="108510" bIns="5425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2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2017 by The Hartford. All rights reserved. No part of this document may be reproduced, published or posted without the permission of The Hartford. </a:t>
            </a:r>
          </a:p>
        </p:txBody>
      </p:sp>
    </p:spTree>
    <p:extLst>
      <p:ext uri="{BB962C8B-B14F-4D97-AF65-F5344CB8AC3E}">
        <p14:creationId xmlns:p14="http://schemas.microsoft.com/office/powerpoint/2010/main" val="313313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89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13988" y="1188730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49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4780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8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02344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7498080" y="2164080"/>
            <a:ext cx="4023360" cy="536448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65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89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13988" y="1188730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49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4780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8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30002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89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89" y="1883665"/>
            <a:ext cx="112776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13988" y="1188730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49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3757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8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44197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7498080" y="2164080"/>
            <a:ext cx="4023360" cy="536448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65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822" y="232326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89" y="1883665"/>
            <a:ext cx="112776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6824" y="1188730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49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3757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8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711915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822" y="228600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6824" y="1188730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49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4780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8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08402" y="1657349"/>
            <a:ext cx="1129029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394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38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508402" y="2377440"/>
            <a:ext cx="11290300" cy="3746500"/>
          </a:xfrm>
        </p:spPr>
        <p:txBody>
          <a:bodyPr/>
          <a:lstStyle>
            <a:lvl1pPr>
              <a:defRPr sz="2038"/>
            </a:lvl1pPr>
            <a:lvl2pPr>
              <a:defRPr sz="1757"/>
            </a:lvl2pPr>
            <a:lvl3pPr>
              <a:defRPr sz="1546"/>
            </a:lvl3pPr>
            <a:lvl4pPr>
              <a:defRPr sz="1406"/>
            </a:lvl4pPr>
            <a:lvl5pPr>
              <a:defRPr sz="119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1635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89" y="228600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13988" y="1188730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49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4779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8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95568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394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38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36953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394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38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501918" y="2377440"/>
            <a:ext cx="5530849" cy="3749040"/>
          </a:xfrm>
        </p:spPr>
        <p:txBody>
          <a:bodyPr/>
          <a:lstStyle>
            <a:lvl1pPr>
              <a:defRPr sz="2038"/>
            </a:lvl1pPr>
            <a:lvl2pPr>
              <a:defRPr sz="1757"/>
            </a:lvl2pPr>
            <a:lvl3pPr>
              <a:defRPr sz="1546"/>
            </a:lvl3pPr>
            <a:lvl4pPr>
              <a:defRPr sz="1406"/>
            </a:lvl4pPr>
            <a:lvl5pPr>
              <a:defRPr sz="119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6237949" y="2378075"/>
            <a:ext cx="5535168" cy="3748088"/>
          </a:xfrm>
        </p:spPr>
        <p:txBody>
          <a:bodyPr/>
          <a:lstStyle>
            <a:lvl1pPr>
              <a:defRPr sz="2038"/>
            </a:lvl1pPr>
            <a:lvl2pPr>
              <a:defRPr sz="1757"/>
            </a:lvl2pPr>
            <a:lvl3pPr>
              <a:defRPr sz="1546"/>
            </a:lvl3pPr>
            <a:lvl4pPr>
              <a:defRPr sz="1406"/>
            </a:lvl4pPr>
            <a:lvl5pPr>
              <a:defRPr sz="119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2751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89" y="228600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13988" y="1188730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49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1072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8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24120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394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38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6224120" y="3986784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394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38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95568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394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38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495566" y="2381250"/>
            <a:ext cx="5537200" cy="3749040"/>
          </a:xfrm>
        </p:spPr>
        <p:txBody>
          <a:bodyPr/>
          <a:lstStyle>
            <a:lvl1pPr>
              <a:defRPr sz="2038"/>
            </a:lvl1pPr>
            <a:lvl2pPr>
              <a:defRPr sz="1757"/>
            </a:lvl2pPr>
            <a:lvl3pPr>
              <a:defRPr sz="1546"/>
            </a:lvl3pPr>
            <a:lvl4pPr>
              <a:defRPr sz="1406"/>
            </a:lvl4pPr>
            <a:lvl5pPr>
              <a:defRPr sz="119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6225116" y="2381249"/>
            <a:ext cx="5535168" cy="1417320"/>
          </a:xfrm>
        </p:spPr>
        <p:txBody>
          <a:bodyPr/>
          <a:lstStyle>
            <a:lvl1pPr>
              <a:defRPr sz="2038"/>
            </a:lvl1pPr>
            <a:lvl2pPr>
              <a:defRPr sz="1757"/>
            </a:lvl2pPr>
            <a:lvl3pPr>
              <a:defRPr sz="1546"/>
            </a:lvl3pPr>
            <a:lvl4pPr>
              <a:defRPr sz="1406"/>
            </a:lvl4pPr>
            <a:lvl5pPr>
              <a:defRPr sz="119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6225116" y="4712970"/>
            <a:ext cx="5535168" cy="1417320"/>
          </a:xfrm>
        </p:spPr>
        <p:txBody>
          <a:bodyPr/>
          <a:lstStyle>
            <a:lvl1pPr>
              <a:defRPr sz="2038"/>
            </a:lvl1pPr>
            <a:lvl2pPr>
              <a:defRPr sz="1757"/>
            </a:lvl2pPr>
            <a:lvl3pPr>
              <a:defRPr sz="1546"/>
            </a:lvl3pPr>
            <a:lvl4pPr>
              <a:defRPr sz="1406"/>
            </a:lvl4pPr>
            <a:lvl5pPr>
              <a:defRPr sz="119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0567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89" y="228600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13988" y="1188730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49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1072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8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95568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394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38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95568" y="3986784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394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38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24120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394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38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501918" y="2377439"/>
            <a:ext cx="5530849" cy="1417320"/>
          </a:xfrm>
        </p:spPr>
        <p:txBody>
          <a:bodyPr/>
          <a:lstStyle>
            <a:lvl1pPr>
              <a:defRPr sz="2038"/>
            </a:lvl1pPr>
            <a:lvl2pPr>
              <a:defRPr sz="1757"/>
            </a:lvl2pPr>
            <a:lvl3pPr>
              <a:defRPr sz="1546"/>
            </a:lvl3pPr>
            <a:lvl4pPr>
              <a:defRPr sz="1406"/>
            </a:lvl4pPr>
            <a:lvl5pPr>
              <a:defRPr sz="11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501918" y="4709160"/>
            <a:ext cx="5530849" cy="1417320"/>
          </a:xfrm>
        </p:spPr>
        <p:txBody>
          <a:bodyPr/>
          <a:lstStyle>
            <a:lvl1pPr>
              <a:defRPr sz="2038"/>
            </a:lvl1pPr>
            <a:lvl2pPr>
              <a:defRPr sz="1757"/>
            </a:lvl2pPr>
            <a:lvl3pPr>
              <a:defRPr sz="1546"/>
            </a:lvl3pPr>
            <a:lvl4pPr>
              <a:defRPr sz="1406"/>
            </a:lvl4pPr>
            <a:lvl5pPr>
              <a:defRPr sz="11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6225116" y="2378075"/>
            <a:ext cx="5535168" cy="3748088"/>
          </a:xfrm>
        </p:spPr>
        <p:txBody>
          <a:bodyPr/>
          <a:lstStyle>
            <a:lvl1pPr>
              <a:defRPr sz="2038"/>
            </a:lvl1pPr>
            <a:lvl2pPr>
              <a:defRPr sz="1757"/>
            </a:lvl2pPr>
            <a:lvl3pPr>
              <a:defRPr sz="1546"/>
            </a:lvl3pPr>
            <a:lvl4pPr>
              <a:defRPr sz="1406"/>
            </a:lvl4pPr>
            <a:lvl5pPr>
              <a:defRPr sz="119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4448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89" y="228600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13988" y="1188730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49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4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1072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8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95568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394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38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24120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394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38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95568" y="3986784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394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38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6224120" y="3986784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394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38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501918" y="2377440"/>
            <a:ext cx="5530849" cy="1417320"/>
          </a:xfrm>
        </p:spPr>
        <p:txBody>
          <a:bodyPr/>
          <a:lstStyle>
            <a:lvl1pPr>
              <a:defRPr sz="2038"/>
            </a:lvl1pPr>
            <a:lvl2pPr>
              <a:defRPr sz="1757"/>
            </a:lvl2pPr>
            <a:lvl3pPr>
              <a:defRPr sz="1546"/>
            </a:lvl3pPr>
            <a:lvl4pPr>
              <a:defRPr sz="1406"/>
            </a:lvl4pPr>
            <a:lvl5pPr>
              <a:defRPr sz="11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6225116" y="2378075"/>
            <a:ext cx="5535168" cy="1416050"/>
          </a:xfrm>
        </p:spPr>
        <p:txBody>
          <a:bodyPr/>
          <a:lstStyle>
            <a:lvl1pPr>
              <a:defRPr sz="2038"/>
            </a:lvl1pPr>
            <a:lvl2pPr>
              <a:defRPr sz="1757"/>
            </a:lvl2pPr>
            <a:lvl3pPr>
              <a:defRPr sz="1546"/>
            </a:lvl3pPr>
            <a:lvl4pPr>
              <a:defRPr sz="1406"/>
            </a:lvl4pPr>
            <a:lvl5pPr>
              <a:defRPr sz="11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501918" y="4709160"/>
            <a:ext cx="5530849" cy="1417320"/>
          </a:xfrm>
        </p:spPr>
        <p:txBody>
          <a:bodyPr/>
          <a:lstStyle>
            <a:lvl1pPr>
              <a:defRPr sz="2038"/>
            </a:lvl1pPr>
            <a:lvl2pPr>
              <a:defRPr sz="1757"/>
            </a:lvl2pPr>
            <a:lvl3pPr>
              <a:defRPr sz="1546"/>
            </a:lvl3pPr>
            <a:lvl4pPr>
              <a:defRPr sz="1406"/>
            </a:lvl4pPr>
            <a:lvl5pPr>
              <a:defRPr sz="11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6225117" y="4708526"/>
            <a:ext cx="5537200" cy="1417638"/>
          </a:xfrm>
        </p:spPr>
        <p:txBody>
          <a:bodyPr/>
          <a:lstStyle>
            <a:lvl1pPr>
              <a:defRPr sz="2038"/>
            </a:lvl1pPr>
            <a:lvl2pPr>
              <a:defRPr sz="1757"/>
            </a:lvl2pPr>
            <a:lvl3pPr>
              <a:defRPr sz="1546"/>
            </a:lvl3pPr>
            <a:lvl4pPr>
              <a:defRPr sz="1406"/>
            </a:lvl4pPr>
            <a:lvl5pPr>
              <a:defRPr sz="11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07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8F9D2-5B65-4C92-8FFB-3F149C9EBF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761" y="1788481"/>
            <a:ext cx="11094720" cy="4800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911656"/>
            <a:ext cx="10248036" cy="74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4375" tIns="77185" rIns="154375" bIns="771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875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888CC-A97D-4440-8229-399165F08B2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65761" y="1788481"/>
            <a:ext cx="5242560" cy="4800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217920" y="1788481"/>
            <a:ext cx="5242560" cy="4800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911656"/>
            <a:ext cx="10248036" cy="74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4375" tIns="77185" rIns="154375" bIns="771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619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B6C9-B84A-40BC-93CF-54B09D60C2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911656"/>
            <a:ext cx="10248036" cy="74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4375" tIns="77185" rIns="154375" bIns="771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63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265E8-8161-46F2-A219-55BD5CF01B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129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8F9D2-5B65-4C92-8FFB-3F149C9EBF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761" y="1371601"/>
            <a:ext cx="1109472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5760" y="349625"/>
            <a:ext cx="95910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 </a:t>
            </a:r>
            <a:r>
              <a:rPr lang="en-US" dirty="0"/>
              <a:t>– use sentence case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31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775" y="3351344"/>
            <a:ext cx="10363200" cy="1380744"/>
          </a:xfrm>
        </p:spPr>
        <p:txBody>
          <a:bodyPr lIns="0" tIns="0" rIns="0" bIns="0"/>
          <a:lstStyle>
            <a:lvl1pPr algn="l">
              <a:defRPr sz="3585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775" y="4933256"/>
            <a:ext cx="103632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38">
                <a:solidFill>
                  <a:srgbClr val="072C44"/>
                </a:solidFill>
              </a:defRPr>
            </a:lvl1pPr>
            <a:lvl2pPr marL="456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8" y="2243432"/>
            <a:ext cx="3386204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0120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13" y="0"/>
            <a:ext cx="12192306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7" tIns="45699" rIns="91397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265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38773" y="1960694"/>
            <a:ext cx="10363200" cy="1380744"/>
          </a:xfrm>
        </p:spPr>
        <p:txBody>
          <a:bodyPr lIns="0" tIns="0" rIns="0" bIns="0" anchor="b" anchorCtr="0"/>
          <a:lstStyle>
            <a:lvl1pPr algn="l">
              <a:defRPr sz="3585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38774" y="3542606"/>
            <a:ext cx="926592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390">
                <a:solidFill>
                  <a:schemeClr val="bg1"/>
                </a:solidFill>
              </a:defRPr>
            </a:lvl1pPr>
            <a:lvl2pPr marL="456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5211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38773" y="1960694"/>
            <a:ext cx="10363200" cy="1380744"/>
          </a:xfrm>
        </p:spPr>
        <p:txBody>
          <a:bodyPr lIns="0" tIns="0" rIns="0" bIns="0" anchor="b" anchorCtr="0"/>
          <a:lstStyle>
            <a:lvl1pPr algn="l">
              <a:defRPr sz="358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38774" y="3542606"/>
            <a:ext cx="926592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390">
                <a:solidFill>
                  <a:schemeClr val="tx1"/>
                </a:solidFill>
              </a:defRPr>
            </a:lvl1pPr>
            <a:lvl2pPr marL="456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5990400" y="2224800"/>
            <a:ext cx="6201600" cy="4633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65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73" y="2404648"/>
            <a:ext cx="459232" cy="344424"/>
          </a:xfrm>
          <a:prstGeom prst="rect">
            <a:avLst/>
          </a:prstGeom>
        </p:spPr>
      </p:pic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128016" y="-128016"/>
            <a:ext cx="768096" cy="1024128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6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357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911656"/>
            <a:ext cx="10248036" cy="74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4375" tIns="77185" rIns="154375" bIns="771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1" y="1788481"/>
            <a:ext cx="1109472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4375" tIns="77185" rIns="154375" bIns="77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Level 1 text is Arial 28pt, indented with a bullet</a:t>
            </a:r>
          </a:p>
          <a:p>
            <a:pPr lvl="1"/>
            <a:r>
              <a:rPr lang="en-US" altLang="en-US" dirty="0"/>
              <a:t>Use the “Increase Indent” and “Decrease Indent” buttons </a:t>
            </a:r>
            <a:br>
              <a:rPr lang="en-US" altLang="en-US" dirty="0"/>
            </a:br>
            <a:r>
              <a:rPr lang="en-US" altLang="en-US" dirty="0"/>
              <a:t>to change text levels</a:t>
            </a:r>
          </a:p>
          <a:p>
            <a:pPr lvl="1"/>
            <a:r>
              <a:rPr lang="en-US" altLang="en-US" dirty="0"/>
              <a:t>Level 2 text is Arial 24pt, indented, with a dash</a:t>
            </a:r>
          </a:p>
          <a:p>
            <a:pPr lvl="2"/>
            <a:r>
              <a:rPr lang="en-US" altLang="en-US" dirty="0"/>
              <a:t>Level 3 text is Arial 20pt</a:t>
            </a:r>
          </a:p>
          <a:p>
            <a:pPr lvl="3"/>
            <a:r>
              <a:rPr lang="en-US" altLang="en-US" dirty="0"/>
              <a:t>Level 4 text is Arial 20pt</a:t>
            </a:r>
          </a:p>
          <a:p>
            <a:pPr lvl="4"/>
            <a:r>
              <a:rPr lang="en-US" altLang="en-US" dirty="0"/>
              <a:t>Level 5 text is Arial 20pt</a:t>
            </a:r>
          </a:p>
          <a:p>
            <a:pPr lvl="0"/>
            <a:r>
              <a:rPr lang="en-US" altLang="en-US" dirty="0"/>
              <a:t>These sample slides illustrate how to use this template</a:t>
            </a:r>
          </a:p>
          <a:p>
            <a:pPr lvl="0"/>
            <a:r>
              <a:rPr lang="en-US" altLang="en-US" dirty="0"/>
              <a:t>Use, modify or delete these slides as appropriate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97345" y="6400801"/>
            <a:ext cx="592122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54375" tIns="77185" rIns="154375" bIns="77185" numCol="1" anchor="t" anchorCtr="0" compatLnSpc="1">
            <a:prstTxWarp prst="textNoShape">
              <a:avLst/>
            </a:prstTxWarp>
          </a:bodyPr>
          <a:lstStyle>
            <a:lvl1pPr algn="r">
              <a:defRPr sz="1054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A7888CC-A97D-4440-8229-399165F08B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65760" y="6649915"/>
            <a:ext cx="7558872" cy="196064"/>
          </a:xfrm>
          <a:prstGeom prst="rect">
            <a:avLst/>
          </a:prstGeom>
          <a:noFill/>
        </p:spPr>
        <p:txBody>
          <a:bodyPr wrap="square" lIns="108510" tIns="54253" rIns="108510" bIns="5425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2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2017 by The Hartford. All rights reserved. No part of this document may be reproduced, published or posted without the permission of The Hartford. </a:t>
            </a:r>
          </a:p>
        </p:txBody>
      </p:sp>
    </p:spTree>
    <p:extLst>
      <p:ext uri="{BB962C8B-B14F-4D97-AF65-F5344CB8AC3E}">
        <p14:creationId xmlns:p14="http://schemas.microsoft.com/office/powerpoint/2010/main" val="264642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49" b="1">
          <a:solidFill>
            <a:srgbClr val="3A5A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8" b="1">
          <a:solidFill>
            <a:srgbClr val="3A5A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8" b="1">
          <a:solidFill>
            <a:srgbClr val="3A5A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8" b="1">
          <a:solidFill>
            <a:srgbClr val="3A5A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8" b="1">
          <a:solidFill>
            <a:srgbClr val="3A5A78"/>
          </a:solidFill>
          <a:latin typeface="Arial" charset="0"/>
        </a:defRPr>
      </a:lvl5pPr>
      <a:lvl6pPr marL="542563" algn="l" rtl="0" fontAlgn="base">
        <a:spcBef>
          <a:spcPct val="0"/>
        </a:spcBef>
        <a:spcAft>
          <a:spcPct val="0"/>
        </a:spcAft>
        <a:defRPr sz="1898" b="1">
          <a:solidFill>
            <a:srgbClr val="3A5A78"/>
          </a:solidFill>
          <a:latin typeface="Arial" charset="0"/>
        </a:defRPr>
      </a:lvl6pPr>
      <a:lvl7pPr marL="1085124" algn="l" rtl="0" fontAlgn="base">
        <a:spcBef>
          <a:spcPct val="0"/>
        </a:spcBef>
        <a:spcAft>
          <a:spcPct val="0"/>
        </a:spcAft>
        <a:defRPr sz="1898" b="1">
          <a:solidFill>
            <a:srgbClr val="3A5A78"/>
          </a:solidFill>
          <a:latin typeface="Arial" charset="0"/>
        </a:defRPr>
      </a:lvl7pPr>
      <a:lvl8pPr marL="1627683" algn="l" rtl="0" fontAlgn="base">
        <a:spcBef>
          <a:spcPct val="0"/>
        </a:spcBef>
        <a:spcAft>
          <a:spcPct val="0"/>
        </a:spcAft>
        <a:defRPr sz="1898" b="1">
          <a:solidFill>
            <a:srgbClr val="3A5A78"/>
          </a:solidFill>
          <a:latin typeface="Arial" charset="0"/>
        </a:defRPr>
      </a:lvl8pPr>
      <a:lvl9pPr marL="2170244" algn="l" rtl="0" fontAlgn="base">
        <a:spcBef>
          <a:spcPct val="0"/>
        </a:spcBef>
        <a:spcAft>
          <a:spcPct val="0"/>
        </a:spcAft>
        <a:defRPr sz="1898" b="1">
          <a:solidFill>
            <a:srgbClr val="3A5A78"/>
          </a:solidFill>
          <a:latin typeface="Arial" charset="0"/>
        </a:defRPr>
      </a:lvl9pPr>
    </p:titleStyle>
    <p:bodyStyle>
      <a:lvl1pPr marL="271281" indent="-271281" algn="l" rtl="0" eaLnBrk="0" fontAlgn="base" hangingPunct="0">
        <a:spcBef>
          <a:spcPct val="20000"/>
        </a:spcBef>
        <a:spcAft>
          <a:spcPct val="0"/>
        </a:spcAft>
        <a:buChar char="•"/>
        <a:defRPr sz="2038">
          <a:solidFill>
            <a:schemeClr val="tx1"/>
          </a:solidFill>
          <a:latin typeface="+mn-lt"/>
          <a:ea typeface="+mn-ea"/>
          <a:cs typeface="+mn-cs"/>
        </a:defRPr>
      </a:lvl1pPr>
      <a:lvl2pPr marL="887317" indent="-339101" algn="l" rtl="0" eaLnBrk="0" fontAlgn="base" hangingPunct="0">
        <a:spcBef>
          <a:spcPct val="20000"/>
        </a:spcBef>
        <a:spcAft>
          <a:spcPct val="0"/>
        </a:spcAft>
        <a:buChar char="–"/>
        <a:defRPr sz="1687">
          <a:solidFill>
            <a:schemeClr val="tx1"/>
          </a:solidFill>
          <a:latin typeface="+mn-lt"/>
        </a:defRPr>
      </a:lvl2pPr>
      <a:lvl3pPr marL="1356402" indent="-271281" algn="l" rtl="0" eaLnBrk="0" fontAlgn="base" hangingPunct="0">
        <a:spcBef>
          <a:spcPct val="20000"/>
        </a:spcBef>
        <a:spcAft>
          <a:spcPct val="0"/>
        </a:spcAft>
        <a:buChar char="•"/>
        <a:defRPr sz="1406">
          <a:solidFill>
            <a:schemeClr val="tx1"/>
          </a:solidFill>
          <a:latin typeface="+mn-lt"/>
        </a:defRPr>
      </a:lvl3pPr>
      <a:lvl4pPr marL="1898966" indent="-271281" algn="l" rtl="0" eaLnBrk="0" fontAlgn="base" hangingPunct="0">
        <a:spcBef>
          <a:spcPct val="20000"/>
        </a:spcBef>
        <a:spcAft>
          <a:spcPct val="0"/>
        </a:spcAft>
        <a:buChar char="–"/>
        <a:defRPr sz="1406">
          <a:solidFill>
            <a:schemeClr val="tx1"/>
          </a:solidFill>
          <a:latin typeface="+mn-lt"/>
        </a:defRPr>
      </a:lvl4pPr>
      <a:lvl5pPr marL="2441522" indent="-271281" algn="l" rtl="0" eaLnBrk="0" fontAlgn="base" hangingPunct="0">
        <a:spcBef>
          <a:spcPct val="20000"/>
        </a:spcBef>
        <a:spcAft>
          <a:spcPct val="0"/>
        </a:spcAft>
        <a:buChar char="»"/>
        <a:defRPr sz="1406">
          <a:solidFill>
            <a:schemeClr val="tx1"/>
          </a:solidFill>
          <a:latin typeface="+mn-lt"/>
        </a:defRPr>
      </a:lvl5pPr>
      <a:lvl6pPr marL="2984085" indent="-271281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526647" indent="-271281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4069209" indent="-271281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611772" indent="-271281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5124" rtl="0" eaLnBrk="1" latinLnBrk="0" hangingPunct="1">
        <a:defRPr sz="2109" kern="1200">
          <a:solidFill>
            <a:schemeClr val="tx1"/>
          </a:solidFill>
          <a:latin typeface="+mn-lt"/>
          <a:ea typeface="+mn-ea"/>
          <a:cs typeface="+mn-cs"/>
        </a:defRPr>
      </a:lvl1pPr>
      <a:lvl2pPr marL="542563" algn="l" defTabSz="1085124" rtl="0" eaLnBrk="1" latinLnBrk="0" hangingPunct="1">
        <a:defRPr sz="2109" kern="1200">
          <a:solidFill>
            <a:schemeClr val="tx1"/>
          </a:solidFill>
          <a:latin typeface="+mn-lt"/>
          <a:ea typeface="+mn-ea"/>
          <a:cs typeface="+mn-cs"/>
        </a:defRPr>
      </a:lvl2pPr>
      <a:lvl3pPr marL="1085124" algn="l" defTabSz="1085124" rtl="0" eaLnBrk="1" latinLnBrk="0" hangingPunct="1"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27683" algn="l" defTabSz="1085124" rtl="0" eaLnBrk="1" latinLnBrk="0" hangingPunct="1">
        <a:defRPr sz="2109" kern="1200">
          <a:solidFill>
            <a:schemeClr val="tx1"/>
          </a:solidFill>
          <a:latin typeface="+mn-lt"/>
          <a:ea typeface="+mn-ea"/>
          <a:cs typeface="+mn-cs"/>
        </a:defRPr>
      </a:lvl4pPr>
      <a:lvl5pPr marL="2170244" algn="l" defTabSz="1085124" rtl="0" eaLnBrk="1" latinLnBrk="0" hangingPunct="1">
        <a:defRPr sz="2109" kern="1200">
          <a:solidFill>
            <a:schemeClr val="tx1"/>
          </a:solidFill>
          <a:latin typeface="+mn-lt"/>
          <a:ea typeface="+mn-ea"/>
          <a:cs typeface="+mn-cs"/>
        </a:defRPr>
      </a:lvl5pPr>
      <a:lvl6pPr marL="2712807" algn="l" defTabSz="1085124" rtl="0" eaLnBrk="1" latinLnBrk="0" hangingPunct="1">
        <a:defRPr sz="2109" kern="1200">
          <a:solidFill>
            <a:schemeClr val="tx1"/>
          </a:solidFill>
          <a:latin typeface="+mn-lt"/>
          <a:ea typeface="+mn-ea"/>
          <a:cs typeface="+mn-cs"/>
        </a:defRPr>
      </a:lvl6pPr>
      <a:lvl7pPr marL="3255365" algn="l" defTabSz="1085124" rtl="0" eaLnBrk="1" latinLnBrk="0" hangingPunct="1">
        <a:defRPr sz="2109" kern="1200">
          <a:solidFill>
            <a:schemeClr val="tx1"/>
          </a:solidFill>
          <a:latin typeface="+mn-lt"/>
          <a:ea typeface="+mn-ea"/>
          <a:cs typeface="+mn-cs"/>
        </a:defRPr>
      </a:lvl7pPr>
      <a:lvl8pPr marL="3797928" algn="l" defTabSz="1085124" rtl="0" eaLnBrk="1" latinLnBrk="0" hangingPunct="1">
        <a:defRPr sz="2109" kern="1200">
          <a:solidFill>
            <a:schemeClr val="tx1"/>
          </a:solidFill>
          <a:latin typeface="+mn-lt"/>
          <a:ea typeface="+mn-ea"/>
          <a:cs typeface="+mn-cs"/>
        </a:defRPr>
      </a:lvl8pPr>
      <a:lvl9pPr marL="4340490" algn="l" defTabSz="1085124" rtl="0" eaLnBrk="1" latinLnBrk="0" hangingPunct="1">
        <a:defRPr sz="21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 userDrawn="1"/>
        </p:nvSpPr>
        <p:spPr>
          <a:xfrm rot="5400000">
            <a:off x="109728" y="-121920"/>
            <a:ext cx="731520" cy="975360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65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989" y="231311"/>
            <a:ext cx="11277600" cy="950976"/>
          </a:xfrm>
          <a:prstGeom prst="rect">
            <a:avLst/>
          </a:prstGeom>
        </p:spPr>
        <p:txBody>
          <a:bodyPr vert="horz" lIns="91394" tIns="45697" rIns="91394" bIns="45697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3989" y="1883665"/>
            <a:ext cx="11277600" cy="4041648"/>
          </a:xfrm>
          <a:prstGeom prst="rect">
            <a:avLst/>
          </a:prstGeom>
        </p:spPr>
        <p:txBody>
          <a:bodyPr vert="horz" lIns="91394" tIns="45697" rIns="91394" bIns="45697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7923" y="6403975"/>
            <a:ext cx="44026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4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3981" rtl="0" eaLnBrk="1" latinLnBrk="0" hangingPunct="1">
        <a:lnSpc>
          <a:spcPct val="90000"/>
        </a:lnSpc>
        <a:spcBef>
          <a:spcPts val="0"/>
        </a:spcBef>
        <a:buNone/>
        <a:defRPr sz="2952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473" indent="-292473" algn="l" defTabSz="913981" rtl="0" eaLnBrk="1" latinLnBrk="0" hangingPunct="1">
        <a:lnSpc>
          <a:spcPct val="90000"/>
        </a:lnSpc>
        <a:spcBef>
          <a:spcPts val="1999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66669" indent="-228497" algn="l" defTabSz="913981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38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indent="-228497" algn="l" defTabSz="913981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757" kern="1200">
          <a:solidFill>
            <a:schemeClr val="tx1"/>
          </a:solidFill>
          <a:latin typeface="+mn-lt"/>
          <a:ea typeface="+mn-ea"/>
          <a:cs typeface="+mn-cs"/>
        </a:defRPr>
      </a:lvl3pPr>
      <a:lvl4pPr marL="1252152" indent="-219355" algn="l" defTabSz="913981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546" kern="1200">
          <a:solidFill>
            <a:schemeClr val="tx1"/>
          </a:solidFill>
          <a:latin typeface="+mn-lt"/>
          <a:ea typeface="+mn-ea"/>
          <a:cs typeface="+mn-cs"/>
        </a:defRPr>
      </a:lvl4pPr>
      <a:lvl5pPr marL="1480646" indent="-173654" algn="l" defTabSz="913981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6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2" indent="-228497" algn="l" defTabSz="913981" rtl="0" eaLnBrk="1" latinLnBrk="0" hangingPunct="1">
        <a:spcBef>
          <a:spcPct val="20000"/>
        </a:spcBef>
        <a:buFont typeface="Arial" pitchFamily="34" charset="0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6" indent="-228497" algn="l" defTabSz="913981" rtl="0" eaLnBrk="1" latinLnBrk="0" hangingPunct="1">
        <a:spcBef>
          <a:spcPct val="20000"/>
        </a:spcBef>
        <a:buFont typeface="Arial" pitchFamily="34" charset="0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5" indent="-228497" algn="l" defTabSz="913981" rtl="0" eaLnBrk="1" latinLnBrk="0" hangingPunct="1">
        <a:spcBef>
          <a:spcPct val="20000"/>
        </a:spcBef>
        <a:buFont typeface="Arial" pitchFamily="34" charset="0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4" indent="-228497" algn="l" defTabSz="913981" rtl="0" eaLnBrk="1" latinLnBrk="0" hangingPunct="1">
        <a:spcBef>
          <a:spcPct val="20000"/>
        </a:spcBef>
        <a:buFont typeface="Arial" pitchFamily="34" charset="0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81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9" algn="l" defTabSz="913981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913981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81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1" algn="l" defTabSz="913981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51" algn="l" defTabSz="913981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1" algn="l" defTabSz="913981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1" algn="l" defTabSz="913981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0" algn="l" defTabSz="913981" rtl="0" eaLnBrk="1" latinLnBrk="0" hangingPunct="1">
        <a:defRPr sz="17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18" Type="http://schemas.openxmlformats.org/officeDocument/2006/relationships/image" Target="../media/image50.jpeg"/><Relationship Id="rId26" Type="http://schemas.openxmlformats.org/officeDocument/2006/relationships/image" Target="../media/image58.pn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2" Type="http://schemas.openxmlformats.org/officeDocument/2006/relationships/tags" Target="../tags/tag15.xml"/><Relationship Id="rId16" Type="http://schemas.openxmlformats.org/officeDocument/2006/relationships/image" Target="../media/image48.jpe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emf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jpe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" Type="http://schemas.openxmlformats.org/officeDocument/2006/relationships/notesSlide" Target="../notesSlides/notesSlide29.xml"/><Relationship Id="rId9" Type="http://schemas.openxmlformats.org/officeDocument/2006/relationships/image" Target="../media/image41.png"/><Relationship Id="rId14" Type="http://schemas.openxmlformats.org/officeDocument/2006/relationships/image" Target="../media/image46.jpe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jpg"/><Relationship Id="rId18" Type="http://schemas.openxmlformats.org/officeDocument/2006/relationships/image" Target="../media/image7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8.png"/><Relationship Id="rId12" Type="http://schemas.openxmlformats.org/officeDocument/2006/relationships/image" Target="../media/image73.gif"/><Relationship Id="rId17" Type="http://schemas.openxmlformats.org/officeDocument/2006/relationships/image" Target="../media/image78.png"/><Relationship Id="rId2" Type="http://schemas.openxmlformats.org/officeDocument/2006/relationships/tags" Target="../tags/tag16.xml"/><Relationship Id="rId16" Type="http://schemas.openxmlformats.org/officeDocument/2006/relationships/image" Target="../media/image77.jpg"/><Relationship Id="rId20" Type="http://schemas.openxmlformats.org/officeDocument/2006/relationships/image" Target="../media/image81.jp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7.emf"/><Relationship Id="rId11" Type="http://schemas.openxmlformats.org/officeDocument/2006/relationships/image" Target="../media/image72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70.png"/><Relationship Id="rId14" Type="http://schemas.openxmlformats.org/officeDocument/2006/relationships/image" Target="../media/image75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10" Type="http://schemas.openxmlformats.org/officeDocument/2006/relationships/image" Target="../media/image88.jpeg"/><Relationship Id="rId4" Type="http://schemas.openxmlformats.org/officeDocument/2006/relationships/image" Target="../media/image82.png"/><Relationship Id="rId9" Type="http://schemas.openxmlformats.org/officeDocument/2006/relationships/image" Target="../media/image8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4" Type="http://schemas.openxmlformats.org/officeDocument/2006/relationships/hyperlink" Target="http://www.propertycasualty360.com/2013/04/17/insurance-industry-crisis-400000-positions-to-fill?slreturn=1476304299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ublications/a-firm-foundation-how-insurance-supports-the-economy/introduction/to-the-reader" TargetMode="External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4.e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6" Type="http://schemas.openxmlformats.org/officeDocument/2006/relationships/image" Target="../media/image16.tif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783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92" y="536724"/>
            <a:ext cx="11230924" cy="950976"/>
          </a:xfrm>
        </p:spPr>
        <p:txBody>
          <a:bodyPr/>
          <a:lstStyle/>
          <a:p>
            <a:r>
              <a:rPr lang="en-US" dirty="0"/>
              <a:t>Geopolitics – US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985838"/>
            <a:ext cx="9144000" cy="294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1" y="3915582"/>
            <a:ext cx="9144000" cy="15649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1546" b="1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95958" y="4325823"/>
            <a:ext cx="6608213" cy="40884"/>
            <a:chOff x="171939" y="4624763"/>
            <a:chExt cx="8810950" cy="54512"/>
          </a:xfrm>
        </p:grpSpPr>
        <p:sp>
          <p:nvSpPr>
            <p:cNvPr id="5" name="Rectangle 4"/>
            <p:cNvSpPr/>
            <p:nvPr/>
          </p:nvSpPr>
          <p:spPr>
            <a:xfrm>
              <a:off x="171939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00223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22850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756791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285075" y="462476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813359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341643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86992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398211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926495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454779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983063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1134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039631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567915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096199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624480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805161" y="4868016"/>
            <a:ext cx="6608213" cy="40884"/>
            <a:chOff x="171939" y="4624763"/>
            <a:chExt cx="8810950" cy="54512"/>
          </a:xfrm>
        </p:grpSpPr>
        <p:sp>
          <p:nvSpPr>
            <p:cNvPr id="126" name="Rectangle 125"/>
            <p:cNvSpPr/>
            <p:nvPr/>
          </p:nvSpPr>
          <p:spPr>
            <a:xfrm>
              <a:off x="171939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00223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22850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756791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285075" y="462476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813359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341643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86992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398211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926495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454779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983063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51134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039631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67915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096199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8624480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859090" y="2424112"/>
            <a:ext cx="842963" cy="913668"/>
            <a:chOff x="-3643313" y="2871788"/>
            <a:chExt cx="1703388" cy="18462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-2519363" y="3243263"/>
              <a:ext cx="579438" cy="1039813"/>
            </a:xfrm>
            <a:custGeom>
              <a:avLst/>
              <a:gdLst>
                <a:gd name="T0" fmla="*/ 114 w 188"/>
                <a:gd name="T1" fmla="*/ 171 h 337"/>
                <a:gd name="T2" fmla="*/ 136 w 188"/>
                <a:gd name="T3" fmla="*/ 0 h 337"/>
                <a:gd name="T4" fmla="*/ 52 w 188"/>
                <a:gd name="T5" fmla="*/ 148 h 337"/>
                <a:gd name="T6" fmla="*/ 0 w 188"/>
                <a:gd name="T7" fmla="*/ 262 h 337"/>
                <a:gd name="T8" fmla="*/ 65 w 188"/>
                <a:gd name="T9" fmla="*/ 337 h 337"/>
                <a:gd name="T10" fmla="*/ 114 w 188"/>
                <a:gd name="T11" fmla="*/ 17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7">
                  <a:moveTo>
                    <a:pt x="114" y="171"/>
                  </a:moveTo>
                  <a:cubicBezTo>
                    <a:pt x="146" y="117"/>
                    <a:pt x="188" y="48"/>
                    <a:pt x="136" y="0"/>
                  </a:cubicBezTo>
                  <a:cubicBezTo>
                    <a:pt x="127" y="65"/>
                    <a:pt x="68" y="83"/>
                    <a:pt x="52" y="148"/>
                  </a:cubicBezTo>
                  <a:cubicBezTo>
                    <a:pt x="40" y="199"/>
                    <a:pt x="40" y="256"/>
                    <a:pt x="0" y="262"/>
                  </a:cubicBezTo>
                  <a:cubicBezTo>
                    <a:pt x="27" y="274"/>
                    <a:pt x="48" y="306"/>
                    <a:pt x="65" y="337"/>
                  </a:cubicBezTo>
                  <a:cubicBezTo>
                    <a:pt x="57" y="280"/>
                    <a:pt x="87" y="217"/>
                    <a:pt x="114" y="171"/>
                  </a:cubicBezTo>
                  <a:close/>
                </a:path>
              </a:pathLst>
            </a:custGeom>
            <a:solidFill>
              <a:srgbClr val="ED2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-3643313" y="2871788"/>
              <a:ext cx="1552575" cy="1846263"/>
            </a:xfrm>
            <a:custGeom>
              <a:avLst/>
              <a:gdLst>
                <a:gd name="T0" fmla="*/ 339 w 504"/>
                <a:gd name="T1" fmla="*/ 12 h 598"/>
                <a:gd name="T2" fmla="*/ 200 w 504"/>
                <a:gd name="T3" fmla="*/ 109 h 598"/>
                <a:gd name="T4" fmla="*/ 64 w 504"/>
                <a:gd name="T5" fmla="*/ 155 h 598"/>
                <a:gd name="T6" fmla="*/ 167 w 504"/>
                <a:gd name="T7" fmla="*/ 415 h 598"/>
                <a:gd name="T8" fmla="*/ 174 w 504"/>
                <a:gd name="T9" fmla="*/ 452 h 598"/>
                <a:gd name="T10" fmla="*/ 213 w 504"/>
                <a:gd name="T11" fmla="*/ 499 h 598"/>
                <a:gd name="T12" fmla="*/ 158 w 504"/>
                <a:gd name="T13" fmla="*/ 489 h 598"/>
                <a:gd name="T14" fmla="*/ 138 w 504"/>
                <a:gd name="T15" fmla="*/ 491 h 598"/>
                <a:gd name="T16" fmla="*/ 106 w 504"/>
                <a:gd name="T17" fmla="*/ 528 h 598"/>
                <a:gd name="T18" fmla="*/ 102 w 504"/>
                <a:gd name="T19" fmla="*/ 471 h 598"/>
                <a:gd name="T20" fmla="*/ 97 w 504"/>
                <a:gd name="T21" fmla="*/ 450 h 598"/>
                <a:gd name="T22" fmla="*/ 49 w 504"/>
                <a:gd name="T23" fmla="*/ 438 h 598"/>
                <a:gd name="T24" fmla="*/ 39 w 504"/>
                <a:gd name="T25" fmla="*/ 488 h 598"/>
                <a:gd name="T26" fmla="*/ 267 w 504"/>
                <a:gd name="T27" fmla="*/ 397 h 598"/>
                <a:gd name="T28" fmla="*/ 269 w 504"/>
                <a:gd name="T29" fmla="*/ 258 h 598"/>
                <a:gd name="T30" fmla="*/ 367 w 504"/>
                <a:gd name="T31" fmla="*/ 374 h 598"/>
                <a:gd name="T32" fmla="*/ 460 w 504"/>
                <a:gd name="T33" fmla="*/ 180 h 598"/>
                <a:gd name="T34" fmla="*/ 123 w 504"/>
                <a:gd name="T35" fmla="*/ 264 h 598"/>
                <a:gd name="T36" fmla="*/ 180 w 504"/>
                <a:gd name="T37" fmla="*/ 196 h 598"/>
                <a:gd name="T38" fmla="*/ 123 w 504"/>
                <a:gd name="T39" fmla="*/ 264 h 598"/>
                <a:gd name="T40" fmla="*/ 175 w 504"/>
                <a:gd name="T41" fmla="*/ 264 h 598"/>
                <a:gd name="T42" fmla="*/ 168 w 504"/>
                <a:gd name="T43" fmla="*/ 257 h 598"/>
                <a:gd name="T44" fmla="*/ 150 w 504"/>
                <a:gd name="T45" fmla="*/ 257 h 598"/>
                <a:gd name="T46" fmla="*/ 172 w 504"/>
                <a:gd name="T47" fmla="*/ 273 h 598"/>
                <a:gd name="T48" fmla="*/ 380 w 504"/>
                <a:gd name="T49" fmla="*/ 312 h 598"/>
                <a:gd name="T50" fmla="*/ 325 w 504"/>
                <a:gd name="T51" fmla="*/ 213 h 598"/>
                <a:gd name="T52" fmla="*/ 325 w 504"/>
                <a:gd name="T53" fmla="*/ 213 h 598"/>
                <a:gd name="T54" fmla="*/ 417 w 504"/>
                <a:gd name="T55" fmla="*/ 213 h 598"/>
                <a:gd name="T56" fmla="*/ 328 w 504"/>
                <a:gd name="T57" fmla="*/ 134 h 598"/>
                <a:gd name="T58" fmla="*/ 328 w 504"/>
                <a:gd name="T59" fmla="*/ 134 h 598"/>
                <a:gd name="T60" fmla="*/ 469 w 504"/>
                <a:gd name="T61" fmla="*/ 116 h 598"/>
                <a:gd name="T62" fmla="*/ 351 w 504"/>
                <a:gd name="T63" fmla="*/ 42 h 598"/>
                <a:gd name="T64" fmla="*/ 350 w 504"/>
                <a:gd name="T65" fmla="*/ 29 h 598"/>
                <a:gd name="T66" fmla="*/ 351 w 504"/>
                <a:gd name="T67" fmla="*/ 42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4" h="598">
                  <a:moveTo>
                    <a:pt x="476" y="47"/>
                  </a:moveTo>
                  <a:cubicBezTo>
                    <a:pt x="457" y="19"/>
                    <a:pt x="410" y="0"/>
                    <a:pt x="339" y="12"/>
                  </a:cubicBezTo>
                  <a:cubicBezTo>
                    <a:pt x="282" y="21"/>
                    <a:pt x="234" y="64"/>
                    <a:pt x="221" y="79"/>
                  </a:cubicBezTo>
                  <a:cubicBezTo>
                    <a:pt x="209" y="94"/>
                    <a:pt x="200" y="109"/>
                    <a:pt x="200" y="109"/>
                  </a:cubicBezTo>
                  <a:cubicBezTo>
                    <a:pt x="200" y="109"/>
                    <a:pt x="198" y="101"/>
                    <a:pt x="210" y="83"/>
                  </a:cubicBezTo>
                  <a:cubicBezTo>
                    <a:pt x="150" y="80"/>
                    <a:pt x="87" y="105"/>
                    <a:pt x="64" y="155"/>
                  </a:cubicBezTo>
                  <a:cubicBezTo>
                    <a:pt x="41" y="205"/>
                    <a:pt x="53" y="256"/>
                    <a:pt x="103" y="319"/>
                  </a:cubicBezTo>
                  <a:cubicBezTo>
                    <a:pt x="135" y="359"/>
                    <a:pt x="148" y="368"/>
                    <a:pt x="167" y="415"/>
                  </a:cubicBezTo>
                  <a:cubicBezTo>
                    <a:pt x="177" y="438"/>
                    <a:pt x="187" y="427"/>
                    <a:pt x="216" y="441"/>
                  </a:cubicBezTo>
                  <a:cubicBezTo>
                    <a:pt x="185" y="435"/>
                    <a:pt x="176" y="436"/>
                    <a:pt x="174" y="452"/>
                  </a:cubicBezTo>
                  <a:cubicBezTo>
                    <a:pt x="174" y="455"/>
                    <a:pt x="175" y="463"/>
                    <a:pt x="177" y="465"/>
                  </a:cubicBezTo>
                  <a:cubicBezTo>
                    <a:pt x="182" y="476"/>
                    <a:pt x="193" y="475"/>
                    <a:pt x="213" y="499"/>
                  </a:cubicBezTo>
                  <a:cubicBezTo>
                    <a:pt x="187" y="479"/>
                    <a:pt x="175" y="472"/>
                    <a:pt x="166" y="480"/>
                  </a:cubicBezTo>
                  <a:cubicBezTo>
                    <a:pt x="163" y="482"/>
                    <a:pt x="159" y="486"/>
                    <a:pt x="158" y="489"/>
                  </a:cubicBezTo>
                  <a:cubicBezTo>
                    <a:pt x="153" y="500"/>
                    <a:pt x="156" y="518"/>
                    <a:pt x="162" y="542"/>
                  </a:cubicBezTo>
                  <a:cubicBezTo>
                    <a:pt x="152" y="523"/>
                    <a:pt x="152" y="494"/>
                    <a:pt x="138" y="491"/>
                  </a:cubicBezTo>
                  <a:cubicBezTo>
                    <a:pt x="134" y="490"/>
                    <a:pt x="129" y="490"/>
                    <a:pt x="126" y="491"/>
                  </a:cubicBezTo>
                  <a:cubicBezTo>
                    <a:pt x="117" y="494"/>
                    <a:pt x="112" y="506"/>
                    <a:pt x="106" y="528"/>
                  </a:cubicBezTo>
                  <a:cubicBezTo>
                    <a:pt x="105" y="503"/>
                    <a:pt x="122" y="491"/>
                    <a:pt x="111" y="477"/>
                  </a:cubicBezTo>
                  <a:cubicBezTo>
                    <a:pt x="109" y="474"/>
                    <a:pt x="105" y="471"/>
                    <a:pt x="102" y="471"/>
                  </a:cubicBezTo>
                  <a:cubicBezTo>
                    <a:pt x="92" y="470"/>
                    <a:pt x="80" y="482"/>
                    <a:pt x="75" y="492"/>
                  </a:cubicBezTo>
                  <a:cubicBezTo>
                    <a:pt x="79" y="473"/>
                    <a:pt x="102" y="464"/>
                    <a:pt x="97" y="450"/>
                  </a:cubicBezTo>
                  <a:cubicBezTo>
                    <a:pt x="86" y="419"/>
                    <a:pt x="94" y="412"/>
                    <a:pt x="85" y="409"/>
                  </a:cubicBezTo>
                  <a:cubicBezTo>
                    <a:pt x="76" y="406"/>
                    <a:pt x="71" y="431"/>
                    <a:pt x="49" y="438"/>
                  </a:cubicBezTo>
                  <a:cubicBezTo>
                    <a:pt x="28" y="445"/>
                    <a:pt x="15" y="426"/>
                    <a:pt x="6" y="437"/>
                  </a:cubicBezTo>
                  <a:cubicBezTo>
                    <a:pt x="0" y="446"/>
                    <a:pt x="20" y="456"/>
                    <a:pt x="39" y="488"/>
                  </a:cubicBezTo>
                  <a:cubicBezTo>
                    <a:pt x="63" y="527"/>
                    <a:pt x="113" y="598"/>
                    <a:pt x="183" y="579"/>
                  </a:cubicBezTo>
                  <a:cubicBezTo>
                    <a:pt x="236" y="565"/>
                    <a:pt x="273" y="509"/>
                    <a:pt x="267" y="397"/>
                  </a:cubicBezTo>
                  <a:cubicBezTo>
                    <a:pt x="299" y="389"/>
                    <a:pt x="316" y="374"/>
                    <a:pt x="320" y="361"/>
                  </a:cubicBezTo>
                  <a:cubicBezTo>
                    <a:pt x="293" y="324"/>
                    <a:pt x="296" y="281"/>
                    <a:pt x="269" y="258"/>
                  </a:cubicBezTo>
                  <a:cubicBezTo>
                    <a:pt x="302" y="273"/>
                    <a:pt x="294" y="307"/>
                    <a:pt x="328" y="354"/>
                  </a:cubicBezTo>
                  <a:cubicBezTo>
                    <a:pt x="340" y="371"/>
                    <a:pt x="352" y="377"/>
                    <a:pt x="367" y="374"/>
                  </a:cubicBezTo>
                  <a:cubicBezTo>
                    <a:pt x="394" y="369"/>
                    <a:pt x="402" y="318"/>
                    <a:pt x="406" y="291"/>
                  </a:cubicBezTo>
                  <a:cubicBezTo>
                    <a:pt x="411" y="265"/>
                    <a:pt x="415" y="233"/>
                    <a:pt x="460" y="180"/>
                  </a:cubicBezTo>
                  <a:cubicBezTo>
                    <a:pt x="504" y="128"/>
                    <a:pt x="495" y="74"/>
                    <a:pt x="476" y="47"/>
                  </a:cubicBezTo>
                  <a:close/>
                  <a:moveTo>
                    <a:pt x="123" y="264"/>
                  </a:moveTo>
                  <a:cubicBezTo>
                    <a:pt x="119" y="248"/>
                    <a:pt x="125" y="222"/>
                    <a:pt x="142" y="206"/>
                  </a:cubicBezTo>
                  <a:cubicBezTo>
                    <a:pt x="161" y="187"/>
                    <a:pt x="182" y="187"/>
                    <a:pt x="180" y="196"/>
                  </a:cubicBezTo>
                  <a:cubicBezTo>
                    <a:pt x="179" y="205"/>
                    <a:pt x="167" y="202"/>
                    <a:pt x="150" y="216"/>
                  </a:cubicBezTo>
                  <a:cubicBezTo>
                    <a:pt x="133" y="231"/>
                    <a:pt x="126" y="244"/>
                    <a:pt x="123" y="264"/>
                  </a:cubicBezTo>
                  <a:close/>
                  <a:moveTo>
                    <a:pt x="172" y="273"/>
                  </a:moveTo>
                  <a:cubicBezTo>
                    <a:pt x="179" y="263"/>
                    <a:pt x="175" y="264"/>
                    <a:pt x="175" y="264"/>
                  </a:cubicBezTo>
                  <a:cubicBezTo>
                    <a:pt x="175" y="264"/>
                    <a:pt x="169" y="269"/>
                    <a:pt x="160" y="267"/>
                  </a:cubicBezTo>
                  <a:cubicBezTo>
                    <a:pt x="164" y="266"/>
                    <a:pt x="168" y="262"/>
                    <a:pt x="168" y="257"/>
                  </a:cubicBezTo>
                  <a:cubicBezTo>
                    <a:pt x="168" y="252"/>
                    <a:pt x="165" y="247"/>
                    <a:pt x="158" y="247"/>
                  </a:cubicBezTo>
                  <a:cubicBezTo>
                    <a:pt x="153" y="248"/>
                    <a:pt x="149" y="253"/>
                    <a:pt x="150" y="257"/>
                  </a:cubicBezTo>
                  <a:cubicBezTo>
                    <a:pt x="146" y="251"/>
                    <a:pt x="148" y="237"/>
                    <a:pt x="161" y="234"/>
                  </a:cubicBezTo>
                  <a:cubicBezTo>
                    <a:pt x="186" y="228"/>
                    <a:pt x="196" y="262"/>
                    <a:pt x="172" y="273"/>
                  </a:cubicBezTo>
                  <a:close/>
                  <a:moveTo>
                    <a:pt x="314" y="250"/>
                  </a:moveTo>
                  <a:cubicBezTo>
                    <a:pt x="314" y="250"/>
                    <a:pt x="360" y="283"/>
                    <a:pt x="380" y="312"/>
                  </a:cubicBezTo>
                  <a:cubicBezTo>
                    <a:pt x="347" y="292"/>
                    <a:pt x="314" y="250"/>
                    <a:pt x="314" y="250"/>
                  </a:cubicBezTo>
                  <a:close/>
                  <a:moveTo>
                    <a:pt x="325" y="213"/>
                  </a:moveTo>
                  <a:cubicBezTo>
                    <a:pt x="325" y="213"/>
                    <a:pt x="376" y="233"/>
                    <a:pt x="396" y="263"/>
                  </a:cubicBezTo>
                  <a:cubicBezTo>
                    <a:pt x="367" y="246"/>
                    <a:pt x="325" y="213"/>
                    <a:pt x="325" y="213"/>
                  </a:cubicBezTo>
                  <a:close/>
                  <a:moveTo>
                    <a:pt x="330" y="176"/>
                  </a:moveTo>
                  <a:cubicBezTo>
                    <a:pt x="330" y="176"/>
                    <a:pt x="381" y="178"/>
                    <a:pt x="417" y="213"/>
                  </a:cubicBezTo>
                  <a:cubicBezTo>
                    <a:pt x="372" y="193"/>
                    <a:pt x="330" y="176"/>
                    <a:pt x="330" y="176"/>
                  </a:cubicBezTo>
                  <a:close/>
                  <a:moveTo>
                    <a:pt x="328" y="134"/>
                  </a:moveTo>
                  <a:cubicBezTo>
                    <a:pt x="328" y="134"/>
                    <a:pt x="403" y="126"/>
                    <a:pt x="446" y="169"/>
                  </a:cubicBezTo>
                  <a:cubicBezTo>
                    <a:pt x="394" y="143"/>
                    <a:pt x="328" y="134"/>
                    <a:pt x="328" y="134"/>
                  </a:cubicBezTo>
                  <a:close/>
                  <a:moveTo>
                    <a:pt x="314" y="94"/>
                  </a:moveTo>
                  <a:cubicBezTo>
                    <a:pt x="314" y="94"/>
                    <a:pt x="397" y="66"/>
                    <a:pt x="469" y="116"/>
                  </a:cubicBezTo>
                  <a:cubicBezTo>
                    <a:pt x="390" y="84"/>
                    <a:pt x="314" y="94"/>
                    <a:pt x="314" y="94"/>
                  </a:cubicBezTo>
                  <a:close/>
                  <a:moveTo>
                    <a:pt x="351" y="42"/>
                  </a:moveTo>
                  <a:cubicBezTo>
                    <a:pt x="305" y="49"/>
                    <a:pt x="228" y="107"/>
                    <a:pt x="210" y="140"/>
                  </a:cubicBezTo>
                  <a:cubicBezTo>
                    <a:pt x="234" y="90"/>
                    <a:pt x="304" y="37"/>
                    <a:pt x="350" y="29"/>
                  </a:cubicBezTo>
                  <a:cubicBezTo>
                    <a:pt x="402" y="21"/>
                    <a:pt x="440" y="33"/>
                    <a:pt x="460" y="53"/>
                  </a:cubicBezTo>
                  <a:cubicBezTo>
                    <a:pt x="440" y="37"/>
                    <a:pt x="404" y="33"/>
                    <a:pt x="351" y="42"/>
                  </a:cubicBezTo>
                  <a:close/>
                </a:path>
              </a:pathLst>
            </a:custGeom>
            <a:solidFill>
              <a:srgbClr val="ED2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3532371" y="2312750"/>
            <a:ext cx="868101" cy="974945"/>
          </a:xfrm>
          <a:custGeom>
            <a:avLst/>
            <a:gdLst>
              <a:gd name="T0" fmla="*/ 51 w 569"/>
              <a:gd name="T1" fmla="*/ 255 h 638"/>
              <a:gd name="T2" fmla="*/ 101 w 569"/>
              <a:gd name="T3" fmla="*/ 211 h 638"/>
              <a:gd name="T4" fmla="*/ 153 w 569"/>
              <a:gd name="T5" fmla="*/ 185 h 638"/>
              <a:gd name="T6" fmla="*/ 198 w 569"/>
              <a:gd name="T7" fmla="*/ 162 h 638"/>
              <a:gd name="T8" fmla="*/ 294 w 569"/>
              <a:gd name="T9" fmla="*/ 199 h 638"/>
              <a:gd name="T10" fmla="*/ 503 w 569"/>
              <a:gd name="T11" fmla="*/ 17 h 638"/>
              <a:gd name="T12" fmla="*/ 395 w 569"/>
              <a:gd name="T13" fmla="*/ 171 h 638"/>
              <a:gd name="T14" fmla="*/ 412 w 569"/>
              <a:gd name="T15" fmla="*/ 172 h 638"/>
              <a:gd name="T16" fmla="*/ 557 w 569"/>
              <a:gd name="T17" fmla="*/ 129 h 638"/>
              <a:gd name="T18" fmla="*/ 457 w 569"/>
              <a:gd name="T19" fmla="*/ 99 h 638"/>
              <a:gd name="T20" fmla="*/ 500 w 569"/>
              <a:gd name="T21" fmla="*/ 164 h 638"/>
              <a:gd name="T22" fmla="*/ 366 w 569"/>
              <a:gd name="T23" fmla="*/ 199 h 638"/>
              <a:gd name="T24" fmla="*/ 435 w 569"/>
              <a:gd name="T25" fmla="*/ 273 h 638"/>
              <a:gd name="T26" fmla="*/ 454 w 569"/>
              <a:gd name="T27" fmla="*/ 468 h 638"/>
              <a:gd name="T28" fmla="*/ 458 w 569"/>
              <a:gd name="T29" fmla="*/ 485 h 638"/>
              <a:gd name="T30" fmla="*/ 435 w 569"/>
              <a:gd name="T31" fmla="*/ 602 h 638"/>
              <a:gd name="T32" fmla="*/ 424 w 569"/>
              <a:gd name="T33" fmla="*/ 576 h 638"/>
              <a:gd name="T34" fmla="*/ 403 w 569"/>
              <a:gd name="T35" fmla="*/ 580 h 638"/>
              <a:gd name="T36" fmla="*/ 371 w 569"/>
              <a:gd name="T37" fmla="*/ 603 h 638"/>
              <a:gd name="T38" fmla="*/ 362 w 569"/>
              <a:gd name="T39" fmla="*/ 604 h 638"/>
              <a:gd name="T40" fmla="*/ 299 w 569"/>
              <a:gd name="T41" fmla="*/ 568 h 638"/>
              <a:gd name="T42" fmla="*/ 215 w 569"/>
              <a:gd name="T43" fmla="*/ 316 h 638"/>
              <a:gd name="T44" fmla="*/ 145 w 569"/>
              <a:gd name="T45" fmla="*/ 492 h 638"/>
              <a:gd name="T46" fmla="*/ 253 w 569"/>
              <a:gd name="T47" fmla="*/ 188 h 638"/>
              <a:gd name="T48" fmla="*/ 47 w 569"/>
              <a:gd name="T49" fmla="*/ 315 h 638"/>
              <a:gd name="T50" fmla="*/ 79 w 569"/>
              <a:gd name="T51" fmla="*/ 267 h 638"/>
              <a:gd name="T52" fmla="*/ 376 w 569"/>
              <a:gd name="T53" fmla="*/ 91 h 638"/>
              <a:gd name="T54" fmla="*/ 365 w 569"/>
              <a:gd name="T55" fmla="*/ 86 h 638"/>
              <a:gd name="T56" fmla="*/ 432 w 569"/>
              <a:gd name="T57" fmla="*/ 355 h 638"/>
              <a:gd name="T58" fmla="*/ 335 w 569"/>
              <a:gd name="T59" fmla="*/ 295 h 638"/>
              <a:gd name="T60" fmla="*/ 432 w 569"/>
              <a:gd name="T61" fmla="*/ 355 h 638"/>
              <a:gd name="T62" fmla="*/ 381 w 569"/>
              <a:gd name="T63" fmla="*/ 314 h 638"/>
              <a:gd name="T64" fmla="*/ 378 w 569"/>
              <a:gd name="T65" fmla="*/ 344 h 638"/>
              <a:gd name="T66" fmla="*/ 380 w 569"/>
              <a:gd name="T67" fmla="*/ 339 h 638"/>
              <a:gd name="T68" fmla="*/ 385 w 569"/>
              <a:gd name="T69" fmla="*/ 325 h 638"/>
              <a:gd name="T70" fmla="*/ 390 w 569"/>
              <a:gd name="T71" fmla="*/ 354 h 638"/>
              <a:gd name="T72" fmla="*/ 390 w 569"/>
              <a:gd name="T73" fmla="*/ 35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69" h="638">
                <a:moveTo>
                  <a:pt x="79" y="267"/>
                </a:moveTo>
                <a:cubicBezTo>
                  <a:pt x="71" y="266"/>
                  <a:pt x="61" y="263"/>
                  <a:pt x="51" y="255"/>
                </a:cubicBezTo>
                <a:cubicBezTo>
                  <a:pt x="87" y="255"/>
                  <a:pt x="94" y="229"/>
                  <a:pt x="131" y="228"/>
                </a:cubicBezTo>
                <a:cubicBezTo>
                  <a:pt x="125" y="228"/>
                  <a:pt x="109" y="224"/>
                  <a:pt x="101" y="211"/>
                </a:cubicBezTo>
                <a:cubicBezTo>
                  <a:pt x="140" y="224"/>
                  <a:pt x="141" y="200"/>
                  <a:pt x="182" y="197"/>
                </a:cubicBezTo>
                <a:cubicBezTo>
                  <a:pt x="177" y="196"/>
                  <a:pt x="162" y="194"/>
                  <a:pt x="153" y="185"/>
                </a:cubicBezTo>
                <a:cubicBezTo>
                  <a:pt x="178" y="193"/>
                  <a:pt x="199" y="174"/>
                  <a:pt x="227" y="174"/>
                </a:cubicBezTo>
                <a:cubicBezTo>
                  <a:pt x="219" y="173"/>
                  <a:pt x="206" y="171"/>
                  <a:pt x="198" y="162"/>
                </a:cubicBezTo>
                <a:cubicBezTo>
                  <a:pt x="234" y="168"/>
                  <a:pt x="258" y="150"/>
                  <a:pt x="298" y="164"/>
                </a:cubicBezTo>
                <a:cubicBezTo>
                  <a:pt x="295" y="171"/>
                  <a:pt x="293" y="190"/>
                  <a:pt x="294" y="199"/>
                </a:cubicBezTo>
                <a:cubicBezTo>
                  <a:pt x="304" y="156"/>
                  <a:pt x="323" y="100"/>
                  <a:pt x="352" y="73"/>
                </a:cubicBezTo>
                <a:cubicBezTo>
                  <a:pt x="396" y="32"/>
                  <a:pt x="486" y="0"/>
                  <a:pt x="503" y="17"/>
                </a:cubicBezTo>
                <a:cubicBezTo>
                  <a:pt x="518" y="31"/>
                  <a:pt x="471" y="53"/>
                  <a:pt x="451" y="93"/>
                </a:cubicBezTo>
                <a:cubicBezTo>
                  <a:pt x="431" y="132"/>
                  <a:pt x="427" y="161"/>
                  <a:pt x="395" y="171"/>
                </a:cubicBezTo>
                <a:cubicBezTo>
                  <a:pt x="379" y="175"/>
                  <a:pt x="359" y="185"/>
                  <a:pt x="346" y="221"/>
                </a:cubicBezTo>
                <a:cubicBezTo>
                  <a:pt x="374" y="174"/>
                  <a:pt x="394" y="182"/>
                  <a:pt x="412" y="172"/>
                </a:cubicBezTo>
                <a:cubicBezTo>
                  <a:pt x="427" y="164"/>
                  <a:pt x="437" y="144"/>
                  <a:pt x="445" y="126"/>
                </a:cubicBezTo>
                <a:cubicBezTo>
                  <a:pt x="481" y="114"/>
                  <a:pt x="523" y="117"/>
                  <a:pt x="557" y="129"/>
                </a:cubicBezTo>
                <a:cubicBezTo>
                  <a:pt x="529" y="114"/>
                  <a:pt x="494" y="106"/>
                  <a:pt x="450" y="115"/>
                </a:cubicBezTo>
                <a:cubicBezTo>
                  <a:pt x="452" y="109"/>
                  <a:pt x="455" y="104"/>
                  <a:pt x="457" y="99"/>
                </a:cubicBezTo>
                <a:cubicBezTo>
                  <a:pt x="520" y="92"/>
                  <a:pt x="563" y="110"/>
                  <a:pt x="566" y="124"/>
                </a:cubicBezTo>
                <a:cubicBezTo>
                  <a:pt x="569" y="138"/>
                  <a:pt x="547" y="128"/>
                  <a:pt x="500" y="164"/>
                </a:cubicBezTo>
                <a:cubicBezTo>
                  <a:pt x="467" y="189"/>
                  <a:pt x="428" y="189"/>
                  <a:pt x="397" y="206"/>
                </a:cubicBezTo>
                <a:cubicBezTo>
                  <a:pt x="397" y="206"/>
                  <a:pt x="380" y="196"/>
                  <a:pt x="366" y="199"/>
                </a:cubicBezTo>
                <a:cubicBezTo>
                  <a:pt x="378" y="205"/>
                  <a:pt x="383" y="207"/>
                  <a:pt x="397" y="218"/>
                </a:cubicBezTo>
                <a:cubicBezTo>
                  <a:pt x="410" y="229"/>
                  <a:pt x="426" y="251"/>
                  <a:pt x="435" y="273"/>
                </a:cubicBezTo>
                <a:cubicBezTo>
                  <a:pt x="446" y="298"/>
                  <a:pt x="451" y="326"/>
                  <a:pt x="448" y="352"/>
                </a:cubicBezTo>
                <a:cubicBezTo>
                  <a:pt x="443" y="394"/>
                  <a:pt x="448" y="438"/>
                  <a:pt x="454" y="468"/>
                </a:cubicBezTo>
                <a:cubicBezTo>
                  <a:pt x="429" y="456"/>
                  <a:pt x="358" y="445"/>
                  <a:pt x="299" y="505"/>
                </a:cubicBezTo>
                <a:cubicBezTo>
                  <a:pt x="378" y="455"/>
                  <a:pt x="441" y="477"/>
                  <a:pt x="458" y="485"/>
                </a:cubicBezTo>
                <a:cubicBezTo>
                  <a:pt x="459" y="490"/>
                  <a:pt x="461" y="495"/>
                  <a:pt x="462" y="499"/>
                </a:cubicBezTo>
                <a:cubicBezTo>
                  <a:pt x="470" y="522"/>
                  <a:pt x="480" y="573"/>
                  <a:pt x="435" y="602"/>
                </a:cubicBezTo>
                <a:cubicBezTo>
                  <a:pt x="433" y="603"/>
                  <a:pt x="431" y="605"/>
                  <a:pt x="429" y="606"/>
                </a:cubicBezTo>
                <a:cubicBezTo>
                  <a:pt x="419" y="598"/>
                  <a:pt x="422" y="585"/>
                  <a:pt x="424" y="576"/>
                </a:cubicBezTo>
                <a:cubicBezTo>
                  <a:pt x="425" y="565"/>
                  <a:pt x="425" y="552"/>
                  <a:pt x="415" y="549"/>
                </a:cubicBezTo>
                <a:cubicBezTo>
                  <a:pt x="404" y="546"/>
                  <a:pt x="399" y="564"/>
                  <a:pt x="403" y="580"/>
                </a:cubicBezTo>
                <a:cubicBezTo>
                  <a:pt x="406" y="595"/>
                  <a:pt x="417" y="605"/>
                  <a:pt x="424" y="609"/>
                </a:cubicBezTo>
                <a:cubicBezTo>
                  <a:pt x="394" y="623"/>
                  <a:pt x="378" y="610"/>
                  <a:pt x="371" y="603"/>
                </a:cubicBezTo>
                <a:cubicBezTo>
                  <a:pt x="371" y="602"/>
                  <a:pt x="355" y="546"/>
                  <a:pt x="331" y="536"/>
                </a:cubicBezTo>
                <a:cubicBezTo>
                  <a:pt x="353" y="551"/>
                  <a:pt x="362" y="603"/>
                  <a:pt x="362" y="604"/>
                </a:cubicBezTo>
                <a:cubicBezTo>
                  <a:pt x="360" y="631"/>
                  <a:pt x="339" y="638"/>
                  <a:pt x="323" y="632"/>
                </a:cubicBezTo>
                <a:cubicBezTo>
                  <a:pt x="299" y="622"/>
                  <a:pt x="308" y="587"/>
                  <a:pt x="299" y="568"/>
                </a:cubicBezTo>
                <a:cubicBezTo>
                  <a:pt x="261" y="541"/>
                  <a:pt x="246" y="495"/>
                  <a:pt x="246" y="495"/>
                </a:cubicBezTo>
                <a:cubicBezTo>
                  <a:pt x="144" y="425"/>
                  <a:pt x="215" y="316"/>
                  <a:pt x="215" y="316"/>
                </a:cubicBezTo>
                <a:cubicBezTo>
                  <a:pt x="192" y="337"/>
                  <a:pt x="166" y="401"/>
                  <a:pt x="188" y="455"/>
                </a:cubicBezTo>
                <a:cubicBezTo>
                  <a:pt x="163" y="470"/>
                  <a:pt x="145" y="492"/>
                  <a:pt x="145" y="492"/>
                </a:cubicBezTo>
                <a:cubicBezTo>
                  <a:pt x="145" y="492"/>
                  <a:pt x="36" y="439"/>
                  <a:pt x="55" y="322"/>
                </a:cubicBezTo>
                <a:cubicBezTo>
                  <a:pt x="146" y="273"/>
                  <a:pt x="203" y="203"/>
                  <a:pt x="253" y="188"/>
                </a:cubicBezTo>
                <a:cubicBezTo>
                  <a:pt x="263" y="185"/>
                  <a:pt x="272" y="183"/>
                  <a:pt x="281" y="181"/>
                </a:cubicBezTo>
                <a:cubicBezTo>
                  <a:pt x="202" y="183"/>
                  <a:pt x="136" y="273"/>
                  <a:pt x="47" y="315"/>
                </a:cubicBezTo>
                <a:cubicBezTo>
                  <a:pt x="22" y="318"/>
                  <a:pt x="5" y="307"/>
                  <a:pt x="0" y="299"/>
                </a:cubicBezTo>
                <a:cubicBezTo>
                  <a:pt x="37" y="301"/>
                  <a:pt x="38" y="273"/>
                  <a:pt x="79" y="267"/>
                </a:cubicBezTo>
                <a:close/>
                <a:moveTo>
                  <a:pt x="310" y="219"/>
                </a:moveTo>
                <a:cubicBezTo>
                  <a:pt x="310" y="219"/>
                  <a:pt x="325" y="138"/>
                  <a:pt x="376" y="91"/>
                </a:cubicBezTo>
                <a:cubicBezTo>
                  <a:pt x="401" y="67"/>
                  <a:pt x="455" y="26"/>
                  <a:pt x="495" y="24"/>
                </a:cubicBezTo>
                <a:cubicBezTo>
                  <a:pt x="463" y="16"/>
                  <a:pt x="408" y="44"/>
                  <a:pt x="365" y="86"/>
                </a:cubicBezTo>
                <a:cubicBezTo>
                  <a:pt x="311" y="139"/>
                  <a:pt x="310" y="219"/>
                  <a:pt x="310" y="219"/>
                </a:cubicBezTo>
                <a:close/>
                <a:moveTo>
                  <a:pt x="432" y="355"/>
                </a:moveTo>
                <a:cubicBezTo>
                  <a:pt x="411" y="333"/>
                  <a:pt x="415" y="313"/>
                  <a:pt x="392" y="299"/>
                </a:cubicBezTo>
                <a:cubicBezTo>
                  <a:pt x="369" y="285"/>
                  <a:pt x="348" y="296"/>
                  <a:pt x="335" y="295"/>
                </a:cubicBezTo>
                <a:cubicBezTo>
                  <a:pt x="345" y="302"/>
                  <a:pt x="367" y="296"/>
                  <a:pt x="388" y="311"/>
                </a:cubicBezTo>
                <a:cubicBezTo>
                  <a:pt x="405" y="322"/>
                  <a:pt x="410" y="342"/>
                  <a:pt x="432" y="355"/>
                </a:cubicBezTo>
                <a:close/>
                <a:moveTo>
                  <a:pt x="391" y="336"/>
                </a:moveTo>
                <a:cubicBezTo>
                  <a:pt x="399" y="324"/>
                  <a:pt x="389" y="315"/>
                  <a:pt x="381" y="314"/>
                </a:cubicBezTo>
                <a:cubicBezTo>
                  <a:pt x="372" y="313"/>
                  <a:pt x="367" y="318"/>
                  <a:pt x="365" y="325"/>
                </a:cubicBezTo>
                <a:cubicBezTo>
                  <a:pt x="362" y="337"/>
                  <a:pt x="372" y="344"/>
                  <a:pt x="378" y="344"/>
                </a:cubicBezTo>
                <a:cubicBezTo>
                  <a:pt x="374" y="343"/>
                  <a:pt x="373" y="339"/>
                  <a:pt x="374" y="337"/>
                </a:cubicBezTo>
                <a:cubicBezTo>
                  <a:pt x="375" y="339"/>
                  <a:pt x="377" y="339"/>
                  <a:pt x="380" y="339"/>
                </a:cubicBezTo>
                <a:cubicBezTo>
                  <a:pt x="379" y="338"/>
                  <a:pt x="377" y="336"/>
                  <a:pt x="377" y="333"/>
                </a:cubicBezTo>
                <a:cubicBezTo>
                  <a:pt x="377" y="328"/>
                  <a:pt x="380" y="325"/>
                  <a:pt x="385" y="325"/>
                </a:cubicBezTo>
                <a:cubicBezTo>
                  <a:pt x="388" y="325"/>
                  <a:pt x="394" y="328"/>
                  <a:pt x="391" y="336"/>
                </a:cubicBezTo>
                <a:close/>
                <a:moveTo>
                  <a:pt x="390" y="354"/>
                </a:moveTo>
                <a:cubicBezTo>
                  <a:pt x="356" y="354"/>
                  <a:pt x="347" y="332"/>
                  <a:pt x="345" y="319"/>
                </a:cubicBezTo>
                <a:cubicBezTo>
                  <a:pt x="338" y="331"/>
                  <a:pt x="348" y="361"/>
                  <a:pt x="390" y="354"/>
                </a:cubicBezTo>
                <a:close/>
              </a:path>
            </a:pathLst>
          </a:custGeom>
          <a:solidFill>
            <a:srgbClr val="254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48" tIns="34274" rIns="68548" bIns="34274" numCol="1" anchor="t" anchorCtr="0" compatLnSpc="1">
            <a:prstTxWarp prst="textNoShape">
              <a:avLst/>
            </a:prstTxWarp>
          </a:bodyPr>
          <a:lstStyle/>
          <a:p>
            <a:pPr defTabSz="642732"/>
            <a:endParaRPr lang="en-US" sz="1336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8" name="Group 327"/>
          <p:cNvGrpSpPr/>
          <p:nvPr/>
        </p:nvGrpSpPr>
        <p:grpSpPr>
          <a:xfrm>
            <a:off x="5871123" y="3887010"/>
            <a:ext cx="1094137" cy="378388"/>
            <a:chOff x="-2046288" y="2214563"/>
            <a:chExt cx="7027863" cy="2430462"/>
          </a:xfrm>
        </p:grpSpPr>
        <p:sp>
          <p:nvSpPr>
            <p:cNvPr id="329" name="Freeform 850"/>
            <p:cNvSpPr>
              <a:spLocks noEditPoints="1"/>
            </p:cNvSpPr>
            <p:nvPr/>
          </p:nvSpPr>
          <p:spPr bwMode="auto">
            <a:xfrm>
              <a:off x="-2046288" y="2779713"/>
              <a:ext cx="7027863" cy="1489075"/>
            </a:xfrm>
            <a:custGeom>
              <a:avLst/>
              <a:gdLst>
                <a:gd name="T0" fmla="*/ 1861 w 1874"/>
                <a:gd name="T1" fmla="*/ 146 h 397"/>
                <a:gd name="T2" fmla="*/ 1798 w 1874"/>
                <a:gd name="T3" fmla="*/ 82 h 397"/>
                <a:gd name="T4" fmla="*/ 1779 w 1874"/>
                <a:gd name="T5" fmla="*/ 0 h 397"/>
                <a:gd name="T6" fmla="*/ 1430 w 1874"/>
                <a:gd name="T7" fmla="*/ 17 h 397"/>
                <a:gd name="T8" fmla="*/ 757 w 1874"/>
                <a:gd name="T9" fmla="*/ 44 h 397"/>
                <a:gd name="T10" fmla="*/ 278 w 1874"/>
                <a:gd name="T11" fmla="*/ 66 h 397"/>
                <a:gd name="T12" fmla="*/ 194 w 1874"/>
                <a:gd name="T13" fmla="*/ 86 h 397"/>
                <a:gd name="T14" fmla="*/ 13 w 1874"/>
                <a:gd name="T15" fmla="*/ 215 h 397"/>
                <a:gd name="T16" fmla="*/ 6 w 1874"/>
                <a:gd name="T17" fmla="*/ 235 h 397"/>
                <a:gd name="T18" fmla="*/ 31 w 1874"/>
                <a:gd name="T19" fmla="*/ 351 h 397"/>
                <a:gd name="T20" fmla="*/ 123 w 1874"/>
                <a:gd name="T21" fmla="*/ 395 h 397"/>
                <a:gd name="T22" fmla="*/ 1444 w 1874"/>
                <a:gd name="T23" fmla="*/ 395 h 397"/>
                <a:gd name="T24" fmla="*/ 1793 w 1874"/>
                <a:gd name="T25" fmla="*/ 325 h 397"/>
                <a:gd name="T26" fmla="*/ 1815 w 1874"/>
                <a:gd name="T27" fmla="*/ 327 h 397"/>
                <a:gd name="T28" fmla="*/ 1852 w 1874"/>
                <a:gd name="T29" fmla="*/ 301 h 397"/>
                <a:gd name="T30" fmla="*/ 1874 w 1874"/>
                <a:gd name="T31" fmla="*/ 267 h 397"/>
                <a:gd name="T32" fmla="*/ 1874 w 1874"/>
                <a:gd name="T33" fmla="*/ 179 h 397"/>
                <a:gd name="T34" fmla="*/ 1861 w 1874"/>
                <a:gd name="T35" fmla="*/ 146 h 397"/>
                <a:gd name="T36" fmla="*/ 525 w 1874"/>
                <a:gd name="T37" fmla="*/ 395 h 397"/>
                <a:gd name="T38" fmla="*/ 137 w 1874"/>
                <a:gd name="T39" fmla="*/ 395 h 397"/>
                <a:gd name="T40" fmla="*/ 331 w 1874"/>
                <a:gd name="T41" fmla="*/ 130 h 397"/>
                <a:gd name="T42" fmla="*/ 525 w 1874"/>
                <a:gd name="T43" fmla="*/ 39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4" h="397">
                  <a:moveTo>
                    <a:pt x="1861" y="146"/>
                  </a:moveTo>
                  <a:cubicBezTo>
                    <a:pt x="1798" y="82"/>
                    <a:pt x="1798" y="82"/>
                    <a:pt x="1798" y="82"/>
                  </a:cubicBezTo>
                  <a:cubicBezTo>
                    <a:pt x="1798" y="50"/>
                    <a:pt x="1779" y="0"/>
                    <a:pt x="1779" y="0"/>
                  </a:cubicBezTo>
                  <a:cubicBezTo>
                    <a:pt x="1430" y="17"/>
                    <a:pt x="1430" y="17"/>
                    <a:pt x="1430" y="17"/>
                  </a:cubicBezTo>
                  <a:cubicBezTo>
                    <a:pt x="1430" y="17"/>
                    <a:pt x="828" y="41"/>
                    <a:pt x="757" y="44"/>
                  </a:cubicBezTo>
                  <a:cubicBezTo>
                    <a:pt x="686" y="48"/>
                    <a:pt x="320" y="66"/>
                    <a:pt x="278" y="66"/>
                  </a:cubicBezTo>
                  <a:cubicBezTo>
                    <a:pt x="236" y="66"/>
                    <a:pt x="194" y="86"/>
                    <a:pt x="194" y="86"/>
                  </a:cubicBezTo>
                  <a:cubicBezTo>
                    <a:pt x="194" y="86"/>
                    <a:pt x="25" y="203"/>
                    <a:pt x="13" y="215"/>
                  </a:cubicBezTo>
                  <a:cubicBezTo>
                    <a:pt x="0" y="227"/>
                    <a:pt x="6" y="235"/>
                    <a:pt x="6" y="235"/>
                  </a:cubicBezTo>
                  <a:cubicBezTo>
                    <a:pt x="28" y="235"/>
                    <a:pt x="29" y="305"/>
                    <a:pt x="31" y="351"/>
                  </a:cubicBezTo>
                  <a:cubicBezTo>
                    <a:pt x="34" y="397"/>
                    <a:pt x="123" y="395"/>
                    <a:pt x="123" y="395"/>
                  </a:cubicBezTo>
                  <a:cubicBezTo>
                    <a:pt x="1444" y="395"/>
                    <a:pt x="1444" y="395"/>
                    <a:pt x="1444" y="395"/>
                  </a:cubicBezTo>
                  <a:cubicBezTo>
                    <a:pt x="1793" y="325"/>
                    <a:pt x="1793" y="325"/>
                    <a:pt x="1793" y="325"/>
                  </a:cubicBezTo>
                  <a:cubicBezTo>
                    <a:pt x="1815" y="327"/>
                    <a:pt x="1815" y="327"/>
                    <a:pt x="1815" y="327"/>
                  </a:cubicBezTo>
                  <a:cubicBezTo>
                    <a:pt x="1815" y="327"/>
                    <a:pt x="1839" y="312"/>
                    <a:pt x="1852" y="301"/>
                  </a:cubicBezTo>
                  <a:cubicBezTo>
                    <a:pt x="1866" y="289"/>
                    <a:pt x="1874" y="267"/>
                    <a:pt x="1874" y="267"/>
                  </a:cubicBezTo>
                  <a:cubicBezTo>
                    <a:pt x="1874" y="267"/>
                    <a:pt x="1874" y="202"/>
                    <a:pt x="1874" y="179"/>
                  </a:cubicBezTo>
                  <a:cubicBezTo>
                    <a:pt x="1874" y="156"/>
                    <a:pt x="1861" y="146"/>
                    <a:pt x="1861" y="146"/>
                  </a:cubicBezTo>
                  <a:close/>
                  <a:moveTo>
                    <a:pt x="525" y="395"/>
                  </a:moveTo>
                  <a:cubicBezTo>
                    <a:pt x="137" y="395"/>
                    <a:pt x="137" y="395"/>
                    <a:pt x="137" y="395"/>
                  </a:cubicBezTo>
                  <a:cubicBezTo>
                    <a:pt x="137" y="395"/>
                    <a:pt x="127" y="131"/>
                    <a:pt x="331" y="130"/>
                  </a:cubicBezTo>
                  <a:cubicBezTo>
                    <a:pt x="535" y="131"/>
                    <a:pt x="525" y="395"/>
                    <a:pt x="525" y="395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0" name="Freeform 851"/>
            <p:cNvSpPr>
              <a:spLocks/>
            </p:cNvSpPr>
            <p:nvPr/>
          </p:nvSpPr>
          <p:spPr bwMode="auto">
            <a:xfrm>
              <a:off x="-1570038" y="3268663"/>
              <a:ext cx="1530350" cy="993775"/>
            </a:xfrm>
            <a:custGeom>
              <a:avLst/>
              <a:gdLst>
                <a:gd name="T0" fmla="*/ 398 w 408"/>
                <a:gd name="T1" fmla="*/ 265 h 265"/>
                <a:gd name="T2" fmla="*/ 10 w 408"/>
                <a:gd name="T3" fmla="*/ 265 h 265"/>
                <a:gd name="T4" fmla="*/ 204 w 408"/>
                <a:gd name="T5" fmla="*/ 0 h 265"/>
                <a:gd name="T6" fmla="*/ 398 w 408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265">
                  <a:moveTo>
                    <a:pt x="398" y="265"/>
                  </a:moveTo>
                  <a:cubicBezTo>
                    <a:pt x="10" y="265"/>
                    <a:pt x="10" y="265"/>
                    <a:pt x="10" y="265"/>
                  </a:cubicBezTo>
                  <a:cubicBezTo>
                    <a:pt x="10" y="265"/>
                    <a:pt x="0" y="1"/>
                    <a:pt x="204" y="0"/>
                  </a:cubicBezTo>
                  <a:cubicBezTo>
                    <a:pt x="408" y="1"/>
                    <a:pt x="398" y="265"/>
                    <a:pt x="398" y="265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1" name="Freeform 852"/>
            <p:cNvSpPr>
              <a:spLocks/>
            </p:cNvSpPr>
            <p:nvPr/>
          </p:nvSpPr>
          <p:spPr bwMode="auto">
            <a:xfrm>
              <a:off x="4186237" y="2779713"/>
              <a:ext cx="514350" cy="307975"/>
            </a:xfrm>
            <a:custGeom>
              <a:avLst/>
              <a:gdLst>
                <a:gd name="T0" fmla="*/ 137 w 137"/>
                <a:gd name="T1" fmla="*/ 82 h 82"/>
                <a:gd name="T2" fmla="*/ 0 w 137"/>
                <a:gd name="T3" fmla="*/ 6 h 82"/>
                <a:gd name="T4" fmla="*/ 118 w 137"/>
                <a:gd name="T5" fmla="*/ 0 h 82"/>
                <a:gd name="T6" fmla="*/ 137 w 137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82">
                  <a:moveTo>
                    <a:pt x="137" y="82"/>
                  </a:moveTo>
                  <a:cubicBezTo>
                    <a:pt x="12" y="65"/>
                    <a:pt x="0" y="6"/>
                    <a:pt x="0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37" y="49"/>
                    <a:pt x="137" y="82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2" name="Freeform 853"/>
            <p:cNvSpPr>
              <a:spLocks/>
            </p:cNvSpPr>
            <p:nvPr/>
          </p:nvSpPr>
          <p:spPr bwMode="auto">
            <a:xfrm>
              <a:off x="185737" y="2292350"/>
              <a:ext cx="1274763" cy="682625"/>
            </a:xfrm>
            <a:custGeom>
              <a:avLst/>
              <a:gdLst>
                <a:gd name="T0" fmla="*/ 340 w 340"/>
                <a:gd name="T1" fmla="*/ 22 h 182"/>
                <a:gd name="T2" fmla="*/ 100 w 340"/>
                <a:gd name="T3" fmla="*/ 177 h 182"/>
                <a:gd name="T4" fmla="*/ 0 w 340"/>
                <a:gd name="T5" fmla="*/ 182 h 182"/>
                <a:gd name="T6" fmla="*/ 331 w 340"/>
                <a:gd name="T7" fmla="*/ 0 h 182"/>
                <a:gd name="T8" fmla="*/ 340 w 340"/>
                <a:gd name="T9" fmla="*/ 2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82">
                  <a:moveTo>
                    <a:pt x="340" y="22"/>
                  </a:moveTo>
                  <a:cubicBezTo>
                    <a:pt x="296" y="34"/>
                    <a:pt x="135" y="152"/>
                    <a:pt x="100" y="177"/>
                  </a:cubicBezTo>
                  <a:cubicBezTo>
                    <a:pt x="72" y="179"/>
                    <a:pt x="37" y="180"/>
                    <a:pt x="0" y="182"/>
                  </a:cubicBezTo>
                  <a:cubicBezTo>
                    <a:pt x="9" y="177"/>
                    <a:pt x="297" y="1"/>
                    <a:pt x="331" y="0"/>
                  </a:cubicBezTo>
                  <a:cubicBezTo>
                    <a:pt x="331" y="0"/>
                    <a:pt x="336" y="9"/>
                    <a:pt x="340" y="22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3" name="Freeform 854"/>
            <p:cNvSpPr>
              <a:spLocks/>
            </p:cNvSpPr>
            <p:nvPr/>
          </p:nvSpPr>
          <p:spPr bwMode="auto">
            <a:xfrm>
              <a:off x="560387" y="2374900"/>
              <a:ext cx="922338" cy="581025"/>
            </a:xfrm>
            <a:custGeom>
              <a:avLst/>
              <a:gdLst>
                <a:gd name="T0" fmla="*/ 245 w 246"/>
                <a:gd name="T1" fmla="*/ 32 h 155"/>
                <a:gd name="T2" fmla="*/ 169 w 246"/>
                <a:gd name="T3" fmla="*/ 72 h 155"/>
                <a:gd name="T4" fmla="*/ 169 w 246"/>
                <a:gd name="T5" fmla="*/ 72 h 155"/>
                <a:gd name="T6" fmla="*/ 169 w 246"/>
                <a:gd name="T7" fmla="*/ 72 h 155"/>
                <a:gd name="T8" fmla="*/ 164 w 246"/>
                <a:gd name="T9" fmla="*/ 75 h 155"/>
                <a:gd name="T10" fmla="*/ 161 w 246"/>
                <a:gd name="T11" fmla="*/ 77 h 155"/>
                <a:gd name="T12" fmla="*/ 91 w 246"/>
                <a:gd name="T13" fmla="*/ 121 h 155"/>
                <a:gd name="T14" fmla="*/ 87 w 246"/>
                <a:gd name="T15" fmla="*/ 124 h 155"/>
                <a:gd name="T16" fmla="*/ 63 w 246"/>
                <a:gd name="T17" fmla="*/ 152 h 155"/>
                <a:gd name="T18" fmla="*/ 0 w 246"/>
                <a:gd name="T19" fmla="*/ 155 h 155"/>
                <a:gd name="T20" fmla="*/ 240 w 246"/>
                <a:gd name="T21" fmla="*/ 0 h 155"/>
                <a:gd name="T22" fmla="*/ 245 w 246"/>
                <a:gd name="T23" fmla="*/ 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55">
                  <a:moveTo>
                    <a:pt x="245" y="32"/>
                  </a:moveTo>
                  <a:cubicBezTo>
                    <a:pt x="245" y="32"/>
                    <a:pt x="209" y="50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8" y="73"/>
                    <a:pt x="167" y="74"/>
                    <a:pt x="164" y="75"/>
                  </a:cubicBezTo>
                  <a:cubicBezTo>
                    <a:pt x="163" y="76"/>
                    <a:pt x="162" y="76"/>
                    <a:pt x="161" y="77"/>
                  </a:cubicBezTo>
                  <a:cubicBezTo>
                    <a:pt x="146" y="85"/>
                    <a:pt x="113" y="104"/>
                    <a:pt x="91" y="121"/>
                  </a:cubicBezTo>
                  <a:cubicBezTo>
                    <a:pt x="90" y="122"/>
                    <a:pt x="88" y="123"/>
                    <a:pt x="87" y="124"/>
                  </a:cubicBezTo>
                  <a:cubicBezTo>
                    <a:pt x="71" y="136"/>
                    <a:pt x="62" y="146"/>
                    <a:pt x="63" y="152"/>
                  </a:cubicBezTo>
                  <a:cubicBezTo>
                    <a:pt x="50" y="153"/>
                    <a:pt x="28" y="154"/>
                    <a:pt x="0" y="155"/>
                  </a:cubicBezTo>
                  <a:cubicBezTo>
                    <a:pt x="35" y="130"/>
                    <a:pt x="196" y="12"/>
                    <a:pt x="240" y="0"/>
                  </a:cubicBezTo>
                  <a:cubicBezTo>
                    <a:pt x="243" y="10"/>
                    <a:pt x="246" y="21"/>
                    <a:pt x="245" y="32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4" name="Freeform 855"/>
            <p:cNvSpPr>
              <a:spLocks/>
            </p:cNvSpPr>
            <p:nvPr/>
          </p:nvSpPr>
          <p:spPr bwMode="auto">
            <a:xfrm>
              <a:off x="3249612" y="3279775"/>
              <a:ext cx="1435100" cy="982662"/>
            </a:xfrm>
            <a:custGeom>
              <a:avLst/>
              <a:gdLst>
                <a:gd name="T0" fmla="*/ 383 w 383"/>
                <a:gd name="T1" fmla="*/ 192 h 262"/>
                <a:gd name="T2" fmla="*/ 382 w 383"/>
                <a:gd name="T3" fmla="*/ 192 h 262"/>
                <a:gd name="T4" fmla="*/ 351 w 383"/>
                <a:gd name="T5" fmla="*/ 198 h 262"/>
                <a:gd name="T6" fmla="*/ 315 w 383"/>
                <a:gd name="T7" fmla="*/ 206 h 262"/>
                <a:gd name="T8" fmla="*/ 304 w 383"/>
                <a:gd name="T9" fmla="*/ 208 h 262"/>
                <a:gd name="T10" fmla="*/ 297 w 383"/>
                <a:gd name="T11" fmla="*/ 209 h 262"/>
                <a:gd name="T12" fmla="*/ 247 w 383"/>
                <a:gd name="T13" fmla="*/ 219 h 262"/>
                <a:gd name="T14" fmla="*/ 218 w 383"/>
                <a:gd name="T15" fmla="*/ 225 h 262"/>
                <a:gd name="T16" fmla="*/ 216 w 383"/>
                <a:gd name="T17" fmla="*/ 225 h 262"/>
                <a:gd name="T18" fmla="*/ 216 w 383"/>
                <a:gd name="T19" fmla="*/ 225 h 262"/>
                <a:gd name="T20" fmla="*/ 178 w 383"/>
                <a:gd name="T21" fmla="*/ 233 h 262"/>
                <a:gd name="T22" fmla="*/ 151 w 383"/>
                <a:gd name="T23" fmla="*/ 238 h 262"/>
                <a:gd name="T24" fmla="*/ 150 w 383"/>
                <a:gd name="T25" fmla="*/ 238 h 262"/>
                <a:gd name="T26" fmla="*/ 129 w 383"/>
                <a:gd name="T27" fmla="*/ 243 h 262"/>
                <a:gd name="T28" fmla="*/ 98 w 383"/>
                <a:gd name="T29" fmla="*/ 249 h 262"/>
                <a:gd name="T30" fmla="*/ 91 w 383"/>
                <a:gd name="T31" fmla="*/ 250 h 262"/>
                <a:gd name="T32" fmla="*/ 80 w 383"/>
                <a:gd name="T33" fmla="*/ 252 h 262"/>
                <a:gd name="T34" fmla="*/ 44 w 383"/>
                <a:gd name="T35" fmla="*/ 260 h 262"/>
                <a:gd name="T36" fmla="*/ 33 w 383"/>
                <a:gd name="T37" fmla="*/ 262 h 262"/>
                <a:gd name="T38" fmla="*/ 1 w 383"/>
                <a:gd name="T39" fmla="*/ 262 h 262"/>
                <a:gd name="T40" fmla="*/ 195 w 383"/>
                <a:gd name="T41" fmla="*/ 0 h 262"/>
                <a:gd name="T42" fmla="*/ 383 w 383"/>
                <a:gd name="T43" fmla="*/ 19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3" h="262">
                  <a:moveTo>
                    <a:pt x="383" y="192"/>
                  </a:moveTo>
                  <a:cubicBezTo>
                    <a:pt x="382" y="192"/>
                    <a:pt x="382" y="192"/>
                    <a:pt x="382" y="192"/>
                  </a:cubicBezTo>
                  <a:cubicBezTo>
                    <a:pt x="351" y="198"/>
                    <a:pt x="351" y="198"/>
                    <a:pt x="351" y="198"/>
                  </a:cubicBezTo>
                  <a:cubicBezTo>
                    <a:pt x="315" y="206"/>
                    <a:pt x="315" y="206"/>
                    <a:pt x="315" y="206"/>
                  </a:cubicBezTo>
                  <a:cubicBezTo>
                    <a:pt x="304" y="208"/>
                    <a:pt x="304" y="208"/>
                    <a:pt x="304" y="208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47" y="219"/>
                    <a:pt x="247" y="219"/>
                    <a:pt x="247" y="219"/>
                  </a:cubicBezTo>
                  <a:cubicBezTo>
                    <a:pt x="218" y="225"/>
                    <a:pt x="218" y="225"/>
                    <a:pt x="218" y="225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178" y="233"/>
                    <a:pt x="178" y="233"/>
                    <a:pt x="178" y="233"/>
                  </a:cubicBezTo>
                  <a:cubicBezTo>
                    <a:pt x="151" y="238"/>
                    <a:pt x="151" y="238"/>
                    <a:pt x="151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98" y="249"/>
                    <a:pt x="98" y="249"/>
                    <a:pt x="98" y="249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80" y="252"/>
                    <a:pt x="80" y="252"/>
                    <a:pt x="80" y="252"/>
                  </a:cubicBezTo>
                  <a:cubicBezTo>
                    <a:pt x="44" y="260"/>
                    <a:pt x="44" y="260"/>
                    <a:pt x="44" y="260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1" y="262"/>
                    <a:pt x="1" y="262"/>
                    <a:pt x="1" y="262"/>
                  </a:cubicBezTo>
                  <a:cubicBezTo>
                    <a:pt x="0" y="236"/>
                    <a:pt x="2" y="1"/>
                    <a:pt x="195" y="0"/>
                  </a:cubicBezTo>
                  <a:cubicBezTo>
                    <a:pt x="329" y="0"/>
                    <a:pt x="370" y="114"/>
                    <a:pt x="383" y="192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5" name="Freeform 856"/>
            <p:cNvSpPr>
              <a:spLocks/>
            </p:cNvSpPr>
            <p:nvPr/>
          </p:nvSpPr>
          <p:spPr bwMode="auto">
            <a:xfrm>
              <a:off x="2832100" y="2214563"/>
              <a:ext cx="503238" cy="647700"/>
            </a:xfrm>
            <a:custGeom>
              <a:avLst/>
              <a:gdLst>
                <a:gd name="T0" fmla="*/ 317 w 317"/>
                <a:gd name="T1" fmla="*/ 397 h 408"/>
                <a:gd name="T2" fmla="*/ 308 w 317"/>
                <a:gd name="T3" fmla="*/ 397 h 408"/>
                <a:gd name="T4" fmla="*/ 293 w 317"/>
                <a:gd name="T5" fmla="*/ 397 h 408"/>
                <a:gd name="T6" fmla="*/ 284 w 317"/>
                <a:gd name="T7" fmla="*/ 399 h 408"/>
                <a:gd name="T8" fmla="*/ 272 w 317"/>
                <a:gd name="T9" fmla="*/ 399 h 408"/>
                <a:gd name="T10" fmla="*/ 142 w 317"/>
                <a:gd name="T11" fmla="*/ 404 h 408"/>
                <a:gd name="T12" fmla="*/ 71 w 317"/>
                <a:gd name="T13" fmla="*/ 406 h 408"/>
                <a:gd name="T14" fmla="*/ 43 w 317"/>
                <a:gd name="T15" fmla="*/ 408 h 408"/>
                <a:gd name="T16" fmla="*/ 31 w 317"/>
                <a:gd name="T17" fmla="*/ 408 h 408"/>
                <a:gd name="T18" fmla="*/ 0 w 317"/>
                <a:gd name="T19" fmla="*/ 0 h 408"/>
                <a:gd name="T20" fmla="*/ 225 w 317"/>
                <a:gd name="T21" fmla="*/ 28 h 408"/>
                <a:gd name="T22" fmla="*/ 317 w 317"/>
                <a:gd name="T23" fmla="*/ 39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408">
                  <a:moveTo>
                    <a:pt x="317" y="397"/>
                  </a:moveTo>
                  <a:lnTo>
                    <a:pt x="308" y="397"/>
                  </a:lnTo>
                  <a:lnTo>
                    <a:pt x="293" y="397"/>
                  </a:lnTo>
                  <a:lnTo>
                    <a:pt x="284" y="399"/>
                  </a:lnTo>
                  <a:lnTo>
                    <a:pt x="272" y="399"/>
                  </a:lnTo>
                  <a:lnTo>
                    <a:pt x="142" y="404"/>
                  </a:lnTo>
                  <a:lnTo>
                    <a:pt x="71" y="406"/>
                  </a:lnTo>
                  <a:lnTo>
                    <a:pt x="43" y="408"/>
                  </a:lnTo>
                  <a:lnTo>
                    <a:pt x="31" y="408"/>
                  </a:lnTo>
                  <a:lnTo>
                    <a:pt x="0" y="0"/>
                  </a:lnTo>
                  <a:lnTo>
                    <a:pt x="225" y="28"/>
                  </a:lnTo>
                  <a:lnTo>
                    <a:pt x="317" y="397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6" name="Freeform 857"/>
            <p:cNvSpPr>
              <a:spLocks/>
            </p:cNvSpPr>
            <p:nvPr/>
          </p:nvSpPr>
          <p:spPr bwMode="auto">
            <a:xfrm>
              <a:off x="3189287" y="2259013"/>
              <a:ext cx="1439863" cy="585787"/>
            </a:xfrm>
            <a:custGeom>
              <a:avLst/>
              <a:gdLst>
                <a:gd name="T0" fmla="*/ 384 w 384"/>
                <a:gd name="T1" fmla="*/ 139 h 156"/>
                <a:gd name="T2" fmla="*/ 266 w 384"/>
                <a:gd name="T3" fmla="*/ 145 h 156"/>
                <a:gd name="T4" fmla="*/ 39 w 384"/>
                <a:gd name="T5" fmla="*/ 156 h 156"/>
                <a:gd name="T6" fmla="*/ 0 w 384"/>
                <a:gd name="T7" fmla="*/ 0 h 156"/>
                <a:gd name="T8" fmla="*/ 331 w 384"/>
                <a:gd name="T9" fmla="*/ 75 h 156"/>
                <a:gd name="T10" fmla="*/ 384 w 384"/>
                <a:gd name="T11" fmla="*/ 13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" h="156">
                  <a:moveTo>
                    <a:pt x="384" y="139"/>
                  </a:moveTo>
                  <a:cubicBezTo>
                    <a:pt x="266" y="145"/>
                    <a:pt x="266" y="145"/>
                    <a:pt x="266" y="145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5"/>
                    <a:pt x="371" y="95"/>
                    <a:pt x="384" y="139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7" name="Freeform 858"/>
            <p:cNvSpPr>
              <a:spLocks/>
            </p:cNvSpPr>
            <p:nvPr/>
          </p:nvSpPr>
          <p:spPr bwMode="auto">
            <a:xfrm>
              <a:off x="-1881188" y="3211513"/>
              <a:ext cx="409575" cy="338137"/>
            </a:xfrm>
            <a:custGeom>
              <a:avLst/>
              <a:gdLst>
                <a:gd name="T0" fmla="*/ 109 w 109"/>
                <a:gd name="T1" fmla="*/ 0 h 90"/>
                <a:gd name="T2" fmla="*/ 73 w 109"/>
                <a:gd name="T3" fmla="*/ 46 h 90"/>
                <a:gd name="T4" fmla="*/ 0 w 109"/>
                <a:gd name="T5" fmla="*/ 77 h 90"/>
                <a:gd name="T6" fmla="*/ 109 w 109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90">
                  <a:moveTo>
                    <a:pt x="109" y="0"/>
                  </a:moveTo>
                  <a:cubicBezTo>
                    <a:pt x="103" y="22"/>
                    <a:pt x="73" y="46"/>
                    <a:pt x="73" y="46"/>
                  </a:cubicBezTo>
                  <a:cubicBezTo>
                    <a:pt x="15" y="90"/>
                    <a:pt x="0" y="77"/>
                    <a:pt x="0" y="77"/>
                  </a:cubicBezTo>
                  <a:cubicBezTo>
                    <a:pt x="30" y="55"/>
                    <a:pt x="76" y="23"/>
                    <a:pt x="109" y="0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8" name="Freeform 859"/>
            <p:cNvSpPr>
              <a:spLocks/>
            </p:cNvSpPr>
            <p:nvPr/>
          </p:nvSpPr>
          <p:spPr bwMode="auto">
            <a:xfrm>
              <a:off x="736600" y="2668588"/>
              <a:ext cx="498475" cy="303212"/>
            </a:xfrm>
            <a:custGeom>
              <a:avLst/>
              <a:gdLst>
                <a:gd name="T0" fmla="*/ 120 w 133"/>
                <a:gd name="T1" fmla="*/ 55 h 81"/>
                <a:gd name="T2" fmla="*/ 71 w 133"/>
                <a:gd name="T3" fmla="*/ 77 h 81"/>
                <a:gd name="T4" fmla="*/ 71 w 133"/>
                <a:gd name="T5" fmla="*/ 77 h 81"/>
                <a:gd name="T6" fmla="*/ 10 w 133"/>
                <a:gd name="T7" fmla="*/ 79 h 81"/>
                <a:gd name="T8" fmla="*/ 10 w 133"/>
                <a:gd name="T9" fmla="*/ 79 h 81"/>
                <a:gd name="T10" fmla="*/ 10 w 133"/>
                <a:gd name="T11" fmla="*/ 79 h 81"/>
                <a:gd name="T12" fmla="*/ 24 w 133"/>
                <a:gd name="T13" fmla="*/ 51 h 81"/>
                <a:gd name="T14" fmla="*/ 28 w 133"/>
                <a:gd name="T15" fmla="*/ 48 h 81"/>
                <a:gd name="T16" fmla="*/ 98 w 133"/>
                <a:gd name="T17" fmla="*/ 4 h 81"/>
                <a:gd name="T18" fmla="*/ 101 w 133"/>
                <a:gd name="T19" fmla="*/ 3 h 81"/>
                <a:gd name="T20" fmla="*/ 106 w 133"/>
                <a:gd name="T21" fmla="*/ 0 h 81"/>
                <a:gd name="T22" fmla="*/ 106 w 133"/>
                <a:gd name="T23" fmla="*/ 0 h 81"/>
                <a:gd name="T24" fmla="*/ 106 w 133"/>
                <a:gd name="T25" fmla="*/ 0 h 81"/>
                <a:gd name="T26" fmla="*/ 120 w 133"/>
                <a:gd name="T27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81">
                  <a:moveTo>
                    <a:pt x="120" y="55"/>
                  </a:moveTo>
                  <a:cubicBezTo>
                    <a:pt x="116" y="68"/>
                    <a:pt x="94" y="74"/>
                    <a:pt x="71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41" y="81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0" y="74"/>
                    <a:pt x="9" y="64"/>
                    <a:pt x="24" y="51"/>
                  </a:cubicBezTo>
                  <a:cubicBezTo>
                    <a:pt x="25" y="50"/>
                    <a:pt x="27" y="49"/>
                    <a:pt x="28" y="48"/>
                  </a:cubicBezTo>
                  <a:cubicBezTo>
                    <a:pt x="50" y="31"/>
                    <a:pt x="83" y="13"/>
                    <a:pt x="98" y="4"/>
                  </a:cubicBezTo>
                  <a:cubicBezTo>
                    <a:pt x="99" y="4"/>
                    <a:pt x="100" y="3"/>
                    <a:pt x="101" y="3"/>
                  </a:cubicBezTo>
                  <a:cubicBezTo>
                    <a:pt x="104" y="1"/>
                    <a:pt x="105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33" y="4"/>
                    <a:pt x="128" y="27"/>
                    <a:pt x="120" y="55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9" name="Freeform 860"/>
            <p:cNvSpPr>
              <a:spLocks noEditPoints="1"/>
            </p:cNvSpPr>
            <p:nvPr/>
          </p:nvSpPr>
          <p:spPr bwMode="auto">
            <a:xfrm>
              <a:off x="373062" y="2862263"/>
              <a:ext cx="2516188" cy="1103312"/>
            </a:xfrm>
            <a:custGeom>
              <a:avLst/>
              <a:gdLst>
                <a:gd name="T0" fmla="*/ 657 w 671"/>
                <a:gd name="T1" fmla="*/ 0 h 294"/>
                <a:gd name="T2" fmla="*/ 646 w 671"/>
                <a:gd name="T3" fmla="*/ 1 h 294"/>
                <a:gd name="T4" fmla="*/ 624 w 671"/>
                <a:gd name="T5" fmla="*/ 2 h 294"/>
                <a:gd name="T6" fmla="*/ 607 w 671"/>
                <a:gd name="T7" fmla="*/ 2 h 294"/>
                <a:gd name="T8" fmla="*/ 586 w 671"/>
                <a:gd name="T9" fmla="*/ 3 h 294"/>
                <a:gd name="T10" fmla="*/ 585 w 671"/>
                <a:gd name="T11" fmla="*/ 3 h 294"/>
                <a:gd name="T12" fmla="*/ 565 w 671"/>
                <a:gd name="T13" fmla="*/ 4 h 294"/>
                <a:gd name="T14" fmla="*/ 522 w 671"/>
                <a:gd name="T15" fmla="*/ 6 h 294"/>
                <a:gd name="T16" fmla="*/ 521 w 671"/>
                <a:gd name="T17" fmla="*/ 6 h 294"/>
                <a:gd name="T18" fmla="*/ 418 w 671"/>
                <a:gd name="T19" fmla="*/ 10 h 294"/>
                <a:gd name="T20" fmla="*/ 403 w 671"/>
                <a:gd name="T21" fmla="*/ 10 h 294"/>
                <a:gd name="T22" fmla="*/ 323 w 671"/>
                <a:gd name="T23" fmla="*/ 14 h 294"/>
                <a:gd name="T24" fmla="*/ 308 w 671"/>
                <a:gd name="T25" fmla="*/ 14 h 294"/>
                <a:gd name="T26" fmla="*/ 292 w 671"/>
                <a:gd name="T27" fmla="*/ 15 h 294"/>
                <a:gd name="T28" fmla="*/ 288 w 671"/>
                <a:gd name="T29" fmla="*/ 15 h 294"/>
                <a:gd name="T30" fmla="*/ 186 w 671"/>
                <a:gd name="T31" fmla="*/ 19 h 294"/>
                <a:gd name="T32" fmla="*/ 185 w 671"/>
                <a:gd name="T33" fmla="*/ 19 h 294"/>
                <a:gd name="T34" fmla="*/ 127 w 671"/>
                <a:gd name="T35" fmla="*/ 22 h 294"/>
                <a:gd name="T36" fmla="*/ 115 w 671"/>
                <a:gd name="T37" fmla="*/ 22 h 294"/>
                <a:gd name="T38" fmla="*/ 50 w 671"/>
                <a:gd name="T39" fmla="*/ 25 h 294"/>
                <a:gd name="T40" fmla="*/ 7 w 671"/>
                <a:gd name="T41" fmla="*/ 98 h 294"/>
                <a:gd name="T42" fmla="*/ 7 w 671"/>
                <a:gd name="T43" fmla="*/ 138 h 294"/>
                <a:gd name="T44" fmla="*/ 25 w 671"/>
                <a:gd name="T45" fmla="*/ 294 h 294"/>
                <a:gd name="T46" fmla="*/ 432 w 671"/>
                <a:gd name="T47" fmla="*/ 261 h 294"/>
                <a:gd name="T48" fmla="*/ 531 w 671"/>
                <a:gd name="T49" fmla="*/ 214 h 294"/>
                <a:gd name="T50" fmla="*/ 671 w 671"/>
                <a:gd name="T51" fmla="*/ 0 h 294"/>
                <a:gd name="T52" fmla="*/ 657 w 671"/>
                <a:gd name="T53" fmla="*/ 0 h 294"/>
                <a:gd name="T54" fmla="*/ 600 w 671"/>
                <a:gd name="T55" fmla="*/ 60 h 294"/>
                <a:gd name="T56" fmla="*/ 531 w 671"/>
                <a:gd name="T57" fmla="*/ 60 h 294"/>
                <a:gd name="T58" fmla="*/ 520 w 671"/>
                <a:gd name="T59" fmla="*/ 48 h 294"/>
                <a:gd name="T60" fmla="*/ 531 w 671"/>
                <a:gd name="T61" fmla="*/ 37 h 294"/>
                <a:gd name="T62" fmla="*/ 600 w 671"/>
                <a:gd name="T63" fmla="*/ 37 h 294"/>
                <a:gd name="T64" fmla="*/ 611 w 671"/>
                <a:gd name="T65" fmla="*/ 48 h 294"/>
                <a:gd name="T66" fmla="*/ 600 w 671"/>
                <a:gd name="T67" fmla="*/ 6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294">
                  <a:moveTo>
                    <a:pt x="657" y="0"/>
                  </a:moveTo>
                  <a:cubicBezTo>
                    <a:pt x="653" y="0"/>
                    <a:pt x="649" y="1"/>
                    <a:pt x="646" y="1"/>
                  </a:cubicBezTo>
                  <a:cubicBezTo>
                    <a:pt x="639" y="1"/>
                    <a:pt x="632" y="1"/>
                    <a:pt x="624" y="2"/>
                  </a:cubicBezTo>
                  <a:cubicBezTo>
                    <a:pt x="618" y="2"/>
                    <a:pt x="613" y="2"/>
                    <a:pt x="607" y="2"/>
                  </a:cubicBezTo>
                  <a:cubicBezTo>
                    <a:pt x="600" y="3"/>
                    <a:pt x="593" y="3"/>
                    <a:pt x="586" y="3"/>
                  </a:cubicBezTo>
                  <a:cubicBezTo>
                    <a:pt x="585" y="3"/>
                    <a:pt x="585" y="3"/>
                    <a:pt x="585" y="3"/>
                  </a:cubicBezTo>
                  <a:cubicBezTo>
                    <a:pt x="579" y="3"/>
                    <a:pt x="572" y="4"/>
                    <a:pt x="565" y="4"/>
                  </a:cubicBezTo>
                  <a:cubicBezTo>
                    <a:pt x="551" y="5"/>
                    <a:pt x="537" y="5"/>
                    <a:pt x="522" y="6"/>
                  </a:cubicBezTo>
                  <a:cubicBezTo>
                    <a:pt x="521" y="6"/>
                    <a:pt x="521" y="6"/>
                    <a:pt x="521" y="6"/>
                  </a:cubicBezTo>
                  <a:cubicBezTo>
                    <a:pt x="487" y="7"/>
                    <a:pt x="452" y="9"/>
                    <a:pt x="418" y="10"/>
                  </a:cubicBezTo>
                  <a:cubicBezTo>
                    <a:pt x="413" y="10"/>
                    <a:pt x="408" y="10"/>
                    <a:pt x="403" y="10"/>
                  </a:cubicBezTo>
                  <a:cubicBezTo>
                    <a:pt x="376" y="12"/>
                    <a:pt x="349" y="13"/>
                    <a:pt x="323" y="14"/>
                  </a:cubicBezTo>
                  <a:cubicBezTo>
                    <a:pt x="318" y="14"/>
                    <a:pt x="313" y="14"/>
                    <a:pt x="308" y="14"/>
                  </a:cubicBezTo>
                  <a:cubicBezTo>
                    <a:pt x="302" y="15"/>
                    <a:pt x="297" y="15"/>
                    <a:pt x="292" y="15"/>
                  </a:cubicBezTo>
                  <a:cubicBezTo>
                    <a:pt x="291" y="15"/>
                    <a:pt x="290" y="15"/>
                    <a:pt x="288" y="15"/>
                  </a:cubicBezTo>
                  <a:cubicBezTo>
                    <a:pt x="250" y="17"/>
                    <a:pt x="215" y="18"/>
                    <a:pt x="186" y="19"/>
                  </a:cubicBezTo>
                  <a:cubicBezTo>
                    <a:pt x="186" y="19"/>
                    <a:pt x="185" y="19"/>
                    <a:pt x="185" y="19"/>
                  </a:cubicBezTo>
                  <a:cubicBezTo>
                    <a:pt x="160" y="22"/>
                    <a:pt x="134" y="22"/>
                    <a:pt x="127" y="22"/>
                  </a:cubicBezTo>
                  <a:cubicBezTo>
                    <a:pt x="122" y="22"/>
                    <a:pt x="118" y="22"/>
                    <a:pt x="115" y="22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8"/>
                    <a:pt x="0" y="109"/>
                    <a:pt x="7" y="138"/>
                  </a:cubicBezTo>
                  <a:cubicBezTo>
                    <a:pt x="13" y="166"/>
                    <a:pt x="25" y="294"/>
                    <a:pt x="25" y="294"/>
                  </a:cubicBezTo>
                  <a:cubicBezTo>
                    <a:pt x="25" y="294"/>
                    <a:pt x="371" y="276"/>
                    <a:pt x="432" y="261"/>
                  </a:cubicBezTo>
                  <a:cubicBezTo>
                    <a:pt x="493" y="246"/>
                    <a:pt x="525" y="222"/>
                    <a:pt x="531" y="214"/>
                  </a:cubicBezTo>
                  <a:cubicBezTo>
                    <a:pt x="531" y="214"/>
                    <a:pt x="620" y="130"/>
                    <a:pt x="671" y="0"/>
                  </a:cubicBezTo>
                  <a:cubicBezTo>
                    <a:pt x="667" y="0"/>
                    <a:pt x="662" y="0"/>
                    <a:pt x="657" y="0"/>
                  </a:cubicBezTo>
                  <a:close/>
                  <a:moveTo>
                    <a:pt x="600" y="60"/>
                  </a:moveTo>
                  <a:cubicBezTo>
                    <a:pt x="531" y="60"/>
                    <a:pt x="531" y="60"/>
                    <a:pt x="531" y="60"/>
                  </a:cubicBezTo>
                  <a:cubicBezTo>
                    <a:pt x="525" y="60"/>
                    <a:pt x="520" y="54"/>
                    <a:pt x="520" y="48"/>
                  </a:cubicBezTo>
                  <a:cubicBezTo>
                    <a:pt x="520" y="42"/>
                    <a:pt x="525" y="37"/>
                    <a:pt x="531" y="37"/>
                  </a:cubicBezTo>
                  <a:cubicBezTo>
                    <a:pt x="600" y="37"/>
                    <a:pt x="600" y="37"/>
                    <a:pt x="600" y="37"/>
                  </a:cubicBezTo>
                  <a:cubicBezTo>
                    <a:pt x="606" y="37"/>
                    <a:pt x="611" y="42"/>
                    <a:pt x="611" y="48"/>
                  </a:cubicBezTo>
                  <a:cubicBezTo>
                    <a:pt x="611" y="54"/>
                    <a:pt x="606" y="60"/>
                    <a:pt x="600" y="60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0" name="Freeform 861"/>
            <p:cNvSpPr>
              <a:spLocks/>
            </p:cNvSpPr>
            <p:nvPr/>
          </p:nvSpPr>
          <p:spPr bwMode="auto">
            <a:xfrm>
              <a:off x="560387" y="2944813"/>
              <a:ext cx="244475" cy="11112"/>
            </a:xfrm>
            <a:custGeom>
              <a:avLst/>
              <a:gdLst>
                <a:gd name="T0" fmla="*/ 65 w 65"/>
                <a:gd name="T1" fmla="*/ 0 h 3"/>
                <a:gd name="T2" fmla="*/ 0 w 65"/>
                <a:gd name="T3" fmla="*/ 3 h 3"/>
                <a:gd name="T4" fmla="*/ 65 w 6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3">
                  <a:moveTo>
                    <a:pt x="6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2" y="1"/>
                    <a:pt x="65" y="0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1" name="Freeform 862"/>
            <p:cNvSpPr>
              <a:spLocks noEditPoints="1"/>
            </p:cNvSpPr>
            <p:nvPr/>
          </p:nvSpPr>
          <p:spPr bwMode="auto">
            <a:xfrm>
              <a:off x="-1427163" y="3451225"/>
              <a:ext cx="1192213" cy="1193800"/>
            </a:xfrm>
            <a:custGeom>
              <a:avLst/>
              <a:gdLst>
                <a:gd name="T0" fmla="*/ 260 w 318"/>
                <a:gd name="T1" fmla="*/ 36 h 318"/>
                <a:gd name="T2" fmla="*/ 159 w 318"/>
                <a:gd name="T3" fmla="*/ 0 h 318"/>
                <a:gd name="T4" fmla="*/ 58 w 318"/>
                <a:gd name="T5" fmla="*/ 36 h 318"/>
                <a:gd name="T6" fmla="*/ 23 w 318"/>
                <a:gd name="T7" fmla="*/ 76 h 318"/>
                <a:gd name="T8" fmla="*/ 0 w 318"/>
                <a:gd name="T9" fmla="*/ 159 h 318"/>
                <a:gd name="T10" fmla="*/ 23 w 318"/>
                <a:gd name="T11" fmla="*/ 243 h 318"/>
                <a:gd name="T12" fmla="*/ 159 w 318"/>
                <a:gd name="T13" fmla="*/ 318 h 318"/>
                <a:gd name="T14" fmla="*/ 318 w 318"/>
                <a:gd name="T15" fmla="*/ 159 h 318"/>
                <a:gd name="T16" fmla="*/ 260 w 318"/>
                <a:gd name="T17" fmla="*/ 36 h 318"/>
                <a:gd name="T18" fmla="*/ 159 w 318"/>
                <a:gd name="T19" fmla="*/ 282 h 318"/>
                <a:gd name="T20" fmla="*/ 36 w 318"/>
                <a:gd name="T21" fmla="*/ 159 h 318"/>
                <a:gd name="T22" fmla="*/ 159 w 318"/>
                <a:gd name="T23" fmla="*/ 36 h 318"/>
                <a:gd name="T24" fmla="*/ 282 w 318"/>
                <a:gd name="T25" fmla="*/ 159 h 318"/>
                <a:gd name="T26" fmla="*/ 159 w 318"/>
                <a:gd name="T27" fmla="*/ 28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318">
                  <a:moveTo>
                    <a:pt x="260" y="36"/>
                  </a:moveTo>
                  <a:cubicBezTo>
                    <a:pt x="232" y="14"/>
                    <a:pt x="197" y="0"/>
                    <a:pt x="159" y="0"/>
                  </a:cubicBezTo>
                  <a:cubicBezTo>
                    <a:pt x="120" y="0"/>
                    <a:pt x="85" y="14"/>
                    <a:pt x="58" y="36"/>
                  </a:cubicBezTo>
                  <a:cubicBezTo>
                    <a:pt x="44" y="47"/>
                    <a:pt x="32" y="61"/>
                    <a:pt x="23" y="76"/>
                  </a:cubicBezTo>
                  <a:cubicBezTo>
                    <a:pt x="8" y="100"/>
                    <a:pt x="0" y="128"/>
                    <a:pt x="0" y="159"/>
                  </a:cubicBezTo>
                  <a:cubicBezTo>
                    <a:pt x="0" y="190"/>
                    <a:pt x="8" y="218"/>
                    <a:pt x="23" y="243"/>
                  </a:cubicBezTo>
                  <a:cubicBezTo>
                    <a:pt x="51" y="288"/>
                    <a:pt x="101" y="318"/>
                    <a:pt x="159" y="318"/>
                  </a:cubicBezTo>
                  <a:cubicBezTo>
                    <a:pt x="247" y="318"/>
                    <a:pt x="318" y="247"/>
                    <a:pt x="318" y="159"/>
                  </a:cubicBezTo>
                  <a:cubicBezTo>
                    <a:pt x="318" y="110"/>
                    <a:pt x="295" y="65"/>
                    <a:pt x="260" y="36"/>
                  </a:cubicBezTo>
                  <a:close/>
                  <a:moveTo>
                    <a:pt x="159" y="282"/>
                  </a:moveTo>
                  <a:cubicBezTo>
                    <a:pt x="91" y="282"/>
                    <a:pt x="36" y="227"/>
                    <a:pt x="36" y="159"/>
                  </a:cubicBezTo>
                  <a:cubicBezTo>
                    <a:pt x="36" y="91"/>
                    <a:pt x="91" y="36"/>
                    <a:pt x="159" y="36"/>
                  </a:cubicBezTo>
                  <a:cubicBezTo>
                    <a:pt x="227" y="36"/>
                    <a:pt x="282" y="91"/>
                    <a:pt x="282" y="159"/>
                  </a:cubicBezTo>
                  <a:cubicBezTo>
                    <a:pt x="282" y="227"/>
                    <a:pt x="227" y="282"/>
                    <a:pt x="159" y="282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2" name="Freeform 863"/>
            <p:cNvSpPr>
              <a:spLocks noEditPoints="1"/>
            </p:cNvSpPr>
            <p:nvPr/>
          </p:nvSpPr>
          <p:spPr bwMode="auto">
            <a:xfrm>
              <a:off x="-1292225" y="3586163"/>
              <a:ext cx="922338" cy="923925"/>
            </a:xfrm>
            <a:custGeom>
              <a:avLst/>
              <a:gdLst>
                <a:gd name="T0" fmla="*/ 123 w 246"/>
                <a:gd name="T1" fmla="*/ 0 h 246"/>
                <a:gd name="T2" fmla="*/ 0 w 246"/>
                <a:gd name="T3" fmla="*/ 123 h 246"/>
                <a:gd name="T4" fmla="*/ 123 w 246"/>
                <a:gd name="T5" fmla="*/ 246 h 246"/>
                <a:gd name="T6" fmla="*/ 246 w 246"/>
                <a:gd name="T7" fmla="*/ 123 h 246"/>
                <a:gd name="T8" fmla="*/ 123 w 246"/>
                <a:gd name="T9" fmla="*/ 0 h 246"/>
                <a:gd name="T10" fmla="*/ 128 w 246"/>
                <a:gd name="T11" fmla="*/ 235 h 246"/>
                <a:gd name="T12" fmla="*/ 11 w 246"/>
                <a:gd name="T13" fmla="*/ 128 h 246"/>
                <a:gd name="T14" fmla="*/ 118 w 246"/>
                <a:gd name="T15" fmla="*/ 11 h 246"/>
                <a:gd name="T16" fmla="*/ 235 w 246"/>
                <a:gd name="T17" fmla="*/ 118 h 246"/>
                <a:gd name="T18" fmla="*/ 128 w 246"/>
                <a:gd name="T19" fmla="*/ 23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46">
                  <a:moveTo>
                    <a:pt x="123" y="0"/>
                  </a:moveTo>
                  <a:cubicBezTo>
                    <a:pt x="55" y="0"/>
                    <a:pt x="0" y="55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91" y="246"/>
                    <a:pt x="246" y="191"/>
                    <a:pt x="246" y="123"/>
                  </a:cubicBezTo>
                  <a:cubicBezTo>
                    <a:pt x="246" y="55"/>
                    <a:pt x="191" y="0"/>
                    <a:pt x="123" y="0"/>
                  </a:cubicBezTo>
                  <a:close/>
                  <a:moveTo>
                    <a:pt x="128" y="235"/>
                  </a:moveTo>
                  <a:cubicBezTo>
                    <a:pt x="66" y="238"/>
                    <a:pt x="13" y="190"/>
                    <a:pt x="11" y="128"/>
                  </a:cubicBezTo>
                  <a:cubicBezTo>
                    <a:pt x="8" y="66"/>
                    <a:pt x="56" y="14"/>
                    <a:pt x="118" y="11"/>
                  </a:cubicBezTo>
                  <a:cubicBezTo>
                    <a:pt x="180" y="8"/>
                    <a:pt x="232" y="56"/>
                    <a:pt x="235" y="118"/>
                  </a:cubicBezTo>
                  <a:cubicBezTo>
                    <a:pt x="238" y="180"/>
                    <a:pt x="190" y="232"/>
                    <a:pt x="128" y="235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3" name="Freeform 864"/>
            <p:cNvSpPr>
              <a:spLocks noEditPoints="1"/>
            </p:cNvSpPr>
            <p:nvPr/>
          </p:nvSpPr>
          <p:spPr bwMode="auto">
            <a:xfrm>
              <a:off x="-1262063" y="3616325"/>
              <a:ext cx="862013" cy="863600"/>
            </a:xfrm>
            <a:custGeom>
              <a:avLst/>
              <a:gdLst>
                <a:gd name="T0" fmla="*/ 3 w 230"/>
                <a:gd name="T1" fmla="*/ 120 h 230"/>
                <a:gd name="T2" fmla="*/ 227 w 230"/>
                <a:gd name="T3" fmla="*/ 110 h 230"/>
                <a:gd name="T4" fmla="*/ 217 w 230"/>
                <a:gd name="T5" fmla="*/ 93 h 230"/>
                <a:gd name="T6" fmla="*/ 143 w 230"/>
                <a:gd name="T7" fmla="*/ 98 h 230"/>
                <a:gd name="T8" fmla="*/ 217 w 230"/>
                <a:gd name="T9" fmla="*/ 93 h 230"/>
                <a:gd name="T10" fmla="*/ 158 w 230"/>
                <a:gd name="T11" fmla="*/ 76 h 230"/>
                <a:gd name="T12" fmla="*/ 139 w 230"/>
                <a:gd name="T13" fmla="*/ 13 h 230"/>
                <a:gd name="T14" fmla="*/ 132 w 230"/>
                <a:gd name="T15" fmla="*/ 105 h 230"/>
                <a:gd name="T16" fmla="*/ 134 w 230"/>
                <a:gd name="T17" fmla="*/ 113 h 230"/>
                <a:gd name="T18" fmla="*/ 132 w 230"/>
                <a:gd name="T19" fmla="*/ 105 h 230"/>
                <a:gd name="T20" fmla="*/ 123 w 230"/>
                <a:gd name="T21" fmla="*/ 133 h 230"/>
                <a:gd name="T22" fmla="*/ 129 w 230"/>
                <a:gd name="T23" fmla="*/ 128 h 230"/>
                <a:gd name="T24" fmla="*/ 112 w 230"/>
                <a:gd name="T25" fmla="*/ 10 h 230"/>
                <a:gd name="T26" fmla="*/ 128 w 230"/>
                <a:gd name="T27" fmla="*/ 82 h 230"/>
                <a:gd name="T28" fmla="*/ 112 w 230"/>
                <a:gd name="T29" fmla="*/ 10 h 230"/>
                <a:gd name="T30" fmla="*/ 115 w 230"/>
                <a:gd name="T31" fmla="*/ 100 h 230"/>
                <a:gd name="T32" fmla="*/ 115 w 230"/>
                <a:gd name="T33" fmla="*/ 92 h 230"/>
                <a:gd name="T34" fmla="*/ 115 w 230"/>
                <a:gd name="T35" fmla="*/ 102 h 230"/>
                <a:gd name="T36" fmla="*/ 115 w 230"/>
                <a:gd name="T37" fmla="*/ 128 h 230"/>
                <a:gd name="T38" fmla="*/ 115 w 230"/>
                <a:gd name="T39" fmla="*/ 102 h 230"/>
                <a:gd name="T40" fmla="*/ 101 w 230"/>
                <a:gd name="T41" fmla="*/ 134 h 230"/>
                <a:gd name="T42" fmla="*/ 106 w 230"/>
                <a:gd name="T43" fmla="*/ 127 h 230"/>
                <a:gd name="T44" fmla="*/ 101 w 230"/>
                <a:gd name="T45" fmla="*/ 111 h 230"/>
                <a:gd name="T46" fmla="*/ 93 w 230"/>
                <a:gd name="T47" fmla="*/ 108 h 230"/>
                <a:gd name="T48" fmla="*/ 101 w 230"/>
                <a:gd name="T49" fmla="*/ 111 h 230"/>
                <a:gd name="T50" fmla="*/ 91 w 230"/>
                <a:gd name="T51" fmla="*/ 62 h 230"/>
                <a:gd name="T52" fmla="*/ 25 w 230"/>
                <a:gd name="T53" fmla="*/ 61 h 230"/>
                <a:gd name="T54" fmla="*/ 19 w 230"/>
                <a:gd name="T55" fmla="*/ 73 h 230"/>
                <a:gd name="T56" fmla="*/ 81 w 230"/>
                <a:gd name="T57" fmla="*/ 112 h 230"/>
                <a:gd name="T58" fmla="*/ 19 w 230"/>
                <a:gd name="T59" fmla="*/ 73 h 230"/>
                <a:gd name="T60" fmla="*/ 10 w 230"/>
                <a:gd name="T61" fmla="*/ 120 h 230"/>
                <a:gd name="T62" fmla="*/ 57 w 230"/>
                <a:gd name="T63" fmla="*/ 121 h 230"/>
                <a:gd name="T64" fmla="*/ 35 w 230"/>
                <a:gd name="T65" fmla="*/ 184 h 230"/>
                <a:gd name="T66" fmla="*/ 85 w 230"/>
                <a:gd name="T67" fmla="*/ 134 h 230"/>
                <a:gd name="T68" fmla="*/ 55 w 230"/>
                <a:gd name="T69" fmla="*/ 202 h 230"/>
                <a:gd name="T70" fmla="*/ 119 w 230"/>
                <a:gd name="T71" fmla="*/ 220 h 230"/>
                <a:gd name="T72" fmla="*/ 103 w 230"/>
                <a:gd name="T73" fmla="*/ 172 h 230"/>
                <a:gd name="T74" fmla="*/ 156 w 230"/>
                <a:gd name="T75" fmla="*/ 212 h 230"/>
                <a:gd name="T76" fmla="*/ 168 w 230"/>
                <a:gd name="T77" fmla="*/ 206 h 230"/>
                <a:gd name="T78" fmla="*/ 140 w 230"/>
                <a:gd name="T79" fmla="*/ 137 h 230"/>
                <a:gd name="T80" fmla="*/ 168 w 230"/>
                <a:gd name="T81" fmla="*/ 206 h 230"/>
                <a:gd name="T82" fmla="*/ 165 w 230"/>
                <a:gd name="T83" fmla="*/ 144 h 230"/>
                <a:gd name="T84" fmla="*/ 219 w 230"/>
                <a:gd name="T85" fmla="*/ 106 h 230"/>
                <a:gd name="T86" fmla="*/ 190 w 230"/>
                <a:gd name="T87" fmla="*/ 18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0" h="230">
                  <a:moveTo>
                    <a:pt x="110" y="3"/>
                  </a:moveTo>
                  <a:cubicBezTo>
                    <a:pt x="48" y="6"/>
                    <a:pt x="0" y="58"/>
                    <a:pt x="3" y="120"/>
                  </a:cubicBezTo>
                  <a:cubicBezTo>
                    <a:pt x="5" y="182"/>
                    <a:pt x="58" y="230"/>
                    <a:pt x="120" y="227"/>
                  </a:cubicBezTo>
                  <a:cubicBezTo>
                    <a:pt x="182" y="224"/>
                    <a:pt x="230" y="172"/>
                    <a:pt x="227" y="110"/>
                  </a:cubicBezTo>
                  <a:cubicBezTo>
                    <a:pt x="224" y="48"/>
                    <a:pt x="172" y="0"/>
                    <a:pt x="110" y="3"/>
                  </a:cubicBezTo>
                  <a:close/>
                  <a:moveTo>
                    <a:pt x="217" y="93"/>
                  </a:moveTo>
                  <a:cubicBezTo>
                    <a:pt x="150" y="118"/>
                    <a:pt x="150" y="118"/>
                    <a:pt x="150" y="118"/>
                  </a:cubicBezTo>
                  <a:cubicBezTo>
                    <a:pt x="143" y="98"/>
                    <a:pt x="143" y="98"/>
                    <a:pt x="143" y="98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5" y="84"/>
                    <a:pt x="216" y="89"/>
                    <a:pt x="217" y="93"/>
                  </a:cubicBezTo>
                  <a:close/>
                  <a:moveTo>
                    <a:pt x="207" y="66"/>
                  </a:moveTo>
                  <a:cubicBezTo>
                    <a:pt x="158" y="76"/>
                    <a:pt x="158" y="76"/>
                    <a:pt x="158" y="76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68" y="20"/>
                    <a:pt x="193" y="39"/>
                    <a:pt x="207" y="66"/>
                  </a:cubicBezTo>
                  <a:close/>
                  <a:moveTo>
                    <a:pt x="132" y="105"/>
                  </a:moveTo>
                  <a:cubicBezTo>
                    <a:pt x="134" y="104"/>
                    <a:pt x="136" y="106"/>
                    <a:pt x="137" y="108"/>
                  </a:cubicBezTo>
                  <a:cubicBezTo>
                    <a:pt x="138" y="110"/>
                    <a:pt x="136" y="113"/>
                    <a:pt x="134" y="113"/>
                  </a:cubicBezTo>
                  <a:cubicBezTo>
                    <a:pt x="132" y="114"/>
                    <a:pt x="130" y="113"/>
                    <a:pt x="129" y="111"/>
                  </a:cubicBezTo>
                  <a:cubicBezTo>
                    <a:pt x="128" y="108"/>
                    <a:pt x="129" y="106"/>
                    <a:pt x="132" y="105"/>
                  </a:cubicBezTo>
                  <a:close/>
                  <a:moveTo>
                    <a:pt x="128" y="134"/>
                  </a:moveTo>
                  <a:cubicBezTo>
                    <a:pt x="127" y="135"/>
                    <a:pt x="124" y="135"/>
                    <a:pt x="123" y="133"/>
                  </a:cubicBezTo>
                  <a:cubicBezTo>
                    <a:pt x="121" y="131"/>
                    <a:pt x="122" y="128"/>
                    <a:pt x="123" y="127"/>
                  </a:cubicBezTo>
                  <a:cubicBezTo>
                    <a:pt x="125" y="126"/>
                    <a:pt x="128" y="126"/>
                    <a:pt x="129" y="128"/>
                  </a:cubicBezTo>
                  <a:cubicBezTo>
                    <a:pt x="131" y="130"/>
                    <a:pt x="130" y="133"/>
                    <a:pt x="128" y="134"/>
                  </a:cubicBezTo>
                  <a:close/>
                  <a:moveTo>
                    <a:pt x="112" y="10"/>
                  </a:moveTo>
                  <a:cubicBezTo>
                    <a:pt x="117" y="10"/>
                    <a:pt x="121" y="10"/>
                    <a:pt x="125" y="11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07" y="82"/>
                    <a:pt x="107" y="82"/>
                    <a:pt x="107" y="82"/>
                  </a:cubicBezTo>
                  <a:lnTo>
                    <a:pt x="112" y="10"/>
                  </a:lnTo>
                  <a:close/>
                  <a:moveTo>
                    <a:pt x="119" y="96"/>
                  </a:moveTo>
                  <a:cubicBezTo>
                    <a:pt x="119" y="98"/>
                    <a:pt x="117" y="100"/>
                    <a:pt x="115" y="100"/>
                  </a:cubicBezTo>
                  <a:cubicBezTo>
                    <a:pt x="112" y="100"/>
                    <a:pt x="111" y="98"/>
                    <a:pt x="111" y="96"/>
                  </a:cubicBezTo>
                  <a:cubicBezTo>
                    <a:pt x="111" y="94"/>
                    <a:pt x="112" y="92"/>
                    <a:pt x="115" y="92"/>
                  </a:cubicBezTo>
                  <a:cubicBezTo>
                    <a:pt x="117" y="92"/>
                    <a:pt x="119" y="94"/>
                    <a:pt x="119" y="96"/>
                  </a:cubicBezTo>
                  <a:close/>
                  <a:moveTo>
                    <a:pt x="115" y="102"/>
                  </a:moveTo>
                  <a:cubicBezTo>
                    <a:pt x="122" y="102"/>
                    <a:pt x="128" y="108"/>
                    <a:pt x="128" y="115"/>
                  </a:cubicBezTo>
                  <a:cubicBezTo>
                    <a:pt x="128" y="122"/>
                    <a:pt x="122" y="128"/>
                    <a:pt x="115" y="128"/>
                  </a:cubicBezTo>
                  <a:cubicBezTo>
                    <a:pt x="107" y="128"/>
                    <a:pt x="102" y="122"/>
                    <a:pt x="102" y="115"/>
                  </a:cubicBezTo>
                  <a:cubicBezTo>
                    <a:pt x="102" y="108"/>
                    <a:pt x="107" y="102"/>
                    <a:pt x="115" y="102"/>
                  </a:cubicBezTo>
                  <a:close/>
                  <a:moveTo>
                    <a:pt x="107" y="133"/>
                  </a:moveTo>
                  <a:cubicBezTo>
                    <a:pt x="106" y="135"/>
                    <a:pt x="103" y="135"/>
                    <a:pt x="101" y="134"/>
                  </a:cubicBezTo>
                  <a:cubicBezTo>
                    <a:pt x="99" y="133"/>
                    <a:pt x="99" y="130"/>
                    <a:pt x="100" y="128"/>
                  </a:cubicBezTo>
                  <a:cubicBezTo>
                    <a:pt x="101" y="126"/>
                    <a:pt x="104" y="126"/>
                    <a:pt x="106" y="127"/>
                  </a:cubicBezTo>
                  <a:cubicBezTo>
                    <a:pt x="108" y="128"/>
                    <a:pt x="108" y="131"/>
                    <a:pt x="107" y="133"/>
                  </a:cubicBezTo>
                  <a:close/>
                  <a:moveTo>
                    <a:pt x="101" y="111"/>
                  </a:moveTo>
                  <a:cubicBezTo>
                    <a:pt x="100" y="113"/>
                    <a:pt x="98" y="114"/>
                    <a:pt x="95" y="113"/>
                  </a:cubicBezTo>
                  <a:cubicBezTo>
                    <a:pt x="93" y="113"/>
                    <a:pt x="92" y="110"/>
                    <a:pt x="93" y="108"/>
                  </a:cubicBezTo>
                  <a:cubicBezTo>
                    <a:pt x="93" y="106"/>
                    <a:pt x="96" y="104"/>
                    <a:pt x="98" y="105"/>
                  </a:cubicBezTo>
                  <a:cubicBezTo>
                    <a:pt x="100" y="106"/>
                    <a:pt x="101" y="108"/>
                    <a:pt x="101" y="111"/>
                  </a:cubicBezTo>
                  <a:close/>
                  <a:moveTo>
                    <a:pt x="96" y="12"/>
                  </a:moveTo>
                  <a:cubicBezTo>
                    <a:pt x="91" y="62"/>
                    <a:pt x="91" y="62"/>
                    <a:pt x="91" y="62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40" y="36"/>
                    <a:pt x="66" y="17"/>
                    <a:pt x="96" y="12"/>
                  </a:cubicBezTo>
                  <a:close/>
                  <a:moveTo>
                    <a:pt x="19" y="73"/>
                  </a:moveTo>
                  <a:cubicBezTo>
                    <a:pt x="88" y="92"/>
                    <a:pt x="88" y="92"/>
                    <a:pt x="88" y="9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5" y="81"/>
                    <a:pt x="19" y="73"/>
                    <a:pt x="19" y="73"/>
                  </a:cubicBezTo>
                  <a:close/>
                  <a:moveTo>
                    <a:pt x="35" y="184"/>
                  </a:moveTo>
                  <a:cubicBezTo>
                    <a:pt x="20" y="167"/>
                    <a:pt x="11" y="144"/>
                    <a:pt x="10" y="120"/>
                  </a:cubicBezTo>
                  <a:cubicBezTo>
                    <a:pt x="10" y="113"/>
                    <a:pt x="10" y="107"/>
                    <a:pt x="11" y="101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61" y="138"/>
                    <a:pt x="61" y="138"/>
                    <a:pt x="61" y="138"/>
                  </a:cubicBezTo>
                  <a:lnTo>
                    <a:pt x="35" y="184"/>
                  </a:lnTo>
                  <a:close/>
                  <a:moveTo>
                    <a:pt x="45" y="193"/>
                  </a:moveTo>
                  <a:cubicBezTo>
                    <a:pt x="85" y="134"/>
                    <a:pt x="85" y="134"/>
                    <a:pt x="85" y="134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2" y="199"/>
                    <a:pt x="48" y="196"/>
                    <a:pt x="45" y="193"/>
                  </a:cubicBezTo>
                  <a:close/>
                  <a:moveTo>
                    <a:pt x="119" y="220"/>
                  </a:moveTo>
                  <a:cubicBezTo>
                    <a:pt x="101" y="221"/>
                    <a:pt x="84" y="217"/>
                    <a:pt x="69" y="210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120" y="173"/>
                    <a:pt x="120" y="173"/>
                    <a:pt x="120" y="173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44" y="217"/>
                    <a:pt x="132" y="219"/>
                    <a:pt x="119" y="220"/>
                  </a:cubicBezTo>
                  <a:close/>
                  <a:moveTo>
                    <a:pt x="168" y="206"/>
                  </a:moveTo>
                  <a:cubicBezTo>
                    <a:pt x="123" y="149"/>
                    <a:pt x="123" y="149"/>
                    <a:pt x="123" y="149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78" y="199"/>
                    <a:pt x="178" y="199"/>
                    <a:pt x="178" y="199"/>
                  </a:cubicBezTo>
                  <a:cubicBezTo>
                    <a:pt x="175" y="201"/>
                    <a:pt x="171" y="204"/>
                    <a:pt x="168" y="206"/>
                  </a:cubicBezTo>
                  <a:close/>
                  <a:moveTo>
                    <a:pt x="190" y="188"/>
                  </a:moveTo>
                  <a:cubicBezTo>
                    <a:pt x="165" y="144"/>
                    <a:pt x="165" y="144"/>
                    <a:pt x="165" y="144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19" y="106"/>
                    <a:pt x="219" y="106"/>
                    <a:pt x="219" y="106"/>
                  </a:cubicBezTo>
                  <a:cubicBezTo>
                    <a:pt x="219" y="108"/>
                    <a:pt x="220" y="109"/>
                    <a:pt x="220" y="110"/>
                  </a:cubicBezTo>
                  <a:cubicBezTo>
                    <a:pt x="221" y="140"/>
                    <a:pt x="210" y="168"/>
                    <a:pt x="190" y="18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4" name="Oval 865"/>
            <p:cNvSpPr>
              <a:spLocks noChangeArrowheads="1"/>
            </p:cNvSpPr>
            <p:nvPr/>
          </p:nvSpPr>
          <p:spPr bwMode="auto">
            <a:xfrm>
              <a:off x="-846138" y="3962400"/>
              <a:ext cx="30163" cy="30162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5" name="Freeform 866"/>
            <p:cNvSpPr>
              <a:spLocks/>
            </p:cNvSpPr>
            <p:nvPr/>
          </p:nvSpPr>
          <p:spPr bwMode="auto">
            <a:xfrm>
              <a:off x="-782638" y="4006850"/>
              <a:ext cx="38100" cy="38100"/>
            </a:xfrm>
            <a:custGeom>
              <a:avLst/>
              <a:gdLst>
                <a:gd name="T0" fmla="*/ 9 w 10"/>
                <a:gd name="T1" fmla="*/ 4 h 10"/>
                <a:gd name="T2" fmla="*/ 6 w 10"/>
                <a:gd name="T3" fmla="*/ 9 h 10"/>
                <a:gd name="T4" fmla="*/ 1 w 10"/>
                <a:gd name="T5" fmla="*/ 7 h 10"/>
                <a:gd name="T6" fmla="*/ 4 w 10"/>
                <a:gd name="T7" fmla="*/ 1 h 10"/>
                <a:gd name="T8" fmla="*/ 9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4"/>
                  </a:moveTo>
                  <a:cubicBezTo>
                    <a:pt x="10" y="6"/>
                    <a:pt x="8" y="9"/>
                    <a:pt x="6" y="9"/>
                  </a:cubicBezTo>
                  <a:cubicBezTo>
                    <a:pt x="4" y="10"/>
                    <a:pt x="2" y="9"/>
                    <a:pt x="1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6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6" name="Freeform 867"/>
            <p:cNvSpPr>
              <a:spLocks/>
            </p:cNvSpPr>
            <p:nvPr/>
          </p:nvSpPr>
          <p:spPr bwMode="auto">
            <a:xfrm>
              <a:off x="-808038" y="4089400"/>
              <a:ext cx="36513" cy="33337"/>
            </a:xfrm>
            <a:custGeom>
              <a:avLst/>
              <a:gdLst>
                <a:gd name="T0" fmla="*/ 7 w 10"/>
                <a:gd name="T1" fmla="*/ 8 h 9"/>
                <a:gd name="T2" fmla="*/ 2 w 10"/>
                <a:gd name="T3" fmla="*/ 7 h 9"/>
                <a:gd name="T4" fmla="*/ 2 w 10"/>
                <a:gd name="T5" fmla="*/ 1 h 9"/>
                <a:gd name="T6" fmla="*/ 8 w 10"/>
                <a:gd name="T7" fmla="*/ 2 h 9"/>
                <a:gd name="T8" fmla="*/ 7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7" y="8"/>
                  </a:moveTo>
                  <a:cubicBezTo>
                    <a:pt x="6" y="9"/>
                    <a:pt x="3" y="9"/>
                    <a:pt x="2" y="7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10" y="4"/>
                    <a:pt x="9" y="7"/>
                    <a:pt x="7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7" name="Freeform 868"/>
            <p:cNvSpPr>
              <a:spLocks/>
            </p:cNvSpPr>
            <p:nvPr/>
          </p:nvSpPr>
          <p:spPr bwMode="auto">
            <a:xfrm>
              <a:off x="-890588" y="4089400"/>
              <a:ext cx="33338" cy="33337"/>
            </a:xfrm>
            <a:custGeom>
              <a:avLst/>
              <a:gdLst>
                <a:gd name="T0" fmla="*/ 8 w 9"/>
                <a:gd name="T1" fmla="*/ 7 h 9"/>
                <a:gd name="T2" fmla="*/ 2 w 9"/>
                <a:gd name="T3" fmla="*/ 8 h 9"/>
                <a:gd name="T4" fmla="*/ 1 w 9"/>
                <a:gd name="T5" fmla="*/ 2 h 9"/>
                <a:gd name="T6" fmla="*/ 7 w 9"/>
                <a:gd name="T7" fmla="*/ 1 h 9"/>
                <a:gd name="T8" fmla="*/ 8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7"/>
                  </a:moveTo>
                  <a:cubicBezTo>
                    <a:pt x="7" y="9"/>
                    <a:pt x="4" y="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9" y="2"/>
                    <a:pt x="9" y="5"/>
                    <a:pt x="8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8" name="Freeform 869"/>
            <p:cNvSpPr>
              <a:spLocks/>
            </p:cNvSpPr>
            <p:nvPr/>
          </p:nvSpPr>
          <p:spPr bwMode="auto">
            <a:xfrm>
              <a:off x="-917575" y="4006850"/>
              <a:ext cx="34925" cy="38100"/>
            </a:xfrm>
            <a:custGeom>
              <a:avLst/>
              <a:gdLst>
                <a:gd name="T0" fmla="*/ 9 w 9"/>
                <a:gd name="T1" fmla="*/ 7 h 10"/>
                <a:gd name="T2" fmla="*/ 3 w 9"/>
                <a:gd name="T3" fmla="*/ 9 h 10"/>
                <a:gd name="T4" fmla="*/ 1 w 9"/>
                <a:gd name="T5" fmla="*/ 4 h 10"/>
                <a:gd name="T6" fmla="*/ 6 w 9"/>
                <a:gd name="T7" fmla="*/ 1 h 10"/>
                <a:gd name="T8" fmla="*/ 9 w 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7"/>
                  </a:moveTo>
                  <a:cubicBezTo>
                    <a:pt x="8" y="9"/>
                    <a:pt x="6" y="10"/>
                    <a:pt x="3" y="9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1" y="2"/>
                    <a:pt x="4" y="0"/>
                    <a:pt x="6" y="1"/>
                  </a:cubicBezTo>
                  <a:cubicBezTo>
                    <a:pt x="8" y="2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9" name="Oval 870"/>
            <p:cNvSpPr>
              <a:spLocks noChangeArrowheads="1"/>
            </p:cNvSpPr>
            <p:nvPr/>
          </p:nvSpPr>
          <p:spPr bwMode="auto">
            <a:xfrm>
              <a:off x="-879475" y="3998913"/>
              <a:ext cx="96838" cy="984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0" name="Freeform 871"/>
            <p:cNvSpPr>
              <a:spLocks/>
            </p:cNvSpPr>
            <p:nvPr/>
          </p:nvSpPr>
          <p:spPr bwMode="auto">
            <a:xfrm>
              <a:off x="-1093788" y="4119563"/>
              <a:ext cx="214313" cy="255587"/>
            </a:xfrm>
            <a:custGeom>
              <a:avLst/>
              <a:gdLst>
                <a:gd name="T0" fmla="*/ 57 w 57"/>
                <a:gd name="T1" fmla="*/ 12 h 68"/>
                <a:gd name="T2" fmla="*/ 10 w 57"/>
                <a:gd name="T3" fmla="*/ 68 h 68"/>
                <a:gd name="T4" fmla="*/ 0 w 57"/>
                <a:gd name="T5" fmla="*/ 59 h 68"/>
                <a:gd name="T6" fmla="*/ 40 w 57"/>
                <a:gd name="T7" fmla="*/ 0 h 68"/>
                <a:gd name="T8" fmla="*/ 57 w 57"/>
                <a:gd name="T9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8">
                  <a:moveTo>
                    <a:pt x="57" y="12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7" y="65"/>
                    <a:pt x="3" y="62"/>
                    <a:pt x="0" y="59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57" y="1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1" name="Freeform 872"/>
            <p:cNvSpPr>
              <a:spLocks/>
            </p:cNvSpPr>
            <p:nvPr/>
          </p:nvSpPr>
          <p:spPr bwMode="auto">
            <a:xfrm>
              <a:off x="-1209675" y="3890963"/>
              <a:ext cx="277813" cy="146050"/>
            </a:xfrm>
            <a:custGeom>
              <a:avLst/>
              <a:gdLst>
                <a:gd name="T0" fmla="*/ 74 w 74"/>
                <a:gd name="T1" fmla="*/ 19 h 39"/>
                <a:gd name="T2" fmla="*/ 67 w 74"/>
                <a:gd name="T3" fmla="*/ 39 h 39"/>
                <a:gd name="T4" fmla="*/ 0 w 74"/>
                <a:gd name="T5" fmla="*/ 12 h 39"/>
                <a:gd name="T6" fmla="*/ 5 w 74"/>
                <a:gd name="T7" fmla="*/ 0 h 39"/>
                <a:gd name="T8" fmla="*/ 74 w 74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9">
                  <a:moveTo>
                    <a:pt x="74" y="1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8"/>
                    <a:pt x="5" y="0"/>
                    <a:pt x="5" y="0"/>
                  </a:cubicBezTo>
                  <a:lnTo>
                    <a:pt x="74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2" name="Freeform 873"/>
            <p:cNvSpPr>
              <a:spLocks/>
            </p:cNvSpPr>
            <p:nvPr/>
          </p:nvSpPr>
          <p:spPr bwMode="auto">
            <a:xfrm>
              <a:off x="-860425" y="3654425"/>
              <a:ext cx="77788" cy="269875"/>
            </a:xfrm>
            <a:custGeom>
              <a:avLst/>
              <a:gdLst>
                <a:gd name="T0" fmla="*/ 21 w 21"/>
                <a:gd name="T1" fmla="*/ 72 h 72"/>
                <a:gd name="T2" fmla="*/ 0 w 21"/>
                <a:gd name="T3" fmla="*/ 72 h 72"/>
                <a:gd name="T4" fmla="*/ 5 w 21"/>
                <a:gd name="T5" fmla="*/ 0 h 72"/>
                <a:gd name="T6" fmla="*/ 18 w 21"/>
                <a:gd name="T7" fmla="*/ 1 h 72"/>
                <a:gd name="T8" fmla="*/ 21 w 21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2">
                  <a:moveTo>
                    <a:pt x="21" y="72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4" y="0"/>
                    <a:pt x="18" y="1"/>
                  </a:cubicBezTo>
                  <a:lnTo>
                    <a:pt x="21" y="7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3" name="Freeform 874"/>
            <p:cNvSpPr>
              <a:spLocks/>
            </p:cNvSpPr>
            <p:nvPr/>
          </p:nvSpPr>
          <p:spPr bwMode="auto">
            <a:xfrm>
              <a:off x="-725488" y="3916363"/>
              <a:ext cx="277813" cy="142875"/>
            </a:xfrm>
            <a:custGeom>
              <a:avLst/>
              <a:gdLst>
                <a:gd name="T0" fmla="*/ 74 w 74"/>
                <a:gd name="T1" fmla="*/ 13 h 38"/>
                <a:gd name="T2" fmla="*/ 7 w 74"/>
                <a:gd name="T3" fmla="*/ 38 h 38"/>
                <a:gd name="T4" fmla="*/ 0 w 74"/>
                <a:gd name="T5" fmla="*/ 18 h 38"/>
                <a:gd name="T6" fmla="*/ 71 w 74"/>
                <a:gd name="T7" fmla="*/ 0 h 38"/>
                <a:gd name="T8" fmla="*/ 74 w 74"/>
                <a:gd name="T9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8">
                  <a:moveTo>
                    <a:pt x="74" y="13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4"/>
                    <a:pt x="73" y="9"/>
                    <a:pt x="74" y="1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4" name="Freeform 875"/>
            <p:cNvSpPr>
              <a:spLocks/>
            </p:cNvSpPr>
            <p:nvPr/>
          </p:nvSpPr>
          <p:spPr bwMode="auto">
            <a:xfrm>
              <a:off x="-800100" y="4130675"/>
              <a:ext cx="204788" cy="258762"/>
            </a:xfrm>
            <a:custGeom>
              <a:avLst/>
              <a:gdLst>
                <a:gd name="T0" fmla="*/ 55 w 55"/>
                <a:gd name="T1" fmla="*/ 62 h 69"/>
                <a:gd name="T2" fmla="*/ 45 w 55"/>
                <a:gd name="T3" fmla="*/ 69 h 69"/>
                <a:gd name="T4" fmla="*/ 0 w 55"/>
                <a:gd name="T5" fmla="*/ 12 h 69"/>
                <a:gd name="T6" fmla="*/ 17 w 55"/>
                <a:gd name="T7" fmla="*/ 0 h 69"/>
                <a:gd name="T8" fmla="*/ 55 w 55"/>
                <a:gd name="T9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9">
                  <a:moveTo>
                    <a:pt x="55" y="62"/>
                  </a:moveTo>
                  <a:cubicBezTo>
                    <a:pt x="52" y="64"/>
                    <a:pt x="48" y="67"/>
                    <a:pt x="45" y="6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55" y="6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5" name="Freeform 876"/>
            <p:cNvSpPr>
              <a:spLocks/>
            </p:cNvSpPr>
            <p:nvPr/>
          </p:nvSpPr>
          <p:spPr bwMode="auto">
            <a:xfrm>
              <a:off x="-642938" y="4014788"/>
              <a:ext cx="209550" cy="306387"/>
            </a:xfrm>
            <a:custGeom>
              <a:avLst/>
              <a:gdLst>
                <a:gd name="T0" fmla="*/ 55 w 56"/>
                <a:gd name="T1" fmla="*/ 4 h 82"/>
                <a:gd name="T2" fmla="*/ 25 w 56"/>
                <a:gd name="T3" fmla="*/ 82 h 82"/>
                <a:gd name="T4" fmla="*/ 0 w 56"/>
                <a:gd name="T5" fmla="*/ 38 h 82"/>
                <a:gd name="T6" fmla="*/ 6 w 56"/>
                <a:gd name="T7" fmla="*/ 22 h 82"/>
                <a:gd name="T8" fmla="*/ 54 w 56"/>
                <a:gd name="T9" fmla="*/ 0 h 82"/>
                <a:gd name="T10" fmla="*/ 55 w 56"/>
                <a:gd name="T11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2">
                  <a:moveTo>
                    <a:pt x="55" y="4"/>
                  </a:moveTo>
                  <a:cubicBezTo>
                    <a:pt x="56" y="34"/>
                    <a:pt x="45" y="62"/>
                    <a:pt x="25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2"/>
                    <a:pt x="55" y="3"/>
                    <a:pt x="55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6" name="Freeform 877"/>
            <p:cNvSpPr>
              <a:spLocks/>
            </p:cNvSpPr>
            <p:nvPr/>
          </p:nvSpPr>
          <p:spPr bwMode="auto">
            <a:xfrm>
              <a:off x="-1003300" y="4262438"/>
              <a:ext cx="325438" cy="182562"/>
            </a:xfrm>
            <a:custGeom>
              <a:avLst/>
              <a:gdLst>
                <a:gd name="T0" fmla="*/ 87 w 87"/>
                <a:gd name="T1" fmla="*/ 40 h 49"/>
                <a:gd name="T2" fmla="*/ 50 w 87"/>
                <a:gd name="T3" fmla="*/ 48 h 49"/>
                <a:gd name="T4" fmla="*/ 0 w 87"/>
                <a:gd name="T5" fmla="*/ 38 h 49"/>
                <a:gd name="T6" fmla="*/ 34 w 87"/>
                <a:gd name="T7" fmla="*/ 0 h 49"/>
                <a:gd name="T8" fmla="*/ 51 w 87"/>
                <a:gd name="T9" fmla="*/ 1 h 49"/>
                <a:gd name="T10" fmla="*/ 87 w 87"/>
                <a:gd name="T1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49">
                  <a:moveTo>
                    <a:pt x="87" y="40"/>
                  </a:moveTo>
                  <a:cubicBezTo>
                    <a:pt x="75" y="45"/>
                    <a:pt x="63" y="47"/>
                    <a:pt x="50" y="48"/>
                  </a:cubicBezTo>
                  <a:cubicBezTo>
                    <a:pt x="32" y="49"/>
                    <a:pt x="15" y="45"/>
                    <a:pt x="0" y="3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1" y="1"/>
                    <a:pt x="51" y="1"/>
                    <a:pt x="51" y="1"/>
                  </a:cubicBezTo>
                  <a:lnTo>
                    <a:pt x="87" y="4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7" name="Freeform 878"/>
            <p:cNvSpPr>
              <a:spLocks/>
            </p:cNvSpPr>
            <p:nvPr/>
          </p:nvSpPr>
          <p:spPr bwMode="auto">
            <a:xfrm>
              <a:off x="-1223963" y="3995738"/>
              <a:ext cx="190500" cy="311150"/>
            </a:xfrm>
            <a:custGeom>
              <a:avLst/>
              <a:gdLst>
                <a:gd name="T0" fmla="*/ 51 w 51"/>
                <a:gd name="T1" fmla="*/ 37 h 83"/>
                <a:gd name="T2" fmla="*/ 25 w 51"/>
                <a:gd name="T3" fmla="*/ 83 h 83"/>
                <a:gd name="T4" fmla="*/ 0 w 51"/>
                <a:gd name="T5" fmla="*/ 19 h 83"/>
                <a:gd name="T6" fmla="*/ 1 w 51"/>
                <a:gd name="T7" fmla="*/ 0 h 83"/>
                <a:gd name="T8" fmla="*/ 47 w 51"/>
                <a:gd name="T9" fmla="*/ 20 h 83"/>
                <a:gd name="T10" fmla="*/ 51 w 51"/>
                <a:gd name="T11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3">
                  <a:moveTo>
                    <a:pt x="51" y="37"/>
                  </a:moveTo>
                  <a:cubicBezTo>
                    <a:pt x="25" y="83"/>
                    <a:pt x="25" y="83"/>
                    <a:pt x="25" y="83"/>
                  </a:cubicBezTo>
                  <a:cubicBezTo>
                    <a:pt x="10" y="66"/>
                    <a:pt x="1" y="43"/>
                    <a:pt x="0" y="19"/>
                  </a:cubicBezTo>
                  <a:cubicBezTo>
                    <a:pt x="0" y="12"/>
                    <a:pt x="0" y="6"/>
                    <a:pt x="1" y="0"/>
                  </a:cubicBezTo>
                  <a:cubicBezTo>
                    <a:pt x="47" y="20"/>
                    <a:pt x="47" y="20"/>
                    <a:pt x="47" y="20"/>
                  </a:cubicBezTo>
                  <a:lnTo>
                    <a:pt x="51" y="3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8" name="Freeform 879"/>
            <p:cNvSpPr>
              <a:spLocks/>
            </p:cNvSpPr>
            <p:nvPr/>
          </p:nvSpPr>
          <p:spPr bwMode="auto">
            <a:xfrm>
              <a:off x="-1168400" y="3662363"/>
              <a:ext cx="266700" cy="220662"/>
            </a:xfrm>
            <a:custGeom>
              <a:avLst/>
              <a:gdLst>
                <a:gd name="T0" fmla="*/ 71 w 71"/>
                <a:gd name="T1" fmla="*/ 0 h 59"/>
                <a:gd name="T2" fmla="*/ 66 w 71"/>
                <a:gd name="T3" fmla="*/ 50 h 59"/>
                <a:gd name="T4" fmla="*/ 52 w 71"/>
                <a:gd name="T5" fmla="*/ 59 h 59"/>
                <a:gd name="T6" fmla="*/ 0 w 71"/>
                <a:gd name="T7" fmla="*/ 49 h 59"/>
                <a:gd name="T8" fmla="*/ 71 w 7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9">
                  <a:moveTo>
                    <a:pt x="71" y="0"/>
                  </a:moveTo>
                  <a:cubicBezTo>
                    <a:pt x="66" y="50"/>
                    <a:pt x="66" y="50"/>
                    <a:pt x="66" y="50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5" y="24"/>
                    <a:pt x="41" y="5"/>
                    <a:pt x="71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9" name="Freeform 880"/>
            <p:cNvSpPr>
              <a:spLocks/>
            </p:cNvSpPr>
            <p:nvPr/>
          </p:nvSpPr>
          <p:spPr bwMode="auto">
            <a:xfrm>
              <a:off x="-741363" y="3665538"/>
              <a:ext cx="255588" cy="236537"/>
            </a:xfrm>
            <a:custGeom>
              <a:avLst/>
              <a:gdLst>
                <a:gd name="T0" fmla="*/ 68 w 68"/>
                <a:gd name="T1" fmla="*/ 53 h 63"/>
                <a:gd name="T2" fmla="*/ 19 w 68"/>
                <a:gd name="T3" fmla="*/ 63 h 63"/>
                <a:gd name="T4" fmla="*/ 6 w 68"/>
                <a:gd name="T5" fmla="*/ 53 h 63"/>
                <a:gd name="T6" fmla="*/ 0 w 68"/>
                <a:gd name="T7" fmla="*/ 0 h 63"/>
                <a:gd name="T8" fmla="*/ 68 w 68"/>
                <a:gd name="T9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3">
                  <a:moveTo>
                    <a:pt x="68" y="53"/>
                  </a:moveTo>
                  <a:cubicBezTo>
                    <a:pt x="19" y="63"/>
                    <a:pt x="19" y="63"/>
                    <a:pt x="19" y="6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7"/>
                    <a:pt x="54" y="26"/>
                    <a:pt x="68" y="5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0" name="Freeform 881"/>
            <p:cNvSpPr>
              <a:spLocks noEditPoints="1"/>
            </p:cNvSpPr>
            <p:nvPr/>
          </p:nvSpPr>
          <p:spPr bwMode="auto">
            <a:xfrm>
              <a:off x="3368675" y="3440113"/>
              <a:ext cx="1192213" cy="1196975"/>
            </a:xfrm>
            <a:custGeom>
              <a:avLst/>
              <a:gdLst>
                <a:gd name="T0" fmla="*/ 260 w 318"/>
                <a:gd name="T1" fmla="*/ 36 h 319"/>
                <a:gd name="T2" fmla="*/ 159 w 318"/>
                <a:gd name="T3" fmla="*/ 0 h 319"/>
                <a:gd name="T4" fmla="*/ 58 w 318"/>
                <a:gd name="T5" fmla="*/ 36 h 319"/>
                <a:gd name="T6" fmla="*/ 23 w 318"/>
                <a:gd name="T7" fmla="*/ 76 h 319"/>
                <a:gd name="T8" fmla="*/ 0 w 318"/>
                <a:gd name="T9" fmla="*/ 159 h 319"/>
                <a:gd name="T10" fmla="*/ 23 w 318"/>
                <a:gd name="T11" fmla="*/ 243 h 319"/>
                <a:gd name="T12" fmla="*/ 159 w 318"/>
                <a:gd name="T13" fmla="*/ 319 h 319"/>
                <a:gd name="T14" fmla="*/ 318 w 318"/>
                <a:gd name="T15" fmla="*/ 159 h 319"/>
                <a:gd name="T16" fmla="*/ 260 w 318"/>
                <a:gd name="T17" fmla="*/ 36 h 319"/>
                <a:gd name="T18" fmla="*/ 159 w 318"/>
                <a:gd name="T19" fmla="*/ 282 h 319"/>
                <a:gd name="T20" fmla="*/ 36 w 318"/>
                <a:gd name="T21" fmla="*/ 159 h 319"/>
                <a:gd name="T22" fmla="*/ 159 w 318"/>
                <a:gd name="T23" fmla="*/ 36 h 319"/>
                <a:gd name="T24" fmla="*/ 282 w 318"/>
                <a:gd name="T25" fmla="*/ 159 h 319"/>
                <a:gd name="T26" fmla="*/ 159 w 318"/>
                <a:gd name="T27" fmla="*/ 28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319">
                  <a:moveTo>
                    <a:pt x="260" y="36"/>
                  </a:moveTo>
                  <a:cubicBezTo>
                    <a:pt x="233" y="14"/>
                    <a:pt x="198" y="0"/>
                    <a:pt x="159" y="0"/>
                  </a:cubicBezTo>
                  <a:cubicBezTo>
                    <a:pt x="121" y="0"/>
                    <a:pt x="85" y="14"/>
                    <a:pt x="58" y="36"/>
                  </a:cubicBezTo>
                  <a:cubicBezTo>
                    <a:pt x="44" y="48"/>
                    <a:pt x="33" y="61"/>
                    <a:pt x="23" y="76"/>
                  </a:cubicBezTo>
                  <a:cubicBezTo>
                    <a:pt x="8" y="100"/>
                    <a:pt x="0" y="129"/>
                    <a:pt x="0" y="159"/>
                  </a:cubicBezTo>
                  <a:cubicBezTo>
                    <a:pt x="0" y="190"/>
                    <a:pt x="8" y="219"/>
                    <a:pt x="23" y="243"/>
                  </a:cubicBezTo>
                  <a:cubicBezTo>
                    <a:pt x="51" y="288"/>
                    <a:pt x="102" y="319"/>
                    <a:pt x="159" y="319"/>
                  </a:cubicBezTo>
                  <a:cubicBezTo>
                    <a:pt x="247" y="319"/>
                    <a:pt x="318" y="247"/>
                    <a:pt x="318" y="159"/>
                  </a:cubicBezTo>
                  <a:cubicBezTo>
                    <a:pt x="318" y="110"/>
                    <a:pt x="296" y="66"/>
                    <a:pt x="260" y="36"/>
                  </a:cubicBezTo>
                  <a:close/>
                  <a:moveTo>
                    <a:pt x="159" y="282"/>
                  </a:moveTo>
                  <a:cubicBezTo>
                    <a:pt x="91" y="282"/>
                    <a:pt x="36" y="227"/>
                    <a:pt x="36" y="159"/>
                  </a:cubicBezTo>
                  <a:cubicBezTo>
                    <a:pt x="36" y="92"/>
                    <a:pt x="91" y="36"/>
                    <a:pt x="159" y="36"/>
                  </a:cubicBezTo>
                  <a:cubicBezTo>
                    <a:pt x="227" y="36"/>
                    <a:pt x="282" y="92"/>
                    <a:pt x="282" y="159"/>
                  </a:cubicBezTo>
                  <a:cubicBezTo>
                    <a:pt x="282" y="227"/>
                    <a:pt x="227" y="282"/>
                    <a:pt x="159" y="282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1" name="Freeform 882"/>
            <p:cNvSpPr>
              <a:spLocks noEditPoints="1"/>
            </p:cNvSpPr>
            <p:nvPr/>
          </p:nvSpPr>
          <p:spPr bwMode="auto">
            <a:xfrm>
              <a:off x="3503612" y="3575050"/>
              <a:ext cx="922338" cy="923925"/>
            </a:xfrm>
            <a:custGeom>
              <a:avLst/>
              <a:gdLst>
                <a:gd name="T0" fmla="*/ 123 w 246"/>
                <a:gd name="T1" fmla="*/ 0 h 246"/>
                <a:gd name="T2" fmla="*/ 0 w 246"/>
                <a:gd name="T3" fmla="*/ 123 h 246"/>
                <a:gd name="T4" fmla="*/ 123 w 246"/>
                <a:gd name="T5" fmla="*/ 246 h 246"/>
                <a:gd name="T6" fmla="*/ 246 w 246"/>
                <a:gd name="T7" fmla="*/ 123 h 246"/>
                <a:gd name="T8" fmla="*/ 123 w 246"/>
                <a:gd name="T9" fmla="*/ 0 h 246"/>
                <a:gd name="T10" fmla="*/ 128 w 246"/>
                <a:gd name="T11" fmla="*/ 236 h 246"/>
                <a:gd name="T12" fmla="*/ 11 w 246"/>
                <a:gd name="T13" fmla="*/ 128 h 246"/>
                <a:gd name="T14" fmla="*/ 118 w 246"/>
                <a:gd name="T15" fmla="*/ 11 h 246"/>
                <a:gd name="T16" fmla="*/ 235 w 246"/>
                <a:gd name="T17" fmla="*/ 118 h 246"/>
                <a:gd name="T18" fmla="*/ 128 w 246"/>
                <a:gd name="T19" fmla="*/ 23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46">
                  <a:moveTo>
                    <a:pt x="123" y="0"/>
                  </a:moveTo>
                  <a:cubicBezTo>
                    <a:pt x="55" y="0"/>
                    <a:pt x="0" y="56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91" y="246"/>
                    <a:pt x="246" y="191"/>
                    <a:pt x="246" y="123"/>
                  </a:cubicBezTo>
                  <a:cubicBezTo>
                    <a:pt x="246" y="56"/>
                    <a:pt x="191" y="0"/>
                    <a:pt x="123" y="0"/>
                  </a:cubicBezTo>
                  <a:close/>
                  <a:moveTo>
                    <a:pt x="128" y="236"/>
                  </a:moveTo>
                  <a:cubicBezTo>
                    <a:pt x="66" y="238"/>
                    <a:pt x="14" y="190"/>
                    <a:pt x="11" y="128"/>
                  </a:cubicBezTo>
                  <a:cubicBezTo>
                    <a:pt x="8" y="66"/>
                    <a:pt x="56" y="14"/>
                    <a:pt x="118" y="11"/>
                  </a:cubicBezTo>
                  <a:cubicBezTo>
                    <a:pt x="180" y="9"/>
                    <a:pt x="232" y="56"/>
                    <a:pt x="235" y="118"/>
                  </a:cubicBezTo>
                  <a:cubicBezTo>
                    <a:pt x="238" y="180"/>
                    <a:pt x="190" y="233"/>
                    <a:pt x="128" y="236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2" name="Freeform 883"/>
            <p:cNvSpPr>
              <a:spLocks noEditPoints="1"/>
            </p:cNvSpPr>
            <p:nvPr/>
          </p:nvSpPr>
          <p:spPr bwMode="auto">
            <a:xfrm>
              <a:off x="3533775" y="3609975"/>
              <a:ext cx="863600" cy="858837"/>
            </a:xfrm>
            <a:custGeom>
              <a:avLst/>
              <a:gdLst>
                <a:gd name="T0" fmla="*/ 3 w 230"/>
                <a:gd name="T1" fmla="*/ 119 h 229"/>
                <a:gd name="T2" fmla="*/ 227 w 230"/>
                <a:gd name="T3" fmla="*/ 109 h 229"/>
                <a:gd name="T4" fmla="*/ 218 w 230"/>
                <a:gd name="T5" fmla="*/ 92 h 229"/>
                <a:gd name="T6" fmla="*/ 144 w 230"/>
                <a:gd name="T7" fmla="*/ 97 h 229"/>
                <a:gd name="T8" fmla="*/ 218 w 230"/>
                <a:gd name="T9" fmla="*/ 92 h 229"/>
                <a:gd name="T10" fmla="*/ 158 w 230"/>
                <a:gd name="T11" fmla="*/ 76 h 229"/>
                <a:gd name="T12" fmla="*/ 139 w 230"/>
                <a:gd name="T13" fmla="*/ 12 h 229"/>
                <a:gd name="T14" fmla="*/ 132 w 230"/>
                <a:gd name="T15" fmla="*/ 105 h 229"/>
                <a:gd name="T16" fmla="*/ 135 w 230"/>
                <a:gd name="T17" fmla="*/ 113 h 229"/>
                <a:gd name="T18" fmla="*/ 132 w 230"/>
                <a:gd name="T19" fmla="*/ 105 h 229"/>
                <a:gd name="T20" fmla="*/ 123 w 230"/>
                <a:gd name="T21" fmla="*/ 132 h 229"/>
                <a:gd name="T22" fmla="*/ 130 w 230"/>
                <a:gd name="T23" fmla="*/ 127 h 229"/>
                <a:gd name="T24" fmla="*/ 113 w 230"/>
                <a:gd name="T25" fmla="*/ 9 h 229"/>
                <a:gd name="T26" fmla="*/ 128 w 230"/>
                <a:gd name="T27" fmla="*/ 82 h 229"/>
                <a:gd name="T28" fmla="*/ 113 w 230"/>
                <a:gd name="T29" fmla="*/ 9 h 229"/>
                <a:gd name="T30" fmla="*/ 115 w 230"/>
                <a:gd name="T31" fmla="*/ 100 h 229"/>
                <a:gd name="T32" fmla="*/ 115 w 230"/>
                <a:gd name="T33" fmla="*/ 91 h 229"/>
                <a:gd name="T34" fmla="*/ 115 w 230"/>
                <a:gd name="T35" fmla="*/ 101 h 229"/>
                <a:gd name="T36" fmla="*/ 115 w 230"/>
                <a:gd name="T37" fmla="*/ 128 h 229"/>
                <a:gd name="T38" fmla="*/ 115 w 230"/>
                <a:gd name="T39" fmla="*/ 101 h 229"/>
                <a:gd name="T40" fmla="*/ 101 w 230"/>
                <a:gd name="T41" fmla="*/ 133 h 229"/>
                <a:gd name="T42" fmla="*/ 106 w 230"/>
                <a:gd name="T43" fmla="*/ 127 h 229"/>
                <a:gd name="T44" fmla="*/ 101 w 230"/>
                <a:gd name="T45" fmla="*/ 110 h 229"/>
                <a:gd name="T46" fmla="*/ 93 w 230"/>
                <a:gd name="T47" fmla="*/ 107 h 229"/>
                <a:gd name="T48" fmla="*/ 101 w 230"/>
                <a:gd name="T49" fmla="*/ 110 h 229"/>
                <a:gd name="T50" fmla="*/ 92 w 230"/>
                <a:gd name="T51" fmla="*/ 61 h 229"/>
                <a:gd name="T52" fmla="*/ 25 w 230"/>
                <a:gd name="T53" fmla="*/ 60 h 229"/>
                <a:gd name="T54" fmla="*/ 19 w 230"/>
                <a:gd name="T55" fmla="*/ 72 h 229"/>
                <a:gd name="T56" fmla="*/ 81 w 230"/>
                <a:gd name="T57" fmla="*/ 112 h 229"/>
                <a:gd name="T58" fmla="*/ 19 w 230"/>
                <a:gd name="T59" fmla="*/ 72 h 229"/>
                <a:gd name="T60" fmla="*/ 10 w 230"/>
                <a:gd name="T61" fmla="*/ 119 h 229"/>
                <a:gd name="T62" fmla="*/ 57 w 230"/>
                <a:gd name="T63" fmla="*/ 120 h 229"/>
                <a:gd name="T64" fmla="*/ 36 w 230"/>
                <a:gd name="T65" fmla="*/ 183 h 229"/>
                <a:gd name="T66" fmla="*/ 85 w 230"/>
                <a:gd name="T67" fmla="*/ 133 h 229"/>
                <a:gd name="T68" fmla="*/ 55 w 230"/>
                <a:gd name="T69" fmla="*/ 201 h 229"/>
                <a:gd name="T70" fmla="*/ 120 w 230"/>
                <a:gd name="T71" fmla="*/ 219 h 229"/>
                <a:gd name="T72" fmla="*/ 103 w 230"/>
                <a:gd name="T73" fmla="*/ 171 h 229"/>
                <a:gd name="T74" fmla="*/ 156 w 230"/>
                <a:gd name="T75" fmla="*/ 211 h 229"/>
                <a:gd name="T76" fmla="*/ 168 w 230"/>
                <a:gd name="T77" fmla="*/ 205 h 229"/>
                <a:gd name="T78" fmla="*/ 140 w 230"/>
                <a:gd name="T79" fmla="*/ 136 h 229"/>
                <a:gd name="T80" fmla="*/ 168 w 230"/>
                <a:gd name="T81" fmla="*/ 205 h 229"/>
                <a:gd name="T82" fmla="*/ 165 w 230"/>
                <a:gd name="T83" fmla="*/ 144 h 229"/>
                <a:gd name="T84" fmla="*/ 220 w 230"/>
                <a:gd name="T85" fmla="*/ 105 h 229"/>
                <a:gd name="T86" fmla="*/ 191 w 230"/>
                <a:gd name="T87" fmla="*/ 18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0" h="229">
                  <a:moveTo>
                    <a:pt x="110" y="2"/>
                  </a:moveTo>
                  <a:cubicBezTo>
                    <a:pt x="48" y="5"/>
                    <a:pt x="0" y="57"/>
                    <a:pt x="3" y="119"/>
                  </a:cubicBezTo>
                  <a:cubicBezTo>
                    <a:pt x="6" y="181"/>
                    <a:pt x="58" y="229"/>
                    <a:pt x="120" y="227"/>
                  </a:cubicBezTo>
                  <a:cubicBezTo>
                    <a:pt x="182" y="224"/>
                    <a:pt x="230" y="171"/>
                    <a:pt x="227" y="109"/>
                  </a:cubicBezTo>
                  <a:cubicBezTo>
                    <a:pt x="224" y="47"/>
                    <a:pt x="172" y="0"/>
                    <a:pt x="110" y="2"/>
                  </a:cubicBezTo>
                  <a:close/>
                  <a:moveTo>
                    <a:pt x="218" y="92"/>
                  </a:moveTo>
                  <a:cubicBezTo>
                    <a:pt x="150" y="117"/>
                    <a:pt x="150" y="117"/>
                    <a:pt x="150" y="117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5" y="84"/>
                    <a:pt x="217" y="88"/>
                    <a:pt x="218" y="92"/>
                  </a:cubicBezTo>
                  <a:close/>
                  <a:moveTo>
                    <a:pt x="208" y="65"/>
                  </a:moveTo>
                  <a:cubicBezTo>
                    <a:pt x="158" y="76"/>
                    <a:pt x="158" y="76"/>
                    <a:pt x="158" y="7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68" y="19"/>
                    <a:pt x="194" y="38"/>
                    <a:pt x="208" y="65"/>
                  </a:cubicBezTo>
                  <a:close/>
                  <a:moveTo>
                    <a:pt x="132" y="105"/>
                  </a:moveTo>
                  <a:cubicBezTo>
                    <a:pt x="134" y="104"/>
                    <a:pt x="136" y="105"/>
                    <a:pt x="137" y="107"/>
                  </a:cubicBezTo>
                  <a:cubicBezTo>
                    <a:pt x="138" y="109"/>
                    <a:pt x="137" y="112"/>
                    <a:pt x="135" y="113"/>
                  </a:cubicBezTo>
                  <a:cubicBezTo>
                    <a:pt x="132" y="113"/>
                    <a:pt x="130" y="112"/>
                    <a:pt x="129" y="110"/>
                  </a:cubicBezTo>
                  <a:cubicBezTo>
                    <a:pt x="128" y="108"/>
                    <a:pt x="130" y="105"/>
                    <a:pt x="132" y="105"/>
                  </a:cubicBezTo>
                  <a:close/>
                  <a:moveTo>
                    <a:pt x="129" y="133"/>
                  </a:moveTo>
                  <a:cubicBezTo>
                    <a:pt x="127" y="135"/>
                    <a:pt x="124" y="134"/>
                    <a:pt x="123" y="132"/>
                  </a:cubicBezTo>
                  <a:cubicBezTo>
                    <a:pt x="121" y="130"/>
                    <a:pt x="122" y="128"/>
                    <a:pt x="124" y="127"/>
                  </a:cubicBezTo>
                  <a:cubicBezTo>
                    <a:pt x="126" y="125"/>
                    <a:pt x="128" y="126"/>
                    <a:pt x="130" y="127"/>
                  </a:cubicBezTo>
                  <a:cubicBezTo>
                    <a:pt x="131" y="129"/>
                    <a:pt x="131" y="132"/>
                    <a:pt x="129" y="133"/>
                  </a:cubicBezTo>
                  <a:close/>
                  <a:moveTo>
                    <a:pt x="113" y="9"/>
                  </a:moveTo>
                  <a:cubicBezTo>
                    <a:pt x="117" y="9"/>
                    <a:pt x="121" y="10"/>
                    <a:pt x="126" y="10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07" y="82"/>
                    <a:pt x="107" y="82"/>
                    <a:pt x="107" y="82"/>
                  </a:cubicBezTo>
                  <a:lnTo>
                    <a:pt x="113" y="9"/>
                  </a:lnTo>
                  <a:close/>
                  <a:moveTo>
                    <a:pt x="119" y="95"/>
                  </a:moveTo>
                  <a:cubicBezTo>
                    <a:pt x="119" y="98"/>
                    <a:pt x="117" y="100"/>
                    <a:pt x="115" y="100"/>
                  </a:cubicBezTo>
                  <a:cubicBezTo>
                    <a:pt x="113" y="100"/>
                    <a:pt x="111" y="98"/>
                    <a:pt x="111" y="95"/>
                  </a:cubicBezTo>
                  <a:cubicBezTo>
                    <a:pt x="111" y="93"/>
                    <a:pt x="113" y="91"/>
                    <a:pt x="115" y="91"/>
                  </a:cubicBezTo>
                  <a:cubicBezTo>
                    <a:pt x="117" y="91"/>
                    <a:pt x="119" y="93"/>
                    <a:pt x="119" y="95"/>
                  </a:cubicBezTo>
                  <a:close/>
                  <a:moveTo>
                    <a:pt x="115" y="101"/>
                  </a:moveTo>
                  <a:cubicBezTo>
                    <a:pt x="122" y="101"/>
                    <a:pt x="128" y="107"/>
                    <a:pt x="128" y="114"/>
                  </a:cubicBezTo>
                  <a:cubicBezTo>
                    <a:pt x="128" y="122"/>
                    <a:pt x="122" y="128"/>
                    <a:pt x="115" y="128"/>
                  </a:cubicBezTo>
                  <a:cubicBezTo>
                    <a:pt x="108" y="128"/>
                    <a:pt x="102" y="122"/>
                    <a:pt x="102" y="114"/>
                  </a:cubicBezTo>
                  <a:cubicBezTo>
                    <a:pt x="102" y="107"/>
                    <a:pt x="108" y="101"/>
                    <a:pt x="115" y="101"/>
                  </a:cubicBezTo>
                  <a:close/>
                  <a:moveTo>
                    <a:pt x="107" y="132"/>
                  </a:moveTo>
                  <a:cubicBezTo>
                    <a:pt x="106" y="134"/>
                    <a:pt x="103" y="135"/>
                    <a:pt x="101" y="133"/>
                  </a:cubicBezTo>
                  <a:cubicBezTo>
                    <a:pt x="100" y="132"/>
                    <a:pt x="99" y="129"/>
                    <a:pt x="100" y="127"/>
                  </a:cubicBezTo>
                  <a:cubicBezTo>
                    <a:pt x="102" y="126"/>
                    <a:pt x="104" y="125"/>
                    <a:pt x="106" y="127"/>
                  </a:cubicBezTo>
                  <a:cubicBezTo>
                    <a:pt x="108" y="128"/>
                    <a:pt x="109" y="130"/>
                    <a:pt x="107" y="132"/>
                  </a:cubicBezTo>
                  <a:close/>
                  <a:moveTo>
                    <a:pt x="101" y="110"/>
                  </a:moveTo>
                  <a:cubicBezTo>
                    <a:pt x="100" y="112"/>
                    <a:pt x="98" y="113"/>
                    <a:pt x="96" y="113"/>
                  </a:cubicBezTo>
                  <a:cubicBezTo>
                    <a:pt x="93" y="112"/>
                    <a:pt x="92" y="109"/>
                    <a:pt x="93" y="107"/>
                  </a:cubicBezTo>
                  <a:cubicBezTo>
                    <a:pt x="94" y="105"/>
                    <a:pt x="96" y="104"/>
                    <a:pt x="98" y="105"/>
                  </a:cubicBezTo>
                  <a:cubicBezTo>
                    <a:pt x="100" y="105"/>
                    <a:pt x="102" y="108"/>
                    <a:pt x="101" y="110"/>
                  </a:cubicBezTo>
                  <a:close/>
                  <a:moveTo>
                    <a:pt x="97" y="11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40" y="35"/>
                    <a:pt x="66" y="17"/>
                    <a:pt x="97" y="11"/>
                  </a:cubicBezTo>
                  <a:close/>
                  <a:moveTo>
                    <a:pt x="19" y="72"/>
                  </a:moveTo>
                  <a:cubicBezTo>
                    <a:pt x="88" y="92"/>
                    <a:pt x="88" y="92"/>
                    <a:pt x="88" y="9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6" y="80"/>
                    <a:pt x="19" y="72"/>
                    <a:pt x="19" y="72"/>
                  </a:cubicBezTo>
                  <a:close/>
                  <a:moveTo>
                    <a:pt x="36" y="183"/>
                  </a:moveTo>
                  <a:cubicBezTo>
                    <a:pt x="21" y="166"/>
                    <a:pt x="11" y="144"/>
                    <a:pt x="10" y="119"/>
                  </a:cubicBezTo>
                  <a:cubicBezTo>
                    <a:pt x="10" y="113"/>
                    <a:pt x="10" y="106"/>
                    <a:pt x="11" y="100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62" y="137"/>
                    <a:pt x="62" y="137"/>
                    <a:pt x="62" y="137"/>
                  </a:cubicBezTo>
                  <a:lnTo>
                    <a:pt x="36" y="183"/>
                  </a:lnTo>
                  <a:close/>
                  <a:moveTo>
                    <a:pt x="45" y="193"/>
                  </a:moveTo>
                  <a:cubicBezTo>
                    <a:pt x="85" y="133"/>
                    <a:pt x="85" y="133"/>
                    <a:pt x="85" y="13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55" y="201"/>
                    <a:pt x="55" y="201"/>
                    <a:pt x="55" y="201"/>
                  </a:cubicBezTo>
                  <a:cubicBezTo>
                    <a:pt x="52" y="198"/>
                    <a:pt x="48" y="196"/>
                    <a:pt x="45" y="193"/>
                  </a:cubicBezTo>
                  <a:close/>
                  <a:moveTo>
                    <a:pt x="120" y="219"/>
                  </a:moveTo>
                  <a:cubicBezTo>
                    <a:pt x="102" y="220"/>
                    <a:pt x="84" y="216"/>
                    <a:pt x="69" y="209"/>
                  </a:cubicBezTo>
                  <a:cubicBezTo>
                    <a:pt x="103" y="171"/>
                    <a:pt x="103" y="171"/>
                    <a:pt x="103" y="171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56" y="211"/>
                    <a:pt x="156" y="211"/>
                    <a:pt x="156" y="211"/>
                  </a:cubicBezTo>
                  <a:cubicBezTo>
                    <a:pt x="145" y="216"/>
                    <a:pt x="132" y="219"/>
                    <a:pt x="120" y="219"/>
                  </a:cubicBezTo>
                  <a:close/>
                  <a:moveTo>
                    <a:pt x="168" y="205"/>
                  </a:moveTo>
                  <a:cubicBezTo>
                    <a:pt x="124" y="149"/>
                    <a:pt x="124" y="149"/>
                    <a:pt x="124" y="149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79" y="198"/>
                    <a:pt x="179" y="198"/>
                    <a:pt x="179" y="198"/>
                  </a:cubicBezTo>
                  <a:cubicBezTo>
                    <a:pt x="175" y="201"/>
                    <a:pt x="172" y="203"/>
                    <a:pt x="168" y="205"/>
                  </a:cubicBezTo>
                  <a:close/>
                  <a:moveTo>
                    <a:pt x="191" y="187"/>
                  </a:moveTo>
                  <a:cubicBezTo>
                    <a:pt x="165" y="144"/>
                    <a:pt x="165" y="144"/>
                    <a:pt x="165" y="144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107"/>
                    <a:pt x="220" y="108"/>
                    <a:pt x="220" y="110"/>
                  </a:cubicBezTo>
                  <a:cubicBezTo>
                    <a:pt x="221" y="140"/>
                    <a:pt x="210" y="167"/>
                    <a:pt x="191" y="187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3" name="Oval 884"/>
            <p:cNvSpPr>
              <a:spLocks noChangeArrowheads="1"/>
            </p:cNvSpPr>
            <p:nvPr/>
          </p:nvSpPr>
          <p:spPr bwMode="auto">
            <a:xfrm>
              <a:off x="3949700" y="3951288"/>
              <a:ext cx="30163" cy="33337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4" name="Freeform 885"/>
            <p:cNvSpPr>
              <a:spLocks/>
            </p:cNvSpPr>
            <p:nvPr/>
          </p:nvSpPr>
          <p:spPr bwMode="auto">
            <a:xfrm>
              <a:off x="4014787" y="3998913"/>
              <a:ext cx="36513" cy="34925"/>
            </a:xfrm>
            <a:custGeom>
              <a:avLst/>
              <a:gdLst>
                <a:gd name="T0" fmla="*/ 9 w 10"/>
                <a:gd name="T1" fmla="*/ 3 h 9"/>
                <a:gd name="T2" fmla="*/ 7 w 10"/>
                <a:gd name="T3" fmla="*/ 9 h 9"/>
                <a:gd name="T4" fmla="*/ 1 w 10"/>
                <a:gd name="T5" fmla="*/ 6 h 9"/>
                <a:gd name="T6" fmla="*/ 4 w 10"/>
                <a:gd name="T7" fmla="*/ 1 h 9"/>
                <a:gd name="T8" fmla="*/ 9 w 10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3"/>
                  </a:moveTo>
                  <a:cubicBezTo>
                    <a:pt x="10" y="5"/>
                    <a:pt x="9" y="8"/>
                    <a:pt x="7" y="9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6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Freeform 886"/>
            <p:cNvSpPr>
              <a:spLocks/>
            </p:cNvSpPr>
            <p:nvPr/>
          </p:nvSpPr>
          <p:spPr bwMode="auto">
            <a:xfrm>
              <a:off x="3987800" y="4078288"/>
              <a:ext cx="38100" cy="38100"/>
            </a:xfrm>
            <a:custGeom>
              <a:avLst/>
              <a:gdLst>
                <a:gd name="T0" fmla="*/ 8 w 10"/>
                <a:gd name="T1" fmla="*/ 8 h 10"/>
                <a:gd name="T2" fmla="*/ 2 w 10"/>
                <a:gd name="T3" fmla="*/ 7 h 10"/>
                <a:gd name="T4" fmla="*/ 3 w 10"/>
                <a:gd name="T5" fmla="*/ 2 h 10"/>
                <a:gd name="T6" fmla="*/ 9 w 10"/>
                <a:gd name="T7" fmla="*/ 2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6" y="10"/>
                    <a:pt x="3" y="9"/>
                    <a:pt x="2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9" y="2"/>
                  </a:cubicBezTo>
                  <a:cubicBezTo>
                    <a:pt x="10" y="4"/>
                    <a:pt x="10" y="7"/>
                    <a:pt x="8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6" name="Freeform 887"/>
            <p:cNvSpPr>
              <a:spLocks/>
            </p:cNvSpPr>
            <p:nvPr/>
          </p:nvSpPr>
          <p:spPr bwMode="auto">
            <a:xfrm>
              <a:off x="3905250" y="4078288"/>
              <a:ext cx="38100" cy="38100"/>
            </a:xfrm>
            <a:custGeom>
              <a:avLst/>
              <a:gdLst>
                <a:gd name="T0" fmla="*/ 8 w 10"/>
                <a:gd name="T1" fmla="*/ 7 h 10"/>
                <a:gd name="T2" fmla="*/ 2 w 10"/>
                <a:gd name="T3" fmla="*/ 8 h 10"/>
                <a:gd name="T4" fmla="*/ 1 w 10"/>
                <a:gd name="T5" fmla="*/ 2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4" y="10"/>
                    <a:pt x="2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7" name="Freeform 888"/>
            <p:cNvSpPr>
              <a:spLocks/>
            </p:cNvSpPr>
            <p:nvPr/>
          </p:nvSpPr>
          <p:spPr bwMode="auto">
            <a:xfrm>
              <a:off x="3879850" y="3998913"/>
              <a:ext cx="36513" cy="34925"/>
            </a:xfrm>
            <a:custGeom>
              <a:avLst/>
              <a:gdLst>
                <a:gd name="T0" fmla="*/ 9 w 10"/>
                <a:gd name="T1" fmla="*/ 6 h 9"/>
                <a:gd name="T2" fmla="*/ 4 w 10"/>
                <a:gd name="T3" fmla="*/ 9 h 9"/>
                <a:gd name="T4" fmla="*/ 1 w 10"/>
                <a:gd name="T5" fmla="*/ 3 h 9"/>
                <a:gd name="T6" fmla="*/ 6 w 10"/>
                <a:gd name="T7" fmla="*/ 1 h 9"/>
                <a:gd name="T8" fmla="*/ 9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6"/>
                  </a:moveTo>
                  <a:cubicBezTo>
                    <a:pt x="8" y="8"/>
                    <a:pt x="6" y="9"/>
                    <a:pt x="4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" y="1"/>
                    <a:pt x="10" y="4"/>
                    <a:pt x="9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8" name="Oval 889"/>
            <p:cNvSpPr>
              <a:spLocks noChangeArrowheads="1"/>
            </p:cNvSpPr>
            <p:nvPr/>
          </p:nvSpPr>
          <p:spPr bwMode="auto">
            <a:xfrm>
              <a:off x="3916362" y="3987800"/>
              <a:ext cx="98425" cy="10160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9" name="Freeform 890"/>
            <p:cNvSpPr>
              <a:spLocks/>
            </p:cNvSpPr>
            <p:nvPr/>
          </p:nvSpPr>
          <p:spPr bwMode="auto">
            <a:xfrm>
              <a:off x="3703637" y="4108450"/>
              <a:ext cx="212725" cy="254000"/>
            </a:xfrm>
            <a:custGeom>
              <a:avLst/>
              <a:gdLst>
                <a:gd name="T0" fmla="*/ 57 w 57"/>
                <a:gd name="T1" fmla="*/ 12 h 68"/>
                <a:gd name="T2" fmla="*/ 10 w 57"/>
                <a:gd name="T3" fmla="*/ 68 h 68"/>
                <a:gd name="T4" fmla="*/ 0 w 57"/>
                <a:gd name="T5" fmla="*/ 60 h 68"/>
                <a:gd name="T6" fmla="*/ 40 w 57"/>
                <a:gd name="T7" fmla="*/ 0 h 68"/>
                <a:gd name="T8" fmla="*/ 57 w 57"/>
                <a:gd name="T9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8">
                  <a:moveTo>
                    <a:pt x="57" y="12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7" y="65"/>
                    <a:pt x="3" y="63"/>
                    <a:pt x="0" y="6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57" y="1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0" name="Freeform 891"/>
            <p:cNvSpPr>
              <a:spLocks/>
            </p:cNvSpPr>
            <p:nvPr/>
          </p:nvSpPr>
          <p:spPr bwMode="auto">
            <a:xfrm>
              <a:off x="3590925" y="3879850"/>
              <a:ext cx="273050" cy="149225"/>
            </a:xfrm>
            <a:custGeom>
              <a:avLst/>
              <a:gdLst>
                <a:gd name="T0" fmla="*/ 73 w 73"/>
                <a:gd name="T1" fmla="*/ 20 h 40"/>
                <a:gd name="T2" fmla="*/ 66 w 73"/>
                <a:gd name="T3" fmla="*/ 40 h 40"/>
                <a:gd name="T4" fmla="*/ 0 w 73"/>
                <a:gd name="T5" fmla="*/ 12 h 40"/>
                <a:gd name="T6" fmla="*/ 4 w 73"/>
                <a:gd name="T7" fmla="*/ 0 h 40"/>
                <a:gd name="T8" fmla="*/ 73 w 73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66" y="40"/>
                    <a:pt x="66" y="40"/>
                    <a:pt x="66" y="4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8"/>
                    <a:pt x="4" y="0"/>
                    <a:pt x="4" y="0"/>
                  </a:cubicBezTo>
                  <a:lnTo>
                    <a:pt x="73" y="2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1" name="Freeform 892"/>
            <p:cNvSpPr>
              <a:spLocks/>
            </p:cNvSpPr>
            <p:nvPr/>
          </p:nvSpPr>
          <p:spPr bwMode="auto">
            <a:xfrm>
              <a:off x="3935412" y="3643313"/>
              <a:ext cx="79375" cy="273050"/>
            </a:xfrm>
            <a:custGeom>
              <a:avLst/>
              <a:gdLst>
                <a:gd name="T0" fmla="*/ 21 w 21"/>
                <a:gd name="T1" fmla="*/ 73 h 73"/>
                <a:gd name="T2" fmla="*/ 0 w 21"/>
                <a:gd name="T3" fmla="*/ 73 h 73"/>
                <a:gd name="T4" fmla="*/ 6 w 21"/>
                <a:gd name="T5" fmla="*/ 0 h 73"/>
                <a:gd name="T6" fmla="*/ 19 w 21"/>
                <a:gd name="T7" fmla="*/ 1 h 73"/>
                <a:gd name="T8" fmla="*/ 21 w 2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3">
                  <a:moveTo>
                    <a:pt x="21" y="73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4" y="1"/>
                    <a:pt x="19" y="1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2" name="Freeform 893"/>
            <p:cNvSpPr>
              <a:spLocks/>
            </p:cNvSpPr>
            <p:nvPr/>
          </p:nvSpPr>
          <p:spPr bwMode="auto">
            <a:xfrm>
              <a:off x="4073525" y="3910013"/>
              <a:ext cx="277813" cy="138112"/>
            </a:xfrm>
            <a:custGeom>
              <a:avLst/>
              <a:gdLst>
                <a:gd name="T0" fmla="*/ 74 w 74"/>
                <a:gd name="T1" fmla="*/ 12 h 37"/>
                <a:gd name="T2" fmla="*/ 6 w 74"/>
                <a:gd name="T3" fmla="*/ 37 h 37"/>
                <a:gd name="T4" fmla="*/ 0 w 74"/>
                <a:gd name="T5" fmla="*/ 17 h 37"/>
                <a:gd name="T6" fmla="*/ 70 w 74"/>
                <a:gd name="T7" fmla="*/ 0 h 37"/>
                <a:gd name="T8" fmla="*/ 74 w 74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7">
                  <a:moveTo>
                    <a:pt x="74" y="12"/>
                  </a:moveTo>
                  <a:cubicBezTo>
                    <a:pt x="6" y="37"/>
                    <a:pt x="6" y="37"/>
                    <a:pt x="6" y="3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4"/>
                    <a:pt x="73" y="8"/>
                    <a:pt x="74" y="1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3" name="Freeform 894"/>
            <p:cNvSpPr>
              <a:spLocks/>
            </p:cNvSpPr>
            <p:nvPr/>
          </p:nvSpPr>
          <p:spPr bwMode="auto">
            <a:xfrm>
              <a:off x="3998912" y="4119563"/>
              <a:ext cx="206375" cy="258762"/>
            </a:xfrm>
            <a:custGeom>
              <a:avLst/>
              <a:gdLst>
                <a:gd name="T0" fmla="*/ 55 w 55"/>
                <a:gd name="T1" fmla="*/ 62 h 69"/>
                <a:gd name="T2" fmla="*/ 44 w 55"/>
                <a:gd name="T3" fmla="*/ 69 h 69"/>
                <a:gd name="T4" fmla="*/ 0 w 55"/>
                <a:gd name="T5" fmla="*/ 13 h 69"/>
                <a:gd name="T6" fmla="*/ 16 w 55"/>
                <a:gd name="T7" fmla="*/ 0 h 69"/>
                <a:gd name="T8" fmla="*/ 55 w 55"/>
                <a:gd name="T9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9">
                  <a:moveTo>
                    <a:pt x="55" y="62"/>
                  </a:moveTo>
                  <a:cubicBezTo>
                    <a:pt x="51" y="65"/>
                    <a:pt x="48" y="67"/>
                    <a:pt x="44" y="6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55" y="6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4" name="Freeform 895"/>
            <p:cNvSpPr>
              <a:spLocks/>
            </p:cNvSpPr>
            <p:nvPr/>
          </p:nvSpPr>
          <p:spPr bwMode="auto">
            <a:xfrm>
              <a:off x="4152900" y="4003675"/>
              <a:ext cx="209550" cy="306387"/>
            </a:xfrm>
            <a:custGeom>
              <a:avLst/>
              <a:gdLst>
                <a:gd name="T0" fmla="*/ 55 w 56"/>
                <a:gd name="T1" fmla="*/ 5 h 82"/>
                <a:gd name="T2" fmla="*/ 26 w 56"/>
                <a:gd name="T3" fmla="*/ 82 h 82"/>
                <a:gd name="T4" fmla="*/ 0 w 56"/>
                <a:gd name="T5" fmla="*/ 39 h 82"/>
                <a:gd name="T6" fmla="*/ 6 w 56"/>
                <a:gd name="T7" fmla="*/ 23 h 82"/>
                <a:gd name="T8" fmla="*/ 55 w 56"/>
                <a:gd name="T9" fmla="*/ 0 h 82"/>
                <a:gd name="T10" fmla="*/ 55 w 56"/>
                <a:gd name="T11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2">
                  <a:moveTo>
                    <a:pt x="55" y="5"/>
                  </a:moveTo>
                  <a:cubicBezTo>
                    <a:pt x="56" y="35"/>
                    <a:pt x="45" y="62"/>
                    <a:pt x="26" y="8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2"/>
                    <a:pt x="55" y="3"/>
                    <a:pt x="55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5" name="Freeform 896"/>
            <p:cNvSpPr>
              <a:spLocks/>
            </p:cNvSpPr>
            <p:nvPr/>
          </p:nvSpPr>
          <p:spPr bwMode="auto">
            <a:xfrm>
              <a:off x="3792537" y="4251325"/>
              <a:ext cx="327025" cy="182562"/>
            </a:xfrm>
            <a:custGeom>
              <a:avLst/>
              <a:gdLst>
                <a:gd name="T0" fmla="*/ 87 w 87"/>
                <a:gd name="T1" fmla="*/ 40 h 49"/>
                <a:gd name="T2" fmla="*/ 51 w 87"/>
                <a:gd name="T3" fmla="*/ 48 h 49"/>
                <a:gd name="T4" fmla="*/ 0 w 87"/>
                <a:gd name="T5" fmla="*/ 38 h 49"/>
                <a:gd name="T6" fmla="*/ 34 w 87"/>
                <a:gd name="T7" fmla="*/ 0 h 49"/>
                <a:gd name="T8" fmla="*/ 51 w 87"/>
                <a:gd name="T9" fmla="*/ 1 h 49"/>
                <a:gd name="T10" fmla="*/ 87 w 87"/>
                <a:gd name="T1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49">
                  <a:moveTo>
                    <a:pt x="87" y="40"/>
                  </a:moveTo>
                  <a:cubicBezTo>
                    <a:pt x="76" y="45"/>
                    <a:pt x="63" y="48"/>
                    <a:pt x="51" y="48"/>
                  </a:cubicBezTo>
                  <a:cubicBezTo>
                    <a:pt x="33" y="49"/>
                    <a:pt x="15" y="45"/>
                    <a:pt x="0" y="3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1" y="1"/>
                    <a:pt x="51" y="1"/>
                    <a:pt x="51" y="1"/>
                  </a:cubicBezTo>
                  <a:lnTo>
                    <a:pt x="87" y="4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6" name="Freeform 897"/>
            <p:cNvSpPr>
              <a:spLocks/>
            </p:cNvSpPr>
            <p:nvPr/>
          </p:nvSpPr>
          <p:spPr bwMode="auto">
            <a:xfrm>
              <a:off x="3571875" y="3984625"/>
              <a:ext cx="195263" cy="311150"/>
            </a:xfrm>
            <a:custGeom>
              <a:avLst/>
              <a:gdLst>
                <a:gd name="T0" fmla="*/ 52 w 52"/>
                <a:gd name="T1" fmla="*/ 37 h 83"/>
                <a:gd name="T2" fmla="*/ 26 w 52"/>
                <a:gd name="T3" fmla="*/ 83 h 83"/>
                <a:gd name="T4" fmla="*/ 0 w 52"/>
                <a:gd name="T5" fmla="*/ 19 h 83"/>
                <a:gd name="T6" fmla="*/ 1 w 52"/>
                <a:gd name="T7" fmla="*/ 0 h 83"/>
                <a:gd name="T8" fmla="*/ 47 w 52"/>
                <a:gd name="T9" fmla="*/ 20 h 83"/>
                <a:gd name="T10" fmla="*/ 52 w 52"/>
                <a:gd name="T11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83">
                  <a:moveTo>
                    <a:pt x="52" y="37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11" y="66"/>
                    <a:pt x="1" y="44"/>
                    <a:pt x="0" y="19"/>
                  </a:cubicBezTo>
                  <a:cubicBezTo>
                    <a:pt x="0" y="13"/>
                    <a:pt x="0" y="6"/>
                    <a:pt x="1" y="0"/>
                  </a:cubicBezTo>
                  <a:cubicBezTo>
                    <a:pt x="47" y="20"/>
                    <a:pt x="47" y="20"/>
                    <a:pt x="47" y="20"/>
                  </a:cubicBezTo>
                  <a:lnTo>
                    <a:pt x="52" y="3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7" name="Freeform 898"/>
            <p:cNvSpPr>
              <a:spLocks/>
            </p:cNvSpPr>
            <p:nvPr/>
          </p:nvSpPr>
          <p:spPr bwMode="auto">
            <a:xfrm>
              <a:off x="3627437" y="3651250"/>
              <a:ext cx="269875" cy="223837"/>
            </a:xfrm>
            <a:custGeom>
              <a:avLst/>
              <a:gdLst>
                <a:gd name="T0" fmla="*/ 72 w 72"/>
                <a:gd name="T1" fmla="*/ 0 h 60"/>
                <a:gd name="T2" fmla="*/ 67 w 72"/>
                <a:gd name="T3" fmla="*/ 50 h 60"/>
                <a:gd name="T4" fmla="*/ 52 w 72"/>
                <a:gd name="T5" fmla="*/ 60 h 60"/>
                <a:gd name="T6" fmla="*/ 0 w 72"/>
                <a:gd name="T7" fmla="*/ 49 h 60"/>
                <a:gd name="T8" fmla="*/ 72 w 7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0">
                  <a:moveTo>
                    <a:pt x="72" y="0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5" y="24"/>
                    <a:pt x="41" y="6"/>
                    <a:pt x="72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8" name="Freeform 899"/>
            <p:cNvSpPr>
              <a:spLocks/>
            </p:cNvSpPr>
            <p:nvPr/>
          </p:nvSpPr>
          <p:spPr bwMode="auto">
            <a:xfrm>
              <a:off x="4056062" y="3654425"/>
              <a:ext cx="258763" cy="239712"/>
            </a:xfrm>
            <a:custGeom>
              <a:avLst/>
              <a:gdLst>
                <a:gd name="T0" fmla="*/ 69 w 69"/>
                <a:gd name="T1" fmla="*/ 53 h 64"/>
                <a:gd name="T2" fmla="*/ 19 w 69"/>
                <a:gd name="T3" fmla="*/ 64 h 64"/>
                <a:gd name="T4" fmla="*/ 6 w 69"/>
                <a:gd name="T5" fmla="*/ 53 h 64"/>
                <a:gd name="T6" fmla="*/ 0 w 69"/>
                <a:gd name="T7" fmla="*/ 0 h 64"/>
                <a:gd name="T8" fmla="*/ 69 w 69"/>
                <a:gd name="T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4">
                  <a:moveTo>
                    <a:pt x="69" y="53"/>
                  </a:moveTo>
                  <a:cubicBezTo>
                    <a:pt x="19" y="64"/>
                    <a:pt x="19" y="64"/>
                    <a:pt x="19" y="6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7"/>
                    <a:pt x="55" y="26"/>
                    <a:pt x="69" y="5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6991017" y="4449816"/>
            <a:ext cx="1038792" cy="367118"/>
            <a:chOff x="1868488" y="2476500"/>
            <a:chExt cx="5403850" cy="1909763"/>
          </a:xfrm>
        </p:grpSpPr>
        <p:sp>
          <p:nvSpPr>
            <p:cNvPr id="380" name="Freeform 904"/>
            <p:cNvSpPr>
              <a:spLocks/>
            </p:cNvSpPr>
            <p:nvPr/>
          </p:nvSpPr>
          <p:spPr bwMode="auto">
            <a:xfrm>
              <a:off x="1868488" y="3403600"/>
              <a:ext cx="5403850" cy="704850"/>
            </a:xfrm>
            <a:custGeom>
              <a:avLst/>
              <a:gdLst>
                <a:gd name="T0" fmla="*/ 1441 w 1441"/>
                <a:gd name="T1" fmla="*/ 58 h 188"/>
                <a:gd name="T2" fmla="*/ 1430 w 1441"/>
                <a:gd name="T3" fmla="*/ 93 h 188"/>
                <a:gd name="T4" fmla="*/ 1430 w 1441"/>
                <a:gd name="T5" fmla="*/ 122 h 188"/>
                <a:gd name="T6" fmla="*/ 1419 w 1441"/>
                <a:gd name="T7" fmla="*/ 132 h 188"/>
                <a:gd name="T8" fmla="*/ 1355 w 1441"/>
                <a:gd name="T9" fmla="*/ 166 h 188"/>
                <a:gd name="T10" fmla="*/ 1313 w 1441"/>
                <a:gd name="T11" fmla="*/ 188 h 188"/>
                <a:gd name="T12" fmla="*/ 129 w 1441"/>
                <a:gd name="T13" fmla="*/ 188 h 188"/>
                <a:gd name="T14" fmla="*/ 41 w 1441"/>
                <a:gd name="T15" fmla="*/ 162 h 188"/>
                <a:gd name="T16" fmla="*/ 11 w 1441"/>
                <a:gd name="T17" fmla="*/ 143 h 188"/>
                <a:gd name="T18" fmla="*/ 10 w 1441"/>
                <a:gd name="T19" fmla="*/ 138 h 188"/>
                <a:gd name="T20" fmla="*/ 6 w 1441"/>
                <a:gd name="T21" fmla="*/ 106 h 188"/>
                <a:gd name="T22" fmla="*/ 1 w 1441"/>
                <a:gd name="T23" fmla="*/ 67 h 188"/>
                <a:gd name="T24" fmla="*/ 1 w 1441"/>
                <a:gd name="T25" fmla="*/ 62 h 188"/>
                <a:gd name="T26" fmla="*/ 162 w 1441"/>
                <a:gd name="T27" fmla="*/ 62 h 188"/>
                <a:gd name="T28" fmla="*/ 192 w 1441"/>
                <a:gd name="T29" fmla="*/ 50 h 188"/>
                <a:gd name="T30" fmla="*/ 1231 w 1441"/>
                <a:gd name="T31" fmla="*/ 50 h 188"/>
                <a:gd name="T32" fmla="*/ 1304 w 1441"/>
                <a:gd name="T33" fmla="*/ 0 h 188"/>
                <a:gd name="T34" fmla="*/ 1406 w 1441"/>
                <a:gd name="T35" fmla="*/ 0 h 188"/>
                <a:gd name="T36" fmla="*/ 1437 w 1441"/>
                <a:gd name="T37" fmla="*/ 28 h 188"/>
                <a:gd name="T38" fmla="*/ 1441 w 1441"/>
                <a:gd name="T39" fmla="*/ 43 h 188"/>
                <a:gd name="T40" fmla="*/ 1441 w 1441"/>
                <a:gd name="T41" fmla="*/ 5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1" h="188">
                  <a:moveTo>
                    <a:pt x="1441" y="58"/>
                  </a:moveTo>
                  <a:cubicBezTo>
                    <a:pt x="1441" y="58"/>
                    <a:pt x="1429" y="88"/>
                    <a:pt x="1430" y="93"/>
                  </a:cubicBezTo>
                  <a:cubicBezTo>
                    <a:pt x="1430" y="98"/>
                    <a:pt x="1430" y="122"/>
                    <a:pt x="1430" y="122"/>
                  </a:cubicBezTo>
                  <a:cubicBezTo>
                    <a:pt x="1430" y="122"/>
                    <a:pt x="1428" y="126"/>
                    <a:pt x="1419" y="132"/>
                  </a:cubicBezTo>
                  <a:cubicBezTo>
                    <a:pt x="1410" y="137"/>
                    <a:pt x="1356" y="163"/>
                    <a:pt x="1355" y="166"/>
                  </a:cubicBezTo>
                  <a:cubicBezTo>
                    <a:pt x="1353" y="168"/>
                    <a:pt x="1313" y="188"/>
                    <a:pt x="1313" y="188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29" y="188"/>
                    <a:pt x="71" y="182"/>
                    <a:pt x="41" y="162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0" y="65"/>
                    <a:pt x="1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231" y="50"/>
                    <a:pt x="1231" y="50"/>
                    <a:pt x="1231" y="50"/>
                  </a:cubicBezTo>
                  <a:cubicBezTo>
                    <a:pt x="1304" y="0"/>
                    <a:pt x="1304" y="0"/>
                    <a:pt x="1304" y="0"/>
                  </a:cubicBezTo>
                  <a:cubicBezTo>
                    <a:pt x="1406" y="0"/>
                    <a:pt x="1406" y="0"/>
                    <a:pt x="1406" y="0"/>
                  </a:cubicBezTo>
                  <a:cubicBezTo>
                    <a:pt x="1437" y="28"/>
                    <a:pt x="1437" y="28"/>
                    <a:pt x="1437" y="28"/>
                  </a:cubicBezTo>
                  <a:cubicBezTo>
                    <a:pt x="1437" y="28"/>
                    <a:pt x="1441" y="36"/>
                    <a:pt x="1441" y="43"/>
                  </a:cubicBezTo>
                  <a:cubicBezTo>
                    <a:pt x="1441" y="50"/>
                    <a:pt x="1441" y="58"/>
                    <a:pt x="1441" y="58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1" name="Freeform 905"/>
            <p:cNvSpPr>
              <a:spLocks/>
            </p:cNvSpPr>
            <p:nvPr/>
          </p:nvSpPr>
          <p:spPr bwMode="auto">
            <a:xfrm>
              <a:off x="1871663" y="2476500"/>
              <a:ext cx="5268913" cy="1158875"/>
            </a:xfrm>
            <a:custGeom>
              <a:avLst/>
              <a:gdLst>
                <a:gd name="T0" fmla="*/ 1405 w 1405"/>
                <a:gd name="T1" fmla="*/ 201 h 309"/>
                <a:gd name="T2" fmla="*/ 1405 w 1405"/>
                <a:gd name="T3" fmla="*/ 242 h 309"/>
                <a:gd name="T4" fmla="*/ 1405 w 1405"/>
                <a:gd name="T5" fmla="*/ 247 h 309"/>
                <a:gd name="T6" fmla="*/ 1303 w 1405"/>
                <a:gd name="T7" fmla="*/ 247 h 309"/>
                <a:gd name="T8" fmla="*/ 1230 w 1405"/>
                <a:gd name="T9" fmla="*/ 297 h 309"/>
                <a:gd name="T10" fmla="*/ 191 w 1405"/>
                <a:gd name="T11" fmla="*/ 297 h 309"/>
                <a:gd name="T12" fmla="*/ 161 w 1405"/>
                <a:gd name="T13" fmla="*/ 309 h 309"/>
                <a:gd name="T14" fmla="*/ 0 w 1405"/>
                <a:gd name="T15" fmla="*/ 309 h 309"/>
                <a:gd name="T16" fmla="*/ 8 w 1405"/>
                <a:gd name="T17" fmla="*/ 296 h 309"/>
                <a:gd name="T18" fmla="*/ 25 w 1405"/>
                <a:gd name="T19" fmla="*/ 278 h 309"/>
                <a:gd name="T20" fmla="*/ 97 w 1405"/>
                <a:gd name="T21" fmla="*/ 214 h 309"/>
                <a:gd name="T22" fmla="*/ 415 w 1405"/>
                <a:gd name="T23" fmla="*/ 150 h 309"/>
                <a:gd name="T24" fmla="*/ 454 w 1405"/>
                <a:gd name="T25" fmla="*/ 133 h 309"/>
                <a:gd name="T26" fmla="*/ 651 w 1405"/>
                <a:gd name="T27" fmla="*/ 31 h 309"/>
                <a:gd name="T28" fmla="*/ 786 w 1405"/>
                <a:gd name="T29" fmla="*/ 1 h 309"/>
                <a:gd name="T30" fmla="*/ 799 w 1405"/>
                <a:gd name="T31" fmla="*/ 0 h 309"/>
                <a:gd name="T32" fmla="*/ 1015 w 1405"/>
                <a:gd name="T33" fmla="*/ 0 h 309"/>
                <a:gd name="T34" fmla="*/ 1165 w 1405"/>
                <a:gd name="T35" fmla="*/ 14 h 309"/>
                <a:gd name="T36" fmla="*/ 1388 w 1405"/>
                <a:gd name="T37" fmla="*/ 146 h 309"/>
                <a:gd name="T38" fmla="*/ 1405 w 1405"/>
                <a:gd name="T39" fmla="*/ 161 h 309"/>
                <a:gd name="T40" fmla="*/ 1405 w 1405"/>
                <a:gd name="T41" fmla="*/ 2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5" h="309">
                  <a:moveTo>
                    <a:pt x="1405" y="201"/>
                  </a:moveTo>
                  <a:cubicBezTo>
                    <a:pt x="1405" y="217"/>
                    <a:pt x="1405" y="234"/>
                    <a:pt x="1405" y="242"/>
                  </a:cubicBezTo>
                  <a:cubicBezTo>
                    <a:pt x="1405" y="245"/>
                    <a:pt x="1405" y="247"/>
                    <a:pt x="1405" y="247"/>
                  </a:cubicBezTo>
                  <a:cubicBezTo>
                    <a:pt x="1303" y="247"/>
                    <a:pt x="1303" y="247"/>
                    <a:pt x="1303" y="247"/>
                  </a:cubicBezTo>
                  <a:cubicBezTo>
                    <a:pt x="1230" y="297"/>
                    <a:pt x="1230" y="297"/>
                    <a:pt x="1230" y="297"/>
                  </a:cubicBezTo>
                  <a:cubicBezTo>
                    <a:pt x="191" y="297"/>
                    <a:pt x="191" y="297"/>
                    <a:pt x="191" y="297"/>
                  </a:cubicBezTo>
                  <a:cubicBezTo>
                    <a:pt x="161" y="309"/>
                    <a:pt x="161" y="309"/>
                    <a:pt x="161" y="309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1" y="306"/>
                    <a:pt x="3" y="301"/>
                    <a:pt x="8" y="296"/>
                  </a:cubicBezTo>
                  <a:cubicBezTo>
                    <a:pt x="19" y="285"/>
                    <a:pt x="25" y="278"/>
                    <a:pt x="25" y="278"/>
                  </a:cubicBezTo>
                  <a:cubicBezTo>
                    <a:pt x="25" y="278"/>
                    <a:pt x="44" y="231"/>
                    <a:pt x="97" y="214"/>
                  </a:cubicBezTo>
                  <a:cubicBezTo>
                    <a:pt x="150" y="196"/>
                    <a:pt x="378" y="153"/>
                    <a:pt x="415" y="150"/>
                  </a:cubicBezTo>
                  <a:cubicBezTo>
                    <a:pt x="415" y="150"/>
                    <a:pt x="435" y="146"/>
                    <a:pt x="454" y="133"/>
                  </a:cubicBezTo>
                  <a:cubicBezTo>
                    <a:pt x="474" y="121"/>
                    <a:pt x="598" y="47"/>
                    <a:pt x="651" y="31"/>
                  </a:cubicBezTo>
                  <a:cubicBezTo>
                    <a:pt x="704" y="16"/>
                    <a:pt x="774" y="2"/>
                    <a:pt x="786" y="1"/>
                  </a:cubicBezTo>
                  <a:cubicBezTo>
                    <a:pt x="799" y="0"/>
                    <a:pt x="799" y="0"/>
                    <a:pt x="799" y="0"/>
                  </a:cubicBezTo>
                  <a:cubicBezTo>
                    <a:pt x="1015" y="0"/>
                    <a:pt x="1015" y="0"/>
                    <a:pt x="1015" y="0"/>
                  </a:cubicBezTo>
                  <a:cubicBezTo>
                    <a:pt x="1015" y="0"/>
                    <a:pt x="1125" y="6"/>
                    <a:pt x="1165" y="14"/>
                  </a:cubicBezTo>
                  <a:cubicBezTo>
                    <a:pt x="1165" y="14"/>
                    <a:pt x="1321" y="94"/>
                    <a:pt x="1388" y="146"/>
                  </a:cubicBezTo>
                  <a:cubicBezTo>
                    <a:pt x="1388" y="146"/>
                    <a:pt x="1404" y="153"/>
                    <a:pt x="1405" y="161"/>
                  </a:cubicBezTo>
                  <a:cubicBezTo>
                    <a:pt x="1405" y="165"/>
                    <a:pt x="1405" y="183"/>
                    <a:pt x="1405" y="201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2" name="Freeform 906"/>
            <p:cNvSpPr>
              <a:spLocks/>
            </p:cNvSpPr>
            <p:nvPr/>
          </p:nvSpPr>
          <p:spPr bwMode="auto">
            <a:xfrm>
              <a:off x="3548063" y="2532063"/>
              <a:ext cx="1508125" cy="646113"/>
            </a:xfrm>
            <a:custGeom>
              <a:avLst/>
              <a:gdLst>
                <a:gd name="T0" fmla="*/ 402 w 402"/>
                <a:gd name="T1" fmla="*/ 0 h 172"/>
                <a:gd name="T2" fmla="*/ 371 w 402"/>
                <a:gd name="T3" fmla="*/ 144 h 172"/>
                <a:gd name="T4" fmla="*/ 371 w 402"/>
                <a:gd name="T5" fmla="*/ 151 h 172"/>
                <a:gd name="T6" fmla="*/ 0 w 402"/>
                <a:gd name="T7" fmla="*/ 172 h 172"/>
                <a:gd name="T8" fmla="*/ 29 w 402"/>
                <a:gd name="T9" fmla="*/ 131 h 172"/>
                <a:gd name="T10" fmla="*/ 277 w 402"/>
                <a:gd name="T11" fmla="*/ 10 h 172"/>
                <a:gd name="T12" fmla="*/ 402 w 402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2" h="172">
                  <a:moveTo>
                    <a:pt x="402" y="0"/>
                  </a:moveTo>
                  <a:cubicBezTo>
                    <a:pt x="371" y="144"/>
                    <a:pt x="371" y="144"/>
                    <a:pt x="371" y="144"/>
                  </a:cubicBezTo>
                  <a:cubicBezTo>
                    <a:pt x="371" y="151"/>
                    <a:pt x="371" y="151"/>
                    <a:pt x="371" y="151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" y="166"/>
                    <a:pt x="6" y="158"/>
                    <a:pt x="29" y="131"/>
                  </a:cubicBezTo>
                  <a:cubicBezTo>
                    <a:pt x="64" y="90"/>
                    <a:pt x="233" y="20"/>
                    <a:pt x="277" y="10"/>
                  </a:cubicBezTo>
                  <a:cubicBezTo>
                    <a:pt x="321" y="0"/>
                    <a:pt x="402" y="0"/>
                    <a:pt x="402" y="0"/>
                  </a:cubicBezTo>
                  <a:close/>
                </a:path>
              </a:pathLst>
            </a:custGeom>
            <a:solidFill>
              <a:srgbClr val="BDD3E0"/>
            </a:solidFill>
            <a:ln w="10" cap="flat">
              <a:solidFill>
                <a:srgbClr val="B11F5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3" name="Freeform 907"/>
            <p:cNvSpPr>
              <a:spLocks/>
            </p:cNvSpPr>
            <p:nvPr/>
          </p:nvSpPr>
          <p:spPr bwMode="auto">
            <a:xfrm>
              <a:off x="3548063" y="3098800"/>
              <a:ext cx="1392238" cy="889000"/>
            </a:xfrm>
            <a:custGeom>
              <a:avLst/>
              <a:gdLst>
                <a:gd name="T0" fmla="*/ 371 w 371"/>
                <a:gd name="T1" fmla="*/ 0 h 237"/>
                <a:gd name="T2" fmla="*/ 371 w 371"/>
                <a:gd name="T3" fmla="*/ 237 h 237"/>
                <a:gd name="T4" fmla="*/ 1 w 371"/>
                <a:gd name="T5" fmla="*/ 237 h 237"/>
                <a:gd name="T6" fmla="*/ 1 w 371"/>
                <a:gd name="T7" fmla="*/ 30 h 237"/>
                <a:gd name="T8" fmla="*/ 0 w 371"/>
                <a:gd name="T9" fmla="*/ 21 h 237"/>
                <a:gd name="T10" fmla="*/ 371 w 371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237">
                  <a:moveTo>
                    <a:pt x="371" y="0"/>
                  </a:moveTo>
                  <a:cubicBezTo>
                    <a:pt x="371" y="237"/>
                    <a:pt x="371" y="237"/>
                    <a:pt x="371" y="237"/>
                  </a:cubicBezTo>
                  <a:cubicBezTo>
                    <a:pt x="1" y="237"/>
                    <a:pt x="1" y="237"/>
                    <a:pt x="1" y="237"/>
                  </a:cubicBezTo>
                  <a:cubicBezTo>
                    <a:pt x="1" y="237"/>
                    <a:pt x="1" y="40"/>
                    <a:pt x="1" y="30"/>
                  </a:cubicBezTo>
                  <a:cubicBezTo>
                    <a:pt x="1" y="26"/>
                    <a:pt x="0" y="24"/>
                    <a:pt x="0" y="21"/>
                  </a:cubicBezTo>
                  <a:lnTo>
                    <a:pt x="371" y="0"/>
                  </a:ln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4" name="Freeform 908"/>
            <p:cNvSpPr>
              <a:spLocks/>
            </p:cNvSpPr>
            <p:nvPr/>
          </p:nvSpPr>
          <p:spPr bwMode="auto">
            <a:xfrm>
              <a:off x="4940301" y="2532063"/>
              <a:ext cx="1270000" cy="566738"/>
            </a:xfrm>
            <a:custGeom>
              <a:avLst/>
              <a:gdLst>
                <a:gd name="T0" fmla="*/ 339 w 339"/>
                <a:gd name="T1" fmla="*/ 131 h 151"/>
                <a:gd name="T2" fmla="*/ 0 w 339"/>
                <a:gd name="T3" fmla="*/ 151 h 151"/>
                <a:gd name="T4" fmla="*/ 0 w 339"/>
                <a:gd name="T5" fmla="*/ 144 h 151"/>
                <a:gd name="T6" fmla="*/ 31 w 339"/>
                <a:gd name="T7" fmla="*/ 0 h 151"/>
                <a:gd name="T8" fmla="*/ 159 w 339"/>
                <a:gd name="T9" fmla="*/ 0 h 151"/>
                <a:gd name="T10" fmla="*/ 283 w 339"/>
                <a:gd name="T11" fmla="*/ 47 h 151"/>
                <a:gd name="T12" fmla="*/ 339 w 339"/>
                <a:gd name="T13" fmla="*/ 1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51">
                  <a:moveTo>
                    <a:pt x="339" y="13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248" y="15"/>
                    <a:pt x="283" y="47"/>
                  </a:cubicBezTo>
                  <a:cubicBezTo>
                    <a:pt x="315" y="75"/>
                    <a:pt x="331" y="108"/>
                    <a:pt x="339" y="131"/>
                  </a:cubicBezTo>
                  <a:close/>
                </a:path>
              </a:pathLst>
            </a:custGeom>
            <a:solidFill>
              <a:srgbClr val="BDD3E0"/>
            </a:solidFill>
            <a:ln w="10" cap="flat">
              <a:solidFill>
                <a:srgbClr val="B11F5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5" name="Freeform 909"/>
            <p:cNvSpPr>
              <a:spLocks/>
            </p:cNvSpPr>
            <p:nvPr/>
          </p:nvSpPr>
          <p:spPr bwMode="auto">
            <a:xfrm>
              <a:off x="4940301" y="3024188"/>
              <a:ext cx="1319213" cy="963613"/>
            </a:xfrm>
            <a:custGeom>
              <a:avLst/>
              <a:gdLst>
                <a:gd name="T0" fmla="*/ 352 w 352"/>
                <a:gd name="T1" fmla="*/ 106 h 257"/>
                <a:gd name="T2" fmla="*/ 271 w 352"/>
                <a:gd name="T3" fmla="*/ 170 h 257"/>
                <a:gd name="T4" fmla="*/ 248 w 352"/>
                <a:gd name="T5" fmla="*/ 257 h 257"/>
                <a:gd name="T6" fmla="*/ 0 w 352"/>
                <a:gd name="T7" fmla="*/ 257 h 257"/>
                <a:gd name="T8" fmla="*/ 0 w 352"/>
                <a:gd name="T9" fmla="*/ 20 h 257"/>
                <a:gd name="T10" fmla="*/ 339 w 352"/>
                <a:gd name="T11" fmla="*/ 0 h 257"/>
                <a:gd name="T12" fmla="*/ 342 w 352"/>
                <a:gd name="T13" fmla="*/ 8 h 257"/>
                <a:gd name="T14" fmla="*/ 352 w 352"/>
                <a:gd name="T15" fmla="*/ 10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57">
                  <a:moveTo>
                    <a:pt x="352" y="106"/>
                  </a:moveTo>
                  <a:cubicBezTo>
                    <a:pt x="352" y="106"/>
                    <a:pt x="289" y="132"/>
                    <a:pt x="271" y="170"/>
                  </a:cubicBezTo>
                  <a:cubicBezTo>
                    <a:pt x="253" y="208"/>
                    <a:pt x="248" y="257"/>
                    <a:pt x="248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340" y="3"/>
                    <a:pt x="341" y="5"/>
                    <a:pt x="342" y="8"/>
                  </a:cubicBezTo>
                  <a:cubicBezTo>
                    <a:pt x="349" y="31"/>
                    <a:pt x="350" y="88"/>
                    <a:pt x="352" y="106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6" name="Freeform 910"/>
            <p:cNvSpPr>
              <a:spLocks/>
            </p:cNvSpPr>
            <p:nvPr/>
          </p:nvSpPr>
          <p:spPr bwMode="auto">
            <a:xfrm>
              <a:off x="1965326" y="3316288"/>
              <a:ext cx="363538" cy="203200"/>
            </a:xfrm>
            <a:custGeom>
              <a:avLst/>
              <a:gdLst>
                <a:gd name="T0" fmla="*/ 90 w 97"/>
                <a:gd name="T1" fmla="*/ 30 h 54"/>
                <a:gd name="T2" fmla="*/ 0 w 97"/>
                <a:gd name="T3" fmla="*/ 54 h 54"/>
                <a:gd name="T4" fmla="*/ 49 w 97"/>
                <a:gd name="T5" fmla="*/ 0 h 54"/>
                <a:gd name="T6" fmla="*/ 88 w 97"/>
                <a:gd name="T7" fmla="*/ 14 h 54"/>
                <a:gd name="T8" fmla="*/ 90 w 97"/>
                <a:gd name="T9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4">
                  <a:moveTo>
                    <a:pt x="90" y="30"/>
                  </a:moveTo>
                  <a:cubicBezTo>
                    <a:pt x="49" y="53"/>
                    <a:pt x="0" y="54"/>
                    <a:pt x="0" y="54"/>
                  </a:cubicBezTo>
                  <a:cubicBezTo>
                    <a:pt x="0" y="54"/>
                    <a:pt x="14" y="21"/>
                    <a:pt x="49" y="0"/>
                  </a:cubicBezTo>
                  <a:cubicBezTo>
                    <a:pt x="49" y="0"/>
                    <a:pt x="78" y="5"/>
                    <a:pt x="88" y="14"/>
                  </a:cubicBezTo>
                  <a:cubicBezTo>
                    <a:pt x="97" y="22"/>
                    <a:pt x="90" y="30"/>
                    <a:pt x="90" y="30"/>
                  </a:cubicBezTo>
                  <a:close/>
                </a:path>
              </a:pathLst>
            </a:cu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7" name="Freeform 911"/>
            <p:cNvSpPr>
              <a:spLocks/>
            </p:cNvSpPr>
            <p:nvPr/>
          </p:nvSpPr>
          <p:spPr bwMode="auto">
            <a:xfrm>
              <a:off x="2366963" y="3508375"/>
              <a:ext cx="936625" cy="588963"/>
            </a:xfrm>
            <a:custGeom>
              <a:avLst/>
              <a:gdLst>
                <a:gd name="T0" fmla="*/ 250 w 250"/>
                <a:gd name="T1" fmla="*/ 94 h 157"/>
                <a:gd name="T2" fmla="*/ 250 w 250"/>
                <a:gd name="T3" fmla="*/ 157 h 157"/>
                <a:gd name="T4" fmla="*/ 0 w 250"/>
                <a:gd name="T5" fmla="*/ 157 h 157"/>
                <a:gd name="T6" fmla="*/ 0 w 250"/>
                <a:gd name="T7" fmla="*/ 157 h 157"/>
                <a:gd name="T8" fmla="*/ 0 w 250"/>
                <a:gd name="T9" fmla="*/ 94 h 157"/>
                <a:gd name="T10" fmla="*/ 33 w 250"/>
                <a:gd name="T11" fmla="*/ 31 h 157"/>
                <a:gd name="T12" fmla="*/ 125 w 250"/>
                <a:gd name="T13" fmla="*/ 0 h 157"/>
                <a:gd name="T14" fmla="*/ 201 w 250"/>
                <a:gd name="T15" fmla="*/ 19 h 157"/>
                <a:gd name="T16" fmla="*/ 250 w 250"/>
                <a:gd name="T17" fmla="*/ 9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157">
                  <a:moveTo>
                    <a:pt x="250" y="94"/>
                  </a:moveTo>
                  <a:cubicBezTo>
                    <a:pt x="250" y="157"/>
                    <a:pt x="250" y="157"/>
                    <a:pt x="25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3" y="58"/>
                    <a:pt x="33" y="31"/>
                  </a:cubicBezTo>
                  <a:cubicBezTo>
                    <a:pt x="51" y="14"/>
                    <a:pt x="80" y="0"/>
                    <a:pt x="125" y="0"/>
                  </a:cubicBezTo>
                  <a:cubicBezTo>
                    <a:pt x="159" y="0"/>
                    <a:pt x="183" y="8"/>
                    <a:pt x="201" y="19"/>
                  </a:cubicBezTo>
                  <a:cubicBezTo>
                    <a:pt x="245" y="47"/>
                    <a:pt x="250" y="94"/>
                    <a:pt x="250" y="94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8" name="Freeform 912"/>
            <p:cNvSpPr>
              <a:spLocks/>
            </p:cNvSpPr>
            <p:nvPr/>
          </p:nvSpPr>
          <p:spPr bwMode="auto">
            <a:xfrm>
              <a:off x="5967413" y="3467100"/>
              <a:ext cx="936625" cy="630238"/>
            </a:xfrm>
            <a:custGeom>
              <a:avLst/>
              <a:gdLst>
                <a:gd name="T0" fmla="*/ 250 w 250"/>
                <a:gd name="T1" fmla="*/ 94 h 168"/>
                <a:gd name="T2" fmla="*/ 250 w 250"/>
                <a:gd name="T3" fmla="*/ 154 h 168"/>
                <a:gd name="T4" fmla="*/ 223 w 250"/>
                <a:gd name="T5" fmla="*/ 168 h 168"/>
                <a:gd name="T6" fmla="*/ 0 w 250"/>
                <a:gd name="T7" fmla="*/ 168 h 168"/>
                <a:gd name="T8" fmla="*/ 0 w 250"/>
                <a:gd name="T9" fmla="*/ 94 h 168"/>
                <a:gd name="T10" fmla="*/ 35 w 250"/>
                <a:gd name="T11" fmla="*/ 30 h 168"/>
                <a:gd name="T12" fmla="*/ 125 w 250"/>
                <a:gd name="T13" fmla="*/ 0 h 168"/>
                <a:gd name="T14" fmla="*/ 175 w 250"/>
                <a:gd name="T15" fmla="*/ 7 h 168"/>
                <a:gd name="T16" fmla="*/ 250 w 250"/>
                <a:gd name="T17" fmla="*/ 9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168">
                  <a:moveTo>
                    <a:pt x="250" y="94"/>
                  </a:moveTo>
                  <a:cubicBezTo>
                    <a:pt x="250" y="154"/>
                    <a:pt x="250" y="154"/>
                    <a:pt x="250" y="154"/>
                  </a:cubicBezTo>
                  <a:cubicBezTo>
                    <a:pt x="238" y="161"/>
                    <a:pt x="223" y="168"/>
                    <a:pt x="223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4" y="58"/>
                    <a:pt x="35" y="30"/>
                  </a:cubicBezTo>
                  <a:cubicBezTo>
                    <a:pt x="53" y="13"/>
                    <a:pt x="82" y="0"/>
                    <a:pt x="125" y="0"/>
                  </a:cubicBezTo>
                  <a:cubicBezTo>
                    <a:pt x="145" y="0"/>
                    <a:pt x="161" y="3"/>
                    <a:pt x="175" y="7"/>
                  </a:cubicBezTo>
                  <a:cubicBezTo>
                    <a:pt x="244" y="29"/>
                    <a:pt x="250" y="94"/>
                    <a:pt x="250" y="94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9" name="Freeform 913"/>
            <p:cNvSpPr>
              <a:spLocks/>
            </p:cNvSpPr>
            <p:nvPr/>
          </p:nvSpPr>
          <p:spPr bwMode="auto">
            <a:xfrm>
              <a:off x="1890713" y="3797300"/>
              <a:ext cx="93663" cy="123825"/>
            </a:xfrm>
            <a:custGeom>
              <a:avLst/>
              <a:gdLst>
                <a:gd name="T0" fmla="*/ 25 w 25"/>
                <a:gd name="T1" fmla="*/ 16 h 33"/>
                <a:gd name="T2" fmla="*/ 8 w 25"/>
                <a:gd name="T3" fmla="*/ 33 h 33"/>
                <a:gd name="T4" fmla="*/ 4 w 25"/>
                <a:gd name="T5" fmla="*/ 33 h 33"/>
                <a:gd name="T6" fmla="*/ 0 w 25"/>
                <a:gd name="T7" fmla="*/ 1 h 33"/>
                <a:gd name="T8" fmla="*/ 8 w 25"/>
                <a:gd name="T9" fmla="*/ 0 h 33"/>
                <a:gd name="T10" fmla="*/ 25 w 25"/>
                <a:gd name="T1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3">
                  <a:moveTo>
                    <a:pt x="25" y="16"/>
                  </a:moveTo>
                  <a:cubicBezTo>
                    <a:pt x="25" y="26"/>
                    <a:pt x="17" y="33"/>
                    <a:pt x="8" y="33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5" y="0"/>
                    <a:pt x="8" y="0"/>
                  </a:cubicBezTo>
                  <a:cubicBezTo>
                    <a:pt x="17" y="0"/>
                    <a:pt x="25" y="7"/>
                    <a:pt x="25" y="16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0" name="Freeform 914"/>
            <p:cNvSpPr>
              <a:spLocks/>
            </p:cNvSpPr>
            <p:nvPr/>
          </p:nvSpPr>
          <p:spPr bwMode="auto">
            <a:xfrm>
              <a:off x="3702051" y="2911475"/>
              <a:ext cx="269875" cy="228600"/>
            </a:xfrm>
            <a:custGeom>
              <a:avLst/>
              <a:gdLst>
                <a:gd name="T0" fmla="*/ 0 w 72"/>
                <a:gd name="T1" fmla="*/ 50 h 61"/>
                <a:gd name="T2" fmla="*/ 36 w 72"/>
                <a:gd name="T3" fmla="*/ 59 h 61"/>
                <a:gd name="T4" fmla="*/ 72 w 72"/>
                <a:gd name="T5" fmla="*/ 44 h 61"/>
                <a:gd name="T6" fmla="*/ 72 w 72"/>
                <a:gd name="T7" fmla="*/ 23 h 61"/>
                <a:gd name="T8" fmla="*/ 49 w 72"/>
                <a:gd name="T9" fmla="*/ 6 h 61"/>
                <a:gd name="T10" fmla="*/ 0 w 72"/>
                <a:gd name="T11" fmla="*/ 44 h 61"/>
                <a:gd name="T12" fmla="*/ 0 w 72"/>
                <a:gd name="T13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61">
                  <a:moveTo>
                    <a:pt x="0" y="50"/>
                  </a:moveTo>
                  <a:cubicBezTo>
                    <a:pt x="0" y="50"/>
                    <a:pt x="5" y="57"/>
                    <a:pt x="36" y="59"/>
                  </a:cubicBezTo>
                  <a:cubicBezTo>
                    <a:pt x="67" y="61"/>
                    <a:pt x="72" y="44"/>
                    <a:pt x="72" y="44"/>
                  </a:cubicBezTo>
                  <a:cubicBezTo>
                    <a:pt x="72" y="44"/>
                    <a:pt x="72" y="34"/>
                    <a:pt x="72" y="23"/>
                  </a:cubicBezTo>
                  <a:cubicBezTo>
                    <a:pt x="71" y="12"/>
                    <a:pt x="56" y="7"/>
                    <a:pt x="49" y="6"/>
                  </a:cubicBezTo>
                  <a:cubicBezTo>
                    <a:pt x="10" y="0"/>
                    <a:pt x="0" y="44"/>
                    <a:pt x="0" y="44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1" name="Freeform 915"/>
            <p:cNvSpPr>
              <a:spLocks/>
            </p:cNvSpPr>
            <p:nvPr/>
          </p:nvSpPr>
          <p:spPr bwMode="auto">
            <a:xfrm>
              <a:off x="4572001" y="3200400"/>
              <a:ext cx="228600" cy="60325"/>
            </a:xfrm>
            <a:custGeom>
              <a:avLst/>
              <a:gdLst>
                <a:gd name="T0" fmla="*/ 61 w 61"/>
                <a:gd name="T1" fmla="*/ 8 h 16"/>
                <a:gd name="T2" fmla="*/ 53 w 61"/>
                <a:gd name="T3" fmla="*/ 16 h 16"/>
                <a:gd name="T4" fmla="*/ 8 w 61"/>
                <a:gd name="T5" fmla="*/ 16 h 16"/>
                <a:gd name="T6" fmla="*/ 0 w 61"/>
                <a:gd name="T7" fmla="*/ 8 h 16"/>
                <a:gd name="T8" fmla="*/ 0 w 61"/>
                <a:gd name="T9" fmla="*/ 8 h 16"/>
                <a:gd name="T10" fmla="*/ 8 w 61"/>
                <a:gd name="T11" fmla="*/ 0 h 16"/>
                <a:gd name="T12" fmla="*/ 53 w 61"/>
                <a:gd name="T13" fmla="*/ 0 h 16"/>
                <a:gd name="T14" fmla="*/ 61 w 61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6">
                  <a:moveTo>
                    <a:pt x="61" y="8"/>
                  </a:moveTo>
                  <a:cubicBezTo>
                    <a:pt x="61" y="12"/>
                    <a:pt x="58" y="16"/>
                    <a:pt x="53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8" y="0"/>
                    <a:pt x="61" y="4"/>
                    <a:pt x="61" y="8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2" name="Freeform 916"/>
            <p:cNvSpPr>
              <a:spLocks/>
            </p:cNvSpPr>
            <p:nvPr/>
          </p:nvSpPr>
          <p:spPr bwMode="auto">
            <a:xfrm>
              <a:off x="5907088" y="3200400"/>
              <a:ext cx="228600" cy="60325"/>
            </a:xfrm>
            <a:custGeom>
              <a:avLst/>
              <a:gdLst>
                <a:gd name="T0" fmla="*/ 61 w 61"/>
                <a:gd name="T1" fmla="*/ 8 h 16"/>
                <a:gd name="T2" fmla="*/ 53 w 61"/>
                <a:gd name="T3" fmla="*/ 16 h 16"/>
                <a:gd name="T4" fmla="*/ 8 w 61"/>
                <a:gd name="T5" fmla="*/ 16 h 16"/>
                <a:gd name="T6" fmla="*/ 0 w 61"/>
                <a:gd name="T7" fmla="*/ 8 h 16"/>
                <a:gd name="T8" fmla="*/ 0 w 61"/>
                <a:gd name="T9" fmla="*/ 8 h 16"/>
                <a:gd name="T10" fmla="*/ 8 w 61"/>
                <a:gd name="T11" fmla="*/ 0 h 16"/>
                <a:gd name="T12" fmla="*/ 53 w 61"/>
                <a:gd name="T13" fmla="*/ 0 h 16"/>
                <a:gd name="T14" fmla="*/ 61 w 61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6">
                  <a:moveTo>
                    <a:pt x="61" y="8"/>
                  </a:moveTo>
                  <a:cubicBezTo>
                    <a:pt x="61" y="12"/>
                    <a:pt x="58" y="16"/>
                    <a:pt x="53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8" y="0"/>
                    <a:pt x="61" y="4"/>
                    <a:pt x="61" y="8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3" name="Freeform 917"/>
            <p:cNvSpPr>
              <a:spLocks/>
            </p:cNvSpPr>
            <p:nvPr/>
          </p:nvSpPr>
          <p:spPr bwMode="auto">
            <a:xfrm>
              <a:off x="6207126" y="2525713"/>
              <a:ext cx="847725" cy="501650"/>
            </a:xfrm>
            <a:custGeom>
              <a:avLst/>
              <a:gdLst>
                <a:gd name="T0" fmla="*/ 226 w 226"/>
                <a:gd name="T1" fmla="*/ 128 h 134"/>
                <a:gd name="T2" fmla="*/ 101 w 226"/>
                <a:gd name="T3" fmla="*/ 80 h 134"/>
                <a:gd name="T4" fmla="*/ 0 w 226"/>
                <a:gd name="T5" fmla="*/ 0 h 134"/>
                <a:gd name="T6" fmla="*/ 10 w 226"/>
                <a:gd name="T7" fmla="*/ 2 h 134"/>
                <a:gd name="T8" fmla="*/ 226 w 226"/>
                <a:gd name="T9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34">
                  <a:moveTo>
                    <a:pt x="226" y="128"/>
                  </a:moveTo>
                  <a:cubicBezTo>
                    <a:pt x="225" y="134"/>
                    <a:pt x="163" y="115"/>
                    <a:pt x="101" y="80"/>
                  </a:cubicBezTo>
                  <a:cubicBezTo>
                    <a:pt x="41" y="45"/>
                    <a:pt x="2" y="2"/>
                    <a:pt x="0" y="0"/>
                  </a:cubicBezTo>
                  <a:cubicBezTo>
                    <a:pt x="4" y="0"/>
                    <a:pt x="7" y="1"/>
                    <a:pt x="10" y="2"/>
                  </a:cubicBezTo>
                  <a:cubicBezTo>
                    <a:pt x="10" y="2"/>
                    <a:pt x="155" y="76"/>
                    <a:pt x="226" y="128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4" name="Freeform 918"/>
            <p:cNvSpPr>
              <a:spLocks/>
            </p:cNvSpPr>
            <p:nvPr/>
          </p:nvSpPr>
          <p:spPr bwMode="auto">
            <a:xfrm>
              <a:off x="6934201" y="3230563"/>
              <a:ext cx="206375" cy="153988"/>
            </a:xfrm>
            <a:custGeom>
              <a:avLst/>
              <a:gdLst>
                <a:gd name="T0" fmla="*/ 55 w 55"/>
                <a:gd name="T1" fmla="*/ 0 h 41"/>
                <a:gd name="T2" fmla="*/ 55 w 55"/>
                <a:gd name="T3" fmla="*/ 41 h 41"/>
                <a:gd name="T4" fmla="*/ 55 w 55"/>
                <a:gd name="T5" fmla="*/ 41 h 41"/>
                <a:gd name="T6" fmla="*/ 0 w 55"/>
                <a:gd name="T7" fmla="*/ 20 h 41"/>
                <a:gd name="T8" fmla="*/ 55 w 5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55" y="0"/>
                  </a:moveTo>
                  <a:cubicBezTo>
                    <a:pt x="55" y="16"/>
                    <a:pt x="55" y="33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25" y="41"/>
                    <a:pt x="0" y="32"/>
                    <a:pt x="0" y="20"/>
                  </a:cubicBezTo>
                  <a:cubicBezTo>
                    <a:pt x="0" y="9"/>
                    <a:pt x="25" y="0"/>
                    <a:pt x="55" y="0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5" name="Freeform 919"/>
            <p:cNvSpPr>
              <a:spLocks noEditPoints="1"/>
            </p:cNvSpPr>
            <p:nvPr/>
          </p:nvSpPr>
          <p:spPr bwMode="auto">
            <a:xfrm>
              <a:off x="6011863" y="3519488"/>
              <a:ext cx="825500" cy="825500"/>
            </a:xfrm>
            <a:custGeom>
              <a:avLst/>
              <a:gdLst>
                <a:gd name="T0" fmla="*/ 180 w 220"/>
                <a:gd name="T1" fmla="*/ 25 h 220"/>
                <a:gd name="T2" fmla="*/ 110 w 220"/>
                <a:gd name="T3" fmla="*/ 0 h 220"/>
                <a:gd name="T4" fmla="*/ 40 w 220"/>
                <a:gd name="T5" fmla="*/ 25 h 220"/>
                <a:gd name="T6" fmla="*/ 16 w 220"/>
                <a:gd name="T7" fmla="*/ 53 h 220"/>
                <a:gd name="T8" fmla="*/ 0 w 220"/>
                <a:gd name="T9" fmla="*/ 110 h 220"/>
                <a:gd name="T10" fmla="*/ 16 w 220"/>
                <a:gd name="T11" fmla="*/ 168 h 220"/>
                <a:gd name="T12" fmla="*/ 110 w 220"/>
                <a:gd name="T13" fmla="*/ 220 h 220"/>
                <a:gd name="T14" fmla="*/ 220 w 220"/>
                <a:gd name="T15" fmla="*/ 110 h 220"/>
                <a:gd name="T16" fmla="*/ 180 w 220"/>
                <a:gd name="T17" fmla="*/ 25 h 220"/>
                <a:gd name="T18" fmla="*/ 110 w 220"/>
                <a:gd name="T19" fmla="*/ 195 h 220"/>
                <a:gd name="T20" fmla="*/ 25 w 220"/>
                <a:gd name="T21" fmla="*/ 110 h 220"/>
                <a:gd name="T22" fmla="*/ 110 w 220"/>
                <a:gd name="T23" fmla="*/ 25 h 220"/>
                <a:gd name="T24" fmla="*/ 195 w 220"/>
                <a:gd name="T25" fmla="*/ 110 h 220"/>
                <a:gd name="T26" fmla="*/ 110 w 220"/>
                <a:gd name="T27" fmla="*/ 19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180" y="25"/>
                  </a:moveTo>
                  <a:cubicBezTo>
                    <a:pt x="161" y="10"/>
                    <a:pt x="136" y="0"/>
                    <a:pt x="110" y="0"/>
                  </a:cubicBezTo>
                  <a:cubicBezTo>
                    <a:pt x="83" y="0"/>
                    <a:pt x="59" y="10"/>
                    <a:pt x="40" y="25"/>
                  </a:cubicBezTo>
                  <a:cubicBezTo>
                    <a:pt x="31" y="33"/>
                    <a:pt x="23" y="42"/>
                    <a:pt x="16" y="53"/>
                  </a:cubicBezTo>
                  <a:cubicBezTo>
                    <a:pt x="6" y="69"/>
                    <a:pt x="0" y="89"/>
                    <a:pt x="0" y="110"/>
                  </a:cubicBezTo>
                  <a:cubicBezTo>
                    <a:pt x="0" y="131"/>
                    <a:pt x="6" y="151"/>
                    <a:pt x="16" y="168"/>
                  </a:cubicBezTo>
                  <a:cubicBezTo>
                    <a:pt x="36" y="199"/>
                    <a:pt x="70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76"/>
                    <a:pt x="204" y="45"/>
                    <a:pt x="180" y="25"/>
                  </a:cubicBezTo>
                  <a:close/>
                  <a:moveTo>
                    <a:pt x="110" y="195"/>
                  </a:moveTo>
                  <a:cubicBezTo>
                    <a:pt x="63" y="195"/>
                    <a:pt x="25" y="157"/>
                    <a:pt x="25" y="110"/>
                  </a:cubicBezTo>
                  <a:cubicBezTo>
                    <a:pt x="25" y="63"/>
                    <a:pt x="63" y="25"/>
                    <a:pt x="110" y="25"/>
                  </a:cubicBezTo>
                  <a:cubicBezTo>
                    <a:pt x="157" y="25"/>
                    <a:pt x="195" y="63"/>
                    <a:pt x="195" y="110"/>
                  </a:cubicBezTo>
                  <a:cubicBezTo>
                    <a:pt x="195" y="157"/>
                    <a:pt x="157" y="195"/>
                    <a:pt x="110" y="195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6" name="Freeform 920"/>
            <p:cNvSpPr>
              <a:spLocks noEditPoints="1"/>
            </p:cNvSpPr>
            <p:nvPr/>
          </p:nvSpPr>
          <p:spPr bwMode="auto">
            <a:xfrm>
              <a:off x="6105526" y="3613150"/>
              <a:ext cx="638175" cy="638175"/>
            </a:xfrm>
            <a:custGeom>
              <a:avLst/>
              <a:gdLst>
                <a:gd name="T0" fmla="*/ 85 w 170"/>
                <a:gd name="T1" fmla="*/ 0 h 170"/>
                <a:gd name="T2" fmla="*/ 0 w 170"/>
                <a:gd name="T3" fmla="*/ 85 h 170"/>
                <a:gd name="T4" fmla="*/ 85 w 170"/>
                <a:gd name="T5" fmla="*/ 170 h 170"/>
                <a:gd name="T6" fmla="*/ 170 w 170"/>
                <a:gd name="T7" fmla="*/ 85 h 170"/>
                <a:gd name="T8" fmla="*/ 85 w 170"/>
                <a:gd name="T9" fmla="*/ 0 h 170"/>
                <a:gd name="T10" fmla="*/ 88 w 170"/>
                <a:gd name="T11" fmla="*/ 163 h 170"/>
                <a:gd name="T12" fmla="*/ 7 w 170"/>
                <a:gd name="T13" fmla="*/ 89 h 170"/>
                <a:gd name="T14" fmla="*/ 81 w 170"/>
                <a:gd name="T15" fmla="*/ 8 h 170"/>
                <a:gd name="T16" fmla="*/ 162 w 170"/>
                <a:gd name="T17" fmla="*/ 82 h 170"/>
                <a:gd name="T18" fmla="*/ 88 w 170"/>
                <a:gd name="T19" fmla="*/ 16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2" y="170"/>
                    <a:pt x="170" y="132"/>
                    <a:pt x="170" y="85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8" y="163"/>
                  </a:moveTo>
                  <a:cubicBezTo>
                    <a:pt x="46" y="165"/>
                    <a:pt x="9" y="131"/>
                    <a:pt x="7" y="89"/>
                  </a:cubicBezTo>
                  <a:cubicBezTo>
                    <a:pt x="5" y="46"/>
                    <a:pt x="39" y="10"/>
                    <a:pt x="81" y="8"/>
                  </a:cubicBezTo>
                  <a:cubicBezTo>
                    <a:pt x="124" y="6"/>
                    <a:pt x="160" y="39"/>
                    <a:pt x="162" y="82"/>
                  </a:cubicBezTo>
                  <a:cubicBezTo>
                    <a:pt x="164" y="124"/>
                    <a:pt x="131" y="161"/>
                    <a:pt x="88" y="163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7" name="Freeform 921"/>
            <p:cNvSpPr>
              <a:spLocks noEditPoints="1"/>
            </p:cNvSpPr>
            <p:nvPr/>
          </p:nvSpPr>
          <p:spPr bwMode="auto">
            <a:xfrm>
              <a:off x="6124576" y="3635375"/>
              <a:ext cx="596900" cy="596900"/>
            </a:xfrm>
            <a:custGeom>
              <a:avLst/>
              <a:gdLst>
                <a:gd name="T0" fmla="*/ 2 w 159"/>
                <a:gd name="T1" fmla="*/ 83 h 159"/>
                <a:gd name="T2" fmla="*/ 157 w 159"/>
                <a:gd name="T3" fmla="*/ 76 h 159"/>
                <a:gd name="T4" fmla="*/ 151 w 159"/>
                <a:gd name="T5" fmla="*/ 64 h 159"/>
                <a:gd name="T6" fmla="*/ 100 w 159"/>
                <a:gd name="T7" fmla="*/ 67 h 159"/>
                <a:gd name="T8" fmla="*/ 151 w 159"/>
                <a:gd name="T9" fmla="*/ 64 h 159"/>
                <a:gd name="T10" fmla="*/ 110 w 159"/>
                <a:gd name="T11" fmla="*/ 52 h 159"/>
                <a:gd name="T12" fmla="*/ 96 w 159"/>
                <a:gd name="T13" fmla="*/ 8 h 159"/>
                <a:gd name="T14" fmla="*/ 92 w 159"/>
                <a:gd name="T15" fmla="*/ 72 h 159"/>
                <a:gd name="T16" fmla="*/ 93 w 159"/>
                <a:gd name="T17" fmla="*/ 78 h 159"/>
                <a:gd name="T18" fmla="*/ 92 w 159"/>
                <a:gd name="T19" fmla="*/ 72 h 159"/>
                <a:gd name="T20" fmla="*/ 85 w 159"/>
                <a:gd name="T21" fmla="*/ 91 h 159"/>
                <a:gd name="T22" fmla="*/ 90 w 159"/>
                <a:gd name="T23" fmla="*/ 88 h 159"/>
                <a:gd name="T24" fmla="*/ 78 w 159"/>
                <a:gd name="T25" fmla="*/ 7 h 159"/>
                <a:gd name="T26" fmla="*/ 89 w 159"/>
                <a:gd name="T27" fmla="*/ 57 h 159"/>
                <a:gd name="T28" fmla="*/ 78 w 159"/>
                <a:gd name="T29" fmla="*/ 7 h 159"/>
                <a:gd name="T30" fmla="*/ 80 w 159"/>
                <a:gd name="T31" fmla="*/ 69 h 159"/>
                <a:gd name="T32" fmla="*/ 80 w 159"/>
                <a:gd name="T33" fmla="*/ 63 h 159"/>
                <a:gd name="T34" fmla="*/ 80 w 159"/>
                <a:gd name="T35" fmla="*/ 70 h 159"/>
                <a:gd name="T36" fmla="*/ 80 w 159"/>
                <a:gd name="T37" fmla="*/ 88 h 159"/>
                <a:gd name="T38" fmla="*/ 80 w 159"/>
                <a:gd name="T39" fmla="*/ 70 h 159"/>
                <a:gd name="T40" fmla="*/ 70 w 159"/>
                <a:gd name="T41" fmla="*/ 92 h 159"/>
                <a:gd name="T42" fmla="*/ 74 w 159"/>
                <a:gd name="T43" fmla="*/ 87 h 159"/>
                <a:gd name="T44" fmla="*/ 70 w 159"/>
                <a:gd name="T45" fmla="*/ 76 h 159"/>
                <a:gd name="T46" fmla="*/ 65 w 159"/>
                <a:gd name="T47" fmla="*/ 74 h 159"/>
                <a:gd name="T48" fmla="*/ 70 w 159"/>
                <a:gd name="T49" fmla="*/ 76 h 159"/>
                <a:gd name="T50" fmla="*/ 64 w 159"/>
                <a:gd name="T51" fmla="*/ 42 h 159"/>
                <a:gd name="T52" fmla="*/ 18 w 159"/>
                <a:gd name="T53" fmla="*/ 42 h 159"/>
                <a:gd name="T54" fmla="*/ 13 w 159"/>
                <a:gd name="T55" fmla="*/ 50 h 159"/>
                <a:gd name="T56" fmla="*/ 57 w 159"/>
                <a:gd name="T57" fmla="*/ 77 h 159"/>
                <a:gd name="T58" fmla="*/ 13 w 159"/>
                <a:gd name="T59" fmla="*/ 50 h 159"/>
                <a:gd name="T60" fmla="*/ 7 w 159"/>
                <a:gd name="T61" fmla="*/ 82 h 159"/>
                <a:gd name="T62" fmla="*/ 40 w 159"/>
                <a:gd name="T63" fmla="*/ 83 h 159"/>
                <a:gd name="T64" fmla="*/ 25 w 159"/>
                <a:gd name="T65" fmla="*/ 127 h 159"/>
                <a:gd name="T66" fmla="*/ 59 w 159"/>
                <a:gd name="T67" fmla="*/ 92 h 159"/>
                <a:gd name="T68" fmla="*/ 39 w 159"/>
                <a:gd name="T69" fmla="*/ 139 h 159"/>
                <a:gd name="T70" fmla="*/ 83 w 159"/>
                <a:gd name="T71" fmla="*/ 152 h 159"/>
                <a:gd name="T72" fmla="*/ 71 w 159"/>
                <a:gd name="T73" fmla="*/ 118 h 159"/>
                <a:gd name="T74" fmla="*/ 108 w 159"/>
                <a:gd name="T75" fmla="*/ 146 h 159"/>
                <a:gd name="T76" fmla="*/ 116 w 159"/>
                <a:gd name="T77" fmla="*/ 142 h 159"/>
                <a:gd name="T78" fmla="*/ 97 w 159"/>
                <a:gd name="T79" fmla="*/ 94 h 159"/>
                <a:gd name="T80" fmla="*/ 116 w 159"/>
                <a:gd name="T81" fmla="*/ 142 h 159"/>
                <a:gd name="T82" fmla="*/ 115 w 159"/>
                <a:gd name="T83" fmla="*/ 99 h 159"/>
                <a:gd name="T84" fmla="*/ 152 w 159"/>
                <a:gd name="T85" fmla="*/ 73 h 159"/>
                <a:gd name="T86" fmla="*/ 132 w 159"/>
                <a:gd name="T87" fmla="*/ 12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159">
                  <a:moveTo>
                    <a:pt x="76" y="2"/>
                  </a:moveTo>
                  <a:cubicBezTo>
                    <a:pt x="34" y="4"/>
                    <a:pt x="0" y="40"/>
                    <a:pt x="2" y="83"/>
                  </a:cubicBezTo>
                  <a:cubicBezTo>
                    <a:pt x="4" y="125"/>
                    <a:pt x="41" y="159"/>
                    <a:pt x="83" y="157"/>
                  </a:cubicBezTo>
                  <a:cubicBezTo>
                    <a:pt x="126" y="155"/>
                    <a:pt x="159" y="118"/>
                    <a:pt x="157" y="76"/>
                  </a:cubicBezTo>
                  <a:cubicBezTo>
                    <a:pt x="155" y="33"/>
                    <a:pt x="119" y="0"/>
                    <a:pt x="76" y="2"/>
                  </a:cubicBezTo>
                  <a:close/>
                  <a:moveTo>
                    <a:pt x="151" y="64"/>
                  </a:moveTo>
                  <a:cubicBezTo>
                    <a:pt x="104" y="81"/>
                    <a:pt x="104" y="81"/>
                    <a:pt x="104" y="81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9" y="58"/>
                    <a:pt x="150" y="61"/>
                    <a:pt x="151" y="64"/>
                  </a:cubicBezTo>
                  <a:close/>
                  <a:moveTo>
                    <a:pt x="144" y="45"/>
                  </a:moveTo>
                  <a:cubicBezTo>
                    <a:pt x="110" y="52"/>
                    <a:pt x="110" y="52"/>
                    <a:pt x="110" y="52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17" y="13"/>
                    <a:pt x="134" y="27"/>
                    <a:pt x="144" y="45"/>
                  </a:cubicBezTo>
                  <a:close/>
                  <a:moveTo>
                    <a:pt x="92" y="72"/>
                  </a:moveTo>
                  <a:cubicBezTo>
                    <a:pt x="93" y="72"/>
                    <a:pt x="95" y="73"/>
                    <a:pt x="95" y="74"/>
                  </a:cubicBezTo>
                  <a:cubicBezTo>
                    <a:pt x="96" y="76"/>
                    <a:pt x="95" y="77"/>
                    <a:pt x="93" y="78"/>
                  </a:cubicBezTo>
                  <a:cubicBezTo>
                    <a:pt x="92" y="78"/>
                    <a:pt x="90" y="77"/>
                    <a:pt x="90" y="76"/>
                  </a:cubicBezTo>
                  <a:cubicBezTo>
                    <a:pt x="89" y="74"/>
                    <a:pt x="90" y="73"/>
                    <a:pt x="92" y="72"/>
                  </a:cubicBezTo>
                  <a:close/>
                  <a:moveTo>
                    <a:pt x="89" y="92"/>
                  </a:moveTo>
                  <a:cubicBezTo>
                    <a:pt x="88" y="93"/>
                    <a:pt x="86" y="93"/>
                    <a:pt x="85" y="91"/>
                  </a:cubicBezTo>
                  <a:cubicBezTo>
                    <a:pt x="84" y="90"/>
                    <a:pt x="85" y="88"/>
                    <a:pt x="86" y="87"/>
                  </a:cubicBezTo>
                  <a:cubicBezTo>
                    <a:pt x="87" y="86"/>
                    <a:pt x="89" y="87"/>
                    <a:pt x="90" y="88"/>
                  </a:cubicBezTo>
                  <a:cubicBezTo>
                    <a:pt x="91" y="89"/>
                    <a:pt x="91" y="91"/>
                    <a:pt x="89" y="92"/>
                  </a:cubicBezTo>
                  <a:close/>
                  <a:moveTo>
                    <a:pt x="78" y="7"/>
                  </a:moveTo>
                  <a:cubicBezTo>
                    <a:pt x="81" y="7"/>
                    <a:pt x="84" y="7"/>
                    <a:pt x="87" y="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75" y="57"/>
                    <a:pt x="75" y="57"/>
                    <a:pt x="75" y="57"/>
                  </a:cubicBezTo>
                  <a:lnTo>
                    <a:pt x="78" y="7"/>
                  </a:lnTo>
                  <a:close/>
                  <a:moveTo>
                    <a:pt x="83" y="66"/>
                  </a:moveTo>
                  <a:cubicBezTo>
                    <a:pt x="83" y="68"/>
                    <a:pt x="82" y="69"/>
                    <a:pt x="80" y="69"/>
                  </a:cubicBezTo>
                  <a:cubicBezTo>
                    <a:pt x="78" y="69"/>
                    <a:pt x="77" y="68"/>
                    <a:pt x="77" y="66"/>
                  </a:cubicBezTo>
                  <a:cubicBezTo>
                    <a:pt x="77" y="64"/>
                    <a:pt x="78" y="63"/>
                    <a:pt x="80" y="63"/>
                  </a:cubicBezTo>
                  <a:cubicBezTo>
                    <a:pt x="82" y="63"/>
                    <a:pt x="83" y="64"/>
                    <a:pt x="83" y="66"/>
                  </a:cubicBezTo>
                  <a:close/>
                  <a:moveTo>
                    <a:pt x="80" y="70"/>
                  </a:moveTo>
                  <a:cubicBezTo>
                    <a:pt x="85" y="70"/>
                    <a:pt x="89" y="74"/>
                    <a:pt x="89" y="79"/>
                  </a:cubicBezTo>
                  <a:cubicBezTo>
                    <a:pt x="89" y="84"/>
                    <a:pt x="85" y="88"/>
                    <a:pt x="80" y="88"/>
                  </a:cubicBezTo>
                  <a:cubicBezTo>
                    <a:pt x="75" y="88"/>
                    <a:pt x="71" y="84"/>
                    <a:pt x="71" y="79"/>
                  </a:cubicBezTo>
                  <a:cubicBezTo>
                    <a:pt x="71" y="74"/>
                    <a:pt x="75" y="70"/>
                    <a:pt x="80" y="70"/>
                  </a:cubicBezTo>
                  <a:close/>
                  <a:moveTo>
                    <a:pt x="75" y="91"/>
                  </a:moveTo>
                  <a:cubicBezTo>
                    <a:pt x="74" y="93"/>
                    <a:pt x="72" y="93"/>
                    <a:pt x="70" y="92"/>
                  </a:cubicBezTo>
                  <a:cubicBezTo>
                    <a:pt x="69" y="91"/>
                    <a:pt x="69" y="89"/>
                    <a:pt x="70" y="88"/>
                  </a:cubicBezTo>
                  <a:cubicBezTo>
                    <a:pt x="71" y="87"/>
                    <a:pt x="73" y="86"/>
                    <a:pt x="74" y="87"/>
                  </a:cubicBezTo>
                  <a:cubicBezTo>
                    <a:pt x="75" y="88"/>
                    <a:pt x="75" y="90"/>
                    <a:pt x="75" y="91"/>
                  </a:cubicBezTo>
                  <a:close/>
                  <a:moveTo>
                    <a:pt x="70" y="76"/>
                  </a:moveTo>
                  <a:cubicBezTo>
                    <a:pt x="70" y="77"/>
                    <a:pt x="68" y="78"/>
                    <a:pt x="66" y="78"/>
                  </a:cubicBezTo>
                  <a:cubicBezTo>
                    <a:pt x="65" y="77"/>
                    <a:pt x="64" y="76"/>
                    <a:pt x="65" y="74"/>
                  </a:cubicBezTo>
                  <a:cubicBezTo>
                    <a:pt x="65" y="73"/>
                    <a:pt x="67" y="72"/>
                    <a:pt x="68" y="72"/>
                  </a:cubicBezTo>
                  <a:cubicBezTo>
                    <a:pt x="70" y="73"/>
                    <a:pt x="71" y="74"/>
                    <a:pt x="70" y="76"/>
                  </a:cubicBezTo>
                  <a:close/>
                  <a:moveTo>
                    <a:pt x="67" y="8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28" y="24"/>
                    <a:pt x="46" y="11"/>
                    <a:pt x="67" y="8"/>
                  </a:cubicBezTo>
                  <a:close/>
                  <a:moveTo>
                    <a:pt x="13" y="50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5"/>
                    <a:pt x="13" y="50"/>
                    <a:pt x="13" y="50"/>
                  </a:cubicBezTo>
                  <a:close/>
                  <a:moveTo>
                    <a:pt x="25" y="127"/>
                  </a:moveTo>
                  <a:cubicBezTo>
                    <a:pt x="15" y="115"/>
                    <a:pt x="8" y="99"/>
                    <a:pt x="7" y="82"/>
                  </a:cubicBezTo>
                  <a:cubicBezTo>
                    <a:pt x="7" y="78"/>
                    <a:pt x="7" y="73"/>
                    <a:pt x="8" y="69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3" y="95"/>
                    <a:pt x="43" y="95"/>
                    <a:pt x="43" y="95"/>
                  </a:cubicBezTo>
                  <a:lnTo>
                    <a:pt x="25" y="127"/>
                  </a:lnTo>
                  <a:close/>
                  <a:moveTo>
                    <a:pt x="32" y="133"/>
                  </a:moveTo>
                  <a:cubicBezTo>
                    <a:pt x="59" y="92"/>
                    <a:pt x="59" y="92"/>
                    <a:pt x="59" y="92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6" y="137"/>
                    <a:pt x="34" y="135"/>
                    <a:pt x="32" y="133"/>
                  </a:cubicBezTo>
                  <a:close/>
                  <a:moveTo>
                    <a:pt x="83" y="152"/>
                  </a:moveTo>
                  <a:cubicBezTo>
                    <a:pt x="71" y="152"/>
                    <a:pt x="59" y="149"/>
                    <a:pt x="48" y="144"/>
                  </a:cubicBezTo>
                  <a:cubicBezTo>
                    <a:pt x="71" y="118"/>
                    <a:pt x="71" y="118"/>
                    <a:pt x="71" y="118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0" y="149"/>
                    <a:pt x="92" y="151"/>
                    <a:pt x="83" y="152"/>
                  </a:cubicBezTo>
                  <a:close/>
                  <a:moveTo>
                    <a:pt x="116" y="142"/>
                  </a:moveTo>
                  <a:cubicBezTo>
                    <a:pt x="86" y="103"/>
                    <a:pt x="86" y="103"/>
                    <a:pt x="86" y="103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2" y="139"/>
                    <a:pt x="119" y="140"/>
                    <a:pt x="116" y="142"/>
                  </a:cubicBezTo>
                  <a:close/>
                  <a:moveTo>
                    <a:pt x="132" y="12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2" y="74"/>
                    <a:pt x="152" y="75"/>
                    <a:pt x="152" y="76"/>
                  </a:cubicBezTo>
                  <a:cubicBezTo>
                    <a:pt x="153" y="97"/>
                    <a:pt x="146" y="116"/>
                    <a:pt x="132" y="129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8" name="Oval 922"/>
            <p:cNvSpPr>
              <a:spLocks noChangeArrowheads="1"/>
            </p:cNvSpPr>
            <p:nvPr/>
          </p:nvSpPr>
          <p:spPr bwMode="auto">
            <a:xfrm>
              <a:off x="6413501" y="3871913"/>
              <a:ext cx="22225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9" name="Freeform 923"/>
            <p:cNvSpPr>
              <a:spLocks/>
            </p:cNvSpPr>
            <p:nvPr/>
          </p:nvSpPr>
          <p:spPr bwMode="auto">
            <a:xfrm>
              <a:off x="6457951" y="3905250"/>
              <a:ext cx="26988" cy="22225"/>
            </a:xfrm>
            <a:custGeom>
              <a:avLst/>
              <a:gdLst>
                <a:gd name="T0" fmla="*/ 6 w 7"/>
                <a:gd name="T1" fmla="*/ 2 h 6"/>
                <a:gd name="T2" fmla="*/ 4 w 7"/>
                <a:gd name="T3" fmla="*/ 6 h 6"/>
                <a:gd name="T4" fmla="*/ 1 w 7"/>
                <a:gd name="T5" fmla="*/ 4 h 6"/>
                <a:gd name="T6" fmla="*/ 3 w 7"/>
                <a:gd name="T7" fmla="*/ 0 h 6"/>
                <a:gd name="T8" fmla="*/ 6 w 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cubicBezTo>
                    <a:pt x="7" y="4"/>
                    <a:pt x="6" y="5"/>
                    <a:pt x="4" y="6"/>
                  </a:cubicBezTo>
                  <a:cubicBezTo>
                    <a:pt x="3" y="6"/>
                    <a:pt x="1" y="5"/>
                    <a:pt x="1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0" name="Freeform 924"/>
            <p:cNvSpPr>
              <a:spLocks/>
            </p:cNvSpPr>
            <p:nvPr/>
          </p:nvSpPr>
          <p:spPr bwMode="auto">
            <a:xfrm>
              <a:off x="6440488" y="3957638"/>
              <a:ext cx="25400" cy="26988"/>
            </a:xfrm>
            <a:custGeom>
              <a:avLst/>
              <a:gdLst>
                <a:gd name="T0" fmla="*/ 5 w 7"/>
                <a:gd name="T1" fmla="*/ 6 h 7"/>
                <a:gd name="T2" fmla="*/ 1 w 7"/>
                <a:gd name="T3" fmla="*/ 5 h 7"/>
                <a:gd name="T4" fmla="*/ 2 w 7"/>
                <a:gd name="T5" fmla="*/ 1 h 7"/>
                <a:gd name="T6" fmla="*/ 6 w 7"/>
                <a:gd name="T7" fmla="*/ 2 h 7"/>
                <a:gd name="T8" fmla="*/ 5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6"/>
                  </a:moveTo>
                  <a:cubicBezTo>
                    <a:pt x="4" y="7"/>
                    <a:pt x="2" y="7"/>
                    <a:pt x="1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7" y="3"/>
                    <a:pt x="7" y="5"/>
                    <a:pt x="5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1" name="Freeform 925"/>
            <p:cNvSpPr>
              <a:spLocks/>
            </p:cNvSpPr>
            <p:nvPr/>
          </p:nvSpPr>
          <p:spPr bwMode="auto">
            <a:xfrm>
              <a:off x="6383338" y="3957638"/>
              <a:ext cx="22225" cy="26988"/>
            </a:xfrm>
            <a:custGeom>
              <a:avLst/>
              <a:gdLst>
                <a:gd name="T0" fmla="*/ 6 w 6"/>
                <a:gd name="T1" fmla="*/ 5 h 7"/>
                <a:gd name="T2" fmla="*/ 1 w 6"/>
                <a:gd name="T3" fmla="*/ 6 h 7"/>
                <a:gd name="T4" fmla="*/ 1 w 6"/>
                <a:gd name="T5" fmla="*/ 2 h 7"/>
                <a:gd name="T6" fmla="*/ 5 w 6"/>
                <a:gd name="T7" fmla="*/ 1 h 7"/>
                <a:gd name="T8" fmla="*/ 6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5"/>
                  </a:move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2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2" name="Freeform 926"/>
            <p:cNvSpPr>
              <a:spLocks/>
            </p:cNvSpPr>
            <p:nvPr/>
          </p:nvSpPr>
          <p:spPr bwMode="auto">
            <a:xfrm>
              <a:off x="6364288" y="3905250"/>
              <a:ext cx="26988" cy="22225"/>
            </a:xfrm>
            <a:custGeom>
              <a:avLst/>
              <a:gdLst>
                <a:gd name="T0" fmla="*/ 6 w 7"/>
                <a:gd name="T1" fmla="*/ 4 h 6"/>
                <a:gd name="T2" fmla="*/ 2 w 7"/>
                <a:gd name="T3" fmla="*/ 6 h 6"/>
                <a:gd name="T4" fmla="*/ 1 w 7"/>
                <a:gd name="T5" fmla="*/ 2 h 6"/>
                <a:gd name="T6" fmla="*/ 4 w 7"/>
                <a:gd name="T7" fmla="*/ 0 h 6"/>
                <a:gd name="T8" fmla="*/ 6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6" y="5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3" name="Oval 927"/>
            <p:cNvSpPr>
              <a:spLocks noChangeArrowheads="1"/>
            </p:cNvSpPr>
            <p:nvPr/>
          </p:nvSpPr>
          <p:spPr bwMode="auto">
            <a:xfrm>
              <a:off x="6391276" y="3897313"/>
              <a:ext cx="66675" cy="682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4" name="Freeform 928"/>
            <p:cNvSpPr>
              <a:spLocks/>
            </p:cNvSpPr>
            <p:nvPr/>
          </p:nvSpPr>
          <p:spPr bwMode="auto">
            <a:xfrm>
              <a:off x="6245226" y="3979863"/>
              <a:ext cx="146050" cy="177800"/>
            </a:xfrm>
            <a:custGeom>
              <a:avLst/>
              <a:gdLst>
                <a:gd name="T0" fmla="*/ 39 w 39"/>
                <a:gd name="T1" fmla="*/ 9 h 47"/>
                <a:gd name="T2" fmla="*/ 7 w 39"/>
                <a:gd name="T3" fmla="*/ 47 h 47"/>
                <a:gd name="T4" fmla="*/ 0 w 39"/>
                <a:gd name="T5" fmla="*/ 41 h 47"/>
                <a:gd name="T6" fmla="*/ 27 w 39"/>
                <a:gd name="T7" fmla="*/ 0 h 47"/>
                <a:gd name="T8" fmla="*/ 39 w 39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7">
                  <a:moveTo>
                    <a:pt x="39" y="9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4" y="45"/>
                    <a:pt x="2" y="43"/>
                    <a:pt x="0" y="41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9" y="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5" name="Freeform 929"/>
            <p:cNvSpPr>
              <a:spLocks/>
            </p:cNvSpPr>
            <p:nvPr/>
          </p:nvSpPr>
          <p:spPr bwMode="auto">
            <a:xfrm>
              <a:off x="6162676" y="3822700"/>
              <a:ext cx="190500" cy="101600"/>
            </a:xfrm>
            <a:custGeom>
              <a:avLst/>
              <a:gdLst>
                <a:gd name="T0" fmla="*/ 51 w 51"/>
                <a:gd name="T1" fmla="*/ 14 h 27"/>
                <a:gd name="T2" fmla="*/ 47 w 51"/>
                <a:gd name="T3" fmla="*/ 27 h 27"/>
                <a:gd name="T4" fmla="*/ 0 w 51"/>
                <a:gd name="T5" fmla="*/ 8 h 27"/>
                <a:gd name="T6" fmla="*/ 3 w 51"/>
                <a:gd name="T7" fmla="*/ 0 h 27"/>
                <a:gd name="T8" fmla="*/ 51 w 5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7">
                  <a:moveTo>
                    <a:pt x="51" y="14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3" y="0"/>
                    <a:pt x="3" y="0"/>
                  </a:cubicBezTo>
                  <a:lnTo>
                    <a:pt x="51" y="1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6" name="Freeform 930"/>
            <p:cNvSpPr>
              <a:spLocks/>
            </p:cNvSpPr>
            <p:nvPr/>
          </p:nvSpPr>
          <p:spPr bwMode="auto">
            <a:xfrm>
              <a:off x="6405563" y="3662363"/>
              <a:ext cx="52388" cy="187325"/>
            </a:xfrm>
            <a:custGeom>
              <a:avLst/>
              <a:gdLst>
                <a:gd name="T0" fmla="*/ 14 w 14"/>
                <a:gd name="T1" fmla="*/ 50 h 50"/>
                <a:gd name="T2" fmla="*/ 0 w 14"/>
                <a:gd name="T3" fmla="*/ 50 h 50"/>
                <a:gd name="T4" fmla="*/ 3 w 14"/>
                <a:gd name="T5" fmla="*/ 0 h 50"/>
                <a:gd name="T6" fmla="*/ 12 w 14"/>
                <a:gd name="T7" fmla="*/ 0 h 50"/>
                <a:gd name="T8" fmla="*/ 14 w 1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0">
                  <a:moveTo>
                    <a:pt x="14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9" y="0"/>
                    <a:pt x="12" y="0"/>
                  </a:cubicBezTo>
                  <a:lnTo>
                    <a:pt x="14" y="5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7" name="Freeform 931"/>
            <p:cNvSpPr>
              <a:spLocks/>
            </p:cNvSpPr>
            <p:nvPr/>
          </p:nvSpPr>
          <p:spPr bwMode="auto">
            <a:xfrm>
              <a:off x="6499226" y="3841750"/>
              <a:ext cx="192088" cy="96838"/>
            </a:xfrm>
            <a:custGeom>
              <a:avLst/>
              <a:gdLst>
                <a:gd name="T0" fmla="*/ 51 w 51"/>
                <a:gd name="T1" fmla="*/ 9 h 26"/>
                <a:gd name="T2" fmla="*/ 4 w 51"/>
                <a:gd name="T3" fmla="*/ 26 h 26"/>
                <a:gd name="T4" fmla="*/ 0 w 51"/>
                <a:gd name="T5" fmla="*/ 12 h 26"/>
                <a:gd name="T6" fmla="*/ 48 w 51"/>
                <a:gd name="T7" fmla="*/ 0 h 26"/>
                <a:gd name="T8" fmla="*/ 51 w 51"/>
                <a:gd name="T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6">
                  <a:moveTo>
                    <a:pt x="51" y="9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3"/>
                    <a:pt x="50" y="6"/>
                    <a:pt x="51" y="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8" name="Freeform 932"/>
            <p:cNvSpPr>
              <a:spLocks/>
            </p:cNvSpPr>
            <p:nvPr/>
          </p:nvSpPr>
          <p:spPr bwMode="auto">
            <a:xfrm>
              <a:off x="6446838" y="3987800"/>
              <a:ext cx="142875" cy="180975"/>
            </a:xfrm>
            <a:custGeom>
              <a:avLst/>
              <a:gdLst>
                <a:gd name="T0" fmla="*/ 38 w 38"/>
                <a:gd name="T1" fmla="*/ 43 h 48"/>
                <a:gd name="T2" fmla="*/ 30 w 38"/>
                <a:gd name="T3" fmla="*/ 48 h 48"/>
                <a:gd name="T4" fmla="*/ 0 w 38"/>
                <a:gd name="T5" fmla="*/ 9 h 48"/>
                <a:gd name="T6" fmla="*/ 11 w 38"/>
                <a:gd name="T7" fmla="*/ 0 h 48"/>
                <a:gd name="T8" fmla="*/ 38 w 38"/>
                <a:gd name="T9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8">
                  <a:moveTo>
                    <a:pt x="38" y="43"/>
                  </a:moveTo>
                  <a:cubicBezTo>
                    <a:pt x="36" y="45"/>
                    <a:pt x="33" y="46"/>
                    <a:pt x="30" y="4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38" y="4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9" name="Freeform 933"/>
            <p:cNvSpPr>
              <a:spLocks/>
            </p:cNvSpPr>
            <p:nvPr/>
          </p:nvSpPr>
          <p:spPr bwMode="auto">
            <a:xfrm>
              <a:off x="6556376" y="3910013"/>
              <a:ext cx="142875" cy="209550"/>
            </a:xfrm>
            <a:custGeom>
              <a:avLst/>
              <a:gdLst>
                <a:gd name="T0" fmla="*/ 37 w 38"/>
                <a:gd name="T1" fmla="*/ 3 h 56"/>
                <a:gd name="T2" fmla="*/ 17 w 38"/>
                <a:gd name="T3" fmla="*/ 56 h 56"/>
                <a:gd name="T4" fmla="*/ 0 w 38"/>
                <a:gd name="T5" fmla="*/ 26 h 56"/>
                <a:gd name="T6" fmla="*/ 4 w 38"/>
                <a:gd name="T7" fmla="*/ 15 h 56"/>
                <a:gd name="T8" fmla="*/ 37 w 38"/>
                <a:gd name="T9" fmla="*/ 0 h 56"/>
                <a:gd name="T10" fmla="*/ 37 w 38"/>
                <a:gd name="T11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6">
                  <a:moveTo>
                    <a:pt x="37" y="3"/>
                  </a:moveTo>
                  <a:cubicBezTo>
                    <a:pt x="38" y="24"/>
                    <a:pt x="31" y="43"/>
                    <a:pt x="17" y="5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2"/>
                    <a:pt x="37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0" name="Freeform 934"/>
            <p:cNvSpPr>
              <a:spLocks/>
            </p:cNvSpPr>
            <p:nvPr/>
          </p:nvSpPr>
          <p:spPr bwMode="auto">
            <a:xfrm>
              <a:off x="6303963" y="4078288"/>
              <a:ext cx="225425" cy="127000"/>
            </a:xfrm>
            <a:custGeom>
              <a:avLst/>
              <a:gdLst>
                <a:gd name="T0" fmla="*/ 60 w 60"/>
                <a:gd name="T1" fmla="*/ 28 h 34"/>
                <a:gd name="T2" fmla="*/ 35 w 60"/>
                <a:gd name="T3" fmla="*/ 34 h 34"/>
                <a:gd name="T4" fmla="*/ 0 w 60"/>
                <a:gd name="T5" fmla="*/ 26 h 34"/>
                <a:gd name="T6" fmla="*/ 23 w 60"/>
                <a:gd name="T7" fmla="*/ 0 h 34"/>
                <a:gd name="T8" fmla="*/ 35 w 60"/>
                <a:gd name="T9" fmla="*/ 1 h 34"/>
                <a:gd name="T10" fmla="*/ 60 w 60"/>
                <a:gd name="T1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4">
                  <a:moveTo>
                    <a:pt x="60" y="28"/>
                  </a:moveTo>
                  <a:cubicBezTo>
                    <a:pt x="52" y="31"/>
                    <a:pt x="44" y="33"/>
                    <a:pt x="35" y="34"/>
                  </a:cubicBezTo>
                  <a:cubicBezTo>
                    <a:pt x="23" y="34"/>
                    <a:pt x="11" y="31"/>
                    <a:pt x="0" y="2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60" y="2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1" name="Freeform 935"/>
            <p:cNvSpPr>
              <a:spLocks/>
            </p:cNvSpPr>
            <p:nvPr/>
          </p:nvSpPr>
          <p:spPr bwMode="auto">
            <a:xfrm>
              <a:off x="6151563" y="3894138"/>
              <a:ext cx="134938" cy="217488"/>
            </a:xfrm>
            <a:custGeom>
              <a:avLst/>
              <a:gdLst>
                <a:gd name="T0" fmla="*/ 36 w 36"/>
                <a:gd name="T1" fmla="*/ 26 h 58"/>
                <a:gd name="T2" fmla="*/ 18 w 36"/>
                <a:gd name="T3" fmla="*/ 58 h 58"/>
                <a:gd name="T4" fmla="*/ 0 w 36"/>
                <a:gd name="T5" fmla="*/ 13 h 58"/>
                <a:gd name="T6" fmla="*/ 1 w 36"/>
                <a:gd name="T7" fmla="*/ 0 h 58"/>
                <a:gd name="T8" fmla="*/ 33 w 36"/>
                <a:gd name="T9" fmla="*/ 14 h 58"/>
                <a:gd name="T10" fmla="*/ 36 w 36"/>
                <a:gd name="T11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8">
                  <a:moveTo>
                    <a:pt x="36" y="26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8" y="46"/>
                    <a:pt x="1" y="30"/>
                    <a:pt x="0" y="13"/>
                  </a:cubicBezTo>
                  <a:cubicBezTo>
                    <a:pt x="0" y="9"/>
                    <a:pt x="0" y="4"/>
                    <a:pt x="1" y="0"/>
                  </a:cubicBezTo>
                  <a:cubicBezTo>
                    <a:pt x="33" y="14"/>
                    <a:pt x="33" y="14"/>
                    <a:pt x="33" y="14"/>
                  </a:cubicBezTo>
                  <a:lnTo>
                    <a:pt x="36" y="2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2" name="Freeform 936"/>
            <p:cNvSpPr>
              <a:spLocks/>
            </p:cNvSpPr>
            <p:nvPr/>
          </p:nvSpPr>
          <p:spPr bwMode="auto">
            <a:xfrm>
              <a:off x="6192838" y="3665538"/>
              <a:ext cx="182563" cy="153988"/>
            </a:xfrm>
            <a:custGeom>
              <a:avLst/>
              <a:gdLst>
                <a:gd name="T0" fmla="*/ 49 w 49"/>
                <a:gd name="T1" fmla="*/ 0 h 41"/>
                <a:gd name="T2" fmla="*/ 46 w 49"/>
                <a:gd name="T3" fmla="*/ 34 h 41"/>
                <a:gd name="T4" fmla="*/ 36 w 49"/>
                <a:gd name="T5" fmla="*/ 41 h 41"/>
                <a:gd name="T6" fmla="*/ 0 w 49"/>
                <a:gd name="T7" fmla="*/ 34 h 41"/>
                <a:gd name="T8" fmla="*/ 49 w 4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49" y="0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0" y="16"/>
                    <a:pt x="28" y="3"/>
                    <a:pt x="49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3" name="Freeform 937"/>
            <p:cNvSpPr>
              <a:spLocks/>
            </p:cNvSpPr>
            <p:nvPr/>
          </p:nvSpPr>
          <p:spPr bwMode="auto">
            <a:xfrm>
              <a:off x="6484938" y="3665538"/>
              <a:ext cx="179388" cy="165100"/>
            </a:xfrm>
            <a:custGeom>
              <a:avLst/>
              <a:gdLst>
                <a:gd name="T0" fmla="*/ 48 w 48"/>
                <a:gd name="T1" fmla="*/ 37 h 44"/>
                <a:gd name="T2" fmla="*/ 14 w 48"/>
                <a:gd name="T3" fmla="*/ 44 h 44"/>
                <a:gd name="T4" fmla="*/ 5 w 48"/>
                <a:gd name="T5" fmla="*/ 37 h 44"/>
                <a:gd name="T6" fmla="*/ 0 w 48"/>
                <a:gd name="T7" fmla="*/ 0 h 44"/>
                <a:gd name="T8" fmla="*/ 48 w 4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4">
                  <a:moveTo>
                    <a:pt x="48" y="37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5"/>
                    <a:pt x="38" y="19"/>
                    <a:pt x="48" y="3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4" name="Freeform 938"/>
            <p:cNvSpPr>
              <a:spLocks noEditPoints="1"/>
            </p:cNvSpPr>
            <p:nvPr/>
          </p:nvSpPr>
          <p:spPr bwMode="auto">
            <a:xfrm>
              <a:off x="2408238" y="3560763"/>
              <a:ext cx="825500" cy="825500"/>
            </a:xfrm>
            <a:custGeom>
              <a:avLst/>
              <a:gdLst>
                <a:gd name="T0" fmla="*/ 180 w 220"/>
                <a:gd name="T1" fmla="*/ 25 h 220"/>
                <a:gd name="T2" fmla="*/ 110 w 220"/>
                <a:gd name="T3" fmla="*/ 0 h 220"/>
                <a:gd name="T4" fmla="*/ 40 w 220"/>
                <a:gd name="T5" fmla="*/ 25 h 220"/>
                <a:gd name="T6" fmla="*/ 17 w 220"/>
                <a:gd name="T7" fmla="*/ 52 h 220"/>
                <a:gd name="T8" fmla="*/ 0 w 220"/>
                <a:gd name="T9" fmla="*/ 110 h 220"/>
                <a:gd name="T10" fmla="*/ 17 w 220"/>
                <a:gd name="T11" fmla="*/ 167 h 220"/>
                <a:gd name="T12" fmla="*/ 110 w 220"/>
                <a:gd name="T13" fmla="*/ 220 h 220"/>
                <a:gd name="T14" fmla="*/ 220 w 220"/>
                <a:gd name="T15" fmla="*/ 110 h 220"/>
                <a:gd name="T16" fmla="*/ 180 w 220"/>
                <a:gd name="T17" fmla="*/ 25 h 220"/>
                <a:gd name="T18" fmla="*/ 110 w 220"/>
                <a:gd name="T19" fmla="*/ 195 h 220"/>
                <a:gd name="T20" fmla="*/ 25 w 220"/>
                <a:gd name="T21" fmla="*/ 110 h 220"/>
                <a:gd name="T22" fmla="*/ 110 w 220"/>
                <a:gd name="T23" fmla="*/ 25 h 220"/>
                <a:gd name="T24" fmla="*/ 195 w 220"/>
                <a:gd name="T25" fmla="*/ 110 h 220"/>
                <a:gd name="T26" fmla="*/ 110 w 220"/>
                <a:gd name="T27" fmla="*/ 19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180" y="25"/>
                  </a:moveTo>
                  <a:cubicBezTo>
                    <a:pt x="161" y="9"/>
                    <a:pt x="137" y="0"/>
                    <a:pt x="110" y="0"/>
                  </a:cubicBezTo>
                  <a:cubicBezTo>
                    <a:pt x="84" y="0"/>
                    <a:pt x="59" y="9"/>
                    <a:pt x="40" y="25"/>
                  </a:cubicBezTo>
                  <a:cubicBezTo>
                    <a:pt x="31" y="32"/>
                    <a:pt x="23" y="42"/>
                    <a:pt x="17" y="52"/>
                  </a:cubicBezTo>
                  <a:cubicBezTo>
                    <a:pt x="6" y="69"/>
                    <a:pt x="0" y="89"/>
                    <a:pt x="0" y="110"/>
                  </a:cubicBezTo>
                  <a:cubicBezTo>
                    <a:pt x="0" y="131"/>
                    <a:pt x="6" y="151"/>
                    <a:pt x="17" y="167"/>
                  </a:cubicBezTo>
                  <a:cubicBezTo>
                    <a:pt x="36" y="199"/>
                    <a:pt x="71" y="220"/>
                    <a:pt x="110" y="220"/>
                  </a:cubicBezTo>
                  <a:cubicBezTo>
                    <a:pt x="171" y="220"/>
                    <a:pt x="220" y="170"/>
                    <a:pt x="220" y="110"/>
                  </a:cubicBezTo>
                  <a:cubicBezTo>
                    <a:pt x="220" y="75"/>
                    <a:pt x="205" y="45"/>
                    <a:pt x="180" y="25"/>
                  </a:cubicBezTo>
                  <a:close/>
                  <a:moveTo>
                    <a:pt x="110" y="195"/>
                  </a:moveTo>
                  <a:cubicBezTo>
                    <a:pt x="63" y="195"/>
                    <a:pt x="25" y="157"/>
                    <a:pt x="25" y="110"/>
                  </a:cubicBezTo>
                  <a:cubicBezTo>
                    <a:pt x="25" y="63"/>
                    <a:pt x="63" y="25"/>
                    <a:pt x="110" y="25"/>
                  </a:cubicBezTo>
                  <a:cubicBezTo>
                    <a:pt x="157" y="25"/>
                    <a:pt x="195" y="63"/>
                    <a:pt x="195" y="110"/>
                  </a:cubicBezTo>
                  <a:cubicBezTo>
                    <a:pt x="195" y="157"/>
                    <a:pt x="157" y="195"/>
                    <a:pt x="110" y="195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5" name="Freeform 939"/>
            <p:cNvSpPr>
              <a:spLocks noEditPoints="1"/>
            </p:cNvSpPr>
            <p:nvPr/>
          </p:nvSpPr>
          <p:spPr bwMode="auto">
            <a:xfrm>
              <a:off x="2501901" y="3654425"/>
              <a:ext cx="638175" cy="638175"/>
            </a:xfrm>
            <a:custGeom>
              <a:avLst/>
              <a:gdLst>
                <a:gd name="T0" fmla="*/ 85 w 170"/>
                <a:gd name="T1" fmla="*/ 0 h 170"/>
                <a:gd name="T2" fmla="*/ 0 w 170"/>
                <a:gd name="T3" fmla="*/ 85 h 170"/>
                <a:gd name="T4" fmla="*/ 85 w 170"/>
                <a:gd name="T5" fmla="*/ 170 h 170"/>
                <a:gd name="T6" fmla="*/ 170 w 170"/>
                <a:gd name="T7" fmla="*/ 85 h 170"/>
                <a:gd name="T8" fmla="*/ 85 w 170"/>
                <a:gd name="T9" fmla="*/ 0 h 170"/>
                <a:gd name="T10" fmla="*/ 89 w 170"/>
                <a:gd name="T11" fmla="*/ 162 h 170"/>
                <a:gd name="T12" fmla="*/ 8 w 170"/>
                <a:gd name="T13" fmla="*/ 88 h 170"/>
                <a:gd name="T14" fmla="*/ 82 w 170"/>
                <a:gd name="T15" fmla="*/ 7 h 170"/>
                <a:gd name="T16" fmla="*/ 163 w 170"/>
                <a:gd name="T17" fmla="*/ 81 h 170"/>
                <a:gd name="T18" fmla="*/ 89 w 170"/>
                <a:gd name="T19" fmla="*/ 16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2" y="170"/>
                    <a:pt x="170" y="132"/>
                    <a:pt x="170" y="85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9" y="162"/>
                  </a:moveTo>
                  <a:cubicBezTo>
                    <a:pt x="46" y="164"/>
                    <a:pt x="10" y="131"/>
                    <a:pt x="8" y="88"/>
                  </a:cubicBezTo>
                  <a:cubicBezTo>
                    <a:pt x="6" y="45"/>
                    <a:pt x="39" y="9"/>
                    <a:pt x="82" y="7"/>
                  </a:cubicBezTo>
                  <a:cubicBezTo>
                    <a:pt x="125" y="5"/>
                    <a:pt x="161" y="38"/>
                    <a:pt x="163" y="81"/>
                  </a:cubicBezTo>
                  <a:cubicBezTo>
                    <a:pt x="165" y="124"/>
                    <a:pt x="131" y="160"/>
                    <a:pt x="89" y="162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6" name="Freeform 940"/>
            <p:cNvSpPr>
              <a:spLocks noEditPoints="1"/>
            </p:cNvSpPr>
            <p:nvPr/>
          </p:nvSpPr>
          <p:spPr bwMode="auto">
            <a:xfrm>
              <a:off x="2524126" y="3673475"/>
              <a:ext cx="596900" cy="595313"/>
            </a:xfrm>
            <a:custGeom>
              <a:avLst/>
              <a:gdLst>
                <a:gd name="T0" fmla="*/ 2 w 159"/>
                <a:gd name="T1" fmla="*/ 83 h 159"/>
                <a:gd name="T2" fmla="*/ 157 w 159"/>
                <a:gd name="T3" fmla="*/ 76 h 159"/>
                <a:gd name="T4" fmla="*/ 150 w 159"/>
                <a:gd name="T5" fmla="*/ 64 h 159"/>
                <a:gd name="T6" fmla="*/ 99 w 159"/>
                <a:gd name="T7" fmla="*/ 68 h 159"/>
                <a:gd name="T8" fmla="*/ 150 w 159"/>
                <a:gd name="T9" fmla="*/ 64 h 159"/>
                <a:gd name="T10" fmla="*/ 109 w 159"/>
                <a:gd name="T11" fmla="*/ 53 h 159"/>
                <a:gd name="T12" fmla="*/ 96 w 159"/>
                <a:gd name="T13" fmla="*/ 9 h 159"/>
                <a:gd name="T14" fmla="*/ 91 w 159"/>
                <a:gd name="T15" fmla="*/ 73 h 159"/>
                <a:gd name="T16" fmla="*/ 93 w 159"/>
                <a:gd name="T17" fmla="*/ 78 h 159"/>
                <a:gd name="T18" fmla="*/ 91 w 159"/>
                <a:gd name="T19" fmla="*/ 73 h 159"/>
                <a:gd name="T20" fmla="*/ 85 w 159"/>
                <a:gd name="T21" fmla="*/ 92 h 159"/>
                <a:gd name="T22" fmla="*/ 89 w 159"/>
                <a:gd name="T23" fmla="*/ 89 h 159"/>
                <a:gd name="T24" fmla="*/ 78 w 159"/>
                <a:gd name="T25" fmla="*/ 7 h 159"/>
                <a:gd name="T26" fmla="*/ 88 w 159"/>
                <a:gd name="T27" fmla="*/ 57 h 159"/>
                <a:gd name="T28" fmla="*/ 78 w 159"/>
                <a:gd name="T29" fmla="*/ 7 h 159"/>
                <a:gd name="T30" fmla="*/ 79 w 159"/>
                <a:gd name="T31" fmla="*/ 69 h 159"/>
                <a:gd name="T32" fmla="*/ 79 w 159"/>
                <a:gd name="T33" fmla="*/ 64 h 159"/>
                <a:gd name="T34" fmla="*/ 79 w 159"/>
                <a:gd name="T35" fmla="*/ 71 h 159"/>
                <a:gd name="T36" fmla="*/ 79 w 159"/>
                <a:gd name="T37" fmla="*/ 89 h 159"/>
                <a:gd name="T38" fmla="*/ 79 w 159"/>
                <a:gd name="T39" fmla="*/ 71 h 159"/>
                <a:gd name="T40" fmla="*/ 70 w 159"/>
                <a:gd name="T41" fmla="*/ 93 h 159"/>
                <a:gd name="T42" fmla="*/ 73 w 159"/>
                <a:gd name="T43" fmla="*/ 88 h 159"/>
                <a:gd name="T44" fmla="*/ 70 w 159"/>
                <a:gd name="T45" fmla="*/ 77 h 159"/>
                <a:gd name="T46" fmla="*/ 64 w 159"/>
                <a:gd name="T47" fmla="*/ 75 h 159"/>
                <a:gd name="T48" fmla="*/ 70 w 159"/>
                <a:gd name="T49" fmla="*/ 77 h 159"/>
                <a:gd name="T50" fmla="*/ 63 w 159"/>
                <a:gd name="T51" fmla="*/ 43 h 159"/>
                <a:gd name="T52" fmla="*/ 17 w 159"/>
                <a:gd name="T53" fmla="*/ 42 h 159"/>
                <a:gd name="T54" fmla="*/ 13 w 159"/>
                <a:gd name="T55" fmla="*/ 50 h 159"/>
                <a:gd name="T56" fmla="*/ 56 w 159"/>
                <a:gd name="T57" fmla="*/ 78 h 159"/>
                <a:gd name="T58" fmla="*/ 13 w 159"/>
                <a:gd name="T59" fmla="*/ 50 h 159"/>
                <a:gd name="T60" fmla="*/ 7 w 159"/>
                <a:gd name="T61" fmla="*/ 83 h 159"/>
                <a:gd name="T62" fmla="*/ 39 w 159"/>
                <a:gd name="T63" fmla="*/ 84 h 159"/>
                <a:gd name="T64" fmla="*/ 24 w 159"/>
                <a:gd name="T65" fmla="*/ 127 h 159"/>
                <a:gd name="T66" fmla="*/ 59 w 159"/>
                <a:gd name="T67" fmla="*/ 93 h 159"/>
                <a:gd name="T68" fmla="*/ 38 w 159"/>
                <a:gd name="T69" fmla="*/ 139 h 159"/>
                <a:gd name="T70" fmla="*/ 83 w 159"/>
                <a:gd name="T71" fmla="*/ 152 h 159"/>
                <a:gd name="T72" fmla="*/ 71 w 159"/>
                <a:gd name="T73" fmla="*/ 119 h 159"/>
                <a:gd name="T74" fmla="*/ 107 w 159"/>
                <a:gd name="T75" fmla="*/ 147 h 159"/>
                <a:gd name="T76" fmla="*/ 116 w 159"/>
                <a:gd name="T77" fmla="*/ 142 h 159"/>
                <a:gd name="T78" fmla="*/ 97 w 159"/>
                <a:gd name="T79" fmla="*/ 95 h 159"/>
                <a:gd name="T80" fmla="*/ 116 w 159"/>
                <a:gd name="T81" fmla="*/ 142 h 159"/>
                <a:gd name="T82" fmla="*/ 114 w 159"/>
                <a:gd name="T83" fmla="*/ 100 h 159"/>
                <a:gd name="T84" fmla="*/ 151 w 159"/>
                <a:gd name="T85" fmla="*/ 73 h 159"/>
                <a:gd name="T86" fmla="*/ 132 w 159"/>
                <a:gd name="T87" fmla="*/ 13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159">
                  <a:moveTo>
                    <a:pt x="76" y="2"/>
                  </a:moveTo>
                  <a:cubicBezTo>
                    <a:pt x="33" y="4"/>
                    <a:pt x="0" y="40"/>
                    <a:pt x="2" y="83"/>
                  </a:cubicBezTo>
                  <a:cubicBezTo>
                    <a:pt x="4" y="126"/>
                    <a:pt x="40" y="159"/>
                    <a:pt x="83" y="157"/>
                  </a:cubicBezTo>
                  <a:cubicBezTo>
                    <a:pt x="125" y="155"/>
                    <a:pt x="159" y="119"/>
                    <a:pt x="157" y="76"/>
                  </a:cubicBezTo>
                  <a:cubicBezTo>
                    <a:pt x="155" y="33"/>
                    <a:pt x="119" y="0"/>
                    <a:pt x="76" y="2"/>
                  </a:cubicBezTo>
                  <a:close/>
                  <a:moveTo>
                    <a:pt x="150" y="64"/>
                  </a:moveTo>
                  <a:cubicBezTo>
                    <a:pt x="104" y="81"/>
                    <a:pt x="104" y="81"/>
                    <a:pt x="104" y="81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9" y="58"/>
                    <a:pt x="150" y="61"/>
                    <a:pt x="150" y="64"/>
                  </a:cubicBezTo>
                  <a:close/>
                  <a:moveTo>
                    <a:pt x="143" y="45"/>
                  </a:moveTo>
                  <a:cubicBezTo>
                    <a:pt x="109" y="53"/>
                    <a:pt x="109" y="53"/>
                    <a:pt x="109" y="53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116" y="14"/>
                    <a:pt x="133" y="27"/>
                    <a:pt x="143" y="45"/>
                  </a:cubicBezTo>
                  <a:close/>
                  <a:moveTo>
                    <a:pt x="91" y="73"/>
                  </a:moveTo>
                  <a:cubicBezTo>
                    <a:pt x="92" y="72"/>
                    <a:pt x="94" y="73"/>
                    <a:pt x="95" y="75"/>
                  </a:cubicBezTo>
                  <a:cubicBezTo>
                    <a:pt x="95" y="76"/>
                    <a:pt x="94" y="78"/>
                    <a:pt x="93" y="78"/>
                  </a:cubicBezTo>
                  <a:cubicBezTo>
                    <a:pt x="91" y="79"/>
                    <a:pt x="89" y="78"/>
                    <a:pt x="89" y="77"/>
                  </a:cubicBezTo>
                  <a:cubicBezTo>
                    <a:pt x="88" y="75"/>
                    <a:pt x="89" y="73"/>
                    <a:pt x="91" y="73"/>
                  </a:cubicBezTo>
                  <a:close/>
                  <a:moveTo>
                    <a:pt x="89" y="93"/>
                  </a:moveTo>
                  <a:cubicBezTo>
                    <a:pt x="87" y="94"/>
                    <a:pt x="86" y="93"/>
                    <a:pt x="85" y="92"/>
                  </a:cubicBezTo>
                  <a:cubicBezTo>
                    <a:pt x="84" y="91"/>
                    <a:pt x="84" y="89"/>
                    <a:pt x="85" y="88"/>
                  </a:cubicBezTo>
                  <a:cubicBezTo>
                    <a:pt x="87" y="87"/>
                    <a:pt x="88" y="87"/>
                    <a:pt x="89" y="89"/>
                  </a:cubicBezTo>
                  <a:cubicBezTo>
                    <a:pt x="90" y="90"/>
                    <a:pt x="90" y="92"/>
                    <a:pt x="89" y="93"/>
                  </a:cubicBezTo>
                  <a:close/>
                  <a:moveTo>
                    <a:pt x="78" y="7"/>
                  </a:moveTo>
                  <a:cubicBezTo>
                    <a:pt x="81" y="7"/>
                    <a:pt x="83" y="7"/>
                    <a:pt x="87" y="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74" y="57"/>
                    <a:pt x="74" y="57"/>
                    <a:pt x="74" y="57"/>
                  </a:cubicBezTo>
                  <a:lnTo>
                    <a:pt x="78" y="7"/>
                  </a:lnTo>
                  <a:close/>
                  <a:moveTo>
                    <a:pt x="82" y="67"/>
                  </a:moveTo>
                  <a:cubicBezTo>
                    <a:pt x="82" y="68"/>
                    <a:pt x="81" y="69"/>
                    <a:pt x="79" y="69"/>
                  </a:cubicBezTo>
                  <a:cubicBezTo>
                    <a:pt x="78" y="69"/>
                    <a:pt x="76" y="68"/>
                    <a:pt x="76" y="67"/>
                  </a:cubicBezTo>
                  <a:cubicBezTo>
                    <a:pt x="76" y="65"/>
                    <a:pt x="78" y="64"/>
                    <a:pt x="79" y="64"/>
                  </a:cubicBezTo>
                  <a:cubicBezTo>
                    <a:pt x="81" y="64"/>
                    <a:pt x="82" y="65"/>
                    <a:pt x="82" y="67"/>
                  </a:cubicBezTo>
                  <a:close/>
                  <a:moveTo>
                    <a:pt x="79" y="71"/>
                  </a:moveTo>
                  <a:cubicBezTo>
                    <a:pt x="84" y="71"/>
                    <a:pt x="88" y="75"/>
                    <a:pt x="88" y="80"/>
                  </a:cubicBezTo>
                  <a:cubicBezTo>
                    <a:pt x="88" y="85"/>
                    <a:pt x="84" y="89"/>
                    <a:pt x="79" y="89"/>
                  </a:cubicBezTo>
                  <a:cubicBezTo>
                    <a:pt x="74" y="89"/>
                    <a:pt x="70" y="85"/>
                    <a:pt x="70" y="80"/>
                  </a:cubicBezTo>
                  <a:cubicBezTo>
                    <a:pt x="70" y="75"/>
                    <a:pt x="74" y="71"/>
                    <a:pt x="79" y="71"/>
                  </a:cubicBezTo>
                  <a:close/>
                  <a:moveTo>
                    <a:pt x="74" y="92"/>
                  </a:moveTo>
                  <a:cubicBezTo>
                    <a:pt x="73" y="93"/>
                    <a:pt x="71" y="94"/>
                    <a:pt x="70" y="93"/>
                  </a:cubicBezTo>
                  <a:cubicBezTo>
                    <a:pt x="69" y="92"/>
                    <a:pt x="68" y="90"/>
                    <a:pt x="69" y="89"/>
                  </a:cubicBezTo>
                  <a:cubicBezTo>
                    <a:pt x="70" y="87"/>
                    <a:pt x="72" y="87"/>
                    <a:pt x="73" y="88"/>
                  </a:cubicBezTo>
                  <a:cubicBezTo>
                    <a:pt x="74" y="89"/>
                    <a:pt x="75" y="91"/>
                    <a:pt x="74" y="92"/>
                  </a:cubicBezTo>
                  <a:close/>
                  <a:moveTo>
                    <a:pt x="70" y="77"/>
                  </a:moveTo>
                  <a:cubicBezTo>
                    <a:pt x="69" y="78"/>
                    <a:pt x="67" y="79"/>
                    <a:pt x="66" y="78"/>
                  </a:cubicBezTo>
                  <a:cubicBezTo>
                    <a:pt x="64" y="78"/>
                    <a:pt x="63" y="76"/>
                    <a:pt x="64" y="75"/>
                  </a:cubicBezTo>
                  <a:cubicBezTo>
                    <a:pt x="64" y="73"/>
                    <a:pt x="66" y="72"/>
                    <a:pt x="68" y="73"/>
                  </a:cubicBezTo>
                  <a:cubicBezTo>
                    <a:pt x="69" y="73"/>
                    <a:pt x="70" y="75"/>
                    <a:pt x="70" y="77"/>
                  </a:cubicBezTo>
                  <a:close/>
                  <a:moveTo>
                    <a:pt x="66" y="8"/>
                  </a:moveTo>
                  <a:cubicBezTo>
                    <a:pt x="63" y="43"/>
                    <a:pt x="63" y="43"/>
                    <a:pt x="63" y="4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8" y="25"/>
                    <a:pt x="45" y="12"/>
                    <a:pt x="66" y="8"/>
                  </a:cubicBezTo>
                  <a:close/>
                  <a:moveTo>
                    <a:pt x="13" y="50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56"/>
                    <a:pt x="13" y="50"/>
                    <a:pt x="13" y="50"/>
                  </a:cubicBezTo>
                  <a:close/>
                  <a:moveTo>
                    <a:pt x="24" y="127"/>
                  </a:moveTo>
                  <a:cubicBezTo>
                    <a:pt x="14" y="115"/>
                    <a:pt x="7" y="100"/>
                    <a:pt x="7" y="83"/>
                  </a:cubicBezTo>
                  <a:cubicBezTo>
                    <a:pt x="7" y="78"/>
                    <a:pt x="7" y="74"/>
                    <a:pt x="7" y="70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95"/>
                    <a:pt x="42" y="95"/>
                    <a:pt x="42" y="95"/>
                  </a:cubicBezTo>
                  <a:lnTo>
                    <a:pt x="24" y="127"/>
                  </a:lnTo>
                  <a:close/>
                  <a:moveTo>
                    <a:pt x="31" y="134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36" y="138"/>
                    <a:pt x="33" y="136"/>
                    <a:pt x="31" y="134"/>
                  </a:cubicBezTo>
                  <a:close/>
                  <a:moveTo>
                    <a:pt x="83" y="152"/>
                  </a:moveTo>
                  <a:cubicBezTo>
                    <a:pt x="70" y="153"/>
                    <a:pt x="58" y="150"/>
                    <a:pt x="48" y="145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0" y="150"/>
                    <a:pt x="91" y="152"/>
                    <a:pt x="83" y="152"/>
                  </a:cubicBezTo>
                  <a:close/>
                  <a:moveTo>
                    <a:pt x="116" y="142"/>
                  </a:moveTo>
                  <a:cubicBezTo>
                    <a:pt x="85" y="103"/>
                    <a:pt x="85" y="103"/>
                    <a:pt x="85" y="103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1" y="139"/>
                    <a:pt x="118" y="141"/>
                    <a:pt x="116" y="142"/>
                  </a:cubicBezTo>
                  <a:close/>
                  <a:moveTo>
                    <a:pt x="132" y="130"/>
                  </a:moveTo>
                  <a:cubicBezTo>
                    <a:pt x="114" y="100"/>
                    <a:pt x="114" y="100"/>
                    <a:pt x="114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2" y="74"/>
                    <a:pt x="152" y="75"/>
                    <a:pt x="152" y="76"/>
                  </a:cubicBezTo>
                  <a:cubicBezTo>
                    <a:pt x="153" y="97"/>
                    <a:pt x="145" y="116"/>
                    <a:pt x="132" y="130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7" name="Oval 941"/>
            <p:cNvSpPr>
              <a:spLocks noChangeArrowheads="1"/>
            </p:cNvSpPr>
            <p:nvPr/>
          </p:nvSpPr>
          <p:spPr bwMode="auto">
            <a:xfrm>
              <a:off x="2809876" y="3913188"/>
              <a:ext cx="22225" cy="1905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8" name="Freeform 942"/>
            <p:cNvSpPr>
              <a:spLocks/>
            </p:cNvSpPr>
            <p:nvPr/>
          </p:nvSpPr>
          <p:spPr bwMode="auto">
            <a:xfrm>
              <a:off x="2854326" y="3943350"/>
              <a:ext cx="26988" cy="25400"/>
            </a:xfrm>
            <a:custGeom>
              <a:avLst/>
              <a:gdLst>
                <a:gd name="T0" fmla="*/ 7 w 7"/>
                <a:gd name="T1" fmla="*/ 3 h 7"/>
                <a:gd name="T2" fmla="*/ 5 w 7"/>
                <a:gd name="T3" fmla="*/ 6 h 7"/>
                <a:gd name="T4" fmla="*/ 1 w 7"/>
                <a:gd name="T5" fmla="*/ 5 h 7"/>
                <a:gd name="T6" fmla="*/ 3 w 7"/>
                <a:gd name="T7" fmla="*/ 1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4"/>
                    <a:pt x="6" y="6"/>
                    <a:pt x="5" y="6"/>
                  </a:cubicBez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9" name="Freeform 943"/>
            <p:cNvSpPr>
              <a:spLocks/>
            </p:cNvSpPr>
            <p:nvPr/>
          </p:nvSpPr>
          <p:spPr bwMode="auto">
            <a:xfrm>
              <a:off x="2840038" y="3998913"/>
              <a:ext cx="22225" cy="26988"/>
            </a:xfrm>
            <a:custGeom>
              <a:avLst/>
              <a:gdLst>
                <a:gd name="T0" fmla="*/ 5 w 6"/>
                <a:gd name="T1" fmla="*/ 6 h 7"/>
                <a:gd name="T2" fmla="*/ 1 w 6"/>
                <a:gd name="T3" fmla="*/ 5 h 7"/>
                <a:gd name="T4" fmla="*/ 1 w 6"/>
                <a:gd name="T5" fmla="*/ 1 h 7"/>
                <a:gd name="T6" fmla="*/ 5 w 6"/>
                <a:gd name="T7" fmla="*/ 2 h 7"/>
                <a:gd name="T8" fmla="*/ 5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6"/>
                  </a:moveTo>
                  <a:cubicBezTo>
                    <a:pt x="3" y="7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2"/>
                  </a:cubicBezTo>
                  <a:cubicBezTo>
                    <a:pt x="6" y="3"/>
                    <a:pt x="6" y="5"/>
                    <a:pt x="5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0" name="Freeform 944"/>
            <p:cNvSpPr>
              <a:spLocks/>
            </p:cNvSpPr>
            <p:nvPr/>
          </p:nvSpPr>
          <p:spPr bwMode="auto">
            <a:xfrm>
              <a:off x="2779713" y="3998913"/>
              <a:ext cx="25400" cy="26988"/>
            </a:xfrm>
            <a:custGeom>
              <a:avLst/>
              <a:gdLst>
                <a:gd name="T0" fmla="*/ 6 w 7"/>
                <a:gd name="T1" fmla="*/ 5 h 7"/>
                <a:gd name="T2" fmla="*/ 2 w 7"/>
                <a:gd name="T3" fmla="*/ 6 h 7"/>
                <a:gd name="T4" fmla="*/ 1 w 7"/>
                <a:gd name="T5" fmla="*/ 2 h 7"/>
                <a:gd name="T6" fmla="*/ 5 w 7"/>
                <a:gd name="T7" fmla="*/ 1 h 7"/>
                <a:gd name="T8" fmla="*/ 6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5" y="6"/>
                    <a:pt x="3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1" name="Freeform 945"/>
            <p:cNvSpPr>
              <a:spLocks/>
            </p:cNvSpPr>
            <p:nvPr/>
          </p:nvSpPr>
          <p:spPr bwMode="auto">
            <a:xfrm>
              <a:off x="2760663" y="3943350"/>
              <a:ext cx="25400" cy="25400"/>
            </a:xfrm>
            <a:custGeom>
              <a:avLst/>
              <a:gdLst>
                <a:gd name="T0" fmla="*/ 7 w 7"/>
                <a:gd name="T1" fmla="*/ 5 h 7"/>
                <a:gd name="T2" fmla="*/ 3 w 7"/>
                <a:gd name="T3" fmla="*/ 6 h 7"/>
                <a:gd name="T4" fmla="*/ 1 w 7"/>
                <a:gd name="T5" fmla="*/ 3 h 7"/>
                <a:gd name="T6" fmla="*/ 5 w 7"/>
                <a:gd name="T7" fmla="*/ 1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2" name="Oval 946"/>
            <p:cNvSpPr>
              <a:spLocks noChangeArrowheads="1"/>
            </p:cNvSpPr>
            <p:nvPr/>
          </p:nvSpPr>
          <p:spPr bwMode="auto">
            <a:xfrm>
              <a:off x="2786063" y="3938588"/>
              <a:ext cx="68263" cy="682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3" name="Freeform 947"/>
            <p:cNvSpPr>
              <a:spLocks/>
            </p:cNvSpPr>
            <p:nvPr/>
          </p:nvSpPr>
          <p:spPr bwMode="auto">
            <a:xfrm>
              <a:off x="2640013" y="4021138"/>
              <a:ext cx="146050" cy="173038"/>
            </a:xfrm>
            <a:custGeom>
              <a:avLst/>
              <a:gdLst>
                <a:gd name="T0" fmla="*/ 39 w 39"/>
                <a:gd name="T1" fmla="*/ 8 h 46"/>
                <a:gd name="T2" fmla="*/ 7 w 39"/>
                <a:gd name="T3" fmla="*/ 46 h 46"/>
                <a:gd name="T4" fmla="*/ 0 w 39"/>
                <a:gd name="T5" fmla="*/ 41 h 46"/>
                <a:gd name="T6" fmla="*/ 28 w 39"/>
                <a:gd name="T7" fmla="*/ 0 h 46"/>
                <a:gd name="T8" fmla="*/ 39 w 39"/>
                <a:gd name="T9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6">
                  <a:moveTo>
                    <a:pt x="39" y="8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5" y="45"/>
                    <a:pt x="2" y="43"/>
                    <a:pt x="0" y="41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39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4" name="Freeform 948"/>
            <p:cNvSpPr>
              <a:spLocks/>
            </p:cNvSpPr>
            <p:nvPr/>
          </p:nvSpPr>
          <p:spPr bwMode="auto">
            <a:xfrm>
              <a:off x="2562226" y="3860800"/>
              <a:ext cx="190500" cy="104775"/>
            </a:xfrm>
            <a:custGeom>
              <a:avLst/>
              <a:gdLst>
                <a:gd name="T0" fmla="*/ 51 w 51"/>
                <a:gd name="T1" fmla="*/ 14 h 28"/>
                <a:gd name="T2" fmla="*/ 46 w 51"/>
                <a:gd name="T3" fmla="*/ 28 h 28"/>
                <a:gd name="T4" fmla="*/ 0 w 51"/>
                <a:gd name="T5" fmla="*/ 9 h 28"/>
                <a:gd name="T6" fmla="*/ 3 w 51"/>
                <a:gd name="T7" fmla="*/ 0 h 28"/>
                <a:gd name="T8" fmla="*/ 51 w 5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8">
                  <a:moveTo>
                    <a:pt x="51" y="14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3" y="0"/>
                    <a:pt x="3" y="0"/>
                  </a:cubicBezTo>
                  <a:lnTo>
                    <a:pt x="51" y="1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5" name="Freeform 949"/>
            <p:cNvSpPr>
              <a:spLocks/>
            </p:cNvSpPr>
            <p:nvPr/>
          </p:nvSpPr>
          <p:spPr bwMode="auto">
            <a:xfrm>
              <a:off x="2801938" y="3698875"/>
              <a:ext cx="52388" cy="187325"/>
            </a:xfrm>
            <a:custGeom>
              <a:avLst/>
              <a:gdLst>
                <a:gd name="T0" fmla="*/ 14 w 14"/>
                <a:gd name="T1" fmla="*/ 50 h 50"/>
                <a:gd name="T2" fmla="*/ 0 w 14"/>
                <a:gd name="T3" fmla="*/ 50 h 50"/>
                <a:gd name="T4" fmla="*/ 4 w 14"/>
                <a:gd name="T5" fmla="*/ 0 h 50"/>
                <a:gd name="T6" fmla="*/ 13 w 14"/>
                <a:gd name="T7" fmla="*/ 0 h 50"/>
                <a:gd name="T8" fmla="*/ 14 w 1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0">
                  <a:moveTo>
                    <a:pt x="14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0"/>
                    <a:pt x="13" y="0"/>
                  </a:cubicBezTo>
                  <a:lnTo>
                    <a:pt x="14" y="5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6" name="Freeform 950"/>
            <p:cNvSpPr>
              <a:spLocks/>
            </p:cNvSpPr>
            <p:nvPr/>
          </p:nvSpPr>
          <p:spPr bwMode="auto">
            <a:xfrm>
              <a:off x="2895601" y="3883025"/>
              <a:ext cx="190500" cy="93663"/>
            </a:xfrm>
            <a:custGeom>
              <a:avLst/>
              <a:gdLst>
                <a:gd name="T0" fmla="*/ 51 w 51"/>
                <a:gd name="T1" fmla="*/ 8 h 25"/>
                <a:gd name="T2" fmla="*/ 5 w 51"/>
                <a:gd name="T3" fmla="*/ 25 h 25"/>
                <a:gd name="T4" fmla="*/ 0 w 51"/>
                <a:gd name="T5" fmla="*/ 12 h 25"/>
                <a:gd name="T6" fmla="*/ 49 w 51"/>
                <a:gd name="T7" fmla="*/ 0 h 25"/>
                <a:gd name="T8" fmla="*/ 51 w 51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">
                  <a:moveTo>
                    <a:pt x="51" y="8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"/>
                    <a:pt x="51" y="5"/>
                    <a:pt x="51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7" name="Freeform 951"/>
            <p:cNvSpPr>
              <a:spLocks/>
            </p:cNvSpPr>
            <p:nvPr/>
          </p:nvSpPr>
          <p:spPr bwMode="auto">
            <a:xfrm>
              <a:off x="2843213" y="4029075"/>
              <a:ext cx="142875" cy="176213"/>
            </a:xfrm>
            <a:custGeom>
              <a:avLst/>
              <a:gdLst>
                <a:gd name="T0" fmla="*/ 38 w 38"/>
                <a:gd name="T1" fmla="*/ 42 h 47"/>
                <a:gd name="T2" fmla="*/ 31 w 38"/>
                <a:gd name="T3" fmla="*/ 47 h 47"/>
                <a:gd name="T4" fmla="*/ 0 w 38"/>
                <a:gd name="T5" fmla="*/ 8 h 47"/>
                <a:gd name="T6" fmla="*/ 12 w 38"/>
                <a:gd name="T7" fmla="*/ 0 h 47"/>
                <a:gd name="T8" fmla="*/ 38 w 38"/>
                <a:gd name="T9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38" y="42"/>
                  </a:moveTo>
                  <a:cubicBezTo>
                    <a:pt x="36" y="44"/>
                    <a:pt x="33" y="46"/>
                    <a:pt x="31" y="4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8" y="4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8" name="Freeform 952"/>
            <p:cNvSpPr>
              <a:spLocks/>
            </p:cNvSpPr>
            <p:nvPr/>
          </p:nvSpPr>
          <p:spPr bwMode="auto">
            <a:xfrm>
              <a:off x="2951163" y="3946525"/>
              <a:ext cx="147638" cy="214313"/>
            </a:xfrm>
            <a:custGeom>
              <a:avLst/>
              <a:gdLst>
                <a:gd name="T0" fmla="*/ 38 w 39"/>
                <a:gd name="T1" fmla="*/ 3 h 57"/>
                <a:gd name="T2" fmla="*/ 18 w 39"/>
                <a:gd name="T3" fmla="*/ 57 h 57"/>
                <a:gd name="T4" fmla="*/ 0 w 39"/>
                <a:gd name="T5" fmla="*/ 27 h 57"/>
                <a:gd name="T6" fmla="*/ 4 w 39"/>
                <a:gd name="T7" fmla="*/ 16 h 57"/>
                <a:gd name="T8" fmla="*/ 37 w 39"/>
                <a:gd name="T9" fmla="*/ 0 h 57"/>
                <a:gd name="T10" fmla="*/ 38 w 39"/>
                <a:gd name="T11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7">
                  <a:moveTo>
                    <a:pt x="38" y="3"/>
                  </a:moveTo>
                  <a:cubicBezTo>
                    <a:pt x="39" y="24"/>
                    <a:pt x="31" y="43"/>
                    <a:pt x="18" y="5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2"/>
                    <a:pt x="38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9" name="Freeform 953"/>
            <p:cNvSpPr>
              <a:spLocks/>
            </p:cNvSpPr>
            <p:nvPr/>
          </p:nvSpPr>
          <p:spPr bwMode="auto">
            <a:xfrm>
              <a:off x="2703513" y="4119563"/>
              <a:ext cx="222250" cy="127000"/>
            </a:xfrm>
            <a:custGeom>
              <a:avLst/>
              <a:gdLst>
                <a:gd name="T0" fmla="*/ 59 w 59"/>
                <a:gd name="T1" fmla="*/ 28 h 34"/>
                <a:gd name="T2" fmla="*/ 35 w 59"/>
                <a:gd name="T3" fmla="*/ 33 h 34"/>
                <a:gd name="T4" fmla="*/ 0 w 59"/>
                <a:gd name="T5" fmla="*/ 26 h 34"/>
                <a:gd name="T6" fmla="*/ 23 w 59"/>
                <a:gd name="T7" fmla="*/ 0 h 34"/>
                <a:gd name="T8" fmla="*/ 35 w 59"/>
                <a:gd name="T9" fmla="*/ 0 h 34"/>
                <a:gd name="T10" fmla="*/ 59 w 59"/>
                <a:gd name="T1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4">
                  <a:moveTo>
                    <a:pt x="59" y="28"/>
                  </a:moveTo>
                  <a:cubicBezTo>
                    <a:pt x="52" y="31"/>
                    <a:pt x="43" y="33"/>
                    <a:pt x="35" y="33"/>
                  </a:cubicBezTo>
                  <a:cubicBezTo>
                    <a:pt x="22" y="34"/>
                    <a:pt x="10" y="31"/>
                    <a:pt x="0" y="2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59" y="2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" name="Freeform 954"/>
            <p:cNvSpPr>
              <a:spLocks/>
            </p:cNvSpPr>
            <p:nvPr/>
          </p:nvSpPr>
          <p:spPr bwMode="auto">
            <a:xfrm>
              <a:off x="2551113" y="3935413"/>
              <a:ext cx="130175" cy="214313"/>
            </a:xfrm>
            <a:custGeom>
              <a:avLst/>
              <a:gdLst>
                <a:gd name="T0" fmla="*/ 35 w 35"/>
                <a:gd name="T1" fmla="*/ 25 h 57"/>
                <a:gd name="T2" fmla="*/ 17 w 35"/>
                <a:gd name="T3" fmla="*/ 57 h 57"/>
                <a:gd name="T4" fmla="*/ 0 w 35"/>
                <a:gd name="T5" fmla="*/ 13 h 57"/>
                <a:gd name="T6" fmla="*/ 0 w 35"/>
                <a:gd name="T7" fmla="*/ 0 h 57"/>
                <a:gd name="T8" fmla="*/ 32 w 35"/>
                <a:gd name="T9" fmla="*/ 14 h 57"/>
                <a:gd name="T10" fmla="*/ 35 w 35"/>
                <a:gd name="T11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7">
                  <a:moveTo>
                    <a:pt x="35" y="25"/>
                  </a:moveTo>
                  <a:cubicBezTo>
                    <a:pt x="17" y="57"/>
                    <a:pt x="17" y="57"/>
                    <a:pt x="17" y="57"/>
                  </a:cubicBezTo>
                  <a:cubicBezTo>
                    <a:pt x="7" y="45"/>
                    <a:pt x="0" y="30"/>
                    <a:pt x="0" y="13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32" y="14"/>
                    <a:pt x="32" y="14"/>
                    <a:pt x="32" y="14"/>
                  </a:cubicBezTo>
                  <a:lnTo>
                    <a:pt x="35" y="25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" name="Freeform 955"/>
            <p:cNvSpPr>
              <a:spLocks/>
            </p:cNvSpPr>
            <p:nvPr/>
          </p:nvSpPr>
          <p:spPr bwMode="auto">
            <a:xfrm>
              <a:off x="2587626" y="3703638"/>
              <a:ext cx="184150" cy="157163"/>
            </a:xfrm>
            <a:custGeom>
              <a:avLst/>
              <a:gdLst>
                <a:gd name="T0" fmla="*/ 49 w 49"/>
                <a:gd name="T1" fmla="*/ 0 h 42"/>
                <a:gd name="T2" fmla="*/ 46 w 49"/>
                <a:gd name="T3" fmla="*/ 35 h 42"/>
                <a:gd name="T4" fmla="*/ 36 w 49"/>
                <a:gd name="T5" fmla="*/ 42 h 42"/>
                <a:gd name="T6" fmla="*/ 0 w 49"/>
                <a:gd name="T7" fmla="*/ 34 h 42"/>
                <a:gd name="T8" fmla="*/ 49 w 4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2">
                  <a:moveTo>
                    <a:pt x="49" y="0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17"/>
                    <a:pt x="28" y="4"/>
                    <a:pt x="49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" name="Freeform 956"/>
            <p:cNvSpPr>
              <a:spLocks/>
            </p:cNvSpPr>
            <p:nvPr/>
          </p:nvSpPr>
          <p:spPr bwMode="auto">
            <a:xfrm>
              <a:off x="2884488" y="3706813"/>
              <a:ext cx="176213" cy="165100"/>
            </a:xfrm>
            <a:custGeom>
              <a:avLst/>
              <a:gdLst>
                <a:gd name="T0" fmla="*/ 47 w 47"/>
                <a:gd name="T1" fmla="*/ 36 h 44"/>
                <a:gd name="T2" fmla="*/ 13 w 47"/>
                <a:gd name="T3" fmla="*/ 44 h 44"/>
                <a:gd name="T4" fmla="*/ 4 w 47"/>
                <a:gd name="T5" fmla="*/ 36 h 44"/>
                <a:gd name="T6" fmla="*/ 0 w 47"/>
                <a:gd name="T7" fmla="*/ 0 h 44"/>
                <a:gd name="T8" fmla="*/ 47 w 47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47" y="36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5"/>
                    <a:pt x="37" y="18"/>
                    <a:pt x="47" y="3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7114921" y="3676654"/>
            <a:ext cx="1076102" cy="600075"/>
            <a:chOff x="2327275" y="2181225"/>
            <a:chExt cx="4489450" cy="2503488"/>
          </a:xfrm>
        </p:grpSpPr>
        <p:sp>
          <p:nvSpPr>
            <p:cNvPr id="434" name="Freeform 961"/>
            <p:cNvSpPr>
              <a:spLocks/>
            </p:cNvSpPr>
            <p:nvPr/>
          </p:nvSpPr>
          <p:spPr bwMode="auto">
            <a:xfrm>
              <a:off x="2327275" y="2181225"/>
              <a:ext cx="4489450" cy="2184400"/>
            </a:xfrm>
            <a:custGeom>
              <a:avLst/>
              <a:gdLst>
                <a:gd name="T0" fmla="*/ 1197 w 1197"/>
                <a:gd name="T1" fmla="*/ 505 h 583"/>
                <a:gd name="T2" fmla="*/ 1161 w 1197"/>
                <a:gd name="T3" fmla="*/ 552 h 583"/>
                <a:gd name="T4" fmla="*/ 1092 w 1197"/>
                <a:gd name="T5" fmla="*/ 579 h 583"/>
                <a:gd name="T6" fmla="*/ 274 w 1197"/>
                <a:gd name="T7" fmla="*/ 579 h 583"/>
                <a:gd name="T8" fmla="*/ 21 w 1197"/>
                <a:gd name="T9" fmla="*/ 579 h 583"/>
                <a:gd name="T10" fmla="*/ 0 w 1197"/>
                <a:gd name="T11" fmla="*/ 560 h 583"/>
                <a:gd name="T12" fmla="*/ 0 w 1197"/>
                <a:gd name="T13" fmla="*/ 421 h 583"/>
                <a:gd name="T14" fmla="*/ 8 w 1197"/>
                <a:gd name="T15" fmla="*/ 403 h 583"/>
                <a:gd name="T16" fmla="*/ 8 w 1197"/>
                <a:gd name="T17" fmla="*/ 347 h 583"/>
                <a:gd name="T18" fmla="*/ 26 w 1197"/>
                <a:gd name="T19" fmla="*/ 311 h 583"/>
                <a:gd name="T20" fmla="*/ 92 w 1197"/>
                <a:gd name="T21" fmla="*/ 263 h 583"/>
                <a:gd name="T22" fmla="*/ 236 w 1197"/>
                <a:gd name="T23" fmla="*/ 75 h 583"/>
                <a:gd name="T24" fmla="*/ 295 w 1197"/>
                <a:gd name="T25" fmla="*/ 42 h 583"/>
                <a:gd name="T26" fmla="*/ 324 w 1197"/>
                <a:gd name="T27" fmla="*/ 33 h 583"/>
                <a:gd name="T28" fmla="*/ 638 w 1197"/>
                <a:gd name="T29" fmla="*/ 0 h 583"/>
                <a:gd name="T30" fmla="*/ 1108 w 1197"/>
                <a:gd name="T31" fmla="*/ 0 h 583"/>
                <a:gd name="T32" fmla="*/ 1154 w 1197"/>
                <a:gd name="T33" fmla="*/ 21 h 583"/>
                <a:gd name="T34" fmla="*/ 1157 w 1197"/>
                <a:gd name="T35" fmla="*/ 42 h 583"/>
                <a:gd name="T36" fmla="*/ 1177 w 1197"/>
                <a:gd name="T37" fmla="*/ 205 h 583"/>
                <a:gd name="T38" fmla="*/ 1177 w 1197"/>
                <a:gd name="T39" fmla="*/ 448 h 583"/>
                <a:gd name="T40" fmla="*/ 1188 w 1197"/>
                <a:gd name="T41" fmla="*/ 448 h 583"/>
                <a:gd name="T42" fmla="*/ 1197 w 1197"/>
                <a:gd name="T43" fmla="*/ 459 h 583"/>
                <a:gd name="T44" fmla="*/ 1197 w 1197"/>
                <a:gd name="T45" fmla="*/ 505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7" h="583">
                  <a:moveTo>
                    <a:pt x="1197" y="505"/>
                  </a:moveTo>
                  <a:cubicBezTo>
                    <a:pt x="1197" y="505"/>
                    <a:pt x="1186" y="541"/>
                    <a:pt x="1161" y="552"/>
                  </a:cubicBezTo>
                  <a:cubicBezTo>
                    <a:pt x="1136" y="563"/>
                    <a:pt x="1092" y="579"/>
                    <a:pt x="1092" y="579"/>
                  </a:cubicBezTo>
                  <a:cubicBezTo>
                    <a:pt x="274" y="579"/>
                    <a:pt x="274" y="579"/>
                    <a:pt x="274" y="579"/>
                  </a:cubicBezTo>
                  <a:cubicBezTo>
                    <a:pt x="21" y="579"/>
                    <a:pt x="21" y="579"/>
                    <a:pt x="21" y="579"/>
                  </a:cubicBezTo>
                  <a:cubicBezTo>
                    <a:pt x="21" y="579"/>
                    <a:pt x="0" y="583"/>
                    <a:pt x="0" y="560"/>
                  </a:cubicBezTo>
                  <a:cubicBezTo>
                    <a:pt x="0" y="538"/>
                    <a:pt x="0" y="421"/>
                    <a:pt x="0" y="421"/>
                  </a:cubicBezTo>
                  <a:cubicBezTo>
                    <a:pt x="0" y="421"/>
                    <a:pt x="2" y="408"/>
                    <a:pt x="8" y="403"/>
                  </a:cubicBezTo>
                  <a:cubicBezTo>
                    <a:pt x="8" y="347"/>
                    <a:pt x="8" y="347"/>
                    <a:pt x="8" y="347"/>
                  </a:cubicBezTo>
                  <a:cubicBezTo>
                    <a:pt x="8" y="347"/>
                    <a:pt x="8" y="328"/>
                    <a:pt x="26" y="311"/>
                  </a:cubicBezTo>
                  <a:cubicBezTo>
                    <a:pt x="45" y="295"/>
                    <a:pt x="92" y="263"/>
                    <a:pt x="92" y="263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53" y="57"/>
                    <a:pt x="295" y="42"/>
                  </a:cubicBezTo>
                  <a:cubicBezTo>
                    <a:pt x="304" y="39"/>
                    <a:pt x="313" y="36"/>
                    <a:pt x="324" y="33"/>
                  </a:cubicBezTo>
                  <a:cubicBezTo>
                    <a:pt x="386" y="17"/>
                    <a:pt x="607" y="0"/>
                    <a:pt x="638" y="0"/>
                  </a:cubicBezTo>
                  <a:cubicBezTo>
                    <a:pt x="670" y="0"/>
                    <a:pt x="1108" y="0"/>
                    <a:pt x="1108" y="0"/>
                  </a:cubicBezTo>
                  <a:cubicBezTo>
                    <a:pt x="1108" y="0"/>
                    <a:pt x="1152" y="5"/>
                    <a:pt x="1154" y="21"/>
                  </a:cubicBezTo>
                  <a:cubicBezTo>
                    <a:pt x="1155" y="24"/>
                    <a:pt x="1156" y="31"/>
                    <a:pt x="1157" y="42"/>
                  </a:cubicBezTo>
                  <a:cubicBezTo>
                    <a:pt x="1163" y="91"/>
                    <a:pt x="1177" y="205"/>
                    <a:pt x="1177" y="205"/>
                  </a:cubicBezTo>
                  <a:cubicBezTo>
                    <a:pt x="1177" y="448"/>
                    <a:pt x="1177" y="448"/>
                    <a:pt x="1177" y="448"/>
                  </a:cubicBezTo>
                  <a:cubicBezTo>
                    <a:pt x="1188" y="448"/>
                    <a:pt x="1188" y="448"/>
                    <a:pt x="1188" y="448"/>
                  </a:cubicBezTo>
                  <a:cubicBezTo>
                    <a:pt x="1188" y="448"/>
                    <a:pt x="1196" y="448"/>
                    <a:pt x="1197" y="459"/>
                  </a:cubicBezTo>
                  <a:cubicBezTo>
                    <a:pt x="1197" y="471"/>
                    <a:pt x="1197" y="505"/>
                    <a:pt x="1197" y="505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5" name="Freeform 962"/>
            <p:cNvSpPr>
              <a:spLocks/>
            </p:cNvSpPr>
            <p:nvPr/>
          </p:nvSpPr>
          <p:spPr bwMode="auto">
            <a:xfrm>
              <a:off x="2800350" y="2435225"/>
              <a:ext cx="1316038" cy="757238"/>
            </a:xfrm>
            <a:custGeom>
              <a:avLst/>
              <a:gdLst>
                <a:gd name="T0" fmla="*/ 350 w 351"/>
                <a:gd name="T1" fmla="*/ 12 h 202"/>
                <a:gd name="T2" fmla="*/ 333 w 351"/>
                <a:gd name="T3" fmla="*/ 0 h 202"/>
                <a:gd name="T4" fmla="*/ 151 w 351"/>
                <a:gd name="T5" fmla="*/ 0 h 202"/>
                <a:gd name="T6" fmla="*/ 121 w 351"/>
                <a:gd name="T7" fmla="*/ 19 h 202"/>
                <a:gd name="T8" fmla="*/ 7 w 351"/>
                <a:gd name="T9" fmla="*/ 191 h 202"/>
                <a:gd name="T10" fmla="*/ 13 w 351"/>
                <a:gd name="T11" fmla="*/ 202 h 202"/>
                <a:gd name="T12" fmla="*/ 324 w 351"/>
                <a:gd name="T13" fmla="*/ 177 h 202"/>
                <a:gd name="T14" fmla="*/ 350 w 351"/>
                <a:gd name="T15" fmla="*/ 153 h 202"/>
                <a:gd name="T16" fmla="*/ 350 w 351"/>
                <a:gd name="T17" fmla="*/ 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202">
                  <a:moveTo>
                    <a:pt x="350" y="12"/>
                  </a:moveTo>
                  <a:cubicBezTo>
                    <a:pt x="350" y="12"/>
                    <a:pt x="350" y="0"/>
                    <a:pt x="333" y="0"/>
                  </a:cubicBezTo>
                  <a:cubicBezTo>
                    <a:pt x="317" y="0"/>
                    <a:pt x="151" y="0"/>
                    <a:pt x="151" y="0"/>
                  </a:cubicBezTo>
                  <a:cubicBezTo>
                    <a:pt x="151" y="0"/>
                    <a:pt x="133" y="4"/>
                    <a:pt x="121" y="19"/>
                  </a:cubicBezTo>
                  <a:cubicBezTo>
                    <a:pt x="110" y="34"/>
                    <a:pt x="7" y="191"/>
                    <a:pt x="7" y="191"/>
                  </a:cubicBezTo>
                  <a:cubicBezTo>
                    <a:pt x="7" y="191"/>
                    <a:pt x="0" y="202"/>
                    <a:pt x="13" y="202"/>
                  </a:cubicBezTo>
                  <a:cubicBezTo>
                    <a:pt x="26" y="202"/>
                    <a:pt x="324" y="177"/>
                    <a:pt x="324" y="177"/>
                  </a:cubicBezTo>
                  <a:cubicBezTo>
                    <a:pt x="324" y="177"/>
                    <a:pt x="351" y="162"/>
                    <a:pt x="350" y="153"/>
                  </a:cubicBezTo>
                  <a:cubicBezTo>
                    <a:pt x="349" y="143"/>
                    <a:pt x="350" y="12"/>
                    <a:pt x="350" y="12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6" name="Freeform 963"/>
            <p:cNvSpPr>
              <a:spLocks/>
            </p:cNvSpPr>
            <p:nvPr/>
          </p:nvSpPr>
          <p:spPr bwMode="auto">
            <a:xfrm>
              <a:off x="3021013" y="2855913"/>
              <a:ext cx="127000" cy="300038"/>
            </a:xfrm>
            <a:custGeom>
              <a:avLst/>
              <a:gdLst>
                <a:gd name="T0" fmla="*/ 34 w 34"/>
                <a:gd name="T1" fmla="*/ 63 h 80"/>
                <a:gd name="T2" fmla="*/ 17 w 34"/>
                <a:gd name="T3" fmla="*/ 80 h 80"/>
                <a:gd name="T4" fmla="*/ 17 w 34"/>
                <a:gd name="T5" fmla="*/ 80 h 80"/>
                <a:gd name="T6" fmla="*/ 0 w 34"/>
                <a:gd name="T7" fmla="*/ 63 h 80"/>
                <a:gd name="T8" fmla="*/ 0 w 34"/>
                <a:gd name="T9" fmla="*/ 17 h 80"/>
                <a:gd name="T10" fmla="*/ 17 w 34"/>
                <a:gd name="T11" fmla="*/ 0 h 80"/>
                <a:gd name="T12" fmla="*/ 17 w 34"/>
                <a:gd name="T13" fmla="*/ 0 h 80"/>
                <a:gd name="T14" fmla="*/ 34 w 34"/>
                <a:gd name="T15" fmla="*/ 17 h 80"/>
                <a:gd name="T16" fmla="*/ 34 w 34"/>
                <a:gd name="T17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80">
                  <a:moveTo>
                    <a:pt x="34" y="63"/>
                  </a:moveTo>
                  <a:cubicBezTo>
                    <a:pt x="34" y="72"/>
                    <a:pt x="26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7" y="80"/>
                    <a:pt x="0" y="72"/>
                    <a:pt x="0" y="6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lnTo>
                    <a:pt x="34" y="63"/>
                  </a:ln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7" name="Freeform 964"/>
            <p:cNvSpPr>
              <a:spLocks/>
            </p:cNvSpPr>
            <p:nvPr/>
          </p:nvSpPr>
          <p:spPr bwMode="auto">
            <a:xfrm>
              <a:off x="3940175" y="3214688"/>
              <a:ext cx="247650" cy="82550"/>
            </a:xfrm>
            <a:custGeom>
              <a:avLst/>
              <a:gdLst>
                <a:gd name="T0" fmla="*/ 66 w 66"/>
                <a:gd name="T1" fmla="*/ 22 h 22"/>
                <a:gd name="T2" fmla="*/ 0 w 66"/>
                <a:gd name="T3" fmla="*/ 22 h 22"/>
                <a:gd name="T4" fmla="*/ 17 w 66"/>
                <a:gd name="T5" fmla="*/ 0 h 22"/>
                <a:gd name="T6" fmla="*/ 51 w 66"/>
                <a:gd name="T7" fmla="*/ 0 h 22"/>
                <a:gd name="T8" fmla="*/ 66 w 6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66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6" y="0"/>
                    <a:pt x="17" y="0"/>
                  </a:cubicBezTo>
                  <a:cubicBezTo>
                    <a:pt x="28" y="0"/>
                    <a:pt x="51" y="0"/>
                    <a:pt x="51" y="0"/>
                  </a:cubicBezTo>
                  <a:cubicBezTo>
                    <a:pt x="51" y="0"/>
                    <a:pt x="64" y="6"/>
                    <a:pt x="66" y="22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8" name="Freeform 965"/>
            <p:cNvSpPr>
              <a:spLocks/>
            </p:cNvSpPr>
            <p:nvPr/>
          </p:nvSpPr>
          <p:spPr bwMode="auto">
            <a:xfrm>
              <a:off x="4356100" y="3192463"/>
              <a:ext cx="82550" cy="247650"/>
            </a:xfrm>
            <a:custGeom>
              <a:avLst/>
              <a:gdLst>
                <a:gd name="T0" fmla="*/ 22 w 22"/>
                <a:gd name="T1" fmla="*/ 0 h 66"/>
                <a:gd name="T2" fmla="*/ 22 w 22"/>
                <a:gd name="T3" fmla="*/ 66 h 66"/>
                <a:gd name="T4" fmla="*/ 0 w 22"/>
                <a:gd name="T5" fmla="*/ 50 h 66"/>
                <a:gd name="T6" fmla="*/ 0 w 22"/>
                <a:gd name="T7" fmla="*/ 16 h 66"/>
                <a:gd name="T8" fmla="*/ 22 w 22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6">
                  <a:moveTo>
                    <a:pt x="22" y="0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2" y="66"/>
                    <a:pt x="0" y="61"/>
                    <a:pt x="0" y="50"/>
                  </a:cubicBezTo>
                  <a:cubicBezTo>
                    <a:pt x="0" y="39"/>
                    <a:pt x="0" y="16"/>
                    <a:pt x="0" y="16"/>
                  </a:cubicBezTo>
                  <a:cubicBezTo>
                    <a:pt x="0" y="16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9" name="Freeform 966"/>
            <p:cNvSpPr>
              <a:spLocks/>
            </p:cNvSpPr>
            <p:nvPr/>
          </p:nvSpPr>
          <p:spPr bwMode="auto">
            <a:xfrm>
              <a:off x="2357438" y="3395663"/>
              <a:ext cx="228600" cy="280988"/>
            </a:xfrm>
            <a:custGeom>
              <a:avLst/>
              <a:gdLst>
                <a:gd name="T0" fmla="*/ 59 w 61"/>
                <a:gd name="T1" fmla="*/ 75 h 75"/>
                <a:gd name="T2" fmla="*/ 0 w 61"/>
                <a:gd name="T3" fmla="*/ 75 h 75"/>
                <a:gd name="T4" fmla="*/ 0 w 61"/>
                <a:gd name="T5" fmla="*/ 23 h 75"/>
                <a:gd name="T6" fmla="*/ 6 w 61"/>
                <a:gd name="T7" fmla="*/ 3 h 75"/>
                <a:gd name="T8" fmla="*/ 59 w 61"/>
                <a:gd name="T9" fmla="*/ 19 h 75"/>
                <a:gd name="T10" fmla="*/ 59 w 61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5">
                  <a:moveTo>
                    <a:pt x="59" y="75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14"/>
                    <a:pt x="6" y="3"/>
                  </a:cubicBezTo>
                  <a:cubicBezTo>
                    <a:pt x="6" y="3"/>
                    <a:pt x="57" y="0"/>
                    <a:pt x="59" y="19"/>
                  </a:cubicBezTo>
                  <a:cubicBezTo>
                    <a:pt x="61" y="38"/>
                    <a:pt x="59" y="75"/>
                    <a:pt x="59" y="75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0" name="Freeform 967"/>
            <p:cNvSpPr>
              <a:spLocks/>
            </p:cNvSpPr>
            <p:nvPr/>
          </p:nvSpPr>
          <p:spPr bwMode="auto">
            <a:xfrm>
              <a:off x="2379663" y="3878263"/>
              <a:ext cx="874713" cy="473075"/>
            </a:xfrm>
            <a:custGeom>
              <a:avLst/>
              <a:gdLst>
                <a:gd name="T0" fmla="*/ 176 w 233"/>
                <a:gd name="T1" fmla="*/ 6 h 126"/>
                <a:gd name="T2" fmla="*/ 117 w 233"/>
                <a:gd name="T3" fmla="*/ 1 h 126"/>
                <a:gd name="T4" fmla="*/ 58 w 233"/>
                <a:gd name="T5" fmla="*/ 6 h 126"/>
                <a:gd name="T6" fmla="*/ 0 w 233"/>
                <a:gd name="T7" fmla="*/ 126 h 126"/>
                <a:gd name="T8" fmla="*/ 117 w 233"/>
                <a:gd name="T9" fmla="*/ 126 h 126"/>
                <a:gd name="T10" fmla="*/ 233 w 233"/>
                <a:gd name="T11" fmla="*/ 126 h 126"/>
                <a:gd name="T12" fmla="*/ 176 w 233"/>
                <a:gd name="T1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6">
                  <a:moveTo>
                    <a:pt x="176" y="6"/>
                  </a:moveTo>
                  <a:cubicBezTo>
                    <a:pt x="176" y="6"/>
                    <a:pt x="163" y="0"/>
                    <a:pt x="117" y="1"/>
                  </a:cubicBezTo>
                  <a:cubicBezTo>
                    <a:pt x="71" y="0"/>
                    <a:pt x="58" y="6"/>
                    <a:pt x="58" y="6"/>
                  </a:cubicBezTo>
                  <a:cubicBezTo>
                    <a:pt x="17" y="28"/>
                    <a:pt x="0" y="126"/>
                    <a:pt x="0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3" y="126"/>
                    <a:pt x="217" y="28"/>
                    <a:pt x="176" y="6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1" name="Freeform 968"/>
            <p:cNvSpPr>
              <a:spLocks/>
            </p:cNvSpPr>
            <p:nvPr/>
          </p:nvSpPr>
          <p:spPr bwMode="auto">
            <a:xfrm>
              <a:off x="5594350" y="3878263"/>
              <a:ext cx="873125" cy="473075"/>
            </a:xfrm>
            <a:custGeom>
              <a:avLst/>
              <a:gdLst>
                <a:gd name="T0" fmla="*/ 176 w 233"/>
                <a:gd name="T1" fmla="*/ 6 h 126"/>
                <a:gd name="T2" fmla="*/ 117 w 233"/>
                <a:gd name="T3" fmla="*/ 1 h 126"/>
                <a:gd name="T4" fmla="*/ 57 w 233"/>
                <a:gd name="T5" fmla="*/ 6 h 126"/>
                <a:gd name="T6" fmla="*/ 0 w 233"/>
                <a:gd name="T7" fmla="*/ 126 h 126"/>
                <a:gd name="T8" fmla="*/ 117 w 233"/>
                <a:gd name="T9" fmla="*/ 126 h 126"/>
                <a:gd name="T10" fmla="*/ 233 w 233"/>
                <a:gd name="T11" fmla="*/ 126 h 126"/>
                <a:gd name="T12" fmla="*/ 176 w 233"/>
                <a:gd name="T1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6">
                  <a:moveTo>
                    <a:pt x="176" y="6"/>
                  </a:moveTo>
                  <a:cubicBezTo>
                    <a:pt x="176" y="6"/>
                    <a:pt x="163" y="0"/>
                    <a:pt x="117" y="1"/>
                  </a:cubicBezTo>
                  <a:cubicBezTo>
                    <a:pt x="71" y="0"/>
                    <a:pt x="57" y="6"/>
                    <a:pt x="57" y="6"/>
                  </a:cubicBezTo>
                  <a:cubicBezTo>
                    <a:pt x="17" y="28"/>
                    <a:pt x="0" y="126"/>
                    <a:pt x="0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3" y="126"/>
                    <a:pt x="217" y="28"/>
                    <a:pt x="176" y="6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2" name="Freeform 969"/>
            <p:cNvSpPr>
              <a:spLocks/>
            </p:cNvSpPr>
            <p:nvPr/>
          </p:nvSpPr>
          <p:spPr bwMode="auto">
            <a:xfrm>
              <a:off x="2897188" y="3189288"/>
              <a:ext cx="420688" cy="1162050"/>
            </a:xfrm>
            <a:custGeom>
              <a:avLst/>
              <a:gdLst>
                <a:gd name="T0" fmla="*/ 106 w 112"/>
                <a:gd name="T1" fmla="*/ 310 h 310"/>
                <a:gd name="T2" fmla="*/ 63 w 112"/>
                <a:gd name="T3" fmla="*/ 200 h 310"/>
                <a:gd name="T4" fmla="*/ 15 w 112"/>
                <a:gd name="T5" fmla="*/ 177 h 310"/>
                <a:gd name="T6" fmla="*/ 3 w 112"/>
                <a:gd name="T7" fmla="*/ 173 h 310"/>
                <a:gd name="T8" fmla="*/ 0 w 112"/>
                <a:gd name="T9" fmla="*/ 163 h 310"/>
                <a:gd name="T10" fmla="*/ 0 w 112"/>
                <a:gd name="T11" fmla="*/ 0 h 310"/>
                <a:gd name="T12" fmla="*/ 5 w 112"/>
                <a:gd name="T13" fmla="*/ 0 h 310"/>
                <a:gd name="T14" fmla="*/ 5 w 112"/>
                <a:gd name="T15" fmla="*/ 163 h 310"/>
                <a:gd name="T16" fmla="*/ 7 w 112"/>
                <a:gd name="T17" fmla="*/ 169 h 310"/>
                <a:gd name="T18" fmla="*/ 15 w 112"/>
                <a:gd name="T19" fmla="*/ 172 h 310"/>
                <a:gd name="T20" fmla="*/ 67 w 112"/>
                <a:gd name="T21" fmla="*/ 197 h 310"/>
                <a:gd name="T22" fmla="*/ 112 w 112"/>
                <a:gd name="T23" fmla="*/ 310 h 310"/>
                <a:gd name="T24" fmla="*/ 106 w 112"/>
                <a:gd name="T2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310">
                  <a:moveTo>
                    <a:pt x="106" y="310"/>
                  </a:moveTo>
                  <a:cubicBezTo>
                    <a:pt x="103" y="297"/>
                    <a:pt x="81" y="224"/>
                    <a:pt x="63" y="200"/>
                  </a:cubicBezTo>
                  <a:cubicBezTo>
                    <a:pt x="45" y="177"/>
                    <a:pt x="26" y="177"/>
                    <a:pt x="15" y="177"/>
                  </a:cubicBezTo>
                  <a:cubicBezTo>
                    <a:pt x="10" y="177"/>
                    <a:pt x="6" y="175"/>
                    <a:pt x="3" y="173"/>
                  </a:cubicBezTo>
                  <a:cubicBezTo>
                    <a:pt x="0" y="168"/>
                    <a:pt x="0" y="163"/>
                    <a:pt x="0" y="1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5" y="163"/>
                    <a:pt x="5" y="167"/>
                    <a:pt x="7" y="169"/>
                  </a:cubicBezTo>
                  <a:cubicBezTo>
                    <a:pt x="9" y="171"/>
                    <a:pt x="11" y="172"/>
                    <a:pt x="15" y="172"/>
                  </a:cubicBezTo>
                  <a:cubicBezTo>
                    <a:pt x="26" y="172"/>
                    <a:pt x="48" y="172"/>
                    <a:pt x="67" y="197"/>
                  </a:cubicBezTo>
                  <a:cubicBezTo>
                    <a:pt x="86" y="222"/>
                    <a:pt x="108" y="296"/>
                    <a:pt x="112" y="310"/>
                  </a:cubicBezTo>
                  <a:lnTo>
                    <a:pt x="106" y="310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3" name="Freeform 970"/>
            <p:cNvSpPr>
              <a:spLocks/>
            </p:cNvSpPr>
            <p:nvPr/>
          </p:nvSpPr>
          <p:spPr bwMode="auto">
            <a:xfrm>
              <a:off x="4356100" y="2435225"/>
              <a:ext cx="2179638" cy="641350"/>
            </a:xfrm>
            <a:custGeom>
              <a:avLst/>
              <a:gdLst>
                <a:gd name="T0" fmla="*/ 581 w 581"/>
                <a:gd name="T1" fmla="*/ 144 h 171"/>
                <a:gd name="T2" fmla="*/ 555 w 581"/>
                <a:gd name="T3" fmla="*/ 171 h 171"/>
                <a:gd name="T4" fmla="*/ 26 w 581"/>
                <a:gd name="T5" fmla="*/ 171 h 171"/>
                <a:gd name="T6" fmla="*/ 0 w 581"/>
                <a:gd name="T7" fmla="*/ 144 h 171"/>
                <a:gd name="T8" fmla="*/ 0 w 581"/>
                <a:gd name="T9" fmla="*/ 26 h 171"/>
                <a:gd name="T10" fmla="*/ 26 w 581"/>
                <a:gd name="T11" fmla="*/ 0 h 171"/>
                <a:gd name="T12" fmla="*/ 555 w 581"/>
                <a:gd name="T13" fmla="*/ 0 h 171"/>
                <a:gd name="T14" fmla="*/ 581 w 581"/>
                <a:gd name="T15" fmla="*/ 26 h 171"/>
                <a:gd name="T16" fmla="*/ 581 w 581"/>
                <a:gd name="T17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1" h="171">
                  <a:moveTo>
                    <a:pt x="581" y="144"/>
                  </a:moveTo>
                  <a:cubicBezTo>
                    <a:pt x="581" y="159"/>
                    <a:pt x="569" y="171"/>
                    <a:pt x="55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12" y="171"/>
                    <a:pt x="0" y="159"/>
                    <a:pt x="0" y="14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555" y="0"/>
                    <a:pt x="555" y="0"/>
                    <a:pt x="555" y="0"/>
                  </a:cubicBezTo>
                  <a:cubicBezTo>
                    <a:pt x="569" y="0"/>
                    <a:pt x="581" y="11"/>
                    <a:pt x="581" y="26"/>
                  </a:cubicBezTo>
                  <a:lnTo>
                    <a:pt x="581" y="144"/>
                  </a:ln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4" name="Rectangle 971"/>
            <p:cNvSpPr>
              <a:spLocks noChangeArrowheads="1"/>
            </p:cNvSpPr>
            <p:nvPr/>
          </p:nvSpPr>
          <p:spPr bwMode="auto">
            <a:xfrm>
              <a:off x="4224338" y="2338388"/>
              <a:ext cx="19050" cy="2012950"/>
            </a:xfrm>
            <a:prstGeom prst="rect">
              <a:avLst/>
            </a:pr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5" name="Freeform 972"/>
            <p:cNvSpPr>
              <a:spLocks/>
            </p:cNvSpPr>
            <p:nvPr/>
          </p:nvSpPr>
          <p:spPr bwMode="auto">
            <a:xfrm>
              <a:off x="5481638" y="2338388"/>
              <a:ext cx="168275" cy="2012950"/>
            </a:xfrm>
            <a:custGeom>
              <a:avLst/>
              <a:gdLst>
                <a:gd name="T0" fmla="*/ 5 w 45"/>
                <a:gd name="T1" fmla="*/ 537 h 537"/>
                <a:gd name="T2" fmla="*/ 0 w 45"/>
                <a:gd name="T3" fmla="*/ 537 h 537"/>
                <a:gd name="T4" fmla="*/ 37 w 45"/>
                <a:gd name="T5" fmla="*/ 359 h 537"/>
                <a:gd name="T6" fmla="*/ 37 w 45"/>
                <a:gd name="T7" fmla="*/ 320 h 537"/>
                <a:gd name="T8" fmla="*/ 28 w 45"/>
                <a:gd name="T9" fmla="*/ 0 h 537"/>
                <a:gd name="T10" fmla="*/ 33 w 45"/>
                <a:gd name="T11" fmla="*/ 0 h 537"/>
                <a:gd name="T12" fmla="*/ 42 w 45"/>
                <a:gd name="T13" fmla="*/ 319 h 537"/>
                <a:gd name="T14" fmla="*/ 42 w 45"/>
                <a:gd name="T15" fmla="*/ 360 h 537"/>
                <a:gd name="T16" fmla="*/ 5 w 45"/>
                <a:gd name="T17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37">
                  <a:moveTo>
                    <a:pt x="5" y="537"/>
                  </a:moveTo>
                  <a:cubicBezTo>
                    <a:pt x="0" y="537"/>
                    <a:pt x="0" y="537"/>
                    <a:pt x="0" y="537"/>
                  </a:cubicBezTo>
                  <a:cubicBezTo>
                    <a:pt x="0" y="535"/>
                    <a:pt x="35" y="378"/>
                    <a:pt x="37" y="359"/>
                  </a:cubicBezTo>
                  <a:cubicBezTo>
                    <a:pt x="40" y="341"/>
                    <a:pt x="37" y="320"/>
                    <a:pt x="37" y="32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319"/>
                    <a:pt x="42" y="319"/>
                    <a:pt x="42" y="319"/>
                  </a:cubicBezTo>
                  <a:cubicBezTo>
                    <a:pt x="42" y="320"/>
                    <a:pt x="45" y="341"/>
                    <a:pt x="42" y="360"/>
                  </a:cubicBezTo>
                  <a:cubicBezTo>
                    <a:pt x="40" y="379"/>
                    <a:pt x="6" y="530"/>
                    <a:pt x="5" y="537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6" name="Freeform 973"/>
            <p:cNvSpPr>
              <a:spLocks/>
            </p:cNvSpPr>
            <p:nvPr/>
          </p:nvSpPr>
          <p:spPr bwMode="auto">
            <a:xfrm>
              <a:off x="2578100" y="3657600"/>
              <a:ext cx="4164013" cy="19050"/>
            </a:xfrm>
            <a:custGeom>
              <a:avLst/>
              <a:gdLst>
                <a:gd name="T0" fmla="*/ 2623 w 2623"/>
                <a:gd name="T1" fmla="*/ 12 h 12"/>
                <a:gd name="T2" fmla="*/ 0 w 2623"/>
                <a:gd name="T3" fmla="*/ 12 h 12"/>
                <a:gd name="T4" fmla="*/ 3 w 2623"/>
                <a:gd name="T5" fmla="*/ 0 h 12"/>
                <a:gd name="T6" fmla="*/ 2623 w 2623"/>
                <a:gd name="T7" fmla="*/ 0 h 12"/>
                <a:gd name="T8" fmla="*/ 2623 w 262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3" h="12">
                  <a:moveTo>
                    <a:pt x="2623" y="12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623" y="0"/>
                  </a:lnTo>
                  <a:lnTo>
                    <a:pt x="2623" y="12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7" name="Freeform 974"/>
            <p:cNvSpPr>
              <a:spLocks/>
            </p:cNvSpPr>
            <p:nvPr/>
          </p:nvSpPr>
          <p:spPr bwMode="auto">
            <a:xfrm>
              <a:off x="3433763" y="2181225"/>
              <a:ext cx="3232150" cy="157163"/>
            </a:xfrm>
            <a:custGeom>
              <a:avLst/>
              <a:gdLst>
                <a:gd name="T0" fmla="*/ 862 w 862"/>
                <a:gd name="T1" fmla="*/ 42 h 42"/>
                <a:gd name="T2" fmla="*/ 0 w 862"/>
                <a:gd name="T3" fmla="*/ 42 h 42"/>
                <a:gd name="T4" fmla="*/ 29 w 862"/>
                <a:gd name="T5" fmla="*/ 33 h 42"/>
                <a:gd name="T6" fmla="*/ 343 w 862"/>
                <a:gd name="T7" fmla="*/ 0 h 42"/>
                <a:gd name="T8" fmla="*/ 813 w 862"/>
                <a:gd name="T9" fmla="*/ 0 h 42"/>
                <a:gd name="T10" fmla="*/ 859 w 862"/>
                <a:gd name="T11" fmla="*/ 21 h 42"/>
                <a:gd name="T12" fmla="*/ 862 w 862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" h="42">
                  <a:moveTo>
                    <a:pt x="862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9" y="39"/>
                    <a:pt x="18" y="36"/>
                    <a:pt x="29" y="33"/>
                  </a:cubicBezTo>
                  <a:cubicBezTo>
                    <a:pt x="91" y="17"/>
                    <a:pt x="312" y="0"/>
                    <a:pt x="343" y="0"/>
                  </a:cubicBezTo>
                  <a:cubicBezTo>
                    <a:pt x="375" y="0"/>
                    <a:pt x="813" y="0"/>
                    <a:pt x="813" y="0"/>
                  </a:cubicBezTo>
                  <a:cubicBezTo>
                    <a:pt x="813" y="0"/>
                    <a:pt x="857" y="5"/>
                    <a:pt x="859" y="21"/>
                  </a:cubicBezTo>
                  <a:cubicBezTo>
                    <a:pt x="860" y="24"/>
                    <a:pt x="861" y="31"/>
                    <a:pt x="862" y="42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8" name="Freeform 975"/>
            <p:cNvSpPr>
              <a:spLocks noEditPoints="1"/>
            </p:cNvSpPr>
            <p:nvPr/>
          </p:nvSpPr>
          <p:spPr bwMode="auto">
            <a:xfrm>
              <a:off x="5672138" y="3973513"/>
              <a:ext cx="712788" cy="711200"/>
            </a:xfrm>
            <a:custGeom>
              <a:avLst/>
              <a:gdLst>
                <a:gd name="T0" fmla="*/ 95 w 190"/>
                <a:gd name="T1" fmla="*/ 0 h 190"/>
                <a:gd name="T2" fmla="*/ 0 w 190"/>
                <a:gd name="T3" fmla="*/ 95 h 190"/>
                <a:gd name="T4" fmla="*/ 95 w 190"/>
                <a:gd name="T5" fmla="*/ 190 h 190"/>
                <a:gd name="T6" fmla="*/ 190 w 190"/>
                <a:gd name="T7" fmla="*/ 95 h 190"/>
                <a:gd name="T8" fmla="*/ 95 w 190"/>
                <a:gd name="T9" fmla="*/ 0 h 190"/>
                <a:gd name="T10" fmla="*/ 95 w 190"/>
                <a:gd name="T11" fmla="*/ 163 h 190"/>
                <a:gd name="T12" fmla="*/ 27 w 190"/>
                <a:gd name="T13" fmla="*/ 95 h 190"/>
                <a:gd name="T14" fmla="*/ 95 w 190"/>
                <a:gd name="T15" fmla="*/ 27 h 190"/>
                <a:gd name="T16" fmla="*/ 163 w 190"/>
                <a:gd name="T17" fmla="*/ 95 h 190"/>
                <a:gd name="T18" fmla="*/ 95 w 190"/>
                <a:gd name="T19" fmla="*/ 16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95" y="0"/>
                  </a:moveTo>
                  <a:cubicBezTo>
                    <a:pt x="42" y="0"/>
                    <a:pt x="0" y="43"/>
                    <a:pt x="0" y="95"/>
                  </a:cubicBezTo>
                  <a:cubicBezTo>
                    <a:pt x="0" y="148"/>
                    <a:pt x="42" y="190"/>
                    <a:pt x="95" y="190"/>
                  </a:cubicBezTo>
                  <a:cubicBezTo>
                    <a:pt x="147" y="190"/>
                    <a:pt x="190" y="148"/>
                    <a:pt x="190" y="95"/>
                  </a:cubicBezTo>
                  <a:cubicBezTo>
                    <a:pt x="190" y="43"/>
                    <a:pt x="147" y="0"/>
                    <a:pt x="95" y="0"/>
                  </a:cubicBezTo>
                  <a:close/>
                  <a:moveTo>
                    <a:pt x="95" y="163"/>
                  </a:moveTo>
                  <a:cubicBezTo>
                    <a:pt x="57" y="163"/>
                    <a:pt x="27" y="133"/>
                    <a:pt x="27" y="95"/>
                  </a:cubicBezTo>
                  <a:cubicBezTo>
                    <a:pt x="27" y="58"/>
                    <a:pt x="57" y="27"/>
                    <a:pt x="95" y="27"/>
                  </a:cubicBezTo>
                  <a:cubicBezTo>
                    <a:pt x="132" y="27"/>
                    <a:pt x="163" y="58"/>
                    <a:pt x="163" y="95"/>
                  </a:cubicBezTo>
                  <a:cubicBezTo>
                    <a:pt x="163" y="133"/>
                    <a:pt x="132" y="163"/>
                    <a:pt x="95" y="1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9" name="Freeform 976"/>
            <p:cNvSpPr>
              <a:spLocks noEditPoints="1"/>
            </p:cNvSpPr>
            <p:nvPr/>
          </p:nvSpPr>
          <p:spPr bwMode="auto">
            <a:xfrm>
              <a:off x="5773738" y="4073525"/>
              <a:ext cx="509588" cy="509588"/>
            </a:xfrm>
            <a:custGeom>
              <a:avLst/>
              <a:gdLst>
                <a:gd name="T0" fmla="*/ 68 w 136"/>
                <a:gd name="T1" fmla="*/ 0 h 136"/>
                <a:gd name="T2" fmla="*/ 0 w 136"/>
                <a:gd name="T3" fmla="*/ 68 h 136"/>
                <a:gd name="T4" fmla="*/ 68 w 136"/>
                <a:gd name="T5" fmla="*/ 136 h 136"/>
                <a:gd name="T6" fmla="*/ 136 w 136"/>
                <a:gd name="T7" fmla="*/ 68 h 136"/>
                <a:gd name="T8" fmla="*/ 68 w 136"/>
                <a:gd name="T9" fmla="*/ 0 h 136"/>
                <a:gd name="T10" fmla="*/ 68 w 136"/>
                <a:gd name="T11" fmla="*/ 122 h 136"/>
                <a:gd name="T12" fmla="*/ 14 w 136"/>
                <a:gd name="T13" fmla="*/ 68 h 136"/>
                <a:gd name="T14" fmla="*/ 68 w 136"/>
                <a:gd name="T15" fmla="*/ 14 h 136"/>
                <a:gd name="T16" fmla="*/ 122 w 136"/>
                <a:gd name="T17" fmla="*/ 68 h 136"/>
                <a:gd name="T18" fmla="*/ 68 w 136"/>
                <a:gd name="T19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6"/>
                    <a:pt x="30" y="136"/>
                    <a:pt x="68" y="136"/>
                  </a:cubicBezTo>
                  <a:cubicBezTo>
                    <a:pt x="105" y="136"/>
                    <a:pt x="136" y="106"/>
                    <a:pt x="136" y="68"/>
                  </a:cubicBezTo>
                  <a:cubicBezTo>
                    <a:pt x="136" y="31"/>
                    <a:pt x="105" y="0"/>
                    <a:pt x="68" y="0"/>
                  </a:cubicBezTo>
                  <a:close/>
                  <a:moveTo>
                    <a:pt x="68" y="122"/>
                  </a:moveTo>
                  <a:cubicBezTo>
                    <a:pt x="38" y="122"/>
                    <a:pt x="14" y="98"/>
                    <a:pt x="14" y="68"/>
                  </a:cubicBezTo>
                  <a:cubicBezTo>
                    <a:pt x="14" y="38"/>
                    <a:pt x="38" y="14"/>
                    <a:pt x="68" y="14"/>
                  </a:cubicBezTo>
                  <a:cubicBezTo>
                    <a:pt x="98" y="14"/>
                    <a:pt x="122" y="38"/>
                    <a:pt x="122" y="68"/>
                  </a:cubicBezTo>
                  <a:cubicBezTo>
                    <a:pt x="122" y="98"/>
                    <a:pt x="98" y="122"/>
                    <a:pt x="68" y="122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0" name="Freeform 977"/>
            <p:cNvSpPr>
              <a:spLocks noEditPoints="1"/>
            </p:cNvSpPr>
            <p:nvPr/>
          </p:nvSpPr>
          <p:spPr bwMode="auto">
            <a:xfrm>
              <a:off x="5826125" y="4125913"/>
              <a:ext cx="404813" cy="404813"/>
            </a:xfrm>
            <a:custGeom>
              <a:avLst/>
              <a:gdLst>
                <a:gd name="T0" fmla="*/ 54 w 108"/>
                <a:gd name="T1" fmla="*/ 0 h 108"/>
                <a:gd name="T2" fmla="*/ 0 w 108"/>
                <a:gd name="T3" fmla="*/ 54 h 108"/>
                <a:gd name="T4" fmla="*/ 54 w 108"/>
                <a:gd name="T5" fmla="*/ 108 h 108"/>
                <a:gd name="T6" fmla="*/ 108 w 108"/>
                <a:gd name="T7" fmla="*/ 54 h 108"/>
                <a:gd name="T8" fmla="*/ 54 w 108"/>
                <a:gd name="T9" fmla="*/ 0 h 108"/>
                <a:gd name="T10" fmla="*/ 45 w 108"/>
                <a:gd name="T11" fmla="*/ 10 h 108"/>
                <a:gd name="T12" fmla="*/ 60 w 108"/>
                <a:gd name="T13" fmla="*/ 10 h 108"/>
                <a:gd name="T14" fmla="*/ 60 w 108"/>
                <a:gd name="T15" fmla="*/ 17 h 108"/>
                <a:gd name="T16" fmla="*/ 45 w 108"/>
                <a:gd name="T17" fmla="*/ 17 h 108"/>
                <a:gd name="T18" fmla="*/ 45 w 108"/>
                <a:gd name="T19" fmla="*/ 10 h 108"/>
                <a:gd name="T20" fmla="*/ 19 w 108"/>
                <a:gd name="T21" fmla="*/ 26 h 108"/>
                <a:gd name="T22" fmla="*/ 25 w 108"/>
                <a:gd name="T23" fmla="*/ 30 h 108"/>
                <a:gd name="T24" fmla="*/ 17 w 108"/>
                <a:gd name="T25" fmla="*/ 43 h 108"/>
                <a:gd name="T26" fmla="*/ 11 w 108"/>
                <a:gd name="T27" fmla="*/ 40 h 108"/>
                <a:gd name="T28" fmla="*/ 19 w 108"/>
                <a:gd name="T29" fmla="*/ 26 h 108"/>
                <a:gd name="T30" fmla="*/ 20 w 108"/>
                <a:gd name="T31" fmla="*/ 84 h 108"/>
                <a:gd name="T32" fmla="*/ 12 w 108"/>
                <a:gd name="T33" fmla="*/ 70 h 108"/>
                <a:gd name="T34" fmla="*/ 18 w 108"/>
                <a:gd name="T35" fmla="*/ 67 h 108"/>
                <a:gd name="T36" fmla="*/ 26 w 108"/>
                <a:gd name="T37" fmla="*/ 80 h 108"/>
                <a:gd name="T38" fmla="*/ 20 w 108"/>
                <a:gd name="T39" fmla="*/ 84 h 108"/>
                <a:gd name="T40" fmla="*/ 62 w 108"/>
                <a:gd name="T41" fmla="*/ 98 h 108"/>
                <a:gd name="T42" fmla="*/ 47 w 108"/>
                <a:gd name="T43" fmla="*/ 98 h 108"/>
                <a:gd name="T44" fmla="*/ 47 w 108"/>
                <a:gd name="T45" fmla="*/ 92 h 108"/>
                <a:gd name="T46" fmla="*/ 62 w 108"/>
                <a:gd name="T47" fmla="*/ 92 h 108"/>
                <a:gd name="T48" fmla="*/ 62 w 108"/>
                <a:gd name="T49" fmla="*/ 98 h 108"/>
                <a:gd name="T50" fmla="*/ 54 w 108"/>
                <a:gd name="T51" fmla="*/ 74 h 108"/>
                <a:gd name="T52" fmla="*/ 34 w 108"/>
                <a:gd name="T53" fmla="*/ 54 h 108"/>
                <a:gd name="T54" fmla="*/ 54 w 108"/>
                <a:gd name="T55" fmla="*/ 34 h 108"/>
                <a:gd name="T56" fmla="*/ 74 w 108"/>
                <a:gd name="T57" fmla="*/ 54 h 108"/>
                <a:gd name="T58" fmla="*/ 54 w 108"/>
                <a:gd name="T59" fmla="*/ 74 h 108"/>
                <a:gd name="T60" fmla="*/ 88 w 108"/>
                <a:gd name="T61" fmla="*/ 25 h 108"/>
                <a:gd name="T62" fmla="*/ 95 w 108"/>
                <a:gd name="T63" fmla="*/ 38 h 108"/>
                <a:gd name="T64" fmla="*/ 90 w 108"/>
                <a:gd name="T65" fmla="*/ 41 h 108"/>
                <a:gd name="T66" fmla="*/ 82 w 108"/>
                <a:gd name="T67" fmla="*/ 28 h 108"/>
                <a:gd name="T68" fmla="*/ 88 w 108"/>
                <a:gd name="T69" fmla="*/ 25 h 108"/>
                <a:gd name="T70" fmla="*/ 89 w 108"/>
                <a:gd name="T71" fmla="*/ 82 h 108"/>
                <a:gd name="T72" fmla="*/ 83 w 108"/>
                <a:gd name="T73" fmla="*/ 79 h 108"/>
                <a:gd name="T74" fmla="*/ 90 w 108"/>
                <a:gd name="T75" fmla="*/ 65 h 108"/>
                <a:gd name="T76" fmla="*/ 96 w 108"/>
                <a:gd name="T77" fmla="*/ 69 h 108"/>
                <a:gd name="T78" fmla="*/ 89 w 108"/>
                <a:gd name="T79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108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4" y="108"/>
                    <a:pt x="108" y="84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lose/>
                  <a:moveTo>
                    <a:pt x="45" y="10"/>
                  </a:moveTo>
                  <a:cubicBezTo>
                    <a:pt x="60" y="10"/>
                    <a:pt x="60" y="10"/>
                    <a:pt x="60" y="1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45" y="17"/>
                    <a:pt x="45" y="17"/>
                    <a:pt x="45" y="17"/>
                  </a:cubicBezTo>
                  <a:lnTo>
                    <a:pt x="45" y="10"/>
                  </a:lnTo>
                  <a:close/>
                  <a:moveTo>
                    <a:pt x="19" y="26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1" y="40"/>
                    <a:pt x="11" y="40"/>
                    <a:pt x="11" y="40"/>
                  </a:cubicBezTo>
                  <a:lnTo>
                    <a:pt x="19" y="26"/>
                  </a:lnTo>
                  <a:close/>
                  <a:moveTo>
                    <a:pt x="20" y="84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0" y="84"/>
                  </a:lnTo>
                  <a:close/>
                  <a:moveTo>
                    <a:pt x="62" y="98"/>
                  </a:moveTo>
                  <a:cubicBezTo>
                    <a:pt x="47" y="98"/>
                    <a:pt x="47" y="98"/>
                    <a:pt x="47" y="98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62" y="92"/>
                    <a:pt x="62" y="92"/>
                    <a:pt x="62" y="92"/>
                  </a:cubicBezTo>
                  <a:lnTo>
                    <a:pt x="62" y="98"/>
                  </a:lnTo>
                  <a:close/>
                  <a:moveTo>
                    <a:pt x="54" y="74"/>
                  </a:moveTo>
                  <a:cubicBezTo>
                    <a:pt x="43" y="74"/>
                    <a:pt x="34" y="65"/>
                    <a:pt x="34" y="54"/>
                  </a:cubicBezTo>
                  <a:cubicBezTo>
                    <a:pt x="34" y="43"/>
                    <a:pt x="43" y="34"/>
                    <a:pt x="54" y="34"/>
                  </a:cubicBezTo>
                  <a:cubicBezTo>
                    <a:pt x="65" y="34"/>
                    <a:pt x="74" y="43"/>
                    <a:pt x="74" y="54"/>
                  </a:cubicBezTo>
                  <a:cubicBezTo>
                    <a:pt x="74" y="65"/>
                    <a:pt x="65" y="74"/>
                    <a:pt x="54" y="74"/>
                  </a:cubicBezTo>
                  <a:close/>
                  <a:moveTo>
                    <a:pt x="88" y="25"/>
                  </a:moveTo>
                  <a:cubicBezTo>
                    <a:pt x="95" y="38"/>
                    <a:pt x="95" y="38"/>
                    <a:pt x="95" y="38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28"/>
                    <a:pt x="82" y="28"/>
                    <a:pt x="82" y="28"/>
                  </a:cubicBezTo>
                  <a:lnTo>
                    <a:pt x="88" y="25"/>
                  </a:lnTo>
                  <a:close/>
                  <a:moveTo>
                    <a:pt x="89" y="82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6" y="69"/>
                    <a:pt x="96" y="69"/>
                    <a:pt x="96" y="69"/>
                  </a:cubicBezTo>
                  <a:lnTo>
                    <a:pt x="89" y="82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1" name="Freeform 978"/>
            <p:cNvSpPr>
              <a:spLocks/>
            </p:cNvSpPr>
            <p:nvPr/>
          </p:nvSpPr>
          <p:spPr bwMode="auto">
            <a:xfrm>
              <a:off x="6137275" y="4370388"/>
              <a:ext cx="49213" cy="63500"/>
            </a:xfrm>
            <a:custGeom>
              <a:avLst/>
              <a:gdLst>
                <a:gd name="T0" fmla="*/ 31 w 31"/>
                <a:gd name="T1" fmla="*/ 9 h 40"/>
                <a:gd name="T2" fmla="*/ 15 w 31"/>
                <a:gd name="T3" fmla="*/ 40 h 40"/>
                <a:gd name="T4" fmla="*/ 0 w 31"/>
                <a:gd name="T5" fmla="*/ 33 h 40"/>
                <a:gd name="T6" fmla="*/ 17 w 31"/>
                <a:gd name="T7" fmla="*/ 0 h 40"/>
                <a:gd name="T8" fmla="*/ 31 w 3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9"/>
                  </a:moveTo>
                  <a:lnTo>
                    <a:pt x="15" y="40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2" name="Freeform 979"/>
            <p:cNvSpPr>
              <a:spLocks/>
            </p:cNvSpPr>
            <p:nvPr/>
          </p:nvSpPr>
          <p:spPr bwMode="auto">
            <a:xfrm>
              <a:off x="6134100" y="4219575"/>
              <a:ext cx="49213" cy="60325"/>
            </a:xfrm>
            <a:custGeom>
              <a:avLst/>
              <a:gdLst>
                <a:gd name="T0" fmla="*/ 31 w 31"/>
                <a:gd name="T1" fmla="*/ 31 h 38"/>
                <a:gd name="T2" fmla="*/ 19 w 31"/>
                <a:gd name="T3" fmla="*/ 38 h 38"/>
                <a:gd name="T4" fmla="*/ 0 w 31"/>
                <a:gd name="T5" fmla="*/ 7 h 38"/>
                <a:gd name="T6" fmla="*/ 14 w 31"/>
                <a:gd name="T7" fmla="*/ 0 h 38"/>
                <a:gd name="T8" fmla="*/ 31 w 31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31"/>
                  </a:moveTo>
                  <a:lnTo>
                    <a:pt x="19" y="38"/>
                  </a:lnTo>
                  <a:lnTo>
                    <a:pt x="0" y="7"/>
                  </a:lnTo>
                  <a:lnTo>
                    <a:pt x="14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3" name="Rectangle 980"/>
            <p:cNvSpPr>
              <a:spLocks noChangeArrowheads="1"/>
            </p:cNvSpPr>
            <p:nvPr/>
          </p:nvSpPr>
          <p:spPr bwMode="auto">
            <a:xfrm>
              <a:off x="6002338" y="4471988"/>
              <a:ext cx="57150" cy="2222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4" name="Freeform 981"/>
            <p:cNvSpPr>
              <a:spLocks/>
            </p:cNvSpPr>
            <p:nvPr/>
          </p:nvSpPr>
          <p:spPr bwMode="auto">
            <a:xfrm>
              <a:off x="5872163" y="4378325"/>
              <a:ext cx="52388" cy="63500"/>
            </a:xfrm>
            <a:custGeom>
              <a:avLst/>
              <a:gdLst>
                <a:gd name="T0" fmla="*/ 33 w 33"/>
                <a:gd name="T1" fmla="*/ 30 h 40"/>
                <a:gd name="T2" fmla="*/ 19 w 33"/>
                <a:gd name="T3" fmla="*/ 40 h 40"/>
                <a:gd name="T4" fmla="*/ 0 w 33"/>
                <a:gd name="T5" fmla="*/ 7 h 40"/>
                <a:gd name="T6" fmla="*/ 14 w 33"/>
                <a:gd name="T7" fmla="*/ 0 h 40"/>
                <a:gd name="T8" fmla="*/ 33 w 33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33" y="30"/>
                  </a:moveTo>
                  <a:lnTo>
                    <a:pt x="19" y="40"/>
                  </a:lnTo>
                  <a:lnTo>
                    <a:pt x="0" y="7"/>
                  </a:lnTo>
                  <a:lnTo>
                    <a:pt x="14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5" name="Freeform 982"/>
            <p:cNvSpPr>
              <a:spLocks/>
            </p:cNvSpPr>
            <p:nvPr/>
          </p:nvSpPr>
          <p:spPr bwMode="auto">
            <a:xfrm>
              <a:off x="5867400" y="4224338"/>
              <a:ext cx="52388" cy="63500"/>
            </a:xfrm>
            <a:custGeom>
              <a:avLst/>
              <a:gdLst>
                <a:gd name="T0" fmla="*/ 33 w 33"/>
                <a:gd name="T1" fmla="*/ 9 h 40"/>
                <a:gd name="T2" fmla="*/ 14 w 33"/>
                <a:gd name="T3" fmla="*/ 40 h 40"/>
                <a:gd name="T4" fmla="*/ 0 w 33"/>
                <a:gd name="T5" fmla="*/ 33 h 40"/>
                <a:gd name="T6" fmla="*/ 19 w 33"/>
                <a:gd name="T7" fmla="*/ 0 h 40"/>
                <a:gd name="T8" fmla="*/ 33 w 33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33" y="9"/>
                  </a:moveTo>
                  <a:lnTo>
                    <a:pt x="14" y="40"/>
                  </a:lnTo>
                  <a:lnTo>
                    <a:pt x="0" y="33"/>
                  </a:lnTo>
                  <a:lnTo>
                    <a:pt x="19" y="0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6" name="Rectangle 983"/>
            <p:cNvSpPr>
              <a:spLocks noChangeArrowheads="1"/>
            </p:cNvSpPr>
            <p:nvPr/>
          </p:nvSpPr>
          <p:spPr bwMode="auto">
            <a:xfrm>
              <a:off x="5995988" y="4164013"/>
              <a:ext cx="55563" cy="25400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7" name="Oval 984"/>
            <p:cNvSpPr>
              <a:spLocks noChangeArrowheads="1"/>
            </p:cNvSpPr>
            <p:nvPr/>
          </p:nvSpPr>
          <p:spPr bwMode="auto">
            <a:xfrm>
              <a:off x="5954713" y="4254500"/>
              <a:ext cx="149225" cy="149225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8" name="Freeform 985"/>
            <p:cNvSpPr>
              <a:spLocks noEditPoints="1"/>
            </p:cNvSpPr>
            <p:nvPr/>
          </p:nvSpPr>
          <p:spPr bwMode="auto">
            <a:xfrm>
              <a:off x="2465388" y="3973513"/>
              <a:ext cx="712788" cy="711200"/>
            </a:xfrm>
            <a:custGeom>
              <a:avLst/>
              <a:gdLst>
                <a:gd name="T0" fmla="*/ 95 w 190"/>
                <a:gd name="T1" fmla="*/ 0 h 190"/>
                <a:gd name="T2" fmla="*/ 0 w 190"/>
                <a:gd name="T3" fmla="*/ 95 h 190"/>
                <a:gd name="T4" fmla="*/ 95 w 190"/>
                <a:gd name="T5" fmla="*/ 190 h 190"/>
                <a:gd name="T6" fmla="*/ 190 w 190"/>
                <a:gd name="T7" fmla="*/ 95 h 190"/>
                <a:gd name="T8" fmla="*/ 95 w 190"/>
                <a:gd name="T9" fmla="*/ 0 h 190"/>
                <a:gd name="T10" fmla="*/ 95 w 190"/>
                <a:gd name="T11" fmla="*/ 163 h 190"/>
                <a:gd name="T12" fmla="*/ 27 w 190"/>
                <a:gd name="T13" fmla="*/ 95 h 190"/>
                <a:gd name="T14" fmla="*/ 95 w 190"/>
                <a:gd name="T15" fmla="*/ 27 h 190"/>
                <a:gd name="T16" fmla="*/ 163 w 190"/>
                <a:gd name="T17" fmla="*/ 95 h 190"/>
                <a:gd name="T18" fmla="*/ 95 w 190"/>
                <a:gd name="T19" fmla="*/ 16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95" y="0"/>
                  </a:moveTo>
                  <a:cubicBezTo>
                    <a:pt x="42" y="0"/>
                    <a:pt x="0" y="43"/>
                    <a:pt x="0" y="95"/>
                  </a:cubicBezTo>
                  <a:cubicBezTo>
                    <a:pt x="0" y="148"/>
                    <a:pt x="42" y="190"/>
                    <a:pt x="95" y="190"/>
                  </a:cubicBezTo>
                  <a:cubicBezTo>
                    <a:pt x="147" y="190"/>
                    <a:pt x="190" y="148"/>
                    <a:pt x="190" y="95"/>
                  </a:cubicBezTo>
                  <a:cubicBezTo>
                    <a:pt x="190" y="43"/>
                    <a:pt x="147" y="0"/>
                    <a:pt x="95" y="0"/>
                  </a:cubicBezTo>
                  <a:close/>
                  <a:moveTo>
                    <a:pt x="95" y="163"/>
                  </a:moveTo>
                  <a:cubicBezTo>
                    <a:pt x="57" y="163"/>
                    <a:pt x="27" y="133"/>
                    <a:pt x="27" y="95"/>
                  </a:cubicBezTo>
                  <a:cubicBezTo>
                    <a:pt x="27" y="58"/>
                    <a:pt x="57" y="27"/>
                    <a:pt x="95" y="27"/>
                  </a:cubicBezTo>
                  <a:cubicBezTo>
                    <a:pt x="132" y="27"/>
                    <a:pt x="163" y="58"/>
                    <a:pt x="163" y="95"/>
                  </a:cubicBezTo>
                  <a:cubicBezTo>
                    <a:pt x="163" y="133"/>
                    <a:pt x="132" y="163"/>
                    <a:pt x="95" y="1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9" name="Freeform 986"/>
            <p:cNvSpPr>
              <a:spLocks noEditPoints="1"/>
            </p:cNvSpPr>
            <p:nvPr/>
          </p:nvSpPr>
          <p:spPr bwMode="auto">
            <a:xfrm>
              <a:off x="2566988" y="4073525"/>
              <a:ext cx="511175" cy="509588"/>
            </a:xfrm>
            <a:custGeom>
              <a:avLst/>
              <a:gdLst>
                <a:gd name="T0" fmla="*/ 68 w 136"/>
                <a:gd name="T1" fmla="*/ 0 h 136"/>
                <a:gd name="T2" fmla="*/ 0 w 136"/>
                <a:gd name="T3" fmla="*/ 68 h 136"/>
                <a:gd name="T4" fmla="*/ 68 w 136"/>
                <a:gd name="T5" fmla="*/ 136 h 136"/>
                <a:gd name="T6" fmla="*/ 136 w 136"/>
                <a:gd name="T7" fmla="*/ 68 h 136"/>
                <a:gd name="T8" fmla="*/ 68 w 136"/>
                <a:gd name="T9" fmla="*/ 0 h 136"/>
                <a:gd name="T10" fmla="*/ 68 w 136"/>
                <a:gd name="T11" fmla="*/ 122 h 136"/>
                <a:gd name="T12" fmla="*/ 14 w 136"/>
                <a:gd name="T13" fmla="*/ 68 h 136"/>
                <a:gd name="T14" fmla="*/ 68 w 136"/>
                <a:gd name="T15" fmla="*/ 14 h 136"/>
                <a:gd name="T16" fmla="*/ 122 w 136"/>
                <a:gd name="T17" fmla="*/ 68 h 136"/>
                <a:gd name="T18" fmla="*/ 68 w 136"/>
                <a:gd name="T19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6"/>
                    <a:pt x="30" y="136"/>
                    <a:pt x="68" y="136"/>
                  </a:cubicBezTo>
                  <a:cubicBezTo>
                    <a:pt x="105" y="136"/>
                    <a:pt x="136" y="106"/>
                    <a:pt x="136" y="68"/>
                  </a:cubicBezTo>
                  <a:cubicBezTo>
                    <a:pt x="136" y="31"/>
                    <a:pt x="105" y="0"/>
                    <a:pt x="68" y="0"/>
                  </a:cubicBezTo>
                  <a:close/>
                  <a:moveTo>
                    <a:pt x="68" y="122"/>
                  </a:moveTo>
                  <a:cubicBezTo>
                    <a:pt x="38" y="122"/>
                    <a:pt x="14" y="98"/>
                    <a:pt x="14" y="68"/>
                  </a:cubicBezTo>
                  <a:cubicBezTo>
                    <a:pt x="14" y="38"/>
                    <a:pt x="38" y="14"/>
                    <a:pt x="68" y="14"/>
                  </a:cubicBezTo>
                  <a:cubicBezTo>
                    <a:pt x="98" y="14"/>
                    <a:pt x="122" y="38"/>
                    <a:pt x="122" y="68"/>
                  </a:cubicBezTo>
                  <a:cubicBezTo>
                    <a:pt x="122" y="98"/>
                    <a:pt x="98" y="122"/>
                    <a:pt x="68" y="122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0" name="Freeform 987"/>
            <p:cNvSpPr>
              <a:spLocks noEditPoints="1"/>
            </p:cNvSpPr>
            <p:nvPr/>
          </p:nvSpPr>
          <p:spPr bwMode="auto">
            <a:xfrm>
              <a:off x="2619375" y="4125913"/>
              <a:ext cx="404813" cy="404813"/>
            </a:xfrm>
            <a:custGeom>
              <a:avLst/>
              <a:gdLst>
                <a:gd name="T0" fmla="*/ 54 w 108"/>
                <a:gd name="T1" fmla="*/ 0 h 108"/>
                <a:gd name="T2" fmla="*/ 0 w 108"/>
                <a:gd name="T3" fmla="*/ 54 h 108"/>
                <a:gd name="T4" fmla="*/ 54 w 108"/>
                <a:gd name="T5" fmla="*/ 108 h 108"/>
                <a:gd name="T6" fmla="*/ 108 w 108"/>
                <a:gd name="T7" fmla="*/ 54 h 108"/>
                <a:gd name="T8" fmla="*/ 54 w 108"/>
                <a:gd name="T9" fmla="*/ 0 h 108"/>
                <a:gd name="T10" fmla="*/ 45 w 108"/>
                <a:gd name="T11" fmla="*/ 10 h 108"/>
                <a:gd name="T12" fmla="*/ 60 w 108"/>
                <a:gd name="T13" fmla="*/ 10 h 108"/>
                <a:gd name="T14" fmla="*/ 60 w 108"/>
                <a:gd name="T15" fmla="*/ 17 h 108"/>
                <a:gd name="T16" fmla="*/ 45 w 108"/>
                <a:gd name="T17" fmla="*/ 17 h 108"/>
                <a:gd name="T18" fmla="*/ 45 w 108"/>
                <a:gd name="T19" fmla="*/ 10 h 108"/>
                <a:gd name="T20" fmla="*/ 19 w 108"/>
                <a:gd name="T21" fmla="*/ 26 h 108"/>
                <a:gd name="T22" fmla="*/ 25 w 108"/>
                <a:gd name="T23" fmla="*/ 30 h 108"/>
                <a:gd name="T24" fmla="*/ 17 w 108"/>
                <a:gd name="T25" fmla="*/ 43 h 108"/>
                <a:gd name="T26" fmla="*/ 11 w 108"/>
                <a:gd name="T27" fmla="*/ 40 h 108"/>
                <a:gd name="T28" fmla="*/ 19 w 108"/>
                <a:gd name="T29" fmla="*/ 26 h 108"/>
                <a:gd name="T30" fmla="*/ 20 w 108"/>
                <a:gd name="T31" fmla="*/ 84 h 108"/>
                <a:gd name="T32" fmla="*/ 12 w 108"/>
                <a:gd name="T33" fmla="*/ 70 h 108"/>
                <a:gd name="T34" fmla="*/ 18 w 108"/>
                <a:gd name="T35" fmla="*/ 67 h 108"/>
                <a:gd name="T36" fmla="*/ 26 w 108"/>
                <a:gd name="T37" fmla="*/ 80 h 108"/>
                <a:gd name="T38" fmla="*/ 20 w 108"/>
                <a:gd name="T39" fmla="*/ 84 h 108"/>
                <a:gd name="T40" fmla="*/ 62 w 108"/>
                <a:gd name="T41" fmla="*/ 98 h 108"/>
                <a:gd name="T42" fmla="*/ 47 w 108"/>
                <a:gd name="T43" fmla="*/ 98 h 108"/>
                <a:gd name="T44" fmla="*/ 47 w 108"/>
                <a:gd name="T45" fmla="*/ 92 h 108"/>
                <a:gd name="T46" fmla="*/ 62 w 108"/>
                <a:gd name="T47" fmla="*/ 92 h 108"/>
                <a:gd name="T48" fmla="*/ 62 w 108"/>
                <a:gd name="T49" fmla="*/ 98 h 108"/>
                <a:gd name="T50" fmla="*/ 54 w 108"/>
                <a:gd name="T51" fmla="*/ 74 h 108"/>
                <a:gd name="T52" fmla="*/ 34 w 108"/>
                <a:gd name="T53" fmla="*/ 54 h 108"/>
                <a:gd name="T54" fmla="*/ 54 w 108"/>
                <a:gd name="T55" fmla="*/ 34 h 108"/>
                <a:gd name="T56" fmla="*/ 74 w 108"/>
                <a:gd name="T57" fmla="*/ 54 h 108"/>
                <a:gd name="T58" fmla="*/ 54 w 108"/>
                <a:gd name="T59" fmla="*/ 74 h 108"/>
                <a:gd name="T60" fmla="*/ 88 w 108"/>
                <a:gd name="T61" fmla="*/ 25 h 108"/>
                <a:gd name="T62" fmla="*/ 95 w 108"/>
                <a:gd name="T63" fmla="*/ 38 h 108"/>
                <a:gd name="T64" fmla="*/ 90 w 108"/>
                <a:gd name="T65" fmla="*/ 41 h 108"/>
                <a:gd name="T66" fmla="*/ 82 w 108"/>
                <a:gd name="T67" fmla="*/ 28 h 108"/>
                <a:gd name="T68" fmla="*/ 88 w 108"/>
                <a:gd name="T69" fmla="*/ 25 h 108"/>
                <a:gd name="T70" fmla="*/ 89 w 108"/>
                <a:gd name="T71" fmla="*/ 82 h 108"/>
                <a:gd name="T72" fmla="*/ 83 w 108"/>
                <a:gd name="T73" fmla="*/ 79 h 108"/>
                <a:gd name="T74" fmla="*/ 90 w 108"/>
                <a:gd name="T75" fmla="*/ 65 h 108"/>
                <a:gd name="T76" fmla="*/ 96 w 108"/>
                <a:gd name="T77" fmla="*/ 69 h 108"/>
                <a:gd name="T78" fmla="*/ 89 w 108"/>
                <a:gd name="T79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108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4" y="108"/>
                    <a:pt x="108" y="84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lose/>
                  <a:moveTo>
                    <a:pt x="45" y="10"/>
                  </a:moveTo>
                  <a:cubicBezTo>
                    <a:pt x="60" y="10"/>
                    <a:pt x="60" y="10"/>
                    <a:pt x="60" y="1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45" y="17"/>
                    <a:pt x="45" y="17"/>
                    <a:pt x="45" y="17"/>
                  </a:cubicBezTo>
                  <a:lnTo>
                    <a:pt x="45" y="10"/>
                  </a:lnTo>
                  <a:close/>
                  <a:moveTo>
                    <a:pt x="19" y="26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1" y="40"/>
                    <a:pt x="11" y="40"/>
                    <a:pt x="11" y="40"/>
                  </a:cubicBezTo>
                  <a:lnTo>
                    <a:pt x="19" y="26"/>
                  </a:lnTo>
                  <a:close/>
                  <a:moveTo>
                    <a:pt x="20" y="84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0" y="84"/>
                  </a:lnTo>
                  <a:close/>
                  <a:moveTo>
                    <a:pt x="62" y="98"/>
                  </a:moveTo>
                  <a:cubicBezTo>
                    <a:pt x="47" y="98"/>
                    <a:pt x="47" y="98"/>
                    <a:pt x="47" y="98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62" y="92"/>
                    <a:pt x="62" y="92"/>
                    <a:pt x="62" y="92"/>
                  </a:cubicBezTo>
                  <a:lnTo>
                    <a:pt x="62" y="98"/>
                  </a:lnTo>
                  <a:close/>
                  <a:moveTo>
                    <a:pt x="54" y="74"/>
                  </a:moveTo>
                  <a:cubicBezTo>
                    <a:pt x="43" y="74"/>
                    <a:pt x="34" y="65"/>
                    <a:pt x="34" y="54"/>
                  </a:cubicBezTo>
                  <a:cubicBezTo>
                    <a:pt x="34" y="43"/>
                    <a:pt x="43" y="34"/>
                    <a:pt x="54" y="34"/>
                  </a:cubicBezTo>
                  <a:cubicBezTo>
                    <a:pt x="65" y="34"/>
                    <a:pt x="74" y="43"/>
                    <a:pt x="74" y="54"/>
                  </a:cubicBezTo>
                  <a:cubicBezTo>
                    <a:pt x="74" y="65"/>
                    <a:pt x="65" y="74"/>
                    <a:pt x="54" y="74"/>
                  </a:cubicBezTo>
                  <a:close/>
                  <a:moveTo>
                    <a:pt x="88" y="25"/>
                  </a:moveTo>
                  <a:cubicBezTo>
                    <a:pt x="95" y="38"/>
                    <a:pt x="95" y="38"/>
                    <a:pt x="95" y="38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28"/>
                    <a:pt x="82" y="28"/>
                    <a:pt x="82" y="28"/>
                  </a:cubicBezTo>
                  <a:lnTo>
                    <a:pt x="88" y="25"/>
                  </a:lnTo>
                  <a:close/>
                  <a:moveTo>
                    <a:pt x="89" y="82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6" y="69"/>
                    <a:pt x="96" y="69"/>
                    <a:pt x="96" y="69"/>
                  </a:cubicBezTo>
                  <a:lnTo>
                    <a:pt x="89" y="82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1" name="Freeform 988"/>
            <p:cNvSpPr>
              <a:spLocks/>
            </p:cNvSpPr>
            <p:nvPr/>
          </p:nvSpPr>
          <p:spPr bwMode="auto">
            <a:xfrm>
              <a:off x="2930525" y="4370388"/>
              <a:ext cx="49213" cy="63500"/>
            </a:xfrm>
            <a:custGeom>
              <a:avLst/>
              <a:gdLst>
                <a:gd name="T0" fmla="*/ 31 w 31"/>
                <a:gd name="T1" fmla="*/ 9 h 40"/>
                <a:gd name="T2" fmla="*/ 15 w 31"/>
                <a:gd name="T3" fmla="*/ 40 h 40"/>
                <a:gd name="T4" fmla="*/ 0 w 31"/>
                <a:gd name="T5" fmla="*/ 33 h 40"/>
                <a:gd name="T6" fmla="*/ 17 w 31"/>
                <a:gd name="T7" fmla="*/ 0 h 40"/>
                <a:gd name="T8" fmla="*/ 31 w 3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9"/>
                  </a:moveTo>
                  <a:lnTo>
                    <a:pt x="15" y="40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2" name="Freeform 989"/>
            <p:cNvSpPr>
              <a:spLocks/>
            </p:cNvSpPr>
            <p:nvPr/>
          </p:nvSpPr>
          <p:spPr bwMode="auto">
            <a:xfrm>
              <a:off x="2927350" y="4219575"/>
              <a:ext cx="49213" cy="60325"/>
            </a:xfrm>
            <a:custGeom>
              <a:avLst/>
              <a:gdLst>
                <a:gd name="T0" fmla="*/ 31 w 31"/>
                <a:gd name="T1" fmla="*/ 31 h 38"/>
                <a:gd name="T2" fmla="*/ 19 w 31"/>
                <a:gd name="T3" fmla="*/ 38 h 38"/>
                <a:gd name="T4" fmla="*/ 0 w 31"/>
                <a:gd name="T5" fmla="*/ 7 h 38"/>
                <a:gd name="T6" fmla="*/ 14 w 31"/>
                <a:gd name="T7" fmla="*/ 0 h 38"/>
                <a:gd name="T8" fmla="*/ 31 w 31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31"/>
                  </a:moveTo>
                  <a:lnTo>
                    <a:pt x="19" y="38"/>
                  </a:lnTo>
                  <a:lnTo>
                    <a:pt x="0" y="7"/>
                  </a:lnTo>
                  <a:lnTo>
                    <a:pt x="14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3" name="Rectangle 990"/>
            <p:cNvSpPr>
              <a:spLocks noChangeArrowheads="1"/>
            </p:cNvSpPr>
            <p:nvPr/>
          </p:nvSpPr>
          <p:spPr bwMode="auto">
            <a:xfrm>
              <a:off x="2795588" y="4471988"/>
              <a:ext cx="57150" cy="2222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4" name="Freeform 991"/>
            <p:cNvSpPr>
              <a:spLocks/>
            </p:cNvSpPr>
            <p:nvPr/>
          </p:nvSpPr>
          <p:spPr bwMode="auto">
            <a:xfrm>
              <a:off x="2665413" y="4378325"/>
              <a:ext cx="52388" cy="63500"/>
            </a:xfrm>
            <a:custGeom>
              <a:avLst/>
              <a:gdLst>
                <a:gd name="T0" fmla="*/ 33 w 33"/>
                <a:gd name="T1" fmla="*/ 30 h 40"/>
                <a:gd name="T2" fmla="*/ 19 w 33"/>
                <a:gd name="T3" fmla="*/ 40 h 40"/>
                <a:gd name="T4" fmla="*/ 0 w 33"/>
                <a:gd name="T5" fmla="*/ 7 h 40"/>
                <a:gd name="T6" fmla="*/ 14 w 33"/>
                <a:gd name="T7" fmla="*/ 0 h 40"/>
                <a:gd name="T8" fmla="*/ 33 w 33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33" y="30"/>
                  </a:moveTo>
                  <a:lnTo>
                    <a:pt x="19" y="40"/>
                  </a:lnTo>
                  <a:lnTo>
                    <a:pt x="0" y="7"/>
                  </a:lnTo>
                  <a:lnTo>
                    <a:pt x="14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5" name="Freeform 992"/>
            <p:cNvSpPr>
              <a:spLocks/>
            </p:cNvSpPr>
            <p:nvPr/>
          </p:nvSpPr>
          <p:spPr bwMode="auto">
            <a:xfrm>
              <a:off x="2660650" y="4224338"/>
              <a:ext cx="52388" cy="63500"/>
            </a:xfrm>
            <a:custGeom>
              <a:avLst/>
              <a:gdLst>
                <a:gd name="T0" fmla="*/ 33 w 33"/>
                <a:gd name="T1" fmla="*/ 9 h 40"/>
                <a:gd name="T2" fmla="*/ 14 w 33"/>
                <a:gd name="T3" fmla="*/ 40 h 40"/>
                <a:gd name="T4" fmla="*/ 0 w 33"/>
                <a:gd name="T5" fmla="*/ 33 h 40"/>
                <a:gd name="T6" fmla="*/ 19 w 33"/>
                <a:gd name="T7" fmla="*/ 0 h 40"/>
                <a:gd name="T8" fmla="*/ 33 w 33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33" y="9"/>
                  </a:moveTo>
                  <a:lnTo>
                    <a:pt x="14" y="40"/>
                  </a:lnTo>
                  <a:lnTo>
                    <a:pt x="0" y="33"/>
                  </a:lnTo>
                  <a:lnTo>
                    <a:pt x="19" y="0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6" name="Rectangle 993"/>
            <p:cNvSpPr>
              <a:spLocks noChangeArrowheads="1"/>
            </p:cNvSpPr>
            <p:nvPr/>
          </p:nvSpPr>
          <p:spPr bwMode="auto">
            <a:xfrm>
              <a:off x="2789238" y="4164013"/>
              <a:ext cx="55563" cy="25400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7" name="Oval 994"/>
            <p:cNvSpPr>
              <a:spLocks noChangeArrowheads="1"/>
            </p:cNvSpPr>
            <p:nvPr/>
          </p:nvSpPr>
          <p:spPr bwMode="auto">
            <a:xfrm>
              <a:off x="2747963" y="4254500"/>
              <a:ext cx="149225" cy="149225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22" name="Group 521"/>
          <p:cNvGrpSpPr/>
          <p:nvPr/>
        </p:nvGrpSpPr>
        <p:grpSpPr>
          <a:xfrm>
            <a:off x="9104924" y="4937027"/>
            <a:ext cx="1409267" cy="490406"/>
            <a:chOff x="8609013" y="7847013"/>
            <a:chExt cx="7331075" cy="2551112"/>
          </a:xfrm>
        </p:grpSpPr>
        <p:sp>
          <p:nvSpPr>
            <p:cNvPr id="523" name="Freeform 1056"/>
            <p:cNvSpPr>
              <a:spLocks/>
            </p:cNvSpPr>
            <p:nvPr/>
          </p:nvSpPr>
          <p:spPr bwMode="auto">
            <a:xfrm>
              <a:off x="15103476" y="8947150"/>
              <a:ext cx="588963" cy="306387"/>
            </a:xfrm>
            <a:custGeom>
              <a:avLst/>
              <a:gdLst>
                <a:gd name="T0" fmla="*/ 157 w 157"/>
                <a:gd name="T1" fmla="*/ 69 h 82"/>
                <a:gd name="T2" fmla="*/ 0 w 157"/>
                <a:gd name="T3" fmla="*/ 23 h 82"/>
                <a:gd name="T4" fmla="*/ 157 w 157"/>
                <a:gd name="T5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82">
                  <a:moveTo>
                    <a:pt x="157" y="69"/>
                  </a:moveTo>
                  <a:cubicBezTo>
                    <a:pt x="157" y="69"/>
                    <a:pt x="31" y="82"/>
                    <a:pt x="0" y="23"/>
                  </a:cubicBezTo>
                  <a:cubicBezTo>
                    <a:pt x="0" y="23"/>
                    <a:pt x="141" y="0"/>
                    <a:pt x="157" y="69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4" name="Freeform 1057"/>
            <p:cNvSpPr>
              <a:spLocks/>
            </p:cNvSpPr>
            <p:nvPr/>
          </p:nvSpPr>
          <p:spPr bwMode="auto">
            <a:xfrm>
              <a:off x="15549563" y="9558338"/>
              <a:ext cx="261938" cy="130175"/>
            </a:xfrm>
            <a:custGeom>
              <a:avLst/>
              <a:gdLst>
                <a:gd name="T0" fmla="*/ 70 w 70"/>
                <a:gd name="T1" fmla="*/ 18 h 35"/>
                <a:gd name="T2" fmla="*/ 52 w 70"/>
                <a:gd name="T3" fmla="*/ 35 h 35"/>
                <a:gd name="T4" fmla="*/ 18 w 70"/>
                <a:gd name="T5" fmla="*/ 35 h 35"/>
                <a:gd name="T6" fmla="*/ 0 w 70"/>
                <a:gd name="T7" fmla="*/ 18 h 35"/>
                <a:gd name="T8" fmla="*/ 0 w 70"/>
                <a:gd name="T9" fmla="*/ 18 h 35"/>
                <a:gd name="T10" fmla="*/ 18 w 70"/>
                <a:gd name="T11" fmla="*/ 0 h 35"/>
                <a:gd name="T12" fmla="*/ 52 w 70"/>
                <a:gd name="T13" fmla="*/ 0 h 35"/>
                <a:gd name="T14" fmla="*/ 70 w 70"/>
                <a:gd name="T15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35">
                  <a:moveTo>
                    <a:pt x="70" y="18"/>
                  </a:moveTo>
                  <a:cubicBezTo>
                    <a:pt x="70" y="27"/>
                    <a:pt x="62" y="35"/>
                    <a:pt x="52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2" y="0"/>
                    <a:pt x="70" y="8"/>
                    <a:pt x="70" y="18"/>
                  </a:cubicBezTo>
                  <a:close/>
                </a:path>
              </a:pathLst>
            </a:custGeom>
            <a:solidFill>
              <a:srgbClr val="F37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5" name="Freeform 1058"/>
            <p:cNvSpPr>
              <a:spLocks/>
            </p:cNvSpPr>
            <p:nvPr/>
          </p:nvSpPr>
          <p:spPr bwMode="auto">
            <a:xfrm>
              <a:off x="8609013" y="7847013"/>
              <a:ext cx="7331075" cy="2232025"/>
            </a:xfrm>
            <a:custGeom>
              <a:avLst/>
              <a:gdLst>
                <a:gd name="T0" fmla="*/ 1687 w 1955"/>
                <a:gd name="T1" fmla="*/ 562 h 595"/>
                <a:gd name="T2" fmla="*/ 1911 w 1955"/>
                <a:gd name="T3" fmla="*/ 501 h 595"/>
                <a:gd name="T4" fmla="*/ 1942 w 1955"/>
                <a:gd name="T5" fmla="*/ 367 h 595"/>
                <a:gd name="T6" fmla="*/ 1912 w 1955"/>
                <a:gd name="T7" fmla="*/ 338 h 595"/>
                <a:gd name="T8" fmla="*/ 1888 w 1955"/>
                <a:gd name="T9" fmla="*/ 229 h 595"/>
                <a:gd name="T10" fmla="*/ 1889 w 1955"/>
                <a:gd name="T11" fmla="*/ 165 h 595"/>
                <a:gd name="T12" fmla="*/ 1801 w 1955"/>
                <a:gd name="T13" fmla="*/ 151 h 595"/>
                <a:gd name="T14" fmla="*/ 1479 w 1955"/>
                <a:gd name="T15" fmla="*/ 41 h 595"/>
                <a:gd name="T16" fmla="*/ 1094 w 1955"/>
                <a:gd name="T17" fmla="*/ 0 h 595"/>
                <a:gd name="T18" fmla="*/ 870 w 1955"/>
                <a:gd name="T19" fmla="*/ 20 h 595"/>
                <a:gd name="T20" fmla="*/ 525 w 1955"/>
                <a:gd name="T21" fmla="*/ 209 h 595"/>
                <a:gd name="T22" fmla="*/ 67 w 1955"/>
                <a:gd name="T23" fmla="*/ 292 h 595"/>
                <a:gd name="T24" fmla="*/ 29 w 1955"/>
                <a:gd name="T25" fmla="*/ 333 h 595"/>
                <a:gd name="T26" fmla="*/ 29 w 1955"/>
                <a:gd name="T27" fmla="*/ 422 h 595"/>
                <a:gd name="T28" fmla="*/ 0 w 1955"/>
                <a:gd name="T29" fmla="*/ 438 h 595"/>
                <a:gd name="T30" fmla="*/ 0 w 1955"/>
                <a:gd name="T31" fmla="*/ 495 h 595"/>
                <a:gd name="T32" fmla="*/ 41 w 1955"/>
                <a:gd name="T33" fmla="*/ 555 h 595"/>
                <a:gd name="T34" fmla="*/ 83 w 1955"/>
                <a:gd name="T35" fmla="*/ 584 h 595"/>
                <a:gd name="T36" fmla="*/ 479 w 1955"/>
                <a:gd name="T37" fmla="*/ 584 h 595"/>
                <a:gd name="T38" fmla="*/ 479 w 1955"/>
                <a:gd name="T39" fmla="*/ 595 h 595"/>
                <a:gd name="T40" fmla="*/ 1404 w 1955"/>
                <a:gd name="T41" fmla="*/ 595 h 595"/>
                <a:gd name="T42" fmla="*/ 1657 w 1955"/>
                <a:gd name="T43" fmla="*/ 568 h 595"/>
                <a:gd name="T44" fmla="*/ 1687 w 1955"/>
                <a:gd name="T45" fmla="*/ 56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55" h="595">
                  <a:moveTo>
                    <a:pt x="1687" y="562"/>
                  </a:moveTo>
                  <a:cubicBezTo>
                    <a:pt x="1687" y="562"/>
                    <a:pt x="1866" y="553"/>
                    <a:pt x="1911" y="501"/>
                  </a:cubicBezTo>
                  <a:cubicBezTo>
                    <a:pt x="1955" y="448"/>
                    <a:pt x="1942" y="367"/>
                    <a:pt x="1942" y="367"/>
                  </a:cubicBezTo>
                  <a:cubicBezTo>
                    <a:pt x="1942" y="367"/>
                    <a:pt x="1912" y="356"/>
                    <a:pt x="1912" y="338"/>
                  </a:cubicBezTo>
                  <a:cubicBezTo>
                    <a:pt x="1912" y="320"/>
                    <a:pt x="1891" y="241"/>
                    <a:pt x="1888" y="229"/>
                  </a:cubicBezTo>
                  <a:cubicBezTo>
                    <a:pt x="1886" y="218"/>
                    <a:pt x="1889" y="165"/>
                    <a:pt x="1889" y="165"/>
                  </a:cubicBezTo>
                  <a:cubicBezTo>
                    <a:pt x="1889" y="165"/>
                    <a:pt x="1828" y="159"/>
                    <a:pt x="1801" y="151"/>
                  </a:cubicBezTo>
                  <a:cubicBezTo>
                    <a:pt x="1774" y="143"/>
                    <a:pt x="1512" y="47"/>
                    <a:pt x="1479" y="41"/>
                  </a:cubicBezTo>
                  <a:cubicBezTo>
                    <a:pt x="1445" y="34"/>
                    <a:pt x="1136" y="0"/>
                    <a:pt x="1094" y="0"/>
                  </a:cubicBezTo>
                  <a:cubicBezTo>
                    <a:pt x="1052" y="0"/>
                    <a:pt x="924" y="4"/>
                    <a:pt x="870" y="20"/>
                  </a:cubicBezTo>
                  <a:cubicBezTo>
                    <a:pt x="816" y="36"/>
                    <a:pt x="533" y="199"/>
                    <a:pt x="525" y="209"/>
                  </a:cubicBezTo>
                  <a:cubicBezTo>
                    <a:pt x="517" y="220"/>
                    <a:pt x="259" y="206"/>
                    <a:pt x="67" y="292"/>
                  </a:cubicBezTo>
                  <a:cubicBezTo>
                    <a:pt x="67" y="292"/>
                    <a:pt x="35" y="308"/>
                    <a:pt x="29" y="333"/>
                  </a:cubicBezTo>
                  <a:cubicBezTo>
                    <a:pt x="29" y="422"/>
                    <a:pt x="29" y="422"/>
                    <a:pt x="29" y="422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9" y="529"/>
                    <a:pt x="41" y="555"/>
                  </a:cubicBezTo>
                  <a:cubicBezTo>
                    <a:pt x="72" y="581"/>
                    <a:pt x="83" y="584"/>
                    <a:pt x="83" y="584"/>
                  </a:cubicBezTo>
                  <a:cubicBezTo>
                    <a:pt x="479" y="584"/>
                    <a:pt x="479" y="584"/>
                    <a:pt x="479" y="584"/>
                  </a:cubicBezTo>
                  <a:cubicBezTo>
                    <a:pt x="479" y="595"/>
                    <a:pt x="479" y="595"/>
                    <a:pt x="479" y="595"/>
                  </a:cubicBezTo>
                  <a:cubicBezTo>
                    <a:pt x="1404" y="595"/>
                    <a:pt x="1404" y="595"/>
                    <a:pt x="1404" y="595"/>
                  </a:cubicBezTo>
                  <a:cubicBezTo>
                    <a:pt x="1657" y="568"/>
                    <a:pt x="1657" y="568"/>
                    <a:pt x="1657" y="568"/>
                  </a:cubicBezTo>
                  <a:lnTo>
                    <a:pt x="1687" y="562"/>
                  </a:ln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6" name="Freeform 1059"/>
            <p:cNvSpPr>
              <a:spLocks/>
            </p:cNvSpPr>
            <p:nvPr/>
          </p:nvSpPr>
          <p:spPr bwMode="auto">
            <a:xfrm>
              <a:off x="8609013" y="9224963"/>
              <a:ext cx="7331075" cy="854075"/>
            </a:xfrm>
            <a:custGeom>
              <a:avLst/>
              <a:gdLst>
                <a:gd name="T0" fmla="*/ 0 w 1955"/>
                <a:gd name="T1" fmla="*/ 71 h 228"/>
                <a:gd name="T2" fmla="*/ 0 w 1955"/>
                <a:gd name="T3" fmla="*/ 128 h 228"/>
                <a:gd name="T4" fmla="*/ 41 w 1955"/>
                <a:gd name="T5" fmla="*/ 188 h 228"/>
                <a:gd name="T6" fmla="*/ 83 w 1955"/>
                <a:gd name="T7" fmla="*/ 217 h 228"/>
                <a:gd name="T8" fmla="*/ 479 w 1955"/>
                <a:gd name="T9" fmla="*/ 217 h 228"/>
                <a:gd name="T10" fmla="*/ 479 w 1955"/>
                <a:gd name="T11" fmla="*/ 228 h 228"/>
                <a:gd name="T12" fmla="*/ 1404 w 1955"/>
                <a:gd name="T13" fmla="*/ 228 h 228"/>
                <a:gd name="T14" fmla="*/ 1657 w 1955"/>
                <a:gd name="T15" fmla="*/ 201 h 228"/>
                <a:gd name="T16" fmla="*/ 1687 w 1955"/>
                <a:gd name="T17" fmla="*/ 195 h 228"/>
                <a:gd name="T18" fmla="*/ 1911 w 1955"/>
                <a:gd name="T19" fmla="*/ 134 h 228"/>
                <a:gd name="T20" fmla="*/ 1942 w 1955"/>
                <a:gd name="T21" fmla="*/ 0 h 228"/>
                <a:gd name="T22" fmla="*/ 29 w 1955"/>
                <a:gd name="T23" fmla="*/ 55 h 228"/>
                <a:gd name="T24" fmla="*/ 0 w 1955"/>
                <a:gd name="T25" fmla="*/ 7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5" h="228">
                  <a:moveTo>
                    <a:pt x="0" y="71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9" y="162"/>
                    <a:pt x="41" y="188"/>
                  </a:cubicBezTo>
                  <a:cubicBezTo>
                    <a:pt x="72" y="214"/>
                    <a:pt x="83" y="217"/>
                    <a:pt x="83" y="217"/>
                  </a:cubicBezTo>
                  <a:cubicBezTo>
                    <a:pt x="479" y="217"/>
                    <a:pt x="479" y="217"/>
                    <a:pt x="479" y="217"/>
                  </a:cubicBezTo>
                  <a:cubicBezTo>
                    <a:pt x="479" y="228"/>
                    <a:pt x="479" y="228"/>
                    <a:pt x="479" y="228"/>
                  </a:cubicBezTo>
                  <a:cubicBezTo>
                    <a:pt x="1404" y="228"/>
                    <a:pt x="1404" y="228"/>
                    <a:pt x="1404" y="228"/>
                  </a:cubicBezTo>
                  <a:cubicBezTo>
                    <a:pt x="1657" y="201"/>
                    <a:pt x="1657" y="201"/>
                    <a:pt x="1657" y="201"/>
                  </a:cubicBezTo>
                  <a:cubicBezTo>
                    <a:pt x="1687" y="195"/>
                    <a:pt x="1687" y="195"/>
                    <a:pt x="1687" y="195"/>
                  </a:cubicBezTo>
                  <a:cubicBezTo>
                    <a:pt x="1687" y="195"/>
                    <a:pt x="1866" y="186"/>
                    <a:pt x="1911" y="134"/>
                  </a:cubicBezTo>
                  <a:cubicBezTo>
                    <a:pt x="1955" y="81"/>
                    <a:pt x="1942" y="0"/>
                    <a:pt x="1942" y="0"/>
                  </a:cubicBezTo>
                  <a:cubicBezTo>
                    <a:pt x="29" y="55"/>
                    <a:pt x="29" y="55"/>
                    <a:pt x="29" y="55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7" name="Freeform 1060"/>
            <p:cNvSpPr>
              <a:spLocks/>
            </p:cNvSpPr>
            <p:nvPr/>
          </p:nvSpPr>
          <p:spPr bwMode="auto">
            <a:xfrm>
              <a:off x="10768013" y="8653463"/>
              <a:ext cx="1736725" cy="723900"/>
            </a:xfrm>
            <a:custGeom>
              <a:avLst/>
              <a:gdLst>
                <a:gd name="T0" fmla="*/ 7 w 463"/>
                <a:gd name="T1" fmla="*/ 165 h 193"/>
                <a:gd name="T2" fmla="*/ 9 w 463"/>
                <a:gd name="T3" fmla="*/ 193 h 193"/>
                <a:gd name="T4" fmla="*/ 443 w 463"/>
                <a:gd name="T5" fmla="*/ 181 h 193"/>
                <a:gd name="T6" fmla="*/ 443 w 463"/>
                <a:gd name="T7" fmla="*/ 102 h 193"/>
                <a:gd name="T8" fmla="*/ 463 w 463"/>
                <a:gd name="T9" fmla="*/ 0 h 193"/>
                <a:gd name="T10" fmla="*/ 65 w 463"/>
                <a:gd name="T11" fmla="*/ 24 h 193"/>
                <a:gd name="T12" fmla="*/ 37 w 463"/>
                <a:gd name="T13" fmla="*/ 24 h 193"/>
                <a:gd name="T14" fmla="*/ 16 w 463"/>
                <a:gd name="T15" fmla="*/ 52 h 193"/>
                <a:gd name="T16" fmla="*/ 7 w 463"/>
                <a:gd name="T17" fmla="*/ 1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3" h="193">
                  <a:moveTo>
                    <a:pt x="7" y="165"/>
                  </a:moveTo>
                  <a:cubicBezTo>
                    <a:pt x="8" y="173"/>
                    <a:pt x="8" y="183"/>
                    <a:pt x="9" y="193"/>
                  </a:cubicBezTo>
                  <a:cubicBezTo>
                    <a:pt x="443" y="181"/>
                    <a:pt x="443" y="181"/>
                    <a:pt x="443" y="181"/>
                  </a:cubicBezTo>
                  <a:cubicBezTo>
                    <a:pt x="443" y="144"/>
                    <a:pt x="443" y="102"/>
                    <a:pt x="443" y="102"/>
                  </a:cubicBezTo>
                  <a:cubicBezTo>
                    <a:pt x="443" y="102"/>
                    <a:pt x="458" y="12"/>
                    <a:pt x="463" y="0"/>
                  </a:cubicBezTo>
                  <a:cubicBezTo>
                    <a:pt x="264" y="12"/>
                    <a:pt x="65" y="24"/>
                    <a:pt x="65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2" y="31"/>
                    <a:pt x="16" y="52"/>
                  </a:cubicBezTo>
                  <a:cubicBezTo>
                    <a:pt x="0" y="72"/>
                    <a:pt x="5" y="120"/>
                    <a:pt x="7" y="165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8" name="Freeform 1061"/>
            <p:cNvSpPr>
              <a:spLocks/>
            </p:cNvSpPr>
            <p:nvPr/>
          </p:nvSpPr>
          <p:spPr bwMode="auto">
            <a:xfrm>
              <a:off x="12430126" y="8556625"/>
              <a:ext cx="1608138" cy="776287"/>
            </a:xfrm>
            <a:custGeom>
              <a:avLst/>
              <a:gdLst>
                <a:gd name="T0" fmla="*/ 0 w 429"/>
                <a:gd name="T1" fmla="*/ 128 h 207"/>
                <a:gd name="T2" fmla="*/ 0 w 429"/>
                <a:gd name="T3" fmla="*/ 207 h 207"/>
                <a:gd name="T4" fmla="*/ 345 w 429"/>
                <a:gd name="T5" fmla="*/ 197 h 207"/>
                <a:gd name="T6" fmla="*/ 359 w 429"/>
                <a:gd name="T7" fmla="*/ 171 h 207"/>
                <a:gd name="T8" fmla="*/ 409 w 429"/>
                <a:gd name="T9" fmla="*/ 73 h 207"/>
                <a:gd name="T10" fmla="*/ 418 w 429"/>
                <a:gd name="T11" fmla="*/ 24 h 207"/>
                <a:gd name="T12" fmla="*/ 409 w 429"/>
                <a:gd name="T13" fmla="*/ 0 h 207"/>
                <a:gd name="T14" fmla="*/ 408 w 429"/>
                <a:gd name="T15" fmla="*/ 1 h 207"/>
                <a:gd name="T16" fmla="*/ 20 w 429"/>
                <a:gd name="T17" fmla="*/ 26 h 207"/>
                <a:gd name="T18" fmla="*/ 0 w 429"/>
                <a:gd name="T19" fmla="*/ 12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9" h="207">
                  <a:moveTo>
                    <a:pt x="0" y="128"/>
                  </a:moveTo>
                  <a:cubicBezTo>
                    <a:pt x="0" y="128"/>
                    <a:pt x="0" y="170"/>
                    <a:pt x="0" y="207"/>
                  </a:cubicBezTo>
                  <a:cubicBezTo>
                    <a:pt x="345" y="197"/>
                    <a:pt x="345" y="197"/>
                    <a:pt x="345" y="197"/>
                  </a:cubicBezTo>
                  <a:cubicBezTo>
                    <a:pt x="359" y="171"/>
                    <a:pt x="359" y="171"/>
                    <a:pt x="359" y="171"/>
                  </a:cubicBezTo>
                  <a:cubicBezTo>
                    <a:pt x="359" y="171"/>
                    <a:pt x="390" y="106"/>
                    <a:pt x="409" y="73"/>
                  </a:cubicBezTo>
                  <a:cubicBezTo>
                    <a:pt x="429" y="40"/>
                    <a:pt x="418" y="24"/>
                    <a:pt x="418" y="24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9" y="0"/>
                    <a:pt x="408" y="1"/>
                    <a:pt x="408" y="1"/>
                  </a:cubicBezTo>
                  <a:cubicBezTo>
                    <a:pt x="359" y="4"/>
                    <a:pt x="189" y="15"/>
                    <a:pt x="20" y="26"/>
                  </a:cubicBezTo>
                  <a:cubicBezTo>
                    <a:pt x="15" y="38"/>
                    <a:pt x="0" y="128"/>
                    <a:pt x="0" y="128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9" name="Freeform 1062"/>
            <p:cNvSpPr>
              <a:spLocks/>
            </p:cNvSpPr>
            <p:nvPr/>
          </p:nvSpPr>
          <p:spPr bwMode="auto">
            <a:xfrm>
              <a:off x="12430126" y="9294813"/>
              <a:ext cx="1293813" cy="503237"/>
            </a:xfrm>
            <a:custGeom>
              <a:avLst/>
              <a:gdLst>
                <a:gd name="T0" fmla="*/ 0 w 345"/>
                <a:gd name="T1" fmla="*/ 10 h 134"/>
                <a:gd name="T2" fmla="*/ 0 w 345"/>
                <a:gd name="T3" fmla="*/ 51 h 134"/>
                <a:gd name="T4" fmla="*/ 7 w 345"/>
                <a:gd name="T5" fmla="*/ 134 h 134"/>
                <a:gd name="T6" fmla="*/ 274 w 345"/>
                <a:gd name="T7" fmla="*/ 134 h 134"/>
                <a:gd name="T8" fmla="*/ 345 w 345"/>
                <a:gd name="T9" fmla="*/ 0 h 134"/>
                <a:gd name="T10" fmla="*/ 0 w 345"/>
                <a:gd name="T11" fmla="*/ 1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134">
                  <a:moveTo>
                    <a:pt x="0" y="1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82"/>
                    <a:pt x="7" y="134"/>
                    <a:pt x="7" y="134"/>
                  </a:cubicBezTo>
                  <a:cubicBezTo>
                    <a:pt x="274" y="134"/>
                    <a:pt x="274" y="134"/>
                    <a:pt x="274" y="134"/>
                  </a:cubicBezTo>
                  <a:cubicBezTo>
                    <a:pt x="345" y="0"/>
                    <a:pt x="345" y="0"/>
                    <a:pt x="345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0" name="Freeform 1063"/>
            <p:cNvSpPr>
              <a:spLocks/>
            </p:cNvSpPr>
            <p:nvPr/>
          </p:nvSpPr>
          <p:spPr bwMode="auto">
            <a:xfrm>
              <a:off x="10802938" y="9332913"/>
              <a:ext cx="1652588" cy="465137"/>
            </a:xfrm>
            <a:custGeom>
              <a:avLst/>
              <a:gdLst>
                <a:gd name="T0" fmla="*/ 0 w 441"/>
                <a:gd name="T1" fmla="*/ 12 h 124"/>
                <a:gd name="T2" fmla="*/ 9 w 441"/>
                <a:gd name="T3" fmla="*/ 124 h 124"/>
                <a:gd name="T4" fmla="*/ 441 w 441"/>
                <a:gd name="T5" fmla="*/ 124 h 124"/>
                <a:gd name="T6" fmla="*/ 434 w 441"/>
                <a:gd name="T7" fmla="*/ 41 h 124"/>
                <a:gd name="T8" fmla="*/ 434 w 441"/>
                <a:gd name="T9" fmla="*/ 0 h 124"/>
                <a:gd name="T10" fmla="*/ 0 w 441"/>
                <a:gd name="T11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124">
                  <a:moveTo>
                    <a:pt x="0" y="12"/>
                  </a:moveTo>
                  <a:cubicBezTo>
                    <a:pt x="4" y="60"/>
                    <a:pt x="9" y="124"/>
                    <a:pt x="9" y="124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41" y="124"/>
                    <a:pt x="434" y="72"/>
                    <a:pt x="434" y="41"/>
                  </a:cubicBezTo>
                  <a:cubicBezTo>
                    <a:pt x="434" y="0"/>
                    <a:pt x="434" y="0"/>
                    <a:pt x="434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1" name="Freeform 1064"/>
            <p:cNvSpPr>
              <a:spLocks/>
            </p:cNvSpPr>
            <p:nvPr/>
          </p:nvSpPr>
          <p:spPr bwMode="auto">
            <a:xfrm>
              <a:off x="14922501" y="8559800"/>
              <a:ext cx="822325" cy="365125"/>
            </a:xfrm>
            <a:custGeom>
              <a:avLst/>
              <a:gdLst>
                <a:gd name="T0" fmla="*/ 33 w 219"/>
                <a:gd name="T1" fmla="*/ 70 h 97"/>
                <a:gd name="T2" fmla="*/ 118 w 219"/>
                <a:gd name="T3" fmla="*/ 97 h 97"/>
                <a:gd name="T4" fmla="*/ 219 w 219"/>
                <a:gd name="T5" fmla="*/ 97 h 97"/>
                <a:gd name="T6" fmla="*/ 204 w 219"/>
                <a:gd name="T7" fmla="*/ 38 h 97"/>
                <a:gd name="T8" fmla="*/ 204 w 219"/>
                <a:gd name="T9" fmla="*/ 0 h 97"/>
                <a:gd name="T10" fmla="*/ 41 w 219"/>
                <a:gd name="T11" fmla="*/ 21 h 97"/>
                <a:gd name="T12" fmla="*/ 33 w 219"/>
                <a:gd name="T13" fmla="*/ 7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7">
                  <a:moveTo>
                    <a:pt x="33" y="70"/>
                  </a:moveTo>
                  <a:cubicBezTo>
                    <a:pt x="49" y="91"/>
                    <a:pt x="118" y="97"/>
                    <a:pt x="118" y="97"/>
                  </a:cubicBezTo>
                  <a:cubicBezTo>
                    <a:pt x="219" y="97"/>
                    <a:pt x="219" y="97"/>
                    <a:pt x="219" y="97"/>
                  </a:cubicBezTo>
                  <a:cubicBezTo>
                    <a:pt x="213" y="71"/>
                    <a:pt x="206" y="45"/>
                    <a:pt x="204" y="38"/>
                  </a:cubicBezTo>
                  <a:cubicBezTo>
                    <a:pt x="203" y="32"/>
                    <a:pt x="203" y="15"/>
                    <a:pt x="204" y="0"/>
                  </a:cubicBezTo>
                  <a:cubicBezTo>
                    <a:pt x="179" y="3"/>
                    <a:pt x="77" y="16"/>
                    <a:pt x="41" y="21"/>
                  </a:cubicBezTo>
                  <a:cubicBezTo>
                    <a:pt x="0" y="28"/>
                    <a:pt x="18" y="49"/>
                    <a:pt x="33" y="70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2" name="Freeform 1065"/>
            <p:cNvSpPr>
              <a:spLocks/>
            </p:cNvSpPr>
            <p:nvPr/>
          </p:nvSpPr>
          <p:spPr bwMode="auto">
            <a:xfrm>
              <a:off x="15320963" y="9580563"/>
              <a:ext cx="360363" cy="173037"/>
            </a:xfrm>
            <a:custGeom>
              <a:avLst/>
              <a:gdLst>
                <a:gd name="T0" fmla="*/ 0 w 96"/>
                <a:gd name="T1" fmla="*/ 23 h 46"/>
                <a:gd name="T2" fmla="*/ 23 w 96"/>
                <a:gd name="T3" fmla="*/ 46 h 46"/>
                <a:gd name="T4" fmla="*/ 73 w 96"/>
                <a:gd name="T5" fmla="*/ 46 h 46"/>
                <a:gd name="T6" fmla="*/ 96 w 96"/>
                <a:gd name="T7" fmla="*/ 23 h 46"/>
                <a:gd name="T8" fmla="*/ 96 w 96"/>
                <a:gd name="T9" fmla="*/ 23 h 46"/>
                <a:gd name="T10" fmla="*/ 73 w 96"/>
                <a:gd name="T11" fmla="*/ 0 h 46"/>
                <a:gd name="T12" fmla="*/ 23 w 96"/>
                <a:gd name="T13" fmla="*/ 0 h 46"/>
                <a:gd name="T14" fmla="*/ 0 w 96"/>
                <a:gd name="T15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6">
                  <a:moveTo>
                    <a:pt x="0" y="23"/>
                  </a:moveTo>
                  <a:cubicBezTo>
                    <a:pt x="0" y="35"/>
                    <a:pt x="10" y="46"/>
                    <a:pt x="2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86" y="46"/>
                    <a:pt x="96" y="35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10"/>
                    <a:pt x="86" y="0"/>
                    <a:pt x="7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lose/>
                </a:path>
              </a:pathLst>
            </a:custGeom>
            <a:solidFill>
              <a:srgbClr val="F37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3" name="Freeform 1066"/>
            <p:cNvSpPr>
              <a:spLocks/>
            </p:cNvSpPr>
            <p:nvPr/>
          </p:nvSpPr>
          <p:spPr bwMode="auto">
            <a:xfrm>
              <a:off x="13581063" y="8694738"/>
              <a:ext cx="325438" cy="82550"/>
            </a:xfrm>
            <a:custGeom>
              <a:avLst/>
              <a:gdLst>
                <a:gd name="T0" fmla="*/ 0 w 87"/>
                <a:gd name="T1" fmla="*/ 11 h 22"/>
                <a:gd name="T2" fmla="*/ 12 w 87"/>
                <a:gd name="T3" fmla="*/ 22 h 22"/>
                <a:gd name="T4" fmla="*/ 76 w 87"/>
                <a:gd name="T5" fmla="*/ 22 h 22"/>
                <a:gd name="T6" fmla="*/ 87 w 87"/>
                <a:gd name="T7" fmla="*/ 11 h 22"/>
                <a:gd name="T8" fmla="*/ 87 w 87"/>
                <a:gd name="T9" fmla="*/ 11 h 22"/>
                <a:gd name="T10" fmla="*/ 76 w 87"/>
                <a:gd name="T11" fmla="*/ 0 h 22"/>
                <a:gd name="T12" fmla="*/ 12 w 87"/>
                <a:gd name="T13" fmla="*/ 0 h 22"/>
                <a:gd name="T14" fmla="*/ 0 w 87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22">
                  <a:moveTo>
                    <a:pt x="0" y="11"/>
                  </a:moveTo>
                  <a:cubicBezTo>
                    <a:pt x="0" y="17"/>
                    <a:pt x="6" y="22"/>
                    <a:pt x="12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82" y="22"/>
                    <a:pt x="87" y="17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82" y="0"/>
                    <a:pt x="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4" name="Freeform 1067"/>
            <p:cNvSpPr>
              <a:spLocks/>
            </p:cNvSpPr>
            <p:nvPr/>
          </p:nvSpPr>
          <p:spPr bwMode="auto">
            <a:xfrm>
              <a:off x="12095163" y="8736013"/>
              <a:ext cx="327025" cy="87312"/>
            </a:xfrm>
            <a:custGeom>
              <a:avLst/>
              <a:gdLst>
                <a:gd name="T0" fmla="*/ 0 w 87"/>
                <a:gd name="T1" fmla="*/ 11 h 23"/>
                <a:gd name="T2" fmla="*/ 12 w 87"/>
                <a:gd name="T3" fmla="*/ 23 h 23"/>
                <a:gd name="T4" fmla="*/ 76 w 87"/>
                <a:gd name="T5" fmla="*/ 23 h 23"/>
                <a:gd name="T6" fmla="*/ 87 w 87"/>
                <a:gd name="T7" fmla="*/ 11 h 23"/>
                <a:gd name="T8" fmla="*/ 87 w 87"/>
                <a:gd name="T9" fmla="*/ 11 h 23"/>
                <a:gd name="T10" fmla="*/ 76 w 87"/>
                <a:gd name="T11" fmla="*/ 0 h 23"/>
                <a:gd name="T12" fmla="*/ 12 w 87"/>
                <a:gd name="T13" fmla="*/ 0 h 23"/>
                <a:gd name="T14" fmla="*/ 0 w 87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23">
                  <a:moveTo>
                    <a:pt x="0" y="11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2" y="23"/>
                    <a:pt x="87" y="18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82" y="0"/>
                    <a:pt x="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5" name="Freeform 1068"/>
            <p:cNvSpPr>
              <a:spLocks/>
            </p:cNvSpPr>
            <p:nvPr/>
          </p:nvSpPr>
          <p:spPr bwMode="auto">
            <a:xfrm>
              <a:off x="10907713" y="8035925"/>
              <a:ext cx="1743075" cy="708025"/>
            </a:xfrm>
            <a:custGeom>
              <a:avLst/>
              <a:gdLst>
                <a:gd name="T0" fmla="*/ 0 w 465"/>
                <a:gd name="T1" fmla="*/ 189 h 189"/>
                <a:gd name="T2" fmla="*/ 28 w 465"/>
                <a:gd name="T3" fmla="*/ 189 h 189"/>
                <a:gd name="T4" fmla="*/ 426 w 465"/>
                <a:gd name="T5" fmla="*/ 165 h 189"/>
                <a:gd name="T6" fmla="*/ 426 w 465"/>
                <a:gd name="T7" fmla="*/ 165 h 189"/>
                <a:gd name="T8" fmla="*/ 465 w 465"/>
                <a:gd name="T9" fmla="*/ 2 h 189"/>
                <a:gd name="T10" fmla="*/ 295 w 465"/>
                <a:gd name="T11" fmla="*/ 7 h 189"/>
                <a:gd name="T12" fmla="*/ 0 w 465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5" h="189">
                  <a:moveTo>
                    <a:pt x="0" y="189"/>
                  </a:moveTo>
                  <a:cubicBezTo>
                    <a:pt x="28" y="189"/>
                    <a:pt x="28" y="189"/>
                    <a:pt x="28" y="189"/>
                  </a:cubicBezTo>
                  <a:cubicBezTo>
                    <a:pt x="28" y="189"/>
                    <a:pt x="227" y="177"/>
                    <a:pt x="426" y="165"/>
                  </a:cubicBezTo>
                  <a:cubicBezTo>
                    <a:pt x="426" y="165"/>
                    <a:pt x="426" y="165"/>
                    <a:pt x="426" y="165"/>
                  </a:cubicBezTo>
                  <a:cubicBezTo>
                    <a:pt x="431" y="153"/>
                    <a:pt x="465" y="2"/>
                    <a:pt x="465" y="2"/>
                  </a:cubicBezTo>
                  <a:cubicBezTo>
                    <a:pt x="398" y="0"/>
                    <a:pt x="334" y="1"/>
                    <a:pt x="295" y="7"/>
                  </a:cubicBezTo>
                  <a:cubicBezTo>
                    <a:pt x="199" y="22"/>
                    <a:pt x="0" y="189"/>
                    <a:pt x="0" y="189"/>
                  </a:cubicBez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6" name="Freeform 1069"/>
            <p:cNvSpPr>
              <a:spLocks/>
            </p:cNvSpPr>
            <p:nvPr/>
          </p:nvSpPr>
          <p:spPr bwMode="auto">
            <a:xfrm>
              <a:off x="13801726" y="8147050"/>
              <a:ext cx="550863" cy="412750"/>
            </a:xfrm>
            <a:custGeom>
              <a:avLst/>
              <a:gdLst>
                <a:gd name="T0" fmla="*/ 0 w 147"/>
                <a:gd name="T1" fmla="*/ 0 h 110"/>
                <a:gd name="T2" fmla="*/ 43 w 147"/>
                <a:gd name="T3" fmla="*/ 110 h 110"/>
                <a:gd name="T4" fmla="*/ 44 w 147"/>
                <a:gd name="T5" fmla="*/ 109 h 110"/>
                <a:gd name="T6" fmla="*/ 56 w 147"/>
                <a:gd name="T7" fmla="*/ 108 h 110"/>
                <a:gd name="T8" fmla="*/ 123 w 147"/>
                <a:gd name="T9" fmla="*/ 98 h 110"/>
                <a:gd name="T10" fmla="*/ 138 w 147"/>
                <a:gd name="T11" fmla="*/ 59 h 110"/>
                <a:gd name="T12" fmla="*/ 56 w 147"/>
                <a:gd name="T13" fmla="*/ 12 h 110"/>
                <a:gd name="T14" fmla="*/ 0 w 147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10">
                  <a:moveTo>
                    <a:pt x="0" y="0"/>
                  </a:moveTo>
                  <a:cubicBezTo>
                    <a:pt x="43" y="110"/>
                    <a:pt x="43" y="110"/>
                    <a:pt x="43" y="110"/>
                  </a:cubicBezTo>
                  <a:cubicBezTo>
                    <a:pt x="43" y="110"/>
                    <a:pt x="43" y="109"/>
                    <a:pt x="44" y="109"/>
                  </a:cubicBezTo>
                  <a:cubicBezTo>
                    <a:pt x="50" y="109"/>
                    <a:pt x="54" y="109"/>
                    <a:pt x="56" y="108"/>
                  </a:cubicBezTo>
                  <a:cubicBezTo>
                    <a:pt x="89" y="105"/>
                    <a:pt x="123" y="98"/>
                    <a:pt x="123" y="98"/>
                  </a:cubicBezTo>
                  <a:cubicBezTo>
                    <a:pt x="123" y="98"/>
                    <a:pt x="129" y="81"/>
                    <a:pt x="138" y="59"/>
                  </a:cubicBezTo>
                  <a:cubicBezTo>
                    <a:pt x="147" y="36"/>
                    <a:pt x="56" y="12"/>
                    <a:pt x="56" y="12"/>
                  </a:cubicBezTo>
                  <a:cubicBezTo>
                    <a:pt x="56" y="12"/>
                    <a:pt x="32" y="6"/>
                    <a:pt x="0" y="0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7" name="Freeform 1070"/>
            <p:cNvSpPr>
              <a:spLocks/>
            </p:cNvSpPr>
            <p:nvPr/>
          </p:nvSpPr>
          <p:spPr bwMode="auto">
            <a:xfrm>
              <a:off x="13517563" y="9178925"/>
              <a:ext cx="1487488" cy="900112"/>
            </a:xfrm>
            <a:custGeom>
              <a:avLst/>
              <a:gdLst>
                <a:gd name="T0" fmla="*/ 21 w 397"/>
                <a:gd name="T1" fmla="*/ 240 h 240"/>
                <a:gd name="T2" fmla="*/ 96 w 397"/>
                <a:gd name="T3" fmla="*/ 240 h 240"/>
                <a:gd name="T4" fmla="*/ 350 w 397"/>
                <a:gd name="T5" fmla="*/ 213 h 240"/>
                <a:gd name="T6" fmla="*/ 379 w 397"/>
                <a:gd name="T7" fmla="*/ 207 h 240"/>
                <a:gd name="T8" fmla="*/ 397 w 397"/>
                <a:gd name="T9" fmla="*/ 206 h 240"/>
                <a:gd name="T10" fmla="*/ 209 w 397"/>
                <a:gd name="T11" fmla="*/ 0 h 240"/>
                <a:gd name="T12" fmla="*/ 21 w 397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240">
                  <a:moveTo>
                    <a:pt x="21" y="240"/>
                  </a:moveTo>
                  <a:cubicBezTo>
                    <a:pt x="96" y="240"/>
                    <a:pt x="96" y="240"/>
                    <a:pt x="96" y="240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79" y="207"/>
                    <a:pt x="379" y="207"/>
                    <a:pt x="379" y="207"/>
                  </a:cubicBezTo>
                  <a:cubicBezTo>
                    <a:pt x="379" y="207"/>
                    <a:pt x="386" y="206"/>
                    <a:pt x="397" y="206"/>
                  </a:cubicBezTo>
                  <a:cubicBezTo>
                    <a:pt x="395" y="139"/>
                    <a:pt x="370" y="0"/>
                    <a:pt x="209" y="0"/>
                  </a:cubicBezTo>
                  <a:cubicBezTo>
                    <a:pt x="0" y="0"/>
                    <a:pt x="21" y="233"/>
                    <a:pt x="21" y="240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8" name="Freeform 1071"/>
            <p:cNvSpPr>
              <a:spLocks/>
            </p:cNvSpPr>
            <p:nvPr/>
          </p:nvSpPr>
          <p:spPr bwMode="auto">
            <a:xfrm>
              <a:off x="9182101" y="9178925"/>
              <a:ext cx="1497013" cy="900112"/>
            </a:xfrm>
            <a:custGeom>
              <a:avLst/>
              <a:gdLst>
                <a:gd name="T0" fmla="*/ 2 w 399"/>
                <a:gd name="T1" fmla="*/ 229 h 240"/>
                <a:gd name="T2" fmla="*/ 328 w 399"/>
                <a:gd name="T3" fmla="*/ 229 h 240"/>
                <a:gd name="T4" fmla="*/ 328 w 399"/>
                <a:gd name="T5" fmla="*/ 240 h 240"/>
                <a:gd name="T6" fmla="*/ 378 w 399"/>
                <a:gd name="T7" fmla="*/ 240 h 240"/>
                <a:gd name="T8" fmla="*/ 190 w 399"/>
                <a:gd name="T9" fmla="*/ 0 h 240"/>
                <a:gd name="T10" fmla="*/ 2 w 399"/>
                <a:gd name="T11" fmla="*/ 2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9" h="240">
                  <a:moveTo>
                    <a:pt x="2" y="229"/>
                  </a:moveTo>
                  <a:cubicBezTo>
                    <a:pt x="328" y="229"/>
                    <a:pt x="328" y="229"/>
                    <a:pt x="328" y="229"/>
                  </a:cubicBezTo>
                  <a:cubicBezTo>
                    <a:pt x="328" y="240"/>
                    <a:pt x="328" y="240"/>
                    <a:pt x="328" y="240"/>
                  </a:cubicBezTo>
                  <a:cubicBezTo>
                    <a:pt x="378" y="240"/>
                    <a:pt x="378" y="240"/>
                    <a:pt x="378" y="240"/>
                  </a:cubicBezTo>
                  <a:cubicBezTo>
                    <a:pt x="378" y="232"/>
                    <a:pt x="399" y="0"/>
                    <a:pt x="190" y="0"/>
                  </a:cubicBezTo>
                  <a:cubicBezTo>
                    <a:pt x="5" y="0"/>
                    <a:pt x="0" y="183"/>
                    <a:pt x="2" y="229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9" name="Freeform 1072"/>
            <p:cNvSpPr>
              <a:spLocks noEditPoints="1"/>
            </p:cNvSpPr>
            <p:nvPr/>
          </p:nvSpPr>
          <p:spPr bwMode="auto">
            <a:xfrm>
              <a:off x="13700126" y="9224963"/>
              <a:ext cx="1174750" cy="1173162"/>
            </a:xfrm>
            <a:custGeom>
              <a:avLst/>
              <a:gdLst>
                <a:gd name="T0" fmla="*/ 0 w 313"/>
                <a:gd name="T1" fmla="*/ 156 h 313"/>
                <a:gd name="T2" fmla="*/ 156 w 313"/>
                <a:gd name="T3" fmla="*/ 313 h 313"/>
                <a:gd name="T4" fmla="*/ 289 w 313"/>
                <a:gd name="T5" fmla="*/ 238 h 313"/>
                <a:gd name="T6" fmla="*/ 313 w 313"/>
                <a:gd name="T7" fmla="*/ 156 h 313"/>
                <a:gd name="T8" fmla="*/ 289 w 313"/>
                <a:gd name="T9" fmla="*/ 75 h 313"/>
                <a:gd name="T10" fmla="*/ 255 w 313"/>
                <a:gd name="T11" fmla="*/ 36 h 313"/>
                <a:gd name="T12" fmla="*/ 156 w 313"/>
                <a:gd name="T13" fmla="*/ 0 h 313"/>
                <a:gd name="T14" fmla="*/ 57 w 313"/>
                <a:gd name="T15" fmla="*/ 36 h 313"/>
                <a:gd name="T16" fmla="*/ 0 w 313"/>
                <a:gd name="T17" fmla="*/ 156 h 313"/>
                <a:gd name="T18" fmla="*/ 35 w 313"/>
                <a:gd name="T19" fmla="*/ 156 h 313"/>
                <a:gd name="T20" fmla="*/ 156 w 313"/>
                <a:gd name="T21" fmla="*/ 36 h 313"/>
                <a:gd name="T22" fmla="*/ 277 w 313"/>
                <a:gd name="T23" fmla="*/ 156 h 313"/>
                <a:gd name="T24" fmla="*/ 156 w 313"/>
                <a:gd name="T25" fmla="*/ 277 h 313"/>
                <a:gd name="T26" fmla="*/ 35 w 313"/>
                <a:gd name="T27" fmla="*/ 15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3" h="313">
                  <a:moveTo>
                    <a:pt x="0" y="156"/>
                  </a:moveTo>
                  <a:cubicBezTo>
                    <a:pt x="0" y="243"/>
                    <a:pt x="70" y="313"/>
                    <a:pt x="156" y="313"/>
                  </a:cubicBezTo>
                  <a:cubicBezTo>
                    <a:pt x="212" y="313"/>
                    <a:pt x="262" y="283"/>
                    <a:pt x="289" y="238"/>
                  </a:cubicBezTo>
                  <a:cubicBezTo>
                    <a:pt x="304" y="215"/>
                    <a:pt x="313" y="186"/>
                    <a:pt x="313" y="156"/>
                  </a:cubicBezTo>
                  <a:cubicBezTo>
                    <a:pt x="313" y="126"/>
                    <a:pt x="304" y="98"/>
                    <a:pt x="289" y="75"/>
                  </a:cubicBezTo>
                  <a:cubicBezTo>
                    <a:pt x="280" y="60"/>
                    <a:pt x="269" y="47"/>
                    <a:pt x="255" y="36"/>
                  </a:cubicBezTo>
                  <a:cubicBezTo>
                    <a:pt x="228" y="13"/>
                    <a:pt x="194" y="0"/>
                    <a:pt x="156" y="0"/>
                  </a:cubicBezTo>
                  <a:cubicBezTo>
                    <a:pt x="118" y="0"/>
                    <a:pt x="84" y="13"/>
                    <a:pt x="57" y="36"/>
                  </a:cubicBezTo>
                  <a:cubicBezTo>
                    <a:pt x="22" y="64"/>
                    <a:pt x="0" y="108"/>
                    <a:pt x="0" y="156"/>
                  </a:cubicBezTo>
                  <a:close/>
                  <a:moveTo>
                    <a:pt x="35" y="156"/>
                  </a:moveTo>
                  <a:cubicBezTo>
                    <a:pt x="35" y="90"/>
                    <a:pt x="89" y="36"/>
                    <a:pt x="156" y="36"/>
                  </a:cubicBezTo>
                  <a:cubicBezTo>
                    <a:pt x="223" y="36"/>
                    <a:pt x="277" y="90"/>
                    <a:pt x="277" y="156"/>
                  </a:cubicBezTo>
                  <a:cubicBezTo>
                    <a:pt x="277" y="223"/>
                    <a:pt x="223" y="277"/>
                    <a:pt x="156" y="277"/>
                  </a:cubicBezTo>
                  <a:cubicBezTo>
                    <a:pt x="89" y="277"/>
                    <a:pt x="35" y="223"/>
                    <a:pt x="35" y="156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0" name="Freeform 1073"/>
            <p:cNvSpPr>
              <a:spLocks noEditPoints="1"/>
            </p:cNvSpPr>
            <p:nvPr/>
          </p:nvSpPr>
          <p:spPr bwMode="auto">
            <a:xfrm>
              <a:off x="13831888" y="9359900"/>
              <a:ext cx="908050" cy="903287"/>
            </a:xfrm>
            <a:custGeom>
              <a:avLst/>
              <a:gdLst>
                <a:gd name="T0" fmla="*/ 0 w 242"/>
                <a:gd name="T1" fmla="*/ 120 h 241"/>
                <a:gd name="T2" fmla="*/ 121 w 242"/>
                <a:gd name="T3" fmla="*/ 241 h 241"/>
                <a:gd name="T4" fmla="*/ 242 w 242"/>
                <a:gd name="T5" fmla="*/ 120 h 241"/>
                <a:gd name="T6" fmla="*/ 121 w 242"/>
                <a:gd name="T7" fmla="*/ 0 h 241"/>
                <a:gd name="T8" fmla="*/ 0 w 242"/>
                <a:gd name="T9" fmla="*/ 120 h 241"/>
                <a:gd name="T10" fmla="*/ 11 w 242"/>
                <a:gd name="T11" fmla="*/ 115 h 241"/>
                <a:gd name="T12" fmla="*/ 126 w 242"/>
                <a:gd name="T13" fmla="*/ 10 h 241"/>
                <a:gd name="T14" fmla="*/ 231 w 242"/>
                <a:gd name="T15" fmla="*/ 125 h 241"/>
                <a:gd name="T16" fmla="*/ 116 w 242"/>
                <a:gd name="T17" fmla="*/ 231 h 241"/>
                <a:gd name="T18" fmla="*/ 11 w 242"/>
                <a:gd name="T19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1">
                  <a:moveTo>
                    <a:pt x="0" y="120"/>
                  </a:moveTo>
                  <a:cubicBezTo>
                    <a:pt x="0" y="187"/>
                    <a:pt x="54" y="241"/>
                    <a:pt x="121" y="241"/>
                  </a:cubicBezTo>
                  <a:cubicBezTo>
                    <a:pt x="188" y="241"/>
                    <a:pt x="242" y="187"/>
                    <a:pt x="242" y="120"/>
                  </a:cubicBezTo>
                  <a:cubicBezTo>
                    <a:pt x="242" y="54"/>
                    <a:pt x="188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lose/>
                  <a:moveTo>
                    <a:pt x="11" y="115"/>
                  </a:moveTo>
                  <a:cubicBezTo>
                    <a:pt x="14" y="55"/>
                    <a:pt x="65" y="8"/>
                    <a:pt x="126" y="10"/>
                  </a:cubicBezTo>
                  <a:cubicBezTo>
                    <a:pt x="187" y="13"/>
                    <a:pt x="234" y="64"/>
                    <a:pt x="231" y="125"/>
                  </a:cubicBezTo>
                  <a:cubicBezTo>
                    <a:pt x="228" y="186"/>
                    <a:pt x="177" y="233"/>
                    <a:pt x="116" y="231"/>
                  </a:cubicBezTo>
                  <a:cubicBezTo>
                    <a:pt x="55" y="228"/>
                    <a:pt x="8" y="176"/>
                    <a:pt x="11" y="115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1" name="Freeform 1074"/>
            <p:cNvSpPr>
              <a:spLocks noEditPoints="1"/>
            </p:cNvSpPr>
            <p:nvPr/>
          </p:nvSpPr>
          <p:spPr bwMode="auto">
            <a:xfrm>
              <a:off x="13862051" y="9388475"/>
              <a:ext cx="847725" cy="844550"/>
            </a:xfrm>
            <a:custGeom>
              <a:avLst/>
              <a:gdLst>
                <a:gd name="T0" fmla="*/ 108 w 226"/>
                <a:gd name="T1" fmla="*/ 223 h 225"/>
                <a:gd name="T2" fmla="*/ 118 w 226"/>
                <a:gd name="T3" fmla="*/ 2 h 225"/>
                <a:gd name="T4" fmla="*/ 16 w 226"/>
                <a:gd name="T5" fmla="*/ 78 h 225"/>
                <a:gd name="T6" fmla="*/ 79 w 226"/>
                <a:gd name="T7" fmla="*/ 115 h 225"/>
                <a:gd name="T8" fmla="*/ 16 w 226"/>
                <a:gd name="T9" fmla="*/ 78 h 225"/>
                <a:gd name="T10" fmla="*/ 84 w 226"/>
                <a:gd name="T11" fmla="*/ 64 h 225"/>
                <a:gd name="T12" fmla="*/ 22 w 226"/>
                <a:gd name="T13" fmla="*/ 64 h 225"/>
                <a:gd name="T14" fmla="*/ 99 w 226"/>
                <a:gd name="T15" fmla="*/ 108 h 225"/>
                <a:gd name="T16" fmla="*/ 91 w 226"/>
                <a:gd name="T17" fmla="*/ 105 h 225"/>
                <a:gd name="T18" fmla="*/ 99 w 226"/>
                <a:gd name="T19" fmla="*/ 108 h 225"/>
                <a:gd name="T20" fmla="*/ 105 w 226"/>
                <a:gd name="T21" fmla="*/ 124 h 225"/>
                <a:gd name="T22" fmla="*/ 100 w 226"/>
                <a:gd name="T23" fmla="*/ 131 h 225"/>
                <a:gd name="T24" fmla="*/ 121 w 226"/>
                <a:gd name="T25" fmla="*/ 80 h 225"/>
                <a:gd name="T26" fmla="*/ 103 w 226"/>
                <a:gd name="T27" fmla="*/ 10 h 225"/>
                <a:gd name="T28" fmla="*/ 121 w 226"/>
                <a:gd name="T29" fmla="*/ 80 h 225"/>
                <a:gd name="T30" fmla="*/ 117 w 226"/>
                <a:gd name="T31" fmla="*/ 94 h 225"/>
                <a:gd name="T32" fmla="*/ 109 w 226"/>
                <a:gd name="T33" fmla="*/ 94 h 225"/>
                <a:gd name="T34" fmla="*/ 126 w 226"/>
                <a:gd name="T35" fmla="*/ 112 h 225"/>
                <a:gd name="T36" fmla="*/ 100 w 226"/>
                <a:gd name="T37" fmla="*/ 112 h 225"/>
                <a:gd name="T38" fmla="*/ 126 w 226"/>
                <a:gd name="T39" fmla="*/ 112 h 225"/>
                <a:gd name="T40" fmla="*/ 127 w 226"/>
                <a:gd name="T41" fmla="*/ 125 h 225"/>
                <a:gd name="T42" fmla="*/ 121 w 226"/>
                <a:gd name="T43" fmla="*/ 130 h 225"/>
                <a:gd name="T44" fmla="*/ 130 w 226"/>
                <a:gd name="T45" fmla="*/ 103 h 225"/>
                <a:gd name="T46" fmla="*/ 132 w 226"/>
                <a:gd name="T47" fmla="*/ 111 h 225"/>
                <a:gd name="T48" fmla="*/ 130 w 226"/>
                <a:gd name="T49" fmla="*/ 103 h 225"/>
                <a:gd name="T50" fmla="*/ 150 w 226"/>
                <a:gd name="T51" fmla="*/ 70 h 225"/>
                <a:gd name="T52" fmla="*/ 131 w 226"/>
                <a:gd name="T53" fmla="*/ 11 h 225"/>
                <a:gd name="T54" fmla="*/ 212 w 226"/>
                <a:gd name="T55" fmla="*/ 83 h 225"/>
                <a:gd name="T56" fmla="*/ 140 w 226"/>
                <a:gd name="T57" fmla="*/ 90 h 225"/>
                <a:gd name="T58" fmla="*/ 212 w 226"/>
                <a:gd name="T59" fmla="*/ 83 h 225"/>
                <a:gd name="T60" fmla="*/ 170 w 226"/>
                <a:gd name="T61" fmla="*/ 118 h 225"/>
                <a:gd name="T62" fmla="*/ 216 w 226"/>
                <a:gd name="T63" fmla="*/ 117 h 225"/>
                <a:gd name="T64" fmla="*/ 165 w 226"/>
                <a:gd name="T65" fmla="*/ 135 h 225"/>
                <a:gd name="T66" fmla="*/ 126 w 226"/>
                <a:gd name="T67" fmla="*/ 143 h 225"/>
                <a:gd name="T68" fmla="*/ 182 w 226"/>
                <a:gd name="T69" fmla="*/ 189 h 225"/>
                <a:gd name="T70" fmla="*/ 73 w 226"/>
                <a:gd name="T71" fmla="*/ 208 h 225"/>
                <a:gd name="T72" fmla="*/ 125 w 226"/>
                <a:gd name="T73" fmla="*/ 168 h 225"/>
                <a:gd name="T74" fmla="*/ 108 w 226"/>
                <a:gd name="T75" fmla="*/ 216 h 225"/>
                <a:gd name="T76" fmla="*/ 50 w 226"/>
                <a:gd name="T77" fmla="*/ 194 h 225"/>
                <a:gd name="T78" fmla="*/ 105 w 226"/>
                <a:gd name="T79" fmla="*/ 146 h 225"/>
                <a:gd name="T80" fmla="*/ 50 w 226"/>
                <a:gd name="T81" fmla="*/ 194 h 225"/>
                <a:gd name="T82" fmla="*/ 10 w 226"/>
                <a:gd name="T83" fmla="*/ 104 h 225"/>
                <a:gd name="T84" fmla="*/ 64 w 226"/>
                <a:gd name="T85" fmla="*/ 141 h 225"/>
                <a:gd name="T86" fmla="*/ 10 w 226"/>
                <a:gd name="T87" fmla="*/ 10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6" h="225">
                  <a:moveTo>
                    <a:pt x="3" y="107"/>
                  </a:moveTo>
                  <a:cubicBezTo>
                    <a:pt x="0" y="168"/>
                    <a:pt x="47" y="220"/>
                    <a:pt x="108" y="223"/>
                  </a:cubicBezTo>
                  <a:cubicBezTo>
                    <a:pt x="169" y="225"/>
                    <a:pt x="220" y="178"/>
                    <a:pt x="223" y="117"/>
                  </a:cubicBezTo>
                  <a:cubicBezTo>
                    <a:pt x="226" y="56"/>
                    <a:pt x="179" y="5"/>
                    <a:pt x="118" y="2"/>
                  </a:cubicBezTo>
                  <a:cubicBezTo>
                    <a:pt x="57" y="0"/>
                    <a:pt x="6" y="47"/>
                    <a:pt x="3" y="107"/>
                  </a:cubicBezTo>
                  <a:close/>
                  <a:moveTo>
                    <a:pt x="16" y="78"/>
                  </a:moveTo>
                  <a:cubicBezTo>
                    <a:pt x="85" y="95"/>
                    <a:pt x="85" y="95"/>
                    <a:pt x="85" y="9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3" y="86"/>
                    <a:pt x="14" y="82"/>
                    <a:pt x="16" y="78"/>
                  </a:cubicBezTo>
                  <a:close/>
                  <a:moveTo>
                    <a:pt x="90" y="12"/>
                  </a:moveTo>
                  <a:cubicBezTo>
                    <a:pt x="84" y="64"/>
                    <a:pt x="84" y="64"/>
                    <a:pt x="84" y="6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36" y="38"/>
                    <a:pt x="61" y="19"/>
                    <a:pt x="90" y="12"/>
                  </a:cubicBezTo>
                  <a:close/>
                  <a:moveTo>
                    <a:pt x="99" y="108"/>
                  </a:moveTo>
                  <a:cubicBezTo>
                    <a:pt x="99" y="110"/>
                    <a:pt x="96" y="111"/>
                    <a:pt x="94" y="111"/>
                  </a:cubicBezTo>
                  <a:cubicBezTo>
                    <a:pt x="92" y="110"/>
                    <a:pt x="91" y="107"/>
                    <a:pt x="91" y="105"/>
                  </a:cubicBezTo>
                  <a:cubicBezTo>
                    <a:pt x="92" y="103"/>
                    <a:pt x="94" y="102"/>
                    <a:pt x="97" y="103"/>
                  </a:cubicBezTo>
                  <a:cubicBezTo>
                    <a:pt x="99" y="103"/>
                    <a:pt x="100" y="106"/>
                    <a:pt x="99" y="108"/>
                  </a:cubicBezTo>
                  <a:close/>
                  <a:moveTo>
                    <a:pt x="99" y="125"/>
                  </a:moveTo>
                  <a:cubicBezTo>
                    <a:pt x="100" y="123"/>
                    <a:pt x="103" y="123"/>
                    <a:pt x="105" y="124"/>
                  </a:cubicBezTo>
                  <a:cubicBezTo>
                    <a:pt x="106" y="126"/>
                    <a:pt x="107" y="128"/>
                    <a:pt x="105" y="130"/>
                  </a:cubicBezTo>
                  <a:cubicBezTo>
                    <a:pt x="104" y="132"/>
                    <a:pt x="101" y="132"/>
                    <a:pt x="100" y="131"/>
                  </a:cubicBezTo>
                  <a:cubicBezTo>
                    <a:pt x="98" y="130"/>
                    <a:pt x="97" y="127"/>
                    <a:pt x="99" y="125"/>
                  </a:cubicBezTo>
                  <a:close/>
                  <a:moveTo>
                    <a:pt x="121" y="8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7" y="9"/>
                    <a:pt x="111" y="9"/>
                    <a:pt x="116" y="9"/>
                  </a:cubicBezTo>
                  <a:lnTo>
                    <a:pt x="121" y="80"/>
                  </a:lnTo>
                  <a:close/>
                  <a:moveTo>
                    <a:pt x="113" y="90"/>
                  </a:moveTo>
                  <a:cubicBezTo>
                    <a:pt x="115" y="90"/>
                    <a:pt x="117" y="91"/>
                    <a:pt x="117" y="94"/>
                  </a:cubicBezTo>
                  <a:cubicBezTo>
                    <a:pt x="117" y="96"/>
                    <a:pt x="115" y="98"/>
                    <a:pt x="113" y="98"/>
                  </a:cubicBezTo>
                  <a:cubicBezTo>
                    <a:pt x="111" y="98"/>
                    <a:pt x="109" y="96"/>
                    <a:pt x="109" y="94"/>
                  </a:cubicBezTo>
                  <a:cubicBezTo>
                    <a:pt x="109" y="91"/>
                    <a:pt x="111" y="90"/>
                    <a:pt x="113" y="90"/>
                  </a:cubicBezTo>
                  <a:close/>
                  <a:moveTo>
                    <a:pt x="126" y="112"/>
                  </a:moveTo>
                  <a:cubicBezTo>
                    <a:pt x="126" y="120"/>
                    <a:pt x="120" y="125"/>
                    <a:pt x="113" y="125"/>
                  </a:cubicBezTo>
                  <a:cubicBezTo>
                    <a:pt x="106" y="125"/>
                    <a:pt x="100" y="120"/>
                    <a:pt x="100" y="112"/>
                  </a:cubicBezTo>
                  <a:cubicBezTo>
                    <a:pt x="100" y="105"/>
                    <a:pt x="106" y="99"/>
                    <a:pt x="113" y="99"/>
                  </a:cubicBezTo>
                  <a:cubicBezTo>
                    <a:pt x="120" y="99"/>
                    <a:pt x="126" y="105"/>
                    <a:pt x="126" y="112"/>
                  </a:cubicBezTo>
                  <a:close/>
                  <a:moveTo>
                    <a:pt x="122" y="124"/>
                  </a:moveTo>
                  <a:cubicBezTo>
                    <a:pt x="124" y="123"/>
                    <a:pt x="126" y="123"/>
                    <a:pt x="127" y="125"/>
                  </a:cubicBezTo>
                  <a:cubicBezTo>
                    <a:pt x="129" y="127"/>
                    <a:pt x="128" y="130"/>
                    <a:pt x="126" y="131"/>
                  </a:cubicBezTo>
                  <a:cubicBezTo>
                    <a:pt x="125" y="132"/>
                    <a:pt x="122" y="132"/>
                    <a:pt x="121" y="130"/>
                  </a:cubicBezTo>
                  <a:cubicBezTo>
                    <a:pt x="119" y="128"/>
                    <a:pt x="120" y="126"/>
                    <a:pt x="122" y="124"/>
                  </a:cubicBezTo>
                  <a:close/>
                  <a:moveTo>
                    <a:pt x="130" y="103"/>
                  </a:moveTo>
                  <a:cubicBezTo>
                    <a:pt x="132" y="102"/>
                    <a:pt x="134" y="103"/>
                    <a:pt x="135" y="105"/>
                  </a:cubicBezTo>
                  <a:cubicBezTo>
                    <a:pt x="136" y="107"/>
                    <a:pt x="134" y="110"/>
                    <a:pt x="132" y="111"/>
                  </a:cubicBezTo>
                  <a:cubicBezTo>
                    <a:pt x="130" y="111"/>
                    <a:pt x="128" y="110"/>
                    <a:pt x="127" y="108"/>
                  </a:cubicBezTo>
                  <a:cubicBezTo>
                    <a:pt x="126" y="106"/>
                    <a:pt x="127" y="103"/>
                    <a:pt x="130" y="103"/>
                  </a:cubicBezTo>
                  <a:close/>
                  <a:moveTo>
                    <a:pt x="201" y="59"/>
                  </a:moveTo>
                  <a:cubicBezTo>
                    <a:pt x="150" y="70"/>
                    <a:pt x="150" y="70"/>
                    <a:pt x="150" y="7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61" y="16"/>
                    <a:pt x="186" y="34"/>
                    <a:pt x="201" y="59"/>
                  </a:cubicBezTo>
                  <a:close/>
                  <a:moveTo>
                    <a:pt x="212" y="83"/>
                  </a:moveTo>
                  <a:cubicBezTo>
                    <a:pt x="146" y="110"/>
                    <a:pt x="146" y="110"/>
                    <a:pt x="146" y="11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11" y="79"/>
                    <a:pt x="212" y="83"/>
                  </a:cubicBezTo>
                  <a:close/>
                  <a:moveTo>
                    <a:pt x="165" y="135"/>
                  </a:moveTo>
                  <a:cubicBezTo>
                    <a:pt x="170" y="118"/>
                    <a:pt x="170" y="118"/>
                    <a:pt x="170" y="118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16" y="104"/>
                    <a:pt x="216" y="111"/>
                    <a:pt x="216" y="117"/>
                  </a:cubicBezTo>
                  <a:cubicBezTo>
                    <a:pt x="215" y="141"/>
                    <a:pt x="206" y="163"/>
                    <a:pt x="191" y="180"/>
                  </a:cubicBezTo>
                  <a:lnTo>
                    <a:pt x="165" y="135"/>
                  </a:lnTo>
                  <a:close/>
                  <a:moveTo>
                    <a:pt x="172" y="197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82" y="189"/>
                    <a:pt x="182" y="189"/>
                    <a:pt x="182" y="189"/>
                  </a:cubicBezTo>
                  <a:cubicBezTo>
                    <a:pt x="179" y="192"/>
                    <a:pt x="175" y="195"/>
                    <a:pt x="172" y="197"/>
                  </a:cubicBezTo>
                  <a:close/>
                  <a:moveTo>
                    <a:pt x="73" y="208"/>
                  </a:moveTo>
                  <a:cubicBezTo>
                    <a:pt x="108" y="169"/>
                    <a:pt x="108" y="169"/>
                    <a:pt x="108" y="169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43" y="212"/>
                    <a:pt x="126" y="216"/>
                    <a:pt x="108" y="216"/>
                  </a:cubicBezTo>
                  <a:cubicBezTo>
                    <a:pt x="96" y="215"/>
                    <a:pt x="84" y="212"/>
                    <a:pt x="73" y="208"/>
                  </a:cubicBezTo>
                  <a:close/>
                  <a:moveTo>
                    <a:pt x="50" y="194"/>
                  </a:moveTo>
                  <a:cubicBezTo>
                    <a:pt x="88" y="134"/>
                    <a:pt x="88" y="134"/>
                    <a:pt x="88" y="13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57" y="199"/>
                    <a:pt x="54" y="197"/>
                    <a:pt x="50" y="194"/>
                  </a:cubicBezTo>
                  <a:close/>
                  <a:moveTo>
                    <a:pt x="10" y="108"/>
                  </a:moveTo>
                  <a:cubicBezTo>
                    <a:pt x="10" y="106"/>
                    <a:pt x="10" y="105"/>
                    <a:pt x="10" y="104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0" y="164"/>
                    <a:pt x="9" y="137"/>
                    <a:pt x="10" y="10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" name="Oval 1075"/>
            <p:cNvSpPr>
              <a:spLocks noChangeArrowheads="1"/>
            </p:cNvSpPr>
            <p:nvPr/>
          </p:nvSpPr>
          <p:spPr bwMode="auto">
            <a:xfrm>
              <a:off x="14270038" y="9726613"/>
              <a:ext cx="30163" cy="30162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" name="Freeform 1076"/>
            <p:cNvSpPr>
              <a:spLocks/>
            </p:cNvSpPr>
            <p:nvPr/>
          </p:nvSpPr>
          <p:spPr bwMode="auto">
            <a:xfrm>
              <a:off x="14203363" y="9771063"/>
              <a:ext cx="33338" cy="34925"/>
            </a:xfrm>
            <a:custGeom>
              <a:avLst/>
              <a:gdLst>
                <a:gd name="T0" fmla="*/ 0 w 9"/>
                <a:gd name="T1" fmla="*/ 3 h 9"/>
                <a:gd name="T2" fmla="*/ 3 w 9"/>
                <a:gd name="T3" fmla="*/ 9 h 9"/>
                <a:gd name="T4" fmla="*/ 8 w 9"/>
                <a:gd name="T5" fmla="*/ 6 h 9"/>
                <a:gd name="T6" fmla="*/ 6 w 9"/>
                <a:gd name="T7" fmla="*/ 1 h 9"/>
                <a:gd name="T8" fmla="*/ 0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cubicBezTo>
                    <a:pt x="0" y="5"/>
                    <a:pt x="1" y="8"/>
                    <a:pt x="3" y="9"/>
                  </a:cubicBezTo>
                  <a:cubicBezTo>
                    <a:pt x="5" y="9"/>
                    <a:pt x="8" y="8"/>
                    <a:pt x="8" y="6"/>
                  </a:cubicBezTo>
                  <a:cubicBezTo>
                    <a:pt x="9" y="4"/>
                    <a:pt x="8" y="1"/>
                    <a:pt x="6" y="1"/>
                  </a:cubicBezTo>
                  <a:cubicBezTo>
                    <a:pt x="3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4" name="Freeform 1077"/>
            <p:cNvSpPr>
              <a:spLocks/>
            </p:cNvSpPr>
            <p:nvPr/>
          </p:nvSpPr>
          <p:spPr bwMode="auto">
            <a:xfrm>
              <a:off x="14225588" y="9850438"/>
              <a:ext cx="38100" cy="33337"/>
            </a:xfrm>
            <a:custGeom>
              <a:avLst/>
              <a:gdLst>
                <a:gd name="T0" fmla="*/ 3 w 10"/>
                <a:gd name="T1" fmla="*/ 8 h 9"/>
                <a:gd name="T2" fmla="*/ 8 w 10"/>
                <a:gd name="T3" fmla="*/ 7 h 9"/>
                <a:gd name="T4" fmla="*/ 8 w 10"/>
                <a:gd name="T5" fmla="*/ 1 h 9"/>
                <a:gd name="T6" fmla="*/ 2 w 10"/>
                <a:gd name="T7" fmla="*/ 2 h 9"/>
                <a:gd name="T8" fmla="*/ 3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3" y="8"/>
                  </a:moveTo>
                  <a:cubicBezTo>
                    <a:pt x="4" y="9"/>
                    <a:pt x="7" y="9"/>
                    <a:pt x="8" y="7"/>
                  </a:cubicBezTo>
                  <a:cubicBezTo>
                    <a:pt x="10" y="5"/>
                    <a:pt x="9" y="3"/>
                    <a:pt x="8" y="1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1" y="7"/>
                    <a:pt x="3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5" name="Freeform 1078"/>
            <p:cNvSpPr>
              <a:spLocks/>
            </p:cNvSpPr>
            <p:nvPr/>
          </p:nvSpPr>
          <p:spPr bwMode="auto">
            <a:xfrm>
              <a:off x="14308138" y="9850438"/>
              <a:ext cx="38100" cy="33337"/>
            </a:xfrm>
            <a:custGeom>
              <a:avLst/>
              <a:gdLst>
                <a:gd name="T0" fmla="*/ 2 w 10"/>
                <a:gd name="T1" fmla="*/ 7 h 9"/>
                <a:gd name="T2" fmla="*/ 7 w 10"/>
                <a:gd name="T3" fmla="*/ 8 h 9"/>
                <a:gd name="T4" fmla="*/ 8 w 10"/>
                <a:gd name="T5" fmla="*/ 2 h 9"/>
                <a:gd name="T6" fmla="*/ 3 w 10"/>
                <a:gd name="T7" fmla="*/ 1 h 9"/>
                <a:gd name="T8" fmla="*/ 2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2" y="7"/>
                  </a:moveTo>
                  <a:cubicBezTo>
                    <a:pt x="3" y="9"/>
                    <a:pt x="6" y="9"/>
                    <a:pt x="7" y="8"/>
                  </a:cubicBezTo>
                  <a:cubicBezTo>
                    <a:pt x="9" y="7"/>
                    <a:pt x="10" y="4"/>
                    <a:pt x="8" y="2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1" y="3"/>
                    <a:pt x="0" y="5"/>
                    <a:pt x="2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6" name="Freeform 1079"/>
            <p:cNvSpPr>
              <a:spLocks/>
            </p:cNvSpPr>
            <p:nvPr/>
          </p:nvSpPr>
          <p:spPr bwMode="auto">
            <a:xfrm>
              <a:off x="14335126" y="9771063"/>
              <a:ext cx="36513" cy="34925"/>
            </a:xfrm>
            <a:custGeom>
              <a:avLst/>
              <a:gdLst>
                <a:gd name="T0" fmla="*/ 1 w 10"/>
                <a:gd name="T1" fmla="*/ 6 h 9"/>
                <a:gd name="T2" fmla="*/ 6 w 10"/>
                <a:gd name="T3" fmla="*/ 9 h 9"/>
                <a:gd name="T4" fmla="*/ 9 w 10"/>
                <a:gd name="T5" fmla="*/ 3 h 9"/>
                <a:gd name="T6" fmla="*/ 4 w 10"/>
                <a:gd name="T7" fmla="*/ 1 h 9"/>
                <a:gd name="T8" fmla="*/ 1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" y="6"/>
                  </a:moveTo>
                  <a:cubicBezTo>
                    <a:pt x="2" y="8"/>
                    <a:pt x="4" y="9"/>
                    <a:pt x="6" y="9"/>
                  </a:cubicBezTo>
                  <a:cubicBezTo>
                    <a:pt x="8" y="8"/>
                    <a:pt x="10" y="5"/>
                    <a:pt x="9" y="3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7" name="Oval 1080"/>
            <p:cNvSpPr>
              <a:spLocks noChangeArrowheads="1"/>
            </p:cNvSpPr>
            <p:nvPr/>
          </p:nvSpPr>
          <p:spPr bwMode="auto">
            <a:xfrm>
              <a:off x="14236701" y="9759950"/>
              <a:ext cx="98425" cy="984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8" name="Freeform 1081"/>
            <p:cNvSpPr>
              <a:spLocks/>
            </p:cNvSpPr>
            <p:nvPr/>
          </p:nvSpPr>
          <p:spPr bwMode="auto">
            <a:xfrm>
              <a:off x="14335126" y="9880600"/>
              <a:ext cx="209550" cy="247650"/>
            </a:xfrm>
            <a:custGeom>
              <a:avLst/>
              <a:gdLst>
                <a:gd name="T0" fmla="*/ 0 w 56"/>
                <a:gd name="T1" fmla="*/ 12 h 66"/>
                <a:gd name="T2" fmla="*/ 46 w 56"/>
                <a:gd name="T3" fmla="*/ 66 h 66"/>
                <a:gd name="T4" fmla="*/ 56 w 56"/>
                <a:gd name="T5" fmla="*/ 58 h 66"/>
                <a:gd name="T6" fmla="*/ 16 w 56"/>
                <a:gd name="T7" fmla="*/ 0 h 66"/>
                <a:gd name="T8" fmla="*/ 0 w 56"/>
                <a:gd name="T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6">
                  <a:moveTo>
                    <a:pt x="0" y="12"/>
                  </a:moveTo>
                  <a:cubicBezTo>
                    <a:pt x="46" y="66"/>
                    <a:pt x="46" y="66"/>
                    <a:pt x="46" y="66"/>
                  </a:cubicBezTo>
                  <a:cubicBezTo>
                    <a:pt x="49" y="64"/>
                    <a:pt x="53" y="61"/>
                    <a:pt x="56" y="58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9" name="Freeform 1082"/>
            <p:cNvSpPr>
              <a:spLocks/>
            </p:cNvSpPr>
            <p:nvPr/>
          </p:nvSpPr>
          <p:spPr bwMode="auto">
            <a:xfrm>
              <a:off x="14387513" y="9655175"/>
              <a:ext cx="269875" cy="146050"/>
            </a:xfrm>
            <a:custGeom>
              <a:avLst/>
              <a:gdLst>
                <a:gd name="T0" fmla="*/ 0 w 72"/>
                <a:gd name="T1" fmla="*/ 19 h 39"/>
                <a:gd name="T2" fmla="*/ 6 w 72"/>
                <a:gd name="T3" fmla="*/ 39 h 39"/>
                <a:gd name="T4" fmla="*/ 72 w 72"/>
                <a:gd name="T5" fmla="*/ 12 h 39"/>
                <a:gd name="T6" fmla="*/ 68 w 72"/>
                <a:gd name="T7" fmla="*/ 0 h 39"/>
                <a:gd name="T8" fmla="*/ 0 w 72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9">
                  <a:moveTo>
                    <a:pt x="0" y="1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8"/>
                    <a:pt x="68" y="0"/>
                    <a:pt x="68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0" name="Freeform 1083"/>
            <p:cNvSpPr>
              <a:spLocks/>
            </p:cNvSpPr>
            <p:nvPr/>
          </p:nvSpPr>
          <p:spPr bwMode="auto">
            <a:xfrm>
              <a:off x="14236701" y="9423400"/>
              <a:ext cx="79375" cy="265112"/>
            </a:xfrm>
            <a:custGeom>
              <a:avLst/>
              <a:gdLst>
                <a:gd name="T0" fmla="*/ 0 w 21"/>
                <a:gd name="T1" fmla="*/ 71 h 71"/>
                <a:gd name="T2" fmla="*/ 21 w 21"/>
                <a:gd name="T3" fmla="*/ 71 h 71"/>
                <a:gd name="T4" fmla="*/ 16 w 21"/>
                <a:gd name="T5" fmla="*/ 0 h 71"/>
                <a:gd name="T6" fmla="*/ 3 w 21"/>
                <a:gd name="T7" fmla="*/ 1 h 71"/>
                <a:gd name="T8" fmla="*/ 0 w 21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1">
                  <a:moveTo>
                    <a:pt x="0" y="71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7" y="0"/>
                    <a:pt x="3" y="1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1" name="Freeform 1084"/>
            <p:cNvSpPr>
              <a:spLocks/>
            </p:cNvSpPr>
            <p:nvPr/>
          </p:nvSpPr>
          <p:spPr bwMode="auto">
            <a:xfrm>
              <a:off x="13906501" y="9682163"/>
              <a:ext cx="274638" cy="138112"/>
            </a:xfrm>
            <a:custGeom>
              <a:avLst/>
              <a:gdLst>
                <a:gd name="T0" fmla="*/ 0 w 73"/>
                <a:gd name="T1" fmla="*/ 13 h 37"/>
                <a:gd name="T2" fmla="*/ 67 w 73"/>
                <a:gd name="T3" fmla="*/ 37 h 37"/>
                <a:gd name="T4" fmla="*/ 73 w 73"/>
                <a:gd name="T5" fmla="*/ 17 h 37"/>
                <a:gd name="T6" fmla="*/ 4 w 73"/>
                <a:gd name="T7" fmla="*/ 0 h 37"/>
                <a:gd name="T8" fmla="*/ 0 w 73"/>
                <a:gd name="T9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37">
                  <a:moveTo>
                    <a:pt x="0" y="13"/>
                  </a:moveTo>
                  <a:cubicBezTo>
                    <a:pt x="67" y="37"/>
                    <a:pt x="67" y="37"/>
                    <a:pt x="67" y="3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4"/>
                    <a:pt x="1" y="8"/>
                    <a:pt x="0" y="1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2" name="Freeform 1085"/>
            <p:cNvSpPr>
              <a:spLocks/>
            </p:cNvSpPr>
            <p:nvPr/>
          </p:nvSpPr>
          <p:spPr bwMode="auto">
            <a:xfrm>
              <a:off x="14049376" y="9891713"/>
              <a:ext cx="206375" cy="250825"/>
            </a:xfrm>
            <a:custGeom>
              <a:avLst/>
              <a:gdLst>
                <a:gd name="T0" fmla="*/ 0 w 55"/>
                <a:gd name="T1" fmla="*/ 60 h 67"/>
                <a:gd name="T2" fmla="*/ 11 w 55"/>
                <a:gd name="T3" fmla="*/ 67 h 67"/>
                <a:gd name="T4" fmla="*/ 55 w 55"/>
                <a:gd name="T5" fmla="*/ 12 h 67"/>
                <a:gd name="T6" fmla="*/ 38 w 55"/>
                <a:gd name="T7" fmla="*/ 0 h 67"/>
                <a:gd name="T8" fmla="*/ 0 w 55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7">
                  <a:moveTo>
                    <a:pt x="0" y="60"/>
                  </a:moveTo>
                  <a:cubicBezTo>
                    <a:pt x="4" y="63"/>
                    <a:pt x="7" y="65"/>
                    <a:pt x="11" y="6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3" name="Freeform 1086"/>
            <p:cNvSpPr>
              <a:spLocks/>
            </p:cNvSpPr>
            <p:nvPr/>
          </p:nvSpPr>
          <p:spPr bwMode="auto">
            <a:xfrm>
              <a:off x="13895388" y="9779000"/>
              <a:ext cx="206375" cy="300037"/>
            </a:xfrm>
            <a:custGeom>
              <a:avLst/>
              <a:gdLst>
                <a:gd name="T0" fmla="*/ 1 w 55"/>
                <a:gd name="T1" fmla="*/ 4 h 80"/>
                <a:gd name="T2" fmla="*/ 30 w 55"/>
                <a:gd name="T3" fmla="*/ 80 h 80"/>
                <a:gd name="T4" fmla="*/ 55 w 55"/>
                <a:gd name="T5" fmla="*/ 37 h 80"/>
                <a:gd name="T6" fmla="*/ 49 w 55"/>
                <a:gd name="T7" fmla="*/ 21 h 80"/>
                <a:gd name="T8" fmla="*/ 1 w 55"/>
                <a:gd name="T9" fmla="*/ 0 h 80"/>
                <a:gd name="T10" fmla="*/ 1 w 55"/>
                <a:gd name="T11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0">
                  <a:moveTo>
                    <a:pt x="1" y="4"/>
                  </a:moveTo>
                  <a:cubicBezTo>
                    <a:pt x="0" y="33"/>
                    <a:pt x="11" y="60"/>
                    <a:pt x="30" y="80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4" name="Freeform 1087"/>
            <p:cNvSpPr>
              <a:spLocks/>
            </p:cNvSpPr>
            <p:nvPr/>
          </p:nvSpPr>
          <p:spPr bwMode="auto">
            <a:xfrm>
              <a:off x="14135101" y="10018713"/>
              <a:ext cx="319088" cy="180975"/>
            </a:xfrm>
            <a:custGeom>
              <a:avLst/>
              <a:gdLst>
                <a:gd name="T0" fmla="*/ 0 w 85"/>
                <a:gd name="T1" fmla="*/ 40 h 48"/>
                <a:gd name="T2" fmla="*/ 35 w 85"/>
                <a:gd name="T3" fmla="*/ 48 h 48"/>
                <a:gd name="T4" fmla="*/ 85 w 85"/>
                <a:gd name="T5" fmla="*/ 37 h 48"/>
                <a:gd name="T6" fmla="*/ 52 w 85"/>
                <a:gd name="T7" fmla="*/ 0 h 48"/>
                <a:gd name="T8" fmla="*/ 35 w 85"/>
                <a:gd name="T9" fmla="*/ 1 h 48"/>
                <a:gd name="T10" fmla="*/ 0 w 85"/>
                <a:gd name="T11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48">
                  <a:moveTo>
                    <a:pt x="0" y="40"/>
                  </a:moveTo>
                  <a:cubicBezTo>
                    <a:pt x="11" y="44"/>
                    <a:pt x="23" y="47"/>
                    <a:pt x="35" y="48"/>
                  </a:cubicBezTo>
                  <a:cubicBezTo>
                    <a:pt x="53" y="48"/>
                    <a:pt x="70" y="44"/>
                    <a:pt x="85" y="3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5" name="Freeform 1088"/>
            <p:cNvSpPr>
              <a:spLocks/>
            </p:cNvSpPr>
            <p:nvPr/>
          </p:nvSpPr>
          <p:spPr bwMode="auto">
            <a:xfrm>
              <a:off x="14481176" y="9756775"/>
              <a:ext cx="190500" cy="307975"/>
            </a:xfrm>
            <a:custGeom>
              <a:avLst/>
              <a:gdLst>
                <a:gd name="T0" fmla="*/ 0 w 51"/>
                <a:gd name="T1" fmla="*/ 37 h 82"/>
                <a:gd name="T2" fmla="*/ 26 w 51"/>
                <a:gd name="T3" fmla="*/ 82 h 82"/>
                <a:gd name="T4" fmla="*/ 51 w 51"/>
                <a:gd name="T5" fmla="*/ 19 h 82"/>
                <a:gd name="T6" fmla="*/ 50 w 51"/>
                <a:gd name="T7" fmla="*/ 0 h 82"/>
                <a:gd name="T8" fmla="*/ 5 w 51"/>
                <a:gd name="T9" fmla="*/ 20 h 82"/>
                <a:gd name="T10" fmla="*/ 0 w 51"/>
                <a:gd name="T11" fmla="*/ 3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2">
                  <a:moveTo>
                    <a:pt x="0" y="37"/>
                  </a:moveTo>
                  <a:cubicBezTo>
                    <a:pt x="26" y="82"/>
                    <a:pt x="26" y="82"/>
                    <a:pt x="26" y="82"/>
                  </a:cubicBezTo>
                  <a:cubicBezTo>
                    <a:pt x="41" y="65"/>
                    <a:pt x="50" y="43"/>
                    <a:pt x="51" y="19"/>
                  </a:cubicBezTo>
                  <a:cubicBezTo>
                    <a:pt x="51" y="13"/>
                    <a:pt x="51" y="6"/>
                    <a:pt x="50" y="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6" name="Freeform 1089"/>
            <p:cNvSpPr>
              <a:spLocks/>
            </p:cNvSpPr>
            <p:nvPr/>
          </p:nvSpPr>
          <p:spPr bwMode="auto">
            <a:xfrm>
              <a:off x="14352588" y="9429750"/>
              <a:ext cx="263525" cy="222250"/>
            </a:xfrm>
            <a:custGeom>
              <a:avLst/>
              <a:gdLst>
                <a:gd name="T0" fmla="*/ 0 w 70"/>
                <a:gd name="T1" fmla="*/ 0 h 59"/>
                <a:gd name="T2" fmla="*/ 5 w 70"/>
                <a:gd name="T3" fmla="*/ 49 h 59"/>
                <a:gd name="T4" fmla="*/ 19 w 70"/>
                <a:gd name="T5" fmla="*/ 59 h 59"/>
                <a:gd name="T6" fmla="*/ 70 w 70"/>
                <a:gd name="T7" fmla="*/ 48 h 59"/>
                <a:gd name="T8" fmla="*/ 0 w 7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9">
                  <a:moveTo>
                    <a:pt x="0" y="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55" y="23"/>
                    <a:pt x="30" y="5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7" name="Freeform 1090"/>
            <p:cNvSpPr>
              <a:spLocks/>
            </p:cNvSpPr>
            <p:nvPr/>
          </p:nvSpPr>
          <p:spPr bwMode="auto">
            <a:xfrm>
              <a:off x="13944601" y="9434513"/>
              <a:ext cx="255588" cy="231775"/>
            </a:xfrm>
            <a:custGeom>
              <a:avLst/>
              <a:gdLst>
                <a:gd name="T0" fmla="*/ 0 w 68"/>
                <a:gd name="T1" fmla="*/ 52 h 62"/>
                <a:gd name="T2" fmla="*/ 49 w 68"/>
                <a:gd name="T3" fmla="*/ 62 h 62"/>
                <a:gd name="T4" fmla="*/ 62 w 68"/>
                <a:gd name="T5" fmla="*/ 52 h 62"/>
                <a:gd name="T6" fmla="*/ 68 w 68"/>
                <a:gd name="T7" fmla="*/ 0 h 62"/>
                <a:gd name="T8" fmla="*/ 0 w 68"/>
                <a:gd name="T9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2">
                  <a:moveTo>
                    <a:pt x="0" y="52"/>
                  </a:moveTo>
                  <a:cubicBezTo>
                    <a:pt x="49" y="62"/>
                    <a:pt x="49" y="62"/>
                    <a:pt x="49" y="6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9" y="7"/>
                    <a:pt x="14" y="26"/>
                    <a:pt x="0" y="5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8" name="Freeform 1091"/>
            <p:cNvSpPr>
              <a:spLocks noEditPoints="1"/>
            </p:cNvSpPr>
            <p:nvPr/>
          </p:nvSpPr>
          <p:spPr bwMode="auto">
            <a:xfrm>
              <a:off x="9313863" y="9224963"/>
              <a:ext cx="1173163" cy="1173162"/>
            </a:xfrm>
            <a:custGeom>
              <a:avLst/>
              <a:gdLst>
                <a:gd name="T0" fmla="*/ 0 w 313"/>
                <a:gd name="T1" fmla="*/ 156 h 313"/>
                <a:gd name="T2" fmla="*/ 156 w 313"/>
                <a:gd name="T3" fmla="*/ 313 h 313"/>
                <a:gd name="T4" fmla="*/ 290 w 313"/>
                <a:gd name="T5" fmla="*/ 238 h 313"/>
                <a:gd name="T6" fmla="*/ 313 w 313"/>
                <a:gd name="T7" fmla="*/ 156 h 313"/>
                <a:gd name="T8" fmla="*/ 290 w 313"/>
                <a:gd name="T9" fmla="*/ 75 h 313"/>
                <a:gd name="T10" fmla="*/ 256 w 313"/>
                <a:gd name="T11" fmla="*/ 36 h 313"/>
                <a:gd name="T12" fmla="*/ 156 w 313"/>
                <a:gd name="T13" fmla="*/ 0 h 313"/>
                <a:gd name="T14" fmla="*/ 57 w 313"/>
                <a:gd name="T15" fmla="*/ 36 h 313"/>
                <a:gd name="T16" fmla="*/ 0 w 313"/>
                <a:gd name="T17" fmla="*/ 156 h 313"/>
                <a:gd name="T18" fmla="*/ 35 w 313"/>
                <a:gd name="T19" fmla="*/ 156 h 313"/>
                <a:gd name="T20" fmla="*/ 156 w 313"/>
                <a:gd name="T21" fmla="*/ 36 h 313"/>
                <a:gd name="T22" fmla="*/ 277 w 313"/>
                <a:gd name="T23" fmla="*/ 156 h 313"/>
                <a:gd name="T24" fmla="*/ 156 w 313"/>
                <a:gd name="T25" fmla="*/ 277 h 313"/>
                <a:gd name="T26" fmla="*/ 35 w 313"/>
                <a:gd name="T27" fmla="*/ 15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3" h="313">
                  <a:moveTo>
                    <a:pt x="0" y="156"/>
                  </a:moveTo>
                  <a:cubicBezTo>
                    <a:pt x="0" y="243"/>
                    <a:pt x="70" y="313"/>
                    <a:pt x="156" y="313"/>
                  </a:cubicBezTo>
                  <a:cubicBezTo>
                    <a:pt x="213" y="313"/>
                    <a:pt x="262" y="283"/>
                    <a:pt x="290" y="238"/>
                  </a:cubicBezTo>
                  <a:cubicBezTo>
                    <a:pt x="304" y="215"/>
                    <a:pt x="313" y="186"/>
                    <a:pt x="313" y="156"/>
                  </a:cubicBezTo>
                  <a:cubicBezTo>
                    <a:pt x="313" y="126"/>
                    <a:pt x="304" y="98"/>
                    <a:pt x="290" y="75"/>
                  </a:cubicBezTo>
                  <a:cubicBezTo>
                    <a:pt x="280" y="60"/>
                    <a:pt x="269" y="47"/>
                    <a:pt x="256" y="36"/>
                  </a:cubicBezTo>
                  <a:cubicBezTo>
                    <a:pt x="228" y="13"/>
                    <a:pt x="194" y="0"/>
                    <a:pt x="156" y="0"/>
                  </a:cubicBezTo>
                  <a:cubicBezTo>
                    <a:pt x="118" y="0"/>
                    <a:pt x="84" y="13"/>
                    <a:pt x="57" y="36"/>
                  </a:cubicBezTo>
                  <a:cubicBezTo>
                    <a:pt x="22" y="64"/>
                    <a:pt x="0" y="108"/>
                    <a:pt x="0" y="156"/>
                  </a:cubicBezTo>
                  <a:close/>
                  <a:moveTo>
                    <a:pt x="35" y="156"/>
                  </a:moveTo>
                  <a:cubicBezTo>
                    <a:pt x="35" y="90"/>
                    <a:pt x="89" y="36"/>
                    <a:pt x="156" y="36"/>
                  </a:cubicBezTo>
                  <a:cubicBezTo>
                    <a:pt x="223" y="36"/>
                    <a:pt x="277" y="90"/>
                    <a:pt x="277" y="156"/>
                  </a:cubicBezTo>
                  <a:cubicBezTo>
                    <a:pt x="277" y="223"/>
                    <a:pt x="223" y="277"/>
                    <a:pt x="156" y="277"/>
                  </a:cubicBezTo>
                  <a:cubicBezTo>
                    <a:pt x="89" y="277"/>
                    <a:pt x="35" y="223"/>
                    <a:pt x="35" y="156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9" name="Freeform 1092"/>
            <p:cNvSpPr>
              <a:spLocks noEditPoints="1"/>
            </p:cNvSpPr>
            <p:nvPr/>
          </p:nvSpPr>
          <p:spPr bwMode="auto">
            <a:xfrm>
              <a:off x="9445626" y="9359900"/>
              <a:ext cx="906463" cy="903287"/>
            </a:xfrm>
            <a:custGeom>
              <a:avLst/>
              <a:gdLst>
                <a:gd name="T0" fmla="*/ 0 w 242"/>
                <a:gd name="T1" fmla="*/ 120 h 241"/>
                <a:gd name="T2" fmla="*/ 121 w 242"/>
                <a:gd name="T3" fmla="*/ 241 h 241"/>
                <a:gd name="T4" fmla="*/ 242 w 242"/>
                <a:gd name="T5" fmla="*/ 120 h 241"/>
                <a:gd name="T6" fmla="*/ 121 w 242"/>
                <a:gd name="T7" fmla="*/ 0 h 241"/>
                <a:gd name="T8" fmla="*/ 0 w 242"/>
                <a:gd name="T9" fmla="*/ 120 h 241"/>
                <a:gd name="T10" fmla="*/ 11 w 242"/>
                <a:gd name="T11" fmla="*/ 115 h 241"/>
                <a:gd name="T12" fmla="*/ 126 w 242"/>
                <a:gd name="T13" fmla="*/ 10 h 241"/>
                <a:gd name="T14" fmla="*/ 231 w 242"/>
                <a:gd name="T15" fmla="*/ 125 h 241"/>
                <a:gd name="T16" fmla="*/ 116 w 242"/>
                <a:gd name="T17" fmla="*/ 231 h 241"/>
                <a:gd name="T18" fmla="*/ 11 w 242"/>
                <a:gd name="T19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1">
                  <a:moveTo>
                    <a:pt x="0" y="120"/>
                  </a:moveTo>
                  <a:cubicBezTo>
                    <a:pt x="0" y="187"/>
                    <a:pt x="54" y="241"/>
                    <a:pt x="121" y="241"/>
                  </a:cubicBezTo>
                  <a:cubicBezTo>
                    <a:pt x="188" y="241"/>
                    <a:pt x="242" y="187"/>
                    <a:pt x="242" y="120"/>
                  </a:cubicBezTo>
                  <a:cubicBezTo>
                    <a:pt x="242" y="54"/>
                    <a:pt x="188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lose/>
                  <a:moveTo>
                    <a:pt x="11" y="115"/>
                  </a:moveTo>
                  <a:cubicBezTo>
                    <a:pt x="14" y="55"/>
                    <a:pt x="65" y="8"/>
                    <a:pt x="126" y="10"/>
                  </a:cubicBezTo>
                  <a:cubicBezTo>
                    <a:pt x="187" y="13"/>
                    <a:pt x="234" y="64"/>
                    <a:pt x="231" y="125"/>
                  </a:cubicBezTo>
                  <a:cubicBezTo>
                    <a:pt x="229" y="186"/>
                    <a:pt x="177" y="233"/>
                    <a:pt x="116" y="231"/>
                  </a:cubicBezTo>
                  <a:cubicBezTo>
                    <a:pt x="56" y="228"/>
                    <a:pt x="8" y="176"/>
                    <a:pt x="11" y="115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0" name="Freeform 1093"/>
            <p:cNvSpPr>
              <a:spLocks noEditPoints="1"/>
            </p:cNvSpPr>
            <p:nvPr/>
          </p:nvSpPr>
          <p:spPr bwMode="auto">
            <a:xfrm>
              <a:off x="9474201" y="9388475"/>
              <a:ext cx="847725" cy="844550"/>
            </a:xfrm>
            <a:custGeom>
              <a:avLst/>
              <a:gdLst>
                <a:gd name="T0" fmla="*/ 108 w 226"/>
                <a:gd name="T1" fmla="*/ 223 h 225"/>
                <a:gd name="T2" fmla="*/ 118 w 226"/>
                <a:gd name="T3" fmla="*/ 2 h 225"/>
                <a:gd name="T4" fmla="*/ 16 w 226"/>
                <a:gd name="T5" fmla="*/ 78 h 225"/>
                <a:gd name="T6" fmla="*/ 79 w 226"/>
                <a:gd name="T7" fmla="*/ 115 h 225"/>
                <a:gd name="T8" fmla="*/ 16 w 226"/>
                <a:gd name="T9" fmla="*/ 78 h 225"/>
                <a:gd name="T10" fmla="*/ 84 w 226"/>
                <a:gd name="T11" fmla="*/ 64 h 225"/>
                <a:gd name="T12" fmla="*/ 22 w 226"/>
                <a:gd name="T13" fmla="*/ 64 h 225"/>
                <a:gd name="T14" fmla="*/ 99 w 226"/>
                <a:gd name="T15" fmla="*/ 108 h 225"/>
                <a:gd name="T16" fmla="*/ 91 w 226"/>
                <a:gd name="T17" fmla="*/ 105 h 225"/>
                <a:gd name="T18" fmla="*/ 99 w 226"/>
                <a:gd name="T19" fmla="*/ 108 h 225"/>
                <a:gd name="T20" fmla="*/ 105 w 226"/>
                <a:gd name="T21" fmla="*/ 124 h 225"/>
                <a:gd name="T22" fmla="*/ 100 w 226"/>
                <a:gd name="T23" fmla="*/ 131 h 225"/>
                <a:gd name="T24" fmla="*/ 121 w 226"/>
                <a:gd name="T25" fmla="*/ 80 h 225"/>
                <a:gd name="T26" fmla="*/ 103 w 226"/>
                <a:gd name="T27" fmla="*/ 10 h 225"/>
                <a:gd name="T28" fmla="*/ 121 w 226"/>
                <a:gd name="T29" fmla="*/ 80 h 225"/>
                <a:gd name="T30" fmla="*/ 117 w 226"/>
                <a:gd name="T31" fmla="*/ 94 h 225"/>
                <a:gd name="T32" fmla="*/ 109 w 226"/>
                <a:gd name="T33" fmla="*/ 94 h 225"/>
                <a:gd name="T34" fmla="*/ 126 w 226"/>
                <a:gd name="T35" fmla="*/ 112 h 225"/>
                <a:gd name="T36" fmla="*/ 100 w 226"/>
                <a:gd name="T37" fmla="*/ 112 h 225"/>
                <a:gd name="T38" fmla="*/ 126 w 226"/>
                <a:gd name="T39" fmla="*/ 112 h 225"/>
                <a:gd name="T40" fmla="*/ 128 w 226"/>
                <a:gd name="T41" fmla="*/ 125 h 225"/>
                <a:gd name="T42" fmla="*/ 121 w 226"/>
                <a:gd name="T43" fmla="*/ 130 h 225"/>
                <a:gd name="T44" fmla="*/ 130 w 226"/>
                <a:gd name="T45" fmla="*/ 103 h 225"/>
                <a:gd name="T46" fmla="*/ 132 w 226"/>
                <a:gd name="T47" fmla="*/ 111 h 225"/>
                <a:gd name="T48" fmla="*/ 130 w 226"/>
                <a:gd name="T49" fmla="*/ 103 h 225"/>
                <a:gd name="T50" fmla="*/ 151 w 226"/>
                <a:gd name="T51" fmla="*/ 70 h 225"/>
                <a:gd name="T52" fmla="*/ 131 w 226"/>
                <a:gd name="T53" fmla="*/ 11 h 225"/>
                <a:gd name="T54" fmla="*/ 212 w 226"/>
                <a:gd name="T55" fmla="*/ 83 h 225"/>
                <a:gd name="T56" fmla="*/ 140 w 226"/>
                <a:gd name="T57" fmla="*/ 90 h 225"/>
                <a:gd name="T58" fmla="*/ 212 w 226"/>
                <a:gd name="T59" fmla="*/ 83 h 225"/>
                <a:gd name="T60" fmla="*/ 170 w 226"/>
                <a:gd name="T61" fmla="*/ 118 h 225"/>
                <a:gd name="T62" fmla="*/ 216 w 226"/>
                <a:gd name="T63" fmla="*/ 117 h 225"/>
                <a:gd name="T64" fmla="*/ 166 w 226"/>
                <a:gd name="T65" fmla="*/ 135 h 225"/>
                <a:gd name="T66" fmla="*/ 126 w 226"/>
                <a:gd name="T67" fmla="*/ 143 h 225"/>
                <a:gd name="T68" fmla="*/ 182 w 226"/>
                <a:gd name="T69" fmla="*/ 189 h 225"/>
                <a:gd name="T70" fmla="*/ 73 w 226"/>
                <a:gd name="T71" fmla="*/ 208 h 225"/>
                <a:gd name="T72" fmla="*/ 125 w 226"/>
                <a:gd name="T73" fmla="*/ 168 h 225"/>
                <a:gd name="T74" fmla="*/ 109 w 226"/>
                <a:gd name="T75" fmla="*/ 216 h 225"/>
                <a:gd name="T76" fmla="*/ 51 w 226"/>
                <a:gd name="T77" fmla="*/ 194 h 225"/>
                <a:gd name="T78" fmla="*/ 105 w 226"/>
                <a:gd name="T79" fmla="*/ 146 h 225"/>
                <a:gd name="T80" fmla="*/ 51 w 226"/>
                <a:gd name="T81" fmla="*/ 194 h 225"/>
                <a:gd name="T82" fmla="*/ 11 w 226"/>
                <a:gd name="T83" fmla="*/ 104 h 225"/>
                <a:gd name="T84" fmla="*/ 64 w 226"/>
                <a:gd name="T85" fmla="*/ 141 h 225"/>
                <a:gd name="T86" fmla="*/ 10 w 226"/>
                <a:gd name="T87" fmla="*/ 10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6" h="225">
                  <a:moveTo>
                    <a:pt x="3" y="107"/>
                  </a:moveTo>
                  <a:cubicBezTo>
                    <a:pt x="0" y="168"/>
                    <a:pt x="48" y="220"/>
                    <a:pt x="108" y="223"/>
                  </a:cubicBezTo>
                  <a:cubicBezTo>
                    <a:pt x="169" y="225"/>
                    <a:pt x="221" y="178"/>
                    <a:pt x="223" y="117"/>
                  </a:cubicBezTo>
                  <a:cubicBezTo>
                    <a:pt x="226" y="56"/>
                    <a:pt x="179" y="5"/>
                    <a:pt x="118" y="2"/>
                  </a:cubicBezTo>
                  <a:cubicBezTo>
                    <a:pt x="57" y="0"/>
                    <a:pt x="6" y="47"/>
                    <a:pt x="3" y="107"/>
                  </a:cubicBezTo>
                  <a:close/>
                  <a:moveTo>
                    <a:pt x="16" y="78"/>
                  </a:moveTo>
                  <a:cubicBezTo>
                    <a:pt x="85" y="95"/>
                    <a:pt x="85" y="95"/>
                    <a:pt x="85" y="9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3" y="86"/>
                    <a:pt x="15" y="82"/>
                    <a:pt x="16" y="78"/>
                  </a:cubicBezTo>
                  <a:close/>
                  <a:moveTo>
                    <a:pt x="90" y="12"/>
                  </a:moveTo>
                  <a:cubicBezTo>
                    <a:pt x="84" y="64"/>
                    <a:pt x="84" y="64"/>
                    <a:pt x="84" y="6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36" y="38"/>
                    <a:pt x="61" y="19"/>
                    <a:pt x="90" y="12"/>
                  </a:cubicBezTo>
                  <a:close/>
                  <a:moveTo>
                    <a:pt x="99" y="108"/>
                  </a:moveTo>
                  <a:cubicBezTo>
                    <a:pt x="99" y="110"/>
                    <a:pt x="96" y="111"/>
                    <a:pt x="94" y="111"/>
                  </a:cubicBezTo>
                  <a:cubicBezTo>
                    <a:pt x="92" y="110"/>
                    <a:pt x="91" y="107"/>
                    <a:pt x="91" y="105"/>
                  </a:cubicBezTo>
                  <a:cubicBezTo>
                    <a:pt x="92" y="103"/>
                    <a:pt x="95" y="102"/>
                    <a:pt x="97" y="103"/>
                  </a:cubicBezTo>
                  <a:cubicBezTo>
                    <a:pt x="99" y="103"/>
                    <a:pt x="100" y="106"/>
                    <a:pt x="99" y="108"/>
                  </a:cubicBezTo>
                  <a:close/>
                  <a:moveTo>
                    <a:pt x="99" y="125"/>
                  </a:moveTo>
                  <a:cubicBezTo>
                    <a:pt x="100" y="123"/>
                    <a:pt x="103" y="123"/>
                    <a:pt x="105" y="124"/>
                  </a:cubicBezTo>
                  <a:cubicBezTo>
                    <a:pt x="107" y="126"/>
                    <a:pt x="107" y="128"/>
                    <a:pt x="105" y="130"/>
                  </a:cubicBezTo>
                  <a:cubicBezTo>
                    <a:pt x="104" y="132"/>
                    <a:pt x="102" y="132"/>
                    <a:pt x="100" y="131"/>
                  </a:cubicBezTo>
                  <a:cubicBezTo>
                    <a:pt x="98" y="130"/>
                    <a:pt x="97" y="127"/>
                    <a:pt x="99" y="125"/>
                  </a:cubicBezTo>
                  <a:close/>
                  <a:moveTo>
                    <a:pt x="121" y="8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7" y="9"/>
                    <a:pt x="111" y="9"/>
                    <a:pt x="116" y="9"/>
                  </a:cubicBezTo>
                  <a:lnTo>
                    <a:pt x="121" y="80"/>
                  </a:lnTo>
                  <a:close/>
                  <a:moveTo>
                    <a:pt x="113" y="90"/>
                  </a:moveTo>
                  <a:cubicBezTo>
                    <a:pt x="116" y="90"/>
                    <a:pt x="117" y="91"/>
                    <a:pt x="117" y="94"/>
                  </a:cubicBezTo>
                  <a:cubicBezTo>
                    <a:pt x="117" y="96"/>
                    <a:pt x="116" y="98"/>
                    <a:pt x="113" y="98"/>
                  </a:cubicBezTo>
                  <a:cubicBezTo>
                    <a:pt x="111" y="98"/>
                    <a:pt x="109" y="96"/>
                    <a:pt x="109" y="94"/>
                  </a:cubicBezTo>
                  <a:cubicBezTo>
                    <a:pt x="109" y="91"/>
                    <a:pt x="111" y="90"/>
                    <a:pt x="113" y="90"/>
                  </a:cubicBezTo>
                  <a:close/>
                  <a:moveTo>
                    <a:pt x="126" y="112"/>
                  </a:moveTo>
                  <a:cubicBezTo>
                    <a:pt x="126" y="120"/>
                    <a:pt x="120" y="125"/>
                    <a:pt x="113" y="125"/>
                  </a:cubicBezTo>
                  <a:cubicBezTo>
                    <a:pt x="106" y="125"/>
                    <a:pt x="100" y="120"/>
                    <a:pt x="100" y="112"/>
                  </a:cubicBezTo>
                  <a:cubicBezTo>
                    <a:pt x="100" y="105"/>
                    <a:pt x="106" y="99"/>
                    <a:pt x="113" y="99"/>
                  </a:cubicBezTo>
                  <a:cubicBezTo>
                    <a:pt x="120" y="99"/>
                    <a:pt x="126" y="105"/>
                    <a:pt x="126" y="112"/>
                  </a:cubicBezTo>
                  <a:close/>
                  <a:moveTo>
                    <a:pt x="122" y="124"/>
                  </a:moveTo>
                  <a:cubicBezTo>
                    <a:pt x="124" y="123"/>
                    <a:pt x="126" y="123"/>
                    <a:pt x="128" y="125"/>
                  </a:cubicBezTo>
                  <a:cubicBezTo>
                    <a:pt x="129" y="127"/>
                    <a:pt x="128" y="130"/>
                    <a:pt x="127" y="131"/>
                  </a:cubicBezTo>
                  <a:cubicBezTo>
                    <a:pt x="125" y="132"/>
                    <a:pt x="122" y="132"/>
                    <a:pt x="121" y="130"/>
                  </a:cubicBezTo>
                  <a:cubicBezTo>
                    <a:pt x="120" y="128"/>
                    <a:pt x="120" y="126"/>
                    <a:pt x="122" y="124"/>
                  </a:cubicBezTo>
                  <a:close/>
                  <a:moveTo>
                    <a:pt x="130" y="103"/>
                  </a:moveTo>
                  <a:cubicBezTo>
                    <a:pt x="132" y="102"/>
                    <a:pt x="134" y="103"/>
                    <a:pt x="135" y="105"/>
                  </a:cubicBezTo>
                  <a:cubicBezTo>
                    <a:pt x="136" y="107"/>
                    <a:pt x="134" y="110"/>
                    <a:pt x="132" y="111"/>
                  </a:cubicBezTo>
                  <a:cubicBezTo>
                    <a:pt x="130" y="111"/>
                    <a:pt x="128" y="110"/>
                    <a:pt x="127" y="108"/>
                  </a:cubicBezTo>
                  <a:cubicBezTo>
                    <a:pt x="126" y="106"/>
                    <a:pt x="128" y="103"/>
                    <a:pt x="130" y="103"/>
                  </a:cubicBezTo>
                  <a:close/>
                  <a:moveTo>
                    <a:pt x="202" y="59"/>
                  </a:moveTo>
                  <a:cubicBezTo>
                    <a:pt x="151" y="70"/>
                    <a:pt x="151" y="70"/>
                    <a:pt x="151" y="7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61" y="16"/>
                    <a:pt x="187" y="34"/>
                    <a:pt x="202" y="59"/>
                  </a:cubicBezTo>
                  <a:close/>
                  <a:moveTo>
                    <a:pt x="212" y="83"/>
                  </a:moveTo>
                  <a:cubicBezTo>
                    <a:pt x="146" y="110"/>
                    <a:pt x="146" y="110"/>
                    <a:pt x="146" y="11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11" y="79"/>
                    <a:pt x="212" y="83"/>
                  </a:cubicBezTo>
                  <a:close/>
                  <a:moveTo>
                    <a:pt x="166" y="135"/>
                  </a:moveTo>
                  <a:cubicBezTo>
                    <a:pt x="170" y="118"/>
                    <a:pt x="170" y="118"/>
                    <a:pt x="170" y="118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16" y="104"/>
                    <a:pt x="217" y="111"/>
                    <a:pt x="216" y="117"/>
                  </a:cubicBezTo>
                  <a:cubicBezTo>
                    <a:pt x="215" y="141"/>
                    <a:pt x="206" y="163"/>
                    <a:pt x="191" y="180"/>
                  </a:cubicBezTo>
                  <a:lnTo>
                    <a:pt x="166" y="135"/>
                  </a:lnTo>
                  <a:close/>
                  <a:moveTo>
                    <a:pt x="172" y="197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82" y="189"/>
                    <a:pt x="182" y="189"/>
                    <a:pt x="182" y="189"/>
                  </a:cubicBezTo>
                  <a:cubicBezTo>
                    <a:pt x="179" y="192"/>
                    <a:pt x="175" y="195"/>
                    <a:pt x="172" y="197"/>
                  </a:cubicBezTo>
                  <a:close/>
                  <a:moveTo>
                    <a:pt x="73" y="208"/>
                  </a:moveTo>
                  <a:cubicBezTo>
                    <a:pt x="108" y="169"/>
                    <a:pt x="108" y="169"/>
                    <a:pt x="108" y="169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43" y="212"/>
                    <a:pt x="126" y="216"/>
                    <a:pt x="109" y="216"/>
                  </a:cubicBezTo>
                  <a:cubicBezTo>
                    <a:pt x="96" y="215"/>
                    <a:pt x="84" y="212"/>
                    <a:pt x="73" y="208"/>
                  </a:cubicBezTo>
                  <a:close/>
                  <a:moveTo>
                    <a:pt x="51" y="194"/>
                  </a:moveTo>
                  <a:cubicBezTo>
                    <a:pt x="88" y="134"/>
                    <a:pt x="88" y="134"/>
                    <a:pt x="88" y="13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58" y="199"/>
                    <a:pt x="54" y="197"/>
                    <a:pt x="51" y="194"/>
                  </a:cubicBezTo>
                  <a:close/>
                  <a:moveTo>
                    <a:pt x="10" y="108"/>
                  </a:moveTo>
                  <a:cubicBezTo>
                    <a:pt x="10" y="106"/>
                    <a:pt x="10" y="105"/>
                    <a:pt x="11" y="104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0" y="164"/>
                    <a:pt x="9" y="137"/>
                    <a:pt x="10" y="10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1" name="Oval 1094"/>
            <p:cNvSpPr>
              <a:spLocks noChangeArrowheads="1"/>
            </p:cNvSpPr>
            <p:nvPr/>
          </p:nvSpPr>
          <p:spPr bwMode="auto">
            <a:xfrm>
              <a:off x="9883776" y="9726613"/>
              <a:ext cx="30163" cy="30162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2" name="Freeform 1095"/>
            <p:cNvSpPr>
              <a:spLocks/>
            </p:cNvSpPr>
            <p:nvPr/>
          </p:nvSpPr>
          <p:spPr bwMode="auto">
            <a:xfrm>
              <a:off x="9815513" y="9771063"/>
              <a:ext cx="34925" cy="34925"/>
            </a:xfrm>
            <a:custGeom>
              <a:avLst/>
              <a:gdLst>
                <a:gd name="T0" fmla="*/ 0 w 9"/>
                <a:gd name="T1" fmla="*/ 3 h 9"/>
                <a:gd name="T2" fmla="*/ 3 w 9"/>
                <a:gd name="T3" fmla="*/ 9 h 9"/>
                <a:gd name="T4" fmla="*/ 8 w 9"/>
                <a:gd name="T5" fmla="*/ 6 h 9"/>
                <a:gd name="T6" fmla="*/ 6 w 9"/>
                <a:gd name="T7" fmla="*/ 1 h 9"/>
                <a:gd name="T8" fmla="*/ 0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cubicBezTo>
                    <a:pt x="0" y="5"/>
                    <a:pt x="1" y="8"/>
                    <a:pt x="3" y="9"/>
                  </a:cubicBezTo>
                  <a:cubicBezTo>
                    <a:pt x="5" y="9"/>
                    <a:pt x="8" y="8"/>
                    <a:pt x="8" y="6"/>
                  </a:cubicBezTo>
                  <a:cubicBezTo>
                    <a:pt x="9" y="4"/>
                    <a:pt x="8" y="1"/>
                    <a:pt x="6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3" name="Freeform 1096"/>
            <p:cNvSpPr>
              <a:spLocks/>
            </p:cNvSpPr>
            <p:nvPr/>
          </p:nvSpPr>
          <p:spPr bwMode="auto">
            <a:xfrm>
              <a:off x="9839326" y="9850438"/>
              <a:ext cx="36513" cy="33337"/>
            </a:xfrm>
            <a:custGeom>
              <a:avLst/>
              <a:gdLst>
                <a:gd name="T0" fmla="*/ 3 w 10"/>
                <a:gd name="T1" fmla="*/ 8 h 9"/>
                <a:gd name="T2" fmla="*/ 8 w 10"/>
                <a:gd name="T3" fmla="*/ 7 h 9"/>
                <a:gd name="T4" fmla="*/ 8 w 10"/>
                <a:gd name="T5" fmla="*/ 1 h 9"/>
                <a:gd name="T6" fmla="*/ 2 w 10"/>
                <a:gd name="T7" fmla="*/ 2 h 9"/>
                <a:gd name="T8" fmla="*/ 3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3" y="8"/>
                  </a:moveTo>
                  <a:cubicBezTo>
                    <a:pt x="5" y="9"/>
                    <a:pt x="7" y="9"/>
                    <a:pt x="8" y="7"/>
                  </a:cubicBezTo>
                  <a:cubicBezTo>
                    <a:pt x="10" y="5"/>
                    <a:pt x="10" y="3"/>
                    <a:pt x="8" y="1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1" y="7"/>
                    <a:pt x="3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4" name="Freeform 1097"/>
            <p:cNvSpPr>
              <a:spLocks/>
            </p:cNvSpPr>
            <p:nvPr/>
          </p:nvSpPr>
          <p:spPr bwMode="auto">
            <a:xfrm>
              <a:off x="9925051" y="9850438"/>
              <a:ext cx="33338" cy="33337"/>
            </a:xfrm>
            <a:custGeom>
              <a:avLst/>
              <a:gdLst>
                <a:gd name="T0" fmla="*/ 1 w 9"/>
                <a:gd name="T1" fmla="*/ 7 h 9"/>
                <a:gd name="T2" fmla="*/ 7 w 9"/>
                <a:gd name="T3" fmla="*/ 8 h 9"/>
                <a:gd name="T4" fmla="*/ 8 w 9"/>
                <a:gd name="T5" fmla="*/ 2 h 9"/>
                <a:gd name="T6" fmla="*/ 2 w 9"/>
                <a:gd name="T7" fmla="*/ 1 h 9"/>
                <a:gd name="T8" fmla="*/ 1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7"/>
                  </a:moveTo>
                  <a:cubicBezTo>
                    <a:pt x="2" y="9"/>
                    <a:pt x="5" y="9"/>
                    <a:pt x="7" y="8"/>
                  </a:cubicBezTo>
                  <a:cubicBezTo>
                    <a:pt x="8" y="7"/>
                    <a:pt x="9" y="4"/>
                    <a:pt x="8" y="2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5" name="Freeform 1098"/>
            <p:cNvSpPr>
              <a:spLocks/>
            </p:cNvSpPr>
            <p:nvPr/>
          </p:nvSpPr>
          <p:spPr bwMode="auto">
            <a:xfrm>
              <a:off x="9947276" y="9771063"/>
              <a:ext cx="38100" cy="34925"/>
            </a:xfrm>
            <a:custGeom>
              <a:avLst/>
              <a:gdLst>
                <a:gd name="T0" fmla="*/ 1 w 10"/>
                <a:gd name="T1" fmla="*/ 6 h 9"/>
                <a:gd name="T2" fmla="*/ 6 w 10"/>
                <a:gd name="T3" fmla="*/ 9 h 9"/>
                <a:gd name="T4" fmla="*/ 9 w 10"/>
                <a:gd name="T5" fmla="*/ 3 h 9"/>
                <a:gd name="T6" fmla="*/ 4 w 10"/>
                <a:gd name="T7" fmla="*/ 1 h 9"/>
                <a:gd name="T8" fmla="*/ 1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" y="6"/>
                  </a:moveTo>
                  <a:cubicBezTo>
                    <a:pt x="2" y="8"/>
                    <a:pt x="4" y="9"/>
                    <a:pt x="6" y="9"/>
                  </a:cubicBezTo>
                  <a:cubicBezTo>
                    <a:pt x="8" y="8"/>
                    <a:pt x="10" y="5"/>
                    <a:pt x="9" y="3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6" name="Oval 1099"/>
            <p:cNvSpPr>
              <a:spLocks noChangeArrowheads="1"/>
            </p:cNvSpPr>
            <p:nvPr/>
          </p:nvSpPr>
          <p:spPr bwMode="auto">
            <a:xfrm>
              <a:off x="9850438" y="9759950"/>
              <a:ext cx="96838" cy="984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7" name="Freeform 1100"/>
            <p:cNvSpPr>
              <a:spLocks/>
            </p:cNvSpPr>
            <p:nvPr/>
          </p:nvSpPr>
          <p:spPr bwMode="auto">
            <a:xfrm>
              <a:off x="9947276" y="9880600"/>
              <a:ext cx="209550" cy="247650"/>
            </a:xfrm>
            <a:custGeom>
              <a:avLst/>
              <a:gdLst>
                <a:gd name="T0" fmla="*/ 0 w 56"/>
                <a:gd name="T1" fmla="*/ 12 h 66"/>
                <a:gd name="T2" fmla="*/ 46 w 56"/>
                <a:gd name="T3" fmla="*/ 66 h 66"/>
                <a:gd name="T4" fmla="*/ 56 w 56"/>
                <a:gd name="T5" fmla="*/ 58 h 66"/>
                <a:gd name="T6" fmla="*/ 17 w 56"/>
                <a:gd name="T7" fmla="*/ 0 h 66"/>
                <a:gd name="T8" fmla="*/ 0 w 56"/>
                <a:gd name="T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6">
                  <a:moveTo>
                    <a:pt x="0" y="12"/>
                  </a:moveTo>
                  <a:cubicBezTo>
                    <a:pt x="46" y="66"/>
                    <a:pt x="46" y="66"/>
                    <a:pt x="46" y="66"/>
                  </a:cubicBezTo>
                  <a:cubicBezTo>
                    <a:pt x="49" y="64"/>
                    <a:pt x="53" y="61"/>
                    <a:pt x="56" y="58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8" name="Freeform 1101"/>
            <p:cNvSpPr>
              <a:spLocks/>
            </p:cNvSpPr>
            <p:nvPr/>
          </p:nvSpPr>
          <p:spPr bwMode="auto">
            <a:xfrm>
              <a:off x="9999663" y="9655175"/>
              <a:ext cx="269875" cy="146050"/>
            </a:xfrm>
            <a:custGeom>
              <a:avLst/>
              <a:gdLst>
                <a:gd name="T0" fmla="*/ 0 w 72"/>
                <a:gd name="T1" fmla="*/ 19 h 39"/>
                <a:gd name="T2" fmla="*/ 6 w 72"/>
                <a:gd name="T3" fmla="*/ 39 h 39"/>
                <a:gd name="T4" fmla="*/ 72 w 72"/>
                <a:gd name="T5" fmla="*/ 12 h 39"/>
                <a:gd name="T6" fmla="*/ 68 w 72"/>
                <a:gd name="T7" fmla="*/ 0 h 39"/>
                <a:gd name="T8" fmla="*/ 0 w 72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9">
                  <a:moveTo>
                    <a:pt x="0" y="1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8"/>
                    <a:pt x="68" y="0"/>
                    <a:pt x="68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9" name="Freeform 1102"/>
            <p:cNvSpPr>
              <a:spLocks/>
            </p:cNvSpPr>
            <p:nvPr/>
          </p:nvSpPr>
          <p:spPr bwMode="auto">
            <a:xfrm>
              <a:off x="9850438" y="9423400"/>
              <a:ext cx="77788" cy="265112"/>
            </a:xfrm>
            <a:custGeom>
              <a:avLst/>
              <a:gdLst>
                <a:gd name="T0" fmla="*/ 0 w 21"/>
                <a:gd name="T1" fmla="*/ 71 h 71"/>
                <a:gd name="T2" fmla="*/ 21 w 21"/>
                <a:gd name="T3" fmla="*/ 71 h 71"/>
                <a:gd name="T4" fmla="*/ 16 w 21"/>
                <a:gd name="T5" fmla="*/ 0 h 71"/>
                <a:gd name="T6" fmla="*/ 3 w 21"/>
                <a:gd name="T7" fmla="*/ 1 h 71"/>
                <a:gd name="T8" fmla="*/ 0 w 21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1">
                  <a:moveTo>
                    <a:pt x="0" y="71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7" y="0"/>
                    <a:pt x="3" y="1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0" name="Freeform 1103"/>
            <p:cNvSpPr>
              <a:spLocks/>
            </p:cNvSpPr>
            <p:nvPr/>
          </p:nvSpPr>
          <p:spPr bwMode="auto">
            <a:xfrm>
              <a:off x="9520238" y="9682163"/>
              <a:ext cx="273050" cy="138112"/>
            </a:xfrm>
            <a:custGeom>
              <a:avLst/>
              <a:gdLst>
                <a:gd name="T0" fmla="*/ 0 w 73"/>
                <a:gd name="T1" fmla="*/ 13 h 37"/>
                <a:gd name="T2" fmla="*/ 67 w 73"/>
                <a:gd name="T3" fmla="*/ 37 h 37"/>
                <a:gd name="T4" fmla="*/ 73 w 73"/>
                <a:gd name="T5" fmla="*/ 17 h 37"/>
                <a:gd name="T6" fmla="*/ 4 w 73"/>
                <a:gd name="T7" fmla="*/ 0 h 37"/>
                <a:gd name="T8" fmla="*/ 0 w 73"/>
                <a:gd name="T9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37">
                  <a:moveTo>
                    <a:pt x="0" y="13"/>
                  </a:moveTo>
                  <a:cubicBezTo>
                    <a:pt x="67" y="37"/>
                    <a:pt x="67" y="37"/>
                    <a:pt x="67" y="3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1" y="8"/>
                    <a:pt x="0" y="1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1" name="Freeform 1104"/>
            <p:cNvSpPr>
              <a:spLocks/>
            </p:cNvSpPr>
            <p:nvPr/>
          </p:nvSpPr>
          <p:spPr bwMode="auto">
            <a:xfrm>
              <a:off x="9666288" y="9891713"/>
              <a:ext cx="201613" cy="250825"/>
            </a:xfrm>
            <a:custGeom>
              <a:avLst/>
              <a:gdLst>
                <a:gd name="T0" fmla="*/ 0 w 54"/>
                <a:gd name="T1" fmla="*/ 60 h 67"/>
                <a:gd name="T2" fmla="*/ 10 w 54"/>
                <a:gd name="T3" fmla="*/ 67 h 67"/>
                <a:gd name="T4" fmla="*/ 54 w 54"/>
                <a:gd name="T5" fmla="*/ 12 h 67"/>
                <a:gd name="T6" fmla="*/ 37 w 54"/>
                <a:gd name="T7" fmla="*/ 0 h 67"/>
                <a:gd name="T8" fmla="*/ 0 w 54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60"/>
                  </a:moveTo>
                  <a:cubicBezTo>
                    <a:pt x="3" y="63"/>
                    <a:pt x="7" y="65"/>
                    <a:pt x="10" y="67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2" name="Freeform 1105"/>
            <p:cNvSpPr>
              <a:spLocks/>
            </p:cNvSpPr>
            <p:nvPr/>
          </p:nvSpPr>
          <p:spPr bwMode="auto">
            <a:xfrm>
              <a:off x="9509126" y="9779000"/>
              <a:ext cx="206375" cy="300037"/>
            </a:xfrm>
            <a:custGeom>
              <a:avLst/>
              <a:gdLst>
                <a:gd name="T0" fmla="*/ 1 w 55"/>
                <a:gd name="T1" fmla="*/ 4 h 80"/>
                <a:gd name="T2" fmla="*/ 30 w 55"/>
                <a:gd name="T3" fmla="*/ 80 h 80"/>
                <a:gd name="T4" fmla="*/ 55 w 55"/>
                <a:gd name="T5" fmla="*/ 37 h 80"/>
                <a:gd name="T6" fmla="*/ 49 w 55"/>
                <a:gd name="T7" fmla="*/ 21 h 80"/>
                <a:gd name="T8" fmla="*/ 2 w 55"/>
                <a:gd name="T9" fmla="*/ 0 h 80"/>
                <a:gd name="T10" fmla="*/ 1 w 55"/>
                <a:gd name="T11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0">
                  <a:moveTo>
                    <a:pt x="1" y="4"/>
                  </a:moveTo>
                  <a:cubicBezTo>
                    <a:pt x="0" y="33"/>
                    <a:pt x="11" y="60"/>
                    <a:pt x="30" y="80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3" name="Freeform 1106"/>
            <p:cNvSpPr>
              <a:spLocks/>
            </p:cNvSpPr>
            <p:nvPr/>
          </p:nvSpPr>
          <p:spPr bwMode="auto">
            <a:xfrm>
              <a:off x="9748838" y="10018713"/>
              <a:ext cx="319088" cy="180975"/>
            </a:xfrm>
            <a:custGeom>
              <a:avLst/>
              <a:gdLst>
                <a:gd name="T0" fmla="*/ 0 w 85"/>
                <a:gd name="T1" fmla="*/ 40 h 48"/>
                <a:gd name="T2" fmla="*/ 36 w 85"/>
                <a:gd name="T3" fmla="*/ 48 h 48"/>
                <a:gd name="T4" fmla="*/ 85 w 85"/>
                <a:gd name="T5" fmla="*/ 37 h 48"/>
                <a:gd name="T6" fmla="*/ 52 w 85"/>
                <a:gd name="T7" fmla="*/ 0 h 48"/>
                <a:gd name="T8" fmla="*/ 35 w 85"/>
                <a:gd name="T9" fmla="*/ 1 h 48"/>
                <a:gd name="T10" fmla="*/ 0 w 85"/>
                <a:gd name="T11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48">
                  <a:moveTo>
                    <a:pt x="0" y="40"/>
                  </a:moveTo>
                  <a:cubicBezTo>
                    <a:pt x="11" y="44"/>
                    <a:pt x="23" y="47"/>
                    <a:pt x="36" y="48"/>
                  </a:cubicBezTo>
                  <a:cubicBezTo>
                    <a:pt x="53" y="48"/>
                    <a:pt x="70" y="44"/>
                    <a:pt x="85" y="3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4" name="Freeform 1107"/>
            <p:cNvSpPr>
              <a:spLocks/>
            </p:cNvSpPr>
            <p:nvPr/>
          </p:nvSpPr>
          <p:spPr bwMode="auto">
            <a:xfrm>
              <a:off x="10098088" y="9756775"/>
              <a:ext cx="190500" cy="307975"/>
            </a:xfrm>
            <a:custGeom>
              <a:avLst/>
              <a:gdLst>
                <a:gd name="T0" fmla="*/ 0 w 51"/>
                <a:gd name="T1" fmla="*/ 37 h 82"/>
                <a:gd name="T2" fmla="*/ 25 w 51"/>
                <a:gd name="T3" fmla="*/ 82 h 82"/>
                <a:gd name="T4" fmla="*/ 50 w 51"/>
                <a:gd name="T5" fmla="*/ 19 h 82"/>
                <a:gd name="T6" fmla="*/ 49 w 51"/>
                <a:gd name="T7" fmla="*/ 0 h 82"/>
                <a:gd name="T8" fmla="*/ 4 w 51"/>
                <a:gd name="T9" fmla="*/ 20 h 82"/>
                <a:gd name="T10" fmla="*/ 0 w 51"/>
                <a:gd name="T11" fmla="*/ 3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2">
                  <a:moveTo>
                    <a:pt x="0" y="37"/>
                  </a:moveTo>
                  <a:cubicBezTo>
                    <a:pt x="25" y="82"/>
                    <a:pt x="25" y="82"/>
                    <a:pt x="25" y="82"/>
                  </a:cubicBezTo>
                  <a:cubicBezTo>
                    <a:pt x="40" y="65"/>
                    <a:pt x="49" y="43"/>
                    <a:pt x="50" y="19"/>
                  </a:cubicBezTo>
                  <a:cubicBezTo>
                    <a:pt x="51" y="13"/>
                    <a:pt x="50" y="6"/>
                    <a:pt x="49" y="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5" name="Freeform 1108"/>
            <p:cNvSpPr>
              <a:spLocks/>
            </p:cNvSpPr>
            <p:nvPr/>
          </p:nvSpPr>
          <p:spPr bwMode="auto">
            <a:xfrm>
              <a:off x="9966326" y="9429750"/>
              <a:ext cx="266700" cy="222250"/>
            </a:xfrm>
            <a:custGeom>
              <a:avLst/>
              <a:gdLst>
                <a:gd name="T0" fmla="*/ 0 w 71"/>
                <a:gd name="T1" fmla="*/ 0 h 59"/>
                <a:gd name="T2" fmla="*/ 5 w 71"/>
                <a:gd name="T3" fmla="*/ 49 h 59"/>
                <a:gd name="T4" fmla="*/ 20 w 71"/>
                <a:gd name="T5" fmla="*/ 59 h 59"/>
                <a:gd name="T6" fmla="*/ 71 w 71"/>
                <a:gd name="T7" fmla="*/ 48 h 59"/>
                <a:gd name="T8" fmla="*/ 0 w 7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9">
                  <a:moveTo>
                    <a:pt x="0" y="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56" y="23"/>
                    <a:pt x="30" y="5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6" name="Freeform 1109"/>
            <p:cNvSpPr>
              <a:spLocks/>
            </p:cNvSpPr>
            <p:nvPr/>
          </p:nvSpPr>
          <p:spPr bwMode="auto">
            <a:xfrm>
              <a:off x="9556751" y="9434513"/>
              <a:ext cx="255588" cy="231775"/>
            </a:xfrm>
            <a:custGeom>
              <a:avLst/>
              <a:gdLst>
                <a:gd name="T0" fmla="*/ 0 w 68"/>
                <a:gd name="T1" fmla="*/ 52 h 62"/>
                <a:gd name="T2" fmla="*/ 49 w 68"/>
                <a:gd name="T3" fmla="*/ 62 h 62"/>
                <a:gd name="T4" fmla="*/ 62 w 68"/>
                <a:gd name="T5" fmla="*/ 52 h 62"/>
                <a:gd name="T6" fmla="*/ 68 w 68"/>
                <a:gd name="T7" fmla="*/ 0 h 62"/>
                <a:gd name="T8" fmla="*/ 0 w 68"/>
                <a:gd name="T9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2">
                  <a:moveTo>
                    <a:pt x="0" y="52"/>
                  </a:moveTo>
                  <a:cubicBezTo>
                    <a:pt x="49" y="62"/>
                    <a:pt x="49" y="62"/>
                    <a:pt x="49" y="6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9" y="7"/>
                    <a:pt x="14" y="26"/>
                    <a:pt x="0" y="5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7" name="Freeform 1110"/>
            <p:cNvSpPr>
              <a:spLocks/>
            </p:cNvSpPr>
            <p:nvPr/>
          </p:nvSpPr>
          <p:spPr bwMode="auto">
            <a:xfrm>
              <a:off x="12504738" y="8042275"/>
              <a:ext cx="1454150" cy="611187"/>
            </a:xfrm>
            <a:custGeom>
              <a:avLst/>
              <a:gdLst>
                <a:gd name="T0" fmla="*/ 0 w 388"/>
                <a:gd name="T1" fmla="*/ 163 h 163"/>
                <a:gd name="T2" fmla="*/ 0 w 388"/>
                <a:gd name="T3" fmla="*/ 163 h 163"/>
                <a:gd name="T4" fmla="*/ 388 w 388"/>
                <a:gd name="T5" fmla="*/ 138 h 163"/>
                <a:gd name="T6" fmla="*/ 345 w 388"/>
                <a:gd name="T7" fmla="*/ 28 h 163"/>
                <a:gd name="T8" fmla="*/ 278 w 388"/>
                <a:gd name="T9" fmla="*/ 16 h 163"/>
                <a:gd name="T10" fmla="*/ 39 w 388"/>
                <a:gd name="T11" fmla="*/ 0 h 163"/>
                <a:gd name="T12" fmla="*/ 0 w 388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163">
                  <a:moveTo>
                    <a:pt x="0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169" y="152"/>
                    <a:pt x="339" y="141"/>
                    <a:pt x="388" y="138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25" y="24"/>
                    <a:pt x="302" y="20"/>
                    <a:pt x="278" y="16"/>
                  </a:cubicBezTo>
                  <a:cubicBezTo>
                    <a:pt x="241" y="11"/>
                    <a:pt x="137" y="3"/>
                    <a:pt x="39" y="0"/>
                  </a:cubicBezTo>
                  <a:cubicBezTo>
                    <a:pt x="39" y="0"/>
                    <a:pt x="5" y="151"/>
                    <a:pt x="0" y="163"/>
                  </a:cubicBezTo>
                  <a:close/>
                </a:path>
              </a:pathLst>
            </a:custGeom>
            <a:solidFill>
              <a:srgbClr val="BDD3E0"/>
            </a:solidFill>
            <a:ln w="10" cap="flat">
              <a:solidFill>
                <a:srgbClr val="2134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8" name="Freeform 1111"/>
            <p:cNvSpPr>
              <a:spLocks/>
            </p:cNvSpPr>
            <p:nvPr/>
          </p:nvSpPr>
          <p:spPr bwMode="auto">
            <a:xfrm>
              <a:off x="10907713" y="8035925"/>
              <a:ext cx="1743075" cy="708025"/>
            </a:xfrm>
            <a:custGeom>
              <a:avLst/>
              <a:gdLst>
                <a:gd name="T0" fmla="*/ 0 w 465"/>
                <a:gd name="T1" fmla="*/ 189 h 189"/>
                <a:gd name="T2" fmla="*/ 28 w 465"/>
                <a:gd name="T3" fmla="*/ 189 h 189"/>
                <a:gd name="T4" fmla="*/ 426 w 465"/>
                <a:gd name="T5" fmla="*/ 165 h 189"/>
                <a:gd name="T6" fmla="*/ 426 w 465"/>
                <a:gd name="T7" fmla="*/ 165 h 189"/>
                <a:gd name="T8" fmla="*/ 465 w 465"/>
                <a:gd name="T9" fmla="*/ 2 h 189"/>
                <a:gd name="T10" fmla="*/ 295 w 465"/>
                <a:gd name="T11" fmla="*/ 7 h 189"/>
                <a:gd name="T12" fmla="*/ 0 w 465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5" h="189">
                  <a:moveTo>
                    <a:pt x="0" y="189"/>
                  </a:moveTo>
                  <a:cubicBezTo>
                    <a:pt x="28" y="189"/>
                    <a:pt x="28" y="189"/>
                    <a:pt x="28" y="189"/>
                  </a:cubicBezTo>
                  <a:cubicBezTo>
                    <a:pt x="28" y="189"/>
                    <a:pt x="227" y="177"/>
                    <a:pt x="426" y="165"/>
                  </a:cubicBezTo>
                  <a:cubicBezTo>
                    <a:pt x="426" y="165"/>
                    <a:pt x="426" y="165"/>
                    <a:pt x="426" y="165"/>
                  </a:cubicBezTo>
                  <a:cubicBezTo>
                    <a:pt x="431" y="153"/>
                    <a:pt x="465" y="2"/>
                    <a:pt x="465" y="2"/>
                  </a:cubicBezTo>
                  <a:cubicBezTo>
                    <a:pt x="398" y="0"/>
                    <a:pt x="334" y="1"/>
                    <a:pt x="295" y="7"/>
                  </a:cubicBezTo>
                  <a:cubicBezTo>
                    <a:pt x="199" y="22"/>
                    <a:pt x="0" y="189"/>
                    <a:pt x="0" y="189"/>
                  </a:cubicBezTo>
                  <a:close/>
                </a:path>
              </a:pathLst>
            </a:custGeom>
            <a:solidFill>
              <a:srgbClr val="BDD3E0"/>
            </a:solidFill>
            <a:ln w="10" cap="flat">
              <a:solidFill>
                <a:srgbClr val="2134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9" name="Freeform 1112"/>
            <p:cNvSpPr>
              <a:spLocks/>
            </p:cNvSpPr>
            <p:nvPr/>
          </p:nvSpPr>
          <p:spPr bwMode="auto">
            <a:xfrm>
              <a:off x="11095038" y="8421688"/>
              <a:ext cx="311150" cy="288925"/>
            </a:xfrm>
            <a:custGeom>
              <a:avLst/>
              <a:gdLst>
                <a:gd name="T0" fmla="*/ 0 w 83"/>
                <a:gd name="T1" fmla="*/ 51 h 77"/>
                <a:gd name="T2" fmla="*/ 27 w 83"/>
                <a:gd name="T3" fmla="*/ 77 h 77"/>
                <a:gd name="T4" fmla="*/ 57 w 83"/>
                <a:gd name="T5" fmla="*/ 77 h 77"/>
                <a:gd name="T6" fmla="*/ 83 w 83"/>
                <a:gd name="T7" fmla="*/ 51 h 77"/>
                <a:gd name="T8" fmla="*/ 83 w 83"/>
                <a:gd name="T9" fmla="*/ 27 h 77"/>
                <a:gd name="T10" fmla="*/ 57 w 83"/>
                <a:gd name="T11" fmla="*/ 0 h 77"/>
                <a:gd name="T12" fmla="*/ 27 w 83"/>
                <a:gd name="T13" fmla="*/ 0 h 77"/>
                <a:gd name="T14" fmla="*/ 0 w 83"/>
                <a:gd name="T15" fmla="*/ 27 h 77"/>
                <a:gd name="T16" fmla="*/ 0 w 83"/>
                <a:gd name="T17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7">
                  <a:moveTo>
                    <a:pt x="0" y="51"/>
                  </a:moveTo>
                  <a:cubicBezTo>
                    <a:pt x="0" y="65"/>
                    <a:pt x="12" y="77"/>
                    <a:pt x="27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72" y="77"/>
                    <a:pt x="83" y="65"/>
                    <a:pt x="83" y="51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12"/>
                    <a:pt x="72" y="0"/>
                    <a:pt x="5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73" name="Group 772"/>
          <p:cNvGrpSpPr/>
          <p:nvPr/>
        </p:nvGrpSpPr>
        <p:grpSpPr>
          <a:xfrm>
            <a:off x="3188930" y="4923301"/>
            <a:ext cx="1616824" cy="491288"/>
            <a:chOff x="-8027988" y="5297487"/>
            <a:chExt cx="5799138" cy="1762126"/>
          </a:xfrm>
        </p:grpSpPr>
        <p:sp>
          <p:nvSpPr>
            <p:cNvPr id="774" name="Freeform 1323"/>
            <p:cNvSpPr>
              <a:spLocks/>
            </p:cNvSpPr>
            <p:nvPr/>
          </p:nvSpPr>
          <p:spPr bwMode="auto">
            <a:xfrm>
              <a:off x="-8027988" y="5297487"/>
              <a:ext cx="5799138" cy="1560513"/>
            </a:xfrm>
            <a:custGeom>
              <a:avLst/>
              <a:gdLst>
                <a:gd name="T0" fmla="*/ 6 w 1547"/>
                <a:gd name="T1" fmla="*/ 310 h 416"/>
                <a:gd name="T2" fmla="*/ 22 w 1547"/>
                <a:gd name="T3" fmla="*/ 314 h 416"/>
                <a:gd name="T4" fmla="*/ 60 w 1547"/>
                <a:gd name="T5" fmla="*/ 365 h 416"/>
                <a:gd name="T6" fmla="*/ 204 w 1547"/>
                <a:gd name="T7" fmla="*/ 387 h 416"/>
                <a:gd name="T8" fmla="*/ 207 w 1547"/>
                <a:gd name="T9" fmla="*/ 388 h 416"/>
                <a:gd name="T10" fmla="*/ 235 w 1547"/>
                <a:gd name="T11" fmla="*/ 394 h 416"/>
                <a:gd name="T12" fmla="*/ 264 w 1547"/>
                <a:gd name="T13" fmla="*/ 399 h 416"/>
                <a:gd name="T14" fmla="*/ 273 w 1547"/>
                <a:gd name="T15" fmla="*/ 401 h 416"/>
                <a:gd name="T16" fmla="*/ 279 w 1547"/>
                <a:gd name="T17" fmla="*/ 403 h 416"/>
                <a:gd name="T18" fmla="*/ 291 w 1547"/>
                <a:gd name="T19" fmla="*/ 405 h 416"/>
                <a:gd name="T20" fmla="*/ 293 w 1547"/>
                <a:gd name="T21" fmla="*/ 405 h 416"/>
                <a:gd name="T22" fmla="*/ 302 w 1547"/>
                <a:gd name="T23" fmla="*/ 407 h 416"/>
                <a:gd name="T24" fmla="*/ 310 w 1547"/>
                <a:gd name="T25" fmla="*/ 409 h 416"/>
                <a:gd name="T26" fmla="*/ 1389 w 1547"/>
                <a:gd name="T27" fmla="*/ 409 h 416"/>
                <a:gd name="T28" fmla="*/ 1394 w 1547"/>
                <a:gd name="T29" fmla="*/ 409 h 416"/>
                <a:gd name="T30" fmla="*/ 1535 w 1547"/>
                <a:gd name="T31" fmla="*/ 384 h 416"/>
                <a:gd name="T32" fmla="*/ 1547 w 1547"/>
                <a:gd name="T33" fmla="*/ 334 h 416"/>
                <a:gd name="T34" fmla="*/ 1547 w 1547"/>
                <a:gd name="T35" fmla="*/ 293 h 416"/>
                <a:gd name="T36" fmla="*/ 1530 w 1547"/>
                <a:gd name="T37" fmla="*/ 281 h 416"/>
                <a:gd name="T38" fmla="*/ 1461 w 1547"/>
                <a:gd name="T39" fmla="*/ 181 h 416"/>
                <a:gd name="T40" fmla="*/ 1131 w 1547"/>
                <a:gd name="T41" fmla="*/ 141 h 416"/>
                <a:gd name="T42" fmla="*/ 1114 w 1547"/>
                <a:gd name="T43" fmla="*/ 133 h 416"/>
                <a:gd name="T44" fmla="*/ 1114 w 1547"/>
                <a:gd name="T45" fmla="*/ 133 h 416"/>
                <a:gd name="T46" fmla="*/ 877 w 1547"/>
                <a:gd name="T47" fmla="*/ 27 h 416"/>
                <a:gd name="T48" fmla="*/ 873 w 1547"/>
                <a:gd name="T49" fmla="*/ 27 h 416"/>
                <a:gd name="T50" fmla="*/ 458 w 1547"/>
                <a:gd name="T51" fmla="*/ 27 h 416"/>
                <a:gd name="T52" fmla="*/ 455 w 1547"/>
                <a:gd name="T53" fmla="*/ 27 h 416"/>
                <a:gd name="T54" fmla="*/ 165 w 1547"/>
                <a:gd name="T55" fmla="*/ 107 h 416"/>
                <a:gd name="T56" fmla="*/ 159 w 1547"/>
                <a:gd name="T57" fmla="*/ 109 h 416"/>
                <a:gd name="T58" fmla="*/ 60 w 1547"/>
                <a:gd name="T59" fmla="*/ 139 h 416"/>
                <a:gd name="T60" fmla="*/ 17 w 1547"/>
                <a:gd name="T61" fmla="*/ 238 h 416"/>
                <a:gd name="T62" fmla="*/ 6 w 1547"/>
                <a:gd name="T63" fmla="*/ 245 h 416"/>
                <a:gd name="T64" fmla="*/ 6 w 1547"/>
                <a:gd name="T65" fmla="*/ 31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7" h="416">
                  <a:moveTo>
                    <a:pt x="6" y="310"/>
                  </a:moveTo>
                  <a:cubicBezTo>
                    <a:pt x="22" y="314"/>
                    <a:pt x="22" y="314"/>
                    <a:pt x="22" y="314"/>
                  </a:cubicBezTo>
                  <a:cubicBezTo>
                    <a:pt x="22" y="314"/>
                    <a:pt x="22" y="352"/>
                    <a:pt x="60" y="365"/>
                  </a:cubicBezTo>
                  <a:cubicBezTo>
                    <a:pt x="98" y="378"/>
                    <a:pt x="204" y="387"/>
                    <a:pt x="204" y="387"/>
                  </a:cubicBezTo>
                  <a:cubicBezTo>
                    <a:pt x="207" y="388"/>
                    <a:pt x="207" y="388"/>
                    <a:pt x="207" y="388"/>
                  </a:cubicBezTo>
                  <a:cubicBezTo>
                    <a:pt x="235" y="394"/>
                    <a:pt x="235" y="394"/>
                    <a:pt x="235" y="394"/>
                  </a:cubicBezTo>
                  <a:cubicBezTo>
                    <a:pt x="264" y="399"/>
                    <a:pt x="264" y="399"/>
                    <a:pt x="264" y="399"/>
                  </a:cubicBezTo>
                  <a:cubicBezTo>
                    <a:pt x="273" y="401"/>
                    <a:pt x="273" y="401"/>
                    <a:pt x="273" y="401"/>
                  </a:cubicBezTo>
                  <a:cubicBezTo>
                    <a:pt x="279" y="403"/>
                    <a:pt x="279" y="403"/>
                    <a:pt x="279" y="403"/>
                  </a:cubicBezTo>
                  <a:cubicBezTo>
                    <a:pt x="291" y="405"/>
                    <a:pt x="291" y="405"/>
                    <a:pt x="291" y="405"/>
                  </a:cubicBezTo>
                  <a:cubicBezTo>
                    <a:pt x="293" y="405"/>
                    <a:pt x="293" y="405"/>
                    <a:pt x="293" y="405"/>
                  </a:cubicBezTo>
                  <a:cubicBezTo>
                    <a:pt x="302" y="407"/>
                    <a:pt x="302" y="407"/>
                    <a:pt x="302" y="407"/>
                  </a:cubicBezTo>
                  <a:cubicBezTo>
                    <a:pt x="310" y="409"/>
                    <a:pt x="310" y="409"/>
                    <a:pt x="310" y="409"/>
                  </a:cubicBezTo>
                  <a:cubicBezTo>
                    <a:pt x="1389" y="409"/>
                    <a:pt x="1389" y="409"/>
                    <a:pt x="1389" y="409"/>
                  </a:cubicBezTo>
                  <a:cubicBezTo>
                    <a:pt x="1389" y="409"/>
                    <a:pt x="1391" y="409"/>
                    <a:pt x="1394" y="409"/>
                  </a:cubicBezTo>
                  <a:cubicBezTo>
                    <a:pt x="1419" y="411"/>
                    <a:pt x="1524" y="416"/>
                    <a:pt x="1535" y="384"/>
                  </a:cubicBezTo>
                  <a:cubicBezTo>
                    <a:pt x="1535" y="384"/>
                    <a:pt x="1547" y="367"/>
                    <a:pt x="1547" y="334"/>
                  </a:cubicBezTo>
                  <a:cubicBezTo>
                    <a:pt x="1547" y="301"/>
                    <a:pt x="1547" y="293"/>
                    <a:pt x="1547" y="293"/>
                  </a:cubicBezTo>
                  <a:cubicBezTo>
                    <a:pt x="1547" y="293"/>
                    <a:pt x="1542" y="283"/>
                    <a:pt x="1530" y="281"/>
                  </a:cubicBezTo>
                  <a:cubicBezTo>
                    <a:pt x="1530" y="281"/>
                    <a:pt x="1513" y="191"/>
                    <a:pt x="1461" y="181"/>
                  </a:cubicBezTo>
                  <a:cubicBezTo>
                    <a:pt x="1461" y="181"/>
                    <a:pt x="1213" y="145"/>
                    <a:pt x="1131" y="141"/>
                  </a:cubicBezTo>
                  <a:cubicBezTo>
                    <a:pt x="1131" y="141"/>
                    <a:pt x="1125" y="138"/>
                    <a:pt x="1114" y="133"/>
                  </a:cubicBezTo>
                  <a:cubicBezTo>
                    <a:pt x="1114" y="133"/>
                    <a:pt x="1114" y="133"/>
                    <a:pt x="1114" y="133"/>
                  </a:cubicBezTo>
                  <a:cubicBezTo>
                    <a:pt x="1067" y="111"/>
                    <a:pt x="935" y="47"/>
                    <a:pt x="877" y="27"/>
                  </a:cubicBezTo>
                  <a:cubicBezTo>
                    <a:pt x="877" y="27"/>
                    <a:pt x="876" y="27"/>
                    <a:pt x="873" y="27"/>
                  </a:cubicBezTo>
                  <a:cubicBezTo>
                    <a:pt x="844" y="23"/>
                    <a:pt x="644" y="0"/>
                    <a:pt x="458" y="27"/>
                  </a:cubicBezTo>
                  <a:cubicBezTo>
                    <a:pt x="457" y="27"/>
                    <a:pt x="456" y="27"/>
                    <a:pt x="455" y="27"/>
                  </a:cubicBezTo>
                  <a:cubicBezTo>
                    <a:pt x="455" y="27"/>
                    <a:pt x="261" y="72"/>
                    <a:pt x="165" y="107"/>
                  </a:cubicBezTo>
                  <a:cubicBezTo>
                    <a:pt x="163" y="108"/>
                    <a:pt x="161" y="108"/>
                    <a:pt x="159" y="109"/>
                  </a:cubicBezTo>
                  <a:cubicBezTo>
                    <a:pt x="159" y="109"/>
                    <a:pt x="77" y="121"/>
                    <a:pt x="60" y="139"/>
                  </a:cubicBezTo>
                  <a:cubicBezTo>
                    <a:pt x="60" y="139"/>
                    <a:pt x="26" y="186"/>
                    <a:pt x="17" y="238"/>
                  </a:cubicBezTo>
                  <a:cubicBezTo>
                    <a:pt x="17" y="238"/>
                    <a:pt x="7" y="242"/>
                    <a:pt x="6" y="245"/>
                  </a:cubicBezTo>
                  <a:cubicBezTo>
                    <a:pt x="6" y="249"/>
                    <a:pt x="0" y="302"/>
                    <a:pt x="6" y="310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5" name="Freeform 1324"/>
            <p:cNvSpPr>
              <a:spLocks/>
            </p:cNvSpPr>
            <p:nvPr/>
          </p:nvSpPr>
          <p:spPr bwMode="auto">
            <a:xfrm>
              <a:off x="-5861050" y="5395913"/>
              <a:ext cx="1784350" cy="476250"/>
            </a:xfrm>
            <a:custGeom>
              <a:avLst/>
              <a:gdLst>
                <a:gd name="T0" fmla="*/ 0 w 476"/>
                <a:gd name="T1" fmla="*/ 4 h 127"/>
                <a:gd name="T2" fmla="*/ 53 w 476"/>
                <a:gd name="T3" fmla="*/ 111 h 127"/>
                <a:gd name="T4" fmla="*/ 314 w 476"/>
                <a:gd name="T5" fmla="*/ 121 h 127"/>
                <a:gd name="T6" fmla="*/ 389 w 476"/>
                <a:gd name="T7" fmla="*/ 124 h 127"/>
                <a:gd name="T8" fmla="*/ 476 w 476"/>
                <a:gd name="T9" fmla="*/ 127 h 127"/>
                <a:gd name="T10" fmla="*/ 159 w 476"/>
                <a:gd name="T11" fmla="*/ 0 h 127"/>
                <a:gd name="T12" fmla="*/ 34 w 476"/>
                <a:gd name="T13" fmla="*/ 0 h 127"/>
                <a:gd name="T14" fmla="*/ 0 w 476"/>
                <a:gd name="T15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6" h="127">
                  <a:moveTo>
                    <a:pt x="0" y="4"/>
                  </a:moveTo>
                  <a:cubicBezTo>
                    <a:pt x="53" y="111"/>
                    <a:pt x="53" y="111"/>
                    <a:pt x="53" y="111"/>
                  </a:cubicBezTo>
                  <a:cubicBezTo>
                    <a:pt x="130" y="114"/>
                    <a:pt x="230" y="118"/>
                    <a:pt x="314" y="121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441" y="126"/>
                    <a:pt x="476" y="127"/>
                    <a:pt x="476" y="127"/>
                  </a:cubicBezTo>
                  <a:cubicBezTo>
                    <a:pt x="476" y="127"/>
                    <a:pt x="306" y="0"/>
                    <a:pt x="15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20" y="1"/>
                    <a:pt x="0" y="4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6" name="Freeform 1325"/>
            <p:cNvSpPr>
              <a:spLocks noEditPoints="1"/>
            </p:cNvSpPr>
            <p:nvPr/>
          </p:nvSpPr>
          <p:spPr bwMode="auto">
            <a:xfrm>
              <a:off x="-5819775" y="5811838"/>
              <a:ext cx="1844675" cy="490538"/>
            </a:xfrm>
            <a:custGeom>
              <a:avLst/>
              <a:gdLst>
                <a:gd name="T0" fmla="*/ 26 w 492"/>
                <a:gd name="T1" fmla="*/ 118 h 131"/>
                <a:gd name="T2" fmla="*/ 490 w 492"/>
                <a:gd name="T3" fmla="*/ 131 h 131"/>
                <a:gd name="T4" fmla="*/ 471 w 492"/>
                <a:gd name="T5" fmla="*/ 16 h 131"/>
                <a:gd name="T6" fmla="*/ 9 w 492"/>
                <a:gd name="T7" fmla="*/ 0 h 131"/>
                <a:gd name="T8" fmla="*/ 26 w 492"/>
                <a:gd name="T9" fmla="*/ 118 h 131"/>
                <a:gd name="T10" fmla="*/ 23 w 492"/>
                <a:gd name="T11" fmla="*/ 44 h 131"/>
                <a:gd name="T12" fmla="*/ 32 w 492"/>
                <a:gd name="T13" fmla="*/ 36 h 131"/>
                <a:gd name="T14" fmla="*/ 90 w 492"/>
                <a:gd name="T15" fmla="*/ 36 h 131"/>
                <a:gd name="T16" fmla="*/ 99 w 492"/>
                <a:gd name="T17" fmla="*/ 44 h 131"/>
                <a:gd name="T18" fmla="*/ 90 w 492"/>
                <a:gd name="T19" fmla="*/ 53 h 131"/>
                <a:gd name="T20" fmla="*/ 32 w 492"/>
                <a:gd name="T21" fmla="*/ 53 h 131"/>
                <a:gd name="T22" fmla="*/ 23 w 492"/>
                <a:gd name="T23" fmla="*/ 4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2" h="131">
                  <a:moveTo>
                    <a:pt x="26" y="118"/>
                  </a:moveTo>
                  <a:cubicBezTo>
                    <a:pt x="490" y="131"/>
                    <a:pt x="490" y="131"/>
                    <a:pt x="490" y="131"/>
                  </a:cubicBezTo>
                  <a:cubicBezTo>
                    <a:pt x="492" y="48"/>
                    <a:pt x="471" y="16"/>
                    <a:pt x="471" y="16"/>
                  </a:cubicBezTo>
                  <a:cubicBezTo>
                    <a:pt x="426" y="22"/>
                    <a:pt x="9" y="0"/>
                    <a:pt x="9" y="0"/>
                  </a:cubicBezTo>
                  <a:cubicBezTo>
                    <a:pt x="0" y="34"/>
                    <a:pt x="11" y="78"/>
                    <a:pt x="26" y="118"/>
                  </a:cubicBezTo>
                  <a:close/>
                  <a:moveTo>
                    <a:pt x="23" y="44"/>
                  </a:moveTo>
                  <a:cubicBezTo>
                    <a:pt x="23" y="40"/>
                    <a:pt x="27" y="36"/>
                    <a:pt x="32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5" y="36"/>
                    <a:pt x="99" y="40"/>
                    <a:pt x="99" y="44"/>
                  </a:cubicBezTo>
                  <a:cubicBezTo>
                    <a:pt x="99" y="49"/>
                    <a:pt x="95" y="53"/>
                    <a:pt x="90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7" y="53"/>
                    <a:pt x="23" y="49"/>
                    <a:pt x="23" y="44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7" name="Freeform 1326"/>
            <p:cNvSpPr>
              <a:spLocks/>
            </p:cNvSpPr>
            <p:nvPr/>
          </p:nvSpPr>
          <p:spPr bwMode="auto">
            <a:xfrm>
              <a:off x="-4608513" y="5673725"/>
              <a:ext cx="322263" cy="198438"/>
            </a:xfrm>
            <a:custGeom>
              <a:avLst/>
              <a:gdLst>
                <a:gd name="T0" fmla="*/ 86 w 86"/>
                <a:gd name="T1" fmla="*/ 53 h 53"/>
                <a:gd name="T2" fmla="*/ 86 w 86"/>
                <a:gd name="T3" fmla="*/ 30 h 53"/>
                <a:gd name="T4" fmla="*/ 30 w 86"/>
                <a:gd name="T5" fmla="*/ 0 h 53"/>
                <a:gd name="T6" fmla="*/ 4 w 86"/>
                <a:gd name="T7" fmla="*/ 27 h 53"/>
                <a:gd name="T8" fmla="*/ 10 w 86"/>
                <a:gd name="T9" fmla="*/ 50 h 53"/>
                <a:gd name="T10" fmla="*/ 86 w 8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53">
                  <a:moveTo>
                    <a:pt x="86" y="53"/>
                  </a:moveTo>
                  <a:cubicBezTo>
                    <a:pt x="86" y="30"/>
                    <a:pt x="86" y="30"/>
                    <a:pt x="86" y="30"/>
                  </a:cubicBezTo>
                  <a:cubicBezTo>
                    <a:pt x="86" y="30"/>
                    <a:pt x="60" y="0"/>
                    <a:pt x="30" y="0"/>
                  </a:cubicBezTo>
                  <a:cubicBezTo>
                    <a:pt x="0" y="0"/>
                    <a:pt x="3" y="17"/>
                    <a:pt x="4" y="27"/>
                  </a:cubicBezTo>
                  <a:cubicBezTo>
                    <a:pt x="5" y="36"/>
                    <a:pt x="10" y="50"/>
                    <a:pt x="10" y="50"/>
                  </a:cubicBezTo>
                  <a:lnTo>
                    <a:pt x="86" y="53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8" name="Freeform 1327"/>
            <p:cNvSpPr>
              <a:spLocks/>
            </p:cNvSpPr>
            <p:nvPr/>
          </p:nvSpPr>
          <p:spPr bwMode="auto">
            <a:xfrm>
              <a:off x="-5734050" y="5946775"/>
              <a:ext cx="285750" cy="66675"/>
            </a:xfrm>
            <a:custGeom>
              <a:avLst/>
              <a:gdLst>
                <a:gd name="T0" fmla="*/ 0 w 76"/>
                <a:gd name="T1" fmla="*/ 9 h 18"/>
                <a:gd name="T2" fmla="*/ 9 w 76"/>
                <a:gd name="T3" fmla="*/ 18 h 18"/>
                <a:gd name="T4" fmla="*/ 67 w 76"/>
                <a:gd name="T5" fmla="*/ 18 h 18"/>
                <a:gd name="T6" fmla="*/ 76 w 76"/>
                <a:gd name="T7" fmla="*/ 9 h 18"/>
                <a:gd name="T8" fmla="*/ 76 w 76"/>
                <a:gd name="T9" fmla="*/ 9 h 18"/>
                <a:gd name="T10" fmla="*/ 67 w 76"/>
                <a:gd name="T11" fmla="*/ 0 h 18"/>
                <a:gd name="T12" fmla="*/ 9 w 76"/>
                <a:gd name="T13" fmla="*/ 0 h 18"/>
                <a:gd name="T14" fmla="*/ 0 w 76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8">
                  <a:moveTo>
                    <a:pt x="0" y="9"/>
                  </a:moveTo>
                  <a:cubicBezTo>
                    <a:pt x="0" y="14"/>
                    <a:pt x="4" y="18"/>
                    <a:pt x="9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72" y="18"/>
                    <a:pt x="76" y="14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4"/>
                    <a:pt x="72" y="0"/>
                    <a:pt x="6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9" name="Freeform 1328"/>
            <p:cNvSpPr>
              <a:spLocks/>
            </p:cNvSpPr>
            <p:nvPr/>
          </p:nvSpPr>
          <p:spPr bwMode="auto">
            <a:xfrm>
              <a:off x="-7908925" y="5905500"/>
              <a:ext cx="165100" cy="261938"/>
            </a:xfrm>
            <a:custGeom>
              <a:avLst/>
              <a:gdLst>
                <a:gd name="T0" fmla="*/ 2 w 44"/>
                <a:gd name="T1" fmla="*/ 51 h 70"/>
                <a:gd name="T2" fmla="*/ 10 w 44"/>
                <a:gd name="T3" fmla="*/ 67 h 70"/>
                <a:gd name="T4" fmla="*/ 10 w 44"/>
                <a:gd name="T5" fmla="*/ 67 h 70"/>
                <a:gd name="T6" fmla="*/ 26 w 44"/>
                <a:gd name="T7" fmla="*/ 60 h 70"/>
                <a:gd name="T8" fmla="*/ 41 w 44"/>
                <a:gd name="T9" fmla="*/ 19 h 70"/>
                <a:gd name="T10" fmla="*/ 34 w 44"/>
                <a:gd name="T11" fmla="*/ 3 h 70"/>
                <a:gd name="T12" fmla="*/ 34 w 44"/>
                <a:gd name="T13" fmla="*/ 3 h 70"/>
                <a:gd name="T14" fmla="*/ 17 w 44"/>
                <a:gd name="T15" fmla="*/ 10 h 70"/>
                <a:gd name="T16" fmla="*/ 2 w 44"/>
                <a:gd name="T17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70">
                  <a:moveTo>
                    <a:pt x="2" y="51"/>
                  </a:moveTo>
                  <a:cubicBezTo>
                    <a:pt x="0" y="57"/>
                    <a:pt x="3" y="65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6" y="70"/>
                    <a:pt x="24" y="66"/>
                    <a:pt x="26" y="6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4" y="13"/>
                    <a:pt x="40" y="5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27" y="0"/>
                    <a:pt x="20" y="4"/>
                    <a:pt x="17" y="10"/>
                  </a:cubicBezTo>
                  <a:lnTo>
                    <a:pt x="2" y="51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0" name="Freeform 1329"/>
            <p:cNvSpPr>
              <a:spLocks/>
            </p:cNvSpPr>
            <p:nvPr/>
          </p:nvSpPr>
          <p:spPr bwMode="auto">
            <a:xfrm>
              <a:off x="-2524125" y="6054725"/>
              <a:ext cx="171450" cy="274638"/>
            </a:xfrm>
            <a:custGeom>
              <a:avLst/>
              <a:gdLst>
                <a:gd name="T0" fmla="*/ 12 w 46"/>
                <a:gd name="T1" fmla="*/ 42 h 73"/>
                <a:gd name="T2" fmla="*/ 40 w 46"/>
                <a:gd name="T3" fmla="*/ 70 h 73"/>
                <a:gd name="T4" fmla="*/ 34 w 46"/>
                <a:gd name="T5" fmla="*/ 31 h 73"/>
                <a:gd name="T6" fmla="*/ 6 w 46"/>
                <a:gd name="T7" fmla="*/ 3 h 73"/>
                <a:gd name="T8" fmla="*/ 12 w 46"/>
                <a:gd name="T9" fmla="*/ 4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3">
                  <a:moveTo>
                    <a:pt x="12" y="42"/>
                  </a:moveTo>
                  <a:cubicBezTo>
                    <a:pt x="21" y="61"/>
                    <a:pt x="33" y="73"/>
                    <a:pt x="40" y="70"/>
                  </a:cubicBezTo>
                  <a:cubicBezTo>
                    <a:pt x="46" y="67"/>
                    <a:pt x="43" y="50"/>
                    <a:pt x="34" y="31"/>
                  </a:cubicBezTo>
                  <a:cubicBezTo>
                    <a:pt x="25" y="12"/>
                    <a:pt x="12" y="0"/>
                    <a:pt x="6" y="3"/>
                  </a:cubicBezTo>
                  <a:cubicBezTo>
                    <a:pt x="0" y="6"/>
                    <a:pt x="2" y="23"/>
                    <a:pt x="12" y="42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1" name="Freeform 1330"/>
            <p:cNvSpPr>
              <a:spLocks/>
            </p:cNvSpPr>
            <p:nvPr/>
          </p:nvSpPr>
          <p:spPr bwMode="auto">
            <a:xfrm>
              <a:off x="-8027988" y="6200775"/>
              <a:ext cx="958850" cy="547688"/>
            </a:xfrm>
            <a:custGeom>
              <a:avLst/>
              <a:gdLst>
                <a:gd name="T0" fmla="*/ 6 w 256"/>
                <a:gd name="T1" fmla="*/ 68 h 146"/>
                <a:gd name="T2" fmla="*/ 22 w 256"/>
                <a:gd name="T3" fmla="*/ 72 h 146"/>
                <a:gd name="T4" fmla="*/ 60 w 256"/>
                <a:gd name="T5" fmla="*/ 123 h 146"/>
                <a:gd name="T6" fmla="*/ 204 w 256"/>
                <a:gd name="T7" fmla="*/ 146 h 146"/>
                <a:gd name="T8" fmla="*/ 207 w 256"/>
                <a:gd name="T9" fmla="*/ 146 h 146"/>
                <a:gd name="T10" fmla="*/ 256 w 256"/>
                <a:gd name="T11" fmla="*/ 7 h 146"/>
                <a:gd name="T12" fmla="*/ 10 w 256"/>
                <a:gd name="T13" fmla="*/ 0 h 146"/>
                <a:gd name="T14" fmla="*/ 6 w 256"/>
                <a:gd name="T15" fmla="*/ 4 h 146"/>
                <a:gd name="T16" fmla="*/ 6 w 256"/>
                <a:gd name="T17" fmla="*/ 6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146">
                  <a:moveTo>
                    <a:pt x="6" y="68"/>
                  </a:move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110"/>
                    <a:pt x="60" y="123"/>
                  </a:cubicBezTo>
                  <a:cubicBezTo>
                    <a:pt x="98" y="136"/>
                    <a:pt x="204" y="146"/>
                    <a:pt x="204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14"/>
                    <a:pt x="213" y="45"/>
                    <a:pt x="256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7" y="3"/>
                    <a:pt x="6" y="4"/>
                  </a:cubicBezTo>
                  <a:cubicBezTo>
                    <a:pt x="6" y="7"/>
                    <a:pt x="0" y="60"/>
                    <a:pt x="6" y="68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2" name="Freeform 1331"/>
            <p:cNvSpPr>
              <a:spLocks/>
            </p:cNvSpPr>
            <p:nvPr/>
          </p:nvSpPr>
          <p:spPr bwMode="auto">
            <a:xfrm>
              <a:off x="-2909888" y="6332538"/>
              <a:ext cx="681038" cy="520700"/>
            </a:xfrm>
            <a:custGeom>
              <a:avLst/>
              <a:gdLst>
                <a:gd name="T0" fmla="*/ 29 w 182"/>
                <a:gd name="T1" fmla="*/ 133 h 139"/>
                <a:gd name="T2" fmla="*/ 170 w 182"/>
                <a:gd name="T3" fmla="*/ 108 h 139"/>
                <a:gd name="T4" fmla="*/ 182 w 182"/>
                <a:gd name="T5" fmla="*/ 57 h 139"/>
                <a:gd name="T6" fmla="*/ 182 w 182"/>
                <a:gd name="T7" fmla="*/ 16 h 139"/>
                <a:gd name="T8" fmla="*/ 165 w 182"/>
                <a:gd name="T9" fmla="*/ 4 h 139"/>
                <a:gd name="T10" fmla="*/ 0 w 182"/>
                <a:gd name="T11" fmla="*/ 0 h 139"/>
                <a:gd name="T12" fmla="*/ 29 w 182"/>
                <a:gd name="T13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39">
                  <a:moveTo>
                    <a:pt x="29" y="133"/>
                  </a:moveTo>
                  <a:cubicBezTo>
                    <a:pt x="54" y="134"/>
                    <a:pt x="159" y="139"/>
                    <a:pt x="170" y="108"/>
                  </a:cubicBezTo>
                  <a:cubicBezTo>
                    <a:pt x="170" y="108"/>
                    <a:pt x="182" y="90"/>
                    <a:pt x="182" y="57"/>
                  </a:cubicBezTo>
                  <a:cubicBezTo>
                    <a:pt x="182" y="24"/>
                    <a:pt x="182" y="16"/>
                    <a:pt x="182" y="16"/>
                  </a:cubicBezTo>
                  <a:cubicBezTo>
                    <a:pt x="182" y="16"/>
                    <a:pt x="177" y="7"/>
                    <a:pt x="165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50"/>
                    <a:pt x="30" y="122"/>
                    <a:pt x="29" y="133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3" name="Freeform 1332"/>
            <p:cNvSpPr>
              <a:spLocks/>
            </p:cNvSpPr>
            <p:nvPr/>
          </p:nvSpPr>
          <p:spPr bwMode="auto">
            <a:xfrm>
              <a:off x="-6929438" y="6230938"/>
              <a:ext cx="3287713" cy="596900"/>
            </a:xfrm>
            <a:custGeom>
              <a:avLst/>
              <a:gdLst>
                <a:gd name="T0" fmla="*/ 0 w 877"/>
                <a:gd name="T1" fmla="*/ 156 h 159"/>
                <a:gd name="T2" fmla="*/ 9 w 877"/>
                <a:gd name="T3" fmla="*/ 158 h 159"/>
                <a:gd name="T4" fmla="*/ 17 w 877"/>
                <a:gd name="T5" fmla="*/ 159 h 159"/>
                <a:gd name="T6" fmla="*/ 845 w 877"/>
                <a:gd name="T7" fmla="*/ 159 h 159"/>
                <a:gd name="T8" fmla="*/ 877 w 877"/>
                <a:gd name="T9" fmla="*/ 21 h 159"/>
                <a:gd name="T10" fmla="*/ 786 w 877"/>
                <a:gd name="T11" fmla="*/ 19 h 159"/>
                <a:gd name="T12" fmla="*/ 776 w 877"/>
                <a:gd name="T13" fmla="*/ 112 h 159"/>
                <a:gd name="T14" fmla="*/ 374 w 877"/>
                <a:gd name="T15" fmla="*/ 112 h 159"/>
                <a:gd name="T16" fmla="*/ 322 w 877"/>
                <a:gd name="T17" fmla="*/ 6 h 159"/>
                <a:gd name="T18" fmla="*/ 123 w 877"/>
                <a:gd name="T19" fmla="*/ 0 h 159"/>
                <a:gd name="T20" fmla="*/ 171 w 877"/>
                <a:gd name="T21" fmla="*/ 157 h 159"/>
                <a:gd name="T22" fmla="*/ 141 w 877"/>
                <a:gd name="T23" fmla="*/ 156 h 159"/>
                <a:gd name="T24" fmla="*/ 114 w 877"/>
                <a:gd name="T25" fmla="*/ 156 h 159"/>
                <a:gd name="T26" fmla="*/ 106 w 877"/>
                <a:gd name="T27" fmla="*/ 156 h 159"/>
                <a:gd name="T28" fmla="*/ 100 w 877"/>
                <a:gd name="T29" fmla="*/ 156 h 159"/>
                <a:gd name="T30" fmla="*/ 95 w 877"/>
                <a:gd name="T31" fmla="*/ 156 h 159"/>
                <a:gd name="T32" fmla="*/ 84 w 877"/>
                <a:gd name="T33" fmla="*/ 156 h 159"/>
                <a:gd name="T34" fmla="*/ 71 w 877"/>
                <a:gd name="T35" fmla="*/ 156 h 159"/>
                <a:gd name="T36" fmla="*/ 56 w 877"/>
                <a:gd name="T37" fmla="*/ 155 h 159"/>
                <a:gd name="T38" fmla="*/ 42 w 877"/>
                <a:gd name="T39" fmla="*/ 155 h 159"/>
                <a:gd name="T40" fmla="*/ 38 w 877"/>
                <a:gd name="T41" fmla="*/ 155 h 159"/>
                <a:gd name="T42" fmla="*/ 23 w 877"/>
                <a:gd name="T43" fmla="*/ 156 h 159"/>
                <a:gd name="T44" fmla="*/ 10 w 877"/>
                <a:gd name="T45" fmla="*/ 156 h 159"/>
                <a:gd name="T46" fmla="*/ 0 w 877"/>
                <a:gd name="T47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7" h="159">
                  <a:moveTo>
                    <a:pt x="0" y="156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7" y="159"/>
                    <a:pt x="17" y="159"/>
                    <a:pt x="17" y="159"/>
                  </a:cubicBezTo>
                  <a:cubicBezTo>
                    <a:pt x="845" y="159"/>
                    <a:pt x="845" y="159"/>
                    <a:pt x="845" y="159"/>
                  </a:cubicBezTo>
                  <a:cubicBezTo>
                    <a:pt x="844" y="147"/>
                    <a:pt x="841" y="72"/>
                    <a:pt x="877" y="21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45"/>
                    <a:pt x="782" y="75"/>
                    <a:pt x="776" y="112"/>
                  </a:cubicBezTo>
                  <a:cubicBezTo>
                    <a:pt x="374" y="112"/>
                    <a:pt x="374" y="112"/>
                    <a:pt x="374" y="112"/>
                  </a:cubicBezTo>
                  <a:cubicBezTo>
                    <a:pt x="374" y="112"/>
                    <a:pt x="343" y="63"/>
                    <a:pt x="322" y="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80" y="52"/>
                    <a:pt x="171" y="157"/>
                    <a:pt x="171" y="157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14" y="156"/>
                    <a:pt x="114" y="156"/>
                    <a:pt x="114" y="156"/>
                  </a:cubicBezTo>
                  <a:cubicBezTo>
                    <a:pt x="106" y="156"/>
                    <a:pt x="106" y="156"/>
                    <a:pt x="106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42" y="155"/>
                    <a:pt x="42" y="155"/>
                    <a:pt x="42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10" y="156"/>
                    <a:pt x="10" y="156"/>
                    <a:pt x="10" y="156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4" name="Freeform 1333"/>
            <p:cNvSpPr>
              <a:spLocks/>
            </p:cNvSpPr>
            <p:nvPr/>
          </p:nvSpPr>
          <p:spPr bwMode="auto">
            <a:xfrm>
              <a:off x="-4756150" y="5395913"/>
              <a:ext cx="908050" cy="415925"/>
            </a:xfrm>
            <a:custGeom>
              <a:avLst/>
              <a:gdLst>
                <a:gd name="T0" fmla="*/ 0 w 242"/>
                <a:gd name="T1" fmla="*/ 0 h 111"/>
                <a:gd name="T2" fmla="*/ 5 w 242"/>
                <a:gd name="T3" fmla="*/ 11 h 111"/>
                <a:gd name="T4" fmla="*/ 187 w 242"/>
                <a:gd name="T5" fmla="*/ 98 h 111"/>
                <a:gd name="T6" fmla="*/ 242 w 242"/>
                <a:gd name="T7" fmla="*/ 107 h 111"/>
                <a:gd name="T8" fmla="*/ 241 w 242"/>
                <a:gd name="T9" fmla="*/ 107 h 111"/>
                <a:gd name="T10" fmla="*/ 241 w 242"/>
                <a:gd name="T11" fmla="*/ 107 h 111"/>
                <a:gd name="T12" fmla="*/ 4 w 242"/>
                <a:gd name="T13" fmla="*/ 1 h 111"/>
                <a:gd name="T14" fmla="*/ 0 w 242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11">
                  <a:moveTo>
                    <a:pt x="0" y="0"/>
                  </a:moveTo>
                  <a:cubicBezTo>
                    <a:pt x="1" y="4"/>
                    <a:pt x="5" y="11"/>
                    <a:pt x="5" y="11"/>
                  </a:cubicBezTo>
                  <a:cubicBezTo>
                    <a:pt x="5" y="11"/>
                    <a:pt x="163" y="84"/>
                    <a:pt x="187" y="98"/>
                  </a:cubicBezTo>
                  <a:cubicBezTo>
                    <a:pt x="210" y="111"/>
                    <a:pt x="242" y="107"/>
                    <a:pt x="242" y="107"/>
                  </a:cubicBezTo>
                  <a:cubicBezTo>
                    <a:pt x="242" y="107"/>
                    <a:pt x="242" y="107"/>
                    <a:pt x="241" y="107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194" y="84"/>
                    <a:pt x="62" y="21"/>
                    <a:pt x="4" y="1"/>
                  </a:cubicBezTo>
                  <a:cubicBezTo>
                    <a:pt x="4" y="1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5" name="Freeform 1334"/>
            <p:cNvSpPr>
              <a:spLocks/>
            </p:cNvSpPr>
            <p:nvPr/>
          </p:nvSpPr>
          <p:spPr bwMode="auto">
            <a:xfrm>
              <a:off x="-7410450" y="5395913"/>
              <a:ext cx="1098550" cy="333375"/>
            </a:xfrm>
            <a:custGeom>
              <a:avLst/>
              <a:gdLst>
                <a:gd name="T0" fmla="*/ 0 w 293"/>
                <a:gd name="T1" fmla="*/ 81 h 89"/>
                <a:gd name="T2" fmla="*/ 42 w 293"/>
                <a:gd name="T3" fmla="*/ 78 h 89"/>
                <a:gd name="T4" fmla="*/ 278 w 293"/>
                <a:gd name="T5" fmla="*/ 15 h 89"/>
                <a:gd name="T6" fmla="*/ 293 w 293"/>
                <a:gd name="T7" fmla="*/ 0 h 89"/>
                <a:gd name="T8" fmla="*/ 290 w 293"/>
                <a:gd name="T9" fmla="*/ 1 h 89"/>
                <a:gd name="T10" fmla="*/ 0 w 293"/>
                <a:gd name="T11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89">
                  <a:moveTo>
                    <a:pt x="0" y="81"/>
                  </a:moveTo>
                  <a:cubicBezTo>
                    <a:pt x="0" y="89"/>
                    <a:pt x="42" y="78"/>
                    <a:pt x="42" y="78"/>
                  </a:cubicBezTo>
                  <a:cubicBezTo>
                    <a:pt x="42" y="78"/>
                    <a:pt x="263" y="22"/>
                    <a:pt x="278" y="15"/>
                  </a:cubicBezTo>
                  <a:cubicBezTo>
                    <a:pt x="293" y="8"/>
                    <a:pt x="293" y="0"/>
                    <a:pt x="293" y="0"/>
                  </a:cubicBezTo>
                  <a:cubicBezTo>
                    <a:pt x="292" y="0"/>
                    <a:pt x="291" y="1"/>
                    <a:pt x="290" y="1"/>
                  </a:cubicBezTo>
                  <a:cubicBezTo>
                    <a:pt x="290" y="1"/>
                    <a:pt x="96" y="45"/>
                    <a:pt x="0" y="81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6" name="Freeform 1335"/>
            <p:cNvSpPr>
              <a:spLocks/>
            </p:cNvSpPr>
            <p:nvPr/>
          </p:nvSpPr>
          <p:spPr bwMode="auto">
            <a:xfrm>
              <a:off x="-6513513" y="5418138"/>
              <a:ext cx="798513" cy="393700"/>
            </a:xfrm>
            <a:custGeom>
              <a:avLst/>
              <a:gdLst>
                <a:gd name="T0" fmla="*/ 8 w 213"/>
                <a:gd name="T1" fmla="*/ 58 h 105"/>
                <a:gd name="T2" fmla="*/ 40 w 213"/>
                <a:gd name="T3" fmla="*/ 85 h 105"/>
                <a:gd name="T4" fmla="*/ 109 w 213"/>
                <a:gd name="T5" fmla="*/ 101 h 105"/>
                <a:gd name="T6" fmla="*/ 213 w 213"/>
                <a:gd name="T7" fmla="*/ 105 h 105"/>
                <a:gd name="T8" fmla="*/ 160 w 213"/>
                <a:gd name="T9" fmla="*/ 0 h 105"/>
                <a:gd name="T10" fmla="*/ 20 w 213"/>
                <a:gd name="T11" fmla="*/ 36 h 105"/>
                <a:gd name="T12" fmla="*/ 8 w 213"/>
                <a:gd name="T13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05">
                  <a:moveTo>
                    <a:pt x="8" y="58"/>
                  </a:moveTo>
                  <a:cubicBezTo>
                    <a:pt x="17" y="73"/>
                    <a:pt x="40" y="85"/>
                    <a:pt x="40" y="85"/>
                  </a:cubicBezTo>
                  <a:cubicBezTo>
                    <a:pt x="40" y="85"/>
                    <a:pt x="87" y="101"/>
                    <a:pt x="109" y="101"/>
                  </a:cubicBezTo>
                  <a:cubicBezTo>
                    <a:pt x="115" y="101"/>
                    <a:pt x="156" y="103"/>
                    <a:pt x="213" y="105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17" y="6"/>
                    <a:pt x="54" y="17"/>
                    <a:pt x="20" y="36"/>
                  </a:cubicBezTo>
                  <a:cubicBezTo>
                    <a:pt x="20" y="36"/>
                    <a:pt x="0" y="43"/>
                    <a:pt x="8" y="58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7" name="Freeform 1336"/>
            <p:cNvSpPr>
              <a:spLocks/>
            </p:cNvSpPr>
            <p:nvPr/>
          </p:nvSpPr>
          <p:spPr bwMode="auto">
            <a:xfrm>
              <a:off x="-5722938" y="6254750"/>
              <a:ext cx="1739900" cy="396875"/>
            </a:xfrm>
            <a:custGeom>
              <a:avLst/>
              <a:gdLst>
                <a:gd name="T0" fmla="*/ 0 w 464"/>
                <a:gd name="T1" fmla="*/ 0 h 106"/>
                <a:gd name="T2" fmla="*/ 52 w 464"/>
                <a:gd name="T3" fmla="*/ 106 h 106"/>
                <a:gd name="T4" fmla="*/ 454 w 464"/>
                <a:gd name="T5" fmla="*/ 106 h 106"/>
                <a:gd name="T6" fmla="*/ 464 w 464"/>
                <a:gd name="T7" fmla="*/ 13 h 106"/>
                <a:gd name="T8" fmla="*/ 0 w 46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106">
                  <a:moveTo>
                    <a:pt x="0" y="0"/>
                  </a:moveTo>
                  <a:cubicBezTo>
                    <a:pt x="21" y="57"/>
                    <a:pt x="52" y="106"/>
                    <a:pt x="52" y="106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60" y="69"/>
                    <a:pt x="464" y="39"/>
                    <a:pt x="464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E2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8" name="Freeform 1337"/>
            <p:cNvSpPr>
              <a:spLocks/>
            </p:cNvSpPr>
            <p:nvPr/>
          </p:nvSpPr>
          <p:spPr bwMode="auto">
            <a:xfrm>
              <a:off x="-3776663" y="6145213"/>
              <a:ext cx="993775" cy="690563"/>
            </a:xfrm>
            <a:custGeom>
              <a:avLst/>
              <a:gdLst>
                <a:gd name="T0" fmla="*/ 4 w 265"/>
                <a:gd name="T1" fmla="*/ 184 h 184"/>
                <a:gd name="T2" fmla="*/ 255 w 265"/>
                <a:gd name="T3" fmla="*/ 184 h 184"/>
                <a:gd name="T4" fmla="*/ 261 w 265"/>
                <a:gd name="T5" fmla="*/ 184 h 184"/>
                <a:gd name="T6" fmla="*/ 232 w 265"/>
                <a:gd name="T7" fmla="*/ 51 h 184"/>
                <a:gd name="T8" fmla="*/ 132 w 265"/>
                <a:gd name="T9" fmla="*/ 0 h 184"/>
                <a:gd name="T10" fmla="*/ 37 w 265"/>
                <a:gd name="T11" fmla="*/ 45 h 184"/>
                <a:gd name="T12" fmla="*/ 4 w 265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84">
                  <a:moveTo>
                    <a:pt x="4" y="184"/>
                  </a:moveTo>
                  <a:cubicBezTo>
                    <a:pt x="255" y="184"/>
                    <a:pt x="255" y="184"/>
                    <a:pt x="255" y="184"/>
                  </a:cubicBezTo>
                  <a:cubicBezTo>
                    <a:pt x="255" y="184"/>
                    <a:pt x="257" y="184"/>
                    <a:pt x="261" y="184"/>
                  </a:cubicBezTo>
                  <a:cubicBezTo>
                    <a:pt x="261" y="174"/>
                    <a:pt x="265" y="102"/>
                    <a:pt x="232" y="51"/>
                  </a:cubicBezTo>
                  <a:cubicBezTo>
                    <a:pt x="213" y="22"/>
                    <a:pt x="182" y="0"/>
                    <a:pt x="132" y="0"/>
                  </a:cubicBezTo>
                  <a:cubicBezTo>
                    <a:pt x="86" y="0"/>
                    <a:pt x="56" y="19"/>
                    <a:pt x="37" y="45"/>
                  </a:cubicBezTo>
                  <a:cubicBezTo>
                    <a:pt x="0" y="96"/>
                    <a:pt x="3" y="172"/>
                    <a:pt x="4" y="184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9" name="Freeform 1338"/>
            <p:cNvSpPr>
              <a:spLocks/>
            </p:cNvSpPr>
            <p:nvPr/>
          </p:nvSpPr>
          <p:spPr bwMode="auto">
            <a:xfrm>
              <a:off x="-7259638" y="6145213"/>
              <a:ext cx="1000125" cy="693738"/>
            </a:xfrm>
            <a:custGeom>
              <a:avLst/>
              <a:gdLst>
                <a:gd name="T0" fmla="*/ 0 w 267"/>
                <a:gd name="T1" fmla="*/ 167 h 185"/>
                <a:gd name="T2" fmla="*/ 29 w 267"/>
                <a:gd name="T3" fmla="*/ 172 h 185"/>
                <a:gd name="T4" fmla="*/ 57 w 267"/>
                <a:gd name="T5" fmla="*/ 178 h 185"/>
                <a:gd name="T6" fmla="*/ 66 w 267"/>
                <a:gd name="T7" fmla="*/ 180 h 185"/>
                <a:gd name="T8" fmla="*/ 73 w 267"/>
                <a:gd name="T9" fmla="*/ 181 h 185"/>
                <a:gd name="T10" fmla="*/ 84 w 267"/>
                <a:gd name="T11" fmla="*/ 184 h 185"/>
                <a:gd name="T12" fmla="*/ 86 w 267"/>
                <a:gd name="T13" fmla="*/ 184 h 185"/>
                <a:gd name="T14" fmla="*/ 97 w 267"/>
                <a:gd name="T15" fmla="*/ 184 h 185"/>
                <a:gd name="T16" fmla="*/ 110 w 267"/>
                <a:gd name="T17" fmla="*/ 184 h 185"/>
                <a:gd name="T18" fmla="*/ 124 w 267"/>
                <a:gd name="T19" fmla="*/ 184 h 185"/>
                <a:gd name="T20" fmla="*/ 129 w 267"/>
                <a:gd name="T21" fmla="*/ 184 h 185"/>
                <a:gd name="T22" fmla="*/ 143 w 267"/>
                <a:gd name="T23" fmla="*/ 184 h 185"/>
                <a:gd name="T24" fmla="*/ 158 w 267"/>
                <a:gd name="T25" fmla="*/ 184 h 185"/>
                <a:gd name="T26" fmla="*/ 171 w 267"/>
                <a:gd name="T27" fmla="*/ 184 h 185"/>
                <a:gd name="T28" fmla="*/ 182 w 267"/>
                <a:gd name="T29" fmla="*/ 184 h 185"/>
                <a:gd name="T30" fmla="*/ 187 w 267"/>
                <a:gd name="T31" fmla="*/ 184 h 185"/>
                <a:gd name="T32" fmla="*/ 193 w 267"/>
                <a:gd name="T33" fmla="*/ 184 h 185"/>
                <a:gd name="T34" fmla="*/ 201 w 267"/>
                <a:gd name="T35" fmla="*/ 184 h 185"/>
                <a:gd name="T36" fmla="*/ 228 w 267"/>
                <a:gd name="T37" fmla="*/ 185 h 185"/>
                <a:gd name="T38" fmla="*/ 257 w 267"/>
                <a:gd name="T39" fmla="*/ 185 h 185"/>
                <a:gd name="T40" fmla="*/ 209 w 267"/>
                <a:gd name="T41" fmla="*/ 28 h 185"/>
                <a:gd name="T42" fmla="*/ 209 w 267"/>
                <a:gd name="T43" fmla="*/ 28 h 185"/>
                <a:gd name="T44" fmla="*/ 129 w 267"/>
                <a:gd name="T45" fmla="*/ 0 h 185"/>
                <a:gd name="T46" fmla="*/ 54 w 267"/>
                <a:gd name="T47" fmla="*/ 24 h 185"/>
                <a:gd name="T48" fmla="*/ 54 w 267"/>
                <a:gd name="T49" fmla="*/ 24 h 185"/>
                <a:gd name="T50" fmla="*/ 50 w 267"/>
                <a:gd name="T51" fmla="*/ 28 h 185"/>
                <a:gd name="T52" fmla="*/ 0 w 267"/>
                <a:gd name="T53" fmla="*/ 1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7" h="185">
                  <a:moveTo>
                    <a:pt x="0" y="167"/>
                  </a:moveTo>
                  <a:cubicBezTo>
                    <a:pt x="29" y="172"/>
                    <a:pt x="29" y="172"/>
                    <a:pt x="29" y="172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73" y="181"/>
                    <a:pt x="73" y="181"/>
                    <a:pt x="73" y="181"/>
                  </a:cubicBezTo>
                  <a:cubicBezTo>
                    <a:pt x="84" y="184"/>
                    <a:pt x="84" y="184"/>
                    <a:pt x="84" y="184"/>
                  </a:cubicBezTo>
                  <a:cubicBezTo>
                    <a:pt x="86" y="184"/>
                    <a:pt x="86" y="184"/>
                    <a:pt x="86" y="184"/>
                  </a:cubicBezTo>
                  <a:cubicBezTo>
                    <a:pt x="97" y="184"/>
                    <a:pt x="97" y="184"/>
                    <a:pt x="97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43" y="184"/>
                    <a:pt x="143" y="184"/>
                    <a:pt x="143" y="184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71" y="184"/>
                    <a:pt x="171" y="184"/>
                    <a:pt x="171" y="184"/>
                  </a:cubicBezTo>
                  <a:cubicBezTo>
                    <a:pt x="182" y="184"/>
                    <a:pt x="182" y="184"/>
                    <a:pt x="182" y="184"/>
                  </a:cubicBezTo>
                  <a:cubicBezTo>
                    <a:pt x="187" y="184"/>
                    <a:pt x="187" y="184"/>
                    <a:pt x="187" y="184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28" y="185"/>
                    <a:pt x="228" y="185"/>
                    <a:pt x="228" y="185"/>
                  </a:cubicBezTo>
                  <a:cubicBezTo>
                    <a:pt x="257" y="185"/>
                    <a:pt x="257" y="185"/>
                    <a:pt x="257" y="185"/>
                  </a:cubicBezTo>
                  <a:cubicBezTo>
                    <a:pt x="257" y="185"/>
                    <a:pt x="267" y="80"/>
                    <a:pt x="209" y="28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191" y="11"/>
                    <a:pt x="165" y="0"/>
                    <a:pt x="129" y="0"/>
                  </a:cubicBezTo>
                  <a:cubicBezTo>
                    <a:pt x="97" y="0"/>
                    <a:pt x="72" y="10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5"/>
                    <a:pt x="51" y="26"/>
                    <a:pt x="50" y="28"/>
                  </a:cubicBezTo>
                  <a:cubicBezTo>
                    <a:pt x="7" y="66"/>
                    <a:pt x="1" y="134"/>
                    <a:pt x="0" y="167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0" name="Freeform 1339"/>
            <p:cNvSpPr>
              <a:spLocks noEditPoints="1"/>
            </p:cNvSpPr>
            <p:nvPr/>
          </p:nvSpPr>
          <p:spPr bwMode="auto">
            <a:xfrm>
              <a:off x="-3668713" y="6261100"/>
              <a:ext cx="795338" cy="798513"/>
            </a:xfrm>
            <a:custGeom>
              <a:avLst/>
              <a:gdLst>
                <a:gd name="T0" fmla="*/ 0 w 212"/>
                <a:gd name="T1" fmla="*/ 106 h 213"/>
                <a:gd name="T2" fmla="*/ 10 w 212"/>
                <a:gd name="T3" fmla="*/ 152 h 213"/>
                <a:gd name="T4" fmla="*/ 11 w 212"/>
                <a:gd name="T5" fmla="*/ 153 h 213"/>
                <a:gd name="T6" fmla="*/ 106 w 212"/>
                <a:gd name="T7" fmla="*/ 213 h 213"/>
                <a:gd name="T8" fmla="*/ 197 w 212"/>
                <a:gd name="T9" fmla="*/ 162 h 213"/>
                <a:gd name="T10" fmla="*/ 201 w 212"/>
                <a:gd name="T11" fmla="*/ 153 h 213"/>
                <a:gd name="T12" fmla="*/ 202 w 212"/>
                <a:gd name="T13" fmla="*/ 152 h 213"/>
                <a:gd name="T14" fmla="*/ 212 w 212"/>
                <a:gd name="T15" fmla="*/ 106 h 213"/>
                <a:gd name="T16" fmla="*/ 197 w 212"/>
                <a:gd name="T17" fmla="*/ 51 h 213"/>
                <a:gd name="T18" fmla="*/ 174 w 212"/>
                <a:gd name="T19" fmla="*/ 24 h 213"/>
                <a:gd name="T20" fmla="*/ 166 w 212"/>
                <a:gd name="T21" fmla="*/ 18 h 213"/>
                <a:gd name="T22" fmla="*/ 106 w 212"/>
                <a:gd name="T23" fmla="*/ 0 h 213"/>
                <a:gd name="T24" fmla="*/ 51 w 212"/>
                <a:gd name="T25" fmla="*/ 15 h 213"/>
                <a:gd name="T26" fmla="*/ 51 w 212"/>
                <a:gd name="T27" fmla="*/ 15 h 213"/>
                <a:gd name="T28" fmla="*/ 38 w 212"/>
                <a:gd name="T29" fmla="*/ 24 h 213"/>
                <a:gd name="T30" fmla="*/ 0 w 212"/>
                <a:gd name="T31" fmla="*/ 106 h 213"/>
                <a:gd name="T32" fmla="*/ 38 w 212"/>
                <a:gd name="T33" fmla="*/ 152 h 213"/>
                <a:gd name="T34" fmla="*/ 24 w 212"/>
                <a:gd name="T35" fmla="*/ 106 h 213"/>
                <a:gd name="T36" fmla="*/ 106 w 212"/>
                <a:gd name="T37" fmla="*/ 24 h 213"/>
                <a:gd name="T38" fmla="*/ 188 w 212"/>
                <a:gd name="T39" fmla="*/ 106 h 213"/>
                <a:gd name="T40" fmla="*/ 174 w 212"/>
                <a:gd name="T41" fmla="*/ 152 h 213"/>
                <a:gd name="T42" fmla="*/ 174 w 212"/>
                <a:gd name="T43" fmla="*/ 153 h 213"/>
                <a:gd name="T44" fmla="*/ 106 w 212"/>
                <a:gd name="T45" fmla="*/ 188 h 213"/>
                <a:gd name="T46" fmla="*/ 38 w 212"/>
                <a:gd name="T47" fmla="*/ 153 h 213"/>
                <a:gd name="T48" fmla="*/ 38 w 212"/>
                <a:gd name="T49" fmla="*/ 15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213">
                  <a:moveTo>
                    <a:pt x="0" y="106"/>
                  </a:moveTo>
                  <a:cubicBezTo>
                    <a:pt x="0" y="123"/>
                    <a:pt x="3" y="138"/>
                    <a:pt x="10" y="152"/>
                  </a:cubicBezTo>
                  <a:cubicBezTo>
                    <a:pt x="10" y="153"/>
                    <a:pt x="10" y="153"/>
                    <a:pt x="11" y="153"/>
                  </a:cubicBezTo>
                  <a:cubicBezTo>
                    <a:pt x="28" y="188"/>
                    <a:pt x="64" y="213"/>
                    <a:pt x="106" y="213"/>
                  </a:cubicBezTo>
                  <a:cubicBezTo>
                    <a:pt x="144" y="213"/>
                    <a:pt x="178" y="192"/>
                    <a:pt x="197" y="162"/>
                  </a:cubicBezTo>
                  <a:cubicBezTo>
                    <a:pt x="198" y="159"/>
                    <a:pt x="200" y="156"/>
                    <a:pt x="201" y="153"/>
                  </a:cubicBezTo>
                  <a:cubicBezTo>
                    <a:pt x="202" y="153"/>
                    <a:pt x="202" y="153"/>
                    <a:pt x="202" y="152"/>
                  </a:cubicBezTo>
                  <a:cubicBezTo>
                    <a:pt x="209" y="138"/>
                    <a:pt x="212" y="123"/>
                    <a:pt x="212" y="106"/>
                  </a:cubicBezTo>
                  <a:cubicBezTo>
                    <a:pt x="212" y="86"/>
                    <a:pt x="207" y="67"/>
                    <a:pt x="197" y="51"/>
                  </a:cubicBezTo>
                  <a:cubicBezTo>
                    <a:pt x="191" y="41"/>
                    <a:pt x="183" y="32"/>
                    <a:pt x="174" y="24"/>
                  </a:cubicBezTo>
                  <a:cubicBezTo>
                    <a:pt x="171" y="22"/>
                    <a:pt x="169" y="20"/>
                    <a:pt x="166" y="18"/>
                  </a:cubicBezTo>
                  <a:cubicBezTo>
                    <a:pt x="149" y="7"/>
                    <a:pt x="128" y="0"/>
                    <a:pt x="106" y="0"/>
                  </a:cubicBezTo>
                  <a:cubicBezTo>
                    <a:pt x="86" y="0"/>
                    <a:pt x="67" y="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7" y="18"/>
                    <a:pt x="42" y="21"/>
                    <a:pt x="38" y="24"/>
                  </a:cubicBezTo>
                  <a:cubicBezTo>
                    <a:pt x="15" y="44"/>
                    <a:pt x="0" y="73"/>
                    <a:pt x="0" y="106"/>
                  </a:cubicBezTo>
                  <a:close/>
                  <a:moveTo>
                    <a:pt x="38" y="152"/>
                  </a:moveTo>
                  <a:cubicBezTo>
                    <a:pt x="29" y="139"/>
                    <a:pt x="24" y="123"/>
                    <a:pt x="24" y="106"/>
                  </a:cubicBezTo>
                  <a:cubicBezTo>
                    <a:pt x="24" y="61"/>
                    <a:pt x="61" y="24"/>
                    <a:pt x="106" y="24"/>
                  </a:cubicBezTo>
                  <a:cubicBezTo>
                    <a:pt x="151" y="24"/>
                    <a:pt x="188" y="61"/>
                    <a:pt x="188" y="106"/>
                  </a:cubicBezTo>
                  <a:cubicBezTo>
                    <a:pt x="188" y="123"/>
                    <a:pt x="183" y="139"/>
                    <a:pt x="174" y="152"/>
                  </a:cubicBezTo>
                  <a:cubicBezTo>
                    <a:pt x="174" y="152"/>
                    <a:pt x="174" y="153"/>
                    <a:pt x="174" y="153"/>
                  </a:cubicBezTo>
                  <a:cubicBezTo>
                    <a:pt x="159" y="174"/>
                    <a:pt x="134" y="188"/>
                    <a:pt x="106" y="188"/>
                  </a:cubicBezTo>
                  <a:cubicBezTo>
                    <a:pt x="78" y="188"/>
                    <a:pt x="53" y="174"/>
                    <a:pt x="38" y="153"/>
                  </a:cubicBezTo>
                  <a:cubicBezTo>
                    <a:pt x="38" y="153"/>
                    <a:pt x="38" y="152"/>
                    <a:pt x="38" y="152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1" name="Freeform 1340"/>
            <p:cNvSpPr>
              <a:spLocks noEditPoints="1"/>
            </p:cNvSpPr>
            <p:nvPr/>
          </p:nvSpPr>
          <p:spPr bwMode="auto">
            <a:xfrm>
              <a:off x="-3578225" y="6351588"/>
              <a:ext cx="614363" cy="614363"/>
            </a:xfrm>
            <a:custGeom>
              <a:avLst/>
              <a:gdLst>
                <a:gd name="T0" fmla="*/ 0 w 164"/>
                <a:gd name="T1" fmla="*/ 82 h 164"/>
                <a:gd name="T2" fmla="*/ 14 w 164"/>
                <a:gd name="T3" fmla="*/ 128 h 164"/>
                <a:gd name="T4" fmla="*/ 14 w 164"/>
                <a:gd name="T5" fmla="*/ 129 h 164"/>
                <a:gd name="T6" fmla="*/ 82 w 164"/>
                <a:gd name="T7" fmla="*/ 164 h 164"/>
                <a:gd name="T8" fmla="*/ 150 w 164"/>
                <a:gd name="T9" fmla="*/ 129 h 164"/>
                <a:gd name="T10" fmla="*/ 150 w 164"/>
                <a:gd name="T11" fmla="*/ 128 h 164"/>
                <a:gd name="T12" fmla="*/ 164 w 164"/>
                <a:gd name="T13" fmla="*/ 82 h 164"/>
                <a:gd name="T14" fmla="*/ 82 w 164"/>
                <a:gd name="T15" fmla="*/ 0 h 164"/>
                <a:gd name="T16" fmla="*/ 0 w 164"/>
                <a:gd name="T17" fmla="*/ 82 h 164"/>
                <a:gd name="T18" fmla="*/ 7 w 164"/>
                <a:gd name="T19" fmla="*/ 79 h 164"/>
                <a:gd name="T20" fmla="*/ 85 w 164"/>
                <a:gd name="T21" fmla="*/ 7 h 164"/>
                <a:gd name="T22" fmla="*/ 157 w 164"/>
                <a:gd name="T23" fmla="*/ 86 h 164"/>
                <a:gd name="T24" fmla="*/ 141 w 164"/>
                <a:gd name="T25" fmla="*/ 128 h 164"/>
                <a:gd name="T26" fmla="*/ 141 w 164"/>
                <a:gd name="T27" fmla="*/ 129 h 164"/>
                <a:gd name="T28" fmla="*/ 79 w 164"/>
                <a:gd name="T29" fmla="*/ 157 h 164"/>
                <a:gd name="T30" fmla="*/ 23 w 164"/>
                <a:gd name="T31" fmla="*/ 129 h 164"/>
                <a:gd name="T32" fmla="*/ 23 w 164"/>
                <a:gd name="T33" fmla="*/ 128 h 164"/>
                <a:gd name="T34" fmla="*/ 7 w 164"/>
                <a:gd name="T35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cubicBezTo>
                    <a:pt x="0" y="99"/>
                    <a:pt x="5" y="115"/>
                    <a:pt x="14" y="128"/>
                  </a:cubicBezTo>
                  <a:cubicBezTo>
                    <a:pt x="14" y="128"/>
                    <a:pt x="14" y="129"/>
                    <a:pt x="14" y="129"/>
                  </a:cubicBezTo>
                  <a:cubicBezTo>
                    <a:pt x="29" y="150"/>
                    <a:pt x="54" y="164"/>
                    <a:pt x="82" y="164"/>
                  </a:cubicBezTo>
                  <a:cubicBezTo>
                    <a:pt x="110" y="164"/>
                    <a:pt x="135" y="150"/>
                    <a:pt x="150" y="129"/>
                  </a:cubicBezTo>
                  <a:cubicBezTo>
                    <a:pt x="150" y="129"/>
                    <a:pt x="150" y="128"/>
                    <a:pt x="150" y="128"/>
                  </a:cubicBezTo>
                  <a:cubicBezTo>
                    <a:pt x="159" y="115"/>
                    <a:pt x="164" y="99"/>
                    <a:pt x="164" y="82"/>
                  </a:cubicBezTo>
                  <a:cubicBezTo>
                    <a:pt x="164" y="37"/>
                    <a:pt x="127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lose/>
                  <a:moveTo>
                    <a:pt x="7" y="79"/>
                  </a:moveTo>
                  <a:cubicBezTo>
                    <a:pt x="9" y="37"/>
                    <a:pt x="44" y="6"/>
                    <a:pt x="85" y="7"/>
                  </a:cubicBezTo>
                  <a:cubicBezTo>
                    <a:pt x="127" y="9"/>
                    <a:pt x="159" y="44"/>
                    <a:pt x="157" y="86"/>
                  </a:cubicBezTo>
                  <a:cubicBezTo>
                    <a:pt x="156" y="102"/>
                    <a:pt x="150" y="116"/>
                    <a:pt x="141" y="128"/>
                  </a:cubicBezTo>
                  <a:cubicBezTo>
                    <a:pt x="141" y="128"/>
                    <a:pt x="141" y="129"/>
                    <a:pt x="141" y="129"/>
                  </a:cubicBezTo>
                  <a:cubicBezTo>
                    <a:pt x="126" y="147"/>
                    <a:pt x="104" y="158"/>
                    <a:pt x="79" y="157"/>
                  </a:cubicBezTo>
                  <a:cubicBezTo>
                    <a:pt x="56" y="156"/>
                    <a:pt x="36" y="145"/>
                    <a:pt x="23" y="129"/>
                  </a:cubicBezTo>
                  <a:cubicBezTo>
                    <a:pt x="23" y="129"/>
                    <a:pt x="23" y="128"/>
                    <a:pt x="23" y="128"/>
                  </a:cubicBezTo>
                  <a:cubicBezTo>
                    <a:pt x="12" y="115"/>
                    <a:pt x="6" y="97"/>
                    <a:pt x="7" y="79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2" name="Freeform 1341"/>
            <p:cNvSpPr>
              <a:spLocks noEditPoints="1"/>
            </p:cNvSpPr>
            <p:nvPr/>
          </p:nvSpPr>
          <p:spPr bwMode="auto">
            <a:xfrm>
              <a:off x="-3556000" y="6373813"/>
              <a:ext cx="574675" cy="569913"/>
            </a:xfrm>
            <a:custGeom>
              <a:avLst/>
              <a:gdLst>
                <a:gd name="T0" fmla="*/ 17 w 153"/>
                <a:gd name="T1" fmla="*/ 122 h 152"/>
                <a:gd name="T2" fmla="*/ 73 w 153"/>
                <a:gd name="T3" fmla="*/ 151 h 152"/>
                <a:gd name="T4" fmla="*/ 135 w 153"/>
                <a:gd name="T5" fmla="*/ 122 h 152"/>
                <a:gd name="T6" fmla="*/ 79 w 153"/>
                <a:gd name="T7" fmla="*/ 1 h 152"/>
                <a:gd name="T8" fmla="*/ 10 w 153"/>
                <a:gd name="T9" fmla="*/ 53 h 152"/>
                <a:gd name="T10" fmla="*/ 53 w 153"/>
                <a:gd name="T11" fmla="*/ 78 h 152"/>
                <a:gd name="T12" fmla="*/ 10 w 153"/>
                <a:gd name="T13" fmla="*/ 53 h 152"/>
                <a:gd name="T14" fmla="*/ 56 w 153"/>
                <a:gd name="T15" fmla="*/ 43 h 152"/>
                <a:gd name="T16" fmla="*/ 14 w 153"/>
                <a:gd name="T17" fmla="*/ 43 h 152"/>
                <a:gd name="T18" fmla="*/ 67 w 153"/>
                <a:gd name="T19" fmla="*/ 73 h 152"/>
                <a:gd name="T20" fmla="*/ 61 w 153"/>
                <a:gd name="T21" fmla="*/ 71 h 152"/>
                <a:gd name="T22" fmla="*/ 67 w 153"/>
                <a:gd name="T23" fmla="*/ 73 h 152"/>
                <a:gd name="T24" fmla="*/ 70 w 153"/>
                <a:gd name="T25" fmla="*/ 84 h 152"/>
                <a:gd name="T26" fmla="*/ 67 w 153"/>
                <a:gd name="T27" fmla="*/ 89 h 152"/>
                <a:gd name="T28" fmla="*/ 81 w 153"/>
                <a:gd name="T29" fmla="*/ 54 h 152"/>
                <a:gd name="T30" fmla="*/ 69 w 153"/>
                <a:gd name="T31" fmla="*/ 6 h 152"/>
                <a:gd name="T32" fmla="*/ 81 w 153"/>
                <a:gd name="T33" fmla="*/ 54 h 152"/>
                <a:gd name="T34" fmla="*/ 79 w 153"/>
                <a:gd name="T35" fmla="*/ 64 h 152"/>
                <a:gd name="T36" fmla="*/ 73 w 153"/>
                <a:gd name="T37" fmla="*/ 64 h 152"/>
                <a:gd name="T38" fmla="*/ 85 w 153"/>
                <a:gd name="T39" fmla="*/ 76 h 152"/>
                <a:gd name="T40" fmla="*/ 67 w 153"/>
                <a:gd name="T41" fmla="*/ 76 h 152"/>
                <a:gd name="T42" fmla="*/ 85 w 153"/>
                <a:gd name="T43" fmla="*/ 76 h 152"/>
                <a:gd name="T44" fmla="*/ 86 w 153"/>
                <a:gd name="T45" fmla="*/ 85 h 152"/>
                <a:gd name="T46" fmla="*/ 81 w 153"/>
                <a:gd name="T47" fmla="*/ 88 h 152"/>
                <a:gd name="T48" fmla="*/ 87 w 153"/>
                <a:gd name="T49" fmla="*/ 70 h 152"/>
                <a:gd name="T50" fmla="*/ 89 w 153"/>
                <a:gd name="T51" fmla="*/ 75 h 152"/>
                <a:gd name="T52" fmla="*/ 87 w 153"/>
                <a:gd name="T53" fmla="*/ 70 h 152"/>
                <a:gd name="T54" fmla="*/ 101 w 153"/>
                <a:gd name="T55" fmla="*/ 47 h 152"/>
                <a:gd name="T56" fmla="*/ 88 w 153"/>
                <a:gd name="T57" fmla="*/ 7 h 152"/>
                <a:gd name="T58" fmla="*/ 143 w 153"/>
                <a:gd name="T59" fmla="*/ 56 h 152"/>
                <a:gd name="T60" fmla="*/ 94 w 153"/>
                <a:gd name="T61" fmla="*/ 61 h 152"/>
                <a:gd name="T62" fmla="*/ 143 w 153"/>
                <a:gd name="T63" fmla="*/ 56 h 152"/>
                <a:gd name="T64" fmla="*/ 112 w 153"/>
                <a:gd name="T65" fmla="*/ 91 h 152"/>
                <a:gd name="T66" fmla="*/ 146 w 153"/>
                <a:gd name="T67" fmla="*/ 67 h 152"/>
                <a:gd name="T68" fmla="*/ 129 w 153"/>
                <a:gd name="T69" fmla="*/ 122 h 152"/>
                <a:gd name="T70" fmla="*/ 106 w 153"/>
                <a:gd name="T71" fmla="*/ 123 h 152"/>
                <a:gd name="T72" fmla="*/ 106 w 153"/>
                <a:gd name="T73" fmla="*/ 122 h 152"/>
                <a:gd name="T74" fmla="*/ 96 w 153"/>
                <a:gd name="T75" fmla="*/ 89 h 152"/>
                <a:gd name="T76" fmla="*/ 119 w 153"/>
                <a:gd name="T77" fmla="*/ 123 h 152"/>
                <a:gd name="T78" fmla="*/ 116 w 153"/>
                <a:gd name="T79" fmla="*/ 134 h 152"/>
                <a:gd name="T80" fmla="*/ 66 w 153"/>
                <a:gd name="T81" fmla="*/ 122 h 152"/>
                <a:gd name="T82" fmla="*/ 73 w 153"/>
                <a:gd name="T83" fmla="*/ 115 h 152"/>
                <a:gd name="T84" fmla="*/ 91 w 153"/>
                <a:gd name="T85" fmla="*/ 122 h 152"/>
                <a:gd name="T86" fmla="*/ 107 w 153"/>
                <a:gd name="T87" fmla="*/ 139 h 152"/>
                <a:gd name="T88" fmla="*/ 49 w 153"/>
                <a:gd name="T89" fmla="*/ 141 h 152"/>
                <a:gd name="T90" fmla="*/ 39 w 153"/>
                <a:gd name="T91" fmla="*/ 123 h 152"/>
                <a:gd name="T92" fmla="*/ 59 w 153"/>
                <a:gd name="T93" fmla="*/ 91 h 152"/>
                <a:gd name="T94" fmla="*/ 52 w 153"/>
                <a:gd name="T95" fmla="*/ 122 h 152"/>
                <a:gd name="T96" fmla="*/ 41 w 153"/>
                <a:gd name="T97" fmla="*/ 137 h 152"/>
                <a:gd name="T98" fmla="*/ 6 w 153"/>
                <a:gd name="T99" fmla="*/ 83 h 152"/>
                <a:gd name="T100" fmla="*/ 6 w 153"/>
                <a:gd name="T101" fmla="*/ 73 h 152"/>
                <a:gd name="T102" fmla="*/ 38 w 153"/>
                <a:gd name="T103" fmla="*/ 85 h 152"/>
                <a:gd name="T104" fmla="*/ 27 w 153"/>
                <a:gd name="T105" fmla="*/ 122 h 152"/>
                <a:gd name="T106" fmla="*/ 26 w 153"/>
                <a:gd name="T107" fmla="*/ 125 h 152"/>
                <a:gd name="T108" fmla="*/ 23 w 153"/>
                <a:gd name="T109" fmla="*/ 122 h 152"/>
                <a:gd name="T110" fmla="*/ 12 w 153"/>
                <a:gd name="T111" fmla="*/ 106 h 152"/>
                <a:gd name="T112" fmla="*/ 10 w 153"/>
                <a:gd name="T113" fmla="*/ 101 h 152"/>
                <a:gd name="T114" fmla="*/ 9 w 153"/>
                <a:gd name="T115" fmla="*/ 98 h 152"/>
                <a:gd name="T116" fmla="*/ 8 w 153"/>
                <a:gd name="T117" fmla="*/ 93 h 152"/>
                <a:gd name="T118" fmla="*/ 7 w 153"/>
                <a:gd name="T119" fmla="*/ 8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" h="152">
                  <a:moveTo>
                    <a:pt x="1" y="73"/>
                  </a:moveTo>
                  <a:cubicBezTo>
                    <a:pt x="0" y="91"/>
                    <a:pt x="6" y="109"/>
                    <a:pt x="17" y="122"/>
                  </a:cubicBezTo>
                  <a:cubicBezTo>
                    <a:pt x="17" y="122"/>
                    <a:pt x="17" y="123"/>
                    <a:pt x="17" y="123"/>
                  </a:cubicBezTo>
                  <a:cubicBezTo>
                    <a:pt x="30" y="139"/>
                    <a:pt x="50" y="150"/>
                    <a:pt x="73" y="151"/>
                  </a:cubicBezTo>
                  <a:cubicBezTo>
                    <a:pt x="98" y="152"/>
                    <a:pt x="120" y="141"/>
                    <a:pt x="135" y="123"/>
                  </a:cubicBezTo>
                  <a:cubicBezTo>
                    <a:pt x="135" y="123"/>
                    <a:pt x="135" y="122"/>
                    <a:pt x="135" y="122"/>
                  </a:cubicBezTo>
                  <a:cubicBezTo>
                    <a:pt x="144" y="110"/>
                    <a:pt x="150" y="96"/>
                    <a:pt x="151" y="80"/>
                  </a:cubicBezTo>
                  <a:cubicBezTo>
                    <a:pt x="153" y="38"/>
                    <a:pt x="121" y="3"/>
                    <a:pt x="79" y="1"/>
                  </a:cubicBezTo>
                  <a:cubicBezTo>
                    <a:pt x="38" y="0"/>
                    <a:pt x="3" y="31"/>
                    <a:pt x="1" y="73"/>
                  </a:cubicBezTo>
                  <a:close/>
                  <a:moveTo>
                    <a:pt x="10" y="53"/>
                  </a:moveTo>
                  <a:cubicBezTo>
                    <a:pt x="57" y="65"/>
                    <a:pt x="57" y="65"/>
                    <a:pt x="57" y="65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59"/>
                    <a:pt x="9" y="56"/>
                    <a:pt x="10" y="53"/>
                  </a:cubicBezTo>
                  <a:close/>
                  <a:moveTo>
                    <a:pt x="60" y="8"/>
                  </a:moveTo>
                  <a:cubicBezTo>
                    <a:pt x="56" y="43"/>
                    <a:pt x="56" y="43"/>
                    <a:pt x="56" y="4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24" y="26"/>
                    <a:pt x="40" y="13"/>
                    <a:pt x="60" y="8"/>
                  </a:cubicBezTo>
                  <a:close/>
                  <a:moveTo>
                    <a:pt x="67" y="73"/>
                  </a:moveTo>
                  <a:cubicBezTo>
                    <a:pt x="66" y="75"/>
                    <a:pt x="65" y="76"/>
                    <a:pt x="63" y="75"/>
                  </a:cubicBezTo>
                  <a:cubicBezTo>
                    <a:pt x="62" y="75"/>
                    <a:pt x="61" y="73"/>
                    <a:pt x="61" y="71"/>
                  </a:cubicBezTo>
                  <a:cubicBezTo>
                    <a:pt x="62" y="70"/>
                    <a:pt x="63" y="69"/>
                    <a:pt x="65" y="70"/>
                  </a:cubicBezTo>
                  <a:cubicBezTo>
                    <a:pt x="66" y="70"/>
                    <a:pt x="67" y="72"/>
                    <a:pt x="67" y="73"/>
                  </a:cubicBezTo>
                  <a:close/>
                  <a:moveTo>
                    <a:pt x="66" y="85"/>
                  </a:moveTo>
                  <a:cubicBezTo>
                    <a:pt x="67" y="84"/>
                    <a:pt x="69" y="83"/>
                    <a:pt x="70" y="84"/>
                  </a:cubicBezTo>
                  <a:cubicBezTo>
                    <a:pt x="72" y="85"/>
                    <a:pt x="72" y="87"/>
                    <a:pt x="71" y="88"/>
                  </a:cubicBezTo>
                  <a:cubicBezTo>
                    <a:pt x="70" y="89"/>
                    <a:pt x="68" y="90"/>
                    <a:pt x="67" y="89"/>
                  </a:cubicBezTo>
                  <a:cubicBezTo>
                    <a:pt x="66" y="88"/>
                    <a:pt x="65" y="86"/>
                    <a:pt x="66" y="85"/>
                  </a:cubicBezTo>
                  <a:close/>
                  <a:moveTo>
                    <a:pt x="81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2" y="6"/>
                    <a:pt x="75" y="6"/>
                    <a:pt x="78" y="6"/>
                  </a:cubicBezTo>
                  <a:lnTo>
                    <a:pt x="81" y="54"/>
                  </a:lnTo>
                  <a:close/>
                  <a:moveTo>
                    <a:pt x="76" y="61"/>
                  </a:moveTo>
                  <a:cubicBezTo>
                    <a:pt x="78" y="61"/>
                    <a:pt x="79" y="62"/>
                    <a:pt x="79" y="64"/>
                  </a:cubicBezTo>
                  <a:cubicBezTo>
                    <a:pt x="79" y="65"/>
                    <a:pt x="78" y="66"/>
                    <a:pt x="76" y="66"/>
                  </a:cubicBezTo>
                  <a:cubicBezTo>
                    <a:pt x="74" y="66"/>
                    <a:pt x="73" y="65"/>
                    <a:pt x="73" y="64"/>
                  </a:cubicBezTo>
                  <a:cubicBezTo>
                    <a:pt x="73" y="62"/>
                    <a:pt x="74" y="61"/>
                    <a:pt x="76" y="61"/>
                  </a:cubicBezTo>
                  <a:close/>
                  <a:moveTo>
                    <a:pt x="85" y="76"/>
                  </a:moveTo>
                  <a:cubicBezTo>
                    <a:pt x="85" y="81"/>
                    <a:pt x="81" y="85"/>
                    <a:pt x="76" y="85"/>
                  </a:cubicBezTo>
                  <a:cubicBezTo>
                    <a:pt x="71" y="85"/>
                    <a:pt x="67" y="81"/>
                    <a:pt x="67" y="76"/>
                  </a:cubicBezTo>
                  <a:cubicBezTo>
                    <a:pt x="67" y="71"/>
                    <a:pt x="71" y="67"/>
                    <a:pt x="76" y="67"/>
                  </a:cubicBezTo>
                  <a:cubicBezTo>
                    <a:pt x="81" y="67"/>
                    <a:pt x="85" y="71"/>
                    <a:pt x="85" y="76"/>
                  </a:cubicBezTo>
                  <a:close/>
                  <a:moveTo>
                    <a:pt x="82" y="84"/>
                  </a:moveTo>
                  <a:cubicBezTo>
                    <a:pt x="83" y="83"/>
                    <a:pt x="85" y="84"/>
                    <a:pt x="86" y="85"/>
                  </a:cubicBezTo>
                  <a:cubicBezTo>
                    <a:pt x="87" y="86"/>
                    <a:pt x="86" y="88"/>
                    <a:pt x="85" y="89"/>
                  </a:cubicBezTo>
                  <a:cubicBezTo>
                    <a:pt x="84" y="90"/>
                    <a:pt x="82" y="89"/>
                    <a:pt x="81" y="88"/>
                  </a:cubicBezTo>
                  <a:cubicBezTo>
                    <a:pt x="80" y="87"/>
                    <a:pt x="81" y="85"/>
                    <a:pt x="82" y="84"/>
                  </a:cubicBezTo>
                  <a:close/>
                  <a:moveTo>
                    <a:pt x="87" y="70"/>
                  </a:moveTo>
                  <a:cubicBezTo>
                    <a:pt x="89" y="69"/>
                    <a:pt x="90" y="70"/>
                    <a:pt x="91" y="71"/>
                  </a:cubicBezTo>
                  <a:cubicBezTo>
                    <a:pt x="91" y="73"/>
                    <a:pt x="90" y="75"/>
                    <a:pt x="89" y="75"/>
                  </a:cubicBezTo>
                  <a:cubicBezTo>
                    <a:pt x="88" y="76"/>
                    <a:pt x="86" y="75"/>
                    <a:pt x="85" y="73"/>
                  </a:cubicBezTo>
                  <a:cubicBezTo>
                    <a:pt x="85" y="72"/>
                    <a:pt x="86" y="70"/>
                    <a:pt x="87" y="70"/>
                  </a:cubicBezTo>
                  <a:close/>
                  <a:moveTo>
                    <a:pt x="136" y="40"/>
                  </a:moveTo>
                  <a:cubicBezTo>
                    <a:pt x="101" y="47"/>
                    <a:pt x="101" y="47"/>
                    <a:pt x="101" y="47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109" y="11"/>
                    <a:pt x="126" y="23"/>
                    <a:pt x="136" y="40"/>
                  </a:cubicBezTo>
                  <a:close/>
                  <a:moveTo>
                    <a:pt x="143" y="56"/>
                  </a:moveTo>
                  <a:cubicBezTo>
                    <a:pt x="98" y="74"/>
                    <a:pt x="98" y="74"/>
                    <a:pt x="98" y="74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2" y="53"/>
                    <a:pt x="143" y="56"/>
                  </a:cubicBezTo>
                  <a:close/>
                  <a:moveTo>
                    <a:pt x="129" y="122"/>
                  </a:moveTo>
                  <a:cubicBezTo>
                    <a:pt x="112" y="91"/>
                    <a:pt x="112" y="91"/>
                    <a:pt x="112" y="91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71"/>
                    <a:pt x="146" y="75"/>
                    <a:pt x="146" y="79"/>
                  </a:cubicBezTo>
                  <a:cubicBezTo>
                    <a:pt x="145" y="96"/>
                    <a:pt x="139" y="111"/>
                    <a:pt x="129" y="122"/>
                  </a:cubicBezTo>
                  <a:close/>
                  <a:moveTo>
                    <a:pt x="116" y="134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21" y="131"/>
                    <a:pt x="118" y="132"/>
                    <a:pt x="116" y="134"/>
                  </a:cubicBezTo>
                  <a:close/>
                  <a:moveTo>
                    <a:pt x="49" y="141"/>
                  </a:move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96" y="144"/>
                    <a:pt x="85" y="147"/>
                    <a:pt x="73" y="146"/>
                  </a:cubicBezTo>
                  <a:cubicBezTo>
                    <a:pt x="64" y="146"/>
                    <a:pt x="56" y="144"/>
                    <a:pt x="49" y="141"/>
                  </a:cubicBezTo>
                  <a:close/>
                  <a:moveTo>
                    <a:pt x="34" y="132"/>
                  </a:moveTo>
                  <a:cubicBezTo>
                    <a:pt x="39" y="123"/>
                    <a:pt x="39" y="123"/>
                    <a:pt x="39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38" y="135"/>
                    <a:pt x="36" y="134"/>
                    <a:pt x="34" y="132"/>
                  </a:cubicBezTo>
                  <a:close/>
                  <a:moveTo>
                    <a:pt x="6" y="83"/>
                  </a:moveTo>
                  <a:cubicBezTo>
                    <a:pt x="6" y="81"/>
                    <a:pt x="6" y="79"/>
                    <a:pt x="6" y="76"/>
                  </a:cubicBezTo>
                  <a:cubicBezTo>
                    <a:pt x="6" y="75"/>
                    <a:pt x="6" y="74"/>
                    <a:pt x="6" y="73"/>
                  </a:cubicBezTo>
                  <a:cubicBezTo>
                    <a:pt x="6" y="72"/>
                    <a:pt x="6" y="71"/>
                    <a:pt x="6" y="70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5" y="124"/>
                    <a:pt x="24" y="123"/>
                    <a:pt x="24" y="123"/>
                  </a:cubicBezTo>
                  <a:cubicBezTo>
                    <a:pt x="23" y="123"/>
                    <a:pt x="23" y="122"/>
                    <a:pt x="23" y="122"/>
                  </a:cubicBezTo>
                  <a:cubicBezTo>
                    <a:pt x="19" y="118"/>
                    <a:pt x="16" y="113"/>
                    <a:pt x="14" y="108"/>
                  </a:cubicBezTo>
                  <a:cubicBezTo>
                    <a:pt x="13" y="108"/>
                    <a:pt x="13" y="107"/>
                    <a:pt x="12" y="106"/>
                  </a:cubicBezTo>
                  <a:cubicBezTo>
                    <a:pt x="12" y="105"/>
                    <a:pt x="12" y="104"/>
                    <a:pt x="11" y="103"/>
                  </a:cubicBezTo>
                  <a:cubicBezTo>
                    <a:pt x="11" y="102"/>
                    <a:pt x="11" y="102"/>
                    <a:pt x="10" y="101"/>
                  </a:cubicBezTo>
                  <a:cubicBezTo>
                    <a:pt x="10" y="100"/>
                    <a:pt x="10" y="99"/>
                    <a:pt x="10" y="99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7"/>
                    <a:pt x="9" y="96"/>
                    <a:pt x="9" y="95"/>
                  </a:cubicBezTo>
                  <a:cubicBezTo>
                    <a:pt x="8" y="94"/>
                    <a:pt x="8" y="93"/>
                    <a:pt x="8" y="93"/>
                  </a:cubicBezTo>
                  <a:cubicBezTo>
                    <a:pt x="8" y="92"/>
                    <a:pt x="7" y="91"/>
                    <a:pt x="7" y="90"/>
                  </a:cubicBezTo>
                  <a:cubicBezTo>
                    <a:pt x="7" y="89"/>
                    <a:pt x="7" y="88"/>
                    <a:pt x="7" y="87"/>
                  </a:cubicBezTo>
                  <a:cubicBezTo>
                    <a:pt x="7" y="85"/>
                    <a:pt x="6" y="84"/>
                    <a:pt x="6" y="83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3" name="Oval 1342"/>
            <p:cNvSpPr>
              <a:spLocks noChangeArrowheads="1"/>
            </p:cNvSpPr>
            <p:nvPr/>
          </p:nvSpPr>
          <p:spPr bwMode="auto">
            <a:xfrm>
              <a:off x="-3281363" y="6602413"/>
              <a:ext cx="22225" cy="1905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4" name="Freeform 1343"/>
            <p:cNvSpPr>
              <a:spLocks/>
            </p:cNvSpPr>
            <p:nvPr/>
          </p:nvSpPr>
          <p:spPr bwMode="auto">
            <a:xfrm>
              <a:off x="-3327400" y="6632575"/>
              <a:ext cx="23813" cy="26988"/>
            </a:xfrm>
            <a:custGeom>
              <a:avLst/>
              <a:gdLst>
                <a:gd name="T0" fmla="*/ 0 w 6"/>
                <a:gd name="T1" fmla="*/ 2 h 7"/>
                <a:gd name="T2" fmla="*/ 2 w 6"/>
                <a:gd name="T3" fmla="*/ 6 h 7"/>
                <a:gd name="T4" fmla="*/ 6 w 6"/>
                <a:gd name="T5" fmla="*/ 4 h 7"/>
                <a:gd name="T6" fmla="*/ 4 w 6"/>
                <a:gd name="T7" fmla="*/ 1 h 7"/>
                <a:gd name="T8" fmla="*/ 0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0" y="4"/>
                    <a:pt x="1" y="6"/>
                    <a:pt x="2" y="6"/>
                  </a:cubicBezTo>
                  <a:cubicBezTo>
                    <a:pt x="4" y="7"/>
                    <a:pt x="5" y="6"/>
                    <a:pt x="6" y="4"/>
                  </a:cubicBezTo>
                  <a:cubicBezTo>
                    <a:pt x="6" y="3"/>
                    <a:pt x="5" y="1"/>
                    <a:pt x="4" y="1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5" name="Freeform 1344"/>
            <p:cNvSpPr>
              <a:spLocks/>
            </p:cNvSpPr>
            <p:nvPr/>
          </p:nvSpPr>
          <p:spPr bwMode="auto">
            <a:xfrm>
              <a:off x="-3311525" y="6684963"/>
              <a:ext cx="25400" cy="26988"/>
            </a:xfrm>
            <a:custGeom>
              <a:avLst/>
              <a:gdLst>
                <a:gd name="T0" fmla="*/ 2 w 7"/>
                <a:gd name="T1" fmla="*/ 6 h 7"/>
                <a:gd name="T2" fmla="*/ 6 w 7"/>
                <a:gd name="T3" fmla="*/ 5 h 7"/>
                <a:gd name="T4" fmla="*/ 5 w 7"/>
                <a:gd name="T5" fmla="*/ 1 h 7"/>
                <a:gd name="T6" fmla="*/ 1 w 7"/>
                <a:gd name="T7" fmla="*/ 2 h 7"/>
                <a:gd name="T8" fmla="*/ 2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6"/>
                  </a:moveTo>
                  <a:cubicBezTo>
                    <a:pt x="3" y="7"/>
                    <a:pt x="5" y="6"/>
                    <a:pt x="6" y="5"/>
                  </a:cubicBezTo>
                  <a:cubicBezTo>
                    <a:pt x="7" y="4"/>
                    <a:pt x="7" y="2"/>
                    <a:pt x="5" y="1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6" name="Freeform 1345"/>
            <p:cNvSpPr>
              <a:spLocks/>
            </p:cNvSpPr>
            <p:nvPr/>
          </p:nvSpPr>
          <p:spPr bwMode="auto">
            <a:xfrm>
              <a:off x="-3255963" y="6684963"/>
              <a:ext cx="26988" cy="26988"/>
            </a:xfrm>
            <a:custGeom>
              <a:avLst/>
              <a:gdLst>
                <a:gd name="T0" fmla="*/ 1 w 7"/>
                <a:gd name="T1" fmla="*/ 5 h 7"/>
                <a:gd name="T2" fmla="*/ 5 w 7"/>
                <a:gd name="T3" fmla="*/ 6 h 7"/>
                <a:gd name="T4" fmla="*/ 6 w 7"/>
                <a:gd name="T5" fmla="*/ 2 h 7"/>
                <a:gd name="T6" fmla="*/ 2 w 7"/>
                <a:gd name="T7" fmla="*/ 1 h 7"/>
                <a:gd name="T8" fmla="*/ 1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4" y="7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7" name="Freeform 1346"/>
            <p:cNvSpPr>
              <a:spLocks/>
            </p:cNvSpPr>
            <p:nvPr/>
          </p:nvSpPr>
          <p:spPr bwMode="auto">
            <a:xfrm>
              <a:off x="-3236913" y="6632575"/>
              <a:ext cx="22225" cy="26988"/>
            </a:xfrm>
            <a:custGeom>
              <a:avLst/>
              <a:gdLst>
                <a:gd name="T0" fmla="*/ 0 w 6"/>
                <a:gd name="T1" fmla="*/ 4 h 7"/>
                <a:gd name="T2" fmla="*/ 4 w 6"/>
                <a:gd name="T3" fmla="*/ 6 h 7"/>
                <a:gd name="T4" fmla="*/ 6 w 6"/>
                <a:gd name="T5" fmla="*/ 2 h 7"/>
                <a:gd name="T6" fmla="*/ 2 w 6"/>
                <a:gd name="T7" fmla="*/ 1 h 7"/>
                <a:gd name="T8" fmla="*/ 0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1" y="6"/>
                    <a:pt x="3" y="7"/>
                    <a:pt x="4" y="6"/>
                  </a:cubicBezTo>
                  <a:cubicBezTo>
                    <a:pt x="6" y="6"/>
                    <a:pt x="6" y="4"/>
                    <a:pt x="6" y="2"/>
                  </a:cubicBezTo>
                  <a:cubicBezTo>
                    <a:pt x="5" y="1"/>
                    <a:pt x="4" y="0"/>
                    <a:pt x="2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8" name="Oval 1347"/>
            <p:cNvSpPr>
              <a:spLocks noChangeArrowheads="1"/>
            </p:cNvSpPr>
            <p:nvPr/>
          </p:nvSpPr>
          <p:spPr bwMode="auto">
            <a:xfrm>
              <a:off x="-3303588" y="6624638"/>
              <a:ext cx="66675" cy="682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9" name="Freeform 1348"/>
            <p:cNvSpPr>
              <a:spLocks/>
            </p:cNvSpPr>
            <p:nvPr/>
          </p:nvSpPr>
          <p:spPr bwMode="auto">
            <a:xfrm>
              <a:off x="-3236913" y="6707188"/>
              <a:ext cx="142875" cy="169863"/>
            </a:xfrm>
            <a:custGeom>
              <a:avLst/>
              <a:gdLst>
                <a:gd name="T0" fmla="*/ 0 w 38"/>
                <a:gd name="T1" fmla="*/ 8 h 45"/>
                <a:gd name="T2" fmla="*/ 31 w 38"/>
                <a:gd name="T3" fmla="*/ 45 h 45"/>
                <a:gd name="T4" fmla="*/ 38 w 38"/>
                <a:gd name="T5" fmla="*/ 40 h 45"/>
                <a:gd name="T6" fmla="*/ 11 w 38"/>
                <a:gd name="T7" fmla="*/ 0 h 45"/>
                <a:gd name="T8" fmla="*/ 0 w 38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0" y="8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3" y="43"/>
                    <a:pt x="36" y="42"/>
                    <a:pt x="38" y="4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0" name="Freeform 1349"/>
            <p:cNvSpPr>
              <a:spLocks/>
            </p:cNvSpPr>
            <p:nvPr/>
          </p:nvSpPr>
          <p:spPr bwMode="auto">
            <a:xfrm>
              <a:off x="-3203575" y="6553200"/>
              <a:ext cx="184150" cy="98425"/>
            </a:xfrm>
            <a:custGeom>
              <a:avLst/>
              <a:gdLst>
                <a:gd name="T0" fmla="*/ 0 w 49"/>
                <a:gd name="T1" fmla="*/ 13 h 26"/>
                <a:gd name="T2" fmla="*/ 4 w 49"/>
                <a:gd name="T3" fmla="*/ 26 h 26"/>
                <a:gd name="T4" fmla="*/ 49 w 49"/>
                <a:gd name="T5" fmla="*/ 8 h 26"/>
                <a:gd name="T6" fmla="*/ 46 w 49"/>
                <a:gd name="T7" fmla="*/ 0 h 26"/>
                <a:gd name="T8" fmla="*/ 0 w 49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6">
                  <a:moveTo>
                    <a:pt x="0" y="13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5"/>
                    <a:pt x="46" y="0"/>
                    <a:pt x="46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1" name="Freeform 1350"/>
            <p:cNvSpPr>
              <a:spLocks/>
            </p:cNvSpPr>
            <p:nvPr/>
          </p:nvSpPr>
          <p:spPr bwMode="auto">
            <a:xfrm>
              <a:off x="-3303588" y="6396038"/>
              <a:ext cx="52388" cy="180975"/>
            </a:xfrm>
            <a:custGeom>
              <a:avLst/>
              <a:gdLst>
                <a:gd name="T0" fmla="*/ 0 w 14"/>
                <a:gd name="T1" fmla="*/ 48 h 48"/>
                <a:gd name="T2" fmla="*/ 14 w 14"/>
                <a:gd name="T3" fmla="*/ 48 h 48"/>
                <a:gd name="T4" fmla="*/ 11 w 14"/>
                <a:gd name="T5" fmla="*/ 0 h 48"/>
                <a:gd name="T6" fmla="*/ 2 w 14"/>
                <a:gd name="T7" fmla="*/ 0 h 48"/>
                <a:gd name="T8" fmla="*/ 0 w 1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8">
                  <a:moveTo>
                    <a:pt x="0" y="4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0"/>
                    <a:pt x="2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2" name="Freeform 1351"/>
            <p:cNvSpPr>
              <a:spLocks/>
            </p:cNvSpPr>
            <p:nvPr/>
          </p:nvSpPr>
          <p:spPr bwMode="auto">
            <a:xfrm>
              <a:off x="-3529013" y="6572250"/>
              <a:ext cx="187325" cy="93663"/>
            </a:xfrm>
            <a:custGeom>
              <a:avLst/>
              <a:gdLst>
                <a:gd name="T0" fmla="*/ 0 w 50"/>
                <a:gd name="T1" fmla="*/ 8 h 25"/>
                <a:gd name="T2" fmla="*/ 46 w 50"/>
                <a:gd name="T3" fmla="*/ 25 h 25"/>
                <a:gd name="T4" fmla="*/ 50 w 50"/>
                <a:gd name="T5" fmla="*/ 12 h 25"/>
                <a:gd name="T6" fmla="*/ 3 w 50"/>
                <a:gd name="T7" fmla="*/ 0 h 25"/>
                <a:gd name="T8" fmla="*/ 0 w 50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5">
                  <a:moveTo>
                    <a:pt x="0" y="8"/>
                  </a:moveTo>
                  <a:cubicBezTo>
                    <a:pt x="46" y="25"/>
                    <a:pt x="46" y="25"/>
                    <a:pt x="46" y="2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3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3" name="Freeform 1352"/>
            <p:cNvSpPr>
              <a:spLocks/>
            </p:cNvSpPr>
            <p:nvPr/>
          </p:nvSpPr>
          <p:spPr bwMode="auto">
            <a:xfrm>
              <a:off x="-3432175" y="6715125"/>
              <a:ext cx="139700" cy="173038"/>
            </a:xfrm>
            <a:custGeom>
              <a:avLst/>
              <a:gdLst>
                <a:gd name="T0" fmla="*/ 0 w 37"/>
                <a:gd name="T1" fmla="*/ 41 h 46"/>
                <a:gd name="T2" fmla="*/ 8 w 37"/>
                <a:gd name="T3" fmla="*/ 46 h 46"/>
                <a:gd name="T4" fmla="*/ 37 w 37"/>
                <a:gd name="T5" fmla="*/ 8 h 46"/>
                <a:gd name="T6" fmla="*/ 26 w 37"/>
                <a:gd name="T7" fmla="*/ 0 h 46"/>
                <a:gd name="T8" fmla="*/ 0 w 37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0" y="41"/>
                  </a:moveTo>
                  <a:cubicBezTo>
                    <a:pt x="3" y="43"/>
                    <a:pt x="5" y="44"/>
                    <a:pt x="8" y="46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4" name="Freeform 1353"/>
            <p:cNvSpPr>
              <a:spLocks/>
            </p:cNvSpPr>
            <p:nvPr/>
          </p:nvSpPr>
          <p:spPr bwMode="auto">
            <a:xfrm>
              <a:off x="-3536950" y="6635750"/>
              <a:ext cx="139700" cy="206375"/>
            </a:xfrm>
            <a:custGeom>
              <a:avLst/>
              <a:gdLst>
                <a:gd name="T0" fmla="*/ 1 w 37"/>
                <a:gd name="T1" fmla="*/ 3 h 55"/>
                <a:gd name="T2" fmla="*/ 21 w 37"/>
                <a:gd name="T3" fmla="*/ 55 h 55"/>
                <a:gd name="T4" fmla="*/ 37 w 37"/>
                <a:gd name="T5" fmla="*/ 26 h 55"/>
                <a:gd name="T6" fmla="*/ 33 w 37"/>
                <a:gd name="T7" fmla="*/ 15 h 55"/>
                <a:gd name="T8" fmla="*/ 1 w 37"/>
                <a:gd name="T9" fmla="*/ 0 h 55"/>
                <a:gd name="T10" fmla="*/ 1 w 37"/>
                <a:gd name="T1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5">
                  <a:moveTo>
                    <a:pt x="1" y="3"/>
                  </a:moveTo>
                  <a:cubicBezTo>
                    <a:pt x="0" y="23"/>
                    <a:pt x="8" y="41"/>
                    <a:pt x="21" y="5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5" name="Freeform 1354"/>
            <p:cNvSpPr>
              <a:spLocks/>
            </p:cNvSpPr>
            <p:nvPr/>
          </p:nvSpPr>
          <p:spPr bwMode="auto">
            <a:xfrm>
              <a:off x="-3371850" y="6800850"/>
              <a:ext cx="217488" cy="123825"/>
            </a:xfrm>
            <a:custGeom>
              <a:avLst/>
              <a:gdLst>
                <a:gd name="T0" fmla="*/ 0 w 58"/>
                <a:gd name="T1" fmla="*/ 27 h 33"/>
                <a:gd name="T2" fmla="*/ 24 w 58"/>
                <a:gd name="T3" fmla="*/ 32 h 33"/>
                <a:gd name="T4" fmla="*/ 58 w 58"/>
                <a:gd name="T5" fmla="*/ 25 h 33"/>
                <a:gd name="T6" fmla="*/ 35 w 58"/>
                <a:gd name="T7" fmla="*/ 0 h 33"/>
                <a:gd name="T8" fmla="*/ 24 w 58"/>
                <a:gd name="T9" fmla="*/ 1 h 33"/>
                <a:gd name="T10" fmla="*/ 0 w 58"/>
                <a:gd name="T1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3">
                  <a:moveTo>
                    <a:pt x="0" y="27"/>
                  </a:moveTo>
                  <a:cubicBezTo>
                    <a:pt x="7" y="30"/>
                    <a:pt x="15" y="32"/>
                    <a:pt x="24" y="32"/>
                  </a:cubicBezTo>
                  <a:cubicBezTo>
                    <a:pt x="36" y="33"/>
                    <a:pt x="47" y="30"/>
                    <a:pt x="58" y="2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4" y="1"/>
                    <a:pt x="24" y="1"/>
                    <a:pt x="24" y="1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6" name="Freeform 1355"/>
            <p:cNvSpPr>
              <a:spLocks/>
            </p:cNvSpPr>
            <p:nvPr/>
          </p:nvSpPr>
          <p:spPr bwMode="auto">
            <a:xfrm>
              <a:off x="-3135313" y="6624638"/>
              <a:ext cx="127000" cy="206375"/>
            </a:xfrm>
            <a:custGeom>
              <a:avLst/>
              <a:gdLst>
                <a:gd name="T0" fmla="*/ 0 w 34"/>
                <a:gd name="T1" fmla="*/ 24 h 55"/>
                <a:gd name="T2" fmla="*/ 17 w 34"/>
                <a:gd name="T3" fmla="*/ 55 h 55"/>
                <a:gd name="T4" fmla="*/ 34 w 34"/>
                <a:gd name="T5" fmla="*/ 12 h 55"/>
                <a:gd name="T6" fmla="*/ 34 w 34"/>
                <a:gd name="T7" fmla="*/ 0 h 55"/>
                <a:gd name="T8" fmla="*/ 3 w 34"/>
                <a:gd name="T9" fmla="*/ 13 h 55"/>
                <a:gd name="T10" fmla="*/ 0 w 34"/>
                <a:gd name="T11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5">
                  <a:moveTo>
                    <a:pt x="0" y="24"/>
                  </a:moveTo>
                  <a:cubicBezTo>
                    <a:pt x="17" y="55"/>
                    <a:pt x="17" y="55"/>
                    <a:pt x="17" y="55"/>
                  </a:cubicBezTo>
                  <a:cubicBezTo>
                    <a:pt x="27" y="44"/>
                    <a:pt x="33" y="29"/>
                    <a:pt x="34" y="12"/>
                  </a:cubicBezTo>
                  <a:cubicBezTo>
                    <a:pt x="34" y="8"/>
                    <a:pt x="34" y="4"/>
                    <a:pt x="34" y="0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7" name="Freeform 1356"/>
            <p:cNvSpPr>
              <a:spLocks/>
            </p:cNvSpPr>
            <p:nvPr/>
          </p:nvSpPr>
          <p:spPr bwMode="auto">
            <a:xfrm>
              <a:off x="-3225800" y="6400800"/>
              <a:ext cx="180975" cy="149225"/>
            </a:xfrm>
            <a:custGeom>
              <a:avLst/>
              <a:gdLst>
                <a:gd name="T0" fmla="*/ 0 w 48"/>
                <a:gd name="T1" fmla="*/ 0 h 40"/>
                <a:gd name="T2" fmla="*/ 4 w 48"/>
                <a:gd name="T3" fmla="*/ 34 h 40"/>
                <a:gd name="T4" fmla="*/ 13 w 48"/>
                <a:gd name="T5" fmla="*/ 40 h 40"/>
                <a:gd name="T6" fmla="*/ 48 w 48"/>
                <a:gd name="T7" fmla="*/ 33 h 40"/>
                <a:gd name="T8" fmla="*/ 0 w 4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0" y="0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8" y="16"/>
                    <a:pt x="21" y="4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8" name="Freeform 1357"/>
            <p:cNvSpPr>
              <a:spLocks/>
            </p:cNvSpPr>
            <p:nvPr/>
          </p:nvSpPr>
          <p:spPr bwMode="auto">
            <a:xfrm>
              <a:off x="-3503613" y="6403975"/>
              <a:ext cx="173038" cy="157163"/>
            </a:xfrm>
            <a:custGeom>
              <a:avLst/>
              <a:gdLst>
                <a:gd name="T0" fmla="*/ 0 w 46"/>
                <a:gd name="T1" fmla="*/ 35 h 42"/>
                <a:gd name="T2" fmla="*/ 33 w 46"/>
                <a:gd name="T3" fmla="*/ 42 h 42"/>
                <a:gd name="T4" fmla="*/ 42 w 46"/>
                <a:gd name="T5" fmla="*/ 35 h 42"/>
                <a:gd name="T6" fmla="*/ 46 w 46"/>
                <a:gd name="T7" fmla="*/ 0 h 42"/>
                <a:gd name="T8" fmla="*/ 0 w 46"/>
                <a:gd name="T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2">
                  <a:moveTo>
                    <a:pt x="0" y="35"/>
                  </a:moveTo>
                  <a:cubicBezTo>
                    <a:pt x="33" y="42"/>
                    <a:pt x="33" y="42"/>
                    <a:pt x="33" y="42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6" y="5"/>
                    <a:pt x="10" y="18"/>
                    <a:pt x="0" y="3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9" name="Freeform 1358"/>
            <p:cNvSpPr>
              <a:spLocks noEditPoints="1"/>
            </p:cNvSpPr>
            <p:nvPr/>
          </p:nvSpPr>
          <p:spPr bwMode="auto">
            <a:xfrm>
              <a:off x="-7162800" y="6261100"/>
              <a:ext cx="798513" cy="798513"/>
            </a:xfrm>
            <a:custGeom>
              <a:avLst/>
              <a:gdLst>
                <a:gd name="T0" fmla="*/ 0 w 213"/>
                <a:gd name="T1" fmla="*/ 106 h 213"/>
                <a:gd name="T2" fmla="*/ 5 w 213"/>
                <a:gd name="T3" fmla="*/ 137 h 213"/>
                <a:gd name="T4" fmla="*/ 9 w 213"/>
                <a:gd name="T5" fmla="*/ 149 h 213"/>
                <a:gd name="T6" fmla="*/ 106 w 213"/>
                <a:gd name="T7" fmla="*/ 213 h 213"/>
                <a:gd name="T8" fmla="*/ 197 w 213"/>
                <a:gd name="T9" fmla="*/ 162 h 213"/>
                <a:gd name="T10" fmla="*/ 202 w 213"/>
                <a:gd name="T11" fmla="*/ 152 h 213"/>
                <a:gd name="T12" fmla="*/ 204 w 213"/>
                <a:gd name="T13" fmla="*/ 149 h 213"/>
                <a:gd name="T14" fmla="*/ 213 w 213"/>
                <a:gd name="T15" fmla="*/ 106 h 213"/>
                <a:gd name="T16" fmla="*/ 197 w 213"/>
                <a:gd name="T17" fmla="*/ 51 h 213"/>
                <a:gd name="T18" fmla="*/ 174 w 213"/>
                <a:gd name="T19" fmla="*/ 24 h 213"/>
                <a:gd name="T20" fmla="*/ 106 w 213"/>
                <a:gd name="T21" fmla="*/ 0 h 213"/>
                <a:gd name="T22" fmla="*/ 39 w 213"/>
                <a:gd name="T23" fmla="*/ 24 h 213"/>
                <a:gd name="T24" fmla="*/ 0 w 213"/>
                <a:gd name="T25" fmla="*/ 106 h 213"/>
                <a:gd name="T26" fmla="*/ 33 w 213"/>
                <a:gd name="T27" fmla="*/ 143 h 213"/>
                <a:gd name="T28" fmla="*/ 24 w 213"/>
                <a:gd name="T29" fmla="*/ 106 h 213"/>
                <a:gd name="T30" fmla="*/ 106 w 213"/>
                <a:gd name="T31" fmla="*/ 24 h 213"/>
                <a:gd name="T32" fmla="*/ 189 w 213"/>
                <a:gd name="T33" fmla="*/ 106 h 213"/>
                <a:gd name="T34" fmla="*/ 177 w 213"/>
                <a:gd name="T35" fmla="*/ 149 h 213"/>
                <a:gd name="T36" fmla="*/ 175 w 213"/>
                <a:gd name="T37" fmla="*/ 152 h 213"/>
                <a:gd name="T38" fmla="*/ 106 w 213"/>
                <a:gd name="T39" fmla="*/ 188 h 213"/>
                <a:gd name="T40" fmla="*/ 36 w 213"/>
                <a:gd name="T41" fmla="*/ 149 h 213"/>
                <a:gd name="T42" fmla="*/ 33 w 213"/>
                <a:gd name="T43" fmla="*/ 14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213">
                  <a:moveTo>
                    <a:pt x="0" y="106"/>
                  </a:moveTo>
                  <a:cubicBezTo>
                    <a:pt x="0" y="117"/>
                    <a:pt x="2" y="127"/>
                    <a:pt x="5" y="137"/>
                  </a:cubicBezTo>
                  <a:cubicBezTo>
                    <a:pt x="6" y="141"/>
                    <a:pt x="7" y="145"/>
                    <a:pt x="9" y="149"/>
                  </a:cubicBezTo>
                  <a:cubicBezTo>
                    <a:pt x="26" y="187"/>
                    <a:pt x="63" y="213"/>
                    <a:pt x="106" y="213"/>
                  </a:cubicBezTo>
                  <a:cubicBezTo>
                    <a:pt x="145" y="213"/>
                    <a:pt x="178" y="192"/>
                    <a:pt x="197" y="162"/>
                  </a:cubicBezTo>
                  <a:cubicBezTo>
                    <a:pt x="199" y="159"/>
                    <a:pt x="201" y="156"/>
                    <a:pt x="202" y="152"/>
                  </a:cubicBezTo>
                  <a:cubicBezTo>
                    <a:pt x="203" y="151"/>
                    <a:pt x="203" y="150"/>
                    <a:pt x="204" y="149"/>
                  </a:cubicBezTo>
                  <a:cubicBezTo>
                    <a:pt x="209" y="136"/>
                    <a:pt x="213" y="122"/>
                    <a:pt x="213" y="106"/>
                  </a:cubicBezTo>
                  <a:cubicBezTo>
                    <a:pt x="213" y="86"/>
                    <a:pt x="207" y="67"/>
                    <a:pt x="197" y="51"/>
                  </a:cubicBezTo>
                  <a:cubicBezTo>
                    <a:pt x="191" y="41"/>
                    <a:pt x="183" y="32"/>
                    <a:pt x="174" y="24"/>
                  </a:cubicBezTo>
                  <a:cubicBezTo>
                    <a:pt x="156" y="9"/>
                    <a:pt x="132" y="0"/>
                    <a:pt x="106" y="0"/>
                  </a:cubicBezTo>
                  <a:cubicBezTo>
                    <a:pt x="81" y="0"/>
                    <a:pt x="57" y="9"/>
                    <a:pt x="39" y="24"/>
                  </a:cubicBezTo>
                  <a:cubicBezTo>
                    <a:pt x="15" y="44"/>
                    <a:pt x="0" y="73"/>
                    <a:pt x="0" y="106"/>
                  </a:cubicBezTo>
                  <a:close/>
                  <a:moveTo>
                    <a:pt x="33" y="143"/>
                  </a:moveTo>
                  <a:cubicBezTo>
                    <a:pt x="27" y="132"/>
                    <a:pt x="24" y="119"/>
                    <a:pt x="24" y="106"/>
                  </a:cubicBezTo>
                  <a:cubicBezTo>
                    <a:pt x="24" y="61"/>
                    <a:pt x="61" y="24"/>
                    <a:pt x="106" y="24"/>
                  </a:cubicBezTo>
                  <a:cubicBezTo>
                    <a:pt x="152" y="24"/>
                    <a:pt x="189" y="61"/>
                    <a:pt x="189" y="106"/>
                  </a:cubicBezTo>
                  <a:cubicBezTo>
                    <a:pt x="189" y="122"/>
                    <a:pt x="184" y="137"/>
                    <a:pt x="177" y="149"/>
                  </a:cubicBezTo>
                  <a:cubicBezTo>
                    <a:pt x="176" y="150"/>
                    <a:pt x="175" y="151"/>
                    <a:pt x="175" y="152"/>
                  </a:cubicBezTo>
                  <a:cubicBezTo>
                    <a:pt x="160" y="174"/>
                    <a:pt x="135" y="188"/>
                    <a:pt x="106" y="188"/>
                  </a:cubicBezTo>
                  <a:cubicBezTo>
                    <a:pt x="77" y="188"/>
                    <a:pt x="51" y="173"/>
                    <a:pt x="36" y="149"/>
                  </a:cubicBezTo>
                  <a:cubicBezTo>
                    <a:pt x="35" y="147"/>
                    <a:pt x="34" y="145"/>
                    <a:pt x="33" y="143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0" name="Freeform 1359"/>
            <p:cNvSpPr>
              <a:spLocks noEditPoints="1"/>
            </p:cNvSpPr>
            <p:nvPr/>
          </p:nvSpPr>
          <p:spPr bwMode="auto">
            <a:xfrm>
              <a:off x="-7072313" y="6351588"/>
              <a:ext cx="619125" cy="614363"/>
            </a:xfrm>
            <a:custGeom>
              <a:avLst/>
              <a:gdLst>
                <a:gd name="T0" fmla="*/ 0 w 165"/>
                <a:gd name="T1" fmla="*/ 82 h 164"/>
                <a:gd name="T2" fmla="*/ 9 w 165"/>
                <a:gd name="T3" fmla="*/ 119 h 164"/>
                <a:gd name="T4" fmla="*/ 12 w 165"/>
                <a:gd name="T5" fmla="*/ 125 h 164"/>
                <a:gd name="T6" fmla="*/ 82 w 165"/>
                <a:gd name="T7" fmla="*/ 164 h 164"/>
                <a:gd name="T8" fmla="*/ 151 w 165"/>
                <a:gd name="T9" fmla="*/ 128 h 164"/>
                <a:gd name="T10" fmla="*/ 153 w 165"/>
                <a:gd name="T11" fmla="*/ 125 h 164"/>
                <a:gd name="T12" fmla="*/ 165 w 165"/>
                <a:gd name="T13" fmla="*/ 82 h 164"/>
                <a:gd name="T14" fmla="*/ 82 w 165"/>
                <a:gd name="T15" fmla="*/ 0 h 164"/>
                <a:gd name="T16" fmla="*/ 0 w 165"/>
                <a:gd name="T17" fmla="*/ 82 h 164"/>
                <a:gd name="T18" fmla="*/ 7 w 165"/>
                <a:gd name="T19" fmla="*/ 79 h 164"/>
                <a:gd name="T20" fmla="*/ 86 w 165"/>
                <a:gd name="T21" fmla="*/ 7 h 164"/>
                <a:gd name="T22" fmla="*/ 157 w 165"/>
                <a:gd name="T23" fmla="*/ 86 h 164"/>
                <a:gd name="T24" fmla="*/ 144 w 165"/>
                <a:gd name="T25" fmla="*/ 125 h 164"/>
                <a:gd name="T26" fmla="*/ 142 w 165"/>
                <a:gd name="T27" fmla="*/ 128 h 164"/>
                <a:gd name="T28" fmla="*/ 79 w 165"/>
                <a:gd name="T29" fmla="*/ 157 h 164"/>
                <a:gd name="T30" fmla="*/ 21 w 165"/>
                <a:gd name="T31" fmla="*/ 125 h 164"/>
                <a:gd name="T32" fmla="*/ 18 w 165"/>
                <a:gd name="T33" fmla="*/ 121 h 164"/>
                <a:gd name="T34" fmla="*/ 7 w 165"/>
                <a:gd name="T35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164">
                  <a:moveTo>
                    <a:pt x="0" y="82"/>
                  </a:moveTo>
                  <a:cubicBezTo>
                    <a:pt x="0" y="95"/>
                    <a:pt x="3" y="108"/>
                    <a:pt x="9" y="119"/>
                  </a:cubicBezTo>
                  <a:cubicBezTo>
                    <a:pt x="10" y="121"/>
                    <a:pt x="11" y="123"/>
                    <a:pt x="12" y="125"/>
                  </a:cubicBezTo>
                  <a:cubicBezTo>
                    <a:pt x="27" y="149"/>
                    <a:pt x="53" y="164"/>
                    <a:pt x="82" y="164"/>
                  </a:cubicBezTo>
                  <a:cubicBezTo>
                    <a:pt x="111" y="164"/>
                    <a:pt x="136" y="150"/>
                    <a:pt x="151" y="128"/>
                  </a:cubicBezTo>
                  <a:cubicBezTo>
                    <a:pt x="151" y="127"/>
                    <a:pt x="152" y="126"/>
                    <a:pt x="153" y="125"/>
                  </a:cubicBezTo>
                  <a:cubicBezTo>
                    <a:pt x="160" y="113"/>
                    <a:pt x="165" y="98"/>
                    <a:pt x="165" y="82"/>
                  </a:cubicBezTo>
                  <a:cubicBezTo>
                    <a:pt x="165" y="37"/>
                    <a:pt x="128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lose/>
                  <a:moveTo>
                    <a:pt x="7" y="79"/>
                  </a:moveTo>
                  <a:cubicBezTo>
                    <a:pt x="9" y="37"/>
                    <a:pt x="44" y="6"/>
                    <a:pt x="86" y="7"/>
                  </a:cubicBezTo>
                  <a:cubicBezTo>
                    <a:pt x="127" y="9"/>
                    <a:pt x="159" y="44"/>
                    <a:pt x="157" y="86"/>
                  </a:cubicBezTo>
                  <a:cubicBezTo>
                    <a:pt x="157" y="100"/>
                    <a:pt x="152" y="114"/>
                    <a:pt x="144" y="125"/>
                  </a:cubicBezTo>
                  <a:cubicBezTo>
                    <a:pt x="143" y="126"/>
                    <a:pt x="143" y="127"/>
                    <a:pt x="142" y="128"/>
                  </a:cubicBezTo>
                  <a:cubicBezTo>
                    <a:pt x="127" y="147"/>
                    <a:pt x="104" y="158"/>
                    <a:pt x="79" y="157"/>
                  </a:cubicBezTo>
                  <a:cubicBezTo>
                    <a:pt x="55" y="156"/>
                    <a:pt x="34" y="143"/>
                    <a:pt x="21" y="125"/>
                  </a:cubicBezTo>
                  <a:cubicBezTo>
                    <a:pt x="20" y="123"/>
                    <a:pt x="19" y="122"/>
                    <a:pt x="18" y="121"/>
                  </a:cubicBezTo>
                  <a:cubicBezTo>
                    <a:pt x="11" y="108"/>
                    <a:pt x="7" y="94"/>
                    <a:pt x="7" y="79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1" name="Freeform 1360"/>
            <p:cNvSpPr>
              <a:spLocks noEditPoints="1"/>
            </p:cNvSpPr>
            <p:nvPr/>
          </p:nvSpPr>
          <p:spPr bwMode="auto">
            <a:xfrm>
              <a:off x="-7046913" y="6373813"/>
              <a:ext cx="569913" cy="569913"/>
            </a:xfrm>
            <a:custGeom>
              <a:avLst/>
              <a:gdLst>
                <a:gd name="T0" fmla="*/ 14 w 152"/>
                <a:gd name="T1" fmla="*/ 119 h 152"/>
                <a:gd name="T2" fmla="*/ 135 w 152"/>
                <a:gd name="T3" fmla="*/ 122 h 152"/>
                <a:gd name="T4" fmla="*/ 150 w 152"/>
                <a:gd name="T5" fmla="*/ 80 h 152"/>
                <a:gd name="T6" fmla="*/ 0 w 152"/>
                <a:gd name="T7" fmla="*/ 73 h 152"/>
                <a:gd name="T8" fmla="*/ 9 w 152"/>
                <a:gd name="T9" fmla="*/ 53 h 152"/>
                <a:gd name="T10" fmla="*/ 52 w 152"/>
                <a:gd name="T11" fmla="*/ 78 h 152"/>
                <a:gd name="T12" fmla="*/ 9 w 152"/>
                <a:gd name="T13" fmla="*/ 53 h 152"/>
                <a:gd name="T14" fmla="*/ 55 w 152"/>
                <a:gd name="T15" fmla="*/ 43 h 152"/>
                <a:gd name="T16" fmla="*/ 14 w 152"/>
                <a:gd name="T17" fmla="*/ 43 h 152"/>
                <a:gd name="T18" fmla="*/ 66 w 152"/>
                <a:gd name="T19" fmla="*/ 73 h 152"/>
                <a:gd name="T20" fmla="*/ 61 w 152"/>
                <a:gd name="T21" fmla="*/ 71 h 152"/>
                <a:gd name="T22" fmla="*/ 66 w 152"/>
                <a:gd name="T23" fmla="*/ 73 h 152"/>
                <a:gd name="T24" fmla="*/ 70 w 152"/>
                <a:gd name="T25" fmla="*/ 84 h 152"/>
                <a:gd name="T26" fmla="*/ 66 w 152"/>
                <a:gd name="T27" fmla="*/ 89 h 152"/>
                <a:gd name="T28" fmla="*/ 81 w 152"/>
                <a:gd name="T29" fmla="*/ 54 h 152"/>
                <a:gd name="T30" fmla="*/ 68 w 152"/>
                <a:gd name="T31" fmla="*/ 6 h 152"/>
                <a:gd name="T32" fmla="*/ 81 w 152"/>
                <a:gd name="T33" fmla="*/ 54 h 152"/>
                <a:gd name="T34" fmla="*/ 78 w 152"/>
                <a:gd name="T35" fmla="*/ 64 h 152"/>
                <a:gd name="T36" fmla="*/ 73 w 152"/>
                <a:gd name="T37" fmla="*/ 64 h 152"/>
                <a:gd name="T38" fmla="*/ 84 w 152"/>
                <a:gd name="T39" fmla="*/ 76 h 152"/>
                <a:gd name="T40" fmla="*/ 67 w 152"/>
                <a:gd name="T41" fmla="*/ 76 h 152"/>
                <a:gd name="T42" fmla="*/ 84 w 152"/>
                <a:gd name="T43" fmla="*/ 76 h 152"/>
                <a:gd name="T44" fmla="*/ 85 w 152"/>
                <a:gd name="T45" fmla="*/ 85 h 152"/>
                <a:gd name="T46" fmla="*/ 81 w 152"/>
                <a:gd name="T47" fmla="*/ 88 h 152"/>
                <a:gd name="T48" fmla="*/ 87 w 152"/>
                <a:gd name="T49" fmla="*/ 70 h 152"/>
                <a:gd name="T50" fmla="*/ 88 w 152"/>
                <a:gd name="T51" fmla="*/ 75 h 152"/>
                <a:gd name="T52" fmla="*/ 87 w 152"/>
                <a:gd name="T53" fmla="*/ 70 h 152"/>
                <a:gd name="T54" fmla="*/ 101 w 152"/>
                <a:gd name="T55" fmla="*/ 47 h 152"/>
                <a:gd name="T56" fmla="*/ 88 w 152"/>
                <a:gd name="T57" fmla="*/ 7 h 152"/>
                <a:gd name="T58" fmla="*/ 143 w 152"/>
                <a:gd name="T59" fmla="*/ 56 h 152"/>
                <a:gd name="T60" fmla="*/ 93 w 152"/>
                <a:gd name="T61" fmla="*/ 61 h 152"/>
                <a:gd name="T62" fmla="*/ 143 w 152"/>
                <a:gd name="T63" fmla="*/ 56 h 152"/>
                <a:gd name="T64" fmla="*/ 126 w 152"/>
                <a:gd name="T65" fmla="*/ 119 h 152"/>
                <a:gd name="T66" fmla="*/ 114 w 152"/>
                <a:gd name="T67" fmla="*/ 80 h 152"/>
                <a:gd name="T68" fmla="*/ 146 w 152"/>
                <a:gd name="T69" fmla="*/ 79 h 152"/>
                <a:gd name="T70" fmla="*/ 128 w 152"/>
                <a:gd name="T71" fmla="*/ 122 h 152"/>
                <a:gd name="T72" fmla="*/ 105 w 152"/>
                <a:gd name="T73" fmla="*/ 122 h 152"/>
                <a:gd name="T74" fmla="*/ 84 w 152"/>
                <a:gd name="T75" fmla="*/ 97 h 152"/>
                <a:gd name="T76" fmla="*/ 115 w 152"/>
                <a:gd name="T77" fmla="*/ 119 h 152"/>
                <a:gd name="T78" fmla="*/ 122 w 152"/>
                <a:gd name="T79" fmla="*/ 129 h 152"/>
                <a:gd name="T80" fmla="*/ 48 w 152"/>
                <a:gd name="T81" fmla="*/ 141 h 152"/>
                <a:gd name="T82" fmla="*/ 69 w 152"/>
                <a:gd name="T83" fmla="*/ 118 h 152"/>
                <a:gd name="T84" fmla="*/ 84 w 152"/>
                <a:gd name="T85" fmla="*/ 114 h 152"/>
                <a:gd name="T86" fmla="*/ 91 w 152"/>
                <a:gd name="T87" fmla="*/ 122 h 152"/>
                <a:gd name="T88" fmla="*/ 72 w 152"/>
                <a:gd name="T89" fmla="*/ 146 h 152"/>
                <a:gd name="T90" fmla="*/ 33 w 152"/>
                <a:gd name="T91" fmla="*/ 132 h 152"/>
                <a:gd name="T92" fmla="*/ 41 w 152"/>
                <a:gd name="T93" fmla="*/ 119 h 152"/>
                <a:gd name="T94" fmla="*/ 70 w 152"/>
                <a:gd name="T95" fmla="*/ 99 h 152"/>
                <a:gd name="T96" fmla="*/ 52 w 152"/>
                <a:gd name="T97" fmla="*/ 122 h 152"/>
                <a:gd name="T98" fmla="*/ 33 w 152"/>
                <a:gd name="T99" fmla="*/ 132 h 152"/>
                <a:gd name="T100" fmla="*/ 6 w 152"/>
                <a:gd name="T101" fmla="*/ 70 h 152"/>
                <a:gd name="T102" fmla="*/ 42 w 152"/>
                <a:gd name="T103" fmla="*/ 96 h 152"/>
                <a:gd name="T104" fmla="*/ 28 w 152"/>
                <a:gd name="T105" fmla="*/ 119 h 152"/>
                <a:gd name="T106" fmla="*/ 20 w 152"/>
                <a:gd name="T107" fmla="*/ 119 h 152"/>
                <a:gd name="T108" fmla="*/ 5 w 152"/>
                <a:gd name="T109" fmla="*/ 7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" h="152">
                  <a:moveTo>
                    <a:pt x="11" y="115"/>
                  </a:moveTo>
                  <a:cubicBezTo>
                    <a:pt x="12" y="116"/>
                    <a:pt x="13" y="117"/>
                    <a:pt x="14" y="119"/>
                  </a:cubicBezTo>
                  <a:cubicBezTo>
                    <a:pt x="27" y="137"/>
                    <a:pt x="48" y="150"/>
                    <a:pt x="72" y="151"/>
                  </a:cubicBezTo>
                  <a:cubicBezTo>
                    <a:pt x="97" y="152"/>
                    <a:pt x="120" y="141"/>
                    <a:pt x="135" y="122"/>
                  </a:cubicBezTo>
                  <a:cubicBezTo>
                    <a:pt x="136" y="121"/>
                    <a:pt x="136" y="120"/>
                    <a:pt x="137" y="119"/>
                  </a:cubicBezTo>
                  <a:cubicBezTo>
                    <a:pt x="145" y="108"/>
                    <a:pt x="150" y="94"/>
                    <a:pt x="150" y="80"/>
                  </a:cubicBezTo>
                  <a:cubicBezTo>
                    <a:pt x="152" y="38"/>
                    <a:pt x="120" y="3"/>
                    <a:pt x="79" y="1"/>
                  </a:cubicBezTo>
                  <a:cubicBezTo>
                    <a:pt x="37" y="0"/>
                    <a:pt x="2" y="31"/>
                    <a:pt x="0" y="73"/>
                  </a:cubicBezTo>
                  <a:cubicBezTo>
                    <a:pt x="0" y="88"/>
                    <a:pt x="4" y="102"/>
                    <a:pt x="11" y="115"/>
                  </a:cubicBezTo>
                  <a:close/>
                  <a:moveTo>
                    <a:pt x="9" y="53"/>
                  </a:moveTo>
                  <a:cubicBezTo>
                    <a:pt x="56" y="65"/>
                    <a:pt x="56" y="65"/>
                    <a:pt x="56" y="6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59"/>
                    <a:pt x="8" y="56"/>
                    <a:pt x="9" y="53"/>
                  </a:cubicBezTo>
                  <a:close/>
                  <a:moveTo>
                    <a:pt x="59" y="8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23" y="26"/>
                    <a:pt x="40" y="13"/>
                    <a:pt x="59" y="8"/>
                  </a:cubicBezTo>
                  <a:close/>
                  <a:moveTo>
                    <a:pt x="66" y="73"/>
                  </a:moveTo>
                  <a:cubicBezTo>
                    <a:pt x="66" y="75"/>
                    <a:pt x="64" y="76"/>
                    <a:pt x="62" y="75"/>
                  </a:cubicBezTo>
                  <a:cubicBezTo>
                    <a:pt x="61" y="75"/>
                    <a:pt x="60" y="73"/>
                    <a:pt x="61" y="71"/>
                  </a:cubicBezTo>
                  <a:cubicBezTo>
                    <a:pt x="61" y="70"/>
                    <a:pt x="63" y="69"/>
                    <a:pt x="64" y="70"/>
                  </a:cubicBezTo>
                  <a:cubicBezTo>
                    <a:pt x="66" y="70"/>
                    <a:pt x="66" y="72"/>
                    <a:pt x="66" y="73"/>
                  </a:cubicBezTo>
                  <a:close/>
                  <a:moveTo>
                    <a:pt x="66" y="85"/>
                  </a:moveTo>
                  <a:cubicBezTo>
                    <a:pt x="67" y="84"/>
                    <a:pt x="68" y="83"/>
                    <a:pt x="70" y="84"/>
                  </a:cubicBezTo>
                  <a:cubicBezTo>
                    <a:pt x="71" y="85"/>
                    <a:pt x="71" y="87"/>
                    <a:pt x="70" y="88"/>
                  </a:cubicBezTo>
                  <a:cubicBezTo>
                    <a:pt x="69" y="89"/>
                    <a:pt x="68" y="90"/>
                    <a:pt x="66" y="89"/>
                  </a:cubicBezTo>
                  <a:cubicBezTo>
                    <a:pt x="65" y="88"/>
                    <a:pt x="65" y="86"/>
                    <a:pt x="66" y="85"/>
                  </a:cubicBezTo>
                  <a:close/>
                  <a:moveTo>
                    <a:pt x="81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1" y="6"/>
                    <a:pt x="74" y="6"/>
                    <a:pt x="77" y="6"/>
                  </a:cubicBezTo>
                  <a:lnTo>
                    <a:pt x="81" y="54"/>
                  </a:lnTo>
                  <a:close/>
                  <a:moveTo>
                    <a:pt x="75" y="61"/>
                  </a:moveTo>
                  <a:cubicBezTo>
                    <a:pt x="77" y="61"/>
                    <a:pt x="78" y="62"/>
                    <a:pt x="78" y="64"/>
                  </a:cubicBezTo>
                  <a:cubicBezTo>
                    <a:pt x="78" y="65"/>
                    <a:pt x="77" y="66"/>
                    <a:pt x="75" y="66"/>
                  </a:cubicBezTo>
                  <a:cubicBezTo>
                    <a:pt x="74" y="66"/>
                    <a:pt x="73" y="65"/>
                    <a:pt x="73" y="64"/>
                  </a:cubicBezTo>
                  <a:cubicBezTo>
                    <a:pt x="73" y="62"/>
                    <a:pt x="74" y="61"/>
                    <a:pt x="75" y="61"/>
                  </a:cubicBezTo>
                  <a:close/>
                  <a:moveTo>
                    <a:pt x="84" y="76"/>
                  </a:moveTo>
                  <a:cubicBezTo>
                    <a:pt x="84" y="81"/>
                    <a:pt x="80" y="85"/>
                    <a:pt x="75" y="85"/>
                  </a:cubicBezTo>
                  <a:cubicBezTo>
                    <a:pt x="71" y="85"/>
                    <a:pt x="67" y="81"/>
                    <a:pt x="67" y="76"/>
                  </a:cubicBezTo>
                  <a:cubicBezTo>
                    <a:pt x="67" y="71"/>
                    <a:pt x="71" y="67"/>
                    <a:pt x="75" y="67"/>
                  </a:cubicBezTo>
                  <a:cubicBezTo>
                    <a:pt x="80" y="67"/>
                    <a:pt x="84" y="71"/>
                    <a:pt x="84" y="76"/>
                  </a:cubicBezTo>
                  <a:close/>
                  <a:moveTo>
                    <a:pt x="81" y="84"/>
                  </a:moveTo>
                  <a:cubicBezTo>
                    <a:pt x="82" y="83"/>
                    <a:pt x="84" y="84"/>
                    <a:pt x="85" y="85"/>
                  </a:cubicBezTo>
                  <a:cubicBezTo>
                    <a:pt x="86" y="86"/>
                    <a:pt x="86" y="88"/>
                    <a:pt x="85" y="89"/>
                  </a:cubicBezTo>
                  <a:cubicBezTo>
                    <a:pt x="83" y="90"/>
                    <a:pt x="82" y="89"/>
                    <a:pt x="81" y="88"/>
                  </a:cubicBezTo>
                  <a:cubicBezTo>
                    <a:pt x="80" y="87"/>
                    <a:pt x="80" y="85"/>
                    <a:pt x="81" y="84"/>
                  </a:cubicBezTo>
                  <a:close/>
                  <a:moveTo>
                    <a:pt x="87" y="70"/>
                  </a:moveTo>
                  <a:cubicBezTo>
                    <a:pt x="88" y="69"/>
                    <a:pt x="90" y="70"/>
                    <a:pt x="90" y="71"/>
                  </a:cubicBezTo>
                  <a:cubicBezTo>
                    <a:pt x="91" y="73"/>
                    <a:pt x="90" y="75"/>
                    <a:pt x="88" y="75"/>
                  </a:cubicBezTo>
                  <a:cubicBezTo>
                    <a:pt x="87" y="76"/>
                    <a:pt x="85" y="75"/>
                    <a:pt x="85" y="73"/>
                  </a:cubicBezTo>
                  <a:cubicBezTo>
                    <a:pt x="84" y="72"/>
                    <a:pt x="85" y="70"/>
                    <a:pt x="87" y="70"/>
                  </a:cubicBezTo>
                  <a:close/>
                  <a:moveTo>
                    <a:pt x="135" y="40"/>
                  </a:moveTo>
                  <a:cubicBezTo>
                    <a:pt x="101" y="47"/>
                    <a:pt x="101" y="47"/>
                    <a:pt x="101" y="47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108" y="11"/>
                    <a:pt x="125" y="23"/>
                    <a:pt x="135" y="40"/>
                  </a:cubicBezTo>
                  <a:close/>
                  <a:moveTo>
                    <a:pt x="143" y="56"/>
                  </a:moveTo>
                  <a:cubicBezTo>
                    <a:pt x="98" y="74"/>
                    <a:pt x="98" y="74"/>
                    <a:pt x="98" y="74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2" y="53"/>
                    <a:pt x="143" y="56"/>
                  </a:cubicBezTo>
                  <a:close/>
                  <a:moveTo>
                    <a:pt x="128" y="122"/>
                  </a:moveTo>
                  <a:cubicBezTo>
                    <a:pt x="126" y="119"/>
                    <a:pt x="126" y="119"/>
                    <a:pt x="126" y="119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46" y="71"/>
                    <a:pt x="146" y="75"/>
                    <a:pt x="146" y="79"/>
                  </a:cubicBezTo>
                  <a:cubicBezTo>
                    <a:pt x="145" y="94"/>
                    <a:pt x="140" y="108"/>
                    <a:pt x="131" y="119"/>
                  </a:cubicBezTo>
                  <a:cubicBezTo>
                    <a:pt x="130" y="120"/>
                    <a:pt x="129" y="121"/>
                    <a:pt x="128" y="122"/>
                  </a:cubicBezTo>
                  <a:close/>
                  <a:moveTo>
                    <a:pt x="115" y="134"/>
                  </a:moveTo>
                  <a:cubicBezTo>
                    <a:pt x="105" y="122"/>
                    <a:pt x="105" y="122"/>
                    <a:pt x="105" y="122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2" y="129"/>
                    <a:pt x="122" y="129"/>
                    <a:pt x="122" y="129"/>
                  </a:cubicBezTo>
                  <a:cubicBezTo>
                    <a:pt x="120" y="131"/>
                    <a:pt x="118" y="132"/>
                    <a:pt x="115" y="134"/>
                  </a:cubicBezTo>
                  <a:close/>
                  <a:moveTo>
                    <a:pt x="48" y="141"/>
                  </a:moveTo>
                  <a:cubicBezTo>
                    <a:pt x="65" y="122"/>
                    <a:pt x="65" y="122"/>
                    <a:pt x="65" y="122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96" y="144"/>
                    <a:pt x="84" y="147"/>
                    <a:pt x="72" y="146"/>
                  </a:cubicBezTo>
                  <a:cubicBezTo>
                    <a:pt x="64" y="146"/>
                    <a:pt x="56" y="144"/>
                    <a:pt x="48" y="141"/>
                  </a:cubicBezTo>
                  <a:close/>
                  <a:moveTo>
                    <a:pt x="33" y="132"/>
                  </a:moveTo>
                  <a:cubicBezTo>
                    <a:pt x="40" y="120"/>
                    <a:pt x="40" y="120"/>
                    <a:pt x="40" y="120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38" y="135"/>
                    <a:pt x="35" y="134"/>
                    <a:pt x="33" y="132"/>
                  </a:cubicBezTo>
                  <a:close/>
                  <a:moveTo>
                    <a:pt x="5" y="73"/>
                  </a:moveTo>
                  <a:cubicBezTo>
                    <a:pt x="5" y="72"/>
                    <a:pt x="5" y="71"/>
                    <a:pt x="6" y="70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23" y="123"/>
                    <a:pt x="21" y="121"/>
                    <a:pt x="20" y="119"/>
                  </a:cubicBezTo>
                  <a:cubicBezTo>
                    <a:pt x="19" y="118"/>
                    <a:pt x="18" y="117"/>
                    <a:pt x="18" y="116"/>
                  </a:cubicBezTo>
                  <a:cubicBezTo>
                    <a:pt x="9" y="104"/>
                    <a:pt x="5" y="89"/>
                    <a:pt x="5" y="73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2" name="Oval 1361"/>
            <p:cNvSpPr>
              <a:spLocks noChangeArrowheads="1"/>
            </p:cNvSpPr>
            <p:nvPr/>
          </p:nvSpPr>
          <p:spPr bwMode="auto">
            <a:xfrm>
              <a:off x="-6772275" y="6602413"/>
              <a:ext cx="19050" cy="1905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3" name="Freeform 1362"/>
            <p:cNvSpPr>
              <a:spLocks/>
            </p:cNvSpPr>
            <p:nvPr/>
          </p:nvSpPr>
          <p:spPr bwMode="auto">
            <a:xfrm>
              <a:off x="-6821488" y="6632575"/>
              <a:ext cx="22225" cy="26988"/>
            </a:xfrm>
            <a:custGeom>
              <a:avLst/>
              <a:gdLst>
                <a:gd name="T0" fmla="*/ 1 w 6"/>
                <a:gd name="T1" fmla="*/ 2 h 7"/>
                <a:gd name="T2" fmla="*/ 2 w 6"/>
                <a:gd name="T3" fmla="*/ 6 h 7"/>
                <a:gd name="T4" fmla="*/ 6 w 6"/>
                <a:gd name="T5" fmla="*/ 4 h 7"/>
                <a:gd name="T6" fmla="*/ 4 w 6"/>
                <a:gd name="T7" fmla="*/ 1 h 7"/>
                <a:gd name="T8" fmla="*/ 1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2"/>
                  </a:moveTo>
                  <a:cubicBezTo>
                    <a:pt x="0" y="4"/>
                    <a:pt x="1" y="6"/>
                    <a:pt x="2" y="6"/>
                  </a:cubicBezTo>
                  <a:cubicBezTo>
                    <a:pt x="4" y="7"/>
                    <a:pt x="6" y="6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ubicBezTo>
                    <a:pt x="3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4" name="Freeform 1363"/>
            <p:cNvSpPr>
              <a:spLocks/>
            </p:cNvSpPr>
            <p:nvPr/>
          </p:nvSpPr>
          <p:spPr bwMode="auto">
            <a:xfrm>
              <a:off x="-6802438" y="6684963"/>
              <a:ext cx="22225" cy="26988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5 h 7"/>
                <a:gd name="T4" fmla="*/ 5 w 6"/>
                <a:gd name="T5" fmla="*/ 1 h 7"/>
                <a:gd name="T6" fmla="*/ 1 w 6"/>
                <a:gd name="T7" fmla="*/ 2 h 7"/>
                <a:gd name="T8" fmla="*/ 1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5" name="Freeform 1364"/>
            <p:cNvSpPr>
              <a:spLocks/>
            </p:cNvSpPr>
            <p:nvPr/>
          </p:nvSpPr>
          <p:spPr bwMode="auto">
            <a:xfrm>
              <a:off x="-6746875" y="6684963"/>
              <a:ext cx="22225" cy="26988"/>
            </a:xfrm>
            <a:custGeom>
              <a:avLst/>
              <a:gdLst>
                <a:gd name="T0" fmla="*/ 1 w 6"/>
                <a:gd name="T1" fmla="*/ 5 h 7"/>
                <a:gd name="T2" fmla="*/ 4 w 6"/>
                <a:gd name="T3" fmla="*/ 6 h 7"/>
                <a:gd name="T4" fmla="*/ 5 w 6"/>
                <a:gd name="T5" fmla="*/ 2 h 7"/>
                <a:gd name="T6" fmla="*/ 1 w 6"/>
                <a:gd name="T7" fmla="*/ 1 h 7"/>
                <a:gd name="T8" fmla="*/ 1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5"/>
                  </a:moveTo>
                  <a:cubicBezTo>
                    <a:pt x="2" y="6"/>
                    <a:pt x="3" y="7"/>
                    <a:pt x="4" y="6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6" name="Freeform 1365"/>
            <p:cNvSpPr>
              <a:spLocks/>
            </p:cNvSpPr>
            <p:nvPr/>
          </p:nvSpPr>
          <p:spPr bwMode="auto">
            <a:xfrm>
              <a:off x="-6731000" y="6632575"/>
              <a:ext cx="25400" cy="26988"/>
            </a:xfrm>
            <a:custGeom>
              <a:avLst/>
              <a:gdLst>
                <a:gd name="T0" fmla="*/ 1 w 7"/>
                <a:gd name="T1" fmla="*/ 4 h 7"/>
                <a:gd name="T2" fmla="*/ 4 w 7"/>
                <a:gd name="T3" fmla="*/ 6 h 7"/>
                <a:gd name="T4" fmla="*/ 6 w 7"/>
                <a:gd name="T5" fmla="*/ 2 h 7"/>
                <a:gd name="T6" fmla="*/ 3 w 7"/>
                <a:gd name="T7" fmla="*/ 1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6"/>
                    <a:pt x="3" y="7"/>
                    <a:pt x="4" y="6"/>
                  </a:cubicBezTo>
                  <a:cubicBezTo>
                    <a:pt x="6" y="6"/>
                    <a:pt x="7" y="4"/>
                    <a:pt x="6" y="2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7" name="Oval 1366"/>
            <p:cNvSpPr>
              <a:spLocks noChangeArrowheads="1"/>
            </p:cNvSpPr>
            <p:nvPr/>
          </p:nvSpPr>
          <p:spPr bwMode="auto">
            <a:xfrm>
              <a:off x="-6794500" y="6624638"/>
              <a:ext cx="63500" cy="682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8" name="Freeform 1367"/>
            <p:cNvSpPr>
              <a:spLocks/>
            </p:cNvSpPr>
            <p:nvPr/>
          </p:nvSpPr>
          <p:spPr bwMode="auto">
            <a:xfrm>
              <a:off x="-6731000" y="6707188"/>
              <a:ext cx="141288" cy="169863"/>
            </a:xfrm>
            <a:custGeom>
              <a:avLst/>
              <a:gdLst>
                <a:gd name="T0" fmla="*/ 0 w 38"/>
                <a:gd name="T1" fmla="*/ 8 h 45"/>
                <a:gd name="T2" fmla="*/ 31 w 38"/>
                <a:gd name="T3" fmla="*/ 45 h 45"/>
                <a:gd name="T4" fmla="*/ 38 w 38"/>
                <a:gd name="T5" fmla="*/ 40 h 45"/>
                <a:gd name="T6" fmla="*/ 11 w 38"/>
                <a:gd name="T7" fmla="*/ 0 h 45"/>
                <a:gd name="T8" fmla="*/ 0 w 38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0" y="8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4" y="43"/>
                    <a:pt x="36" y="42"/>
                    <a:pt x="38" y="4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9" name="Freeform 1368"/>
            <p:cNvSpPr>
              <a:spLocks/>
            </p:cNvSpPr>
            <p:nvPr/>
          </p:nvSpPr>
          <p:spPr bwMode="auto">
            <a:xfrm>
              <a:off x="-6697663" y="6553200"/>
              <a:ext cx="187325" cy="98425"/>
            </a:xfrm>
            <a:custGeom>
              <a:avLst/>
              <a:gdLst>
                <a:gd name="T0" fmla="*/ 0 w 50"/>
                <a:gd name="T1" fmla="*/ 13 h 26"/>
                <a:gd name="T2" fmla="*/ 5 w 50"/>
                <a:gd name="T3" fmla="*/ 26 h 26"/>
                <a:gd name="T4" fmla="*/ 50 w 50"/>
                <a:gd name="T5" fmla="*/ 8 h 26"/>
                <a:gd name="T6" fmla="*/ 47 w 50"/>
                <a:gd name="T7" fmla="*/ 0 h 26"/>
                <a:gd name="T8" fmla="*/ 0 w 50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6">
                  <a:moveTo>
                    <a:pt x="0" y="13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5"/>
                    <a:pt x="47" y="0"/>
                    <a:pt x="47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0" name="Freeform 1369"/>
            <p:cNvSpPr>
              <a:spLocks/>
            </p:cNvSpPr>
            <p:nvPr/>
          </p:nvSpPr>
          <p:spPr bwMode="auto">
            <a:xfrm>
              <a:off x="-6794500" y="6396038"/>
              <a:ext cx="52388" cy="180975"/>
            </a:xfrm>
            <a:custGeom>
              <a:avLst/>
              <a:gdLst>
                <a:gd name="T0" fmla="*/ 0 w 14"/>
                <a:gd name="T1" fmla="*/ 48 h 48"/>
                <a:gd name="T2" fmla="*/ 14 w 14"/>
                <a:gd name="T3" fmla="*/ 48 h 48"/>
                <a:gd name="T4" fmla="*/ 10 w 14"/>
                <a:gd name="T5" fmla="*/ 0 h 48"/>
                <a:gd name="T6" fmla="*/ 1 w 14"/>
                <a:gd name="T7" fmla="*/ 0 h 48"/>
                <a:gd name="T8" fmla="*/ 0 w 1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8">
                  <a:moveTo>
                    <a:pt x="0" y="4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0"/>
                    <a:pt x="1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1" name="Freeform 1370"/>
            <p:cNvSpPr>
              <a:spLocks/>
            </p:cNvSpPr>
            <p:nvPr/>
          </p:nvSpPr>
          <p:spPr bwMode="auto">
            <a:xfrm>
              <a:off x="-7019925" y="6572250"/>
              <a:ext cx="184150" cy="93663"/>
            </a:xfrm>
            <a:custGeom>
              <a:avLst/>
              <a:gdLst>
                <a:gd name="T0" fmla="*/ 0 w 49"/>
                <a:gd name="T1" fmla="*/ 8 h 25"/>
                <a:gd name="T2" fmla="*/ 45 w 49"/>
                <a:gd name="T3" fmla="*/ 25 h 25"/>
                <a:gd name="T4" fmla="*/ 49 w 49"/>
                <a:gd name="T5" fmla="*/ 12 h 25"/>
                <a:gd name="T6" fmla="*/ 2 w 49"/>
                <a:gd name="T7" fmla="*/ 0 h 25"/>
                <a:gd name="T8" fmla="*/ 0 w 49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5">
                  <a:moveTo>
                    <a:pt x="0" y="8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2" name="Freeform 1371"/>
            <p:cNvSpPr>
              <a:spLocks/>
            </p:cNvSpPr>
            <p:nvPr/>
          </p:nvSpPr>
          <p:spPr bwMode="auto">
            <a:xfrm>
              <a:off x="-6923088" y="6715125"/>
              <a:ext cx="139700" cy="173038"/>
            </a:xfrm>
            <a:custGeom>
              <a:avLst/>
              <a:gdLst>
                <a:gd name="T0" fmla="*/ 0 w 37"/>
                <a:gd name="T1" fmla="*/ 41 h 46"/>
                <a:gd name="T2" fmla="*/ 7 w 37"/>
                <a:gd name="T3" fmla="*/ 46 h 46"/>
                <a:gd name="T4" fmla="*/ 37 w 37"/>
                <a:gd name="T5" fmla="*/ 8 h 46"/>
                <a:gd name="T6" fmla="*/ 25 w 37"/>
                <a:gd name="T7" fmla="*/ 0 h 46"/>
                <a:gd name="T8" fmla="*/ 0 w 37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0" y="41"/>
                  </a:moveTo>
                  <a:cubicBezTo>
                    <a:pt x="2" y="43"/>
                    <a:pt x="5" y="44"/>
                    <a:pt x="7" y="46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3" name="Freeform 1372"/>
            <p:cNvSpPr>
              <a:spLocks/>
            </p:cNvSpPr>
            <p:nvPr/>
          </p:nvSpPr>
          <p:spPr bwMode="auto">
            <a:xfrm>
              <a:off x="-7031038" y="6635750"/>
              <a:ext cx="142875" cy="206375"/>
            </a:xfrm>
            <a:custGeom>
              <a:avLst/>
              <a:gdLst>
                <a:gd name="T0" fmla="*/ 1 w 38"/>
                <a:gd name="T1" fmla="*/ 3 h 55"/>
                <a:gd name="T2" fmla="*/ 21 w 38"/>
                <a:gd name="T3" fmla="*/ 55 h 55"/>
                <a:gd name="T4" fmla="*/ 38 w 38"/>
                <a:gd name="T5" fmla="*/ 26 h 55"/>
                <a:gd name="T6" fmla="*/ 34 w 38"/>
                <a:gd name="T7" fmla="*/ 15 h 55"/>
                <a:gd name="T8" fmla="*/ 2 w 38"/>
                <a:gd name="T9" fmla="*/ 0 h 55"/>
                <a:gd name="T10" fmla="*/ 1 w 38"/>
                <a:gd name="T1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5">
                  <a:moveTo>
                    <a:pt x="1" y="3"/>
                  </a:moveTo>
                  <a:cubicBezTo>
                    <a:pt x="0" y="23"/>
                    <a:pt x="8" y="41"/>
                    <a:pt x="21" y="5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4" name="Freeform 1373"/>
            <p:cNvSpPr>
              <a:spLocks/>
            </p:cNvSpPr>
            <p:nvPr/>
          </p:nvSpPr>
          <p:spPr bwMode="auto">
            <a:xfrm>
              <a:off x="-6865938" y="6800850"/>
              <a:ext cx="217488" cy="123825"/>
            </a:xfrm>
            <a:custGeom>
              <a:avLst/>
              <a:gdLst>
                <a:gd name="T0" fmla="*/ 0 w 58"/>
                <a:gd name="T1" fmla="*/ 27 h 33"/>
                <a:gd name="T2" fmla="*/ 24 w 58"/>
                <a:gd name="T3" fmla="*/ 32 h 33"/>
                <a:gd name="T4" fmla="*/ 58 w 58"/>
                <a:gd name="T5" fmla="*/ 25 h 33"/>
                <a:gd name="T6" fmla="*/ 36 w 58"/>
                <a:gd name="T7" fmla="*/ 0 h 33"/>
                <a:gd name="T8" fmla="*/ 24 w 58"/>
                <a:gd name="T9" fmla="*/ 1 h 33"/>
                <a:gd name="T10" fmla="*/ 0 w 58"/>
                <a:gd name="T1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3">
                  <a:moveTo>
                    <a:pt x="0" y="27"/>
                  </a:moveTo>
                  <a:cubicBezTo>
                    <a:pt x="8" y="30"/>
                    <a:pt x="16" y="32"/>
                    <a:pt x="24" y="32"/>
                  </a:cubicBezTo>
                  <a:cubicBezTo>
                    <a:pt x="36" y="33"/>
                    <a:pt x="48" y="30"/>
                    <a:pt x="58" y="2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4" y="1"/>
                    <a:pt x="24" y="1"/>
                    <a:pt x="24" y="1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5" name="Freeform 1374"/>
            <p:cNvSpPr>
              <a:spLocks/>
            </p:cNvSpPr>
            <p:nvPr/>
          </p:nvSpPr>
          <p:spPr bwMode="auto">
            <a:xfrm>
              <a:off x="-6629400" y="6624638"/>
              <a:ext cx="130175" cy="206375"/>
            </a:xfrm>
            <a:custGeom>
              <a:avLst/>
              <a:gdLst>
                <a:gd name="T0" fmla="*/ 0 w 35"/>
                <a:gd name="T1" fmla="*/ 24 h 55"/>
                <a:gd name="T2" fmla="*/ 17 w 35"/>
                <a:gd name="T3" fmla="*/ 55 h 55"/>
                <a:gd name="T4" fmla="*/ 34 w 35"/>
                <a:gd name="T5" fmla="*/ 12 h 55"/>
                <a:gd name="T6" fmla="*/ 34 w 35"/>
                <a:gd name="T7" fmla="*/ 0 h 55"/>
                <a:gd name="T8" fmla="*/ 3 w 35"/>
                <a:gd name="T9" fmla="*/ 13 h 55"/>
                <a:gd name="T10" fmla="*/ 0 w 35"/>
                <a:gd name="T11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5">
                  <a:moveTo>
                    <a:pt x="0" y="24"/>
                  </a:moveTo>
                  <a:cubicBezTo>
                    <a:pt x="17" y="55"/>
                    <a:pt x="17" y="55"/>
                    <a:pt x="17" y="55"/>
                  </a:cubicBezTo>
                  <a:cubicBezTo>
                    <a:pt x="27" y="44"/>
                    <a:pt x="34" y="29"/>
                    <a:pt x="34" y="12"/>
                  </a:cubicBezTo>
                  <a:cubicBezTo>
                    <a:pt x="35" y="8"/>
                    <a:pt x="34" y="4"/>
                    <a:pt x="34" y="0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6" name="Freeform 1375"/>
            <p:cNvSpPr>
              <a:spLocks/>
            </p:cNvSpPr>
            <p:nvPr/>
          </p:nvSpPr>
          <p:spPr bwMode="auto">
            <a:xfrm>
              <a:off x="-6716713" y="6400800"/>
              <a:ext cx="176213" cy="149225"/>
            </a:xfrm>
            <a:custGeom>
              <a:avLst/>
              <a:gdLst>
                <a:gd name="T0" fmla="*/ 0 w 47"/>
                <a:gd name="T1" fmla="*/ 0 h 40"/>
                <a:gd name="T2" fmla="*/ 3 w 47"/>
                <a:gd name="T3" fmla="*/ 34 h 40"/>
                <a:gd name="T4" fmla="*/ 13 w 47"/>
                <a:gd name="T5" fmla="*/ 40 h 40"/>
                <a:gd name="T6" fmla="*/ 47 w 47"/>
                <a:gd name="T7" fmla="*/ 33 h 40"/>
                <a:gd name="T8" fmla="*/ 0 w 47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0">
                  <a:moveTo>
                    <a:pt x="0" y="0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7" y="16"/>
                    <a:pt x="20" y="4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7" name="Freeform 1376"/>
            <p:cNvSpPr>
              <a:spLocks/>
            </p:cNvSpPr>
            <p:nvPr/>
          </p:nvSpPr>
          <p:spPr bwMode="auto">
            <a:xfrm>
              <a:off x="-6994525" y="6403975"/>
              <a:ext cx="169863" cy="157163"/>
            </a:xfrm>
            <a:custGeom>
              <a:avLst/>
              <a:gdLst>
                <a:gd name="T0" fmla="*/ 0 w 45"/>
                <a:gd name="T1" fmla="*/ 35 h 42"/>
                <a:gd name="T2" fmla="*/ 33 w 45"/>
                <a:gd name="T3" fmla="*/ 42 h 42"/>
                <a:gd name="T4" fmla="*/ 41 w 45"/>
                <a:gd name="T5" fmla="*/ 35 h 42"/>
                <a:gd name="T6" fmla="*/ 45 w 45"/>
                <a:gd name="T7" fmla="*/ 0 h 42"/>
                <a:gd name="T8" fmla="*/ 0 w 45"/>
                <a:gd name="T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0" y="35"/>
                  </a:moveTo>
                  <a:cubicBezTo>
                    <a:pt x="33" y="42"/>
                    <a:pt x="33" y="42"/>
                    <a:pt x="33" y="42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6" y="5"/>
                    <a:pt x="9" y="18"/>
                    <a:pt x="0" y="3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78" name="Group 877"/>
          <p:cNvGrpSpPr/>
          <p:nvPr/>
        </p:nvGrpSpPr>
        <p:grpSpPr>
          <a:xfrm>
            <a:off x="2858657" y="3707441"/>
            <a:ext cx="1432280" cy="560444"/>
            <a:chOff x="-349251" y="-7472363"/>
            <a:chExt cx="7331076" cy="2868613"/>
          </a:xfrm>
        </p:grpSpPr>
        <p:sp>
          <p:nvSpPr>
            <p:cNvPr id="879" name="Freeform 1434"/>
            <p:cNvSpPr>
              <a:spLocks/>
            </p:cNvSpPr>
            <p:nvPr/>
          </p:nvSpPr>
          <p:spPr bwMode="auto">
            <a:xfrm>
              <a:off x="-349251" y="-5465763"/>
              <a:ext cx="273050" cy="449263"/>
            </a:xfrm>
            <a:custGeom>
              <a:avLst/>
              <a:gdLst>
                <a:gd name="T0" fmla="*/ 73 w 73"/>
                <a:gd name="T1" fmla="*/ 0 h 120"/>
                <a:gd name="T2" fmla="*/ 73 w 73"/>
                <a:gd name="T3" fmla="*/ 120 h 120"/>
                <a:gd name="T4" fmla="*/ 41 w 73"/>
                <a:gd name="T5" fmla="*/ 113 h 120"/>
                <a:gd name="T6" fmla="*/ 2 w 73"/>
                <a:gd name="T7" fmla="*/ 36 h 120"/>
                <a:gd name="T8" fmla="*/ 3 w 73"/>
                <a:gd name="T9" fmla="*/ 0 h 120"/>
                <a:gd name="T10" fmla="*/ 73 w 73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20">
                  <a:moveTo>
                    <a:pt x="73" y="0"/>
                  </a:moveTo>
                  <a:cubicBezTo>
                    <a:pt x="73" y="120"/>
                    <a:pt x="73" y="120"/>
                    <a:pt x="73" y="120"/>
                  </a:cubicBezTo>
                  <a:cubicBezTo>
                    <a:pt x="58" y="117"/>
                    <a:pt x="46" y="115"/>
                    <a:pt x="41" y="113"/>
                  </a:cubicBezTo>
                  <a:cubicBezTo>
                    <a:pt x="15" y="103"/>
                    <a:pt x="0" y="81"/>
                    <a:pt x="2" y="36"/>
                  </a:cubicBezTo>
                  <a:cubicBezTo>
                    <a:pt x="3" y="30"/>
                    <a:pt x="3" y="17"/>
                    <a:pt x="3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0" name="Freeform 1435"/>
            <p:cNvSpPr>
              <a:spLocks/>
            </p:cNvSpPr>
            <p:nvPr/>
          </p:nvSpPr>
          <p:spPr bwMode="auto">
            <a:xfrm>
              <a:off x="-341313" y="-7472363"/>
              <a:ext cx="7323138" cy="2538413"/>
            </a:xfrm>
            <a:custGeom>
              <a:avLst/>
              <a:gdLst>
                <a:gd name="T0" fmla="*/ 1953 w 1953"/>
                <a:gd name="T1" fmla="*/ 535 h 677"/>
                <a:gd name="T2" fmla="*/ 1714 w 1953"/>
                <a:gd name="T3" fmla="*/ 535 h 677"/>
                <a:gd name="T4" fmla="*/ 1714 w 1953"/>
                <a:gd name="T5" fmla="*/ 677 h 677"/>
                <a:gd name="T6" fmla="*/ 278 w 1953"/>
                <a:gd name="T7" fmla="*/ 677 h 677"/>
                <a:gd name="T8" fmla="*/ 71 w 1953"/>
                <a:gd name="T9" fmla="*/ 655 h 677"/>
                <a:gd name="T10" fmla="*/ 71 w 1953"/>
                <a:gd name="T11" fmla="*/ 535 h 677"/>
                <a:gd name="T12" fmla="*/ 1 w 1953"/>
                <a:gd name="T13" fmla="*/ 535 h 677"/>
                <a:gd name="T14" fmla="*/ 5 w 1953"/>
                <a:gd name="T15" fmla="*/ 366 h 677"/>
                <a:gd name="T16" fmla="*/ 9 w 1953"/>
                <a:gd name="T17" fmla="*/ 121 h 677"/>
                <a:gd name="T18" fmla="*/ 90 w 1953"/>
                <a:gd name="T19" fmla="*/ 0 h 677"/>
                <a:gd name="T20" fmla="*/ 1253 w 1953"/>
                <a:gd name="T21" fmla="*/ 0 h 677"/>
                <a:gd name="T22" fmla="*/ 1370 w 1953"/>
                <a:gd name="T23" fmla="*/ 20 h 677"/>
                <a:gd name="T24" fmla="*/ 1527 w 1953"/>
                <a:gd name="T25" fmla="*/ 152 h 677"/>
                <a:gd name="T26" fmla="*/ 1517 w 1953"/>
                <a:gd name="T27" fmla="*/ 171 h 677"/>
                <a:gd name="T28" fmla="*/ 1674 w 1953"/>
                <a:gd name="T29" fmla="*/ 331 h 677"/>
                <a:gd name="T30" fmla="*/ 1737 w 1953"/>
                <a:gd name="T31" fmla="*/ 329 h 677"/>
                <a:gd name="T32" fmla="*/ 1930 w 1953"/>
                <a:gd name="T33" fmla="*/ 431 h 677"/>
                <a:gd name="T34" fmla="*/ 1951 w 1953"/>
                <a:gd name="T35" fmla="*/ 466 h 677"/>
                <a:gd name="T36" fmla="*/ 1952 w 1953"/>
                <a:gd name="T37" fmla="*/ 476 h 677"/>
                <a:gd name="T38" fmla="*/ 1953 w 1953"/>
                <a:gd name="T39" fmla="*/ 535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677">
                  <a:moveTo>
                    <a:pt x="1953" y="535"/>
                  </a:moveTo>
                  <a:cubicBezTo>
                    <a:pt x="1714" y="535"/>
                    <a:pt x="1714" y="535"/>
                    <a:pt x="1714" y="535"/>
                  </a:cubicBezTo>
                  <a:cubicBezTo>
                    <a:pt x="1714" y="677"/>
                    <a:pt x="1714" y="677"/>
                    <a:pt x="1714" y="677"/>
                  </a:cubicBezTo>
                  <a:cubicBezTo>
                    <a:pt x="278" y="677"/>
                    <a:pt x="278" y="677"/>
                    <a:pt x="278" y="677"/>
                  </a:cubicBezTo>
                  <a:cubicBezTo>
                    <a:pt x="278" y="677"/>
                    <a:pt x="138" y="665"/>
                    <a:pt x="71" y="655"/>
                  </a:cubicBezTo>
                  <a:cubicBezTo>
                    <a:pt x="71" y="535"/>
                    <a:pt x="71" y="535"/>
                    <a:pt x="71" y="535"/>
                  </a:cubicBezTo>
                  <a:cubicBezTo>
                    <a:pt x="1" y="535"/>
                    <a:pt x="1" y="535"/>
                    <a:pt x="1" y="535"/>
                  </a:cubicBezTo>
                  <a:cubicBezTo>
                    <a:pt x="2" y="495"/>
                    <a:pt x="3" y="432"/>
                    <a:pt x="5" y="366"/>
                  </a:cubicBezTo>
                  <a:cubicBezTo>
                    <a:pt x="7" y="247"/>
                    <a:pt x="9" y="121"/>
                    <a:pt x="9" y="121"/>
                  </a:cubicBezTo>
                  <a:cubicBezTo>
                    <a:pt x="9" y="121"/>
                    <a:pt x="0" y="10"/>
                    <a:pt x="90" y="0"/>
                  </a:cubicBezTo>
                  <a:cubicBezTo>
                    <a:pt x="1253" y="0"/>
                    <a:pt x="1253" y="0"/>
                    <a:pt x="1253" y="0"/>
                  </a:cubicBezTo>
                  <a:cubicBezTo>
                    <a:pt x="1253" y="0"/>
                    <a:pt x="1336" y="0"/>
                    <a:pt x="1370" y="20"/>
                  </a:cubicBezTo>
                  <a:cubicBezTo>
                    <a:pt x="1386" y="29"/>
                    <a:pt x="1455" y="89"/>
                    <a:pt x="1527" y="152"/>
                  </a:cubicBezTo>
                  <a:cubicBezTo>
                    <a:pt x="1527" y="152"/>
                    <a:pt x="1506" y="158"/>
                    <a:pt x="1517" y="171"/>
                  </a:cubicBezTo>
                  <a:cubicBezTo>
                    <a:pt x="1529" y="184"/>
                    <a:pt x="1674" y="331"/>
                    <a:pt x="1674" y="331"/>
                  </a:cubicBezTo>
                  <a:cubicBezTo>
                    <a:pt x="1674" y="331"/>
                    <a:pt x="1702" y="356"/>
                    <a:pt x="1737" y="329"/>
                  </a:cubicBezTo>
                  <a:cubicBezTo>
                    <a:pt x="1930" y="431"/>
                    <a:pt x="1930" y="431"/>
                    <a:pt x="1930" y="431"/>
                  </a:cubicBezTo>
                  <a:cubicBezTo>
                    <a:pt x="1930" y="431"/>
                    <a:pt x="1946" y="442"/>
                    <a:pt x="1951" y="466"/>
                  </a:cubicBezTo>
                  <a:cubicBezTo>
                    <a:pt x="1952" y="469"/>
                    <a:pt x="1952" y="472"/>
                    <a:pt x="1952" y="476"/>
                  </a:cubicBezTo>
                  <a:cubicBezTo>
                    <a:pt x="1953" y="488"/>
                    <a:pt x="1953" y="511"/>
                    <a:pt x="1953" y="535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1" name="Freeform 1436"/>
            <p:cNvSpPr>
              <a:spLocks/>
            </p:cNvSpPr>
            <p:nvPr/>
          </p:nvSpPr>
          <p:spPr bwMode="auto">
            <a:xfrm>
              <a:off x="5305425" y="-6902450"/>
              <a:ext cx="865188" cy="765175"/>
            </a:xfrm>
            <a:custGeom>
              <a:avLst/>
              <a:gdLst>
                <a:gd name="T0" fmla="*/ 231 w 231"/>
                <a:gd name="T1" fmla="*/ 177 h 204"/>
                <a:gd name="T2" fmla="*/ 168 w 231"/>
                <a:gd name="T3" fmla="*/ 179 h 204"/>
                <a:gd name="T4" fmla="*/ 11 w 231"/>
                <a:gd name="T5" fmla="*/ 19 h 204"/>
                <a:gd name="T6" fmla="*/ 21 w 231"/>
                <a:gd name="T7" fmla="*/ 0 h 204"/>
                <a:gd name="T8" fmla="*/ 203 w 231"/>
                <a:gd name="T9" fmla="*/ 162 h 204"/>
                <a:gd name="T10" fmla="*/ 231 w 231"/>
                <a:gd name="T11" fmla="*/ 1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" h="204">
                  <a:moveTo>
                    <a:pt x="231" y="177"/>
                  </a:moveTo>
                  <a:cubicBezTo>
                    <a:pt x="196" y="204"/>
                    <a:pt x="168" y="179"/>
                    <a:pt x="168" y="179"/>
                  </a:cubicBezTo>
                  <a:cubicBezTo>
                    <a:pt x="168" y="179"/>
                    <a:pt x="23" y="32"/>
                    <a:pt x="11" y="19"/>
                  </a:cubicBezTo>
                  <a:cubicBezTo>
                    <a:pt x="0" y="6"/>
                    <a:pt x="21" y="0"/>
                    <a:pt x="21" y="0"/>
                  </a:cubicBezTo>
                  <a:cubicBezTo>
                    <a:pt x="110" y="78"/>
                    <a:pt x="203" y="162"/>
                    <a:pt x="203" y="162"/>
                  </a:cubicBezTo>
                  <a:lnTo>
                    <a:pt x="231" y="177"/>
                  </a:ln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2" name="Freeform 1437"/>
            <p:cNvSpPr>
              <a:spLocks/>
            </p:cNvSpPr>
            <p:nvPr/>
          </p:nvSpPr>
          <p:spPr bwMode="auto">
            <a:xfrm>
              <a:off x="-341313" y="-5465763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9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3" name="Rectangle 1438"/>
            <p:cNvSpPr>
              <a:spLocks noChangeArrowheads="1"/>
            </p:cNvSpPr>
            <p:nvPr/>
          </p:nvSpPr>
          <p:spPr bwMode="auto">
            <a:xfrm>
              <a:off x="-76200" y="-5465763"/>
              <a:ext cx="5868988" cy="225425"/>
            </a:xfrm>
            <a:prstGeom prst="rect">
              <a:avLst/>
            </a:pr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4" name="Freeform 1439"/>
            <p:cNvSpPr>
              <a:spLocks/>
            </p:cNvSpPr>
            <p:nvPr/>
          </p:nvSpPr>
          <p:spPr bwMode="auto">
            <a:xfrm>
              <a:off x="6084887" y="-5465763"/>
              <a:ext cx="896938" cy="531813"/>
            </a:xfrm>
            <a:custGeom>
              <a:avLst/>
              <a:gdLst>
                <a:gd name="T0" fmla="*/ 239 w 239"/>
                <a:gd name="T1" fmla="*/ 0 h 142"/>
                <a:gd name="T2" fmla="*/ 238 w 239"/>
                <a:gd name="T3" fmla="*/ 77 h 142"/>
                <a:gd name="T4" fmla="*/ 185 w 239"/>
                <a:gd name="T5" fmla="*/ 142 h 142"/>
                <a:gd name="T6" fmla="*/ 0 w 239"/>
                <a:gd name="T7" fmla="*/ 142 h 142"/>
                <a:gd name="T8" fmla="*/ 0 w 239"/>
                <a:gd name="T9" fmla="*/ 0 h 142"/>
                <a:gd name="T10" fmla="*/ 239 w 239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42">
                  <a:moveTo>
                    <a:pt x="239" y="0"/>
                  </a:moveTo>
                  <a:cubicBezTo>
                    <a:pt x="239" y="37"/>
                    <a:pt x="238" y="77"/>
                    <a:pt x="238" y="77"/>
                  </a:cubicBezTo>
                  <a:cubicBezTo>
                    <a:pt x="238" y="77"/>
                    <a:pt x="226" y="142"/>
                    <a:pt x="185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5" name="Freeform 1440"/>
            <p:cNvSpPr>
              <a:spLocks/>
            </p:cNvSpPr>
            <p:nvPr/>
          </p:nvSpPr>
          <p:spPr bwMode="auto">
            <a:xfrm>
              <a:off x="6981825" y="-5465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6" name="Oval 1441"/>
            <p:cNvSpPr>
              <a:spLocks noChangeArrowheads="1"/>
            </p:cNvSpPr>
            <p:nvPr/>
          </p:nvSpPr>
          <p:spPr bwMode="auto">
            <a:xfrm>
              <a:off x="4630737" y="-6032500"/>
              <a:ext cx="223838" cy="150813"/>
            </a:xfrm>
            <a:prstGeom prst="ellipse">
              <a:avLst/>
            </a:pr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7" name="Rectangle 1442"/>
            <p:cNvSpPr>
              <a:spLocks noChangeArrowheads="1"/>
            </p:cNvSpPr>
            <p:nvPr/>
          </p:nvSpPr>
          <p:spPr bwMode="auto">
            <a:xfrm>
              <a:off x="4592637" y="-5980113"/>
              <a:ext cx="300038" cy="46038"/>
            </a:xfrm>
            <a:prstGeom prst="rect">
              <a:avLst/>
            </a:prstGeom>
            <a:solidFill>
              <a:srgbClr val="1F8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8" name="Oval 1443"/>
            <p:cNvSpPr>
              <a:spLocks noChangeArrowheads="1"/>
            </p:cNvSpPr>
            <p:nvPr/>
          </p:nvSpPr>
          <p:spPr bwMode="auto">
            <a:xfrm>
              <a:off x="3914775" y="-6032500"/>
              <a:ext cx="223838" cy="150813"/>
            </a:xfrm>
            <a:prstGeom prst="ellipse">
              <a:avLst/>
            </a:pr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9" name="Rectangle 1444"/>
            <p:cNvSpPr>
              <a:spLocks noChangeArrowheads="1"/>
            </p:cNvSpPr>
            <p:nvPr/>
          </p:nvSpPr>
          <p:spPr bwMode="auto">
            <a:xfrm>
              <a:off x="3876675" y="-5980113"/>
              <a:ext cx="300038" cy="46038"/>
            </a:xfrm>
            <a:prstGeom prst="rect">
              <a:avLst/>
            </a:prstGeom>
            <a:solidFill>
              <a:srgbClr val="1F8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0" name="Freeform 1445"/>
            <p:cNvSpPr>
              <a:spLocks noEditPoints="1"/>
            </p:cNvSpPr>
            <p:nvPr/>
          </p:nvSpPr>
          <p:spPr bwMode="auto">
            <a:xfrm>
              <a:off x="4506912" y="-7021513"/>
              <a:ext cx="1443038" cy="2087563"/>
            </a:xfrm>
            <a:custGeom>
              <a:avLst/>
              <a:gdLst>
                <a:gd name="T0" fmla="*/ 380 w 385"/>
                <a:gd name="T1" fmla="*/ 271 h 557"/>
                <a:gd name="T2" fmla="*/ 228 w 385"/>
                <a:gd name="T3" fmla="*/ 102 h 557"/>
                <a:gd name="T4" fmla="*/ 213 w 385"/>
                <a:gd name="T5" fmla="*/ 85 h 557"/>
                <a:gd name="T6" fmla="*/ 25 w 385"/>
                <a:gd name="T7" fmla="*/ 0 h 557"/>
                <a:gd name="T8" fmla="*/ 3 w 385"/>
                <a:gd name="T9" fmla="*/ 1 h 557"/>
                <a:gd name="T10" fmla="*/ 0 w 385"/>
                <a:gd name="T11" fmla="*/ 2 h 557"/>
                <a:gd name="T12" fmla="*/ 0 w 385"/>
                <a:gd name="T13" fmla="*/ 557 h 557"/>
                <a:gd name="T14" fmla="*/ 385 w 385"/>
                <a:gd name="T15" fmla="*/ 557 h 557"/>
                <a:gd name="T16" fmla="*/ 385 w 385"/>
                <a:gd name="T17" fmla="*/ 276 h 557"/>
                <a:gd name="T18" fmla="*/ 380 w 385"/>
                <a:gd name="T19" fmla="*/ 271 h 557"/>
                <a:gd name="T20" fmla="*/ 377 w 385"/>
                <a:gd name="T21" fmla="*/ 549 h 557"/>
                <a:gd name="T22" fmla="*/ 8 w 385"/>
                <a:gd name="T23" fmla="*/ 549 h 557"/>
                <a:gd name="T24" fmla="*/ 8 w 385"/>
                <a:gd name="T25" fmla="*/ 9 h 557"/>
                <a:gd name="T26" fmla="*/ 25 w 385"/>
                <a:gd name="T27" fmla="*/ 8 h 557"/>
                <a:gd name="T28" fmla="*/ 179 w 385"/>
                <a:gd name="T29" fmla="*/ 67 h 557"/>
                <a:gd name="T30" fmla="*/ 207 w 385"/>
                <a:gd name="T31" fmla="*/ 91 h 557"/>
                <a:gd name="T32" fmla="*/ 375 w 385"/>
                <a:gd name="T33" fmla="*/ 278 h 557"/>
                <a:gd name="T34" fmla="*/ 375 w 385"/>
                <a:gd name="T35" fmla="*/ 278 h 557"/>
                <a:gd name="T36" fmla="*/ 377 w 385"/>
                <a:gd name="T37" fmla="*/ 279 h 557"/>
                <a:gd name="T38" fmla="*/ 377 w 385"/>
                <a:gd name="T39" fmla="*/ 54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5" h="557">
                  <a:moveTo>
                    <a:pt x="380" y="271"/>
                  </a:moveTo>
                  <a:cubicBezTo>
                    <a:pt x="228" y="102"/>
                    <a:pt x="228" y="102"/>
                    <a:pt x="228" y="102"/>
                  </a:cubicBezTo>
                  <a:cubicBezTo>
                    <a:pt x="213" y="85"/>
                    <a:pt x="213" y="85"/>
                    <a:pt x="213" y="85"/>
                  </a:cubicBezTo>
                  <a:cubicBezTo>
                    <a:pt x="212" y="84"/>
                    <a:pt x="128" y="0"/>
                    <a:pt x="25" y="0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385" y="557"/>
                    <a:pt x="385" y="557"/>
                    <a:pt x="385" y="557"/>
                  </a:cubicBezTo>
                  <a:cubicBezTo>
                    <a:pt x="385" y="276"/>
                    <a:pt x="385" y="276"/>
                    <a:pt x="385" y="276"/>
                  </a:cubicBezTo>
                  <a:lnTo>
                    <a:pt x="380" y="271"/>
                  </a:lnTo>
                  <a:close/>
                  <a:moveTo>
                    <a:pt x="377" y="549"/>
                  </a:moveTo>
                  <a:cubicBezTo>
                    <a:pt x="8" y="549"/>
                    <a:pt x="8" y="549"/>
                    <a:pt x="8" y="54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8"/>
                    <a:pt x="19" y="8"/>
                    <a:pt x="25" y="8"/>
                  </a:cubicBezTo>
                  <a:cubicBezTo>
                    <a:pt x="90" y="8"/>
                    <a:pt x="147" y="43"/>
                    <a:pt x="179" y="67"/>
                  </a:cubicBezTo>
                  <a:cubicBezTo>
                    <a:pt x="196" y="80"/>
                    <a:pt x="207" y="90"/>
                    <a:pt x="207" y="91"/>
                  </a:cubicBezTo>
                  <a:cubicBezTo>
                    <a:pt x="375" y="278"/>
                    <a:pt x="375" y="278"/>
                    <a:pt x="375" y="278"/>
                  </a:cubicBezTo>
                  <a:cubicBezTo>
                    <a:pt x="375" y="278"/>
                    <a:pt x="375" y="278"/>
                    <a:pt x="375" y="278"/>
                  </a:cubicBezTo>
                  <a:cubicBezTo>
                    <a:pt x="377" y="279"/>
                    <a:pt x="377" y="279"/>
                    <a:pt x="377" y="279"/>
                  </a:cubicBezTo>
                  <a:lnTo>
                    <a:pt x="377" y="549"/>
                  </a:lnTo>
                  <a:close/>
                </a:path>
              </a:pathLst>
            </a:custGeom>
            <a:solidFill>
              <a:srgbClr val="193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1" name="Rectangle 1446"/>
            <p:cNvSpPr>
              <a:spLocks noChangeArrowheads="1"/>
            </p:cNvSpPr>
            <p:nvPr/>
          </p:nvSpPr>
          <p:spPr bwMode="auto">
            <a:xfrm>
              <a:off x="-323850" y="-6099175"/>
              <a:ext cx="165100" cy="633413"/>
            </a:xfrm>
            <a:prstGeom prst="rect">
              <a:avLst/>
            </a:pr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2" name="Freeform 1447"/>
            <p:cNvSpPr>
              <a:spLocks noEditPoints="1"/>
            </p:cNvSpPr>
            <p:nvPr/>
          </p:nvSpPr>
          <p:spPr bwMode="auto">
            <a:xfrm>
              <a:off x="685800" y="-5503863"/>
              <a:ext cx="895350" cy="896938"/>
            </a:xfrm>
            <a:custGeom>
              <a:avLst/>
              <a:gdLst>
                <a:gd name="T0" fmla="*/ 228 w 239"/>
                <a:gd name="T1" fmla="*/ 70 h 239"/>
                <a:gd name="T2" fmla="*/ 196 w 239"/>
                <a:gd name="T3" fmla="*/ 27 h 239"/>
                <a:gd name="T4" fmla="*/ 166 w 239"/>
                <a:gd name="T5" fmla="*/ 10 h 239"/>
                <a:gd name="T6" fmla="*/ 120 w 239"/>
                <a:gd name="T7" fmla="*/ 0 h 239"/>
                <a:gd name="T8" fmla="*/ 73 w 239"/>
                <a:gd name="T9" fmla="*/ 10 h 239"/>
                <a:gd name="T10" fmla="*/ 44 w 239"/>
                <a:gd name="T11" fmla="*/ 27 h 239"/>
                <a:gd name="T12" fmla="*/ 18 w 239"/>
                <a:gd name="T13" fmla="*/ 57 h 239"/>
                <a:gd name="T14" fmla="*/ 11 w 239"/>
                <a:gd name="T15" fmla="*/ 70 h 239"/>
                <a:gd name="T16" fmla="*/ 0 w 239"/>
                <a:gd name="T17" fmla="*/ 119 h 239"/>
                <a:gd name="T18" fmla="*/ 5 w 239"/>
                <a:gd name="T19" fmla="*/ 152 h 239"/>
                <a:gd name="T20" fmla="*/ 18 w 239"/>
                <a:gd name="T21" fmla="*/ 182 h 239"/>
                <a:gd name="T22" fmla="*/ 120 w 239"/>
                <a:gd name="T23" fmla="*/ 239 h 239"/>
                <a:gd name="T24" fmla="*/ 235 w 239"/>
                <a:gd name="T25" fmla="*/ 152 h 239"/>
                <a:gd name="T26" fmla="*/ 239 w 239"/>
                <a:gd name="T27" fmla="*/ 119 h 239"/>
                <a:gd name="T28" fmla="*/ 228 w 239"/>
                <a:gd name="T29" fmla="*/ 70 h 239"/>
                <a:gd name="T30" fmla="*/ 120 w 239"/>
                <a:gd name="T31" fmla="*/ 212 h 239"/>
                <a:gd name="T32" fmla="*/ 34 w 239"/>
                <a:gd name="T33" fmla="*/ 152 h 239"/>
                <a:gd name="T34" fmla="*/ 28 w 239"/>
                <a:gd name="T35" fmla="*/ 119 h 239"/>
                <a:gd name="T36" fmla="*/ 42 w 239"/>
                <a:gd name="T37" fmla="*/ 70 h 239"/>
                <a:gd name="T38" fmla="*/ 120 w 239"/>
                <a:gd name="T39" fmla="*/ 27 h 239"/>
                <a:gd name="T40" fmla="*/ 197 w 239"/>
                <a:gd name="T41" fmla="*/ 70 h 239"/>
                <a:gd name="T42" fmla="*/ 212 w 239"/>
                <a:gd name="T43" fmla="*/ 119 h 239"/>
                <a:gd name="T44" fmla="*/ 206 w 239"/>
                <a:gd name="T45" fmla="*/ 152 h 239"/>
                <a:gd name="T46" fmla="*/ 120 w 239"/>
                <a:gd name="T47" fmla="*/ 21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9" h="239">
                  <a:moveTo>
                    <a:pt x="228" y="70"/>
                  </a:moveTo>
                  <a:cubicBezTo>
                    <a:pt x="221" y="53"/>
                    <a:pt x="209" y="39"/>
                    <a:pt x="196" y="27"/>
                  </a:cubicBezTo>
                  <a:cubicBezTo>
                    <a:pt x="187" y="20"/>
                    <a:pt x="177" y="14"/>
                    <a:pt x="166" y="10"/>
                  </a:cubicBezTo>
                  <a:cubicBezTo>
                    <a:pt x="152" y="3"/>
                    <a:pt x="136" y="0"/>
                    <a:pt x="120" y="0"/>
                  </a:cubicBezTo>
                  <a:cubicBezTo>
                    <a:pt x="103" y="0"/>
                    <a:pt x="87" y="3"/>
                    <a:pt x="73" y="10"/>
                  </a:cubicBezTo>
                  <a:cubicBezTo>
                    <a:pt x="63" y="14"/>
                    <a:pt x="53" y="20"/>
                    <a:pt x="44" y="27"/>
                  </a:cubicBezTo>
                  <a:cubicBezTo>
                    <a:pt x="34" y="36"/>
                    <a:pt x="25" y="46"/>
                    <a:pt x="18" y="57"/>
                  </a:cubicBezTo>
                  <a:cubicBezTo>
                    <a:pt x="16" y="61"/>
                    <a:pt x="13" y="65"/>
                    <a:pt x="11" y="70"/>
                  </a:cubicBezTo>
                  <a:cubicBezTo>
                    <a:pt x="4" y="85"/>
                    <a:pt x="0" y="102"/>
                    <a:pt x="0" y="119"/>
                  </a:cubicBezTo>
                  <a:cubicBezTo>
                    <a:pt x="0" y="131"/>
                    <a:pt x="2" y="142"/>
                    <a:pt x="5" y="152"/>
                  </a:cubicBezTo>
                  <a:cubicBezTo>
                    <a:pt x="8" y="163"/>
                    <a:pt x="12" y="173"/>
                    <a:pt x="18" y="182"/>
                  </a:cubicBezTo>
                  <a:cubicBezTo>
                    <a:pt x="39" y="216"/>
                    <a:pt x="77" y="239"/>
                    <a:pt x="120" y="239"/>
                  </a:cubicBezTo>
                  <a:cubicBezTo>
                    <a:pt x="174" y="239"/>
                    <a:pt x="221" y="202"/>
                    <a:pt x="235" y="152"/>
                  </a:cubicBezTo>
                  <a:cubicBezTo>
                    <a:pt x="238" y="142"/>
                    <a:pt x="239" y="131"/>
                    <a:pt x="239" y="119"/>
                  </a:cubicBezTo>
                  <a:cubicBezTo>
                    <a:pt x="239" y="102"/>
                    <a:pt x="235" y="85"/>
                    <a:pt x="228" y="70"/>
                  </a:cubicBezTo>
                  <a:close/>
                  <a:moveTo>
                    <a:pt x="120" y="212"/>
                  </a:moveTo>
                  <a:cubicBezTo>
                    <a:pt x="80" y="212"/>
                    <a:pt x="47" y="187"/>
                    <a:pt x="34" y="152"/>
                  </a:cubicBezTo>
                  <a:cubicBezTo>
                    <a:pt x="30" y="142"/>
                    <a:pt x="28" y="131"/>
                    <a:pt x="28" y="119"/>
                  </a:cubicBezTo>
                  <a:cubicBezTo>
                    <a:pt x="28" y="101"/>
                    <a:pt x="33" y="84"/>
                    <a:pt x="42" y="70"/>
                  </a:cubicBezTo>
                  <a:cubicBezTo>
                    <a:pt x="59" y="44"/>
                    <a:pt x="87" y="27"/>
                    <a:pt x="120" y="27"/>
                  </a:cubicBezTo>
                  <a:cubicBezTo>
                    <a:pt x="152" y="27"/>
                    <a:pt x="181" y="44"/>
                    <a:pt x="197" y="70"/>
                  </a:cubicBezTo>
                  <a:cubicBezTo>
                    <a:pt x="207" y="84"/>
                    <a:pt x="212" y="101"/>
                    <a:pt x="212" y="119"/>
                  </a:cubicBezTo>
                  <a:cubicBezTo>
                    <a:pt x="212" y="131"/>
                    <a:pt x="210" y="142"/>
                    <a:pt x="206" y="152"/>
                  </a:cubicBezTo>
                  <a:cubicBezTo>
                    <a:pt x="193" y="187"/>
                    <a:pt x="159" y="212"/>
                    <a:pt x="120" y="212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3" name="Freeform 1448"/>
            <p:cNvSpPr>
              <a:spLocks noEditPoints="1"/>
            </p:cNvSpPr>
            <p:nvPr/>
          </p:nvSpPr>
          <p:spPr bwMode="auto">
            <a:xfrm>
              <a:off x="790575" y="-5402263"/>
              <a:ext cx="690563" cy="693738"/>
            </a:xfrm>
            <a:custGeom>
              <a:avLst/>
              <a:gdLst>
                <a:gd name="T0" fmla="*/ 169 w 184"/>
                <a:gd name="T1" fmla="*/ 43 h 185"/>
                <a:gd name="T2" fmla="*/ 92 w 184"/>
                <a:gd name="T3" fmla="*/ 0 h 185"/>
                <a:gd name="T4" fmla="*/ 14 w 184"/>
                <a:gd name="T5" fmla="*/ 43 h 185"/>
                <a:gd name="T6" fmla="*/ 0 w 184"/>
                <a:gd name="T7" fmla="*/ 92 h 185"/>
                <a:gd name="T8" fmla="*/ 6 w 184"/>
                <a:gd name="T9" fmla="*/ 125 h 185"/>
                <a:gd name="T10" fmla="*/ 92 w 184"/>
                <a:gd name="T11" fmla="*/ 185 h 185"/>
                <a:gd name="T12" fmla="*/ 178 w 184"/>
                <a:gd name="T13" fmla="*/ 125 h 185"/>
                <a:gd name="T14" fmla="*/ 184 w 184"/>
                <a:gd name="T15" fmla="*/ 92 h 185"/>
                <a:gd name="T16" fmla="*/ 169 w 184"/>
                <a:gd name="T17" fmla="*/ 43 h 185"/>
                <a:gd name="T18" fmla="*/ 96 w 184"/>
                <a:gd name="T19" fmla="*/ 176 h 185"/>
                <a:gd name="T20" fmla="*/ 14 w 184"/>
                <a:gd name="T21" fmla="*/ 125 h 185"/>
                <a:gd name="T22" fmla="*/ 8 w 184"/>
                <a:gd name="T23" fmla="*/ 96 h 185"/>
                <a:gd name="T24" fmla="*/ 24 w 184"/>
                <a:gd name="T25" fmla="*/ 43 h 185"/>
                <a:gd name="T26" fmla="*/ 88 w 184"/>
                <a:gd name="T27" fmla="*/ 8 h 185"/>
                <a:gd name="T28" fmla="*/ 160 w 184"/>
                <a:gd name="T29" fmla="*/ 43 h 185"/>
                <a:gd name="T30" fmla="*/ 176 w 184"/>
                <a:gd name="T31" fmla="*/ 89 h 185"/>
                <a:gd name="T32" fmla="*/ 169 w 184"/>
                <a:gd name="T33" fmla="*/ 125 h 185"/>
                <a:gd name="T34" fmla="*/ 96 w 184"/>
                <a:gd name="T35" fmla="*/ 17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" h="185">
                  <a:moveTo>
                    <a:pt x="169" y="43"/>
                  </a:moveTo>
                  <a:cubicBezTo>
                    <a:pt x="153" y="17"/>
                    <a:pt x="124" y="0"/>
                    <a:pt x="92" y="0"/>
                  </a:cubicBezTo>
                  <a:cubicBezTo>
                    <a:pt x="59" y="0"/>
                    <a:pt x="31" y="17"/>
                    <a:pt x="14" y="43"/>
                  </a:cubicBezTo>
                  <a:cubicBezTo>
                    <a:pt x="5" y="57"/>
                    <a:pt x="0" y="74"/>
                    <a:pt x="0" y="92"/>
                  </a:cubicBezTo>
                  <a:cubicBezTo>
                    <a:pt x="0" y="104"/>
                    <a:pt x="2" y="115"/>
                    <a:pt x="6" y="125"/>
                  </a:cubicBezTo>
                  <a:cubicBezTo>
                    <a:pt x="19" y="160"/>
                    <a:pt x="52" y="185"/>
                    <a:pt x="92" y="185"/>
                  </a:cubicBezTo>
                  <a:cubicBezTo>
                    <a:pt x="131" y="185"/>
                    <a:pt x="165" y="160"/>
                    <a:pt x="178" y="125"/>
                  </a:cubicBezTo>
                  <a:cubicBezTo>
                    <a:pt x="182" y="115"/>
                    <a:pt x="184" y="104"/>
                    <a:pt x="184" y="92"/>
                  </a:cubicBezTo>
                  <a:cubicBezTo>
                    <a:pt x="184" y="74"/>
                    <a:pt x="179" y="57"/>
                    <a:pt x="169" y="43"/>
                  </a:cubicBezTo>
                  <a:close/>
                  <a:moveTo>
                    <a:pt x="96" y="176"/>
                  </a:moveTo>
                  <a:cubicBezTo>
                    <a:pt x="59" y="178"/>
                    <a:pt x="27" y="157"/>
                    <a:pt x="14" y="125"/>
                  </a:cubicBezTo>
                  <a:cubicBezTo>
                    <a:pt x="10" y="116"/>
                    <a:pt x="8" y="106"/>
                    <a:pt x="8" y="96"/>
                  </a:cubicBezTo>
                  <a:cubicBezTo>
                    <a:pt x="7" y="76"/>
                    <a:pt x="13" y="58"/>
                    <a:pt x="24" y="43"/>
                  </a:cubicBezTo>
                  <a:cubicBezTo>
                    <a:pt x="39" y="23"/>
                    <a:pt x="62" y="10"/>
                    <a:pt x="88" y="8"/>
                  </a:cubicBezTo>
                  <a:cubicBezTo>
                    <a:pt x="117" y="7"/>
                    <a:pt x="144" y="21"/>
                    <a:pt x="160" y="43"/>
                  </a:cubicBezTo>
                  <a:cubicBezTo>
                    <a:pt x="169" y="55"/>
                    <a:pt x="175" y="71"/>
                    <a:pt x="176" y="89"/>
                  </a:cubicBezTo>
                  <a:cubicBezTo>
                    <a:pt x="177" y="102"/>
                    <a:pt x="174" y="114"/>
                    <a:pt x="169" y="125"/>
                  </a:cubicBezTo>
                  <a:cubicBezTo>
                    <a:pt x="157" y="154"/>
                    <a:pt x="129" y="175"/>
                    <a:pt x="96" y="176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4" name="Freeform 1449"/>
            <p:cNvSpPr>
              <a:spLocks noEditPoints="1"/>
            </p:cNvSpPr>
            <p:nvPr/>
          </p:nvSpPr>
          <p:spPr bwMode="auto">
            <a:xfrm>
              <a:off x="817562" y="-5375275"/>
              <a:ext cx="636588" cy="641350"/>
            </a:xfrm>
            <a:custGeom>
              <a:avLst/>
              <a:gdLst>
                <a:gd name="T0" fmla="*/ 81 w 170"/>
                <a:gd name="T1" fmla="*/ 1 h 171"/>
                <a:gd name="T2" fmla="*/ 1 w 170"/>
                <a:gd name="T3" fmla="*/ 89 h 171"/>
                <a:gd name="T4" fmla="*/ 89 w 170"/>
                <a:gd name="T5" fmla="*/ 169 h 171"/>
                <a:gd name="T6" fmla="*/ 169 w 170"/>
                <a:gd name="T7" fmla="*/ 82 h 171"/>
                <a:gd name="T8" fmla="*/ 162 w 170"/>
                <a:gd name="T9" fmla="*/ 69 h 171"/>
                <a:gd name="T10" fmla="*/ 106 w 170"/>
                <a:gd name="T11" fmla="*/ 72 h 171"/>
                <a:gd name="T12" fmla="*/ 162 w 170"/>
                <a:gd name="T13" fmla="*/ 69 h 171"/>
                <a:gd name="T14" fmla="*/ 154 w 170"/>
                <a:gd name="T15" fmla="*/ 48 h 171"/>
                <a:gd name="T16" fmla="*/ 107 w 170"/>
                <a:gd name="T17" fmla="*/ 48 h 171"/>
                <a:gd name="T18" fmla="*/ 103 w 170"/>
                <a:gd name="T19" fmla="*/ 9 h 171"/>
                <a:gd name="T20" fmla="*/ 85 w 170"/>
                <a:gd name="T21" fmla="*/ 76 h 171"/>
                <a:gd name="T22" fmla="*/ 85 w 170"/>
                <a:gd name="T23" fmla="*/ 95 h 171"/>
                <a:gd name="T24" fmla="*/ 85 w 170"/>
                <a:gd name="T25" fmla="*/ 76 h 171"/>
                <a:gd name="T26" fmla="*/ 85 w 170"/>
                <a:gd name="T27" fmla="*/ 68 h 171"/>
                <a:gd name="T28" fmla="*/ 85 w 170"/>
                <a:gd name="T29" fmla="*/ 74 h 171"/>
                <a:gd name="T30" fmla="*/ 72 w 170"/>
                <a:gd name="T31" fmla="*/ 78 h 171"/>
                <a:gd name="T32" fmla="*/ 70 w 170"/>
                <a:gd name="T33" fmla="*/ 84 h 171"/>
                <a:gd name="T34" fmla="*/ 72 w 170"/>
                <a:gd name="T35" fmla="*/ 78 h 171"/>
                <a:gd name="T36" fmla="*/ 78 w 170"/>
                <a:gd name="T37" fmla="*/ 94 h 171"/>
                <a:gd name="T38" fmla="*/ 75 w 170"/>
                <a:gd name="T39" fmla="*/ 100 h 171"/>
                <a:gd name="T40" fmla="*/ 91 w 170"/>
                <a:gd name="T41" fmla="*/ 94 h 171"/>
                <a:gd name="T42" fmla="*/ 95 w 170"/>
                <a:gd name="T43" fmla="*/ 100 h 171"/>
                <a:gd name="T44" fmla="*/ 91 w 170"/>
                <a:gd name="T45" fmla="*/ 94 h 171"/>
                <a:gd name="T46" fmla="*/ 97 w 170"/>
                <a:gd name="T47" fmla="*/ 78 h 171"/>
                <a:gd name="T48" fmla="*/ 99 w 170"/>
                <a:gd name="T49" fmla="*/ 84 h 171"/>
                <a:gd name="T50" fmla="*/ 83 w 170"/>
                <a:gd name="T51" fmla="*/ 7 h 171"/>
                <a:gd name="T52" fmla="*/ 94 w 170"/>
                <a:gd name="T53" fmla="*/ 36 h 171"/>
                <a:gd name="T54" fmla="*/ 79 w 170"/>
                <a:gd name="T55" fmla="*/ 61 h 171"/>
                <a:gd name="T56" fmla="*/ 83 w 170"/>
                <a:gd name="T57" fmla="*/ 7 h 171"/>
                <a:gd name="T58" fmla="*/ 68 w 170"/>
                <a:gd name="T59" fmla="*/ 36 h 171"/>
                <a:gd name="T60" fmla="*/ 56 w 170"/>
                <a:gd name="T61" fmla="*/ 53 h 171"/>
                <a:gd name="T62" fmla="*/ 24 w 170"/>
                <a:gd name="T63" fmla="*/ 36 h 171"/>
                <a:gd name="T64" fmla="*/ 13 w 170"/>
                <a:gd name="T65" fmla="*/ 54 h 171"/>
                <a:gd name="T66" fmla="*/ 60 w 170"/>
                <a:gd name="T67" fmla="*/ 83 h 171"/>
                <a:gd name="T68" fmla="*/ 13 w 170"/>
                <a:gd name="T69" fmla="*/ 54 h 171"/>
                <a:gd name="T70" fmla="*/ 13 w 170"/>
                <a:gd name="T71" fmla="*/ 118 h 171"/>
                <a:gd name="T72" fmla="*/ 7 w 170"/>
                <a:gd name="T73" fmla="*/ 75 h 171"/>
                <a:gd name="T74" fmla="*/ 45 w 170"/>
                <a:gd name="T75" fmla="*/ 102 h 171"/>
                <a:gd name="T76" fmla="*/ 25 w 170"/>
                <a:gd name="T77" fmla="*/ 137 h 171"/>
                <a:gd name="T78" fmla="*/ 50 w 170"/>
                <a:gd name="T79" fmla="*/ 118 h 171"/>
                <a:gd name="T80" fmla="*/ 75 w 170"/>
                <a:gd name="T81" fmla="*/ 109 h 171"/>
                <a:gd name="T82" fmla="*/ 40 w 170"/>
                <a:gd name="T83" fmla="*/ 150 h 171"/>
                <a:gd name="T84" fmla="*/ 88 w 170"/>
                <a:gd name="T85" fmla="*/ 164 h 171"/>
                <a:gd name="T86" fmla="*/ 76 w 170"/>
                <a:gd name="T87" fmla="*/ 128 h 171"/>
                <a:gd name="T88" fmla="*/ 115 w 170"/>
                <a:gd name="T89" fmla="*/ 158 h 171"/>
                <a:gd name="T90" fmla="*/ 124 w 170"/>
                <a:gd name="T91" fmla="*/ 153 h 171"/>
                <a:gd name="T92" fmla="*/ 91 w 170"/>
                <a:gd name="T93" fmla="*/ 111 h 171"/>
                <a:gd name="T94" fmla="*/ 114 w 170"/>
                <a:gd name="T95" fmla="*/ 118 h 171"/>
                <a:gd name="T96" fmla="*/ 124 w 170"/>
                <a:gd name="T97" fmla="*/ 153 h 171"/>
                <a:gd name="T98" fmla="*/ 141 w 170"/>
                <a:gd name="T99" fmla="*/ 140 h 171"/>
                <a:gd name="T100" fmla="*/ 122 w 170"/>
                <a:gd name="T101" fmla="*/ 107 h 171"/>
                <a:gd name="T102" fmla="*/ 163 w 170"/>
                <a:gd name="T103" fmla="*/ 79 h 171"/>
                <a:gd name="T104" fmla="*/ 156 w 170"/>
                <a:gd name="T105" fmla="*/ 11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" h="171">
                  <a:moveTo>
                    <a:pt x="153" y="36"/>
                  </a:moveTo>
                  <a:cubicBezTo>
                    <a:pt x="137" y="14"/>
                    <a:pt x="110" y="0"/>
                    <a:pt x="81" y="1"/>
                  </a:cubicBezTo>
                  <a:cubicBezTo>
                    <a:pt x="55" y="3"/>
                    <a:pt x="32" y="16"/>
                    <a:pt x="17" y="36"/>
                  </a:cubicBezTo>
                  <a:cubicBezTo>
                    <a:pt x="6" y="51"/>
                    <a:pt x="0" y="69"/>
                    <a:pt x="1" y="89"/>
                  </a:cubicBezTo>
                  <a:cubicBezTo>
                    <a:pt x="1" y="99"/>
                    <a:pt x="3" y="109"/>
                    <a:pt x="7" y="118"/>
                  </a:cubicBezTo>
                  <a:cubicBezTo>
                    <a:pt x="20" y="150"/>
                    <a:pt x="52" y="171"/>
                    <a:pt x="89" y="169"/>
                  </a:cubicBezTo>
                  <a:cubicBezTo>
                    <a:pt x="122" y="168"/>
                    <a:pt x="150" y="147"/>
                    <a:pt x="162" y="118"/>
                  </a:cubicBezTo>
                  <a:cubicBezTo>
                    <a:pt x="167" y="107"/>
                    <a:pt x="170" y="95"/>
                    <a:pt x="169" y="82"/>
                  </a:cubicBezTo>
                  <a:cubicBezTo>
                    <a:pt x="168" y="64"/>
                    <a:pt x="162" y="48"/>
                    <a:pt x="153" y="36"/>
                  </a:cubicBezTo>
                  <a:close/>
                  <a:moveTo>
                    <a:pt x="162" y="69"/>
                  </a:moveTo>
                  <a:cubicBezTo>
                    <a:pt x="111" y="87"/>
                    <a:pt x="111" y="87"/>
                    <a:pt x="111" y="87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59" y="59"/>
                    <a:pt x="159" y="59"/>
                    <a:pt x="159" y="59"/>
                  </a:cubicBezTo>
                  <a:cubicBezTo>
                    <a:pt x="160" y="62"/>
                    <a:pt x="161" y="65"/>
                    <a:pt x="162" y="69"/>
                  </a:cubicBezTo>
                  <a:close/>
                  <a:moveTo>
                    <a:pt x="146" y="36"/>
                  </a:moveTo>
                  <a:cubicBezTo>
                    <a:pt x="149" y="39"/>
                    <a:pt x="152" y="44"/>
                    <a:pt x="154" y="48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20" y="13"/>
                    <a:pt x="135" y="22"/>
                    <a:pt x="146" y="36"/>
                  </a:cubicBezTo>
                  <a:close/>
                  <a:moveTo>
                    <a:pt x="85" y="76"/>
                  </a:moveTo>
                  <a:cubicBezTo>
                    <a:pt x="90" y="76"/>
                    <a:pt x="95" y="80"/>
                    <a:pt x="95" y="85"/>
                  </a:cubicBezTo>
                  <a:cubicBezTo>
                    <a:pt x="95" y="91"/>
                    <a:pt x="90" y="95"/>
                    <a:pt x="85" y="95"/>
                  </a:cubicBezTo>
                  <a:cubicBezTo>
                    <a:pt x="79" y="95"/>
                    <a:pt x="75" y="91"/>
                    <a:pt x="75" y="85"/>
                  </a:cubicBezTo>
                  <a:cubicBezTo>
                    <a:pt x="75" y="80"/>
                    <a:pt x="79" y="76"/>
                    <a:pt x="85" y="76"/>
                  </a:cubicBezTo>
                  <a:close/>
                  <a:moveTo>
                    <a:pt x="82" y="71"/>
                  </a:moveTo>
                  <a:cubicBezTo>
                    <a:pt x="82" y="69"/>
                    <a:pt x="83" y="68"/>
                    <a:pt x="85" y="68"/>
                  </a:cubicBezTo>
                  <a:cubicBezTo>
                    <a:pt x="87" y="68"/>
                    <a:pt x="88" y="69"/>
                    <a:pt x="88" y="71"/>
                  </a:cubicBezTo>
                  <a:cubicBezTo>
                    <a:pt x="88" y="73"/>
                    <a:pt x="87" y="74"/>
                    <a:pt x="85" y="74"/>
                  </a:cubicBezTo>
                  <a:cubicBezTo>
                    <a:pt x="83" y="74"/>
                    <a:pt x="82" y="73"/>
                    <a:pt x="82" y="71"/>
                  </a:cubicBezTo>
                  <a:close/>
                  <a:moveTo>
                    <a:pt x="72" y="78"/>
                  </a:moveTo>
                  <a:cubicBezTo>
                    <a:pt x="74" y="79"/>
                    <a:pt x="75" y="80"/>
                    <a:pt x="74" y="82"/>
                  </a:cubicBezTo>
                  <a:cubicBezTo>
                    <a:pt x="74" y="84"/>
                    <a:pt x="72" y="85"/>
                    <a:pt x="70" y="84"/>
                  </a:cubicBezTo>
                  <a:cubicBezTo>
                    <a:pt x="69" y="84"/>
                    <a:pt x="68" y="82"/>
                    <a:pt x="68" y="80"/>
                  </a:cubicBezTo>
                  <a:cubicBezTo>
                    <a:pt x="69" y="78"/>
                    <a:pt x="71" y="77"/>
                    <a:pt x="72" y="78"/>
                  </a:cubicBezTo>
                  <a:close/>
                  <a:moveTo>
                    <a:pt x="74" y="95"/>
                  </a:moveTo>
                  <a:cubicBezTo>
                    <a:pt x="75" y="94"/>
                    <a:pt x="77" y="93"/>
                    <a:pt x="78" y="94"/>
                  </a:cubicBezTo>
                  <a:cubicBezTo>
                    <a:pt x="80" y="95"/>
                    <a:pt x="80" y="97"/>
                    <a:pt x="79" y="99"/>
                  </a:cubicBezTo>
                  <a:cubicBezTo>
                    <a:pt x="78" y="100"/>
                    <a:pt x="76" y="101"/>
                    <a:pt x="75" y="100"/>
                  </a:cubicBezTo>
                  <a:cubicBezTo>
                    <a:pt x="73" y="98"/>
                    <a:pt x="73" y="97"/>
                    <a:pt x="74" y="95"/>
                  </a:cubicBezTo>
                  <a:close/>
                  <a:moveTo>
                    <a:pt x="91" y="94"/>
                  </a:moveTo>
                  <a:cubicBezTo>
                    <a:pt x="93" y="93"/>
                    <a:pt x="95" y="94"/>
                    <a:pt x="96" y="95"/>
                  </a:cubicBezTo>
                  <a:cubicBezTo>
                    <a:pt x="97" y="97"/>
                    <a:pt x="96" y="98"/>
                    <a:pt x="95" y="100"/>
                  </a:cubicBezTo>
                  <a:cubicBezTo>
                    <a:pt x="94" y="101"/>
                    <a:pt x="92" y="100"/>
                    <a:pt x="91" y="99"/>
                  </a:cubicBezTo>
                  <a:cubicBezTo>
                    <a:pt x="90" y="97"/>
                    <a:pt x="90" y="95"/>
                    <a:pt x="91" y="94"/>
                  </a:cubicBezTo>
                  <a:close/>
                  <a:moveTo>
                    <a:pt x="95" y="82"/>
                  </a:moveTo>
                  <a:cubicBezTo>
                    <a:pt x="95" y="80"/>
                    <a:pt x="96" y="79"/>
                    <a:pt x="97" y="78"/>
                  </a:cubicBezTo>
                  <a:cubicBezTo>
                    <a:pt x="99" y="77"/>
                    <a:pt x="101" y="78"/>
                    <a:pt x="101" y="80"/>
                  </a:cubicBezTo>
                  <a:cubicBezTo>
                    <a:pt x="102" y="82"/>
                    <a:pt x="101" y="84"/>
                    <a:pt x="99" y="84"/>
                  </a:cubicBezTo>
                  <a:cubicBezTo>
                    <a:pt x="98" y="85"/>
                    <a:pt x="96" y="84"/>
                    <a:pt x="95" y="82"/>
                  </a:cubicBezTo>
                  <a:close/>
                  <a:moveTo>
                    <a:pt x="83" y="7"/>
                  </a:moveTo>
                  <a:cubicBezTo>
                    <a:pt x="86" y="7"/>
                    <a:pt x="89" y="7"/>
                    <a:pt x="93" y="7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1" y="36"/>
                    <a:pt x="81" y="36"/>
                    <a:pt x="81" y="36"/>
                  </a:cubicBezTo>
                  <a:lnTo>
                    <a:pt x="83" y="7"/>
                  </a:lnTo>
                  <a:close/>
                  <a:moveTo>
                    <a:pt x="71" y="8"/>
                  </a:moveTo>
                  <a:cubicBezTo>
                    <a:pt x="68" y="36"/>
                    <a:pt x="68" y="36"/>
                    <a:pt x="68" y="36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9" y="41"/>
                    <a:pt x="22" y="38"/>
                    <a:pt x="24" y="36"/>
                  </a:cubicBezTo>
                  <a:cubicBezTo>
                    <a:pt x="35" y="21"/>
                    <a:pt x="52" y="11"/>
                    <a:pt x="71" y="8"/>
                  </a:cubicBezTo>
                  <a:close/>
                  <a:moveTo>
                    <a:pt x="13" y="54"/>
                  </a:moveTo>
                  <a:cubicBezTo>
                    <a:pt x="65" y="69"/>
                    <a:pt x="65" y="69"/>
                    <a:pt x="65" y="69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0"/>
                    <a:pt x="13" y="54"/>
                    <a:pt x="13" y="54"/>
                  </a:cubicBezTo>
                  <a:close/>
                  <a:moveTo>
                    <a:pt x="25" y="137"/>
                  </a:moveTo>
                  <a:cubicBezTo>
                    <a:pt x="20" y="131"/>
                    <a:pt x="16" y="125"/>
                    <a:pt x="13" y="118"/>
                  </a:cubicBezTo>
                  <a:cubicBezTo>
                    <a:pt x="9" y="109"/>
                    <a:pt x="7" y="99"/>
                    <a:pt x="6" y="89"/>
                  </a:cubicBezTo>
                  <a:cubicBezTo>
                    <a:pt x="6" y="84"/>
                    <a:pt x="6" y="79"/>
                    <a:pt x="7" y="75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36" y="118"/>
                    <a:pt x="36" y="118"/>
                    <a:pt x="36" y="118"/>
                  </a:cubicBezTo>
                  <a:lnTo>
                    <a:pt x="25" y="137"/>
                  </a:lnTo>
                  <a:close/>
                  <a:moveTo>
                    <a:pt x="32" y="144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37" y="148"/>
                    <a:pt x="35" y="146"/>
                    <a:pt x="32" y="144"/>
                  </a:cubicBezTo>
                  <a:close/>
                  <a:moveTo>
                    <a:pt x="88" y="164"/>
                  </a:moveTo>
                  <a:cubicBezTo>
                    <a:pt x="75" y="165"/>
                    <a:pt x="62" y="162"/>
                    <a:pt x="50" y="156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115" y="158"/>
                    <a:pt x="115" y="158"/>
                    <a:pt x="115" y="158"/>
                  </a:cubicBezTo>
                  <a:cubicBezTo>
                    <a:pt x="107" y="161"/>
                    <a:pt x="98" y="164"/>
                    <a:pt x="88" y="164"/>
                  </a:cubicBezTo>
                  <a:close/>
                  <a:moveTo>
                    <a:pt x="124" y="153"/>
                  </a:moveTo>
                  <a:cubicBezTo>
                    <a:pt x="97" y="118"/>
                    <a:pt x="97" y="118"/>
                    <a:pt x="97" y="118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0" y="150"/>
                    <a:pt x="127" y="152"/>
                    <a:pt x="124" y="153"/>
                  </a:cubicBezTo>
                  <a:close/>
                  <a:moveTo>
                    <a:pt x="156" y="118"/>
                  </a:moveTo>
                  <a:cubicBezTo>
                    <a:pt x="153" y="126"/>
                    <a:pt x="148" y="134"/>
                    <a:pt x="141" y="140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22" y="107"/>
                    <a:pt x="122" y="107"/>
                    <a:pt x="122" y="107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80"/>
                    <a:pt x="163" y="81"/>
                    <a:pt x="163" y="82"/>
                  </a:cubicBezTo>
                  <a:cubicBezTo>
                    <a:pt x="164" y="95"/>
                    <a:pt x="161" y="107"/>
                    <a:pt x="156" y="11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5" name="Oval 1450"/>
            <p:cNvSpPr>
              <a:spLocks noChangeArrowheads="1"/>
            </p:cNvSpPr>
            <p:nvPr/>
          </p:nvSpPr>
          <p:spPr bwMode="auto">
            <a:xfrm>
              <a:off x="1123950" y="-5121275"/>
              <a:ext cx="22225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6" name="Freeform 1451"/>
            <p:cNvSpPr>
              <a:spLocks/>
            </p:cNvSpPr>
            <p:nvPr/>
          </p:nvSpPr>
          <p:spPr bwMode="auto">
            <a:xfrm>
              <a:off x="1173162" y="-5086350"/>
              <a:ext cx="25400" cy="28575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0 w 7"/>
                <a:gd name="T5" fmla="*/ 5 h 8"/>
                <a:gd name="T6" fmla="*/ 2 w 7"/>
                <a:gd name="T7" fmla="*/ 1 h 8"/>
                <a:gd name="T8" fmla="*/ 6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7" name="Freeform 1452"/>
            <p:cNvSpPr>
              <a:spLocks/>
            </p:cNvSpPr>
            <p:nvPr/>
          </p:nvSpPr>
          <p:spPr bwMode="auto">
            <a:xfrm>
              <a:off x="1154112" y="-5027613"/>
              <a:ext cx="26988" cy="30163"/>
            </a:xfrm>
            <a:custGeom>
              <a:avLst/>
              <a:gdLst>
                <a:gd name="T0" fmla="*/ 5 w 7"/>
                <a:gd name="T1" fmla="*/ 7 h 8"/>
                <a:gd name="T2" fmla="*/ 1 w 7"/>
                <a:gd name="T3" fmla="*/ 6 h 8"/>
                <a:gd name="T4" fmla="*/ 1 w 7"/>
                <a:gd name="T5" fmla="*/ 1 h 8"/>
                <a:gd name="T6" fmla="*/ 6 w 7"/>
                <a:gd name="T7" fmla="*/ 2 h 8"/>
                <a:gd name="T8" fmla="*/ 5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7"/>
                  </a:moveTo>
                  <a:cubicBezTo>
                    <a:pt x="4" y="8"/>
                    <a:pt x="2" y="7"/>
                    <a:pt x="1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7" y="4"/>
                    <a:pt x="6" y="5"/>
                    <a:pt x="5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8" name="Freeform 1453"/>
            <p:cNvSpPr>
              <a:spLocks/>
            </p:cNvSpPr>
            <p:nvPr/>
          </p:nvSpPr>
          <p:spPr bwMode="auto">
            <a:xfrm>
              <a:off x="1090612" y="-5027613"/>
              <a:ext cx="25400" cy="30163"/>
            </a:xfrm>
            <a:custGeom>
              <a:avLst/>
              <a:gdLst>
                <a:gd name="T0" fmla="*/ 6 w 7"/>
                <a:gd name="T1" fmla="*/ 6 h 8"/>
                <a:gd name="T2" fmla="*/ 2 w 7"/>
                <a:gd name="T3" fmla="*/ 7 h 8"/>
                <a:gd name="T4" fmla="*/ 1 w 7"/>
                <a:gd name="T5" fmla="*/ 2 h 8"/>
                <a:gd name="T6" fmla="*/ 5 w 7"/>
                <a:gd name="T7" fmla="*/ 1 h 8"/>
                <a:gd name="T8" fmla="*/ 6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6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9" name="Freeform 1454"/>
            <p:cNvSpPr>
              <a:spLocks/>
            </p:cNvSpPr>
            <p:nvPr/>
          </p:nvSpPr>
          <p:spPr bwMode="auto">
            <a:xfrm>
              <a:off x="1071562" y="-5086350"/>
              <a:ext cx="26988" cy="28575"/>
            </a:xfrm>
            <a:custGeom>
              <a:avLst/>
              <a:gdLst>
                <a:gd name="T0" fmla="*/ 6 w 7"/>
                <a:gd name="T1" fmla="*/ 5 h 8"/>
                <a:gd name="T2" fmla="*/ 2 w 7"/>
                <a:gd name="T3" fmla="*/ 7 h 8"/>
                <a:gd name="T4" fmla="*/ 0 w 7"/>
                <a:gd name="T5" fmla="*/ 3 h 8"/>
                <a:gd name="T6" fmla="*/ 4 w 7"/>
                <a:gd name="T7" fmla="*/ 1 h 8"/>
                <a:gd name="T8" fmla="*/ 6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6" y="2"/>
                    <a:pt x="7" y="3"/>
                    <a:pt x="6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0" name="Oval 1455"/>
            <p:cNvSpPr>
              <a:spLocks noChangeArrowheads="1"/>
            </p:cNvSpPr>
            <p:nvPr/>
          </p:nvSpPr>
          <p:spPr bwMode="auto">
            <a:xfrm>
              <a:off x="1098550" y="-5091113"/>
              <a:ext cx="74613" cy="7143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1" name="Freeform 1456"/>
            <p:cNvSpPr>
              <a:spLocks/>
            </p:cNvSpPr>
            <p:nvPr/>
          </p:nvSpPr>
          <p:spPr bwMode="auto">
            <a:xfrm>
              <a:off x="936625" y="-5003800"/>
              <a:ext cx="161925" cy="190500"/>
            </a:xfrm>
            <a:custGeom>
              <a:avLst/>
              <a:gdLst>
                <a:gd name="T0" fmla="*/ 43 w 43"/>
                <a:gd name="T1" fmla="*/ 10 h 51"/>
                <a:gd name="T2" fmla="*/ 8 w 43"/>
                <a:gd name="T3" fmla="*/ 51 h 51"/>
                <a:gd name="T4" fmla="*/ 0 w 43"/>
                <a:gd name="T5" fmla="*/ 45 h 51"/>
                <a:gd name="T6" fmla="*/ 30 w 43"/>
                <a:gd name="T7" fmla="*/ 0 h 51"/>
                <a:gd name="T8" fmla="*/ 43 w 43"/>
                <a:gd name="T9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1">
                  <a:moveTo>
                    <a:pt x="43" y="10"/>
                  </a:moveTo>
                  <a:cubicBezTo>
                    <a:pt x="8" y="51"/>
                    <a:pt x="8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43" y="1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2" name="Freeform 1457"/>
            <p:cNvSpPr>
              <a:spLocks/>
            </p:cNvSpPr>
            <p:nvPr/>
          </p:nvSpPr>
          <p:spPr bwMode="auto">
            <a:xfrm>
              <a:off x="850900" y="-5173663"/>
              <a:ext cx="209550" cy="109538"/>
            </a:xfrm>
            <a:custGeom>
              <a:avLst/>
              <a:gdLst>
                <a:gd name="T0" fmla="*/ 56 w 56"/>
                <a:gd name="T1" fmla="*/ 14 h 29"/>
                <a:gd name="T2" fmla="*/ 51 w 56"/>
                <a:gd name="T3" fmla="*/ 29 h 29"/>
                <a:gd name="T4" fmla="*/ 0 w 56"/>
                <a:gd name="T5" fmla="*/ 9 h 29"/>
                <a:gd name="T6" fmla="*/ 4 w 56"/>
                <a:gd name="T7" fmla="*/ 0 h 29"/>
                <a:gd name="T8" fmla="*/ 56 w 56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9">
                  <a:moveTo>
                    <a:pt x="56" y="14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4" y="0"/>
                    <a:pt x="4" y="0"/>
                  </a:cubicBezTo>
                  <a:lnTo>
                    <a:pt x="56" y="1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3" name="Freeform 1458"/>
            <p:cNvSpPr>
              <a:spLocks/>
            </p:cNvSpPr>
            <p:nvPr/>
          </p:nvSpPr>
          <p:spPr bwMode="auto">
            <a:xfrm>
              <a:off x="1112837" y="-5349875"/>
              <a:ext cx="60325" cy="203200"/>
            </a:xfrm>
            <a:custGeom>
              <a:avLst/>
              <a:gdLst>
                <a:gd name="T0" fmla="*/ 16 w 16"/>
                <a:gd name="T1" fmla="*/ 54 h 54"/>
                <a:gd name="T2" fmla="*/ 0 w 16"/>
                <a:gd name="T3" fmla="*/ 54 h 54"/>
                <a:gd name="T4" fmla="*/ 4 w 16"/>
                <a:gd name="T5" fmla="*/ 0 h 54"/>
                <a:gd name="T6" fmla="*/ 14 w 16"/>
                <a:gd name="T7" fmla="*/ 0 h 54"/>
                <a:gd name="T8" fmla="*/ 16 w 16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4">
                  <a:moveTo>
                    <a:pt x="16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10" y="0"/>
                    <a:pt x="14" y="0"/>
                  </a:cubicBezTo>
                  <a:lnTo>
                    <a:pt x="16" y="5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4" name="Freeform 1459"/>
            <p:cNvSpPr>
              <a:spLocks/>
            </p:cNvSpPr>
            <p:nvPr/>
          </p:nvSpPr>
          <p:spPr bwMode="auto">
            <a:xfrm>
              <a:off x="1214437" y="-5154613"/>
              <a:ext cx="209550" cy="104775"/>
            </a:xfrm>
            <a:custGeom>
              <a:avLst/>
              <a:gdLst>
                <a:gd name="T0" fmla="*/ 56 w 56"/>
                <a:gd name="T1" fmla="*/ 10 h 28"/>
                <a:gd name="T2" fmla="*/ 5 w 56"/>
                <a:gd name="T3" fmla="*/ 28 h 28"/>
                <a:gd name="T4" fmla="*/ 0 w 56"/>
                <a:gd name="T5" fmla="*/ 13 h 28"/>
                <a:gd name="T6" fmla="*/ 53 w 56"/>
                <a:gd name="T7" fmla="*/ 0 h 28"/>
                <a:gd name="T8" fmla="*/ 56 w 56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8">
                  <a:moveTo>
                    <a:pt x="56" y="10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5" y="7"/>
                    <a:pt x="56" y="1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5" name="Freeform 1460"/>
            <p:cNvSpPr>
              <a:spLocks/>
            </p:cNvSpPr>
            <p:nvPr/>
          </p:nvSpPr>
          <p:spPr bwMode="auto">
            <a:xfrm>
              <a:off x="1157287" y="-4992688"/>
              <a:ext cx="158750" cy="190500"/>
            </a:xfrm>
            <a:custGeom>
              <a:avLst/>
              <a:gdLst>
                <a:gd name="T0" fmla="*/ 42 w 42"/>
                <a:gd name="T1" fmla="*/ 46 h 51"/>
                <a:gd name="T2" fmla="*/ 33 w 42"/>
                <a:gd name="T3" fmla="*/ 51 h 51"/>
                <a:gd name="T4" fmla="*/ 0 w 42"/>
                <a:gd name="T5" fmla="*/ 9 h 51"/>
                <a:gd name="T6" fmla="*/ 13 w 42"/>
                <a:gd name="T7" fmla="*/ 0 h 51"/>
                <a:gd name="T8" fmla="*/ 42 w 42"/>
                <a:gd name="T9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1">
                  <a:moveTo>
                    <a:pt x="42" y="46"/>
                  </a:moveTo>
                  <a:cubicBezTo>
                    <a:pt x="39" y="48"/>
                    <a:pt x="36" y="50"/>
                    <a:pt x="33" y="5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42" y="4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6" name="Freeform 1461"/>
            <p:cNvSpPr>
              <a:spLocks/>
            </p:cNvSpPr>
            <p:nvPr/>
          </p:nvSpPr>
          <p:spPr bwMode="auto">
            <a:xfrm>
              <a:off x="1274762" y="-5080000"/>
              <a:ext cx="157163" cy="228600"/>
            </a:xfrm>
            <a:custGeom>
              <a:avLst/>
              <a:gdLst>
                <a:gd name="T0" fmla="*/ 41 w 42"/>
                <a:gd name="T1" fmla="*/ 3 h 61"/>
                <a:gd name="T2" fmla="*/ 20 w 42"/>
                <a:gd name="T3" fmla="*/ 61 h 61"/>
                <a:gd name="T4" fmla="*/ 0 w 42"/>
                <a:gd name="T5" fmla="*/ 28 h 61"/>
                <a:gd name="T6" fmla="*/ 5 w 42"/>
                <a:gd name="T7" fmla="*/ 16 h 61"/>
                <a:gd name="T8" fmla="*/ 41 w 42"/>
                <a:gd name="T9" fmla="*/ 0 h 61"/>
                <a:gd name="T10" fmla="*/ 41 w 42"/>
                <a:gd name="T11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1">
                  <a:moveTo>
                    <a:pt x="41" y="3"/>
                  </a:moveTo>
                  <a:cubicBezTo>
                    <a:pt x="42" y="25"/>
                    <a:pt x="34" y="46"/>
                    <a:pt x="20" y="6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"/>
                    <a:pt x="41" y="2"/>
                    <a:pt x="4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7" name="Freeform 1462"/>
            <p:cNvSpPr>
              <a:spLocks/>
            </p:cNvSpPr>
            <p:nvPr/>
          </p:nvSpPr>
          <p:spPr bwMode="auto">
            <a:xfrm>
              <a:off x="1004887" y="-4895850"/>
              <a:ext cx="242888" cy="138113"/>
            </a:xfrm>
            <a:custGeom>
              <a:avLst/>
              <a:gdLst>
                <a:gd name="T0" fmla="*/ 65 w 65"/>
                <a:gd name="T1" fmla="*/ 30 h 37"/>
                <a:gd name="T2" fmla="*/ 38 w 65"/>
                <a:gd name="T3" fmla="*/ 36 h 37"/>
                <a:gd name="T4" fmla="*/ 0 w 65"/>
                <a:gd name="T5" fmla="*/ 28 h 37"/>
                <a:gd name="T6" fmla="*/ 26 w 65"/>
                <a:gd name="T7" fmla="*/ 0 h 37"/>
                <a:gd name="T8" fmla="*/ 38 w 65"/>
                <a:gd name="T9" fmla="*/ 1 h 37"/>
                <a:gd name="T10" fmla="*/ 65 w 65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cubicBezTo>
                    <a:pt x="57" y="34"/>
                    <a:pt x="48" y="36"/>
                    <a:pt x="38" y="36"/>
                  </a:cubicBezTo>
                  <a:cubicBezTo>
                    <a:pt x="25" y="37"/>
                    <a:pt x="12" y="34"/>
                    <a:pt x="0" y="2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65" y="3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8" name="Freeform 1463"/>
            <p:cNvSpPr>
              <a:spLocks/>
            </p:cNvSpPr>
            <p:nvPr/>
          </p:nvSpPr>
          <p:spPr bwMode="auto">
            <a:xfrm>
              <a:off x="839787" y="-5094288"/>
              <a:ext cx="146050" cy="231775"/>
            </a:xfrm>
            <a:custGeom>
              <a:avLst/>
              <a:gdLst>
                <a:gd name="T0" fmla="*/ 39 w 39"/>
                <a:gd name="T1" fmla="*/ 27 h 62"/>
                <a:gd name="T2" fmla="*/ 19 w 39"/>
                <a:gd name="T3" fmla="*/ 62 h 62"/>
                <a:gd name="T4" fmla="*/ 0 w 39"/>
                <a:gd name="T5" fmla="*/ 14 h 62"/>
                <a:gd name="T6" fmla="*/ 1 w 39"/>
                <a:gd name="T7" fmla="*/ 0 h 62"/>
                <a:gd name="T8" fmla="*/ 36 w 39"/>
                <a:gd name="T9" fmla="*/ 15 h 62"/>
                <a:gd name="T10" fmla="*/ 39 w 39"/>
                <a:gd name="T11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2">
                  <a:moveTo>
                    <a:pt x="39" y="27"/>
                  </a:moveTo>
                  <a:cubicBezTo>
                    <a:pt x="19" y="62"/>
                    <a:pt x="19" y="62"/>
                    <a:pt x="19" y="62"/>
                  </a:cubicBezTo>
                  <a:cubicBezTo>
                    <a:pt x="8" y="49"/>
                    <a:pt x="1" y="32"/>
                    <a:pt x="0" y="14"/>
                  </a:cubicBezTo>
                  <a:cubicBezTo>
                    <a:pt x="0" y="9"/>
                    <a:pt x="0" y="4"/>
                    <a:pt x="1" y="0"/>
                  </a:cubicBezTo>
                  <a:cubicBezTo>
                    <a:pt x="36" y="15"/>
                    <a:pt x="36" y="15"/>
                    <a:pt x="36" y="15"/>
                  </a:cubicBezTo>
                  <a:lnTo>
                    <a:pt x="39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9" name="Freeform 1464"/>
            <p:cNvSpPr>
              <a:spLocks/>
            </p:cNvSpPr>
            <p:nvPr/>
          </p:nvSpPr>
          <p:spPr bwMode="auto">
            <a:xfrm>
              <a:off x="881062" y="-5345113"/>
              <a:ext cx="201613" cy="168275"/>
            </a:xfrm>
            <a:custGeom>
              <a:avLst/>
              <a:gdLst>
                <a:gd name="T0" fmla="*/ 54 w 54"/>
                <a:gd name="T1" fmla="*/ 0 h 45"/>
                <a:gd name="T2" fmla="*/ 50 w 54"/>
                <a:gd name="T3" fmla="*/ 38 h 45"/>
                <a:gd name="T4" fmla="*/ 39 w 54"/>
                <a:gd name="T5" fmla="*/ 45 h 45"/>
                <a:gd name="T6" fmla="*/ 0 w 54"/>
                <a:gd name="T7" fmla="*/ 37 h 45"/>
                <a:gd name="T8" fmla="*/ 54 w 5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54" y="0"/>
                  </a:moveTo>
                  <a:cubicBezTo>
                    <a:pt x="50" y="38"/>
                    <a:pt x="50" y="38"/>
                    <a:pt x="50" y="38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" y="18"/>
                    <a:pt x="31" y="4"/>
                    <a:pt x="54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0" name="Freeform 1465"/>
            <p:cNvSpPr>
              <a:spLocks/>
            </p:cNvSpPr>
            <p:nvPr/>
          </p:nvSpPr>
          <p:spPr bwMode="auto">
            <a:xfrm>
              <a:off x="1203325" y="-5341938"/>
              <a:ext cx="190500" cy="176213"/>
            </a:xfrm>
            <a:custGeom>
              <a:avLst/>
              <a:gdLst>
                <a:gd name="T0" fmla="*/ 51 w 51"/>
                <a:gd name="T1" fmla="*/ 39 h 47"/>
                <a:gd name="T2" fmla="*/ 14 w 51"/>
                <a:gd name="T3" fmla="*/ 47 h 47"/>
                <a:gd name="T4" fmla="*/ 4 w 51"/>
                <a:gd name="T5" fmla="*/ 39 h 47"/>
                <a:gd name="T6" fmla="*/ 0 w 51"/>
                <a:gd name="T7" fmla="*/ 0 h 47"/>
                <a:gd name="T8" fmla="*/ 51 w 51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7">
                  <a:moveTo>
                    <a:pt x="51" y="39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5"/>
                    <a:pt x="41" y="19"/>
                    <a:pt x="51" y="3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1" name="Freeform 1466"/>
            <p:cNvSpPr>
              <a:spLocks noEditPoints="1"/>
            </p:cNvSpPr>
            <p:nvPr/>
          </p:nvSpPr>
          <p:spPr bwMode="auto">
            <a:xfrm>
              <a:off x="5484812" y="-5499100"/>
              <a:ext cx="896938" cy="895350"/>
            </a:xfrm>
            <a:custGeom>
              <a:avLst/>
              <a:gdLst>
                <a:gd name="T0" fmla="*/ 196 w 239"/>
                <a:gd name="T1" fmla="*/ 27 h 239"/>
                <a:gd name="T2" fmla="*/ 164 w 239"/>
                <a:gd name="T3" fmla="*/ 9 h 239"/>
                <a:gd name="T4" fmla="*/ 124 w 239"/>
                <a:gd name="T5" fmla="*/ 0 h 239"/>
                <a:gd name="T6" fmla="*/ 120 w 239"/>
                <a:gd name="T7" fmla="*/ 0 h 239"/>
                <a:gd name="T8" fmla="*/ 116 w 239"/>
                <a:gd name="T9" fmla="*/ 0 h 239"/>
                <a:gd name="T10" fmla="*/ 75 w 239"/>
                <a:gd name="T11" fmla="*/ 9 h 239"/>
                <a:gd name="T12" fmla="*/ 44 w 239"/>
                <a:gd name="T13" fmla="*/ 27 h 239"/>
                <a:gd name="T14" fmla="*/ 18 w 239"/>
                <a:gd name="T15" fmla="*/ 57 h 239"/>
                <a:gd name="T16" fmla="*/ 12 w 239"/>
                <a:gd name="T17" fmla="*/ 69 h 239"/>
                <a:gd name="T18" fmla="*/ 0 w 239"/>
                <a:gd name="T19" fmla="*/ 119 h 239"/>
                <a:gd name="T20" fmla="*/ 3 w 239"/>
                <a:gd name="T21" fmla="*/ 143 h 239"/>
                <a:gd name="T22" fmla="*/ 4 w 239"/>
                <a:gd name="T23" fmla="*/ 151 h 239"/>
                <a:gd name="T24" fmla="*/ 18 w 239"/>
                <a:gd name="T25" fmla="*/ 182 h 239"/>
                <a:gd name="T26" fmla="*/ 120 w 239"/>
                <a:gd name="T27" fmla="*/ 239 h 239"/>
                <a:gd name="T28" fmla="*/ 235 w 239"/>
                <a:gd name="T29" fmla="*/ 151 h 239"/>
                <a:gd name="T30" fmla="*/ 239 w 239"/>
                <a:gd name="T31" fmla="*/ 119 h 239"/>
                <a:gd name="T32" fmla="*/ 196 w 239"/>
                <a:gd name="T33" fmla="*/ 27 h 239"/>
                <a:gd name="T34" fmla="*/ 120 w 239"/>
                <a:gd name="T35" fmla="*/ 212 h 239"/>
                <a:gd name="T36" fmla="*/ 33 w 239"/>
                <a:gd name="T37" fmla="*/ 151 h 239"/>
                <a:gd name="T38" fmla="*/ 31 w 239"/>
                <a:gd name="T39" fmla="*/ 143 h 239"/>
                <a:gd name="T40" fmla="*/ 27 w 239"/>
                <a:gd name="T41" fmla="*/ 119 h 239"/>
                <a:gd name="T42" fmla="*/ 43 w 239"/>
                <a:gd name="T43" fmla="*/ 69 h 239"/>
                <a:gd name="T44" fmla="*/ 82 w 239"/>
                <a:gd name="T45" fmla="*/ 35 h 239"/>
                <a:gd name="T46" fmla="*/ 116 w 239"/>
                <a:gd name="T47" fmla="*/ 27 h 239"/>
                <a:gd name="T48" fmla="*/ 120 w 239"/>
                <a:gd name="T49" fmla="*/ 27 h 239"/>
                <a:gd name="T50" fmla="*/ 124 w 239"/>
                <a:gd name="T51" fmla="*/ 27 h 239"/>
                <a:gd name="T52" fmla="*/ 160 w 239"/>
                <a:gd name="T53" fmla="*/ 37 h 239"/>
                <a:gd name="T54" fmla="*/ 212 w 239"/>
                <a:gd name="T55" fmla="*/ 119 h 239"/>
                <a:gd name="T56" fmla="*/ 206 w 239"/>
                <a:gd name="T57" fmla="*/ 151 h 239"/>
                <a:gd name="T58" fmla="*/ 120 w 239"/>
                <a:gd name="T59" fmla="*/ 21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9" h="239">
                  <a:moveTo>
                    <a:pt x="196" y="27"/>
                  </a:moveTo>
                  <a:cubicBezTo>
                    <a:pt x="186" y="20"/>
                    <a:pt x="175" y="13"/>
                    <a:pt x="164" y="9"/>
                  </a:cubicBezTo>
                  <a:cubicBezTo>
                    <a:pt x="151" y="4"/>
                    <a:pt x="138" y="1"/>
                    <a:pt x="124" y="0"/>
                  </a:cubicBezTo>
                  <a:cubicBezTo>
                    <a:pt x="122" y="0"/>
                    <a:pt x="121" y="0"/>
                    <a:pt x="120" y="0"/>
                  </a:cubicBezTo>
                  <a:cubicBezTo>
                    <a:pt x="118" y="0"/>
                    <a:pt x="117" y="0"/>
                    <a:pt x="116" y="0"/>
                  </a:cubicBezTo>
                  <a:cubicBezTo>
                    <a:pt x="101" y="1"/>
                    <a:pt x="88" y="4"/>
                    <a:pt x="75" y="9"/>
                  </a:cubicBezTo>
                  <a:cubicBezTo>
                    <a:pt x="64" y="13"/>
                    <a:pt x="53" y="20"/>
                    <a:pt x="44" y="27"/>
                  </a:cubicBezTo>
                  <a:cubicBezTo>
                    <a:pt x="34" y="36"/>
                    <a:pt x="25" y="46"/>
                    <a:pt x="18" y="57"/>
                  </a:cubicBezTo>
                  <a:cubicBezTo>
                    <a:pt x="16" y="61"/>
                    <a:pt x="13" y="65"/>
                    <a:pt x="12" y="69"/>
                  </a:cubicBezTo>
                  <a:cubicBezTo>
                    <a:pt x="4" y="84"/>
                    <a:pt x="0" y="101"/>
                    <a:pt x="0" y="119"/>
                  </a:cubicBezTo>
                  <a:cubicBezTo>
                    <a:pt x="0" y="128"/>
                    <a:pt x="1" y="135"/>
                    <a:pt x="3" y="143"/>
                  </a:cubicBezTo>
                  <a:cubicBezTo>
                    <a:pt x="3" y="146"/>
                    <a:pt x="4" y="148"/>
                    <a:pt x="4" y="151"/>
                  </a:cubicBezTo>
                  <a:cubicBezTo>
                    <a:pt x="8" y="162"/>
                    <a:pt x="12" y="173"/>
                    <a:pt x="18" y="182"/>
                  </a:cubicBezTo>
                  <a:cubicBezTo>
                    <a:pt x="39" y="216"/>
                    <a:pt x="77" y="239"/>
                    <a:pt x="120" y="239"/>
                  </a:cubicBezTo>
                  <a:cubicBezTo>
                    <a:pt x="175" y="239"/>
                    <a:pt x="221" y="202"/>
                    <a:pt x="235" y="151"/>
                  </a:cubicBezTo>
                  <a:cubicBezTo>
                    <a:pt x="238" y="141"/>
                    <a:pt x="239" y="130"/>
                    <a:pt x="239" y="119"/>
                  </a:cubicBezTo>
                  <a:cubicBezTo>
                    <a:pt x="239" y="82"/>
                    <a:pt x="222" y="49"/>
                    <a:pt x="196" y="27"/>
                  </a:cubicBezTo>
                  <a:close/>
                  <a:moveTo>
                    <a:pt x="120" y="212"/>
                  </a:moveTo>
                  <a:cubicBezTo>
                    <a:pt x="80" y="212"/>
                    <a:pt x="46" y="186"/>
                    <a:pt x="33" y="151"/>
                  </a:cubicBezTo>
                  <a:cubicBezTo>
                    <a:pt x="32" y="148"/>
                    <a:pt x="31" y="146"/>
                    <a:pt x="31" y="143"/>
                  </a:cubicBezTo>
                  <a:cubicBezTo>
                    <a:pt x="28" y="135"/>
                    <a:pt x="27" y="128"/>
                    <a:pt x="27" y="119"/>
                  </a:cubicBezTo>
                  <a:cubicBezTo>
                    <a:pt x="27" y="101"/>
                    <a:pt x="33" y="83"/>
                    <a:pt x="43" y="69"/>
                  </a:cubicBezTo>
                  <a:cubicBezTo>
                    <a:pt x="52" y="54"/>
                    <a:pt x="66" y="43"/>
                    <a:pt x="82" y="35"/>
                  </a:cubicBezTo>
                  <a:cubicBezTo>
                    <a:pt x="92" y="31"/>
                    <a:pt x="104" y="28"/>
                    <a:pt x="116" y="27"/>
                  </a:cubicBezTo>
                  <a:cubicBezTo>
                    <a:pt x="117" y="27"/>
                    <a:pt x="118" y="27"/>
                    <a:pt x="120" y="27"/>
                  </a:cubicBezTo>
                  <a:cubicBezTo>
                    <a:pt x="121" y="27"/>
                    <a:pt x="122" y="27"/>
                    <a:pt x="124" y="27"/>
                  </a:cubicBezTo>
                  <a:cubicBezTo>
                    <a:pt x="137" y="28"/>
                    <a:pt x="149" y="31"/>
                    <a:pt x="160" y="37"/>
                  </a:cubicBezTo>
                  <a:cubicBezTo>
                    <a:pt x="191" y="52"/>
                    <a:pt x="212" y="83"/>
                    <a:pt x="212" y="119"/>
                  </a:cubicBezTo>
                  <a:cubicBezTo>
                    <a:pt x="212" y="131"/>
                    <a:pt x="210" y="141"/>
                    <a:pt x="206" y="151"/>
                  </a:cubicBezTo>
                  <a:cubicBezTo>
                    <a:pt x="193" y="186"/>
                    <a:pt x="159" y="212"/>
                    <a:pt x="120" y="212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2" name="Freeform 1467"/>
            <p:cNvSpPr>
              <a:spLocks noEditPoints="1"/>
            </p:cNvSpPr>
            <p:nvPr/>
          </p:nvSpPr>
          <p:spPr bwMode="auto">
            <a:xfrm>
              <a:off x="5586412" y="-5397500"/>
              <a:ext cx="693738" cy="693738"/>
            </a:xfrm>
            <a:custGeom>
              <a:avLst/>
              <a:gdLst>
                <a:gd name="T0" fmla="*/ 133 w 185"/>
                <a:gd name="T1" fmla="*/ 10 h 185"/>
                <a:gd name="T2" fmla="*/ 97 w 185"/>
                <a:gd name="T3" fmla="*/ 0 h 185"/>
                <a:gd name="T4" fmla="*/ 93 w 185"/>
                <a:gd name="T5" fmla="*/ 0 h 185"/>
                <a:gd name="T6" fmla="*/ 89 w 185"/>
                <a:gd name="T7" fmla="*/ 0 h 185"/>
                <a:gd name="T8" fmla="*/ 55 w 185"/>
                <a:gd name="T9" fmla="*/ 8 h 185"/>
                <a:gd name="T10" fmla="*/ 16 w 185"/>
                <a:gd name="T11" fmla="*/ 42 h 185"/>
                <a:gd name="T12" fmla="*/ 0 w 185"/>
                <a:gd name="T13" fmla="*/ 92 h 185"/>
                <a:gd name="T14" fmla="*/ 4 w 185"/>
                <a:gd name="T15" fmla="*/ 116 h 185"/>
                <a:gd name="T16" fmla="*/ 6 w 185"/>
                <a:gd name="T17" fmla="*/ 124 h 185"/>
                <a:gd name="T18" fmla="*/ 93 w 185"/>
                <a:gd name="T19" fmla="*/ 185 h 185"/>
                <a:gd name="T20" fmla="*/ 179 w 185"/>
                <a:gd name="T21" fmla="*/ 124 h 185"/>
                <a:gd name="T22" fmla="*/ 185 w 185"/>
                <a:gd name="T23" fmla="*/ 92 h 185"/>
                <a:gd name="T24" fmla="*/ 133 w 185"/>
                <a:gd name="T25" fmla="*/ 10 h 185"/>
                <a:gd name="T26" fmla="*/ 96 w 185"/>
                <a:gd name="T27" fmla="*/ 177 h 185"/>
                <a:gd name="T28" fmla="*/ 15 w 185"/>
                <a:gd name="T29" fmla="*/ 124 h 185"/>
                <a:gd name="T30" fmla="*/ 12 w 185"/>
                <a:gd name="T31" fmla="*/ 116 h 185"/>
                <a:gd name="T32" fmla="*/ 9 w 185"/>
                <a:gd name="T33" fmla="*/ 96 h 185"/>
                <a:gd name="T34" fmla="*/ 26 w 185"/>
                <a:gd name="T35" fmla="*/ 42 h 185"/>
                <a:gd name="T36" fmla="*/ 55 w 185"/>
                <a:gd name="T37" fmla="*/ 17 h 185"/>
                <a:gd name="T38" fmla="*/ 89 w 185"/>
                <a:gd name="T39" fmla="*/ 8 h 185"/>
                <a:gd name="T40" fmla="*/ 89 w 185"/>
                <a:gd name="T41" fmla="*/ 8 h 185"/>
                <a:gd name="T42" fmla="*/ 97 w 185"/>
                <a:gd name="T43" fmla="*/ 9 h 185"/>
                <a:gd name="T44" fmla="*/ 133 w 185"/>
                <a:gd name="T45" fmla="*/ 19 h 185"/>
                <a:gd name="T46" fmla="*/ 177 w 185"/>
                <a:gd name="T47" fmla="*/ 89 h 185"/>
                <a:gd name="T48" fmla="*/ 171 w 185"/>
                <a:gd name="T49" fmla="*/ 124 h 185"/>
                <a:gd name="T50" fmla="*/ 96 w 185"/>
                <a:gd name="T51" fmla="*/ 17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" h="185">
                  <a:moveTo>
                    <a:pt x="133" y="10"/>
                  </a:moveTo>
                  <a:cubicBezTo>
                    <a:pt x="122" y="4"/>
                    <a:pt x="110" y="1"/>
                    <a:pt x="97" y="0"/>
                  </a:cubicBezTo>
                  <a:cubicBezTo>
                    <a:pt x="95" y="0"/>
                    <a:pt x="94" y="0"/>
                    <a:pt x="93" y="0"/>
                  </a:cubicBezTo>
                  <a:cubicBezTo>
                    <a:pt x="91" y="0"/>
                    <a:pt x="90" y="0"/>
                    <a:pt x="89" y="0"/>
                  </a:cubicBezTo>
                  <a:cubicBezTo>
                    <a:pt x="77" y="1"/>
                    <a:pt x="65" y="4"/>
                    <a:pt x="55" y="8"/>
                  </a:cubicBezTo>
                  <a:cubicBezTo>
                    <a:pt x="39" y="16"/>
                    <a:pt x="25" y="27"/>
                    <a:pt x="16" y="42"/>
                  </a:cubicBezTo>
                  <a:cubicBezTo>
                    <a:pt x="6" y="56"/>
                    <a:pt x="0" y="74"/>
                    <a:pt x="0" y="92"/>
                  </a:cubicBezTo>
                  <a:cubicBezTo>
                    <a:pt x="0" y="101"/>
                    <a:pt x="1" y="108"/>
                    <a:pt x="4" y="116"/>
                  </a:cubicBezTo>
                  <a:cubicBezTo>
                    <a:pt x="4" y="119"/>
                    <a:pt x="5" y="121"/>
                    <a:pt x="6" y="124"/>
                  </a:cubicBezTo>
                  <a:cubicBezTo>
                    <a:pt x="19" y="159"/>
                    <a:pt x="53" y="185"/>
                    <a:pt x="93" y="185"/>
                  </a:cubicBezTo>
                  <a:cubicBezTo>
                    <a:pt x="132" y="185"/>
                    <a:pt x="166" y="159"/>
                    <a:pt x="179" y="124"/>
                  </a:cubicBezTo>
                  <a:cubicBezTo>
                    <a:pt x="183" y="114"/>
                    <a:pt x="185" y="104"/>
                    <a:pt x="185" y="92"/>
                  </a:cubicBezTo>
                  <a:cubicBezTo>
                    <a:pt x="185" y="56"/>
                    <a:pt x="164" y="25"/>
                    <a:pt x="133" y="10"/>
                  </a:cubicBezTo>
                  <a:close/>
                  <a:moveTo>
                    <a:pt x="96" y="177"/>
                  </a:moveTo>
                  <a:cubicBezTo>
                    <a:pt x="60" y="178"/>
                    <a:pt x="28" y="156"/>
                    <a:pt x="15" y="124"/>
                  </a:cubicBezTo>
                  <a:cubicBezTo>
                    <a:pt x="14" y="122"/>
                    <a:pt x="13" y="119"/>
                    <a:pt x="12" y="116"/>
                  </a:cubicBezTo>
                  <a:cubicBezTo>
                    <a:pt x="10" y="110"/>
                    <a:pt x="9" y="103"/>
                    <a:pt x="9" y="96"/>
                  </a:cubicBezTo>
                  <a:cubicBezTo>
                    <a:pt x="8" y="76"/>
                    <a:pt x="14" y="57"/>
                    <a:pt x="26" y="42"/>
                  </a:cubicBezTo>
                  <a:cubicBezTo>
                    <a:pt x="33" y="31"/>
                    <a:pt x="43" y="23"/>
                    <a:pt x="55" y="17"/>
                  </a:cubicBezTo>
                  <a:cubicBezTo>
                    <a:pt x="65" y="12"/>
                    <a:pt x="76" y="9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91" y="8"/>
                    <a:pt x="94" y="8"/>
                    <a:pt x="97" y="9"/>
                  </a:cubicBezTo>
                  <a:cubicBezTo>
                    <a:pt x="110" y="9"/>
                    <a:pt x="122" y="13"/>
                    <a:pt x="133" y="19"/>
                  </a:cubicBezTo>
                  <a:cubicBezTo>
                    <a:pt x="158" y="33"/>
                    <a:pt x="175" y="58"/>
                    <a:pt x="177" y="89"/>
                  </a:cubicBezTo>
                  <a:cubicBezTo>
                    <a:pt x="177" y="101"/>
                    <a:pt x="175" y="113"/>
                    <a:pt x="171" y="124"/>
                  </a:cubicBezTo>
                  <a:cubicBezTo>
                    <a:pt x="159" y="154"/>
                    <a:pt x="130" y="175"/>
                    <a:pt x="96" y="177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3" name="Freeform 1468"/>
            <p:cNvSpPr>
              <a:spLocks noEditPoints="1"/>
            </p:cNvSpPr>
            <p:nvPr/>
          </p:nvSpPr>
          <p:spPr bwMode="auto">
            <a:xfrm>
              <a:off x="5616575" y="-5368925"/>
              <a:ext cx="633413" cy="638175"/>
            </a:xfrm>
            <a:custGeom>
              <a:avLst/>
              <a:gdLst>
                <a:gd name="T0" fmla="*/ 89 w 169"/>
                <a:gd name="T1" fmla="*/ 1 h 170"/>
                <a:gd name="T2" fmla="*/ 81 w 169"/>
                <a:gd name="T3" fmla="*/ 0 h 170"/>
                <a:gd name="T4" fmla="*/ 18 w 169"/>
                <a:gd name="T5" fmla="*/ 34 h 170"/>
                <a:gd name="T6" fmla="*/ 4 w 169"/>
                <a:gd name="T7" fmla="*/ 108 h 170"/>
                <a:gd name="T8" fmla="*/ 88 w 169"/>
                <a:gd name="T9" fmla="*/ 169 h 170"/>
                <a:gd name="T10" fmla="*/ 169 w 169"/>
                <a:gd name="T11" fmla="*/ 81 h 170"/>
                <a:gd name="T12" fmla="*/ 162 w 169"/>
                <a:gd name="T13" fmla="*/ 68 h 170"/>
                <a:gd name="T14" fmla="*/ 111 w 169"/>
                <a:gd name="T15" fmla="*/ 86 h 170"/>
                <a:gd name="T16" fmla="*/ 125 w 169"/>
                <a:gd name="T17" fmla="*/ 67 h 170"/>
                <a:gd name="T18" fmla="*/ 162 w 169"/>
                <a:gd name="T19" fmla="*/ 68 h 170"/>
                <a:gd name="T20" fmla="*/ 154 w 169"/>
                <a:gd name="T21" fmla="*/ 47 h 170"/>
                <a:gd name="T22" fmla="*/ 117 w 169"/>
                <a:gd name="T23" fmla="*/ 55 h 170"/>
                <a:gd name="T24" fmla="*/ 103 w 169"/>
                <a:gd name="T25" fmla="*/ 8 h 170"/>
                <a:gd name="T26" fmla="*/ 97 w 169"/>
                <a:gd name="T27" fmla="*/ 77 h 170"/>
                <a:gd name="T28" fmla="*/ 99 w 169"/>
                <a:gd name="T29" fmla="*/ 83 h 170"/>
                <a:gd name="T30" fmla="*/ 97 w 169"/>
                <a:gd name="T31" fmla="*/ 77 h 170"/>
                <a:gd name="T32" fmla="*/ 74 w 169"/>
                <a:gd name="T33" fmla="*/ 94 h 170"/>
                <a:gd name="T34" fmla="*/ 79 w 169"/>
                <a:gd name="T35" fmla="*/ 98 h 170"/>
                <a:gd name="T36" fmla="*/ 91 w 169"/>
                <a:gd name="T37" fmla="*/ 94 h 170"/>
                <a:gd name="T38" fmla="*/ 95 w 169"/>
                <a:gd name="T39" fmla="*/ 99 h 170"/>
                <a:gd name="T40" fmla="*/ 91 w 169"/>
                <a:gd name="T41" fmla="*/ 94 h 170"/>
                <a:gd name="T42" fmla="*/ 83 w 169"/>
                <a:gd name="T43" fmla="*/ 6 h 170"/>
                <a:gd name="T44" fmla="*/ 92 w 169"/>
                <a:gd name="T45" fmla="*/ 6 h 170"/>
                <a:gd name="T46" fmla="*/ 79 w 169"/>
                <a:gd name="T47" fmla="*/ 60 h 170"/>
                <a:gd name="T48" fmla="*/ 88 w 169"/>
                <a:gd name="T49" fmla="*/ 70 h 170"/>
                <a:gd name="T50" fmla="*/ 81 w 169"/>
                <a:gd name="T51" fmla="*/ 70 h 170"/>
                <a:gd name="T52" fmla="*/ 88 w 169"/>
                <a:gd name="T53" fmla="*/ 70 h 170"/>
                <a:gd name="T54" fmla="*/ 85 w 169"/>
                <a:gd name="T55" fmla="*/ 75 h 170"/>
                <a:gd name="T56" fmla="*/ 95 w 169"/>
                <a:gd name="T57" fmla="*/ 84 h 170"/>
                <a:gd name="T58" fmla="*/ 85 w 169"/>
                <a:gd name="T59" fmla="*/ 94 h 170"/>
                <a:gd name="T60" fmla="*/ 75 w 169"/>
                <a:gd name="T61" fmla="*/ 84 h 170"/>
                <a:gd name="T62" fmla="*/ 74 w 169"/>
                <a:gd name="T63" fmla="*/ 81 h 170"/>
                <a:gd name="T64" fmla="*/ 68 w 169"/>
                <a:gd name="T65" fmla="*/ 79 h 170"/>
                <a:gd name="T66" fmla="*/ 74 w 169"/>
                <a:gd name="T67" fmla="*/ 81 h 170"/>
                <a:gd name="T68" fmla="*/ 47 w 169"/>
                <a:gd name="T69" fmla="*/ 15 h 170"/>
                <a:gd name="T70" fmla="*/ 67 w 169"/>
                <a:gd name="T71" fmla="*/ 45 h 170"/>
                <a:gd name="T72" fmla="*/ 17 w 169"/>
                <a:gd name="T73" fmla="*/ 44 h 170"/>
                <a:gd name="T74" fmla="*/ 13 w 169"/>
                <a:gd name="T75" fmla="*/ 53 h 170"/>
                <a:gd name="T76" fmla="*/ 59 w 169"/>
                <a:gd name="T77" fmla="*/ 83 h 170"/>
                <a:gd name="T78" fmla="*/ 13 w 169"/>
                <a:gd name="T79" fmla="*/ 53 h 170"/>
                <a:gd name="T80" fmla="*/ 13 w 169"/>
                <a:gd name="T81" fmla="*/ 116 h 170"/>
                <a:gd name="T82" fmla="*/ 6 w 169"/>
                <a:gd name="T83" fmla="*/ 88 h 170"/>
                <a:gd name="T84" fmla="*/ 41 w 169"/>
                <a:gd name="T85" fmla="*/ 89 h 170"/>
                <a:gd name="T86" fmla="*/ 41 w 169"/>
                <a:gd name="T87" fmla="*/ 108 h 170"/>
                <a:gd name="T88" fmla="*/ 25 w 169"/>
                <a:gd name="T89" fmla="*/ 136 h 170"/>
                <a:gd name="T90" fmla="*/ 50 w 169"/>
                <a:gd name="T91" fmla="*/ 116 h 170"/>
                <a:gd name="T92" fmla="*/ 62 w 169"/>
                <a:gd name="T93" fmla="*/ 99 h 170"/>
                <a:gd name="T94" fmla="*/ 75 w 169"/>
                <a:gd name="T95" fmla="*/ 108 h 170"/>
                <a:gd name="T96" fmla="*/ 40 w 169"/>
                <a:gd name="T97" fmla="*/ 149 h 170"/>
                <a:gd name="T98" fmla="*/ 88 w 169"/>
                <a:gd name="T99" fmla="*/ 163 h 170"/>
                <a:gd name="T100" fmla="*/ 75 w 169"/>
                <a:gd name="T101" fmla="*/ 127 h 170"/>
                <a:gd name="T102" fmla="*/ 115 w 169"/>
                <a:gd name="T103" fmla="*/ 157 h 170"/>
                <a:gd name="T104" fmla="*/ 124 w 169"/>
                <a:gd name="T105" fmla="*/ 152 h 170"/>
                <a:gd name="T106" fmla="*/ 91 w 169"/>
                <a:gd name="T107" fmla="*/ 110 h 170"/>
                <a:gd name="T108" fmla="*/ 113 w 169"/>
                <a:gd name="T109" fmla="*/ 116 h 170"/>
                <a:gd name="T110" fmla="*/ 124 w 169"/>
                <a:gd name="T111" fmla="*/ 152 h 170"/>
                <a:gd name="T112" fmla="*/ 141 w 169"/>
                <a:gd name="T113" fmla="*/ 139 h 170"/>
                <a:gd name="T114" fmla="*/ 125 w 169"/>
                <a:gd name="T115" fmla="*/ 112 h 170"/>
                <a:gd name="T116" fmla="*/ 125 w 169"/>
                <a:gd name="T117" fmla="*/ 98 h 170"/>
                <a:gd name="T118" fmla="*/ 163 w 169"/>
                <a:gd name="T119" fmla="*/ 78 h 170"/>
                <a:gd name="T120" fmla="*/ 157 w 169"/>
                <a:gd name="T121" fmla="*/ 1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" h="170">
                  <a:moveTo>
                    <a:pt x="125" y="11"/>
                  </a:moveTo>
                  <a:cubicBezTo>
                    <a:pt x="114" y="5"/>
                    <a:pt x="102" y="1"/>
                    <a:pt x="89" y="1"/>
                  </a:cubicBezTo>
                  <a:cubicBezTo>
                    <a:pt x="86" y="0"/>
                    <a:pt x="83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8" y="1"/>
                    <a:pt x="57" y="4"/>
                    <a:pt x="47" y="9"/>
                  </a:cubicBezTo>
                  <a:cubicBezTo>
                    <a:pt x="35" y="15"/>
                    <a:pt x="25" y="23"/>
                    <a:pt x="18" y="34"/>
                  </a:cubicBezTo>
                  <a:cubicBezTo>
                    <a:pt x="6" y="49"/>
                    <a:pt x="0" y="68"/>
                    <a:pt x="1" y="88"/>
                  </a:cubicBezTo>
                  <a:cubicBezTo>
                    <a:pt x="1" y="95"/>
                    <a:pt x="2" y="102"/>
                    <a:pt x="4" y="108"/>
                  </a:cubicBezTo>
                  <a:cubicBezTo>
                    <a:pt x="5" y="111"/>
                    <a:pt x="6" y="114"/>
                    <a:pt x="7" y="116"/>
                  </a:cubicBezTo>
                  <a:cubicBezTo>
                    <a:pt x="20" y="148"/>
                    <a:pt x="52" y="170"/>
                    <a:pt x="88" y="169"/>
                  </a:cubicBezTo>
                  <a:cubicBezTo>
                    <a:pt x="122" y="167"/>
                    <a:pt x="151" y="146"/>
                    <a:pt x="163" y="116"/>
                  </a:cubicBezTo>
                  <a:cubicBezTo>
                    <a:pt x="167" y="105"/>
                    <a:pt x="169" y="93"/>
                    <a:pt x="169" y="81"/>
                  </a:cubicBezTo>
                  <a:cubicBezTo>
                    <a:pt x="167" y="50"/>
                    <a:pt x="150" y="25"/>
                    <a:pt x="125" y="11"/>
                  </a:cubicBezTo>
                  <a:close/>
                  <a:moveTo>
                    <a:pt x="162" y="68"/>
                  </a:moveTo>
                  <a:cubicBezTo>
                    <a:pt x="125" y="81"/>
                    <a:pt x="125" y="81"/>
                    <a:pt x="125" y="81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60" y="61"/>
                    <a:pt x="161" y="65"/>
                    <a:pt x="162" y="68"/>
                  </a:cubicBezTo>
                  <a:close/>
                  <a:moveTo>
                    <a:pt x="125" y="17"/>
                  </a:moveTo>
                  <a:cubicBezTo>
                    <a:pt x="137" y="24"/>
                    <a:pt x="147" y="35"/>
                    <a:pt x="154" y="47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11" y="10"/>
                    <a:pt x="118" y="13"/>
                    <a:pt x="125" y="17"/>
                  </a:cubicBezTo>
                  <a:close/>
                  <a:moveTo>
                    <a:pt x="97" y="77"/>
                  </a:moveTo>
                  <a:cubicBezTo>
                    <a:pt x="99" y="76"/>
                    <a:pt x="101" y="77"/>
                    <a:pt x="101" y="79"/>
                  </a:cubicBezTo>
                  <a:cubicBezTo>
                    <a:pt x="102" y="81"/>
                    <a:pt x="101" y="83"/>
                    <a:pt x="99" y="83"/>
                  </a:cubicBezTo>
                  <a:cubicBezTo>
                    <a:pt x="98" y="84"/>
                    <a:pt x="96" y="83"/>
                    <a:pt x="95" y="81"/>
                  </a:cubicBezTo>
                  <a:cubicBezTo>
                    <a:pt x="95" y="79"/>
                    <a:pt x="96" y="78"/>
                    <a:pt x="97" y="77"/>
                  </a:cubicBezTo>
                  <a:close/>
                  <a:moveTo>
                    <a:pt x="74" y="99"/>
                  </a:moveTo>
                  <a:cubicBezTo>
                    <a:pt x="73" y="98"/>
                    <a:pt x="73" y="96"/>
                    <a:pt x="74" y="94"/>
                  </a:cubicBezTo>
                  <a:cubicBezTo>
                    <a:pt x="75" y="93"/>
                    <a:pt x="77" y="92"/>
                    <a:pt x="78" y="94"/>
                  </a:cubicBezTo>
                  <a:cubicBezTo>
                    <a:pt x="79" y="94"/>
                    <a:pt x="80" y="96"/>
                    <a:pt x="79" y="98"/>
                  </a:cubicBezTo>
                  <a:cubicBezTo>
                    <a:pt x="78" y="99"/>
                    <a:pt x="76" y="100"/>
                    <a:pt x="74" y="99"/>
                  </a:cubicBezTo>
                  <a:close/>
                  <a:moveTo>
                    <a:pt x="91" y="94"/>
                  </a:moveTo>
                  <a:cubicBezTo>
                    <a:pt x="92" y="92"/>
                    <a:pt x="95" y="93"/>
                    <a:pt x="96" y="94"/>
                  </a:cubicBezTo>
                  <a:cubicBezTo>
                    <a:pt x="97" y="96"/>
                    <a:pt x="96" y="98"/>
                    <a:pt x="95" y="99"/>
                  </a:cubicBezTo>
                  <a:cubicBezTo>
                    <a:pt x="94" y="100"/>
                    <a:pt x="91" y="99"/>
                    <a:pt x="90" y="98"/>
                  </a:cubicBezTo>
                  <a:cubicBezTo>
                    <a:pt x="89" y="96"/>
                    <a:pt x="90" y="94"/>
                    <a:pt x="91" y="94"/>
                  </a:cubicBezTo>
                  <a:close/>
                  <a:moveTo>
                    <a:pt x="81" y="36"/>
                  </a:moveTo>
                  <a:cubicBezTo>
                    <a:pt x="83" y="6"/>
                    <a:pt x="83" y="6"/>
                    <a:pt x="83" y="6"/>
                  </a:cubicBezTo>
                  <a:cubicBezTo>
                    <a:pt x="85" y="6"/>
                    <a:pt x="87" y="6"/>
                    <a:pt x="89" y="6"/>
                  </a:cubicBezTo>
                  <a:cubicBezTo>
                    <a:pt x="90" y="6"/>
                    <a:pt x="91" y="6"/>
                    <a:pt x="92" y="6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79" y="60"/>
                    <a:pt x="79" y="60"/>
                    <a:pt x="79" y="60"/>
                  </a:cubicBezTo>
                  <a:lnTo>
                    <a:pt x="81" y="36"/>
                  </a:lnTo>
                  <a:close/>
                  <a:moveTo>
                    <a:pt x="88" y="70"/>
                  </a:moveTo>
                  <a:cubicBezTo>
                    <a:pt x="88" y="72"/>
                    <a:pt x="86" y="73"/>
                    <a:pt x="85" y="73"/>
                  </a:cubicBezTo>
                  <a:cubicBezTo>
                    <a:pt x="83" y="73"/>
                    <a:pt x="81" y="72"/>
                    <a:pt x="81" y="70"/>
                  </a:cubicBezTo>
                  <a:cubicBezTo>
                    <a:pt x="81" y="68"/>
                    <a:pt x="83" y="67"/>
                    <a:pt x="85" y="67"/>
                  </a:cubicBezTo>
                  <a:cubicBezTo>
                    <a:pt x="86" y="67"/>
                    <a:pt x="88" y="68"/>
                    <a:pt x="88" y="70"/>
                  </a:cubicBezTo>
                  <a:close/>
                  <a:moveTo>
                    <a:pt x="81" y="76"/>
                  </a:moveTo>
                  <a:cubicBezTo>
                    <a:pt x="82" y="75"/>
                    <a:pt x="83" y="75"/>
                    <a:pt x="85" y="75"/>
                  </a:cubicBezTo>
                  <a:cubicBezTo>
                    <a:pt x="86" y="75"/>
                    <a:pt x="87" y="75"/>
                    <a:pt x="89" y="76"/>
                  </a:cubicBezTo>
                  <a:cubicBezTo>
                    <a:pt x="92" y="77"/>
                    <a:pt x="95" y="81"/>
                    <a:pt x="95" y="84"/>
                  </a:cubicBezTo>
                  <a:cubicBezTo>
                    <a:pt x="95" y="89"/>
                    <a:pt x="92" y="92"/>
                    <a:pt x="89" y="93"/>
                  </a:cubicBezTo>
                  <a:cubicBezTo>
                    <a:pt x="87" y="94"/>
                    <a:pt x="86" y="94"/>
                    <a:pt x="85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7" y="92"/>
                    <a:pt x="75" y="89"/>
                    <a:pt x="75" y="84"/>
                  </a:cubicBezTo>
                  <a:cubicBezTo>
                    <a:pt x="75" y="81"/>
                    <a:pt x="77" y="77"/>
                    <a:pt x="81" y="76"/>
                  </a:cubicBezTo>
                  <a:close/>
                  <a:moveTo>
                    <a:pt x="74" y="81"/>
                  </a:moveTo>
                  <a:cubicBezTo>
                    <a:pt x="73" y="83"/>
                    <a:pt x="72" y="84"/>
                    <a:pt x="70" y="83"/>
                  </a:cubicBezTo>
                  <a:cubicBezTo>
                    <a:pt x="68" y="83"/>
                    <a:pt x="67" y="81"/>
                    <a:pt x="68" y="79"/>
                  </a:cubicBezTo>
                  <a:cubicBezTo>
                    <a:pt x="68" y="77"/>
                    <a:pt x="70" y="76"/>
                    <a:pt x="72" y="77"/>
                  </a:cubicBezTo>
                  <a:cubicBezTo>
                    <a:pt x="74" y="78"/>
                    <a:pt x="74" y="79"/>
                    <a:pt x="74" y="81"/>
                  </a:cubicBezTo>
                  <a:close/>
                  <a:moveTo>
                    <a:pt x="25" y="34"/>
                  </a:moveTo>
                  <a:cubicBezTo>
                    <a:pt x="31" y="26"/>
                    <a:pt x="38" y="20"/>
                    <a:pt x="47" y="15"/>
                  </a:cubicBezTo>
                  <a:cubicBezTo>
                    <a:pt x="54" y="11"/>
                    <a:pt x="62" y="9"/>
                    <a:pt x="71" y="7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9" y="40"/>
                    <a:pt x="22" y="37"/>
                    <a:pt x="25" y="34"/>
                  </a:cubicBezTo>
                  <a:close/>
                  <a:moveTo>
                    <a:pt x="13" y="53"/>
                  </a:moveTo>
                  <a:cubicBezTo>
                    <a:pt x="64" y="68"/>
                    <a:pt x="64" y="68"/>
                    <a:pt x="64" y="68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59"/>
                    <a:pt x="13" y="53"/>
                    <a:pt x="13" y="53"/>
                  </a:cubicBezTo>
                  <a:close/>
                  <a:moveTo>
                    <a:pt x="25" y="136"/>
                  </a:moveTo>
                  <a:cubicBezTo>
                    <a:pt x="20" y="130"/>
                    <a:pt x="16" y="123"/>
                    <a:pt x="13" y="116"/>
                  </a:cubicBezTo>
                  <a:cubicBezTo>
                    <a:pt x="11" y="114"/>
                    <a:pt x="10" y="111"/>
                    <a:pt x="9" y="108"/>
                  </a:cubicBezTo>
                  <a:cubicBezTo>
                    <a:pt x="7" y="102"/>
                    <a:pt x="6" y="95"/>
                    <a:pt x="6" y="88"/>
                  </a:cubicBezTo>
                  <a:cubicBezTo>
                    <a:pt x="6" y="83"/>
                    <a:pt x="6" y="78"/>
                    <a:pt x="7" y="74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36" y="116"/>
                    <a:pt x="36" y="116"/>
                    <a:pt x="36" y="116"/>
                  </a:cubicBezTo>
                  <a:lnTo>
                    <a:pt x="25" y="136"/>
                  </a:lnTo>
                  <a:close/>
                  <a:moveTo>
                    <a:pt x="32" y="143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7" y="147"/>
                    <a:pt x="35" y="145"/>
                    <a:pt x="32" y="143"/>
                  </a:cubicBezTo>
                  <a:close/>
                  <a:moveTo>
                    <a:pt x="88" y="163"/>
                  </a:moveTo>
                  <a:cubicBezTo>
                    <a:pt x="74" y="164"/>
                    <a:pt x="62" y="161"/>
                    <a:pt x="50" y="155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07" y="161"/>
                    <a:pt x="98" y="163"/>
                    <a:pt x="88" y="163"/>
                  </a:cubicBezTo>
                  <a:close/>
                  <a:moveTo>
                    <a:pt x="124" y="152"/>
                  </a:moveTo>
                  <a:cubicBezTo>
                    <a:pt x="96" y="116"/>
                    <a:pt x="96" y="116"/>
                    <a:pt x="96" y="116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30" y="149"/>
                    <a:pt x="127" y="151"/>
                    <a:pt x="124" y="152"/>
                  </a:cubicBezTo>
                  <a:close/>
                  <a:moveTo>
                    <a:pt x="157" y="116"/>
                  </a:moveTo>
                  <a:cubicBezTo>
                    <a:pt x="153" y="125"/>
                    <a:pt x="148" y="132"/>
                    <a:pt x="141" y="139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79"/>
                    <a:pt x="163" y="80"/>
                    <a:pt x="163" y="81"/>
                  </a:cubicBezTo>
                  <a:cubicBezTo>
                    <a:pt x="164" y="93"/>
                    <a:pt x="161" y="105"/>
                    <a:pt x="157" y="116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4" name="Oval 1469"/>
            <p:cNvSpPr>
              <a:spLocks noChangeArrowheads="1"/>
            </p:cNvSpPr>
            <p:nvPr/>
          </p:nvSpPr>
          <p:spPr bwMode="auto">
            <a:xfrm>
              <a:off x="5919787" y="-5116513"/>
              <a:ext cx="26988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5" name="Freeform 1470"/>
            <p:cNvSpPr>
              <a:spLocks/>
            </p:cNvSpPr>
            <p:nvPr/>
          </p:nvSpPr>
          <p:spPr bwMode="auto">
            <a:xfrm>
              <a:off x="5972175" y="-5083175"/>
              <a:ext cx="26988" cy="30163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0 w 7"/>
                <a:gd name="T5" fmla="*/ 5 h 8"/>
                <a:gd name="T6" fmla="*/ 2 w 7"/>
                <a:gd name="T7" fmla="*/ 1 h 8"/>
                <a:gd name="T8" fmla="*/ 6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6" name="Freeform 1471"/>
            <p:cNvSpPr>
              <a:spLocks/>
            </p:cNvSpPr>
            <p:nvPr/>
          </p:nvSpPr>
          <p:spPr bwMode="auto">
            <a:xfrm>
              <a:off x="5949950" y="-5022850"/>
              <a:ext cx="30163" cy="30163"/>
            </a:xfrm>
            <a:custGeom>
              <a:avLst/>
              <a:gdLst>
                <a:gd name="T0" fmla="*/ 6 w 8"/>
                <a:gd name="T1" fmla="*/ 7 h 8"/>
                <a:gd name="T2" fmla="*/ 2 w 8"/>
                <a:gd name="T3" fmla="*/ 6 h 8"/>
                <a:gd name="T4" fmla="*/ 2 w 8"/>
                <a:gd name="T5" fmla="*/ 2 h 8"/>
                <a:gd name="T6" fmla="*/ 7 w 8"/>
                <a:gd name="T7" fmla="*/ 2 h 8"/>
                <a:gd name="T8" fmla="*/ 6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4" y="8"/>
                    <a:pt x="2" y="7"/>
                    <a:pt x="2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8" y="4"/>
                    <a:pt x="7" y="6"/>
                    <a:pt x="6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7" name="Freeform 1472"/>
            <p:cNvSpPr>
              <a:spLocks/>
            </p:cNvSpPr>
            <p:nvPr/>
          </p:nvSpPr>
          <p:spPr bwMode="auto">
            <a:xfrm>
              <a:off x="5889625" y="-5022850"/>
              <a:ext cx="26988" cy="30163"/>
            </a:xfrm>
            <a:custGeom>
              <a:avLst/>
              <a:gdLst>
                <a:gd name="T0" fmla="*/ 6 w 7"/>
                <a:gd name="T1" fmla="*/ 6 h 8"/>
                <a:gd name="T2" fmla="*/ 1 w 7"/>
                <a:gd name="T3" fmla="*/ 7 h 8"/>
                <a:gd name="T4" fmla="*/ 1 w 7"/>
                <a:gd name="T5" fmla="*/ 2 h 8"/>
                <a:gd name="T6" fmla="*/ 5 w 7"/>
                <a:gd name="T7" fmla="*/ 2 h 8"/>
                <a:gd name="T8" fmla="*/ 6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6"/>
                  </a:moveTo>
                  <a:cubicBezTo>
                    <a:pt x="5" y="7"/>
                    <a:pt x="3" y="8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5" y="2"/>
                  </a:cubicBezTo>
                  <a:cubicBezTo>
                    <a:pt x="6" y="2"/>
                    <a:pt x="7" y="4"/>
                    <a:pt x="6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8" name="Freeform 1473"/>
            <p:cNvSpPr>
              <a:spLocks/>
            </p:cNvSpPr>
            <p:nvPr/>
          </p:nvSpPr>
          <p:spPr bwMode="auto">
            <a:xfrm>
              <a:off x="5867400" y="-5083175"/>
              <a:ext cx="30163" cy="30163"/>
            </a:xfrm>
            <a:custGeom>
              <a:avLst/>
              <a:gdLst>
                <a:gd name="T0" fmla="*/ 7 w 8"/>
                <a:gd name="T1" fmla="*/ 5 h 8"/>
                <a:gd name="T2" fmla="*/ 3 w 8"/>
                <a:gd name="T3" fmla="*/ 7 h 8"/>
                <a:gd name="T4" fmla="*/ 1 w 8"/>
                <a:gd name="T5" fmla="*/ 3 h 8"/>
                <a:gd name="T6" fmla="*/ 5 w 8"/>
                <a:gd name="T7" fmla="*/ 1 h 8"/>
                <a:gd name="T8" fmla="*/ 7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5"/>
                  </a:moveTo>
                  <a:cubicBezTo>
                    <a:pt x="6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7" y="2"/>
                    <a:pt x="8" y="3"/>
                    <a:pt x="7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9" name="Oval 1474"/>
            <p:cNvSpPr>
              <a:spLocks noChangeArrowheads="1"/>
            </p:cNvSpPr>
            <p:nvPr/>
          </p:nvSpPr>
          <p:spPr bwMode="auto">
            <a:xfrm>
              <a:off x="5897562" y="-5086350"/>
              <a:ext cx="74613" cy="6985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0" name="Freeform 1475"/>
            <p:cNvSpPr>
              <a:spLocks/>
            </p:cNvSpPr>
            <p:nvPr/>
          </p:nvSpPr>
          <p:spPr bwMode="auto">
            <a:xfrm>
              <a:off x="5735637" y="-5000625"/>
              <a:ext cx="161925" cy="190500"/>
            </a:xfrm>
            <a:custGeom>
              <a:avLst/>
              <a:gdLst>
                <a:gd name="T0" fmla="*/ 43 w 43"/>
                <a:gd name="T1" fmla="*/ 10 h 51"/>
                <a:gd name="T2" fmla="*/ 8 w 43"/>
                <a:gd name="T3" fmla="*/ 51 h 51"/>
                <a:gd name="T4" fmla="*/ 0 w 43"/>
                <a:gd name="T5" fmla="*/ 45 h 51"/>
                <a:gd name="T6" fmla="*/ 30 w 43"/>
                <a:gd name="T7" fmla="*/ 0 h 51"/>
                <a:gd name="T8" fmla="*/ 43 w 43"/>
                <a:gd name="T9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1">
                  <a:moveTo>
                    <a:pt x="43" y="10"/>
                  </a:moveTo>
                  <a:cubicBezTo>
                    <a:pt x="8" y="51"/>
                    <a:pt x="8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43" y="1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1" name="Freeform 1476"/>
            <p:cNvSpPr>
              <a:spLocks/>
            </p:cNvSpPr>
            <p:nvPr/>
          </p:nvSpPr>
          <p:spPr bwMode="auto">
            <a:xfrm>
              <a:off x="5649912" y="-5168900"/>
              <a:ext cx="206375" cy="107950"/>
            </a:xfrm>
            <a:custGeom>
              <a:avLst/>
              <a:gdLst>
                <a:gd name="T0" fmla="*/ 55 w 55"/>
                <a:gd name="T1" fmla="*/ 15 h 29"/>
                <a:gd name="T2" fmla="*/ 50 w 55"/>
                <a:gd name="T3" fmla="*/ 29 h 29"/>
                <a:gd name="T4" fmla="*/ 0 w 55"/>
                <a:gd name="T5" fmla="*/ 9 h 29"/>
                <a:gd name="T6" fmla="*/ 4 w 55"/>
                <a:gd name="T7" fmla="*/ 0 h 29"/>
                <a:gd name="T8" fmla="*/ 55 w 55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9">
                  <a:moveTo>
                    <a:pt x="55" y="15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4" y="0"/>
                    <a:pt x="4" y="0"/>
                  </a:cubicBezTo>
                  <a:lnTo>
                    <a:pt x="55" y="15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2" name="Freeform 1477"/>
            <p:cNvSpPr>
              <a:spLocks/>
            </p:cNvSpPr>
            <p:nvPr/>
          </p:nvSpPr>
          <p:spPr bwMode="auto">
            <a:xfrm>
              <a:off x="5911850" y="-5345113"/>
              <a:ext cx="60325" cy="201613"/>
            </a:xfrm>
            <a:custGeom>
              <a:avLst/>
              <a:gdLst>
                <a:gd name="T0" fmla="*/ 16 w 16"/>
                <a:gd name="T1" fmla="*/ 54 h 54"/>
                <a:gd name="T2" fmla="*/ 0 w 16"/>
                <a:gd name="T3" fmla="*/ 54 h 54"/>
                <a:gd name="T4" fmla="*/ 4 w 16"/>
                <a:gd name="T5" fmla="*/ 0 h 54"/>
                <a:gd name="T6" fmla="*/ 14 w 16"/>
                <a:gd name="T7" fmla="*/ 0 h 54"/>
                <a:gd name="T8" fmla="*/ 16 w 16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4">
                  <a:moveTo>
                    <a:pt x="16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10" y="0"/>
                    <a:pt x="14" y="0"/>
                  </a:cubicBezTo>
                  <a:lnTo>
                    <a:pt x="16" y="5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3" name="Freeform 1478"/>
            <p:cNvSpPr>
              <a:spLocks/>
            </p:cNvSpPr>
            <p:nvPr/>
          </p:nvSpPr>
          <p:spPr bwMode="auto">
            <a:xfrm>
              <a:off x="6013450" y="-5151438"/>
              <a:ext cx="211138" cy="106363"/>
            </a:xfrm>
            <a:custGeom>
              <a:avLst/>
              <a:gdLst>
                <a:gd name="T0" fmla="*/ 56 w 56"/>
                <a:gd name="T1" fmla="*/ 10 h 28"/>
                <a:gd name="T2" fmla="*/ 5 w 56"/>
                <a:gd name="T3" fmla="*/ 28 h 28"/>
                <a:gd name="T4" fmla="*/ 0 w 56"/>
                <a:gd name="T5" fmla="*/ 13 h 28"/>
                <a:gd name="T6" fmla="*/ 53 w 56"/>
                <a:gd name="T7" fmla="*/ 0 h 28"/>
                <a:gd name="T8" fmla="*/ 56 w 56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8">
                  <a:moveTo>
                    <a:pt x="56" y="10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5" y="7"/>
                    <a:pt x="56" y="1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4" name="Freeform 1479"/>
            <p:cNvSpPr>
              <a:spLocks/>
            </p:cNvSpPr>
            <p:nvPr/>
          </p:nvSpPr>
          <p:spPr bwMode="auto">
            <a:xfrm>
              <a:off x="5957887" y="-4989513"/>
              <a:ext cx="153988" cy="190500"/>
            </a:xfrm>
            <a:custGeom>
              <a:avLst/>
              <a:gdLst>
                <a:gd name="T0" fmla="*/ 41 w 41"/>
                <a:gd name="T1" fmla="*/ 46 h 51"/>
                <a:gd name="T2" fmla="*/ 33 w 41"/>
                <a:gd name="T3" fmla="*/ 51 h 51"/>
                <a:gd name="T4" fmla="*/ 0 w 41"/>
                <a:gd name="T5" fmla="*/ 9 h 51"/>
                <a:gd name="T6" fmla="*/ 13 w 41"/>
                <a:gd name="T7" fmla="*/ 0 h 51"/>
                <a:gd name="T8" fmla="*/ 41 w 41"/>
                <a:gd name="T9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1">
                  <a:moveTo>
                    <a:pt x="41" y="46"/>
                  </a:moveTo>
                  <a:cubicBezTo>
                    <a:pt x="39" y="48"/>
                    <a:pt x="36" y="50"/>
                    <a:pt x="33" y="5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41" y="4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5" name="Freeform 1480"/>
            <p:cNvSpPr>
              <a:spLocks/>
            </p:cNvSpPr>
            <p:nvPr/>
          </p:nvSpPr>
          <p:spPr bwMode="auto">
            <a:xfrm>
              <a:off x="6073775" y="-5075238"/>
              <a:ext cx="157163" cy="228600"/>
            </a:xfrm>
            <a:custGeom>
              <a:avLst/>
              <a:gdLst>
                <a:gd name="T0" fmla="*/ 41 w 42"/>
                <a:gd name="T1" fmla="*/ 3 h 61"/>
                <a:gd name="T2" fmla="*/ 19 w 42"/>
                <a:gd name="T3" fmla="*/ 61 h 61"/>
                <a:gd name="T4" fmla="*/ 0 w 42"/>
                <a:gd name="T5" fmla="*/ 28 h 61"/>
                <a:gd name="T6" fmla="*/ 5 w 42"/>
                <a:gd name="T7" fmla="*/ 16 h 61"/>
                <a:gd name="T8" fmla="*/ 41 w 42"/>
                <a:gd name="T9" fmla="*/ 0 h 61"/>
                <a:gd name="T10" fmla="*/ 41 w 42"/>
                <a:gd name="T11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1">
                  <a:moveTo>
                    <a:pt x="41" y="3"/>
                  </a:moveTo>
                  <a:cubicBezTo>
                    <a:pt x="42" y="25"/>
                    <a:pt x="34" y="46"/>
                    <a:pt x="19" y="6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"/>
                    <a:pt x="41" y="2"/>
                    <a:pt x="4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6" name="Freeform 1481"/>
            <p:cNvSpPr>
              <a:spLocks/>
            </p:cNvSpPr>
            <p:nvPr/>
          </p:nvSpPr>
          <p:spPr bwMode="auto">
            <a:xfrm>
              <a:off x="5803900" y="-4892675"/>
              <a:ext cx="242888" cy="139700"/>
            </a:xfrm>
            <a:custGeom>
              <a:avLst/>
              <a:gdLst>
                <a:gd name="T0" fmla="*/ 65 w 65"/>
                <a:gd name="T1" fmla="*/ 30 h 37"/>
                <a:gd name="T2" fmla="*/ 38 w 65"/>
                <a:gd name="T3" fmla="*/ 36 h 37"/>
                <a:gd name="T4" fmla="*/ 0 w 65"/>
                <a:gd name="T5" fmla="*/ 28 h 37"/>
                <a:gd name="T6" fmla="*/ 25 w 65"/>
                <a:gd name="T7" fmla="*/ 0 h 37"/>
                <a:gd name="T8" fmla="*/ 38 w 65"/>
                <a:gd name="T9" fmla="*/ 1 h 37"/>
                <a:gd name="T10" fmla="*/ 65 w 65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cubicBezTo>
                    <a:pt x="57" y="34"/>
                    <a:pt x="48" y="36"/>
                    <a:pt x="38" y="36"/>
                  </a:cubicBezTo>
                  <a:cubicBezTo>
                    <a:pt x="25" y="37"/>
                    <a:pt x="12" y="34"/>
                    <a:pt x="0" y="2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65" y="3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7" name="Freeform 1482"/>
            <p:cNvSpPr>
              <a:spLocks/>
            </p:cNvSpPr>
            <p:nvPr/>
          </p:nvSpPr>
          <p:spPr bwMode="auto">
            <a:xfrm>
              <a:off x="5638800" y="-5091113"/>
              <a:ext cx="146050" cy="233363"/>
            </a:xfrm>
            <a:custGeom>
              <a:avLst/>
              <a:gdLst>
                <a:gd name="T0" fmla="*/ 39 w 39"/>
                <a:gd name="T1" fmla="*/ 27 h 62"/>
                <a:gd name="T2" fmla="*/ 19 w 39"/>
                <a:gd name="T3" fmla="*/ 62 h 62"/>
                <a:gd name="T4" fmla="*/ 0 w 39"/>
                <a:gd name="T5" fmla="*/ 14 h 62"/>
                <a:gd name="T6" fmla="*/ 1 w 39"/>
                <a:gd name="T7" fmla="*/ 0 h 62"/>
                <a:gd name="T8" fmla="*/ 35 w 39"/>
                <a:gd name="T9" fmla="*/ 15 h 62"/>
                <a:gd name="T10" fmla="*/ 39 w 39"/>
                <a:gd name="T11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2">
                  <a:moveTo>
                    <a:pt x="39" y="27"/>
                  </a:moveTo>
                  <a:cubicBezTo>
                    <a:pt x="19" y="62"/>
                    <a:pt x="19" y="62"/>
                    <a:pt x="19" y="62"/>
                  </a:cubicBezTo>
                  <a:cubicBezTo>
                    <a:pt x="8" y="49"/>
                    <a:pt x="1" y="32"/>
                    <a:pt x="0" y="14"/>
                  </a:cubicBezTo>
                  <a:cubicBezTo>
                    <a:pt x="0" y="9"/>
                    <a:pt x="0" y="4"/>
                    <a:pt x="1" y="0"/>
                  </a:cubicBezTo>
                  <a:cubicBezTo>
                    <a:pt x="35" y="15"/>
                    <a:pt x="35" y="15"/>
                    <a:pt x="35" y="15"/>
                  </a:cubicBezTo>
                  <a:lnTo>
                    <a:pt x="39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8" name="Freeform 1483"/>
            <p:cNvSpPr>
              <a:spLocks/>
            </p:cNvSpPr>
            <p:nvPr/>
          </p:nvSpPr>
          <p:spPr bwMode="auto">
            <a:xfrm>
              <a:off x="5680075" y="-5341938"/>
              <a:ext cx="203200" cy="168275"/>
            </a:xfrm>
            <a:custGeom>
              <a:avLst/>
              <a:gdLst>
                <a:gd name="T0" fmla="*/ 54 w 54"/>
                <a:gd name="T1" fmla="*/ 0 h 45"/>
                <a:gd name="T2" fmla="*/ 50 w 54"/>
                <a:gd name="T3" fmla="*/ 38 h 45"/>
                <a:gd name="T4" fmla="*/ 39 w 54"/>
                <a:gd name="T5" fmla="*/ 45 h 45"/>
                <a:gd name="T6" fmla="*/ 0 w 54"/>
                <a:gd name="T7" fmla="*/ 37 h 45"/>
                <a:gd name="T8" fmla="*/ 54 w 5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54" y="0"/>
                  </a:moveTo>
                  <a:cubicBezTo>
                    <a:pt x="50" y="38"/>
                    <a:pt x="50" y="38"/>
                    <a:pt x="50" y="38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" y="18"/>
                    <a:pt x="31" y="4"/>
                    <a:pt x="54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9" name="Freeform 1484"/>
            <p:cNvSpPr>
              <a:spLocks/>
            </p:cNvSpPr>
            <p:nvPr/>
          </p:nvSpPr>
          <p:spPr bwMode="auto">
            <a:xfrm>
              <a:off x="6002337" y="-5338763"/>
              <a:ext cx="192088" cy="176213"/>
            </a:xfrm>
            <a:custGeom>
              <a:avLst/>
              <a:gdLst>
                <a:gd name="T0" fmla="*/ 51 w 51"/>
                <a:gd name="T1" fmla="*/ 39 h 47"/>
                <a:gd name="T2" fmla="*/ 14 w 51"/>
                <a:gd name="T3" fmla="*/ 47 h 47"/>
                <a:gd name="T4" fmla="*/ 4 w 51"/>
                <a:gd name="T5" fmla="*/ 39 h 47"/>
                <a:gd name="T6" fmla="*/ 0 w 51"/>
                <a:gd name="T7" fmla="*/ 0 h 47"/>
                <a:gd name="T8" fmla="*/ 51 w 51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7">
                  <a:moveTo>
                    <a:pt x="51" y="39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5"/>
                    <a:pt x="40" y="20"/>
                    <a:pt x="51" y="3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0" name="Freeform 1485"/>
            <p:cNvSpPr>
              <a:spLocks/>
            </p:cNvSpPr>
            <p:nvPr/>
          </p:nvSpPr>
          <p:spPr bwMode="auto">
            <a:xfrm>
              <a:off x="4652962" y="-7070725"/>
              <a:ext cx="1330325" cy="1103313"/>
            </a:xfrm>
            <a:custGeom>
              <a:avLst/>
              <a:gdLst>
                <a:gd name="T0" fmla="*/ 10 w 355"/>
                <a:gd name="T1" fmla="*/ 49 h 294"/>
                <a:gd name="T2" fmla="*/ 324 w 355"/>
                <a:gd name="T3" fmla="*/ 259 h 294"/>
                <a:gd name="T4" fmla="*/ 334 w 355"/>
                <a:gd name="T5" fmla="*/ 290 h 294"/>
                <a:gd name="T6" fmla="*/ 40 w 355"/>
                <a:gd name="T7" fmla="*/ 234 h 294"/>
                <a:gd name="T8" fmla="*/ 0 w 355"/>
                <a:gd name="T9" fmla="*/ 77 h 294"/>
                <a:gd name="T10" fmla="*/ 10 w 355"/>
                <a:gd name="T11" fmla="*/ 4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294">
                  <a:moveTo>
                    <a:pt x="10" y="49"/>
                  </a:moveTo>
                  <a:cubicBezTo>
                    <a:pt x="10" y="49"/>
                    <a:pt x="126" y="0"/>
                    <a:pt x="324" y="259"/>
                  </a:cubicBezTo>
                  <a:cubicBezTo>
                    <a:pt x="324" y="259"/>
                    <a:pt x="355" y="294"/>
                    <a:pt x="334" y="290"/>
                  </a:cubicBezTo>
                  <a:cubicBezTo>
                    <a:pt x="313" y="286"/>
                    <a:pt x="40" y="234"/>
                    <a:pt x="40" y="234"/>
                  </a:cubicBezTo>
                  <a:cubicBezTo>
                    <a:pt x="40" y="234"/>
                    <a:pt x="7" y="225"/>
                    <a:pt x="0" y="77"/>
                  </a:cubicBezTo>
                  <a:cubicBezTo>
                    <a:pt x="0" y="77"/>
                    <a:pt x="0" y="60"/>
                    <a:pt x="10" y="49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1" name="Freeform 1486"/>
            <p:cNvSpPr>
              <a:spLocks noEditPoints="1"/>
            </p:cNvSpPr>
            <p:nvPr/>
          </p:nvSpPr>
          <p:spPr bwMode="auto">
            <a:xfrm>
              <a:off x="2744787" y="-7018338"/>
              <a:ext cx="1649413" cy="2081213"/>
            </a:xfrm>
            <a:custGeom>
              <a:avLst/>
              <a:gdLst>
                <a:gd name="T0" fmla="*/ 0 w 1039"/>
                <a:gd name="T1" fmla="*/ 0 h 1311"/>
                <a:gd name="T2" fmla="*/ 0 w 1039"/>
                <a:gd name="T3" fmla="*/ 1311 h 1311"/>
                <a:gd name="T4" fmla="*/ 1039 w 1039"/>
                <a:gd name="T5" fmla="*/ 1311 h 1311"/>
                <a:gd name="T6" fmla="*/ 1039 w 1039"/>
                <a:gd name="T7" fmla="*/ 0 h 1311"/>
                <a:gd name="T8" fmla="*/ 0 w 1039"/>
                <a:gd name="T9" fmla="*/ 0 h 1311"/>
                <a:gd name="T10" fmla="*/ 1020 w 1039"/>
                <a:gd name="T11" fmla="*/ 1292 h 1311"/>
                <a:gd name="T12" fmla="*/ 18 w 1039"/>
                <a:gd name="T13" fmla="*/ 1292 h 1311"/>
                <a:gd name="T14" fmla="*/ 18 w 1039"/>
                <a:gd name="T15" fmla="*/ 19 h 1311"/>
                <a:gd name="T16" fmla="*/ 1020 w 1039"/>
                <a:gd name="T17" fmla="*/ 19 h 1311"/>
                <a:gd name="T18" fmla="*/ 1020 w 1039"/>
                <a:gd name="T19" fmla="*/ 1292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9" h="1311">
                  <a:moveTo>
                    <a:pt x="0" y="0"/>
                  </a:moveTo>
                  <a:lnTo>
                    <a:pt x="0" y="1311"/>
                  </a:lnTo>
                  <a:lnTo>
                    <a:pt x="1039" y="1311"/>
                  </a:lnTo>
                  <a:lnTo>
                    <a:pt x="1039" y="0"/>
                  </a:lnTo>
                  <a:lnTo>
                    <a:pt x="0" y="0"/>
                  </a:lnTo>
                  <a:close/>
                  <a:moveTo>
                    <a:pt x="1020" y="1292"/>
                  </a:moveTo>
                  <a:lnTo>
                    <a:pt x="18" y="1292"/>
                  </a:lnTo>
                  <a:lnTo>
                    <a:pt x="18" y="19"/>
                  </a:lnTo>
                  <a:lnTo>
                    <a:pt x="1020" y="19"/>
                  </a:lnTo>
                  <a:lnTo>
                    <a:pt x="1020" y="1292"/>
                  </a:lnTo>
                  <a:close/>
                </a:path>
              </a:pathLst>
            </a:custGeom>
            <a:solidFill>
              <a:srgbClr val="193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2" name="Freeform 1487"/>
            <p:cNvSpPr>
              <a:spLocks/>
            </p:cNvSpPr>
            <p:nvPr/>
          </p:nvSpPr>
          <p:spPr bwMode="auto">
            <a:xfrm>
              <a:off x="6797675" y="-5724525"/>
              <a:ext cx="184150" cy="258763"/>
            </a:xfrm>
            <a:custGeom>
              <a:avLst/>
              <a:gdLst>
                <a:gd name="T0" fmla="*/ 49 w 49"/>
                <a:gd name="T1" fmla="*/ 69 h 69"/>
                <a:gd name="T2" fmla="*/ 0 w 49"/>
                <a:gd name="T3" fmla="*/ 69 h 69"/>
                <a:gd name="T4" fmla="*/ 0 w 49"/>
                <a:gd name="T5" fmla="*/ 0 h 69"/>
                <a:gd name="T6" fmla="*/ 47 w 49"/>
                <a:gd name="T7" fmla="*/ 0 h 69"/>
                <a:gd name="T8" fmla="*/ 48 w 49"/>
                <a:gd name="T9" fmla="*/ 10 h 69"/>
                <a:gd name="T10" fmla="*/ 49 w 49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9">
                  <a:moveTo>
                    <a:pt x="49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3"/>
                    <a:pt x="48" y="6"/>
                    <a:pt x="48" y="10"/>
                  </a:cubicBezTo>
                  <a:cubicBezTo>
                    <a:pt x="49" y="22"/>
                    <a:pt x="49" y="45"/>
                    <a:pt x="49" y="69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33" name="Group 932"/>
          <p:cNvGrpSpPr/>
          <p:nvPr/>
        </p:nvGrpSpPr>
        <p:grpSpPr>
          <a:xfrm>
            <a:off x="1755877" y="4926853"/>
            <a:ext cx="1322295" cy="497425"/>
            <a:chOff x="-4276726" y="10275888"/>
            <a:chExt cx="6878639" cy="2587626"/>
          </a:xfrm>
        </p:grpSpPr>
        <p:sp>
          <p:nvSpPr>
            <p:cNvPr id="934" name="Freeform 1492"/>
            <p:cNvSpPr>
              <a:spLocks noEditPoints="1"/>
            </p:cNvSpPr>
            <p:nvPr/>
          </p:nvSpPr>
          <p:spPr bwMode="auto">
            <a:xfrm>
              <a:off x="-3321050" y="11712576"/>
              <a:ext cx="1150938" cy="1150938"/>
            </a:xfrm>
            <a:custGeom>
              <a:avLst/>
              <a:gdLst>
                <a:gd name="T0" fmla="*/ 153 w 307"/>
                <a:gd name="T1" fmla="*/ 0 h 307"/>
                <a:gd name="T2" fmla="*/ 0 w 307"/>
                <a:gd name="T3" fmla="*/ 153 h 307"/>
                <a:gd name="T4" fmla="*/ 0 w 307"/>
                <a:gd name="T5" fmla="*/ 157 h 307"/>
                <a:gd name="T6" fmla="*/ 153 w 307"/>
                <a:gd name="T7" fmla="*/ 307 h 307"/>
                <a:gd name="T8" fmla="*/ 303 w 307"/>
                <a:gd name="T9" fmla="*/ 188 h 307"/>
                <a:gd name="T10" fmla="*/ 307 w 307"/>
                <a:gd name="T11" fmla="*/ 153 h 307"/>
                <a:gd name="T12" fmla="*/ 153 w 307"/>
                <a:gd name="T13" fmla="*/ 0 h 307"/>
                <a:gd name="T14" fmla="*/ 153 w 307"/>
                <a:gd name="T15" fmla="*/ 263 h 307"/>
                <a:gd name="T16" fmla="*/ 44 w 307"/>
                <a:gd name="T17" fmla="*/ 162 h 307"/>
                <a:gd name="T18" fmla="*/ 43 w 307"/>
                <a:gd name="T19" fmla="*/ 153 h 307"/>
                <a:gd name="T20" fmla="*/ 153 w 307"/>
                <a:gd name="T21" fmla="*/ 43 h 307"/>
                <a:gd name="T22" fmla="*/ 263 w 307"/>
                <a:gd name="T23" fmla="*/ 153 h 307"/>
                <a:gd name="T24" fmla="*/ 259 w 307"/>
                <a:gd name="T25" fmla="*/ 185 h 307"/>
                <a:gd name="T26" fmla="*/ 153 w 307"/>
                <a:gd name="T27" fmla="*/ 26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307">
                  <a:moveTo>
                    <a:pt x="153" y="0"/>
                  </a:moveTo>
                  <a:cubicBezTo>
                    <a:pt x="69" y="0"/>
                    <a:pt x="0" y="69"/>
                    <a:pt x="0" y="153"/>
                  </a:cubicBezTo>
                  <a:cubicBezTo>
                    <a:pt x="0" y="154"/>
                    <a:pt x="0" y="156"/>
                    <a:pt x="0" y="157"/>
                  </a:cubicBezTo>
                  <a:cubicBezTo>
                    <a:pt x="2" y="240"/>
                    <a:pt x="70" y="307"/>
                    <a:pt x="153" y="307"/>
                  </a:cubicBezTo>
                  <a:cubicBezTo>
                    <a:pt x="226" y="307"/>
                    <a:pt x="287" y="256"/>
                    <a:pt x="303" y="188"/>
                  </a:cubicBezTo>
                  <a:cubicBezTo>
                    <a:pt x="306" y="177"/>
                    <a:pt x="307" y="165"/>
                    <a:pt x="307" y="153"/>
                  </a:cubicBezTo>
                  <a:cubicBezTo>
                    <a:pt x="307" y="69"/>
                    <a:pt x="238" y="0"/>
                    <a:pt x="153" y="0"/>
                  </a:cubicBezTo>
                  <a:close/>
                  <a:moveTo>
                    <a:pt x="153" y="263"/>
                  </a:moveTo>
                  <a:cubicBezTo>
                    <a:pt x="95" y="263"/>
                    <a:pt x="48" y="218"/>
                    <a:pt x="44" y="162"/>
                  </a:cubicBezTo>
                  <a:cubicBezTo>
                    <a:pt x="43" y="159"/>
                    <a:pt x="43" y="156"/>
                    <a:pt x="43" y="153"/>
                  </a:cubicBezTo>
                  <a:cubicBezTo>
                    <a:pt x="43" y="92"/>
                    <a:pt x="93" y="43"/>
                    <a:pt x="153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164"/>
                    <a:pt x="262" y="175"/>
                    <a:pt x="259" y="185"/>
                  </a:cubicBezTo>
                  <a:cubicBezTo>
                    <a:pt x="245" y="230"/>
                    <a:pt x="203" y="263"/>
                    <a:pt x="153" y="2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5" name="Freeform 1493"/>
            <p:cNvSpPr>
              <a:spLocks noEditPoints="1"/>
            </p:cNvSpPr>
            <p:nvPr/>
          </p:nvSpPr>
          <p:spPr bwMode="auto">
            <a:xfrm>
              <a:off x="-3159125" y="11872913"/>
              <a:ext cx="823913" cy="825500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 w 220"/>
                <a:gd name="T5" fmla="*/ 119 h 220"/>
                <a:gd name="T6" fmla="*/ 110 w 220"/>
                <a:gd name="T7" fmla="*/ 220 h 220"/>
                <a:gd name="T8" fmla="*/ 216 w 220"/>
                <a:gd name="T9" fmla="*/ 142 h 220"/>
                <a:gd name="T10" fmla="*/ 220 w 220"/>
                <a:gd name="T11" fmla="*/ 110 h 220"/>
                <a:gd name="T12" fmla="*/ 110 w 220"/>
                <a:gd name="T13" fmla="*/ 0 h 220"/>
                <a:gd name="T14" fmla="*/ 110 w 220"/>
                <a:gd name="T15" fmla="*/ 198 h 220"/>
                <a:gd name="T16" fmla="*/ 23 w 220"/>
                <a:gd name="T17" fmla="*/ 121 h 220"/>
                <a:gd name="T18" fmla="*/ 23 w 220"/>
                <a:gd name="T19" fmla="*/ 110 h 220"/>
                <a:gd name="T20" fmla="*/ 110 w 220"/>
                <a:gd name="T21" fmla="*/ 23 h 220"/>
                <a:gd name="T22" fmla="*/ 198 w 220"/>
                <a:gd name="T23" fmla="*/ 110 h 220"/>
                <a:gd name="T24" fmla="*/ 193 w 220"/>
                <a:gd name="T25" fmla="*/ 140 h 220"/>
                <a:gd name="T26" fmla="*/ 110 w 220"/>
                <a:gd name="T27" fmla="*/ 19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50" y="0"/>
                    <a:pt x="0" y="49"/>
                    <a:pt x="0" y="110"/>
                  </a:cubicBezTo>
                  <a:cubicBezTo>
                    <a:pt x="0" y="113"/>
                    <a:pt x="0" y="116"/>
                    <a:pt x="1" y="119"/>
                  </a:cubicBezTo>
                  <a:cubicBezTo>
                    <a:pt x="5" y="175"/>
                    <a:pt x="52" y="220"/>
                    <a:pt x="110" y="220"/>
                  </a:cubicBezTo>
                  <a:cubicBezTo>
                    <a:pt x="160" y="220"/>
                    <a:pt x="202" y="187"/>
                    <a:pt x="216" y="142"/>
                  </a:cubicBezTo>
                  <a:cubicBezTo>
                    <a:pt x="219" y="132"/>
                    <a:pt x="220" y="12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98"/>
                  </a:moveTo>
                  <a:cubicBezTo>
                    <a:pt x="66" y="198"/>
                    <a:pt x="29" y="164"/>
                    <a:pt x="23" y="121"/>
                  </a:cubicBezTo>
                  <a:cubicBezTo>
                    <a:pt x="23" y="118"/>
                    <a:pt x="23" y="114"/>
                    <a:pt x="23" y="110"/>
                  </a:cubicBezTo>
                  <a:cubicBezTo>
                    <a:pt x="23" y="62"/>
                    <a:pt x="62" y="23"/>
                    <a:pt x="110" y="23"/>
                  </a:cubicBezTo>
                  <a:cubicBezTo>
                    <a:pt x="159" y="23"/>
                    <a:pt x="198" y="62"/>
                    <a:pt x="198" y="110"/>
                  </a:cubicBezTo>
                  <a:cubicBezTo>
                    <a:pt x="198" y="121"/>
                    <a:pt x="196" y="130"/>
                    <a:pt x="193" y="140"/>
                  </a:cubicBezTo>
                  <a:cubicBezTo>
                    <a:pt x="181" y="173"/>
                    <a:pt x="148" y="198"/>
                    <a:pt x="110" y="19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6" name="Freeform 1494"/>
            <p:cNvSpPr>
              <a:spLocks noEditPoints="1"/>
            </p:cNvSpPr>
            <p:nvPr/>
          </p:nvSpPr>
          <p:spPr bwMode="auto">
            <a:xfrm>
              <a:off x="-3073400" y="11960226"/>
              <a:ext cx="655638" cy="655638"/>
            </a:xfrm>
            <a:custGeom>
              <a:avLst/>
              <a:gdLst>
                <a:gd name="T0" fmla="*/ 0 w 175"/>
                <a:gd name="T1" fmla="*/ 87 h 175"/>
                <a:gd name="T2" fmla="*/ 87 w 175"/>
                <a:gd name="T3" fmla="*/ 175 h 175"/>
                <a:gd name="T4" fmla="*/ 175 w 175"/>
                <a:gd name="T5" fmla="*/ 87 h 175"/>
                <a:gd name="T6" fmla="*/ 142 w 175"/>
                <a:gd name="T7" fmla="*/ 39 h 175"/>
                <a:gd name="T8" fmla="*/ 145 w 175"/>
                <a:gd name="T9" fmla="*/ 66 h 175"/>
                <a:gd name="T10" fmla="*/ 142 w 175"/>
                <a:gd name="T11" fmla="*/ 39 h 175"/>
                <a:gd name="T12" fmla="*/ 98 w 175"/>
                <a:gd name="T13" fmla="*/ 16 h 175"/>
                <a:gd name="T14" fmla="*/ 73 w 175"/>
                <a:gd name="T15" fmla="*/ 27 h 175"/>
                <a:gd name="T16" fmla="*/ 31 w 175"/>
                <a:gd name="T17" fmla="*/ 42 h 175"/>
                <a:gd name="T18" fmla="*/ 28 w 175"/>
                <a:gd name="T19" fmla="*/ 69 h 175"/>
                <a:gd name="T20" fmla="*/ 31 w 175"/>
                <a:gd name="T21" fmla="*/ 42 h 175"/>
                <a:gd name="T22" fmla="*/ 20 w 175"/>
                <a:gd name="T23" fmla="*/ 114 h 175"/>
                <a:gd name="T24" fmla="*/ 42 w 175"/>
                <a:gd name="T25" fmla="*/ 129 h 175"/>
                <a:gd name="T26" fmla="*/ 101 w 175"/>
                <a:gd name="T27" fmla="*/ 159 h 175"/>
                <a:gd name="T28" fmla="*/ 76 w 175"/>
                <a:gd name="T29" fmla="*/ 148 h 175"/>
                <a:gd name="T30" fmla="*/ 101 w 175"/>
                <a:gd name="T31" fmla="*/ 159 h 175"/>
                <a:gd name="T32" fmla="*/ 87 w 175"/>
                <a:gd name="T33" fmla="*/ 119 h 175"/>
                <a:gd name="T34" fmla="*/ 81 w 175"/>
                <a:gd name="T35" fmla="*/ 119 h 175"/>
                <a:gd name="T36" fmla="*/ 78 w 175"/>
                <a:gd name="T37" fmla="*/ 118 h 175"/>
                <a:gd name="T38" fmla="*/ 72 w 175"/>
                <a:gd name="T39" fmla="*/ 115 h 175"/>
                <a:gd name="T40" fmla="*/ 66 w 175"/>
                <a:gd name="T41" fmla="*/ 111 h 175"/>
                <a:gd name="T42" fmla="*/ 63 w 175"/>
                <a:gd name="T43" fmla="*/ 108 h 175"/>
                <a:gd name="T44" fmla="*/ 59 w 175"/>
                <a:gd name="T45" fmla="*/ 101 h 175"/>
                <a:gd name="T46" fmla="*/ 57 w 175"/>
                <a:gd name="T47" fmla="*/ 98 h 175"/>
                <a:gd name="T48" fmla="*/ 56 w 175"/>
                <a:gd name="T49" fmla="*/ 91 h 175"/>
                <a:gd name="T50" fmla="*/ 87 w 175"/>
                <a:gd name="T51" fmla="*/ 55 h 175"/>
                <a:gd name="T52" fmla="*/ 118 w 175"/>
                <a:gd name="T53" fmla="*/ 97 h 175"/>
                <a:gd name="T54" fmla="*/ 115 w 175"/>
                <a:gd name="T55" fmla="*/ 103 h 175"/>
                <a:gd name="T56" fmla="*/ 110 w 175"/>
                <a:gd name="T57" fmla="*/ 110 h 175"/>
                <a:gd name="T58" fmla="*/ 144 w 175"/>
                <a:gd name="T59" fmla="*/ 132 h 175"/>
                <a:gd name="T60" fmla="*/ 142 w 175"/>
                <a:gd name="T61" fmla="*/ 114 h 175"/>
                <a:gd name="T62" fmla="*/ 156 w 175"/>
                <a:gd name="T63" fmla="*/ 111 h 175"/>
                <a:gd name="T64" fmla="*/ 144 w 175"/>
                <a:gd name="T65" fmla="*/ 13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5">
                  <a:moveTo>
                    <a:pt x="87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91"/>
                    <a:pt x="0" y="95"/>
                    <a:pt x="0" y="98"/>
                  </a:cubicBezTo>
                  <a:cubicBezTo>
                    <a:pt x="6" y="141"/>
                    <a:pt x="43" y="175"/>
                    <a:pt x="87" y="175"/>
                  </a:cubicBezTo>
                  <a:cubicBezTo>
                    <a:pt x="125" y="175"/>
                    <a:pt x="158" y="150"/>
                    <a:pt x="170" y="117"/>
                  </a:cubicBezTo>
                  <a:cubicBezTo>
                    <a:pt x="173" y="107"/>
                    <a:pt x="175" y="98"/>
                    <a:pt x="175" y="87"/>
                  </a:cubicBezTo>
                  <a:cubicBezTo>
                    <a:pt x="175" y="39"/>
                    <a:pt x="136" y="0"/>
                    <a:pt x="87" y="0"/>
                  </a:cubicBezTo>
                  <a:close/>
                  <a:moveTo>
                    <a:pt x="142" y="39"/>
                  </a:moveTo>
                  <a:cubicBezTo>
                    <a:pt x="155" y="61"/>
                    <a:pt x="155" y="61"/>
                    <a:pt x="155" y="61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33" y="45"/>
                    <a:pt x="133" y="45"/>
                    <a:pt x="133" y="45"/>
                  </a:cubicBezTo>
                  <a:lnTo>
                    <a:pt x="142" y="39"/>
                  </a:lnTo>
                  <a:close/>
                  <a:moveTo>
                    <a:pt x="73" y="16"/>
                  </a:moveTo>
                  <a:cubicBezTo>
                    <a:pt x="98" y="16"/>
                    <a:pt x="98" y="16"/>
                    <a:pt x="98" y="1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73" y="27"/>
                    <a:pt x="73" y="27"/>
                    <a:pt x="73" y="27"/>
                  </a:cubicBezTo>
                  <a:lnTo>
                    <a:pt x="73" y="16"/>
                  </a:lnTo>
                  <a:close/>
                  <a:moveTo>
                    <a:pt x="31" y="42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31" y="42"/>
                  </a:lnTo>
                  <a:close/>
                  <a:moveTo>
                    <a:pt x="33" y="135"/>
                  </a:moveTo>
                  <a:cubicBezTo>
                    <a:pt x="20" y="114"/>
                    <a:pt x="20" y="114"/>
                    <a:pt x="20" y="114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42" y="129"/>
                    <a:pt x="42" y="129"/>
                    <a:pt x="42" y="129"/>
                  </a:cubicBezTo>
                  <a:lnTo>
                    <a:pt x="33" y="135"/>
                  </a:lnTo>
                  <a:close/>
                  <a:moveTo>
                    <a:pt x="101" y="159"/>
                  </a:moveTo>
                  <a:cubicBezTo>
                    <a:pt x="76" y="159"/>
                    <a:pt x="76" y="159"/>
                    <a:pt x="76" y="159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101" y="148"/>
                    <a:pt x="101" y="148"/>
                    <a:pt x="101" y="148"/>
                  </a:cubicBezTo>
                  <a:lnTo>
                    <a:pt x="101" y="159"/>
                  </a:lnTo>
                  <a:close/>
                  <a:moveTo>
                    <a:pt x="94" y="119"/>
                  </a:moveTo>
                  <a:cubicBezTo>
                    <a:pt x="92" y="119"/>
                    <a:pt x="90" y="119"/>
                    <a:pt x="87" y="119"/>
                  </a:cubicBezTo>
                  <a:cubicBezTo>
                    <a:pt x="86" y="119"/>
                    <a:pt x="85" y="119"/>
                    <a:pt x="84" y="119"/>
                  </a:cubicBezTo>
                  <a:cubicBezTo>
                    <a:pt x="83" y="119"/>
                    <a:pt x="82" y="119"/>
                    <a:pt x="81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0" y="118"/>
                    <a:pt x="79" y="118"/>
                    <a:pt x="78" y="118"/>
                  </a:cubicBezTo>
                  <a:cubicBezTo>
                    <a:pt x="77" y="118"/>
                    <a:pt x="76" y="117"/>
                    <a:pt x="74" y="117"/>
                  </a:cubicBezTo>
                  <a:cubicBezTo>
                    <a:pt x="74" y="116"/>
                    <a:pt x="73" y="116"/>
                    <a:pt x="72" y="115"/>
                  </a:cubicBezTo>
                  <a:cubicBezTo>
                    <a:pt x="71" y="115"/>
                    <a:pt x="69" y="114"/>
                    <a:pt x="68" y="113"/>
                  </a:cubicBezTo>
                  <a:cubicBezTo>
                    <a:pt x="67" y="112"/>
                    <a:pt x="66" y="111"/>
                    <a:pt x="66" y="111"/>
                  </a:cubicBezTo>
                  <a:cubicBezTo>
                    <a:pt x="65" y="110"/>
                    <a:pt x="64" y="109"/>
                    <a:pt x="63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2" y="107"/>
                    <a:pt x="61" y="106"/>
                    <a:pt x="61" y="105"/>
                  </a:cubicBezTo>
                  <a:cubicBezTo>
                    <a:pt x="60" y="104"/>
                    <a:pt x="59" y="102"/>
                    <a:pt x="59" y="101"/>
                  </a:cubicBezTo>
                  <a:cubicBezTo>
                    <a:pt x="58" y="101"/>
                    <a:pt x="58" y="100"/>
                    <a:pt x="58" y="100"/>
                  </a:cubicBezTo>
                  <a:cubicBezTo>
                    <a:pt x="58" y="99"/>
                    <a:pt x="57" y="98"/>
                    <a:pt x="57" y="98"/>
                  </a:cubicBezTo>
                  <a:cubicBezTo>
                    <a:pt x="57" y="96"/>
                    <a:pt x="56" y="95"/>
                    <a:pt x="56" y="93"/>
                  </a:cubicBezTo>
                  <a:cubicBezTo>
                    <a:pt x="56" y="92"/>
                    <a:pt x="56" y="91"/>
                    <a:pt x="56" y="91"/>
                  </a:cubicBezTo>
                  <a:cubicBezTo>
                    <a:pt x="55" y="89"/>
                    <a:pt x="55" y="88"/>
                    <a:pt x="55" y="87"/>
                  </a:cubicBezTo>
                  <a:cubicBezTo>
                    <a:pt x="55" y="70"/>
                    <a:pt x="70" y="55"/>
                    <a:pt x="87" y="55"/>
                  </a:cubicBezTo>
                  <a:cubicBezTo>
                    <a:pt x="105" y="55"/>
                    <a:pt x="119" y="70"/>
                    <a:pt x="119" y="87"/>
                  </a:cubicBezTo>
                  <a:cubicBezTo>
                    <a:pt x="119" y="91"/>
                    <a:pt x="119" y="94"/>
                    <a:pt x="118" y="97"/>
                  </a:cubicBezTo>
                  <a:cubicBezTo>
                    <a:pt x="117" y="99"/>
                    <a:pt x="116" y="101"/>
                    <a:pt x="115" y="102"/>
                  </a:cubicBezTo>
                  <a:cubicBezTo>
                    <a:pt x="115" y="102"/>
                    <a:pt x="115" y="103"/>
                    <a:pt x="115" y="103"/>
                  </a:cubicBezTo>
                  <a:cubicBezTo>
                    <a:pt x="114" y="104"/>
                    <a:pt x="113" y="106"/>
                    <a:pt x="112" y="108"/>
                  </a:cubicBezTo>
                  <a:cubicBezTo>
                    <a:pt x="111" y="108"/>
                    <a:pt x="111" y="109"/>
                    <a:pt x="110" y="110"/>
                  </a:cubicBezTo>
                  <a:cubicBezTo>
                    <a:pt x="106" y="114"/>
                    <a:pt x="100" y="117"/>
                    <a:pt x="94" y="119"/>
                  </a:cubicBezTo>
                  <a:close/>
                  <a:moveTo>
                    <a:pt x="144" y="132"/>
                  </a:moveTo>
                  <a:cubicBezTo>
                    <a:pt x="134" y="127"/>
                    <a:pt x="134" y="127"/>
                    <a:pt x="134" y="12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4" y="115"/>
                    <a:pt x="154" y="115"/>
                    <a:pt x="154" y="115"/>
                  </a:cubicBezTo>
                  <a:lnTo>
                    <a:pt x="144" y="132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7" name="Freeform 1495"/>
            <p:cNvSpPr>
              <a:spLocks/>
            </p:cNvSpPr>
            <p:nvPr/>
          </p:nvSpPr>
          <p:spPr bwMode="auto">
            <a:xfrm>
              <a:off x="-2570163" y="12353926"/>
              <a:ext cx="82550" cy="101600"/>
            </a:xfrm>
            <a:custGeom>
              <a:avLst/>
              <a:gdLst>
                <a:gd name="T0" fmla="*/ 52 w 52"/>
                <a:gd name="T1" fmla="*/ 14 h 64"/>
                <a:gd name="T2" fmla="*/ 23 w 52"/>
                <a:gd name="T3" fmla="*/ 64 h 64"/>
                <a:gd name="T4" fmla="*/ 0 w 52"/>
                <a:gd name="T5" fmla="*/ 52 h 64"/>
                <a:gd name="T6" fmla="*/ 30 w 52"/>
                <a:gd name="T7" fmla="*/ 0 h 64"/>
                <a:gd name="T8" fmla="*/ 52 w 52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14"/>
                  </a:moveTo>
                  <a:lnTo>
                    <a:pt x="23" y="64"/>
                  </a:lnTo>
                  <a:lnTo>
                    <a:pt x="0" y="52"/>
                  </a:lnTo>
                  <a:lnTo>
                    <a:pt x="30" y="0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8" name="Freeform 1496"/>
            <p:cNvSpPr>
              <a:spLocks/>
            </p:cNvSpPr>
            <p:nvPr/>
          </p:nvSpPr>
          <p:spPr bwMode="auto">
            <a:xfrm>
              <a:off x="-2574925" y="12106276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29 w 52"/>
                <a:gd name="T3" fmla="*/ 64 h 64"/>
                <a:gd name="T4" fmla="*/ 0 w 52"/>
                <a:gd name="T5" fmla="*/ 14 h 64"/>
                <a:gd name="T6" fmla="*/ 22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29" y="64"/>
                  </a:lnTo>
                  <a:lnTo>
                    <a:pt x="0" y="14"/>
                  </a:lnTo>
                  <a:lnTo>
                    <a:pt x="2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9" name="Rectangle 1497"/>
            <p:cNvSpPr>
              <a:spLocks noChangeArrowheads="1"/>
            </p:cNvSpPr>
            <p:nvPr/>
          </p:nvSpPr>
          <p:spPr bwMode="auto">
            <a:xfrm>
              <a:off x="-2787650" y="125142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0" name="Freeform 1498"/>
            <p:cNvSpPr>
              <a:spLocks/>
            </p:cNvSpPr>
            <p:nvPr/>
          </p:nvSpPr>
          <p:spPr bwMode="auto">
            <a:xfrm>
              <a:off x="-2998788" y="12365038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31 w 52"/>
                <a:gd name="T3" fmla="*/ 64 h 64"/>
                <a:gd name="T4" fmla="*/ 0 w 52"/>
                <a:gd name="T5" fmla="*/ 14 h 64"/>
                <a:gd name="T6" fmla="*/ 24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31" y="64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1" name="Freeform 1499"/>
            <p:cNvSpPr>
              <a:spLocks/>
            </p:cNvSpPr>
            <p:nvPr/>
          </p:nvSpPr>
          <p:spPr bwMode="auto">
            <a:xfrm>
              <a:off x="-3001963" y="12117388"/>
              <a:ext cx="79375" cy="101600"/>
            </a:xfrm>
            <a:custGeom>
              <a:avLst/>
              <a:gdLst>
                <a:gd name="T0" fmla="*/ 50 w 50"/>
                <a:gd name="T1" fmla="*/ 14 h 64"/>
                <a:gd name="T2" fmla="*/ 21 w 50"/>
                <a:gd name="T3" fmla="*/ 64 h 64"/>
                <a:gd name="T4" fmla="*/ 0 w 50"/>
                <a:gd name="T5" fmla="*/ 52 h 64"/>
                <a:gd name="T6" fmla="*/ 28 w 50"/>
                <a:gd name="T7" fmla="*/ 0 h 64"/>
                <a:gd name="T8" fmla="*/ 50 w 50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50" y="14"/>
                  </a:moveTo>
                  <a:lnTo>
                    <a:pt x="21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2" name="Rectangle 1500"/>
            <p:cNvSpPr>
              <a:spLocks noChangeArrowheads="1"/>
            </p:cNvSpPr>
            <p:nvPr/>
          </p:nvSpPr>
          <p:spPr bwMode="auto">
            <a:xfrm>
              <a:off x="-2800350" y="12020551"/>
              <a:ext cx="95250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3" name="Oval 1501"/>
            <p:cNvSpPr>
              <a:spLocks noChangeArrowheads="1"/>
            </p:cNvSpPr>
            <p:nvPr/>
          </p:nvSpPr>
          <p:spPr bwMode="auto">
            <a:xfrm>
              <a:off x="-2867025" y="12166601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4" name="Freeform 1502"/>
            <p:cNvSpPr>
              <a:spLocks noEditPoints="1"/>
            </p:cNvSpPr>
            <p:nvPr/>
          </p:nvSpPr>
          <p:spPr bwMode="auto">
            <a:xfrm>
              <a:off x="835025" y="11712576"/>
              <a:ext cx="1150938" cy="1150938"/>
            </a:xfrm>
            <a:custGeom>
              <a:avLst/>
              <a:gdLst>
                <a:gd name="T0" fmla="*/ 154 w 307"/>
                <a:gd name="T1" fmla="*/ 0 h 307"/>
                <a:gd name="T2" fmla="*/ 0 w 307"/>
                <a:gd name="T3" fmla="*/ 153 h 307"/>
                <a:gd name="T4" fmla="*/ 4 w 307"/>
                <a:gd name="T5" fmla="*/ 188 h 307"/>
                <a:gd name="T6" fmla="*/ 154 w 307"/>
                <a:gd name="T7" fmla="*/ 307 h 307"/>
                <a:gd name="T8" fmla="*/ 307 w 307"/>
                <a:gd name="T9" fmla="*/ 161 h 307"/>
                <a:gd name="T10" fmla="*/ 307 w 307"/>
                <a:gd name="T11" fmla="*/ 153 h 307"/>
                <a:gd name="T12" fmla="*/ 154 w 307"/>
                <a:gd name="T13" fmla="*/ 0 h 307"/>
                <a:gd name="T14" fmla="*/ 154 w 307"/>
                <a:gd name="T15" fmla="*/ 263 h 307"/>
                <a:gd name="T16" fmla="*/ 48 w 307"/>
                <a:gd name="T17" fmla="*/ 184 h 307"/>
                <a:gd name="T18" fmla="*/ 44 w 307"/>
                <a:gd name="T19" fmla="*/ 153 h 307"/>
                <a:gd name="T20" fmla="*/ 154 w 307"/>
                <a:gd name="T21" fmla="*/ 43 h 307"/>
                <a:gd name="T22" fmla="*/ 264 w 307"/>
                <a:gd name="T23" fmla="*/ 153 h 307"/>
                <a:gd name="T24" fmla="*/ 263 w 307"/>
                <a:gd name="T25" fmla="*/ 165 h 307"/>
                <a:gd name="T26" fmla="*/ 154 w 307"/>
                <a:gd name="T27" fmla="*/ 26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307">
                  <a:moveTo>
                    <a:pt x="154" y="0"/>
                  </a:moveTo>
                  <a:cubicBezTo>
                    <a:pt x="69" y="0"/>
                    <a:pt x="0" y="69"/>
                    <a:pt x="0" y="153"/>
                  </a:cubicBezTo>
                  <a:cubicBezTo>
                    <a:pt x="0" y="165"/>
                    <a:pt x="2" y="177"/>
                    <a:pt x="4" y="188"/>
                  </a:cubicBezTo>
                  <a:cubicBezTo>
                    <a:pt x="20" y="256"/>
                    <a:pt x="81" y="307"/>
                    <a:pt x="154" y="307"/>
                  </a:cubicBezTo>
                  <a:cubicBezTo>
                    <a:pt x="236" y="307"/>
                    <a:pt x="303" y="242"/>
                    <a:pt x="307" y="161"/>
                  </a:cubicBezTo>
                  <a:cubicBezTo>
                    <a:pt x="307" y="158"/>
                    <a:pt x="307" y="156"/>
                    <a:pt x="307" y="153"/>
                  </a:cubicBezTo>
                  <a:cubicBezTo>
                    <a:pt x="307" y="69"/>
                    <a:pt x="238" y="0"/>
                    <a:pt x="154" y="0"/>
                  </a:cubicBezTo>
                  <a:close/>
                  <a:moveTo>
                    <a:pt x="154" y="263"/>
                  </a:moveTo>
                  <a:cubicBezTo>
                    <a:pt x="104" y="263"/>
                    <a:pt x="62" y="230"/>
                    <a:pt x="48" y="184"/>
                  </a:cubicBezTo>
                  <a:cubicBezTo>
                    <a:pt x="45" y="174"/>
                    <a:pt x="44" y="164"/>
                    <a:pt x="44" y="153"/>
                  </a:cubicBezTo>
                  <a:cubicBezTo>
                    <a:pt x="44" y="92"/>
                    <a:pt x="93" y="43"/>
                    <a:pt x="154" y="43"/>
                  </a:cubicBezTo>
                  <a:cubicBezTo>
                    <a:pt x="215" y="43"/>
                    <a:pt x="264" y="92"/>
                    <a:pt x="264" y="153"/>
                  </a:cubicBezTo>
                  <a:cubicBezTo>
                    <a:pt x="264" y="157"/>
                    <a:pt x="264" y="161"/>
                    <a:pt x="263" y="165"/>
                  </a:cubicBezTo>
                  <a:cubicBezTo>
                    <a:pt x="257" y="220"/>
                    <a:pt x="211" y="263"/>
                    <a:pt x="154" y="2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5" name="Freeform 1503"/>
            <p:cNvSpPr>
              <a:spLocks noEditPoints="1"/>
            </p:cNvSpPr>
            <p:nvPr/>
          </p:nvSpPr>
          <p:spPr bwMode="auto">
            <a:xfrm>
              <a:off x="1000125" y="11872913"/>
              <a:ext cx="825500" cy="825500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4 w 220"/>
                <a:gd name="T5" fmla="*/ 141 h 220"/>
                <a:gd name="T6" fmla="*/ 110 w 220"/>
                <a:gd name="T7" fmla="*/ 220 h 220"/>
                <a:gd name="T8" fmla="*/ 219 w 220"/>
                <a:gd name="T9" fmla="*/ 122 h 220"/>
                <a:gd name="T10" fmla="*/ 220 w 220"/>
                <a:gd name="T11" fmla="*/ 110 h 220"/>
                <a:gd name="T12" fmla="*/ 110 w 220"/>
                <a:gd name="T13" fmla="*/ 0 h 220"/>
                <a:gd name="T14" fmla="*/ 110 w 220"/>
                <a:gd name="T15" fmla="*/ 198 h 220"/>
                <a:gd name="T16" fmla="*/ 27 w 220"/>
                <a:gd name="T17" fmla="*/ 139 h 220"/>
                <a:gd name="T18" fmla="*/ 22 w 220"/>
                <a:gd name="T19" fmla="*/ 110 h 220"/>
                <a:gd name="T20" fmla="*/ 110 w 220"/>
                <a:gd name="T21" fmla="*/ 23 h 220"/>
                <a:gd name="T22" fmla="*/ 197 w 220"/>
                <a:gd name="T23" fmla="*/ 110 h 220"/>
                <a:gd name="T24" fmla="*/ 196 w 220"/>
                <a:gd name="T25" fmla="*/ 124 h 220"/>
                <a:gd name="T26" fmla="*/ 110 w 220"/>
                <a:gd name="T27" fmla="*/ 19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21"/>
                    <a:pt x="1" y="131"/>
                    <a:pt x="4" y="141"/>
                  </a:cubicBezTo>
                  <a:cubicBezTo>
                    <a:pt x="18" y="187"/>
                    <a:pt x="60" y="220"/>
                    <a:pt x="110" y="220"/>
                  </a:cubicBezTo>
                  <a:cubicBezTo>
                    <a:pt x="167" y="220"/>
                    <a:pt x="213" y="177"/>
                    <a:pt x="219" y="122"/>
                  </a:cubicBezTo>
                  <a:cubicBezTo>
                    <a:pt x="220" y="118"/>
                    <a:pt x="220" y="114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98"/>
                  </a:moveTo>
                  <a:cubicBezTo>
                    <a:pt x="71" y="198"/>
                    <a:pt x="39" y="173"/>
                    <a:pt x="27" y="139"/>
                  </a:cubicBezTo>
                  <a:cubicBezTo>
                    <a:pt x="24" y="130"/>
                    <a:pt x="22" y="120"/>
                    <a:pt x="22" y="110"/>
                  </a:cubicBezTo>
                  <a:cubicBezTo>
                    <a:pt x="22" y="62"/>
                    <a:pt x="61" y="23"/>
                    <a:pt x="110" y="23"/>
                  </a:cubicBezTo>
                  <a:cubicBezTo>
                    <a:pt x="158" y="23"/>
                    <a:pt x="197" y="62"/>
                    <a:pt x="197" y="110"/>
                  </a:cubicBezTo>
                  <a:cubicBezTo>
                    <a:pt x="197" y="115"/>
                    <a:pt x="197" y="119"/>
                    <a:pt x="196" y="124"/>
                  </a:cubicBezTo>
                  <a:cubicBezTo>
                    <a:pt x="190" y="166"/>
                    <a:pt x="153" y="198"/>
                    <a:pt x="110" y="19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6" name="Freeform 1504"/>
            <p:cNvSpPr>
              <a:spLocks noEditPoints="1"/>
            </p:cNvSpPr>
            <p:nvPr/>
          </p:nvSpPr>
          <p:spPr bwMode="auto">
            <a:xfrm>
              <a:off x="1082675" y="11960226"/>
              <a:ext cx="655638" cy="655638"/>
            </a:xfrm>
            <a:custGeom>
              <a:avLst/>
              <a:gdLst>
                <a:gd name="T0" fmla="*/ 0 w 175"/>
                <a:gd name="T1" fmla="*/ 87 h 175"/>
                <a:gd name="T2" fmla="*/ 88 w 175"/>
                <a:gd name="T3" fmla="*/ 175 h 175"/>
                <a:gd name="T4" fmla="*/ 175 w 175"/>
                <a:gd name="T5" fmla="*/ 87 h 175"/>
                <a:gd name="T6" fmla="*/ 142 w 175"/>
                <a:gd name="T7" fmla="*/ 39 h 175"/>
                <a:gd name="T8" fmla="*/ 145 w 175"/>
                <a:gd name="T9" fmla="*/ 66 h 175"/>
                <a:gd name="T10" fmla="*/ 142 w 175"/>
                <a:gd name="T11" fmla="*/ 39 h 175"/>
                <a:gd name="T12" fmla="*/ 98 w 175"/>
                <a:gd name="T13" fmla="*/ 16 h 175"/>
                <a:gd name="T14" fmla="*/ 74 w 175"/>
                <a:gd name="T15" fmla="*/ 27 h 175"/>
                <a:gd name="T16" fmla="*/ 31 w 175"/>
                <a:gd name="T17" fmla="*/ 42 h 175"/>
                <a:gd name="T18" fmla="*/ 28 w 175"/>
                <a:gd name="T19" fmla="*/ 69 h 175"/>
                <a:gd name="T20" fmla="*/ 31 w 175"/>
                <a:gd name="T21" fmla="*/ 42 h 175"/>
                <a:gd name="T22" fmla="*/ 21 w 175"/>
                <a:gd name="T23" fmla="*/ 115 h 175"/>
                <a:gd name="T24" fmla="*/ 30 w 175"/>
                <a:gd name="T25" fmla="*/ 108 h 175"/>
                <a:gd name="T26" fmla="*/ 42 w 175"/>
                <a:gd name="T27" fmla="*/ 129 h 175"/>
                <a:gd name="T28" fmla="*/ 102 w 175"/>
                <a:gd name="T29" fmla="*/ 159 h 175"/>
                <a:gd name="T30" fmla="*/ 77 w 175"/>
                <a:gd name="T31" fmla="*/ 148 h 175"/>
                <a:gd name="T32" fmla="*/ 102 w 175"/>
                <a:gd name="T33" fmla="*/ 159 h 175"/>
                <a:gd name="T34" fmla="*/ 135 w 175"/>
                <a:gd name="T35" fmla="*/ 127 h 175"/>
                <a:gd name="T36" fmla="*/ 156 w 175"/>
                <a:gd name="T37" fmla="*/ 111 h 175"/>
                <a:gd name="T38" fmla="*/ 111 w 175"/>
                <a:gd name="T39" fmla="*/ 109 h 175"/>
                <a:gd name="T40" fmla="*/ 99 w 175"/>
                <a:gd name="T41" fmla="*/ 117 h 175"/>
                <a:gd name="T42" fmla="*/ 96 w 175"/>
                <a:gd name="T43" fmla="*/ 118 h 175"/>
                <a:gd name="T44" fmla="*/ 92 w 175"/>
                <a:gd name="T45" fmla="*/ 119 h 175"/>
                <a:gd name="T46" fmla="*/ 82 w 175"/>
                <a:gd name="T47" fmla="*/ 119 h 175"/>
                <a:gd name="T48" fmla="*/ 73 w 175"/>
                <a:gd name="T49" fmla="*/ 116 h 175"/>
                <a:gd name="T50" fmla="*/ 70 w 175"/>
                <a:gd name="T51" fmla="*/ 114 h 175"/>
                <a:gd name="T52" fmla="*/ 66 w 175"/>
                <a:gd name="T53" fmla="*/ 111 h 175"/>
                <a:gd name="T54" fmla="*/ 63 w 175"/>
                <a:gd name="T55" fmla="*/ 108 h 175"/>
                <a:gd name="T56" fmla="*/ 60 w 175"/>
                <a:gd name="T57" fmla="*/ 104 h 175"/>
                <a:gd name="T58" fmla="*/ 56 w 175"/>
                <a:gd name="T59" fmla="*/ 87 h 175"/>
                <a:gd name="T60" fmla="*/ 120 w 175"/>
                <a:gd name="T61" fmla="*/ 87 h 175"/>
                <a:gd name="T62" fmla="*/ 119 w 175"/>
                <a:gd name="T63" fmla="*/ 93 h 175"/>
                <a:gd name="T64" fmla="*/ 118 w 175"/>
                <a:gd name="T65" fmla="*/ 96 h 175"/>
                <a:gd name="T66" fmla="*/ 117 w 175"/>
                <a:gd name="T67" fmla="*/ 100 h 175"/>
                <a:gd name="T68" fmla="*/ 115 w 175"/>
                <a:gd name="T69" fmla="*/ 104 h 175"/>
                <a:gd name="T70" fmla="*/ 111 w 175"/>
                <a:gd name="T71" fmla="*/ 10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175">
                  <a:moveTo>
                    <a:pt x="88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97"/>
                    <a:pt x="2" y="107"/>
                    <a:pt x="5" y="116"/>
                  </a:cubicBezTo>
                  <a:cubicBezTo>
                    <a:pt x="17" y="150"/>
                    <a:pt x="49" y="175"/>
                    <a:pt x="88" y="175"/>
                  </a:cubicBezTo>
                  <a:cubicBezTo>
                    <a:pt x="131" y="175"/>
                    <a:pt x="168" y="143"/>
                    <a:pt x="174" y="101"/>
                  </a:cubicBezTo>
                  <a:cubicBezTo>
                    <a:pt x="175" y="96"/>
                    <a:pt x="175" y="92"/>
                    <a:pt x="175" y="87"/>
                  </a:cubicBezTo>
                  <a:cubicBezTo>
                    <a:pt x="175" y="39"/>
                    <a:pt x="136" y="0"/>
                    <a:pt x="88" y="0"/>
                  </a:cubicBezTo>
                  <a:close/>
                  <a:moveTo>
                    <a:pt x="142" y="39"/>
                  </a:moveTo>
                  <a:cubicBezTo>
                    <a:pt x="155" y="61"/>
                    <a:pt x="155" y="61"/>
                    <a:pt x="155" y="61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33" y="45"/>
                    <a:pt x="133" y="45"/>
                    <a:pt x="133" y="45"/>
                  </a:cubicBezTo>
                  <a:lnTo>
                    <a:pt x="142" y="39"/>
                  </a:lnTo>
                  <a:close/>
                  <a:moveTo>
                    <a:pt x="74" y="16"/>
                  </a:moveTo>
                  <a:cubicBezTo>
                    <a:pt x="98" y="16"/>
                    <a:pt x="98" y="16"/>
                    <a:pt x="98" y="1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74" y="27"/>
                    <a:pt x="74" y="27"/>
                    <a:pt x="74" y="27"/>
                  </a:cubicBezTo>
                  <a:lnTo>
                    <a:pt x="74" y="16"/>
                  </a:lnTo>
                  <a:close/>
                  <a:moveTo>
                    <a:pt x="31" y="42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31" y="42"/>
                  </a:lnTo>
                  <a:close/>
                  <a:moveTo>
                    <a:pt x="33" y="135"/>
                  </a:moveTo>
                  <a:cubicBezTo>
                    <a:pt x="21" y="115"/>
                    <a:pt x="21" y="115"/>
                    <a:pt x="21" y="115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42" y="129"/>
                    <a:pt x="42" y="129"/>
                    <a:pt x="42" y="129"/>
                  </a:cubicBezTo>
                  <a:lnTo>
                    <a:pt x="33" y="135"/>
                  </a:lnTo>
                  <a:close/>
                  <a:moveTo>
                    <a:pt x="102" y="159"/>
                  </a:moveTo>
                  <a:cubicBezTo>
                    <a:pt x="77" y="159"/>
                    <a:pt x="77" y="159"/>
                    <a:pt x="77" y="159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02" y="148"/>
                    <a:pt x="102" y="148"/>
                    <a:pt x="102" y="148"/>
                  </a:cubicBezTo>
                  <a:lnTo>
                    <a:pt x="102" y="159"/>
                  </a:lnTo>
                  <a:close/>
                  <a:moveTo>
                    <a:pt x="144" y="132"/>
                  </a:moveTo>
                  <a:cubicBezTo>
                    <a:pt x="135" y="127"/>
                    <a:pt x="135" y="127"/>
                    <a:pt x="135" y="127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56" y="111"/>
                    <a:pt x="156" y="111"/>
                    <a:pt x="156" y="111"/>
                  </a:cubicBezTo>
                  <a:lnTo>
                    <a:pt x="144" y="132"/>
                  </a:lnTo>
                  <a:close/>
                  <a:moveTo>
                    <a:pt x="111" y="109"/>
                  </a:moveTo>
                  <a:cubicBezTo>
                    <a:pt x="109" y="112"/>
                    <a:pt x="105" y="114"/>
                    <a:pt x="102" y="116"/>
                  </a:cubicBezTo>
                  <a:cubicBezTo>
                    <a:pt x="101" y="116"/>
                    <a:pt x="100" y="117"/>
                    <a:pt x="99" y="117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98" y="118"/>
                    <a:pt x="97" y="118"/>
                    <a:pt x="96" y="118"/>
                  </a:cubicBezTo>
                  <a:cubicBezTo>
                    <a:pt x="96" y="118"/>
                    <a:pt x="95" y="118"/>
                    <a:pt x="95" y="118"/>
                  </a:cubicBezTo>
                  <a:cubicBezTo>
                    <a:pt x="94" y="119"/>
                    <a:pt x="93" y="119"/>
                    <a:pt x="92" y="119"/>
                  </a:cubicBezTo>
                  <a:cubicBezTo>
                    <a:pt x="91" y="119"/>
                    <a:pt x="89" y="119"/>
                    <a:pt x="88" y="119"/>
                  </a:cubicBezTo>
                  <a:cubicBezTo>
                    <a:pt x="86" y="119"/>
                    <a:pt x="84" y="119"/>
                    <a:pt x="82" y="119"/>
                  </a:cubicBezTo>
                  <a:cubicBezTo>
                    <a:pt x="80" y="118"/>
                    <a:pt x="78" y="118"/>
                    <a:pt x="76" y="117"/>
                  </a:cubicBezTo>
                  <a:cubicBezTo>
                    <a:pt x="75" y="117"/>
                    <a:pt x="74" y="116"/>
                    <a:pt x="73" y="116"/>
                  </a:cubicBezTo>
                  <a:cubicBezTo>
                    <a:pt x="72" y="115"/>
                    <a:pt x="72" y="115"/>
                    <a:pt x="71" y="115"/>
                  </a:cubicBezTo>
                  <a:cubicBezTo>
                    <a:pt x="71" y="114"/>
                    <a:pt x="70" y="114"/>
                    <a:pt x="70" y="114"/>
                  </a:cubicBezTo>
                  <a:cubicBezTo>
                    <a:pt x="69" y="113"/>
                    <a:pt x="68" y="113"/>
                    <a:pt x="67" y="112"/>
                  </a:cubicBezTo>
                  <a:cubicBezTo>
                    <a:pt x="67" y="112"/>
                    <a:pt x="66" y="111"/>
                    <a:pt x="66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0"/>
                    <a:pt x="64" y="109"/>
                    <a:pt x="63" y="108"/>
                  </a:cubicBezTo>
                  <a:cubicBezTo>
                    <a:pt x="63" y="107"/>
                    <a:pt x="62" y="107"/>
                    <a:pt x="62" y="106"/>
                  </a:cubicBezTo>
                  <a:cubicBezTo>
                    <a:pt x="61" y="105"/>
                    <a:pt x="61" y="105"/>
                    <a:pt x="60" y="104"/>
                  </a:cubicBezTo>
                  <a:cubicBezTo>
                    <a:pt x="59" y="101"/>
                    <a:pt x="57" y="97"/>
                    <a:pt x="56" y="94"/>
                  </a:cubicBezTo>
                  <a:cubicBezTo>
                    <a:pt x="56" y="92"/>
                    <a:pt x="56" y="90"/>
                    <a:pt x="56" y="87"/>
                  </a:cubicBezTo>
                  <a:cubicBezTo>
                    <a:pt x="56" y="70"/>
                    <a:pt x="70" y="55"/>
                    <a:pt x="88" y="55"/>
                  </a:cubicBezTo>
                  <a:cubicBezTo>
                    <a:pt x="105" y="55"/>
                    <a:pt x="120" y="70"/>
                    <a:pt x="120" y="87"/>
                  </a:cubicBezTo>
                  <a:cubicBezTo>
                    <a:pt x="120" y="88"/>
                    <a:pt x="120" y="89"/>
                    <a:pt x="120" y="90"/>
                  </a:cubicBezTo>
                  <a:cubicBezTo>
                    <a:pt x="119" y="91"/>
                    <a:pt x="119" y="92"/>
                    <a:pt x="119" y="93"/>
                  </a:cubicBezTo>
                  <a:cubicBezTo>
                    <a:pt x="119" y="93"/>
                    <a:pt x="119" y="94"/>
                    <a:pt x="119" y="95"/>
                  </a:cubicBezTo>
                  <a:cubicBezTo>
                    <a:pt x="119" y="95"/>
                    <a:pt x="119" y="95"/>
                    <a:pt x="118" y="96"/>
                  </a:cubicBezTo>
                  <a:cubicBezTo>
                    <a:pt x="118" y="96"/>
                    <a:pt x="118" y="97"/>
                    <a:pt x="118" y="97"/>
                  </a:cubicBezTo>
                  <a:cubicBezTo>
                    <a:pt x="118" y="98"/>
                    <a:pt x="117" y="99"/>
                    <a:pt x="117" y="100"/>
                  </a:cubicBezTo>
                  <a:cubicBezTo>
                    <a:pt x="117" y="101"/>
                    <a:pt x="116" y="101"/>
                    <a:pt x="116" y="102"/>
                  </a:cubicBezTo>
                  <a:cubicBezTo>
                    <a:pt x="116" y="103"/>
                    <a:pt x="115" y="104"/>
                    <a:pt x="115" y="104"/>
                  </a:cubicBezTo>
                  <a:cubicBezTo>
                    <a:pt x="114" y="105"/>
                    <a:pt x="114" y="106"/>
                    <a:pt x="113" y="106"/>
                  </a:cubicBezTo>
                  <a:cubicBezTo>
                    <a:pt x="113" y="107"/>
                    <a:pt x="112" y="108"/>
                    <a:pt x="111" y="109"/>
                  </a:cubicBez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7" name="Freeform 1505"/>
            <p:cNvSpPr>
              <a:spLocks/>
            </p:cNvSpPr>
            <p:nvPr/>
          </p:nvSpPr>
          <p:spPr bwMode="auto">
            <a:xfrm>
              <a:off x="1589088" y="12353926"/>
              <a:ext cx="79375" cy="101600"/>
            </a:xfrm>
            <a:custGeom>
              <a:avLst/>
              <a:gdLst>
                <a:gd name="T0" fmla="*/ 50 w 50"/>
                <a:gd name="T1" fmla="*/ 14 h 64"/>
                <a:gd name="T2" fmla="*/ 21 w 50"/>
                <a:gd name="T3" fmla="*/ 64 h 64"/>
                <a:gd name="T4" fmla="*/ 0 w 50"/>
                <a:gd name="T5" fmla="*/ 52 h 64"/>
                <a:gd name="T6" fmla="*/ 28 w 50"/>
                <a:gd name="T7" fmla="*/ 0 h 64"/>
                <a:gd name="T8" fmla="*/ 50 w 50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50" y="14"/>
                  </a:moveTo>
                  <a:lnTo>
                    <a:pt x="21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8" name="Freeform 1506"/>
            <p:cNvSpPr>
              <a:spLocks/>
            </p:cNvSpPr>
            <p:nvPr/>
          </p:nvSpPr>
          <p:spPr bwMode="auto">
            <a:xfrm>
              <a:off x="1581150" y="12106276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29 w 52"/>
                <a:gd name="T3" fmla="*/ 64 h 64"/>
                <a:gd name="T4" fmla="*/ 0 w 52"/>
                <a:gd name="T5" fmla="*/ 14 h 64"/>
                <a:gd name="T6" fmla="*/ 21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29" y="64"/>
                  </a:lnTo>
                  <a:lnTo>
                    <a:pt x="0" y="14"/>
                  </a:lnTo>
                  <a:lnTo>
                    <a:pt x="21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9" name="Rectangle 1507"/>
            <p:cNvSpPr>
              <a:spLocks noChangeArrowheads="1"/>
            </p:cNvSpPr>
            <p:nvPr/>
          </p:nvSpPr>
          <p:spPr bwMode="auto">
            <a:xfrm>
              <a:off x="1371600" y="125142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0" name="Freeform 1508"/>
            <p:cNvSpPr>
              <a:spLocks/>
            </p:cNvSpPr>
            <p:nvPr/>
          </p:nvSpPr>
          <p:spPr bwMode="auto">
            <a:xfrm>
              <a:off x="1157288" y="12365038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31 w 52"/>
                <a:gd name="T3" fmla="*/ 64 h 64"/>
                <a:gd name="T4" fmla="*/ 0 w 52"/>
                <a:gd name="T5" fmla="*/ 14 h 64"/>
                <a:gd name="T6" fmla="*/ 24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31" y="64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1" name="Freeform 1509"/>
            <p:cNvSpPr>
              <a:spLocks/>
            </p:cNvSpPr>
            <p:nvPr/>
          </p:nvSpPr>
          <p:spPr bwMode="auto">
            <a:xfrm>
              <a:off x="1154113" y="12117388"/>
              <a:ext cx="82550" cy="101600"/>
            </a:xfrm>
            <a:custGeom>
              <a:avLst/>
              <a:gdLst>
                <a:gd name="T0" fmla="*/ 52 w 52"/>
                <a:gd name="T1" fmla="*/ 14 h 64"/>
                <a:gd name="T2" fmla="*/ 21 w 52"/>
                <a:gd name="T3" fmla="*/ 64 h 64"/>
                <a:gd name="T4" fmla="*/ 0 w 52"/>
                <a:gd name="T5" fmla="*/ 52 h 64"/>
                <a:gd name="T6" fmla="*/ 28 w 52"/>
                <a:gd name="T7" fmla="*/ 0 h 64"/>
                <a:gd name="T8" fmla="*/ 52 w 52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14"/>
                  </a:moveTo>
                  <a:lnTo>
                    <a:pt x="21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2" name="Rectangle 1510"/>
            <p:cNvSpPr>
              <a:spLocks noChangeArrowheads="1"/>
            </p:cNvSpPr>
            <p:nvPr/>
          </p:nvSpPr>
          <p:spPr bwMode="auto">
            <a:xfrm>
              <a:off x="1360488" y="12020551"/>
              <a:ext cx="90488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3" name="Oval 1511"/>
            <p:cNvSpPr>
              <a:spLocks noChangeArrowheads="1"/>
            </p:cNvSpPr>
            <p:nvPr/>
          </p:nvSpPr>
          <p:spPr bwMode="auto">
            <a:xfrm>
              <a:off x="1292225" y="12166601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4" name="Freeform 1512"/>
            <p:cNvSpPr>
              <a:spLocks/>
            </p:cNvSpPr>
            <p:nvPr/>
          </p:nvSpPr>
          <p:spPr bwMode="auto">
            <a:xfrm>
              <a:off x="2147888" y="11768138"/>
              <a:ext cx="454025" cy="547688"/>
            </a:xfrm>
            <a:custGeom>
              <a:avLst/>
              <a:gdLst>
                <a:gd name="T0" fmla="*/ 121 w 121"/>
                <a:gd name="T1" fmla="*/ 32 h 146"/>
                <a:gd name="T2" fmla="*/ 121 w 121"/>
                <a:gd name="T3" fmla="*/ 93 h 146"/>
                <a:gd name="T4" fmla="*/ 96 w 121"/>
                <a:gd name="T5" fmla="*/ 113 h 146"/>
                <a:gd name="T6" fmla="*/ 60 w 121"/>
                <a:gd name="T7" fmla="*/ 146 h 146"/>
                <a:gd name="T8" fmla="*/ 0 w 121"/>
                <a:gd name="T9" fmla="*/ 146 h 146"/>
                <a:gd name="T10" fmla="*/ 0 w 121"/>
                <a:gd name="T11" fmla="*/ 122 h 146"/>
                <a:gd name="T12" fmla="*/ 0 w 121"/>
                <a:gd name="T13" fmla="*/ 61 h 146"/>
                <a:gd name="T14" fmla="*/ 101 w 121"/>
                <a:gd name="T15" fmla="*/ 15 h 146"/>
                <a:gd name="T16" fmla="*/ 121 w 121"/>
                <a:gd name="T17" fmla="*/ 3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46">
                  <a:moveTo>
                    <a:pt x="121" y="32"/>
                  </a:moveTo>
                  <a:cubicBezTo>
                    <a:pt x="121" y="51"/>
                    <a:pt x="121" y="93"/>
                    <a:pt x="121" y="93"/>
                  </a:cubicBezTo>
                  <a:cubicBezTo>
                    <a:pt x="121" y="93"/>
                    <a:pt x="114" y="113"/>
                    <a:pt x="96" y="113"/>
                  </a:cubicBezTo>
                  <a:cubicBezTo>
                    <a:pt x="79" y="113"/>
                    <a:pt x="60" y="146"/>
                    <a:pt x="6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1" y="137"/>
                    <a:pt x="0" y="122"/>
                  </a:cubicBezTo>
                  <a:cubicBezTo>
                    <a:pt x="0" y="109"/>
                    <a:pt x="0" y="89"/>
                    <a:pt x="0" y="61"/>
                  </a:cubicBezTo>
                  <a:cubicBezTo>
                    <a:pt x="1" y="0"/>
                    <a:pt x="101" y="15"/>
                    <a:pt x="101" y="15"/>
                  </a:cubicBezTo>
                  <a:cubicBezTo>
                    <a:pt x="101" y="15"/>
                    <a:pt x="121" y="13"/>
                    <a:pt x="121" y="32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5" name="Freeform 1513"/>
            <p:cNvSpPr>
              <a:spLocks/>
            </p:cNvSpPr>
            <p:nvPr/>
          </p:nvSpPr>
          <p:spPr bwMode="auto">
            <a:xfrm>
              <a:off x="598488" y="11445876"/>
              <a:ext cx="1549400" cy="971550"/>
            </a:xfrm>
            <a:custGeom>
              <a:avLst/>
              <a:gdLst>
                <a:gd name="T0" fmla="*/ 413 w 413"/>
                <a:gd name="T1" fmla="*/ 208 h 259"/>
                <a:gd name="T2" fmla="*/ 413 w 413"/>
                <a:gd name="T3" fmla="*/ 232 h 259"/>
                <a:gd name="T4" fmla="*/ 388 w 413"/>
                <a:gd name="T5" fmla="*/ 232 h 259"/>
                <a:gd name="T6" fmla="*/ 218 w 413"/>
                <a:gd name="T7" fmla="*/ 35 h 259"/>
                <a:gd name="T8" fmla="*/ 42 w 413"/>
                <a:gd name="T9" fmla="*/ 259 h 259"/>
                <a:gd name="T10" fmla="*/ 17 w 413"/>
                <a:gd name="T11" fmla="*/ 259 h 259"/>
                <a:gd name="T12" fmla="*/ 215 w 413"/>
                <a:gd name="T13" fmla="*/ 0 h 259"/>
                <a:gd name="T14" fmla="*/ 413 w 413"/>
                <a:gd name="T15" fmla="*/ 20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259">
                  <a:moveTo>
                    <a:pt x="413" y="208"/>
                  </a:moveTo>
                  <a:cubicBezTo>
                    <a:pt x="413" y="225"/>
                    <a:pt x="413" y="232"/>
                    <a:pt x="413" y="232"/>
                  </a:cubicBezTo>
                  <a:cubicBezTo>
                    <a:pt x="388" y="232"/>
                    <a:pt x="388" y="232"/>
                    <a:pt x="388" y="232"/>
                  </a:cubicBezTo>
                  <a:cubicBezTo>
                    <a:pt x="388" y="232"/>
                    <a:pt x="392" y="35"/>
                    <a:pt x="218" y="35"/>
                  </a:cubicBezTo>
                  <a:cubicBezTo>
                    <a:pt x="45" y="35"/>
                    <a:pt x="42" y="259"/>
                    <a:pt x="42" y="259"/>
                  </a:cubicBezTo>
                  <a:cubicBezTo>
                    <a:pt x="17" y="259"/>
                    <a:pt x="17" y="259"/>
                    <a:pt x="17" y="259"/>
                  </a:cubicBezTo>
                  <a:cubicBezTo>
                    <a:pt x="17" y="259"/>
                    <a:pt x="0" y="0"/>
                    <a:pt x="215" y="0"/>
                  </a:cubicBezTo>
                  <a:cubicBezTo>
                    <a:pt x="388" y="0"/>
                    <a:pt x="411" y="150"/>
                    <a:pt x="413" y="208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6" name="Freeform 1514"/>
            <p:cNvSpPr>
              <a:spLocks/>
            </p:cNvSpPr>
            <p:nvPr/>
          </p:nvSpPr>
          <p:spPr bwMode="auto">
            <a:xfrm>
              <a:off x="755650" y="11577638"/>
              <a:ext cx="1312863" cy="839788"/>
            </a:xfrm>
            <a:custGeom>
              <a:avLst/>
              <a:gdLst>
                <a:gd name="T0" fmla="*/ 346 w 350"/>
                <a:gd name="T1" fmla="*/ 197 h 224"/>
                <a:gd name="T2" fmla="*/ 328 w 350"/>
                <a:gd name="T3" fmla="*/ 197 h 224"/>
                <a:gd name="T4" fmla="*/ 328 w 350"/>
                <a:gd name="T5" fmla="*/ 189 h 224"/>
                <a:gd name="T6" fmla="*/ 175 w 350"/>
                <a:gd name="T7" fmla="*/ 36 h 224"/>
                <a:gd name="T8" fmla="*/ 21 w 350"/>
                <a:gd name="T9" fmla="*/ 189 h 224"/>
                <a:gd name="T10" fmla="*/ 25 w 350"/>
                <a:gd name="T11" fmla="*/ 224 h 224"/>
                <a:gd name="T12" fmla="*/ 0 w 350"/>
                <a:gd name="T13" fmla="*/ 224 h 224"/>
                <a:gd name="T14" fmla="*/ 176 w 350"/>
                <a:gd name="T15" fmla="*/ 0 h 224"/>
                <a:gd name="T16" fmla="*/ 346 w 350"/>
                <a:gd name="T17" fmla="*/ 19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224">
                  <a:moveTo>
                    <a:pt x="346" y="197"/>
                  </a:moveTo>
                  <a:cubicBezTo>
                    <a:pt x="328" y="197"/>
                    <a:pt x="328" y="197"/>
                    <a:pt x="328" y="197"/>
                  </a:cubicBezTo>
                  <a:cubicBezTo>
                    <a:pt x="328" y="194"/>
                    <a:pt x="328" y="192"/>
                    <a:pt x="328" y="189"/>
                  </a:cubicBezTo>
                  <a:cubicBezTo>
                    <a:pt x="328" y="105"/>
                    <a:pt x="259" y="36"/>
                    <a:pt x="175" y="36"/>
                  </a:cubicBezTo>
                  <a:cubicBezTo>
                    <a:pt x="90" y="36"/>
                    <a:pt x="21" y="105"/>
                    <a:pt x="21" y="189"/>
                  </a:cubicBezTo>
                  <a:cubicBezTo>
                    <a:pt x="21" y="201"/>
                    <a:pt x="23" y="213"/>
                    <a:pt x="25" y="22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24"/>
                    <a:pt x="3" y="0"/>
                    <a:pt x="176" y="0"/>
                  </a:cubicBezTo>
                  <a:cubicBezTo>
                    <a:pt x="350" y="0"/>
                    <a:pt x="346" y="197"/>
                    <a:pt x="346" y="197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7" name="Freeform 1515"/>
            <p:cNvSpPr>
              <a:spLocks/>
            </p:cNvSpPr>
            <p:nvPr/>
          </p:nvSpPr>
          <p:spPr bwMode="auto">
            <a:xfrm>
              <a:off x="-3384550" y="11580813"/>
              <a:ext cx="1349375" cy="836613"/>
            </a:xfrm>
            <a:custGeom>
              <a:avLst/>
              <a:gdLst>
                <a:gd name="T0" fmla="*/ 343 w 360"/>
                <a:gd name="T1" fmla="*/ 223 h 223"/>
                <a:gd name="T2" fmla="*/ 320 w 360"/>
                <a:gd name="T3" fmla="*/ 223 h 223"/>
                <a:gd name="T4" fmla="*/ 324 w 360"/>
                <a:gd name="T5" fmla="*/ 188 h 223"/>
                <a:gd name="T6" fmla="*/ 170 w 360"/>
                <a:gd name="T7" fmla="*/ 35 h 223"/>
                <a:gd name="T8" fmla="*/ 17 w 360"/>
                <a:gd name="T9" fmla="*/ 188 h 223"/>
                <a:gd name="T10" fmla="*/ 17 w 360"/>
                <a:gd name="T11" fmla="*/ 192 h 223"/>
                <a:gd name="T12" fmla="*/ 2 w 360"/>
                <a:gd name="T13" fmla="*/ 192 h 223"/>
                <a:gd name="T14" fmla="*/ 170 w 360"/>
                <a:gd name="T15" fmla="*/ 1 h 223"/>
                <a:gd name="T16" fmla="*/ 217 w 360"/>
                <a:gd name="T17" fmla="*/ 4 h 223"/>
                <a:gd name="T18" fmla="*/ 343 w 360"/>
                <a:gd name="T1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223">
                  <a:moveTo>
                    <a:pt x="343" y="223"/>
                  </a:moveTo>
                  <a:cubicBezTo>
                    <a:pt x="320" y="223"/>
                    <a:pt x="320" y="223"/>
                    <a:pt x="320" y="223"/>
                  </a:cubicBezTo>
                  <a:cubicBezTo>
                    <a:pt x="323" y="212"/>
                    <a:pt x="324" y="200"/>
                    <a:pt x="324" y="188"/>
                  </a:cubicBezTo>
                  <a:cubicBezTo>
                    <a:pt x="324" y="104"/>
                    <a:pt x="255" y="35"/>
                    <a:pt x="170" y="35"/>
                  </a:cubicBezTo>
                  <a:cubicBezTo>
                    <a:pt x="86" y="35"/>
                    <a:pt x="17" y="104"/>
                    <a:pt x="17" y="188"/>
                  </a:cubicBezTo>
                  <a:cubicBezTo>
                    <a:pt x="17" y="189"/>
                    <a:pt x="17" y="191"/>
                    <a:pt x="17" y="192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2" y="192"/>
                    <a:pt x="0" y="1"/>
                    <a:pt x="170" y="1"/>
                  </a:cubicBezTo>
                  <a:cubicBezTo>
                    <a:pt x="188" y="0"/>
                    <a:pt x="203" y="1"/>
                    <a:pt x="217" y="4"/>
                  </a:cubicBezTo>
                  <a:cubicBezTo>
                    <a:pt x="360" y="30"/>
                    <a:pt x="343" y="223"/>
                    <a:pt x="343" y="223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8" name="Freeform 1516"/>
            <p:cNvSpPr>
              <a:spLocks noEditPoints="1"/>
            </p:cNvSpPr>
            <p:nvPr/>
          </p:nvSpPr>
          <p:spPr bwMode="auto">
            <a:xfrm>
              <a:off x="-4105275" y="10396538"/>
              <a:ext cx="6632576" cy="2020888"/>
            </a:xfrm>
            <a:custGeom>
              <a:avLst/>
              <a:gdLst>
                <a:gd name="T0" fmla="*/ 345 w 1768"/>
                <a:gd name="T1" fmla="*/ 188 h 539"/>
                <a:gd name="T2" fmla="*/ 45 w 1768"/>
                <a:gd name="T3" fmla="*/ 188 h 539"/>
                <a:gd name="T4" fmla="*/ 142 w 1768"/>
                <a:gd name="T5" fmla="*/ 21 h 539"/>
                <a:gd name="T6" fmla="*/ 407 w 1768"/>
                <a:gd name="T7" fmla="*/ 21 h 539"/>
                <a:gd name="T8" fmla="*/ 345 w 1768"/>
                <a:gd name="T9" fmla="*/ 188 h 539"/>
                <a:gd name="T10" fmla="*/ 756 w 1768"/>
                <a:gd name="T11" fmla="*/ 202 h 539"/>
                <a:gd name="T12" fmla="*/ 492 w 1768"/>
                <a:gd name="T13" fmla="*/ 202 h 539"/>
                <a:gd name="T14" fmla="*/ 472 w 1768"/>
                <a:gd name="T15" fmla="*/ 159 h 539"/>
                <a:gd name="T16" fmla="*/ 505 w 1768"/>
                <a:gd name="T17" fmla="*/ 21 h 539"/>
                <a:gd name="T18" fmla="*/ 756 w 1768"/>
                <a:gd name="T19" fmla="*/ 21 h 539"/>
                <a:gd name="T20" fmla="*/ 756 w 1768"/>
                <a:gd name="T21" fmla="*/ 202 h 539"/>
                <a:gd name="T22" fmla="*/ 822 w 1768"/>
                <a:gd name="T23" fmla="*/ 206 h 539"/>
                <a:gd name="T24" fmla="*/ 805 w 1768"/>
                <a:gd name="T25" fmla="*/ 21 h 539"/>
                <a:gd name="T26" fmla="*/ 930 w 1768"/>
                <a:gd name="T27" fmla="*/ 21 h 539"/>
                <a:gd name="T28" fmla="*/ 1130 w 1768"/>
                <a:gd name="T29" fmla="*/ 138 h 539"/>
                <a:gd name="T30" fmla="*/ 1099 w 1768"/>
                <a:gd name="T31" fmla="*/ 145 h 539"/>
                <a:gd name="T32" fmla="*/ 1099 w 1768"/>
                <a:gd name="T33" fmla="*/ 206 h 539"/>
                <a:gd name="T34" fmla="*/ 822 w 1768"/>
                <a:gd name="T35" fmla="*/ 206 h 539"/>
                <a:gd name="T36" fmla="*/ 1764 w 1768"/>
                <a:gd name="T37" fmla="*/ 340 h 539"/>
                <a:gd name="T38" fmla="*/ 1710 w 1768"/>
                <a:gd name="T39" fmla="*/ 342 h 539"/>
                <a:gd name="T40" fmla="*/ 1688 w 1768"/>
                <a:gd name="T41" fmla="*/ 340 h 539"/>
                <a:gd name="T42" fmla="*/ 1642 w 1768"/>
                <a:gd name="T43" fmla="*/ 315 h 539"/>
                <a:gd name="T44" fmla="*/ 1634 w 1768"/>
                <a:gd name="T45" fmla="*/ 250 h 539"/>
                <a:gd name="T46" fmla="*/ 1702 w 1768"/>
                <a:gd name="T47" fmla="*/ 250 h 539"/>
                <a:gd name="T48" fmla="*/ 1687 w 1768"/>
                <a:gd name="T49" fmla="*/ 240 h 539"/>
                <a:gd name="T50" fmla="*/ 1281 w 1768"/>
                <a:gd name="T51" fmla="*/ 181 h 539"/>
                <a:gd name="T52" fmla="*/ 1216 w 1768"/>
                <a:gd name="T53" fmla="*/ 157 h 539"/>
                <a:gd name="T54" fmla="*/ 1215 w 1768"/>
                <a:gd name="T55" fmla="*/ 156 h 539"/>
                <a:gd name="T56" fmla="*/ 1202 w 1768"/>
                <a:gd name="T57" fmla="*/ 147 h 539"/>
                <a:gd name="T58" fmla="*/ 1009 w 1768"/>
                <a:gd name="T59" fmla="*/ 18 h 539"/>
                <a:gd name="T60" fmla="*/ 940 w 1768"/>
                <a:gd name="T61" fmla="*/ 1 h 539"/>
                <a:gd name="T62" fmla="*/ 794 w 1768"/>
                <a:gd name="T63" fmla="*/ 0 h 539"/>
                <a:gd name="T64" fmla="*/ 189 w 1768"/>
                <a:gd name="T65" fmla="*/ 0 h 539"/>
                <a:gd name="T66" fmla="*/ 163 w 1768"/>
                <a:gd name="T67" fmla="*/ 1 h 539"/>
                <a:gd name="T68" fmla="*/ 122 w 1768"/>
                <a:gd name="T69" fmla="*/ 15 h 539"/>
                <a:gd name="T70" fmla="*/ 14 w 1768"/>
                <a:gd name="T71" fmla="*/ 195 h 539"/>
                <a:gd name="T72" fmla="*/ 4 w 1768"/>
                <a:gd name="T73" fmla="*/ 222 h 539"/>
                <a:gd name="T74" fmla="*/ 48 w 1768"/>
                <a:gd name="T75" fmla="*/ 222 h 539"/>
                <a:gd name="T76" fmla="*/ 80 w 1768"/>
                <a:gd name="T77" fmla="*/ 253 h 539"/>
                <a:gd name="T78" fmla="*/ 80 w 1768"/>
                <a:gd name="T79" fmla="*/ 304 h 539"/>
                <a:gd name="T80" fmla="*/ 48 w 1768"/>
                <a:gd name="T81" fmla="*/ 336 h 539"/>
                <a:gd name="T82" fmla="*/ 9 w 1768"/>
                <a:gd name="T83" fmla="*/ 336 h 539"/>
                <a:gd name="T84" fmla="*/ 0 w 1768"/>
                <a:gd name="T85" fmla="*/ 339 h 539"/>
                <a:gd name="T86" fmla="*/ 75 w 1768"/>
                <a:gd name="T87" fmla="*/ 336 h 539"/>
                <a:gd name="T88" fmla="*/ 75 w 1768"/>
                <a:gd name="T89" fmla="*/ 508 h 539"/>
                <a:gd name="T90" fmla="*/ 166 w 1768"/>
                <a:gd name="T91" fmla="*/ 508 h 539"/>
                <a:gd name="T92" fmla="*/ 364 w 1768"/>
                <a:gd name="T93" fmla="*/ 285 h 539"/>
                <a:gd name="T94" fmla="*/ 408 w 1768"/>
                <a:gd name="T95" fmla="*/ 288 h 539"/>
                <a:gd name="T96" fmla="*/ 562 w 1768"/>
                <a:gd name="T97" fmla="*/ 504 h 539"/>
                <a:gd name="T98" fmla="*/ 562 w 1768"/>
                <a:gd name="T99" fmla="*/ 509 h 539"/>
                <a:gd name="T100" fmla="*/ 562 w 1768"/>
                <a:gd name="T101" fmla="*/ 539 h 539"/>
                <a:gd name="T102" fmla="*/ 1271 w 1768"/>
                <a:gd name="T103" fmla="*/ 539 h 539"/>
                <a:gd name="T104" fmla="*/ 1469 w 1768"/>
                <a:gd name="T105" fmla="*/ 280 h 539"/>
                <a:gd name="T106" fmla="*/ 1667 w 1768"/>
                <a:gd name="T107" fmla="*/ 488 h 539"/>
                <a:gd name="T108" fmla="*/ 1667 w 1768"/>
                <a:gd name="T109" fmla="*/ 427 h 539"/>
                <a:gd name="T110" fmla="*/ 1768 w 1768"/>
                <a:gd name="T111" fmla="*/ 381 h 539"/>
                <a:gd name="T112" fmla="*/ 1764 w 1768"/>
                <a:gd name="T113" fmla="*/ 34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8" h="539">
                  <a:moveTo>
                    <a:pt x="345" y="188"/>
                  </a:moveTo>
                  <a:cubicBezTo>
                    <a:pt x="45" y="188"/>
                    <a:pt x="45" y="188"/>
                    <a:pt x="45" y="188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407" y="21"/>
                    <a:pt x="407" y="21"/>
                    <a:pt x="407" y="21"/>
                  </a:cubicBezTo>
                  <a:lnTo>
                    <a:pt x="345" y="188"/>
                  </a:lnTo>
                  <a:close/>
                  <a:moveTo>
                    <a:pt x="756" y="202"/>
                  </a:moveTo>
                  <a:cubicBezTo>
                    <a:pt x="492" y="202"/>
                    <a:pt x="492" y="202"/>
                    <a:pt x="492" y="202"/>
                  </a:cubicBezTo>
                  <a:cubicBezTo>
                    <a:pt x="492" y="202"/>
                    <a:pt x="464" y="198"/>
                    <a:pt x="472" y="159"/>
                  </a:cubicBezTo>
                  <a:cubicBezTo>
                    <a:pt x="481" y="121"/>
                    <a:pt x="505" y="21"/>
                    <a:pt x="505" y="21"/>
                  </a:cubicBezTo>
                  <a:cubicBezTo>
                    <a:pt x="756" y="21"/>
                    <a:pt x="756" y="21"/>
                    <a:pt x="756" y="21"/>
                  </a:cubicBezTo>
                  <a:lnTo>
                    <a:pt x="756" y="202"/>
                  </a:lnTo>
                  <a:close/>
                  <a:moveTo>
                    <a:pt x="822" y="206"/>
                  </a:moveTo>
                  <a:cubicBezTo>
                    <a:pt x="805" y="21"/>
                    <a:pt x="805" y="21"/>
                    <a:pt x="805" y="21"/>
                  </a:cubicBezTo>
                  <a:cubicBezTo>
                    <a:pt x="805" y="21"/>
                    <a:pt x="855" y="21"/>
                    <a:pt x="930" y="21"/>
                  </a:cubicBezTo>
                  <a:cubicBezTo>
                    <a:pt x="985" y="21"/>
                    <a:pt x="1078" y="91"/>
                    <a:pt x="1130" y="138"/>
                  </a:cubicBezTo>
                  <a:cubicBezTo>
                    <a:pt x="1124" y="138"/>
                    <a:pt x="1099" y="136"/>
                    <a:pt x="1099" y="145"/>
                  </a:cubicBezTo>
                  <a:cubicBezTo>
                    <a:pt x="1099" y="156"/>
                    <a:pt x="1099" y="206"/>
                    <a:pt x="1099" y="206"/>
                  </a:cubicBezTo>
                  <a:lnTo>
                    <a:pt x="822" y="206"/>
                  </a:lnTo>
                  <a:close/>
                  <a:moveTo>
                    <a:pt x="1764" y="340"/>
                  </a:moveTo>
                  <a:cubicBezTo>
                    <a:pt x="1764" y="340"/>
                    <a:pt x="1742" y="343"/>
                    <a:pt x="1710" y="342"/>
                  </a:cubicBezTo>
                  <a:cubicBezTo>
                    <a:pt x="1703" y="341"/>
                    <a:pt x="1696" y="341"/>
                    <a:pt x="1688" y="340"/>
                  </a:cubicBezTo>
                  <a:cubicBezTo>
                    <a:pt x="1646" y="336"/>
                    <a:pt x="1651" y="324"/>
                    <a:pt x="1642" y="315"/>
                  </a:cubicBezTo>
                  <a:cubicBezTo>
                    <a:pt x="1632" y="306"/>
                    <a:pt x="1634" y="250"/>
                    <a:pt x="1634" y="250"/>
                  </a:cubicBezTo>
                  <a:cubicBezTo>
                    <a:pt x="1702" y="250"/>
                    <a:pt x="1702" y="250"/>
                    <a:pt x="1702" y="250"/>
                  </a:cubicBezTo>
                  <a:cubicBezTo>
                    <a:pt x="1697" y="246"/>
                    <a:pt x="1692" y="243"/>
                    <a:pt x="1687" y="240"/>
                  </a:cubicBezTo>
                  <a:cubicBezTo>
                    <a:pt x="1644" y="214"/>
                    <a:pt x="1290" y="183"/>
                    <a:pt x="1281" y="181"/>
                  </a:cubicBezTo>
                  <a:cubicBezTo>
                    <a:pt x="1272" y="179"/>
                    <a:pt x="1231" y="171"/>
                    <a:pt x="1216" y="157"/>
                  </a:cubicBezTo>
                  <a:cubicBezTo>
                    <a:pt x="1216" y="157"/>
                    <a:pt x="1215" y="156"/>
                    <a:pt x="1215" y="156"/>
                  </a:cubicBezTo>
                  <a:cubicBezTo>
                    <a:pt x="1212" y="154"/>
                    <a:pt x="1208" y="151"/>
                    <a:pt x="1202" y="147"/>
                  </a:cubicBezTo>
                  <a:cubicBezTo>
                    <a:pt x="1159" y="115"/>
                    <a:pt x="1036" y="33"/>
                    <a:pt x="1009" y="18"/>
                  </a:cubicBezTo>
                  <a:cubicBezTo>
                    <a:pt x="978" y="2"/>
                    <a:pt x="940" y="1"/>
                    <a:pt x="940" y="1"/>
                  </a:cubicBezTo>
                  <a:cubicBezTo>
                    <a:pt x="940" y="1"/>
                    <a:pt x="881" y="0"/>
                    <a:pt x="794" y="0"/>
                  </a:cubicBezTo>
                  <a:cubicBezTo>
                    <a:pt x="604" y="0"/>
                    <a:pt x="284" y="0"/>
                    <a:pt x="189" y="0"/>
                  </a:cubicBezTo>
                  <a:cubicBezTo>
                    <a:pt x="175" y="0"/>
                    <a:pt x="165" y="0"/>
                    <a:pt x="163" y="1"/>
                  </a:cubicBezTo>
                  <a:cubicBezTo>
                    <a:pt x="133" y="1"/>
                    <a:pt x="122" y="15"/>
                    <a:pt x="122" y="15"/>
                  </a:cubicBezTo>
                  <a:cubicBezTo>
                    <a:pt x="90" y="47"/>
                    <a:pt x="34" y="155"/>
                    <a:pt x="14" y="195"/>
                  </a:cubicBezTo>
                  <a:cubicBezTo>
                    <a:pt x="9" y="205"/>
                    <a:pt x="6" y="213"/>
                    <a:pt x="4" y="222"/>
                  </a:cubicBezTo>
                  <a:cubicBezTo>
                    <a:pt x="48" y="222"/>
                    <a:pt x="48" y="222"/>
                    <a:pt x="48" y="222"/>
                  </a:cubicBezTo>
                  <a:cubicBezTo>
                    <a:pt x="66" y="222"/>
                    <a:pt x="80" y="236"/>
                    <a:pt x="80" y="253"/>
                  </a:cubicBezTo>
                  <a:cubicBezTo>
                    <a:pt x="80" y="304"/>
                    <a:pt x="80" y="304"/>
                    <a:pt x="80" y="304"/>
                  </a:cubicBezTo>
                  <a:cubicBezTo>
                    <a:pt x="80" y="322"/>
                    <a:pt x="66" y="336"/>
                    <a:pt x="48" y="336"/>
                  </a:cubicBezTo>
                  <a:cubicBezTo>
                    <a:pt x="9" y="336"/>
                    <a:pt x="9" y="336"/>
                    <a:pt x="9" y="336"/>
                  </a:cubicBezTo>
                  <a:cubicBezTo>
                    <a:pt x="12" y="337"/>
                    <a:pt x="11" y="338"/>
                    <a:pt x="0" y="339"/>
                  </a:cubicBezTo>
                  <a:cubicBezTo>
                    <a:pt x="20" y="338"/>
                    <a:pt x="75" y="336"/>
                    <a:pt x="75" y="336"/>
                  </a:cubicBezTo>
                  <a:cubicBezTo>
                    <a:pt x="75" y="508"/>
                    <a:pt x="75" y="508"/>
                    <a:pt x="75" y="508"/>
                  </a:cubicBezTo>
                  <a:cubicBezTo>
                    <a:pt x="166" y="508"/>
                    <a:pt x="166" y="508"/>
                    <a:pt x="166" y="508"/>
                  </a:cubicBezTo>
                  <a:cubicBezTo>
                    <a:pt x="165" y="491"/>
                    <a:pt x="157" y="285"/>
                    <a:pt x="364" y="285"/>
                  </a:cubicBezTo>
                  <a:cubicBezTo>
                    <a:pt x="380" y="285"/>
                    <a:pt x="394" y="286"/>
                    <a:pt x="408" y="288"/>
                  </a:cubicBezTo>
                  <a:cubicBezTo>
                    <a:pt x="561" y="314"/>
                    <a:pt x="563" y="475"/>
                    <a:pt x="562" y="504"/>
                  </a:cubicBezTo>
                  <a:cubicBezTo>
                    <a:pt x="562" y="507"/>
                    <a:pt x="562" y="509"/>
                    <a:pt x="562" y="509"/>
                  </a:cubicBezTo>
                  <a:cubicBezTo>
                    <a:pt x="562" y="539"/>
                    <a:pt x="562" y="539"/>
                    <a:pt x="562" y="539"/>
                  </a:cubicBezTo>
                  <a:cubicBezTo>
                    <a:pt x="1271" y="539"/>
                    <a:pt x="1271" y="539"/>
                    <a:pt x="1271" y="539"/>
                  </a:cubicBezTo>
                  <a:cubicBezTo>
                    <a:pt x="1271" y="539"/>
                    <a:pt x="1254" y="280"/>
                    <a:pt x="1469" y="280"/>
                  </a:cubicBezTo>
                  <a:cubicBezTo>
                    <a:pt x="1642" y="280"/>
                    <a:pt x="1665" y="430"/>
                    <a:pt x="1667" y="488"/>
                  </a:cubicBezTo>
                  <a:cubicBezTo>
                    <a:pt x="1667" y="475"/>
                    <a:pt x="1667" y="455"/>
                    <a:pt x="1667" y="427"/>
                  </a:cubicBezTo>
                  <a:cubicBezTo>
                    <a:pt x="1668" y="366"/>
                    <a:pt x="1768" y="381"/>
                    <a:pt x="1768" y="381"/>
                  </a:cubicBezTo>
                  <a:cubicBezTo>
                    <a:pt x="1768" y="366"/>
                    <a:pt x="1767" y="352"/>
                    <a:pt x="1764" y="340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9" name="Freeform 1517"/>
            <p:cNvSpPr>
              <a:spLocks/>
            </p:cNvSpPr>
            <p:nvPr/>
          </p:nvSpPr>
          <p:spPr bwMode="auto">
            <a:xfrm>
              <a:off x="-4119563" y="11228388"/>
              <a:ext cx="314325" cy="427038"/>
            </a:xfrm>
            <a:custGeom>
              <a:avLst/>
              <a:gdLst>
                <a:gd name="T0" fmla="*/ 84 w 84"/>
                <a:gd name="T1" fmla="*/ 31 h 114"/>
                <a:gd name="T2" fmla="*/ 84 w 84"/>
                <a:gd name="T3" fmla="*/ 82 h 114"/>
                <a:gd name="T4" fmla="*/ 52 w 84"/>
                <a:gd name="T5" fmla="*/ 114 h 114"/>
                <a:gd name="T6" fmla="*/ 13 w 84"/>
                <a:gd name="T7" fmla="*/ 114 h 114"/>
                <a:gd name="T8" fmla="*/ 2 w 84"/>
                <a:gd name="T9" fmla="*/ 112 h 114"/>
                <a:gd name="T10" fmla="*/ 2 w 84"/>
                <a:gd name="T11" fmla="*/ 49 h 114"/>
                <a:gd name="T12" fmla="*/ 8 w 84"/>
                <a:gd name="T13" fmla="*/ 0 h 114"/>
                <a:gd name="T14" fmla="*/ 52 w 84"/>
                <a:gd name="T15" fmla="*/ 0 h 114"/>
                <a:gd name="T16" fmla="*/ 84 w 84"/>
                <a:gd name="T17" fmla="*/ 3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4">
                  <a:moveTo>
                    <a:pt x="84" y="31"/>
                  </a:moveTo>
                  <a:cubicBezTo>
                    <a:pt x="84" y="82"/>
                    <a:pt x="84" y="82"/>
                    <a:pt x="84" y="82"/>
                  </a:cubicBezTo>
                  <a:cubicBezTo>
                    <a:pt x="84" y="100"/>
                    <a:pt x="70" y="114"/>
                    <a:pt x="52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9" y="113"/>
                    <a:pt x="2" y="112"/>
                    <a:pt x="2" y="112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0" y="28"/>
                    <a:pt x="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0" y="0"/>
                    <a:pt x="84" y="14"/>
                    <a:pt x="84" y="31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0" name="Freeform 1518"/>
            <p:cNvSpPr>
              <a:spLocks/>
            </p:cNvSpPr>
            <p:nvPr/>
          </p:nvSpPr>
          <p:spPr bwMode="auto">
            <a:xfrm>
              <a:off x="-4276726" y="11655426"/>
              <a:ext cx="452438" cy="646113"/>
            </a:xfrm>
            <a:custGeom>
              <a:avLst/>
              <a:gdLst>
                <a:gd name="T0" fmla="*/ 121 w 121"/>
                <a:gd name="T1" fmla="*/ 0 h 172"/>
                <a:gd name="T2" fmla="*/ 121 w 121"/>
                <a:gd name="T3" fmla="*/ 172 h 172"/>
                <a:gd name="T4" fmla="*/ 72 w 121"/>
                <a:gd name="T5" fmla="*/ 172 h 172"/>
                <a:gd name="T6" fmla="*/ 5 w 121"/>
                <a:gd name="T7" fmla="*/ 114 h 172"/>
                <a:gd name="T8" fmla="*/ 15 w 121"/>
                <a:gd name="T9" fmla="*/ 53 h 172"/>
                <a:gd name="T10" fmla="*/ 42 w 121"/>
                <a:gd name="T11" fmla="*/ 3 h 172"/>
                <a:gd name="T12" fmla="*/ 46 w 121"/>
                <a:gd name="T13" fmla="*/ 3 h 172"/>
                <a:gd name="T14" fmla="*/ 121 w 121"/>
                <a:gd name="T1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72">
                  <a:moveTo>
                    <a:pt x="121" y="0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72" y="172"/>
                    <a:pt x="72" y="172"/>
                    <a:pt x="72" y="172"/>
                  </a:cubicBezTo>
                  <a:cubicBezTo>
                    <a:pt x="72" y="172"/>
                    <a:pt x="5" y="136"/>
                    <a:pt x="5" y="114"/>
                  </a:cubicBezTo>
                  <a:cubicBezTo>
                    <a:pt x="5" y="92"/>
                    <a:pt x="0" y="67"/>
                    <a:pt x="15" y="53"/>
                  </a:cubicBezTo>
                  <a:cubicBezTo>
                    <a:pt x="15" y="53"/>
                    <a:pt x="12" y="4"/>
                    <a:pt x="42" y="3"/>
                  </a:cubicBezTo>
                  <a:cubicBezTo>
                    <a:pt x="44" y="3"/>
                    <a:pt x="45" y="3"/>
                    <a:pt x="46" y="3"/>
                  </a:cubicBezTo>
                  <a:cubicBezTo>
                    <a:pt x="66" y="2"/>
                    <a:pt x="121" y="0"/>
                    <a:pt x="121" y="0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1" name="Freeform 1519"/>
            <p:cNvSpPr>
              <a:spLocks/>
            </p:cNvSpPr>
            <p:nvPr/>
          </p:nvSpPr>
          <p:spPr bwMode="auto">
            <a:xfrm>
              <a:off x="-3935413" y="10474326"/>
              <a:ext cx="1357313" cy="627063"/>
            </a:xfrm>
            <a:custGeom>
              <a:avLst/>
              <a:gdLst>
                <a:gd name="T0" fmla="*/ 855 w 855"/>
                <a:gd name="T1" fmla="*/ 0 h 395"/>
                <a:gd name="T2" fmla="*/ 708 w 855"/>
                <a:gd name="T3" fmla="*/ 395 h 395"/>
                <a:gd name="T4" fmla="*/ 0 w 855"/>
                <a:gd name="T5" fmla="*/ 395 h 395"/>
                <a:gd name="T6" fmla="*/ 229 w 855"/>
                <a:gd name="T7" fmla="*/ 0 h 395"/>
                <a:gd name="T8" fmla="*/ 855 w 855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5" h="395">
                  <a:moveTo>
                    <a:pt x="855" y="0"/>
                  </a:moveTo>
                  <a:lnTo>
                    <a:pt x="708" y="395"/>
                  </a:lnTo>
                  <a:lnTo>
                    <a:pt x="0" y="395"/>
                  </a:lnTo>
                  <a:lnTo>
                    <a:pt x="229" y="0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2" name="Freeform 1520"/>
            <p:cNvSpPr>
              <a:spLocks/>
            </p:cNvSpPr>
            <p:nvPr/>
          </p:nvSpPr>
          <p:spPr bwMode="auto">
            <a:xfrm>
              <a:off x="-3395663" y="10275888"/>
              <a:ext cx="2268538" cy="120650"/>
            </a:xfrm>
            <a:custGeom>
              <a:avLst/>
              <a:gdLst>
                <a:gd name="T0" fmla="*/ 605 w 605"/>
                <a:gd name="T1" fmla="*/ 32 h 32"/>
                <a:gd name="T2" fmla="*/ 0 w 605"/>
                <a:gd name="T3" fmla="*/ 32 h 32"/>
                <a:gd name="T4" fmla="*/ 63 w 605"/>
                <a:gd name="T5" fmla="*/ 0 h 32"/>
                <a:gd name="T6" fmla="*/ 545 w 605"/>
                <a:gd name="T7" fmla="*/ 0 h 32"/>
                <a:gd name="T8" fmla="*/ 605 w 60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32">
                  <a:moveTo>
                    <a:pt x="605" y="32"/>
                  </a:moveTo>
                  <a:cubicBezTo>
                    <a:pt x="415" y="32"/>
                    <a:pt x="95" y="32"/>
                    <a:pt x="0" y="32"/>
                  </a:cubicBezTo>
                  <a:cubicBezTo>
                    <a:pt x="0" y="32"/>
                    <a:pt x="26" y="0"/>
                    <a:pt x="63" y="0"/>
                  </a:cubicBezTo>
                  <a:cubicBezTo>
                    <a:pt x="100" y="0"/>
                    <a:pt x="545" y="0"/>
                    <a:pt x="545" y="0"/>
                  </a:cubicBezTo>
                  <a:cubicBezTo>
                    <a:pt x="545" y="0"/>
                    <a:pt x="598" y="7"/>
                    <a:pt x="605" y="32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3" name="Freeform 1521"/>
            <p:cNvSpPr>
              <a:spLocks/>
            </p:cNvSpPr>
            <p:nvPr/>
          </p:nvSpPr>
          <p:spPr bwMode="auto">
            <a:xfrm>
              <a:off x="-2363788" y="10474326"/>
              <a:ext cx="1093788" cy="679450"/>
            </a:xfrm>
            <a:custGeom>
              <a:avLst/>
              <a:gdLst>
                <a:gd name="T0" fmla="*/ 292 w 292"/>
                <a:gd name="T1" fmla="*/ 0 h 181"/>
                <a:gd name="T2" fmla="*/ 292 w 292"/>
                <a:gd name="T3" fmla="*/ 181 h 181"/>
                <a:gd name="T4" fmla="*/ 28 w 292"/>
                <a:gd name="T5" fmla="*/ 181 h 181"/>
                <a:gd name="T6" fmla="*/ 8 w 292"/>
                <a:gd name="T7" fmla="*/ 138 h 181"/>
                <a:gd name="T8" fmla="*/ 41 w 292"/>
                <a:gd name="T9" fmla="*/ 0 h 181"/>
                <a:gd name="T10" fmla="*/ 292 w 292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81">
                  <a:moveTo>
                    <a:pt x="292" y="0"/>
                  </a:moveTo>
                  <a:cubicBezTo>
                    <a:pt x="292" y="181"/>
                    <a:pt x="292" y="181"/>
                    <a:pt x="292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0" y="177"/>
                    <a:pt x="8" y="138"/>
                  </a:cubicBezTo>
                  <a:cubicBezTo>
                    <a:pt x="17" y="100"/>
                    <a:pt x="41" y="0"/>
                    <a:pt x="41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4" name="Freeform 1522"/>
            <p:cNvSpPr>
              <a:spLocks/>
            </p:cNvSpPr>
            <p:nvPr/>
          </p:nvSpPr>
          <p:spPr bwMode="auto">
            <a:xfrm>
              <a:off x="17463" y="10906126"/>
              <a:ext cx="333375" cy="261938"/>
            </a:xfrm>
            <a:custGeom>
              <a:avLst/>
              <a:gdLst>
                <a:gd name="T0" fmla="*/ 56 w 89"/>
                <a:gd name="T1" fmla="*/ 70 h 70"/>
                <a:gd name="T2" fmla="*/ 0 w 89"/>
                <a:gd name="T3" fmla="*/ 70 h 70"/>
                <a:gd name="T4" fmla="*/ 0 w 89"/>
                <a:gd name="T5" fmla="*/ 9 h 70"/>
                <a:gd name="T6" fmla="*/ 31 w 89"/>
                <a:gd name="T7" fmla="*/ 2 h 70"/>
                <a:gd name="T8" fmla="*/ 66 w 89"/>
                <a:gd name="T9" fmla="*/ 39 h 70"/>
                <a:gd name="T10" fmla="*/ 56 w 8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70">
                  <a:moveTo>
                    <a:pt x="56" y="70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20"/>
                    <a:pt x="0" y="9"/>
                  </a:cubicBezTo>
                  <a:cubicBezTo>
                    <a:pt x="0" y="0"/>
                    <a:pt x="25" y="2"/>
                    <a:pt x="31" y="2"/>
                  </a:cubicBezTo>
                  <a:cubicBezTo>
                    <a:pt x="48" y="18"/>
                    <a:pt x="60" y="31"/>
                    <a:pt x="66" y="39"/>
                  </a:cubicBezTo>
                  <a:cubicBezTo>
                    <a:pt x="89" y="70"/>
                    <a:pt x="56" y="70"/>
                    <a:pt x="56" y="70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5" name="Freeform 1523"/>
            <p:cNvSpPr>
              <a:spLocks/>
            </p:cNvSpPr>
            <p:nvPr/>
          </p:nvSpPr>
          <p:spPr bwMode="auto">
            <a:xfrm>
              <a:off x="-1085850" y="10474326"/>
              <a:ext cx="1219200" cy="693738"/>
            </a:xfrm>
            <a:custGeom>
              <a:avLst/>
              <a:gdLst>
                <a:gd name="T0" fmla="*/ 325 w 325"/>
                <a:gd name="T1" fmla="*/ 117 h 185"/>
                <a:gd name="T2" fmla="*/ 294 w 325"/>
                <a:gd name="T3" fmla="*/ 124 h 185"/>
                <a:gd name="T4" fmla="*/ 294 w 325"/>
                <a:gd name="T5" fmla="*/ 185 h 185"/>
                <a:gd name="T6" fmla="*/ 17 w 325"/>
                <a:gd name="T7" fmla="*/ 185 h 185"/>
                <a:gd name="T8" fmla="*/ 0 w 325"/>
                <a:gd name="T9" fmla="*/ 0 h 185"/>
                <a:gd name="T10" fmla="*/ 125 w 325"/>
                <a:gd name="T11" fmla="*/ 0 h 185"/>
                <a:gd name="T12" fmla="*/ 325 w 325"/>
                <a:gd name="T13" fmla="*/ 11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85">
                  <a:moveTo>
                    <a:pt x="325" y="117"/>
                  </a:moveTo>
                  <a:cubicBezTo>
                    <a:pt x="319" y="117"/>
                    <a:pt x="294" y="115"/>
                    <a:pt x="294" y="124"/>
                  </a:cubicBezTo>
                  <a:cubicBezTo>
                    <a:pt x="294" y="135"/>
                    <a:pt x="294" y="185"/>
                    <a:pt x="294" y="185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0" y="0"/>
                    <a:pt x="125" y="0"/>
                  </a:cubicBezTo>
                  <a:cubicBezTo>
                    <a:pt x="180" y="0"/>
                    <a:pt x="273" y="70"/>
                    <a:pt x="325" y="117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6" name="Freeform 1524"/>
            <p:cNvSpPr>
              <a:spLocks/>
            </p:cNvSpPr>
            <p:nvPr/>
          </p:nvSpPr>
          <p:spPr bwMode="auto">
            <a:xfrm>
              <a:off x="-2589213" y="10396538"/>
              <a:ext cx="261938" cy="1082675"/>
            </a:xfrm>
            <a:custGeom>
              <a:avLst/>
              <a:gdLst>
                <a:gd name="T0" fmla="*/ 7 w 70"/>
                <a:gd name="T1" fmla="*/ 289 h 289"/>
                <a:gd name="T2" fmla="*/ 0 w 70"/>
                <a:gd name="T3" fmla="*/ 288 h 289"/>
                <a:gd name="T4" fmla="*/ 7 w 70"/>
                <a:gd name="T5" fmla="*/ 221 h 289"/>
                <a:gd name="T6" fmla="*/ 63 w 70"/>
                <a:gd name="T7" fmla="*/ 0 h 289"/>
                <a:gd name="T8" fmla="*/ 70 w 70"/>
                <a:gd name="T9" fmla="*/ 0 h 289"/>
                <a:gd name="T10" fmla="*/ 14 w 70"/>
                <a:gd name="T11" fmla="*/ 222 h 289"/>
                <a:gd name="T12" fmla="*/ 7 w 70"/>
                <a:gd name="T13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89">
                  <a:moveTo>
                    <a:pt x="7" y="289"/>
                  </a:moveTo>
                  <a:cubicBezTo>
                    <a:pt x="0" y="288"/>
                    <a:pt x="0" y="288"/>
                    <a:pt x="0" y="288"/>
                  </a:cubicBezTo>
                  <a:cubicBezTo>
                    <a:pt x="1" y="250"/>
                    <a:pt x="7" y="221"/>
                    <a:pt x="7" y="22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223"/>
                    <a:pt x="8" y="251"/>
                    <a:pt x="7" y="289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7" name="Freeform 1525"/>
            <p:cNvSpPr>
              <a:spLocks/>
            </p:cNvSpPr>
            <p:nvPr/>
          </p:nvSpPr>
          <p:spPr bwMode="auto">
            <a:xfrm>
              <a:off x="-1997075" y="10460038"/>
              <a:ext cx="869950" cy="1836738"/>
            </a:xfrm>
            <a:custGeom>
              <a:avLst/>
              <a:gdLst>
                <a:gd name="T0" fmla="*/ 548 w 548"/>
                <a:gd name="T1" fmla="*/ 1157 h 1157"/>
                <a:gd name="T2" fmla="*/ 0 w 548"/>
                <a:gd name="T3" fmla="*/ 1157 h 1157"/>
                <a:gd name="T4" fmla="*/ 0 w 548"/>
                <a:gd name="T5" fmla="*/ 1143 h 1157"/>
                <a:gd name="T6" fmla="*/ 534 w 548"/>
                <a:gd name="T7" fmla="*/ 1143 h 1157"/>
                <a:gd name="T8" fmla="*/ 534 w 548"/>
                <a:gd name="T9" fmla="*/ 437 h 1157"/>
                <a:gd name="T10" fmla="*/ 508 w 548"/>
                <a:gd name="T11" fmla="*/ 2 h 1157"/>
                <a:gd name="T12" fmla="*/ 522 w 548"/>
                <a:gd name="T13" fmla="*/ 0 h 1157"/>
                <a:gd name="T14" fmla="*/ 548 w 548"/>
                <a:gd name="T15" fmla="*/ 437 h 1157"/>
                <a:gd name="T16" fmla="*/ 548 w 548"/>
                <a:gd name="T17" fmla="*/ 115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1157">
                  <a:moveTo>
                    <a:pt x="548" y="1157"/>
                  </a:moveTo>
                  <a:lnTo>
                    <a:pt x="0" y="1157"/>
                  </a:lnTo>
                  <a:lnTo>
                    <a:pt x="0" y="1143"/>
                  </a:lnTo>
                  <a:lnTo>
                    <a:pt x="534" y="1143"/>
                  </a:lnTo>
                  <a:lnTo>
                    <a:pt x="534" y="437"/>
                  </a:lnTo>
                  <a:lnTo>
                    <a:pt x="508" y="2"/>
                  </a:lnTo>
                  <a:lnTo>
                    <a:pt x="522" y="0"/>
                  </a:lnTo>
                  <a:lnTo>
                    <a:pt x="548" y="437"/>
                  </a:lnTo>
                  <a:lnTo>
                    <a:pt x="548" y="1157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8" name="Freeform 1526"/>
            <p:cNvSpPr>
              <a:spLocks/>
            </p:cNvSpPr>
            <p:nvPr/>
          </p:nvSpPr>
          <p:spPr bwMode="auto">
            <a:xfrm>
              <a:off x="-3516313" y="11464926"/>
              <a:ext cx="1522413" cy="952500"/>
            </a:xfrm>
            <a:custGeom>
              <a:avLst/>
              <a:gdLst>
                <a:gd name="T0" fmla="*/ 405 w 406"/>
                <a:gd name="T1" fmla="*/ 219 h 254"/>
                <a:gd name="T2" fmla="*/ 405 w 406"/>
                <a:gd name="T3" fmla="*/ 224 h 254"/>
                <a:gd name="T4" fmla="*/ 405 w 406"/>
                <a:gd name="T5" fmla="*/ 254 h 254"/>
                <a:gd name="T6" fmla="*/ 378 w 406"/>
                <a:gd name="T7" fmla="*/ 254 h 254"/>
                <a:gd name="T8" fmla="*/ 252 w 406"/>
                <a:gd name="T9" fmla="*/ 35 h 254"/>
                <a:gd name="T10" fmla="*/ 205 w 406"/>
                <a:gd name="T11" fmla="*/ 32 h 254"/>
                <a:gd name="T12" fmla="*/ 37 w 406"/>
                <a:gd name="T13" fmla="*/ 223 h 254"/>
                <a:gd name="T14" fmla="*/ 9 w 406"/>
                <a:gd name="T15" fmla="*/ 223 h 254"/>
                <a:gd name="T16" fmla="*/ 207 w 406"/>
                <a:gd name="T17" fmla="*/ 0 h 254"/>
                <a:gd name="T18" fmla="*/ 251 w 406"/>
                <a:gd name="T19" fmla="*/ 3 h 254"/>
                <a:gd name="T20" fmla="*/ 405 w 406"/>
                <a:gd name="T21" fmla="*/ 2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254">
                  <a:moveTo>
                    <a:pt x="405" y="219"/>
                  </a:moveTo>
                  <a:cubicBezTo>
                    <a:pt x="405" y="222"/>
                    <a:pt x="405" y="224"/>
                    <a:pt x="405" y="224"/>
                  </a:cubicBezTo>
                  <a:cubicBezTo>
                    <a:pt x="405" y="254"/>
                    <a:pt x="405" y="254"/>
                    <a:pt x="405" y="254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4"/>
                    <a:pt x="395" y="61"/>
                    <a:pt x="252" y="35"/>
                  </a:cubicBezTo>
                  <a:cubicBezTo>
                    <a:pt x="238" y="32"/>
                    <a:pt x="223" y="31"/>
                    <a:pt x="205" y="32"/>
                  </a:cubicBezTo>
                  <a:cubicBezTo>
                    <a:pt x="35" y="32"/>
                    <a:pt x="37" y="223"/>
                    <a:pt x="37" y="223"/>
                  </a:cubicBezTo>
                  <a:cubicBezTo>
                    <a:pt x="9" y="223"/>
                    <a:pt x="9" y="223"/>
                    <a:pt x="9" y="223"/>
                  </a:cubicBezTo>
                  <a:cubicBezTo>
                    <a:pt x="8" y="206"/>
                    <a:pt x="0" y="0"/>
                    <a:pt x="207" y="0"/>
                  </a:cubicBezTo>
                  <a:cubicBezTo>
                    <a:pt x="223" y="0"/>
                    <a:pt x="237" y="1"/>
                    <a:pt x="251" y="3"/>
                  </a:cubicBezTo>
                  <a:cubicBezTo>
                    <a:pt x="404" y="29"/>
                    <a:pt x="406" y="190"/>
                    <a:pt x="405" y="219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9" name="Rectangle 1527"/>
            <p:cNvSpPr>
              <a:spLocks noChangeArrowheads="1"/>
            </p:cNvSpPr>
            <p:nvPr/>
          </p:nvSpPr>
          <p:spPr bwMode="auto">
            <a:xfrm>
              <a:off x="-2459038" y="11315701"/>
              <a:ext cx="365125" cy="36513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0" name="Rectangle 1528"/>
            <p:cNvSpPr>
              <a:spLocks noChangeArrowheads="1"/>
            </p:cNvSpPr>
            <p:nvPr/>
          </p:nvSpPr>
          <p:spPr bwMode="auto">
            <a:xfrm>
              <a:off x="-968375" y="11315701"/>
              <a:ext cx="358775" cy="36513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1" name="Freeform 1529"/>
            <p:cNvSpPr>
              <a:spLocks/>
            </p:cNvSpPr>
            <p:nvPr/>
          </p:nvSpPr>
          <p:spPr bwMode="auto">
            <a:xfrm>
              <a:off x="2166938" y="11333163"/>
              <a:ext cx="344488" cy="349250"/>
            </a:xfrm>
            <a:custGeom>
              <a:avLst/>
              <a:gdLst>
                <a:gd name="T0" fmla="*/ 92 w 92"/>
                <a:gd name="T1" fmla="*/ 90 h 93"/>
                <a:gd name="T2" fmla="*/ 38 w 92"/>
                <a:gd name="T3" fmla="*/ 92 h 93"/>
                <a:gd name="T4" fmla="*/ 0 w 92"/>
                <a:gd name="T5" fmla="*/ 0 h 93"/>
                <a:gd name="T6" fmla="*/ 30 w 92"/>
                <a:gd name="T7" fmla="*/ 0 h 93"/>
                <a:gd name="T8" fmla="*/ 92 w 9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92" y="90"/>
                  </a:moveTo>
                  <a:cubicBezTo>
                    <a:pt x="92" y="90"/>
                    <a:pt x="70" y="93"/>
                    <a:pt x="38" y="92"/>
                  </a:cubicBezTo>
                  <a:cubicBezTo>
                    <a:pt x="9" y="77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9" y="20"/>
                    <a:pt x="83" y="48"/>
                    <a:pt x="92" y="90"/>
                  </a:cubicBezTo>
                  <a:close/>
                </a:path>
              </a:pathLst>
            </a:cu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2" name="Freeform 1530"/>
            <p:cNvSpPr>
              <a:spLocks/>
            </p:cNvSpPr>
            <p:nvPr/>
          </p:nvSpPr>
          <p:spPr bwMode="auto">
            <a:xfrm>
              <a:off x="2016125" y="11333163"/>
              <a:ext cx="293688" cy="346075"/>
            </a:xfrm>
            <a:custGeom>
              <a:avLst/>
              <a:gdLst>
                <a:gd name="T0" fmla="*/ 78 w 78"/>
                <a:gd name="T1" fmla="*/ 92 h 92"/>
                <a:gd name="T2" fmla="*/ 56 w 78"/>
                <a:gd name="T3" fmla="*/ 90 h 92"/>
                <a:gd name="T4" fmla="*/ 10 w 78"/>
                <a:gd name="T5" fmla="*/ 65 h 92"/>
                <a:gd name="T6" fmla="*/ 2 w 78"/>
                <a:gd name="T7" fmla="*/ 0 h 92"/>
                <a:gd name="T8" fmla="*/ 40 w 78"/>
                <a:gd name="T9" fmla="*/ 0 h 92"/>
                <a:gd name="T10" fmla="*/ 78 w 7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92">
                  <a:moveTo>
                    <a:pt x="78" y="92"/>
                  </a:moveTo>
                  <a:cubicBezTo>
                    <a:pt x="71" y="91"/>
                    <a:pt x="64" y="91"/>
                    <a:pt x="56" y="90"/>
                  </a:cubicBezTo>
                  <a:cubicBezTo>
                    <a:pt x="14" y="86"/>
                    <a:pt x="19" y="74"/>
                    <a:pt x="10" y="65"/>
                  </a:cubicBezTo>
                  <a:cubicBezTo>
                    <a:pt x="0" y="56"/>
                    <a:pt x="2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9" y="77"/>
                    <a:pt x="78" y="92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3" name="Freeform 1531"/>
            <p:cNvSpPr>
              <a:spLocks/>
            </p:cNvSpPr>
            <p:nvPr/>
          </p:nvSpPr>
          <p:spPr bwMode="auto">
            <a:xfrm>
              <a:off x="-1138238" y="10947401"/>
              <a:ext cx="1673225" cy="1354138"/>
            </a:xfrm>
            <a:custGeom>
              <a:avLst/>
              <a:gdLst>
                <a:gd name="T0" fmla="*/ 446 w 446"/>
                <a:gd name="T1" fmla="*/ 92 h 361"/>
                <a:gd name="T2" fmla="*/ 446 w 446"/>
                <a:gd name="T3" fmla="*/ 361 h 361"/>
                <a:gd name="T4" fmla="*/ 0 w 446"/>
                <a:gd name="T5" fmla="*/ 361 h 361"/>
                <a:gd name="T6" fmla="*/ 0 w 446"/>
                <a:gd name="T7" fmla="*/ 354 h 361"/>
                <a:gd name="T8" fmla="*/ 439 w 446"/>
                <a:gd name="T9" fmla="*/ 354 h 361"/>
                <a:gd name="T10" fmla="*/ 439 w 446"/>
                <a:gd name="T11" fmla="*/ 92 h 361"/>
                <a:gd name="T12" fmla="*/ 409 w 446"/>
                <a:gd name="T13" fmla="*/ 2 h 361"/>
                <a:gd name="T14" fmla="*/ 411 w 446"/>
                <a:gd name="T15" fmla="*/ 0 h 361"/>
                <a:gd name="T16" fmla="*/ 424 w 446"/>
                <a:gd name="T17" fmla="*/ 9 h 361"/>
                <a:gd name="T18" fmla="*/ 446 w 446"/>
                <a:gd name="T19" fmla="*/ 9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361">
                  <a:moveTo>
                    <a:pt x="446" y="92"/>
                  </a:moveTo>
                  <a:cubicBezTo>
                    <a:pt x="446" y="361"/>
                    <a:pt x="446" y="361"/>
                    <a:pt x="446" y="361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39" y="354"/>
                    <a:pt x="439" y="354"/>
                    <a:pt x="439" y="354"/>
                  </a:cubicBezTo>
                  <a:cubicBezTo>
                    <a:pt x="439" y="92"/>
                    <a:pt x="439" y="92"/>
                    <a:pt x="439" y="92"/>
                  </a:cubicBezTo>
                  <a:cubicBezTo>
                    <a:pt x="439" y="91"/>
                    <a:pt x="439" y="29"/>
                    <a:pt x="409" y="2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4"/>
                    <a:pt x="421" y="7"/>
                    <a:pt x="424" y="9"/>
                  </a:cubicBezTo>
                  <a:cubicBezTo>
                    <a:pt x="445" y="40"/>
                    <a:pt x="446" y="90"/>
                    <a:pt x="446" y="92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30" name="Group 629"/>
          <p:cNvGrpSpPr/>
          <p:nvPr/>
        </p:nvGrpSpPr>
        <p:grpSpPr>
          <a:xfrm>
            <a:off x="2538622" y="4369257"/>
            <a:ext cx="1259439" cy="444334"/>
            <a:chOff x="-10455275" y="2711450"/>
            <a:chExt cx="4049713" cy="1428751"/>
          </a:xfrm>
        </p:grpSpPr>
        <p:sp>
          <p:nvSpPr>
            <p:cNvPr id="631" name="Freeform 1170"/>
            <p:cNvSpPr>
              <a:spLocks noEditPoints="1"/>
            </p:cNvSpPr>
            <p:nvPr/>
          </p:nvSpPr>
          <p:spPr bwMode="auto">
            <a:xfrm>
              <a:off x="-10455275" y="2711450"/>
              <a:ext cx="4049713" cy="1241425"/>
            </a:xfrm>
            <a:custGeom>
              <a:avLst/>
              <a:gdLst>
                <a:gd name="T0" fmla="*/ 620 w 1080"/>
                <a:gd name="T1" fmla="*/ 41 h 331"/>
                <a:gd name="T2" fmla="*/ 239 w 1080"/>
                <a:gd name="T3" fmla="*/ 73 h 331"/>
                <a:gd name="T4" fmla="*/ 602 w 1080"/>
                <a:gd name="T5" fmla="*/ 26 h 331"/>
                <a:gd name="T6" fmla="*/ 623 w 1080"/>
                <a:gd name="T7" fmla="*/ 33 h 331"/>
                <a:gd name="T8" fmla="*/ 239 w 1080"/>
                <a:gd name="T9" fmla="*/ 73 h 331"/>
                <a:gd name="T10" fmla="*/ 366 w 1080"/>
                <a:gd name="T11" fmla="*/ 292 h 331"/>
                <a:gd name="T12" fmla="*/ 553 w 1080"/>
                <a:gd name="T13" fmla="*/ 19 h 331"/>
                <a:gd name="T14" fmla="*/ 589 w 1080"/>
                <a:gd name="T15" fmla="*/ 23 h 331"/>
                <a:gd name="T16" fmla="*/ 366 w 1080"/>
                <a:gd name="T17" fmla="*/ 292 h 331"/>
                <a:gd name="T18" fmla="*/ 262 w 1080"/>
                <a:gd name="T19" fmla="*/ 147 h 331"/>
                <a:gd name="T20" fmla="*/ 538 w 1080"/>
                <a:gd name="T21" fmla="*/ 175 h 331"/>
                <a:gd name="T22" fmla="*/ 296 w 1080"/>
                <a:gd name="T23" fmla="*/ 154 h 331"/>
                <a:gd name="T24" fmla="*/ 538 w 1080"/>
                <a:gd name="T25" fmla="*/ 153 h 331"/>
                <a:gd name="T26" fmla="*/ 520 w 1080"/>
                <a:gd name="T27" fmla="*/ 164 h 331"/>
                <a:gd name="T28" fmla="*/ 244 w 1080"/>
                <a:gd name="T29" fmla="*/ 120 h 331"/>
                <a:gd name="T30" fmla="*/ 768 w 1080"/>
                <a:gd name="T31" fmla="*/ 124 h 331"/>
                <a:gd name="T32" fmla="*/ 757 w 1080"/>
                <a:gd name="T33" fmla="*/ 137 h 331"/>
                <a:gd name="T34" fmla="*/ 484 w 1080"/>
                <a:gd name="T35" fmla="*/ 23 h 331"/>
                <a:gd name="T36" fmla="*/ 364 w 1080"/>
                <a:gd name="T37" fmla="*/ 16 h 331"/>
                <a:gd name="T38" fmla="*/ 602 w 1080"/>
                <a:gd name="T39" fmla="*/ 26 h 331"/>
                <a:gd name="T40" fmla="*/ 612 w 1080"/>
                <a:gd name="T41" fmla="*/ 28 h 331"/>
                <a:gd name="T42" fmla="*/ 235 w 1080"/>
                <a:gd name="T43" fmla="*/ 150 h 331"/>
                <a:gd name="T44" fmla="*/ 484 w 1080"/>
                <a:gd name="T45" fmla="*/ 292 h 331"/>
                <a:gd name="T46" fmla="*/ 470 w 1080"/>
                <a:gd name="T47" fmla="*/ 16 h 331"/>
                <a:gd name="T48" fmla="*/ 553 w 1080"/>
                <a:gd name="T49" fmla="*/ 19 h 331"/>
                <a:gd name="T50" fmla="*/ 279 w 1080"/>
                <a:gd name="T51" fmla="*/ 161 h 331"/>
                <a:gd name="T52" fmla="*/ 297 w 1080"/>
                <a:gd name="T53" fmla="*/ 150 h 331"/>
                <a:gd name="T54" fmla="*/ 521 w 1080"/>
                <a:gd name="T55" fmla="*/ 161 h 331"/>
                <a:gd name="T56" fmla="*/ 521 w 1080"/>
                <a:gd name="T57" fmla="*/ 167 h 331"/>
                <a:gd name="T58" fmla="*/ 279 w 1080"/>
                <a:gd name="T59" fmla="*/ 161 h 331"/>
                <a:gd name="T60" fmla="*/ 55 w 1080"/>
                <a:gd name="T61" fmla="*/ 102 h 331"/>
                <a:gd name="T62" fmla="*/ 1051 w 1080"/>
                <a:gd name="T63" fmla="*/ 298 h 331"/>
                <a:gd name="T64" fmla="*/ 538 w 1080"/>
                <a:gd name="T65" fmla="*/ 175 h 331"/>
                <a:gd name="T66" fmla="*/ 473 w 1080"/>
                <a:gd name="T67" fmla="*/ 126 h 331"/>
                <a:gd name="T68" fmla="*/ 612 w 1080"/>
                <a:gd name="T69" fmla="*/ 28 h 331"/>
                <a:gd name="T70" fmla="*/ 624 w 1080"/>
                <a:gd name="T71" fmla="*/ 33 h 331"/>
                <a:gd name="T72" fmla="*/ 364 w 1080"/>
                <a:gd name="T73" fmla="*/ 16 h 331"/>
                <a:gd name="T74" fmla="*/ 342 w 1080"/>
                <a:gd name="T75" fmla="*/ 270 h 331"/>
                <a:gd name="T76" fmla="*/ 553 w 1080"/>
                <a:gd name="T77" fmla="*/ 19 h 331"/>
                <a:gd name="T78" fmla="*/ 585 w 1080"/>
                <a:gd name="T79" fmla="*/ 23 h 331"/>
                <a:gd name="T80" fmla="*/ 484 w 1080"/>
                <a:gd name="T81" fmla="*/ 292 h 331"/>
                <a:gd name="T82" fmla="*/ 279 w 1080"/>
                <a:gd name="T83" fmla="*/ 139 h 331"/>
                <a:gd name="T84" fmla="*/ 521 w 1080"/>
                <a:gd name="T85" fmla="*/ 167 h 331"/>
                <a:gd name="T86" fmla="*/ 768 w 1080"/>
                <a:gd name="T87" fmla="*/ 124 h 331"/>
                <a:gd name="T88" fmla="*/ 297 w 1080"/>
                <a:gd name="T89" fmla="*/ 150 h 331"/>
                <a:gd name="T90" fmla="*/ 450 w 1080"/>
                <a:gd name="T91" fmla="*/ 23 h 331"/>
                <a:gd name="T92" fmla="*/ 502 w 1080"/>
                <a:gd name="T93" fmla="*/ 127 h 331"/>
                <a:gd name="T94" fmla="*/ 556 w 1080"/>
                <a:gd name="T95" fmla="*/ 167 h 331"/>
                <a:gd name="T96" fmla="*/ 244 w 1080"/>
                <a:gd name="T97" fmla="*/ 120 h 331"/>
                <a:gd name="T98" fmla="*/ 623 w 1080"/>
                <a:gd name="T99" fmla="*/ 33 h 331"/>
                <a:gd name="T100" fmla="*/ 763 w 1080"/>
                <a:gd name="T101" fmla="*/ 119 h 331"/>
                <a:gd name="T102" fmla="*/ 456 w 1080"/>
                <a:gd name="T103" fmla="*/ 16 h 331"/>
                <a:gd name="T104" fmla="*/ 612 w 1080"/>
                <a:gd name="T105" fmla="*/ 28 h 331"/>
                <a:gd name="T106" fmla="*/ 235 w 1080"/>
                <a:gd name="T107" fmla="*/ 150 h 331"/>
                <a:gd name="T108" fmla="*/ 484 w 1080"/>
                <a:gd name="T109" fmla="*/ 292 h 331"/>
                <a:gd name="T110" fmla="*/ 545 w 1080"/>
                <a:gd name="T111" fmla="*/ 19 h 331"/>
                <a:gd name="T112" fmla="*/ 585 w 1080"/>
                <a:gd name="T113" fmla="*/ 23 h 331"/>
                <a:gd name="T114" fmla="*/ 484 w 1080"/>
                <a:gd name="T115" fmla="*/ 292 h 331"/>
                <a:gd name="T116" fmla="*/ 279 w 1080"/>
                <a:gd name="T117" fmla="*/ 139 h 331"/>
                <a:gd name="T118" fmla="*/ 538 w 1080"/>
                <a:gd name="T119" fmla="*/ 175 h 331"/>
                <a:gd name="T120" fmla="*/ 498 w 1080"/>
                <a:gd name="T121" fmla="*/ 292 h 331"/>
                <a:gd name="T122" fmla="*/ 545 w 1080"/>
                <a:gd name="T123" fmla="*/ 1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0" h="331"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1021" y="163"/>
                  </a:moveTo>
                  <a:cubicBezTo>
                    <a:pt x="1021" y="163"/>
                    <a:pt x="863" y="115"/>
                    <a:pt x="802" y="104"/>
                  </a:cubicBezTo>
                  <a:cubicBezTo>
                    <a:pt x="802" y="104"/>
                    <a:pt x="679" y="26"/>
                    <a:pt x="640" y="16"/>
                  </a:cubicBezTo>
                  <a:cubicBezTo>
                    <a:pt x="640" y="16"/>
                    <a:pt x="590" y="4"/>
                    <a:pt x="579" y="3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86" y="0"/>
                    <a:pt x="253" y="5"/>
                    <a:pt x="200" y="42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3" y="93"/>
                    <a:pt x="98" y="94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6" y="94"/>
                    <a:pt x="32" y="100"/>
                    <a:pt x="27" y="119"/>
                  </a:cubicBezTo>
                  <a:cubicBezTo>
                    <a:pt x="27" y="186"/>
                    <a:pt x="27" y="186"/>
                    <a:pt x="27" y="18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53"/>
                    <a:pt x="6" y="267"/>
                    <a:pt x="11" y="268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0" y="279"/>
                    <a:pt x="54" y="304"/>
                    <a:pt x="139" y="309"/>
                  </a:cubicBezTo>
                  <a:cubicBezTo>
                    <a:pt x="139" y="309"/>
                    <a:pt x="151" y="210"/>
                    <a:pt x="238" y="215"/>
                  </a:cubicBezTo>
                  <a:cubicBezTo>
                    <a:pt x="238" y="215"/>
                    <a:pt x="329" y="211"/>
                    <a:pt x="327" y="320"/>
                  </a:cubicBezTo>
                  <a:cubicBezTo>
                    <a:pt x="789" y="320"/>
                    <a:pt x="789" y="320"/>
                    <a:pt x="789" y="320"/>
                  </a:cubicBezTo>
                  <a:cubicBezTo>
                    <a:pt x="789" y="317"/>
                    <a:pt x="790" y="216"/>
                    <a:pt x="884" y="216"/>
                  </a:cubicBezTo>
                  <a:cubicBezTo>
                    <a:pt x="884" y="216"/>
                    <a:pt x="981" y="222"/>
                    <a:pt x="970" y="323"/>
                  </a:cubicBezTo>
                  <a:cubicBezTo>
                    <a:pt x="970" y="323"/>
                    <a:pt x="1058" y="331"/>
                    <a:pt x="1062" y="288"/>
                  </a:cubicBezTo>
                  <a:cubicBezTo>
                    <a:pt x="1062" y="288"/>
                    <a:pt x="1080" y="201"/>
                    <a:pt x="1021" y="163"/>
                  </a:cubicBezTo>
                  <a:close/>
                  <a:moveTo>
                    <a:pt x="34" y="173"/>
                  </a:moveTo>
                  <a:cubicBezTo>
                    <a:pt x="34" y="126"/>
                    <a:pt x="34" y="126"/>
                    <a:pt x="34" y="126"/>
                  </a:cubicBezTo>
                  <a:cubicBezTo>
                    <a:pt x="34" y="107"/>
                    <a:pt x="43" y="102"/>
                    <a:pt x="4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3" y="114"/>
                    <a:pt x="84" y="173"/>
                    <a:pt x="84" y="173"/>
                  </a:cubicBezTo>
                  <a:lnTo>
                    <a:pt x="34" y="173"/>
                  </a:lnTo>
                  <a:close/>
                  <a:moveTo>
                    <a:pt x="490" y="298"/>
                  </a:moveTo>
                  <a:cubicBezTo>
                    <a:pt x="366" y="298"/>
                    <a:pt x="366" y="298"/>
                    <a:pt x="366" y="298"/>
                  </a:cubicBezTo>
                  <a:cubicBezTo>
                    <a:pt x="363" y="298"/>
                    <a:pt x="341" y="297"/>
                    <a:pt x="336" y="271"/>
                  </a:cubicBezTo>
                  <a:cubicBezTo>
                    <a:pt x="334" y="267"/>
                    <a:pt x="308" y="215"/>
                    <a:pt x="277" y="205"/>
                  </a:cubicBezTo>
                  <a:cubicBezTo>
                    <a:pt x="274" y="205"/>
                    <a:pt x="237" y="196"/>
                    <a:pt x="229" y="151"/>
                  </a:cubicBezTo>
                  <a:cubicBezTo>
                    <a:pt x="229" y="149"/>
                    <a:pt x="221" y="93"/>
                    <a:pt x="234" y="70"/>
                  </a:cubicBezTo>
                  <a:cubicBezTo>
                    <a:pt x="234" y="69"/>
                    <a:pt x="234" y="69"/>
                    <a:pt x="234" y="69"/>
                  </a:cubicBezTo>
                  <a:cubicBezTo>
                    <a:pt x="235" y="69"/>
                    <a:pt x="235" y="69"/>
                    <a:pt x="235" y="69"/>
                  </a:cubicBezTo>
                  <a:cubicBezTo>
                    <a:pt x="235" y="68"/>
                    <a:pt x="293" y="20"/>
                    <a:pt x="363" y="10"/>
                  </a:cubicBezTo>
                  <a:cubicBezTo>
                    <a:pt x="461" y="10"/>
                    <a:pt x="461" y="10"/>
                    <a:pt x="461" y="10"/>
                  </a:cubicBezTo>
                  <a:cubicBezTo>
                    <a:pt x="461" y="13"/>
                    <a:pt x="461" y="13"/>
                    <a:pt x="461" y="13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96" y="207"/>
                    <a:pt x="490" y="295"/>
                  </a:cubicBezTo>
                  <a:lnTo>
                    <a:pt x="490" y="298"/>
                  </a:lnTo>
                  <a:close/>
                  <a:moveTo>
                    <a:pt x="773" y="299"/>
                  </a:moveTo>
                  <a:cubicBezTo>
                    <a:pt x="773" y="302"/>
                    <a:pt x="773" y="302"/>
                    <a:pt x="773" y="302"/>
                  </a:cubicBezTo>
                  <a:cubicBezTo>
                    <a:pt x="491" y="298"/>
                    <a:pt x="491" y="298"/>
                    <a:pt x="491" y="298"/>
                  </a:cubicBezTo>
                  <a:cubicBezTo>
                    <a:pt x="492" y="295"/>
                    <a:pt x="492" y="295"/>
                    <a:pt x="492" y="295"/>
                  </a:cubicBezTo>
                  <a:cubicBezTo>
                    <a:pt x="499" y="247"/>
                    <a:pt x="482" y="125"/>
                    <a:pt x="482" y="124"/>
                  </a:cubicBezTo>
                  <a:cubicBezTo>
                    <a:pt x="463" y="10"/>
                    <a:pt x="463" y="10"/>
                    <a:pt x="463" y="10"/>
                  </a:cubicBezTo>
                  <a:cubicBezTo>
                    <a:pt x="467" y="10"/>
                    <a:pt x="467" y="10"/>
                    <a:pt x="467" y="10"/>
                  </a:cubicBezTo>
                  <a:cubicBezTo>
                    <a:pt x="594" y="10"/>
                    <a:pt x="620" y="25"/>
                    <a:pt x="626" y="27"/>
                  </a:cubicBezTo>
                  <a:cubicBezTo>
                    <a:pt x="698" y="52"/>
                    <a:pt x="772" y="119"/>
                    <a:pt x="772" y="120"/>
                  </a:cubicBezTo>
                  <a:cubicBezTo>
                    <a:pt x="773" y="120"/>
                    <a:pt x="773" y="120"/>
                    <a:pt x="773" y="120"/>
                  </a:cubicBezTo>
                  <a:cubicBezTo>
                    <a:pt x="797" y="160"/>
                    <a:pt x="774" y="293"/>
                    <a:pt x="773" y="299"/>
                  </a:cubicBezTo>
                  <a:close/>
                  <a:moveTo>
                    <a:pt x="973" y="208"/>
                  </a:moveTo>
                  <a:cubicBezTo>
                    <a:pt x="973" y="208"/>
                    <a:pt x="951" y="180"/>
                    <a:pt x="962" y="173"/>
                  </a:cubicBezTo>
                  <a:cubicBezTo>
                    <a:pt x="962" y="173"/>
                    <a:pt x="993" y="155"/>
                    <a:pt x="1022" y="173"/>
                  </a:cubicBezTo>
                  <a:cubicBezTo>
                    <a:pt x="1022" y="173"/>
                    <a:pt x="1041" y="192"/>
                    <a:pt x="1040" y="208"/>
                  </a:cubicBezTo>
                  <a:lnTo>
                    <a:pt x="973" y="208"/>
                  </a:lnTo>
                  <a:close/>
                  <a:moveTo>
                    <a:pt x="1051" y="298"/>
                  </a:moveTo>
                  <a:cubicBezTo>
                    <a:pt x="1034" y="298"/>
                    <a:pt x="1034" y="298"/>
                    <a:pt x="1034" y="298"/>
                  </a:cubicBezTo>
                  <a:cubicBezTo>
                    <a:pt x="1033" y="273"/>
                    <a:pt x="1051" y="268"/>
                    <a:pt x="1051" y="268"/>
                  </a:cubicBezTo>
                  <a:cubicBezTo>
                    <a:pt x="1059" y="285"/>
                    <a:pt x="1051" y="298"/>
                    <a:pt x="1051" y="298"/>
                  </a:cubicBezTo>
                  <a:close/>
                  <a:moveTo>
                    <a:pt x="767" y="123"/>
                  </a:move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ubicBezTo>
                    <a:pt x="768" y="124"/>
                    <a:pt x="767" y="123"/>
                    <a:pt x="767" y="123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56" y="16"/>
                  </a:move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lnTo>
                    <a:pt x="456" y="16"/>
                  </a:ln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2" name="Freeform 1171"/>
            <p:cNvSpPr>
              <a:spLocks/>
            </p:cNvSpPr>
            <p:nvPr/>
          </p:nvSpPr>
          <p:spPr bwMode="auto">
            <a:xfrm>
              <a:off x="-6581775" y="3716338"/>
              <a:ext cx="98425" cy="112713"/>
            </a:xfrm>
            <a:custGeom>
              <a:avLst/>
              <a:gdLst>
                <a:gd name="T0" fmla="*/ 18 w 26"/>
                <a:gd name="T1" fmla="*/ 30 h 30"/>
                <a:gd name="T2" fmla="*/ 1 w 26"/>
                <a:gd name="T3" fmla="*/ 30 h 30"/>
                <a:gd name="T4" fmla="*/ 18 w 26"/>
                <a:gd name="T5" fmla="*/ 0 h 30"/>
                <a:gd name="T6" fmla="*/ 18 w 2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0">
                  <a:moveTo>
                    <a:pt x="18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0" y="5"/>
                    <a:pt x="18" y="0"/>
                    <a:pt x="18" y="0"/>
                  </a:cubicBezTo>
                  <a:cubicBezTo>
                    <a:pt x="26" y="17"/>
                    <a:pt x="18" y="30"/>
                    <a:pt x="18" y="30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3" name="Freeform 1172"/>
            <p:cNvSpPr>
              <a:spLocks/>
            </p:cNvSpPr>
            <p:nvPr/>
          </p:nvSpPr>
          <p:spPr bwMode="auto">
            <a:xfrm>
              <a:off x="-6888163" y="3292475"/>
              <a:ext cx="336550" cy="198438"/>
            </a:xfrm>
            <a:custGeom>
              <a:avLst/>
              <a:gdLst>
                <a:gd name="T0" fmla="*/ 89 w 90"/>
                <a:gd name="T1" fmla="*/ 53 h 53"/>
                <a:gd name="T2" fmla="*/ 22 w 90"/>
                <a:gd name="T3" fmla="*/ 53 h 53"/>
                <a:gd name="T4" fmla="*/ 11 w 90"/>
                <a:gd name="T5" fmla="*/ 18 h 53"/>
                <a:gd name="T6" fmla="*/ 71 w 90"/>
                <a:gd name="T7" fmla="*/ 18 h 53"/>
                <a:gd name="T8" fmla="*/ 89 w 90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3">
                  <a:moveTo>
                    <a:pt x="89" y="53"/>
                  </a:move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0" y="25"/>
                    <a:pt x="11" y="18"/>
                  </a:cubicBezTo>
                  <a:cubicBezTo>
                    <a:pt x="11" y="18"/>
                    <a:pt x="42" y="0"/>
                    <a:pt x="71" y="18"/>
                  </a:cubicBezTo>
                  <a:cubicBezTo>
                    <a:pt x="71" y="18"/>
                    <a:pt x="90" y="37"/>
                    <a:pt x="89" y="53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4" name="Freeform 1173"/>
            <p:cNvSpPr>
              <a:spLocks noEditPoints="1"/>
            </p:cNvSpPr>
            <p:nvPr/>
          </p:nvSpPr>
          <p:spPr bwMode="auto">
            <a:xfrm>
              <a:off x="-8718550" y="2747963"/>
              <a:ext cx="1252538" cy="1095375"/>
            </a:xfrm>
            <a:custGeom>
              <a:avLst/>
              <a:gdLst>
                <a:gd name="T0" fmla="*/ 310 w 334"/>
                <a:gd name="T1" fmla="*/ 110 h 292"/>
                <a:gd name="T2" fmla="*/ 309 w 334"/>
                <a:gd name="T3" fmla="*/ 110 h 292"/>
                <a:gd name="T4" fmla="*/ 163 w 334"/>
                <a:gd name="T5" fmla="*/ 17 h 292"/>
                <a:gd name="T6" fmla="*/ 4 w 334"/>
                <a:gd name="T7" fmla="*/ 0 h 292"/>
                <a:gd name="T8" fmla="*/ 0 w 334"/>
                <a:gd name="T9" fmla="*/ 0 h 292"/>
                <a:gd name="T10" fmla="*/ 19 w 334"/>
                <a:gd name="T11" fmla="*/ 114 h 292"/>
                <a:gd name="T12" fmla="*/ 29 w 334"/>
                <a:gd name="T13" fmla="*/ 285 h 292"/>
                <a:gd name="T14" fmla="*/ 28 w 334"/>
                <a:gd name="T15" fmla="*/ 288 h 292"/>
                <a:gd name="T16" fmla="*/ 310 w 334"/>
                <a:gd name="T17" fmla="*/ 292 h 292"/>
                <a:gd name="T18" fmla="*/ 310 w 334"/>
                <a:gd name="T19" fmla="*/ 289 h 292"/>
                <a:gd name="T20" fmla="*/ 310 w 334"/>
                <a:gd name="T21" fmla="*/ 110 h 292"/>
                <a:gd name="T22" fmla="*/ 305 w 334"/>
                <a:gd name="T23" fmla="*/ 285 h 292"/>
                <a:gd name="T24" fmla="*/ 35 w 334"/>
                <a:gd name="T25" fmla="*/ 282 h 292"/>
                <a:gd name="T26" fmla="*/ 25 w 334"/>
                <a:gd name="T27" fmla="*/ 113 h 292"/>
                <a:gd name="T28" fmla="*/ 7 w 334"/>
                <a:gd name="T29" fmla="*/ 6 h 292"/>
                <a:gd name="T30" fmla="*/ 82 w 334"/>
                <a:gd name="T31" fmla="*/ 9 h 292"/>
                <a:gd name="T32" fmla="*/ 90 w 334"/>
                <a:gd name="T33" fmla="*/ 9 h 292"/>
                <a:gd name="T34" fmla="*/ 110 w 334"/>
                <a:gd name="T35" fmla="*/ 11 h 292"/>
                <a:gd name="T36" fmla="*/ 122 w 334"/>
                <a:gd name="T37" fmla="*/ 13 h 292"/>
                <a:gd name="T38" fmla="*/ 126 w 334"/>
                <a:gd name="T39" fmla="*/ 13 h 292"/>
                <a:gd name="T40" fmla="*/ 126 w 334"/>
                <a:gd name="T41" fmla="*/ 13 h 292"/>
                <a:gd name="T42" fmla="*/ 135 w 334"/>
                <a:gd name="T43" fmla="*/ 15 h 292"/>
                <a:gd name="T44" fmla="*/ 139 w 334"/>
                <a:gd name="T45" fmla="*/ 16 h 292"/>
                <a:gd name="T46" fmla="*/ 144 w 334"/>
                <a:gd name="T47" fmla="*/ 17 h 292"/>
                <a:gd name="T48" fmla="*/ 149 w 334"/>
                <a:gd name="T49" fmla="*/ 18 h 292"/>
                <a:gd name="T50" fmla="*/ 160 w 334"/>
                <a:gd name="T51" fmla="*/ 23 h 292"/>
                <a:gd name="T52" fmla="*/ 161 w 334"/>
                <a:gd name="T53" fmla="*/ 23 h 292"/>
                <a:gd name="T54" fmla="*/ 300 w 334"/>
                <a:gd name="T55" fmla="*/ 109 h 292"/>
                <a:gd name="T56" fmla="*/ 302 w 334"/>
                <a:gd name="T57" fmla="*/ 111 h 292"/>
                <a:gd name="T58" fmla="*/ 304 w 334"/>
                <a:gd name="T59" fmla="*/ 113 h 292"/>
                <a:gd name="T60" fmla="*/ 305 w 334"/>
                <a:gd name="T61" fmla="*/ 114 h 292"/>
                <a:gd name="T62" fmla="*/ 305 w 334"/>
                <a:gd name="T63" fmla="*/ 28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4" h="292">
                  <a:moveTo>
                    <a:pt x="310" y="110"/>
                  </a:moveTo>
                  <a:cubicBezTo>
                    <a:pt x="309" y="110"/>
                    <a:pt x="309" y="110"/>
                    <a:pt x="309" y="110"/>
                  </a:cubicBezTo>
                  <a:cubicBezTo>
                    <a:pt x="309" y="109"/>
                    <a:pt x="235" y="42"/>
                    <a:pt x="163" y="17"/>
                  </a:cubicBezTo>
                  <a:cubicBezTo>
                    <a:pt x="157" y="15"/>
                    <a:pt x="131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5"/>
                    <a:pt x="36" y="237"/>
                    <a:pt x="29" y="285"/>
                  </a:cubicBezTo>
                  <a:cubicBezTo>
                    <a:pt x="28" y="288"/>
                    <a:pt x="28" y="288"/>
                    <a:pt x="28" y="288"/>
                  </a:cubicBezTo>
                  <a:cubicBezTo>
                    <a:pt x="310" y="292"/>
                    <a:pt x="310" y="292"/>
                    <a:pt x="310" y="292"/>
                  </a:cubicBezTo>
                  <a:cubicBezTo>
                    <a:pt x="310" y="289"/>
                    <a:pt x="310" y="289"/>
                    <a:pt x="310" y="289"/>
                  </a:cubicBezTo>
                  <a:cubicBezTo>
                    <a:pt x="311" y="283"/>
                    <a:pt x="334" y="150"/>
                    <a:pt x="310" y="110"/>
                  </a:cubicBezTo>
                  <a:close/>
                  <a:moveTo>
                    <a:pt x="305" y="285"/>
                  </a:moveTo>
                  <a:cubicBezTo>
                    <a:pt x="35" y="282"/>
                    <a:pt x="35" y="282"/>
                    <a:pt x="35" y="282"/>
                  </a:cubicBezTo>
                  <a:cubicBezTo>
                    <a:pt x="42" y="231"/>
                    <a:pt x="26" y="118"/>
                    <a:pt x="25" y="11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8" y="6"/>
                    <a:pt x="63" y="7"/>
                    <a:pt x="82" y="9"/>
                  </a:cubicBezTo>
                  <a:cubicBezTo>
                    <a:pt x="85" y="9"/>
                    <a:pt x="88" y="9"/>
                    <a:pt x="90" y="9"/>
                  </a:cubicBezTo>
                  <a:cubicBezTo>
                    <a:pt x="97" y="10"/>
                    <a:pt x="104" y="10"/>
                    <a:pt x="110" y="11"/>
                  </a:cubicBezTo>
                  <a:cubicBezTo>
                    <a:pt x="115" y="12"/>
                    <a:pt x="119" y="12"/>
                    <a:pt x="122" y="13"/>
                  </a:cubicBezTo>
                  <a:cubicBezTo>
                    <a:pt x="124" y="13"/>
                    <a:pt x="125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9" y="14"/>
                    <a:pt x="132" y="15"/>
                    <a:pt x="135" y="15"/>
                  </a:cubicBezTo>
                  <a:cubicBezTo>
                    <a:pt x="137" y="15"/>
                    <a:pt x="138" y="16"/>
                    <a:pt x="139" y="16"/>
                  </a:cubicBezTo>
                  <a:cubicBezTo>
                    <a:pt x="141" y="16"/>
                    <a:pt x="143" y="17"/>
                    <a:pt x="144" y="17"/>
                  </a:cubicBezTo>
                  <a:cubicBezTo>
                    <a:pt x="146" y="18"/>
                    <a:pt x="147" y="18"/>
                    <a:pt x="149" y="18"/>
                  </a:cubicBezTo>
                  <a:cubicBezTo>
                    <a:pt x="157" y="21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222" y="42"/>
                    <a:pt x="283" y="93"/>
                    <a:pt x="300" y="109"/>
                  </a:cubicBezTo>
                  <a:cubicBezTo>
                    <a:pt x="301" y="110"/>
                    <a:pt x="301" y="110"/>
                    <a:pt x="302" y="111"/>
                  </a:cubicBezTo>
                  <a:cubicBezTo>
                    <a:pt x="303" y="112"/>
                    <a:pt x="304" y="113"/>
                    <a:pt x="304" y="113"/>
                  </a:cubicBezTo>
                  <a:cubicBezTo>
                    <a:pt x="304" y="113"/>
                    <a:pt x="305" y="114"/>
                    <a:pt x="305" y="114"/>
                  </a:cubicBezTo>
                  <a:cubicBezTo>
                    <a:pt x="325" y="149"/>
                    <a:pt x="308" y="266"/>
                    <a:pt x="305" y="285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5" name="Freeform 1174"/>
            <p:cNvSpPr>
              <a:spLocks/>
            </p:cNvSpPr>
            <p:nvPr/>
          </p:nvSpPr>
          <p:spPr bwMode="auto">
            <a:xfrm>
              <a:off x="-8501063" y="3336925"/>
              <a:ext cx="130175" cy="30163"/>
            </a:xfrm>
            <a:custGeom>
              <a:avLst/>
              <a:gdLst>
                <a:gd name="T0" fmla="*/ 35 w 35"/>
                <a:gd name="T1" fmla="*/ 0 h 8"/>
                <a:gd name="T2" fmla="*/ 17 w 35"/>
                <a:gd name="T3" fmla="*/ 8 h 8"/>
                <a:gd name="T4" fmla="*/ 0 w 35"/>
                <a:gd name="T5" fmla="*/ 0 h 8"/>
                <a:gd name="T6" fmla="*/ 35 w 3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8">
                  <a:moveTo>
                    <a:pt x="35" y="0"/>
                  </a:moveTo>
                  <a:cubicBezTo>
                    <a:pt x="33" y="4"/>
                    <a:pt x="26" y="8"/>
                    <a:pt x="17" y="8"/>
                  </a:cubicBezTo>
                  <a:cubicBezTo>
                    <a:pt x="9" y="8"/>
                    <a:pt x="2" y="4"/>
                    <a:pt x="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6" name="Freeform 1175"/>
            <p:cNvSpPr>
              <a:spLocks/>
            </p:cNvSpPr>
            <p:nvPr/>
          </p:nvSpPr>
          <p:spPr bwMode="auto">
            <a:xfrm>
              <a:off x="-8501063" y="3284538"/>
              <a:ext cx="127000" cy="30163"/>
            </a:xfrm>
            <a:custGeom>
              <a:avLst/>
              <a:gdLst>
                <a:gd name="T0" fmla="*/ 34 w 34"/>
                <a:gd name="T1" fmla="*/ 8 h 8"/>
                <a:gd name="T2" fmla="*/ 0 w 34"/>
                <a:gd name="T3" fmla="*/ 8 h 8"/>
                <a:gd name="T4" fmla="*/ 17 w 34"/>
                <a:gd name="T5" fmla="*/ 0 h 8"/>
                <a:gd name="T6" fmla="*/ 34 w 3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3"/>
                    <a:pt x="9" y="0"/>
                    <a:pt x="17" y="0"/>
                  </a:cubicBezTo>
                  <a:cubicBezTo>
                    <a:pt x="25" y="0"/>
                    <a:pt x="32" y="3"/>
                    <a:pt x="34" y="8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7" name="Freeform 1176"/>
            <p:cNvSpPr>
              <a:spLocks noEditPoints="1"/>
            </p:cNvSpPr>
            <p:nvPr/>
          </p:nvSpPr>
          <p:spPr bwMode="auto">
            <a:xfrm>
              <a:off x="-8640763" y="2789238"/>
              <a:ext cx="1023938" cy="434975"/>
            </a:xfrm>
            <a:custGeom>
              <a:avLst/>
              <a:gdLst>
                <a:gd name="T0" fmla="*/ 136 w 273"/>
                <a:gd name="T1" fmla="*/ 20 h 116"/>
                <a:gd name="T2" fmla="*/ 0 w 273"/>
                <a:gd name="T3" fmla="*/ 2 h 116"/>
                <a:gd name="T4" fmla="*/ 18 w 273"/>
                <a:gd name="T5" fmla="*/ 106 h 116"/>
                <a:gd name="T6" fmla="*/ 273 w 273"/>
                <a:gd name="T7" fmla="*/ 116 h 116"/>
                <a:gd name="T8" fmla="*/ 136 w 273"/>
                <a:gd name="T9" fmla="*/ 20 h 116"/>
                <a:gd name="T10" fmla="*/ 209 w 273"/>
                <a:gd name="T11" fmla="*/ 96 h 116"/>
                <a:gd name="T12" fmla="*/ 221 w 273"/>
                <a:gd name="T13" fmla="*/ 70 h 116"/>
                <a:gd name="T14" fmla="*/ 263 w 273"/>
                <a:gd name="T15" fmla="*/ 109 h 116"/>
                <a:gd name="T16" fmla="*/ 228 w 273"/>
                <a:gd name="T17" fmla="*/ 108 h 116"/>
                <a:gd name="T18" fmla="*/ 209 w 273"/>
                <a:gd name="T19" fmla="*/ 9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16">
                  <a:moveTo>
                    <a:pt x="136" y="20"/>
                  </a:moveTo>
                  <a:cubicBezTo>
                    <a:pt x="92" y="0"/>
                    <a:pt x="0" y="2"/>
                    <a:pt x="0" y="2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273" y="116"/>
                    <a:pt x="273" y="116"/>
                    <a:pt x="273" y="116"/>
                  </a:cubicBezTo>
                  <a:cubicBezTo>
                    <a:pt x="249" y="65"/>
                    <a:pt x="136" y="20"/>
                    <a:pt x="136" y="20"/>
                  </a:cubicBezTo>
                  <a:close/>
                  <a:moveTo>
                    <a:pt x="209" y="96"/>
                  </a:moveTo>
                  <a:cubicBezTo>
                    <a:pt x="207" y="68"/>
                    <a:pt x="221" y="70"/>
                    <a:pt x="221" y="70"/>
                  </a:cubicBezTo>
                  <a:cubicBezTo>
                    <a:pt x="233" y="75"/>
                    <a:pt x="263" y="109"/>
                    <a:pt x="263" y="109"/>
                  </a:cubicBezTo>
                  <a:cubicBezTo>
                    <a:pt x="228" y="108"/>
                    <a:pt x="228" y="108"/>
                    <a:pt x="228" y="108"/>
                  </a:cubicBezTo>
                  <a:cubicBezTo>
                    <a:pt x="207" y="105"/>
                    <a:pt x="209" y="96"/>
                    <a:pt x="209" y="96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8" name="Freeform 1177"/>
            <p:cNvSpPr>
              <a:spLocks noEditPoints="1"/>
            </p:cNvSpPr>
            <p:nvPr/>
          </p:nvSpPr>
          <p:spPr bwMode="auto">
            <a:xfrm>
              <a:off x="-9626600" y="2747963"/>
              <a:ext cx="1031875" cy="1081088"/>
            </a:xfrm>
            <a:custGeom>
              <a:avLst/>
              <a:gdLst>
                <a:gd name="T0" fmla="*/ 259 w 275"/>
                <a:gd name="T1" fmla="*/ 115 h 288"/>
                <a:gd name="T2" fmla="*/ 240 w 275"/>
                <a:gd name="T3" fmla="*/ 3 h 288"/>
                <a:gd name="T4" fmla="*/ 240 w 275"/>
                <a:gd name="T5" fmla="*/ 0 h 288"/>
                <a:gd name="T6" fmla="*/ 142 w 275"/>
                <a:gd name="T7" fmla="*/ 0 h 288"/>
                <a:gd name="T8" fmla="*/ 14 w 275"/>
                <a:gd name="T9" fmla="*/ 59 h 288"/>
                <a:gd name="T10" fmla="*/ 13 w 275"/>
                <a:gd name="T11" fmla="*/ 59 h 288"/>
                <a:gd name="T12" fmla="*/ 13 w 275"/>
                <a:gd name="T13" fmla="*/ 60 h 288"/>
                <a:gd name="T14" fmla="*/ 8 w 275"/>
                <a:gd name="T15" fmla="*/ 141 h 288"/>
                <a:gd name="T16" fmla="*/ 56 w 275"/>
                <a:gd name="T17" fmla="*/ 195 h 288"/>
                <a:gd name="T18" fmla="*/ 115 w 275"/>
                <a:gd name="T19" fmla="*/ 261 h 288"/>
                <a:gd name="T20" fmla="*/ 145 w 275"/>
                <a:gd name="T21" fmla="*/ 288 h 288"/>
                <a:gd name="T22" fmla="*/ 269 w 275"/>
                <a:gd name="T23" fmla="*/ 288 h 288"/>
                <a:gd name="T24" fmla="*/ 269 w 275"/>
                <a:gd name="T25" fmla="*/ 285 h 288"/>
                <a:gd name="T26" fmla="*/ 259 w 275"/>
                <a:gd name="T27" fmla="*/ 115 h 288"/>
                <a:gd name="T28" fmla="*/ 263 w 275"/>
                <a:gd name="T29" fmla="*/ 282 h 288"/>
                <a:gd name="T30" fmla="*/ 145 w 275"/>
                <a:gd name="T31" fmla="*/ 282 h 288"/>
                <a:gd name="T32" fmla="*/ 121 w 275"/>
                <a:gd name="T33" fmla="*/ 260 h 288"/>
                <a:gd name="T34" fmla="*/ 121 w 275"/>
                <a:gd name="T35" fmla="*/ 259 h 288"/>
                <a:gd name="T36" fmla="*/ 58 w 275"/>
                <a:gd name="T37" fmla="*/ 189 h 288"/>
                <a:gd name="T38" fmla="*/ 57 w 275"/>
                <a:gd name="T39" fmla="*/ 189 h 288"/>
                <a:gd name="T40" fmla="*/ 14 w 275"/>
                <a:gd name="T41" fmla="*/ 140 h 288"/>
                <a:gd name="T42" fmla="*/ 18 w 275"/>
                <a:gd name="T43" fmla="*/ 63 h 288"/>
                <a:gd name="T44" fmla="*/ 143 w 275"/>
                <a:gd name="T45" fmla="*/ 6 h 288"/>
                <a:gd name="T46" fmla="*/ 235 w 275"/>
                <a:gd name="T47" fmla="*/ 6 h 288"/>
                <a:gd name="T48" fmla="*/ 252 w 275"/>
                <a:gd name="T49" fmla="*/ 116 h 288"/>
                <a:gd name="T50" fmla="*/ 263 w 275"/>
                <a:gd name="T51" fmla="*/ 28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5" h="288">
                  <a:moveTo>
                    <a:pt x="259" y="115"/>
                  </a:moveTo>
                  <a:cubicBezTo>
                    <a:pt x="240" y="3"/>
                    <a:pt x="240" y="3"/>
                    <a:pt x="240" y="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72" y="10"/>
                    <a:pt x="14" y="58"/>
                    <a:pt x="14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0" y="83"/>
                    <a:pt x="8" y="139"/>
                    <a:pt x="8" y="141"/>
                  </a:cubicBezTo>
                  <a:cubicBezTo>
                    <a:pt x="16" y="186"/>
                    <a:pt x="53" y="195"/>
                    <a:pt x="56" y="195"/>
                  </a:cubicBezTo>
                  <a:cubicBezTo>
                    <a:pt x="87" y="205"/>
                    <a:pt x="113" y="257"/>
                    <a:pt x="115" y="261"/>
                  </a:cubicBezTo>
                  <a:cubicBezTo>
                    <a:pt x="120" y="287"/>
                    <a:pt x="142" y="288"/>
                    <a:pt x="145" y="288"/>
                  </a:cubicBezTo>
                  <a:cubicBezTo>
                    <a:pt x="269" y="288"/>
                    <a:pt x="269" y="288"/>
                    <a:pt x="269" y="288"/>
                  </a:cubicBezTo>
                  <a:cubicBezTo>
                    <a:pt x="269" y="285"/>
                    <a:pt x="269" y="285"/>
                    <a:pt x="269" y="285"/>
                  </a:cubicBezTo>
                  <a:cubicBezTo>
                    <a:pt x="275" y="197"/>
                    <a:pt x="259" y="115"/>
                    <a:pt x="259" y="115"/>
                  </a:cubicBezTo>
                  <a:close/>
                  <a:moveTo>
                    <a:pt x="263" y="282"/>
                  </a:moveTo>
                  <a:cubicBezTo>
                    <a:pt x="145" y="282"/>
                    <a:pt x="145" y="282"/>
                    <a:pt x="145" y="282"/>
                  </a:cubicBezTo>
                  <a:cubicBezTo>
                    <a:pt x="141" y="282"/>
                    <a:pt x="125" y="281"/>
                    <a:pt x="121" y="260"/>
                  </a:cubicBezTo>
                  <a:cubicBezTo>
                    <a:pt x="121" y="259"/>
                    <a:pt x="121" y="259"/>
                    <a:pt x="121" y="259"/>
                  </a:cubicBezTo>
                  <a:cubicBezTo>
                    <a:pt x="120" y="257"/>
                    <a:pt x="92" y="200"/>
                    <a:pt x="58" y="189"/>
                  </a:cubicBezTo>
                  <a:cubicBezTo>
                    <a:pt x="57" y="189"/>
                    <a:pt x="57" y="189"/>
                    <a:pt x="57" y="189"/>
                  </a:cubicBezTo>
                  <a:cubicBezTo>
                    <a:pt x="56" y="189"/>
                    <a:pt x="22" y="182"/>
                    <a:pt x="14" y="140"/>
                  </a:cubicBezTo>
                  <a:cubicBezTo>
                    <a:pt x="14" y="140"/>
                    <a:pt x="6" y="85"/>
                    <a:pt x="18" y="63"/>
                  </a:cubicBezTo>
                  <a:cubicBezTo>
                    <a:pt x="24" y="59"/>
                    <a:pt x="78" y="16"/>
                    <a:pt x="143" y="6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52" y="116"/>
                    <a:pt x="252" y="116"/>
                    <a:pt x="252" y="116"/>
                  </a:cubicBezTo>
                  <a:cubicBezTo>
                    <a:pt x="253" y="117"/>
                    <a:pt x="268" y="196"/>
                    <a:pt x="263" y="282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9" name="Freeform 1178"/>
            <p:cNvSpPr>
              <a:spLocks/>
            </p:cNvSpPr>
            <p:nvPr/>
          </p:nvSpPr>
          <p:spPr bwMode="auto">
            <a:xfrm>
              <a:off x="-9472613" y="3232150"/>
              <a:ext cx="131763" cy="30163"/>
            </a:xfrm>
            <a:custGeom>
              <a:avLst/>
              <a:gdLst>
                <a:gd name="T0" fmla="*/ 35 w 35"/>
                <a:gd name="T1" fmla="*/ 8 h 8"/>
                <a:gd name="T2" fmla="*/ 0 w 35"/>
                <a:gd name="T3" fmla="*/ 8 h 8"/>
                <a:gd name="T4" fmla="*/ 17 w 35"/>
                <a:gd name="T5" fmla="*/ 0 h 8"/>
                <a:gd name="T6" fmla="*/ 35 w 3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4"/>
                    <a:pt x="9" y="0"/>
                    <a:pt x="17" y="0"/>
                  </a:cubicBezTo>
                  <a:cubicBezTo>
                    <a:pt x="26" y="0"/>
                    <a:pt x="33" y="4"/>
                    <a:pt x="35" y="8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0" name="Freeform 1179"/>
            <p:cNvSpPr>
              <a:spLocks/>
            </p:cNvSpPr>
            <p:nvPr/>
          </p:nvSpPr>
          <p:spPr bwMode="auto">
            <a:xfrm>
              <a:off x="-9472613" y="3287713"/>
              <a:ext cx="127000" cy="26988"/>
            </a:xfrm>
            <a:custGeom>
              <a:avLst/>
              <a:gdLst>
                <a:gd name="T0" fmla="*/ 34 w 34"/>
                <a:gd name="T1" fmla="*/ 0 h 7"/>
                <a:gd name="T2" fmla="*/ 17 w 34"/>
                <a:gd name="T3" fmla="*/ 7 h 7"/>
                <a:gd name="T4" fmla="*/ 0 w 34"/>
                <a:gd name="T5" fmla="*/ 0 h 7"/>
                <a:gd name="T6" fmla="*/ 34 w 3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7">
                  <a:moveTo>
                    <a:pt x="34" y="0"/>
                  </a:moveTo>
                  <a:cubicBezTo>
                    <a:pt x="32" y="4"/>
                    <a:pt x="25" y="7"/>
                    <a:pt x="17" y="7"/>
                  </a:cubicBezTo>
                  <a:cubicBezTo>
                    <a:pt x="9" y="7"/>
                    <a:pt x="3" y="4"/>
                    <a:pt x="0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1" name="Freeform 1180"/>
            <p:cNvSpPr>
              <a:spLocks/>
            </p:cNvSpPr>
            <p:nvPr/>
          </p:nvSpPr>
          <p:spPr bwMode="auto">
            <a:xfrm>
              <a:off x="-9558338" y="2797175"/>
              <a:ext cx="828675" cy="390525"/>
            </a:xfrm>
            <a:custGeom>
              <a:avLst/>
              <a:gdLst>
                <a:gd name="T0" fmla="*/ 221 w 221"/>
                <a:gd name="T1" fmla="*/ 104 h 104"/>
                <a:gd name="T2" fmla="*/ 5 w 221"/>
                <a:gd name="T3" fmla="*/ 97 h 104"/>
                <a:gd name="T4" fmla="*/ 14 w 221"/>
                <a:gd name="T5" fmla="*/ 63 h 104"/>
                <a:gd name="T6" fmla="*/ 143 w 221"/>
                <a:gd name="T7" fmla="*/ 0 h 104"/>
                <a:gd name="T8" fmla="*/ 211 w 221"/>
                <a:gd name="T9" fmla="*/ 0 h 104"/>
                <a:gd name="T10" fmla="*/ 221 w 221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104">
                  <a:moveTo>
                    <a:pt x="221" y="104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0" y="74"/>
                    <a:pt x="14" y="63"/>
                  </a:cubicBezTo>
                  <a:cubicBezTo>
                    <a:pt x="14" y="63"/>
                    <a:pt x="79" y="5"/>
                    <a:pt x="143" y="0"/>
                  </a:cubicBezTo>
                  <a:cubicBezTo>
                    <a:pt x="211" y="0"/>
                    <a:pt x="211" y="0"/>
                    <a:pt x="211" y="0"/>
                  </a:cubicBezTo>
                  <a:lnTo>
                    <a:pt x="221" y="104"/>
                  </a:ln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2" name="Freeform 1181"/>
            <p:cNvSpPr>
              <a:spLocks/>
            </p:cNvSpPr>
            <p:nvPr/>
          </p:nvSpPr>
          <p:spPr bwMode="auto">
            <a:xfrm>
              <a:off x="-10328275" y="3094038"/>
              <a:ext cx="187325" cy="265113"/>
            </a:xfrm>
            <a:custGeom>
              <a:avLst/>
              <a:gdLst>
                <a:gd name="T0" fmla="*/ 50 w 50"/>
                <a:gd name="T1" fmla="*/ 71 h 71"/>
                <a:gd name="T2" fmla="*/ 0 w 50"/>
                <a:gd name="T3" fmla="*/ 71 h 71"/>
                <a:gd name="T4" fmla="*/ 0 w 50"/>
                <a:gd name="T5" fmla="*/ 24 h 71"/>
                <a:gd name="T6" fmla="*/ 9 w 50"/>
                <a:gd name="T7" fmla="*/ 0 h 71"/>
                <a:gd name="T8" fmla="*/ 21 w 50"/>
                <a:gd name="T9" fmla="*/ 0 h 71"/>
                <a:gd name="T10" fmla="*/ 50 w 50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71">
                  <a:moveTo>
                    <a:pt x="50" y="71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9" y="0"/>
                    <a:pt x="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12"/>
                    <a:pt x="50" y="71"/>
                    <a:pt x="50" y="71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3" name="Freeform 1182"/>
            <p:cNvSpPr>
              <a:spLocks noEditPoints="1"/>
            </p:cNvSpPr>
            <p:nvPr/>
          </p:nvSpPr>
          <p:spPr bwMode="auto">
            <a:xfrm>
              <a:off x="-7435850" y="3576638"/>
              <a:ext cx="561975" cy="563563"/>
            </a:xfrm>
            <a:custGeom>
              <a:avLst/>
              <a:gdLst>
                <a:gd name="T0" fmla="*/ 123 w 150"/>
                <a:gd name="T1" fmla="*/ 17 h 150"/>
                <a:gd name="T2" fmla="*/ 75 w 150"/>
                <a:gd name="T3" fmla="*/ 0 h 150"/>
                <a:gd name="T4" fmla="*/ 28 w 150"/>
                <a:gd name="T5" fmla="*/ 17 h 150"/>
                <a:gd name="T6" fmla="*/ 11 w 150"/>
                <a:gd name="T7" fmla="*/ 36 h 150"/>
                <a:gd name="T8" fmla="*/ 0 w 150"/>
                <a:gd name="T9" fmla="*/ 75 h 150"/>
                <a:gd name="T10" fmla="*/ 11 w 150"/>
                <a:gd name="T11" fmla="*/ 115 h 150"/>
                <a:gd name="T12" fmla="*/ 75 w 150"/>
                <a:gd name="T13" fmla="*/ 150 h 150"/>
                <a:gd name="T14" fmla="*/ 150 w 150"/>
                <a:gd name="T15" fmla="*/ 75 h 150"/>
                <a:gd name="T16" fmla="*/ 123 w 150"/>
                <a:gd name="T17" fmla="*/ 17 h 150"/>
                <a:gd name="T18" fmla="*/ 75 w 150"/>
                <a:gd name="T19" fmla="*/ 133 h 150"/>
                <a:gd name="T20" fmla="*/ 17 w 150"/>
                <a:gd name="T21" fmla="*/ 75 h 150"/>
                <a:gd name="T22" fmla="*/ 75 w 150"/>
                <a:gd name="T23" fmla="*/ 17 h 150"/>
                <a:gd name="T24" fmla="*/ 133 w 150"/>
                <a:gd name="T25" fmla="*/ 75 h 150"/>
                <a:gd name="T26" fmla="*/ 75 w 150"/>
                <a:gd name="T2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150">
                  <a:moveTo>
                    <a:pt x="123" y="17"/>
                  </a:moveTo>
                  <a:cubicBezTo>
                    <a:pt x="110" y="7"/>
                    <a:pt x="93" y="0"/>
                    <a:pt x="75" y="0"/>
                  </a:cubicBezTo>
                  <a:cubicBezTo>
                    <a:pt x="57" y="0"/>
                    <a:pt x="41" y="7"/>
                    <a:pt x="28" y="17"/>
                  </a:cubicBezTo>
                  <a:cubicBezTo>
                    <a:pt x="21" y="22"/>
                    <a:pt x="16" y="29"/>
                    <a:pt x="11" y="36"/>
                  </a:cubicBezTo>
                  <a:cubicBezTo>
                    <a:pt x="4" y="47"/>
                    <a:pt x="0" y="61"/>
                    <a:pt x="0" y="75"/>
                  </a:cubicBezTo>
                  <a:cubicBezTo>
                    <a:pt x="0" y="90"/>
                    <a:pt x="4" y="103"/>
                    <a:pt x="11" y="115"/>
                  </a:cubicBezTo>
                  <a:cubicBezTo>
                    <a:pt x="25" y="136"/>
                    <a:pt x="48" y="150"/>
                    <a:pt x="75" y="150"/>
                  </a:cubicBezTo>
                  <a:cubicBezTo>
                    <a:pt x="117" y="150"/>
                    <a:pt x="150" y="117"/>
                    <a:pt x="150" y="75"/>
                  </a:cubicBezTo>
                  <a:cubicBezTo>
                    <a:pt x="150" y="52"/>
                    <a:pt x="140" y="31"/>
                    <a:pt x="123" y="17"/>
                  </a:cubicBezTo>
                  <a:close/>
                  <a:moveTo>
                    <a:pt x="75" y="133"/>
                  </a:moveTo>
                  <a:cubicBezTo>
                    <a:pt x="43" y="133"/>
                    <a:pt x="17" y="107"/>
                    <a:pt x="17" y="75"/>
                  </a:cubicBezTo>
                  <a:cubicBezTo>
                    <a:pt x="17" y="43"/>
                    <a:pt x="43" y="17"/>
                    <a:pt x="75" y="17"/>
                  </a:cubicBezTo>
                  <a:cubicBezTo>
                    <a:pt x="107" y="17"/>
                    <a:pt x="133" y="43"/>
                    <a:pt x="133" y="75"/>
                  </a:cubicBezTo>
                  <a:cubicBezTo>
                    <a:pt x="133" y="107"/>
                    <a:pt x="107" y="133"/>
                    <a:pt x="75" y="133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4" name="Freeform 1183"/>
            <p:cNvSpPr>
              <a:spLocks noEditPoints="1"/>
            </p:cNvSpPr>
            <p:nvPr/>
          </p:nvSpPr>
          <p:spPr bwMode="auto">
            <a:xfrm>
              <a:off x="-7372350" y="3640138"/>
              <a:ext cx="434975" cy="436563"/>
            </a:xfrm>
            <a:custGeom>
              <a:avLst/>
              <a:gdLst>
                <a:gd name="T0" fmla="*/ 58 w 116"/>
                <a:gd name="T1" fmla="*/ 0 h 116"/>
                <a:gd name="T2" fmla="*/ 0 w 116"/>
                <a:gd name="T3" fmla="*/ 58 h 116"/>
                <a:gd name="T4" fmla="*/ 58 w 116"/>
                <a:gd name="T5" fmla="*/ 116 h 116"/>
                <a:gd name="T6" fmla="*/ 116 w 116"/>
                <a:gd name="T7" fmla="*/ 58 h 116"/>
                <a:gd name="T8" fmla="*/ 58 w 116"/>
                <a:gd name="T9" fmla="*/ 0 h 116"/>
                <a:gd name="T10" fmla="*/ 61 w 116"/>
                <a:gd name="T11" fmla="*/ 111 h 116"/>
                <a:gd name="T12" fmla="*/ 5 w 116"/>
                <a:gd name="T13" fmla="*/ 61 h 116"/>
                <a:gd name="T14" fmla="*/ 56 w 116"/>
                <a:gd name="T15" fmla="*/ 5 h 116"/>
                <a:gd name="T16" fmla="*/ 111 w 116"/>
                <a:gd name="T17" fmla="*/ 56 h 116"/>
                <a:gd name="T18" fmla="*/ 61 w 116"/>
                <a:gd name="T19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61" y="111"/>
                  </a:moveTo>
                  <a:cubicBezTo>
                    <a:pt x="31" y="112"/>
                    <a:pt x="7" y="90"/>
                    <a:pt x="5" y="61"/>
                  </a:cubicBezTo>
                  <a:cubicBezTo>
                    <a:pt x="4" y="31"/>
                    <a:pt x="27" y="7"/>
                    <a:pt x="56" y="5"/>
                  </a:cubicBezTo>
                  <a:cubicBezTo>
                    <a:pt x="85" y="4"/>
                    <a:pt x="110" y="27"/>
                    <a:pt x="111" y="56"/>
                  </a:cubicBezTo>
                  <a:cubicBezTo>
                    <a:pt x="112" y="85"/>
                    <a:pt x="90" y="110"/>
                    <a:pt x="61" y="111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5" name="Freeform 1184"/>
            <p:cNvSpPr>
              <a:spLocks noEditPoints="1"/>
            </p:cNvSpPr>
            <p:nvPr/>
          </p:nvSpPr>
          <p:spPr bwMode="auto">
            <a:xfrm>
              <a:off x="-7358063" y="3656013"/>
              <a:ext cx="406400" cy="404813"/>
            </a:xfrm>
            <a:custGeom>
              <a:avLst/>
              <a:gdLst>
                <a:gd name="T0" fmla="*/ 1 w 108"/>
                <a:gd name="T1" fmla="*/ 57 h 108"/>
                <a:gd name="T2" fmla="*/ 107 w 108"/>
                <a:gd name="T3" fmla="*/ 52 h 108"/>
                <a:gd name="T4" fmla="*/ 103 w 108"/>
                <a:gd name="T5" fmla="*/ 44 h 108"/>
                <a:gd name="T6" fmla="*/ 68 w 108"/>
                <a:gd name="T7" fmla="*/ 46 h 108"/>
                <a:gd name="T8" fmla="*/ 103 w 108"/>
                <a:gd name="T9" fmla="*/ 44 h 108"/>
                <a:gd name="T10" fmla="*/ 75 w 108"/>
                <a:gd name="T11" fmla="*/ 36 h 108"/>
                <a:gd name="T12" fmla="*/ 66 w 108"/>
                <a:gd name="T13" fmla="*/ 6 h 108"/>
                <a:gd name="T14" fmla="*/ 62 w 108"/>
                <a:gd name="T15" fmla="*/ 49 h 108"/>
                <a:gd name="T16" fmla="*/ 63 w 108"/>
                <a:gd name="T17" fmla="*/ 53 h 108"/>
                <a:gd name="T18" fmla="*/ 62 w 108"/>
                <a:gd name="T19" fmla="*/ 49 h 108"/>
                <a:gd name="T20" fmla="*/ 58 w 108"/>
                <a:gd name="T21" fmla="*/ 63 h 108"/>
                <a:gd name="T22" fmla="*/ 61 w 108"/>
                <a:gd name="T23" fmla="*/ 60 h 108"/>
                <a:gd name="T24" fmla="*/ 53 w 108"/>
                <a:gd name="T25" fmla="*/ 5 h 108"/>
                <a:gd name="T26" fmla="*/ 61 w 108"/>
                <a:gd name="T27" fmla="*/ 39 h 108"/>
                <a:gd name="T28" fmla="*/ 53 w 108"/>
                <a:gd name="T29" fmla="*/ 5 h 108"/>
                <a:gd name="T30" fmla="*/ 54 w 108"/>
                <a:gd name="T31" fmla="*/ 47 h 108"/>
                <a:gd name="T32" fmla="*/ 54 w 108"/>
                <a:gd name="T33" fmla="*/ 43 h 108"/>
                <a:gd name="T34" fmla="*/ 54 w 108"/>
                <a:gd name="T35" fmla="*/ 48 h 108"/>
                <a:gd name="T36" fmla="*/ 54 w 108"/>
                <a:gd name="T37" fmla="*/ 60 h 108"/>
                <a:gd name="T38" fmla="*/ 54 w 108"/>
                <a:gd name="T39" fmla="*/ 48 h 108"/>
                <a:gd name="T40" fmla="*/ 48 w 108"/>
                <a:gd name="T41" fmla="*/ 63 h 108"/>
                <a:gd name="T42" fmla="*/ 50 w 108"/>
                <a:gd name="T43" fmla="*/ 60 h 108"/>
                <a:gd name="T44" fmla="*/ 48 w 108"/>
                <a:gd name="T45" fmla="*/ 52 h 108"/>
                <a:gd name="T46" fmla="*/ 44 w 108"/>
                <a:gd name="T47" fmla="*/ 51 h 108"/>
                <a:gd name="T48" fmla="*/ 48 w 108"/>
                <a:gd name="T49" fmla="*/ 52 h 108"/>
                <a:gd name="T50" fmla="*/ 43 w 108"/>
                <a:gd name="T51" fmla="*/ 29 h 108"/>
                <a:gd name="T52" fmla="*/ 12 w 108"/>
                <a:gd name="T53" fmla="*/ 29 h 108"/>
                <a:gd name="T54" fmla="*/ 9 w 108"/>
                <a:gd name="T55" fmla="*/ 34 h 108"/>
                <a:gd name="T56" fmla="*/ 38 w 108"/>
                <a:gd name="T57" fmla="*/ 53 h 108"/>
                <a:gd name="T58" fmla="*/ 9 w 108"/>
                <a:gd name="T59" fmla="*/ 34 h 108"/>
                <a:gd name="T60" fmla="*/ 5 w 108"/>
                <a:gd name="T61" fmla="*/ 56 h 108"/>
                <a:gd name="T62" fmla="*/ 27 w 108"/>
                <a:gd name="T63" fmla="*/ 57 h 108"/>
                <a:gd name="T64" fmla="*/ 17 w 108"/>
                <a:gd name="T65" fmla="*/ 87 h 108"/>
                <a:gd name="T66" fmla="*/ 40 w 108"/>
                <a:gd name="T67" fmla="*/ 63 h 108"/>
                <a:gd name="T68" fmla="*/ 26 w 108"/>
                <a:gd name="T69" fmla="*/ 95 h 108"/>
                <a:gd name="T70" fmla="*/ 57 w 108"/>
                <a:gd name="T71" fmla="*/ 104 h 108"/>
                <a:gd name="T72" fmla="*/ 49 w 108"/>
                <a:gd name="T73" fmla="*/ 81 h 108"/>
                <a:gd name="T74" fmla="*/ 74 w 108"/>
                <a:gd name="T75" fmla="*/ 100 h 108"/>
                <a:gd name="T76" fmla="*/ 79 w 108"/>
                <a:gd name="T77" fmla="*/ 97 h 108"/>
                <a:gd name="T78" fmla="*/ 66 w 108"/>
                <a:gd name="T79" fmla="*/ 64 h 108"/>
                <a:gd name="T80" fmla="*/ 79 w 108"/>
                <a:gd name="T81" fmla="*/ 97 h 108"/>
                <a:gd name="T82" fmla="*/ 78 w 108"/>
                <a:gd name="T83" fmla="*/ 68 h 108"/>
                <a:gd name="T84" fmla="*/ 104 w 108"/>
                <a:gd name="T85" fmla="*/ 50 h 108"/>
                <a:gd name="T86" fmla="*/ 90 w 108"/>
                <a:gd name="T87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" h="108">
                  <a:moveTo>
                    <a:pt x="52" y="1"/>
                  </a:moveTo>
                  <a:cubicBezTo>
                    <a:pt x="23" y="3"/>
                    <a:pt x="0" y="27"/>
                    <a:pt x="1" y="57"/>
                  </a:cubicBezTo>
                  <a:cubicBezTo>
                    <a:pt x="3" y="86"/>
                    <a:pt x="27" y="108"/>
                    <a:pt x="57" y="107"/>
                  </a:cubicBezTo>
                  <a:cubicBezTo>
                    <a:pt x="86" y="106"/>
                    <a:pt x="108" y="81"/>
                    <a:pt x="107" y="52"/>
                  </a:cubicBezTo>
                  <a:cubicBezTo>
                    <a:pt x="106" y="23"/>
                    <a:pt x="81" y="0"/>
                    <a:pt x="52" y="1"/>
                  </a:cubicBezTo>
                  <a:close/>
                  <a:moveTo>
                    <a:pt x="103" y="44"/>
                  </a:moveTo>
                  <a:cubicBezTo>
                    <a:pt x="71" y="55"/>
                    <a:pt x="71" y="55"/>
                    <a:pt x="71" y="5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2" y="40"/>
                    <a:pt x="102" y="42"/>
                    <a:pt x="103" y="44"/>
                  </a:cubicBezTo>
                  <a:close/>
                  <a:moveTo>
                    <a:pt x="98" y="31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79" y="9"/>
                    <a:pt x="91" y="18"/>
                    <a:pt x="98" y="31"/>
                  </a:cubicBezTo>
                  <a:close/>
                  <a:moveTo>
                    <a:pt x="62" y="49"/>
                  </a:moveTo>
                  <a:cubicBezTo>
                    <a:pt x="63" y="49"/>
                    <a:pt x="64" y="50"/>
                    <a:pt x="65" y="51"/>
                  </a:cubicBezTo>
                  <a:cubicBezTo>
                    <a:pt x="65" y="52"/>
                    <a:pt x="64" y="53"/>
                    <a:pt x="63" y="53"/>
                  </a:cubicBezTo>
                  <a:cubicBezTo>
                    <a:pt x="62" y="54"/>
                    <a:pt x="61" y="53"/>
                    <a:pt x="61" y="52"/>
                  </a:cubicBezTo>
                  <a:cubicBezTo>
                    <a:pt x="61" y="51"/>
                    <a:pt x="61" y="50"/>
                    <a:pt x="62" y="49"/>
                  </a:cubicBezTo>
                  <a:close/>
                  <a:moveTo>
                    <a:pt x="61" y="63"/>
                  </a:moveTo>
                  <a:cubicBezTo>
                    <a:pt x="60" y="64"/>
                    <a:pt x="59" y="63"/>
                    <a:pt x="58" y="63"/>
                  </a:cubicBezTo>
                  <a:cubicBezTo>
                    <a:pt x="57" y="62"/>
                    <a:pt x="57" y="60"/>
                    <a:pt x="58" y="60"/>
                  </a:cubicBezTo>
                  <a:cubicBezTo>
                    <a:pt x="59" y="59"/>
                    <a:pt x="61" y="59"/>
                    <a:pt x="61" y="60"/>
                  </a:cubicBezTo>
                  <a:cubicBezTo>
                    <a:pt x="62" y="61"/>
                    <a:pt x="62" y="62"/>
                    <a:pt x="61" y="63"/>
                  </a:cubicBezTo>
                  <a:close/>
                  <a:moveTo>
                    <a:pt x="53" y="5"/>
                  </a:moveTo>
                  <a:cubicBezTo>
                    <a:pt x="55" y="5"/>
                    <a:pt x="57" y="5"/>
                    <a:pt x="59" y="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51" y="39"/>
                    <a:pt x="51" y="39"/>
                    <a:pt x="51" y="39"/>
                  </a:cubicBezTo>
                  <a:lnTo>
                    <a:pt x="53" y="5"/>
                  </a:lnTo>
                  <a:close/>
                  <a:moveTo>
                    <a:pt x="56" y="45"/>
                  </a:moveTo>
                  <a:cubicBezTo>
                    <a:pt x="56" y="46"/>
                    <a:pt x="55" y="47"/>
                    <a:pt x="54" y="47"/>
                  </a:cubicBezTo>
                  <a:cubicBezTo>
                    <a:pt x="53" y="47"/>
                    <a:pt x="52" y="46"/>
                    <a:pt x="52" y="45"/>
                  </a:cubicBezTo>
                  <a:cubicBezTo>
                    <a:pt x="52" y="44"/>
                    <a:pt x="53" y="43"/>
                    <a:pt x="54" y="43"/>
                  </a:cubicBezTo>
                  <a:cubicBezTo>
                    <a:pt x="55" y="43"/>
                    <a:pt x="56" y="44"/>
                    <a:pt x="56" y="45"/>
                  </a:cubicBezTo>
                  <a:close/>
                  <a:moveTo>
                    <a:pt x="54" y="48"/>
                  </a:moveTo>
                  <a:cubicBezTo>
                    <a:pt x="58" y="48"/>
                    <a:pt x="61" y="51"/>
                    <a:pt x="61" y="54"/>
                  </a:cubicBezTo>
                  <a:cubicBezTo>
                    <a:pt x="61" y="58"/>
                    <a:pt x="58" y="60"/>
                    <a:pt x="54" y="60"/>
                  </a:cubicBezTo>
                  <a:cubicBezTo>
                    <a:pt x="51" y="60"/>
                    <a:pt x="48" y="58"/>
                    <a:pt x="48" y="54"/>
                  </a:cubicBezTo>
                  <a:cubicBezTo>
                    <a:pt x="48" y="51"/>
                    <a:pt x="51" y="48"/>
                    <a:pt x="54" y="48"/>
                  </a:cubicBezTo>
                  <a:close/>
                  <a:moveTo>
                    <a:pt x="51" y="63"/>
                  </a:moveTo>
                  <a:cubicBezTo>
                    <a:pt x="50" y="63"/>
                    <a:pt x="49" y="64"/>
                    <a:pt x="48" y="63"/>
                  </a:cubicBezTo>
                  <a:cubicBezTo>
                    <a:pt x="47" y="62"/>
                    <a:pt x="47" y="61"/>
                    <a:pt x="47" y="60"/>
                  </a:cubicBezTo>
                  <a:cubicBezTo>
                    <a:pt x="48" y="59"/>
                    <a:pt x="49" y="59"/>
                    <a:pt x="50" y="60"/>
                  </a:cubicBezTo>
                  <a:cubicBezTo>
                    <a:pt x="51" y="60"/>
                    <a:pt x="51" y="62"/>
                    <a:pt x="51" y="63"/>
                  </a:cubicBezTo>
                  <a:close/>
                  <a:moveTo>
                    <a:pt x="48" y="52"/>
                  </a:moveTo>
                  <a:cubicBezTo>
                    <a:pt x="47" y="53"/>
                    <a:pt x="46" y="54"/>
                    <a:pt x="45" y="53"/>
                  </a:cubicBezTo>
                  <a:cubicBezTo>
                    <a:pt x="44" y="53"/>
                    <a:pt x="43" y="52"/>
                    <a:pt x="44" y="51"/>
                  </a:cubicBezTo>
                  <a:cubicBezTo>
                    <a:pt x="44" y="50"/>
                    <a:pt x="45" y="49"/>
                    <a:pt x="46" y="49"/>
                  </a:cubicBezTo>
                  <a:cubicBezTo>
                    <a:pt x="47" y="50"/>
                    <a:pt x="48" y="51"/>
                    <a:pt x="48" y="52"/>
                  </a:cubicBezTo>
                  <a:close/>
                  <a:moveTo>
                    <a:pt x="46" y="5"/>
                  </a:moveTo>
                  <a:cubicBezTo>
                    <a:pt x="43" y="29"/>
                    <a:pt x="43" y="29"/>
                    <a:pt x="43" y="29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9" y="17"/>
                    <a:pt x="31" y="8"/>
                    <a:pt x="46" y="5"/>
                  </a:cubicBezTo>
                  <a:close/>
                  <a:moveTo>
                    <a:pt x="9" y="34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9" y="34"/>
                    <a:pt x="9" y="34"/>
                  </a:cubicBezTo>
                  <a:close/>
                  <a:moveTo>
                    <a:pt x="17" y="87"/>
                  </a:moveTo>
                  <a:cubicBezTo>
                    <a:pt x="10" y="78"/>
                    <a:pt x="5" y="68"/>
                    <a:pt x="5" y="56"/>
                  </a:cubicBezTo>
                  <a:cubicBezTo>
                    <a:pt x="5" y="53"/>
                    <a:pt x="5" y="50"/>
                    <a:pt x="5" y="4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9" y="65"/>
                    <a:pt x="29" y="65"/>
                    <a:pt x="29" y="65"/>
                  </a:cubicBezTo>
                  <a:lnTo>
                    <a:pt x="17" y="87"/>
                  </a:lnTo>
                  <a:close/>
                  <a:moveTo>
                    <a:pt x="21" y="91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4"/>
                    <a:pt x="23" y="92"/>
                    <a:pt x="21" y="91"/>
                  </a:cubicBezTo>
                  <a:close/>
                  <a:moveTo>
                    <a:pt x="57" y="104"/>
                  </a:moveTo>
                  <a:cubicBezTo>
                    <a:pt x="48" y="104"/>
                    <a:pt x="40" y="102"/>
                    <a:pt x="33" y="99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68" y="102"/>
                    <a:pt x="62" y="103"/>
                    <a:pt x="57" y="104"/>
                  </a:cubicBezTo>
                  <a:close/>
                  <a:moveTo>
                    <a:pt x="79" y="97"/>
                  </a:moveTo>
                  <a:cubicBezTo>
                    <a:pt x="58" y="70"/>
                    <a:pt x="58" y="70"/>
                    <a:pt x="58" y="70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3" y="95"/>
                    <a:pt x="81" y="96"/>
                    <a:pt x="79" y="97"/>
                  </a:cubicBezTo>
                  <a:close/>
                  <a:moveTo>
                    <a:pt x="90" y="88"/>
                  </a:moveTo>
                  <a:cubicBezTo>
                    <a:pt x="78" y="68"/>
                    <a:pt x="78" y="68"/>
                    <a:pt x="78" y="68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4" y="51"/>
                    <a:pt x="104" y="51"/>
                    <a:pt x="104" y="52"/>
                  </a:cubicBezTo>
                  <a:cubicBezTo>
                    <a:pt x="104" y="66"/>
                    <a:pt x="99" y="79"/>
                    <a:pt x="90" y="8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6" name="Oval 1185"/>
            <p:cNvSpPr>
              <a:spLocks noChangeArrowheads="1"/>
            </p:cNvSpPr>
            <p:nvPr/>
          </p:nvSpPr>
          <p:spPr bwMode="auto">
            <a:xfrm>
              <a:off x="-7162800" y="3817938"/>
              <a:ext cx="15875" cy="142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7" name="Freeform 1186"/>
            <p:cNvSpPr>
              <a:spLocks/>
            </p:cNvSpPr>
            <p:nvPr/>
          </p:nvSpPr>
          <p:spPr bwMode="auto">
            <a:xfrm>
              <a:off x="-7127875" y="3840163"/>
              <a:ext cx="14288" cy="19050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4 h 5"/>
                <a:gd name="T4" fmla="*/ 0 w 4"/>
                <a:gd name="T5" fmla="*/ 3 h 5"/>
                <a:gd name="T6" fmla="*/ 1 w 4"/>
                <a:gd name="T7" fmla="*/ 0 h 5"/>
                <a:gd name="T8" fmla="*/ 4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8" name="Freeform 1187"/>
            <p:cNvSpPr>
              <a:spLocks/>
            </p:cNvSpPr>
            <p:nvPr/>
          </p:nvSpPr>
          <p:spPr bwMode="auto">
            <a:xfrm>
              <a:off x="-7143750" y="3876675"/>
              <a:ext cx="19050" cy="19050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4 h 5"/>
                <a:gd name="T4" fmla="*/ 1 w 5"/>
                <a:gd name="T5" fmla="*/ 1 h 5"/>
                <a:gd name="T6" fmla="*/ 4 w 5"/>
                <a:gd name="T7" fmla="*/ 1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4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9" name="Freeform 1188"/>
            <p:cNvSpPr>
              <a:spLocks/>
            </p:cNvSpPr>
            <p:nvPr/>
          </p:nvSpPr>
          <p:spPr bwMode="auto">
            <a:xfrm>
              <a:off x="-7181850" y="3876675"/>
              <a:ext cx="15875" cy="19050"/>
            </a:xfrm>
            <a:custGeom>
              <a:avLst/>
              <a:gdLst>
                <a:gd name="T0" fmla="*/ 4 w 4"/>
                <a:gd name="T1" fmla="*/ 4 h 5"/>
                <a:gd name="T2" fmla="*/ 1 w 4"/>
                <a:gd name="T3" fmla="*/ 4 h 5"/>
                <a:gd name="T4" fmla="*/ 0 w 4"/>
                <a:gd name="T5" fmla="*/ 1 h 5"/>
                <a:gd name="T6" fmla="*/ 3 w 4"/>
                <a:gd name="T7" fmla="*/ 1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0" name="Freeform 1189"/>
            <p:cNvSpPr>
              <a:spLocks/>
            </p:cNvSpPr>
            <p:nvPr/>
          </p:nvSpPr>
          <p:spPr bwMode="auto">
            <a:xfrm>
              <a:off x="-7196138" y="3840163"/>
              <a:ext cx="19050" cy="19050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4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1" name="Oval 1190"/>
            <p:cNvSpPr>
              <a:spLocks noChangeArrowheads="1"/>
            </p:cNvSpPr>
            <p:nvPr/>
          </p:nvSpPr>
          <p:spPr bwMode="auto">
            <a:xfrm>
              <a:off x="-7177088" y="3835400"/>
              <a:ext cx="49213" cy="4603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2" name="Freeform 1191"/>
            <p:cNvSpPr>
              <a:spLocks/>
            </p:cNvSpPr>
            <p:nvPr/>
          </p:nvSpPr>
          <p:spPr bwMode="auto">
            <a:xfrm>
              <a:off x="-7278688" y="3892550"/>
              <a:ext cx="101600" cy="119063"/>
            </a:xfrm>
            <a:custGeom>
              <a:avLst/>
              <a:gdLst>
                <a:gd name="T0" fmla="*/ 27 w 27"/>
                <a:gd name="T1" fmla="*/ 6 h 32"/>
                <a:gd name="T2" fmla="*/ 5 w 27"/>
                <a:gd name="T3" fmla="*/ 32 h 32"/>
                <a:gd name="T4" fmla="*/ 0 w 27"/>
                <a:gd name="T5" fmla="*/ 28 h 32"/>
                <a:gd name="T6" fmla="*/ 19 w 27"/>
                <a:gd name="T7" fmla="*/ 0 h 32"/>
                <a:gd name="T8" fmla="*/ 27 w 27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27" y="6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3" y="31"/>
                    <a:pt x="2" y="29"/>
                    <a:pt x="0" y="28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3" name="Freeform 1192"/>
            <p:cNvSpPr>
              <a:spLocks/>
            </p:cNvSpPr>
            <p:nvPr/>
          </p:nvSpPr>
          <p:spPr bwMode="auto">
            <a:xfrm>
              <a:off x="-7331075" y="3783013"/>
              <a:ext cx="131763" cy="71438"/>
            </a:xfrm>
            <a:custGeom>
              <a:avLst/>
              <a:gdLst>
                <a:gd name="T0" fmla="*/ 35 w 35"/>
                <a:gd name="T1" fmla="*/ 10 h 19"/>
                <a:gd name="T2" fmla="*/ 31 w 35"/>
                <a:gd name="T3" fmla="*/ 19 h 19"/>
                <a:gd name="T4" fmla="*/ 0 w 35"/>
                <a:gd name="T5" fmla="*/ 6 h 19"/>
                <a:gd name="T6" fmla="*/ 2 w 35"/>
                <a:gd name="T7" fmla="*/ 0 h 19"/>
                <a:gd name="T8" fmla="*/ 35 w 35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5" y="10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0"/>
                    <a:pt x="2" y="0"/>
                  </a:cubicBezTo>
                  <a:lnTo>
                    <a:pt x="35" y="1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4" name="Freeform 1193"/>
            <p:cNvSpPr>
              <a:spLocks/>
            </p:cNvSpPr>
            <p:nvPr/>
          </p:nvSpPr>
          <p:spPr bwMode="auto">
            <a:xfrm>
              <a:off x="-7165975" y="3675063"/>
              <a:ext cx="38100" cy="127000"/>
            </a:xfrm>
            <a:custGeom>
              <a:avLst/>
              <a:gdLst>
                <a:gd name="T0" fmla="*/ 10 w 10"/>
                <a:gd name="T1" fmla="*/ 34 h 34"/>
                <a:gd name="T2" fmla="*/ 0 w 10"/>
                <a:gd name="T3" fmla="*/ 34 h 34"/>
                <a:gd name="T4" fmla="*/ 2 w 10"/>
                <a:gd name="T5" fmla="*/ 0 h 34"/>
                <a:gd name="T6" fmla="*/ 8 w 10"/>
                <a:gd name="T7" fmla="*/ 0 h 34"/>
                <a:gd name="T8" fmla="*/ 10 w 10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4">
                  <a:moveTo>
                    <a:pt x="1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lnTo>
                    <a:pt x="10" y="3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5" name="Freeform 1194"/>
            <p:cNvSpPr>
              <a:spLocks/>
            </p:cNvSpPr>
            <p:nvPr/>
          </p:nvSpPr>
          <p:spPr bwMode="auto">
            <a:xfrm>
              <a:off x="-7102475" y="3798888"/>
              <a:ext cx="131763" cy="63500"/>
            </a:xfrm>
            <a:custGeom>
              <a:avLst/>
              <a:gdLst>
                <a:gd name="T0" fmla="*/ 35 w 35"/>
                <a:gd name="T1" fmla="*/ 6 h 17"/>
                <a:gd name="T2" fmla="*/ 3 w 35"/>
                <a:gd name="T3" fmla="*/ 17 h 17"/>
                <a:gd name="T4" fmla="*/ 0 w 35"/>
                <a:gd name="T5" fmla="*/ 8 h 17"/>
                <a:gd name="T6" fmla="*/ 33 w 35"/>
                <a:gd name="T7" fmla="*/ 0 h 17"/>
                <a:gd name="T8" fmla="*/ 3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5" y="6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2"/>
                    <a:pt x="34" y="4"/>
                    <a:pt x="35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6" name="Freeform 1195"/>
            <p:cNvSpPr>
              <a:spLocks/>
            </p:cNvSpPr>
            <p:nvPr/>
          </p:nvSpPr>
          <p:spPr bwMode="auto">
            <a:xfrm>
              <a:off x="-7140575" y="3895725"/>
              <a:ext cx="98425" cy="123825"/>
            </a:xfrm>
            <a:custGeom>
              <a:avLst/>
              <a:gdLst>
                <a:gd name="T0" fmla="*/ 26 w 26"/>
                <a:gd name="T1" fmla="*/ 30 h 33"/>
                <a:gd name="T2" fmla="*/ 21 w 26"/>
                <a:gd name="T3" fmla="*/ 33 h 33"/>
                <a:gd name="T4" fmla="*/ 0 w 26"/>
                <a:gd name="T5" fmla="*/ 6 h 33"/>
                <a:gd name="T6" fmla="*/ 8 w 26"/>
                <a:gd name="T7" fmla="*/ 0 h 33"/>
                <a:gd name="T8" fmla="*/ 26 w 26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6" y="30"/>
                  </a:moveTo>
                  <a:cubicBezTo>
                    <a:pt x="25" y="31"/>
                    <a:pt x="23" y="32"/>
                    <a:pt x="21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26" y="3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7" name="Freeform 1196"/>
            <p:cNvSpPr>
              <a:spLocks/>
            </p:cNvSpPr>
            <p:nvPr/>
          </p:nvSpPr>
          <p:spPr bwMode="auto">
            <a:xfrm>
              <a:off x="-7064375" y="3843338"/>
              <a:ext cx="96838" cy="142875"/>
            </a:xfrm>
            <a:custGeom>
              <a:avLst/>
              <a:gdLst>
                <a:gd name="T0" fmla="*/ 26 w 26"/>
                <a:gd name="T1" fmla="*/ 2 h 38"/>
                <a:gd name="T2" fmla="*/ 12 w 26"/>
                <a:gd name="T3" fmla="*/ 38 h 38"/>
                <a:gd name="T4" fmla="*/ 0 w 26"/>
                <a:gd name="T5" fmla="*/ 18 h 38"/>
                <a:gd name="T6" fmla="*/ 3 w 26"/>
                <a:gd name="T7" fmla="*/ 10 h 38"/>
                <a:gd name="T8" fmla="*/ 26 w 26"/>
                <a:gd name="T9" fmla="*/ 0 h 38"/>
                <a:gd name="T10" fmla="*/ 26 w 26"/>
                <a:gd name="T1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8">
                  <a:moveTo>
                    <a:pt x="26" y="2"/>
                  </a:moveTo>
                  <a:cubicBezTo>
                    <a:pt x="26" y="16"/>
                    <a:pt x="21" y="29"/>
                    <a:pt x="12" y="3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8" name="Freeform 1197"/>
            <p:cNvSpPr>
              <a:spLocks/>
            </p:cNvSpPr>
            <p:nvPr/>
          </p:nvSpPr>
          <p:spPr bwMode="auto">
            <a:xfrm>
              <a:off x="-7234238" y="3959225"/>
              <a:ext cx="153988" cy="87313"/>
            </a:xfrm>
            <a:custGeom>
              <a:avLst/>
              <a:gdLst>
                <a:gd name="T0" fmla="*/ 41 w 41"/>
                <a:gd name="T1" fmla="*/ 19 h 23"/>
                <a:gd name="T2" fmla="*/ 24 w 41"/>
                <a:gd name="T3" fmla="*/ 23 h 23"/>
                <a:gd name="T4" fmla="*/ 0 w 41"/>
                <a:gd name="T5" fmla="*/ 18 h 23"/>
                <a:gd name="T6" fmla="*/ 16 w 41"/>
                <a:gd name="T7" fmla="*/ 0 h 23"/>
                <a:gd name="T8" fmla="*/ 24 w 41"/>
                <a:gd name="T9" fmla="*/ 0 h 23"/>
                <a:gd name="T10" fmla="*/ 41 w 41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3">
                  <a:moveTo>
                    <a:pt x="41" y="19"/>
                  </a:moveTo>
                  <a:cubicBezTo>
                    <a:pt x="35" y="21"/>
                    <a:pt x="29" y="22"/>
                    <a:pt x="24" y="23"/>
                  </a:cubicBezTo>
                  <a:cubicBezTo>
                    <a:pt x="15" y="23"/>
                    <a:pt x="7" y="21"/>
                    <a:pt x="0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41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9" name="Freeform 1198"/>
            <p:cNvSpPr>
              <a:spLocks/>
            </p:cNvSpPr>
            <p:nvPr/>
          </p:nvSpPr>
          <p:spPr bwMode="auto">
            <a:xfrm>
              <a:off x="-7339013" y="3832225"/>
              <a:ext cx="90488" cy="149225"/>
            </a:xfrm>
            <a:custGeom>
              <a:avLst/>
              <a:gdLst>
                <a:gd name="T0" fmla="*/ 24 w 24"/>
                <a:gd name="T1" fmla="*/ 18 h 40"/>
                <a:gd name="T2" fmla="*/ 12 w 24"/>
                <a:gd name="T3" fmla="*/ 40 h 40"/>
                <a:gd name="T4" fmla="*/ 0 w 24"/>
                <a:gd name="T5" fmla="*/ 9 h 40"/>
                <a:gd name="T6" fmla="*/ 0 w 24"/>
                <a:gd name="T7" fmla="*/ 0 h 40"/>
                <a:gd name="T8" fmla="*/ 22 w 24"/>
                <a:gd name="T9" fmla="*/ 10 h 40"/>
                <a:gd name="T10" fmla="*/ 24 w 24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0">
                  <a:moveTo>
                    <a:pt x="24" y="18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5" y="31"/>
                    <a:pt x="0" y="21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4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0" name="Freeform 1199"/>
            <p:cNvSpPr>
              <a:spLocks/>
            </p:cNvSpPr>
            <p:nvPr/>
          </p:nvSpPr>
          <p:spPr bwMode="auto">
            <a:xfrm>
              <a:off x="-7312025" y="3675063"/>
              <a:ext cx="127000" cy="107950"/>
            </a:xfrm>
            <a:custGeom>
              <a:avLst/>
              <a:gdLst>
                <a:gd name="T0" fmla="*/ 34 w 34"/>
                <a:gd name="T1" fmla="*/ 0 h 29"/>
                <a:gd name="T2" fmla="*/ 31 w 34"/>
                <a:gd name="T3" fmla="*/ 24 h 29"/>
                <a:gd name="T4" fmla="*/ 24 w 34"/>
                <a:gd name="T5" fmla="*/ 29 h 29"/>
                <a:gd name="T6" fmla="*/ 0 w 34"/>
                <a:gd name="T7" fmla="*/ 24 h 29"/>
                <a:gd name="T8" fmla="*/ 34 w 3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9">
                  <a:moveTo>
                    <a:pt x="34" y="0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12"/>
                    <a:pt x="19" y="3"/>
                    <a:pt x="34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1" name="Freeform 1200"/>
            <p:cNvSpPr>
              <a:spLocks/>
            </p:cNvSpPr>
            <p:nvPr/>
          </p:nvSpPr>
          <p:spPr bwMode="auto">
            <a:xfrm>
              <a:off x="-7110413" y="3678238"/>
              <a:ext cx="120650" cy="112713"/>
            </a:xfrm>
            <a:custGeom>
              <a:avLst/>
              <a:gdLst>
                <a:gd name="T0" fmla="*/ 32 w 32"/>
                <a:gd name="T1" fmla="*/ 25 h 30"/>
                <a:gd name="T2" fmla="*/ 9 w 32"/>
                <a:gd name="T3" fmla="*/ 30 h 30"/>
                <a:gd name="T4" fmla="*/ 2 w 32"/>
                <a:gd name="T5" fmla="*/ 25 h 30"/>
                <a:gd name="T6" fmla="*/ 0 w 32"/>
                <a:gd name="T7" fmla="*/ 0 h 30"/>
                <a:gd name="T8" fmla="*/ 32 w 3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25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"/>
                    <a:pt x="25" y="12"/>
                    <a:pt x="32" y="2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2" name="Freeform 1201"/>
            <p:cNvSpPr>
              <a:spLocks noEditPoints="1"/>
            </p:cNvSpPr>
            <p:nvPr/>
          </p:nvSpPr>
          <p:spPr bwMode="auto">
            <a:xfrm>
              <a:off x="-9847263" y="3576638"/>
              <a:ext cx="565150" cy="563563"/>
            </a:xfrm>
            <a:custGeom>
              <a:avLst/>
              <a:gdLst>
                <a:gd name="T0" fmla="*/ 123 w 151"/>
                <a:gd name="T1" fmla="*/ 17 h 150"/>
                <a:gd name="T2" fmla="*/ 76 w 151"/>
                <a:gd name="T3" fmla="*/ 0 h 150"/>
                <a:gd name="T4" fmla="*/ 28 w 151"/>
                <a:gd name="T5" fmla="*/ 17 h 150"/>
                <a:gd name="T6" fmla="*/ 12 w 151"/>
                <a:gd name="T7" fmla="*/ 36 h 150"/>
                <a:gd name="T8" fmla="*/ 0 w 151"/>
                <a:gd name="T9" fmla="*/ 75 h 150"/>
                <a:gd name="T10" fmla="*/ 12 w 151"/>
                <a:gd name="T11" fmla="*/ 115 h 150"/>
                <a:gd name="T12" fmla="*/ 76 w 151"/>
                <a:gd name="T13" fmla="*/ 150 h 150"/>
                <a:gd name="T14" fmla="*/ 151 w 151"/>
                <a:gd name="T15" fmla="*/ 75 h 150"/>
                <a:gd name="T16" fmla="*/ 123 w 151"/>
                <a:gd name="T17" fmla="*/ 17 h 150"/>
                <a:gd name="T18" fmla="*/ 76 w 151"/>
                <a:gd name="T19" fmla="*/ 133 h 150"/>
                <a:gd name="T20" fmla="*/ 18 w 151"/>
                <a:gd name="T21" fmla="*/ 75 h 150"/>
                <a:gd name="T22" fmla="*/ 76 w 151"/>
                <a:gd name="T23" fmla="*/ 17 h 150"/>
                <a:gd name="T24" fmla="*/ 134 w 151"/>
                <a:gd name="T25" fmla="*/ 75 h 150"/>
                <a:gd name="T26" fmla="*/ 76 w 151"/>
                <a:gd name="T2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50">
                  <a:moveTo>
                    <a:pt x="123" y="17"/>
                  </a:moveTo>
                  <a:cubicBezTo>
                    <a:pt x="110" y="7"/>
                    <a:pt x="94" y="0"/>
                    <a:pt x="76" y="0"/>
                  </a:cubicBezTo>
                  <a:cubicBezTo>
                    <a:pt x="57" y="0"/>
                    <a:pt x="41" y="7"/>
                    <a:pt x="28" y="17"/>
                  </a:cubicBezTo>
                  <a:cubicBezTo>
                    <a:pt x="21" y="22"/>
                    <a:pt x="16" y="29"/>
                    <a:pt x="12" y="36"/>
                  </a:cubicBezTo>
                  <a:cubicBezTo>
                    <a:pt x="4" y="47"/>
                    <a:pt x="0" y="61"/>
                    <a:pt x="0" y="75"/>
                  </a:cubicBezTo>
                  <a:cubicBezTo>
                    <a:pt x="0" y="90"/>
                    <a:pt x="4" y="103"/>
                    <a:pt x="12" y="115"/>
                  </a:cubicBezTo>
                  <a:cubicBezTo>
                    <a:pt x="25" y="136"/>
                    <a:pt x="48" y="150"/>
                    <a:pt x="76" y="150"/>
                  </a:cubicBezTo>
                  <a:cubicBezTo>
                    <a:pt x="117" y="150"/>
                    <a:pt x="151" y="117"/>
                    <a:pt x="151" y="75"/>
                  </a:cubicBezTo>
                  <a:cubicBezTo>
                    <a:pt x="151" y="52"/>
                    <a:pt x="140" y="31"/>
                    <a:pt x="123" y="17"/>
                  </a:cubicBezTo>
                  <a:close/>
                  <a:moveTo>
                    <a:pt x="76" y="133"/>
                  </a:moveTo>
                  <a:cubicBezTo>
                    <a:pt x="43" y="133"/>
                    <a:pt x="18" y="107"/>
                    <a:pt x="18" y="75"/>
                  </a:cubicBezTo>
                  <a:cubicBezTo>
                    <a:pt x="18" y="43"/>
                    <a:pt x="43" y="17"/>
                    <a:pt x="76" y="17"/>
                  </a:cubicBezTo>
                  <a:cubicBezTo>
                    <a:pt x="108" y="17"/>
                    <a:pt x="134" y="43"/>
                    <a:pt x="134" y="75"/>
                  </a:cubicBezTo>
                  <a:cubicBezTo>
                    <a:pt x="134" y="107"/>
                    <a:pt x="108" y="133"/>
                    <a:pt x="76" y="133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3" name="Freeform 1202"/>
            <p:cNvSpPr>
              <a:spLocks noEditPoints="1"/>
            </p:cNvSpPr>
            <p:nvPr/>
          </p:nvSpPr>
          <p:spPr bwMode="auto">
            <a:xfrm>
              <a:off x="-9780588" y="3640138"/>
              <a:ext cx="434975" cy="436563"/>
            </a:xfrm>
            <a:custGeom>
              <a:avLst/>
              <a:gdLst>
                <a:gd name="T0" fmla="*/ 58 w 116"/>
                <a:gd name="T1" fmla="*/ 0 h 116"/>
                <a:gd name="T2" fmla="*/ 0 w 116"/>
                <a:gd name="T3" fmla="*/ 58 h 116"/>
                <a:gd name="T4" fmla="*/ 58 w 116"/>
                <a:gd name="T5" fmla="*/ 116 h 116"/>
                <a:gd name="T6" fmla="*/ 116 w 116"/>
                <a:gd name="T7" fmla="*/ 58 h 116"/>
                <a:gd name="T8" fmla="*/ 58 w 116"/>
                <a:gd name="T9" fmla="*/ 0 h 116"/>
                <a:gd name="T10" fmla="*/ 60 w 116"/>
                <a:gd name="T11" fmla="*/ 111 h 116"/>
                <a:gd name="T12" fmla="*/ 5 w 116"/>
                <a:gd name="T13" fmla="*/ 61 h 116"/>
                <a:gd name="T14" fmla="*/ 55 w 116"/>
                <a:gd name="T15" fmla="*/ 5 h 116"/>
                <a:gd name="T16" fmla="*/ 110 w 116"/>
                <a:gd name="T17" fmla="*/ 56 h 116"/>
                <a:gd name="T18" fmla="*/ 60 w 116"/>
                <a:gd name="T19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25" y="0"/>
                    <a:pt x="0" y="26"/>
                    <a:pt x="0" y="58"/>
                  </a:cubicBezTo>
                  <a:cubicBezTo>
                    <a:pt x="0" y="90"/>
                    <a:pt x="25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60" y="111"/>
                  </a:moveTo>
                  <a:cubicBezTo>
                    <a:pt x="31" y="112"/>
                    <a:pt x="6" y="90"/>
                    <a:pt x="5" y="61"/>
                  </a:cubicBezTo>
                  <a:cubicBezTo>
                    <a:pt x="3" y="31"/>
                    <a:pt x="26" y="7"/>
                    <a:pt x="55" y="5"/>
                  </a:cubicBezTo>
                  <a:cubicBezTo>
                    <a:pt x="84" y="4"/>
                    <a:pt x="109" y="27"/>
                    <a:pt x="110" y="56"/>
                  </a:cubicBezTo>
                  <a:cubicBezTo>
                    <a:pt x="112" y="85"/>
                    <a:pt x="89" y="110"/>
                    <a:pt x="60" y="111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4" name="Freeform 1203"/>
            <p:cNvSpPr>
              <a:spLocks noEditPoints="1"/>
            </p:cNvSpPr>
            <p:nvPr/>
          </p:nvSpPr>
          <p:spPr bwMode="auto">
            <a:xfrm>
              <a:off x="-9769475" y="3656013"/>
              <a:ext cx="409575" cy="404813"/>
            </a:xfrm>
            <a:custGeom>
              <a:avLst/>
              <a:gdLst>
                <a:gd name="T0" fmla="*/ 2 w 109"/>
                <a:gd name="T1" fmla="*/ 57 h 108"/>
                <a:gd name="T2" fmla="*/ 107 w 109"/>
                <a:gd name="T3" fmla="*/ 52 h 108"/>
                <a:gd name="T4" fmla="*/ 103 w 109"/>
                <a:gd name="T5" fmla="*/ 44 h 108"/>
                <a:gd name="T6" fmla="*/ 68 w 109"/>
                <a:gd name="T7" fmla="*/ 46 h 108"/>
                <a:gd name="T8" fmla="*/ 103 w 109"/>
                <a:gd name="T9" fmla="*/ 44 h 108"/>
                <a:gd name="T10" fmla="*/ 75 w 109"/>
                <a:gd name="T11" fmla="*/ 36 h 108"/>
                <a:gd name="T12" fmla="*/ 66 w 109"/>
                <a:gd name="T13" fmla="*/ 6 h 108"/>
                <a:gd name="T14" fmla="*/ 62 w 109"/>
                <a:gd name="T15" fmla="*/ 49 h 108"/>
                <a:gd name="T16" fmla="*/ 64 w 109"/>
                <a:gd name="T17" fmla="*/ 53 h 108"/>
                <a:gd name="T18" fmla="*/ 62 w 109"/>
                <a:gd name="T19" fmla="*/ 49 h 108"/>
                <a:gd name="T20" fmla="*/ 58 w 109"/>
                <a:gd name="T21" fmla="*/ 63 h 108"/>
                <a:gd name="T22" fmla="*/ 61 w 109"/>
                <a:gd name="T23" fmla="*/ 60 h 108"/>
                <a:gd name="T24" fmla="*/ 53 w 109"/>
                <a:gd name="T25" fmla="*/ 5 h 108"/>
                <a:gd name="T26" fmla="*/ 61 w 109"/>
                <a:gd name="T27" fmla="*/ 39 h 108"/>
                <a:gd name="T28" fmla="*/ 53 w 109"/>
                <a:gd name="T29" fmla="*/ 5 h 108"/>
                <a:gd name="T30" fmla="*/ 55 w 109"/>
                <a:gd name="T31" fmla="*/ 47 h 108"/>
                <a:gd name="T32" fmla="*/ 55 w 109"/>
                <a:gd name="T33" fmla="*/ 43 h 108"/>
                <a:gd name="T34" fmla="*/ 55 w 109"/>
                <a:gd name="T35" fmla="*/ 48 h 108"/>
                <a:gd name="T36" fmla="*/ 55 w 109"/>
                <a:gd name="T37" fmla="*/ 60 h 108"/>
                <a:gd name="T38" fmla="*/ 55 w 109"/>
                <a:gd name="T39" fmla="*/ 48 h 108"/>
                <a:gd name="T40" fmla="*/ 48 w 109"/>
                <a:gd name="T41" fmla="*/ 63 h 108"/>
                <a:gd name="T42" fmla="*/ 50 w 109"/>
                <a:gd name="T43" fmla="*/ 60 h 108"/>
                <a:gd name="T44" fmla="*/ 48 w 109"/>
                <a:gd name="T45" fmla="*/ 52 h 108"/>
                <a:gd name="T46" fmla="*/ 44 w 109"/>
                <a:gd name="T47" fmla="*/ 51 h 108"/>
                <a:gd name="T48" fmla="*/ 48 w 109"/>
                <a:gd name="T49" fmla="*/ 52 h 108"/>
                <a:gd name="T50" fmla="*/ 43 w 109"/>
                <a:gd name="T51" fmla="*/ 29 h 108"/>
                <a:gd name="T52" fmla="*/ 12 w 109"/>
                <a:gd name="T53" fmla="*/ 29 h 108"/>
                <a:gd name="T54" fmla="*/ 9 w 109"/>
                <a:gd name="T55" fmla="*/ 34 h 108"/>
                <a:gd name="T56" fmla="*/ 39 w 109"/>
                <a:gd name="T57" fmla="*/ 53 h 108"/>
                <a:gd name="T58" fmla="*/ 9 w 109"/>
                <a:gd name="T59" fmla="*/ 34 h 108"/>
                <a:gd name="T60" fmla="*/ 5 w 109"/>
                <a:gd name="T61" fmla="*/ 56 h 108"/>
                <a:gd name="T62" fmla="*/ 27 w 109"/>
                <a:gd name="T63" fmla="*/ 57 h 108"/>
                <a:gd name="T64" fmla="*/ 17 w 109"/>
                <a:gd name="T65" fmla="*/ 87 h 108"/>
                <a:gd name="T66" fmla="*/ 40 w 109"/>
                <a:gd name="T67" fmla="*/ 63 h 108"/>
                <a:gd name="T68" fmla="*/ 26 w 109"/>
                <a:gd name="T69" fmla="*/ 95 h 108"/>
                <a:gd name="T70" fmla="*/ 57 w 109"/>
                <a:gd name="T71" fmla="*/ 104 h 108"/>
                <a:gd name="T72" fmla="*/ 49 w 109"/>
                <a:gd name="T73" fmla="*/ 81 h 108"/>
                <a:gd name="T74" fmla="*/ 74 w 109"/>
                <a:gd name="T75" fmla="*/ 100 h 108"/>
                <a:gd name="T76" fmla="*/ 79 w 109"/>
                <a:gd name="T77" fmla="*/ 97 h 108"/>
                <a:gd name="T78" fmla="*/ 66 w 109"/>
                <a:gd name="T79" fmla="*/ 64 h 108"/>
                <a:gd name="T80" fmla="*/ 79 w 109"/>
                <a:gd name="T81" fmla="*/ 97 h 108"/>
                <a:gd name="T82" fmla="*/ 78 w 109"/>
                <a:gd name="T83" fmla="*/ 68 h 108"/>
                <a:gd name="T84" fmla="*/ 104 w 109"/>
                <a:gd name="T85" fmla="*/ 50 h 108"/>
                <a:gd name="T86" fmla="*/ 90 w 109"/>
                <a:gd name="T87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8">
                  <a:moveTo>
                    <a:pt x="52" y="1"/>
                  </a:moveTo>
                  <a:cubicBezTo>
                    <a:pt x="23" y="3"/>
                    <a:pt x="0" y="27"/>
                    <a:pt x="2" y="57"/>
                  </a:cubicBezTo>
                  <a:cubicBezTo>
                    <a:pt x="3" y="86"/>
                    <a:pt x="28" y="108"/>
                    <a:pt x="57" y="107"/>
                  </a:cubicBezTo>
                  <a:cubicBezTo>
                    <a:pt x="86" y="106"/>
                    <a:pt x="109" y="81"/>
                    <a:pt x="107" y="52"/>
                  </a:cubicBezTo>
                  <a:cubicBezTo>
                    <a:pt x="106" y="23"/>
                    <a:pt x="81" y="0"/>
                    <a:pt x="52" y="1"/>
                  </a:cubicBezTo>
                  <a:close/>
                  <a:moveTo>
                    <a:pt x="103" y="44"/>
                  </a:moveTo>
                  <a:cubicBezTo>
                    <a:pt x="71" y="55"/>
                    <a:pt x="71" y="55"/>
                    <a:pt x="71" y="5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2" y="40"/>
                    <a:pt x="102" y="42"/>
                    <a:pt x="103" y="44"/>
                  </a:cubicBezTo>
                  <a:close/>
                  <a:moveTo>
                    <a:pt x="98" y="31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80" y="9"/>
                    <a:pt x="91" y="18"/>
                    <a:pt x="98" y="31"/>
                  </a:cubicBezTo>
                  <a:close/>
                  <a:moveTo>
                    <a:pt x="62" y="49"/>
                  </a:moveTo>
                  <a:cubicBezTo>
                    <a:pt x="63" y="49"/>
                    <a:pt x="65" y="50"/>
                    <a:pt x="65" y="51"/>
                  </a:cubicBezTo>
                  <a:cubicBezTo>
                    <a:pt x="65" y="52"/>
                    <a:pt x="65" y="53"/>
                    <a:pt x="64" y="53"/>
                  </a:cubicBezTo>
                  <a:cubicBezTo>
                    <a:pt x="63" y="54"/>
                    <a:pt x="61" y="53"/>
                    <a:pt x="61" y="52"/>
                  </a:cubicBezTo>
                  <a:cubicBezTo>
                    <a:pt x="61" y="51"/>
                    <a:pt x="61" y="50"/>
                    <a:pt x="62" y="49"/>
                  </a:cubicBezTo>
                  <a:close/>
                  <a:moveTo>
                    <a:pt x="61" y="63"/>
                  </a:moveTo>
                  <a:cubicBezTo>
                    <a:pt x="60" y="64"/>
                    <a:pt x="59" y="63"/>
                    <a:pt x="58" y="63"/>
                  </a:cubicBezTo>
                  <a:cubicBezTo>
                    <a:pt x="58" y="62"/>
                    <a:pt x="58" y="60"/>
                    <a:pt x="59" y="60"/>
                  </a:cubicBezTo>
                  <a:cubicBezTo>
                    <a:pt x="59" y="59"/>
                    <a:pt x="61" y="59"/>
                    <a:pt x="61" y="60"/>
                  </a:cubicBezTo>
                  <a:cubicBezTo>
                    <a:pt x="62" y="61"/>
                    <a:pt x="62" y="62"/>
                    <a:pt x="61" y="63"/>
                  </a:cubicBezTo>
                  <a:close/>
                  <a:moveTo>
                    <a:pt x="53" y="5"/>
                  </a:moveTo>
                  <a:cubicBezTo>
                    <a:pt x="55" y="5"/>
                    <a:pt x="57" y="5"/>
                    <a:pt x="59" y="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51" y="39"/>
                    <a:pt x="51" y="39"/>
                    <a:pt x="51" y="39"/>
                  </a:cubicBezTo>
                  <a:lnTo>
                    <a:pt x="53" y="5"/>
                  </a:lnTo>
                  <a:close/>
                  <a:moveTo>
                    <a:pt x="57" y="45"/>
                  </a:moveTo>
                  <a:cubicBezTo>
                    <a:pt x="57" y="46"/>
                    <a:pt x="56" y="47"/>
                    <a:pt x="55" y="47"/>
                  </a:cubicBezTo>
                  <a:cubicBezTo>
                    <a:pt x="53" y="47"/>
                    <a:pt x="53" y="46"/>
                    <a:pt x="53" y="45"/>
                  </a:cubicBezTo>
                  <a:cubicBezTo>
                    <a:pt x="53" y="44"/>
                    <a:pt x="53" y="43"/>
                    <a:pt x="55" y="43"/>
                  </a:cubicBezTo>
                  <a:cubicBezTo>
                    <a:pt x="56" y="43"/>
                    <a:pt x="57" y="44"/>
                    <a:pt x="57" y="45"/>
                  </a:cubicBezTo>
                  <a:close/>
                  <a:moveTo>
                    <a:pt x="55" y="48"/>
                  </a:moveTo>
                  <a:cubicBezTo>
                    <a:pt x="58" y="48"/>
                    <a:pt x="61" y="51"/>
                    <a:pt x="61" y="54"/>
                  </a:cubicBezTo>
                  <a:cubicBezTo>
                    <a:pt x="61" y="58"/>
                    <a:pt x="58" y="60"/>
                    <a:pt x="55" y="60"/>
                  </a:cubicBezTo>
                  <a:cubicBezTo>
                    <a:pt x="51" y="60"/>
                    <a:pt x="48" y="58"/>
                    <a:pt x="48" y="54"/>
                  </a:cubicBezTo>
                  <a:cubicBezTo>
                    <a:pt x="48" y="51"/>
                    <a:pt x="51" y="48"/>
                    <a:pt x="55" y="48"/>
                  </a:cubicBezTo>
                  <a:close/>
                  <a:moveTo>
                    <a:pt x="51" y="63"/>
                  </a:moveTo>
                  <a:cubicBezTo>
                    <a:pt x="50" y="63"/>
                    <a:pt x="49" y="64"/>
                    <a:pt x="48" y="63"/>
                  </a:cubicBezTo>
                  <a:cubicBezTo>
                    <a:pt x="47" y="62"/>
                    <a:pt x="47" y="61"/>
                    <a:pt x="48" y="60"/>
                  </a:cubicBezTo>
                  <a:cubicBezTo>
                    <a:pt x="48" y="59"/>
                    <a:pt x="49" y="59"/>
                    <a:pt x="50" y="60"/>
                  </a:cubicBezTo>
                  <a:cubicBezTo>
                    <a:pt x="51" y="60"/>
                    <a:pt x="51" y="62"/>
                    <a:pt x="51" y="63"/>
                  </a:cubicBezTo>
                  <a:close/>
                  <a:moveTo>
                    <a:pt x="48" y="52"/>
                  </a:moveTo>
                  <a:cubicBezTo>
                    <a:pt x="47" y="53"/>
                    <a:pt x="46" y="54"/>
                    <a:pt x="45" y="53"/>
                  </a:cubicBezTo>
                  <a:cubicBezTo>
                    <a:pt x="44" y="53"/>
                    <a:pt x="44" y="52"/>
                    <a:pt x="44" y="51"/>
                  </a:cubicBezTo>
                  <a:cubicBezTo>
                    <a:pt x="44" y="50"/>
                    <a:pt x="45" y="49"/>
                    <a:pt x="47" y="49"/>
                  </a:cubicBezTo>
                  <a:cubicBezTo>
                    <a:pt x="48" y="50"/>
                    <a:pt x="48" y="51"/>
                    <a:pt x="48" y="52"/>
                  </a:cubicBezTo>
                  <a:close/>
                  <a:moveTo>
                    <a:pt x="46" y="5"/>
                  </a:moveTo>
                  <a:cubicBezTo>
                    <a:pt x="43" y="29"/>
                    <a:pt x="43" y="29"/>
                    <a:pt x="43" y="29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9" y="17"/>
                    <a:pt x="31" y="8"/>
                    <a:pt x="46" y="5"/>
                  </a:cubicBezTo>
                  <a:close/>
                  <a:moveTo>
                    <a:pt x="9" y="34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8" y="38"/>
                    <a:pt x="9" y="34"/>
                    <a:pt x="9" y="34"/>
                  </a:cubicBezTo>
                  <a:close/>
                  <a:moveTo>
                    <a:pt x="17" y="87"/>
                  </a:moveTo>
                  <a:cubicBezTo>
                    <a:pt x="10" y="78"/>
                    <a:pt x="6" y="68"/>
                    <a:pt x="5" y="56"/>
                  </a:cubicBezTo>
                  <a:cubicBezTo>
                    <a:pt x="5" y="53"/>
                    <a:pt x="5" y="50"/>
                    <a:pt x="5" y="4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9" y="65"/>
                    <a:pt x="29" y="65"/>
                    <a:pt x="29" y="65"/>
                  </a:cubicBezTo>
                  <a:lnTo>
                    <a:pt x="17" y="87"/>
                  </a:lnTo>
                  <a:close/>
                  <a:moveTo>
                    <a:pt x="22" y="91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5" y="94"/>
                    <a:pt x="23" y="92"/>
                    <a:pt x="22" y="91"/>
                  </a:cubicBezTo>
                  <a:close/>
                  <a:moveTo>
                    <a:pt x="57" y="104"/>
                  </a:moveTo>
                  <a:cubicBezTo>
                    <a:pt x="48" y="104"/>
                    <a:pt x="40" y="102"/>
                    <a:pt x="33" y="99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68" y="102"/>
                    <a:pt x="63" y="103"/>
                    <a:pt x="57" y="104"/>
                  </a:cubicBezTo>
                  <a:close/>
                  <a:moveTo>
                    <a:pt x="79" y="97"/>
                  </a:moveTo>
                  <a:cubicBezTo>
                    <a:pt x="59" y="70"/>
                    <a:pt x="59" y="70"/>
                    <a:pt x="59" y="70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3" y="95"/>
                    <a:pt x="81" y="96"/>
                    <a:pt x="79" y="97"/>
                  </a:cubicBezTo>
                  <a:close/>
                  <a:moveTo>
                    <a:pt x="90" y="88"/>
                  </a:moveTo>
                  <a:cubicBezTo>
                    <a:pt x="78" y="68"/>
                    <a:pt x="78" y="68"/>
                    <a:pt x="78" y="68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4" y="51"/>
                    <a:pt x="104" y="51"/>
                    <a:pt x="104" y="52"/>
                  </a:cubicBezTo>
                  <a:cubicBezTo>
                    <a:pt x="105" y="66"/>
                    <a:pt x="99" y="79"/>
                    <a:pt x="90" y="8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5" name="Oval 1204"/>
            <p:cNvSpPr>
              <a:spLocks noChangeArrowheads="1"/>
            </p:cNvSpPr>
            <p:nvPr/>
          </p:nvSpPr>
          <p:spPr bwMode="auto">
            <a:xfrm>
              <a:off x="-9571038" y="3817938"/>
              <a:ext cx="15875" cy="142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6" name="Freeform 1205"/>
            <p:cNvSpPr>
              <a:spLocks/>
            </p:cNvSpPr>
            <p:nvPr/>
          </p:nvSpPr>
          <p:spPr bwMode="auto">
            <a:xfrm>
              <a:off x="-9540875" y="3840163"/>
              <a:ext cx="15875" cy="19050"/>
            </a:xfrm>
            <a:custGeom>
              <a:avLst/>
              <a:gdLst>
                <a:gd name="T0" fmla="*/ 4 w 4"/>
                <a:gd name="T1" fmla="*/ 2 h 5"/>
                <a:gd name="T2" fmla="*/ 3 w 4"/>
                <a:gd name="T3" fmla="*/ 4 h 5"/>
                <a:gd name="T4" fmla="*/ 0 w 4"/>
                <a:gd name="T5" fmla="*/ 3 h 5"/>
                <a:gd name="T6" fmla="*/ 1 w 4"/>
                <a:gd name="T7" fmla="*/ 0 h 5"/>
                <a:gd name="T8" fmla="*/ 4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3"/>
                    <a:pt x="4" y="4"/>
                    <a:pt x="3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7" name="Freeform 1206"/>
            <p:cNvSpPr>
              <a:spLocks/>
            </p:cNvSpPr>
            <p:nvPr/>
          </p:nvSpPr>
          <p:spPr bwMode="auto">
            <a:xfrm>
              <a:off x="-9551988" y="3876675"/>
              <a:ext cx="15875" cy="19050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4 h 5"/>
                <a:gd name="T4" fmla="*/ 1 w 4"/>
                <a:gd name="T5" fmla="*/ 1 h 5"/>
                <a:gd name="T6" fmla="*/ 3 w 4"/>
                <a:gd name="T7" fmla="*/ 1 h 5"/>
                <a:gd name="T8" fmla="*/ 3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4" y="2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8" name="Freeform 1207"/>
            <p:cNvSpPr>
              <a:spLocks/>
            </p:cNvSpPr>
            <p:nvPr/>
          </p:nvSpPr>
          <p:spPr bwMode="auto">
            <a:xfrm>
              <a:off x="-9593263" y="3876675"/>
              <a:ext cx="15875" cy="19050"/>
            </a:xfrm>
            <a:custGeom>
              <a:avLst/>
              <a:gdLst>
                <a:gd name="T0" fmla="*/ 4 w 4"/>
                <a:gd name="T1" fmla="*/ 4 h 5"/>
                <a:gd name="T2" fmla="*/ 1 w 4"/>
                <a:gd name="T3" fmla="*/ 4 h 5"/>
                <a:gd name="T4" fmla="*/ 1 w 4"/>
                <a:gd name="T5" fmla="*/ 1 h 5"/>
                <a:gd name="T6" fmla="*/ 3 w 4"/>
                <a:gd name="T7" fmla="*/ 1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9" name="Freeform 1208"/>
            <p:cNvSpPr>
              <a:spLocks/>
            </p:cNvSpPr>
            <p:nvPr/>
          </p:nvSpPr>
          <p:spPr bwMode="auto">
            <a:xfrm>
              <a:off x="-9604375" y="3840163"/>
              <a:ext cx="15875" cy="19050"/>
            </a:xfrm>
            <a:custGeom>
              <a:avLst/>
              <a:gdLst>
                <a:gd name="T0" fmla="*/ 4 w 4"/>
                <a:gd name="T1" fmla="*/ 3 h 5"/>
                <a:gd name="T2" fmla="*/ 1 w 4"/>
                <a:gd name="T3" fmla="*/ 4 h 5"/>
                <a:gd name="T4" fmla="*/ 0 w 4"/>
                <a:gd name="T5" fmla="*/ 2 h 5"/>
                <a:gd name="T6" fmla="*/ 3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0" name="Oval 1209"/>
            <p:cNvSpPr>
              <a:spLocks noChangeArrowheads="1"/>
            </p:cNvSpPr>
            <p:nvPr/>
          </p:nvSpPr>
          <p:spPr bwMode="auto">
            <a:xfrm>
              <a:off x="-9588500" y="3835400"/>
              <a:ext cx="47625" cy="4603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1" name="Freeform 1210"/>
            <p:cNvSpPr>
              <a:spLocks/>
            </p:cNvSpPr>
            <p:nvPr/>
          </p:nvSpPr>
          <p:spPr bwMode="auto">
            <a:xfrm>
              <a:off x="-9686925" y="3892550"/>
              <a:ext cx="98425" cy="119063"/>
            </a:xfrm>
            <a:custGeom>
              <a:avLst/>
              <a:gdLst>
                <a:gd name="T0" fmla="*/ 26 w 26"/>
                <a:gd name="T1" fmla="*/ 6 h 32"/>
                <a:gd name="T2" fmla="*/ 4 w 26"/>
                <a:gd name="T3" fmla="*/ 32 h 32"/>
                <a:gd name="T4" fmla="*/ 0 w 26"/>
                <a:gd name="T5" fmla="*/ 28 h 32"/>
                <a:gd name="T6" fmla="*/ 18 w 26"/>
                <a:gd name="T7" fmla="*/ 0 h 32"/>
                <a:gd name="T8" fmla="*/ 26 w 26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26" y="6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3" y="31"/>
                    <a:pt x="1" y="29"/>
                    <a:pt x="0" y="28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6" y="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2" name="Freeform 1211"/>
            <p:cNvSpPr>
              <a:spLocks/>
            </p:cNvSpPr>
            <p:nvPr/>
          </p:nvSpPr>
          <p:spPr bwMode="auto">
            <a:xfrm>
              <a:off x="-9742488" y="3783013"/>
              <a:ext cx="130175" cy="71438"/>
            </a:xfrm>
            <a:custGeom>
              <a:avLst/>
              <a:gdLst>
                <a:gd name="T0" fmla="*/ 35 w 35"/>
                <a:gd name="T1" fmla="*/ 10 h 19"/>
                <a:gd name="T2" fmla="*/ 32 w 35"/>
                <a:gd name="T3" fmla="*/ 19 h 19"/>
                <a:gd name="T4" fmla="*/ 0 w 35"/>
                <a:gd name="T5" fmla="*/ 6 h 19"/>
                <a:gd name="T6" fmla="*/ 2 w 35"/>
                <a:gd name="T7" fmla="*/ 0 h 19"/>
                <a:gd name="T8" fmla="*/ 35 w 35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5" y="10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2" y="0"/>
                    <a:pt x="2" y="0"/>
                  </a:cubicBezTo>
                  <a:lnTo>
                    <a:pt x="35" y="1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3" name="Freeform 1212"/>
            <p:cNvSpPr>
              <a:spLocks/>
            </p:cNvSpPr>
            <p:nvPr/>
          </p:nvSpPr>
          <p:spPr bwMode="auto">
            <a:xfrm>
              <a:off x="-9577388" y="3675063"/>
              <a:ext cx="36513" cy="127000"/>
            </a:xfrm>
            <a:custGeom>
              <a:avLst/>
              <a:gdLst>
                <a:gd name="T0" fmla="*/ 10 w 10"/>
                <a:gd name="T1" fmla="*/ 34 h 34"/>
                <a:gd name="T2" fmla="*/ 0 w 10"/>
                <a:gd name="T3" fmla="*/ 34 h 34"/>
                <a:gd name="T4" fmla="*/ 2 w 10"/>
                <a:gd name="T5" fmla="*/ 0 h 34"/>
                <a:gd name="T6" fmla="*/ 8 w 10"/>
                <a:gd name="T7" fmla="*/ 0 h 34"/>
                <a:gd name="T8" fmla="*/ 10 w 10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4">
                  <a:moveTo>
                    <a:pt x="1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lnTo>
                    <a:pt x="10" y="3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4" name="Freeform 1213"/>
            <p:cNvSpPr>
              <a:spLocks/>
            </p:cNvSpPr>
            <p:nvPr/>
          </p:nvSpPr>
          <p:spPr bwMode="auto">
            <a:xfrm>
              <a:off x="-9513888" y="3798888"/>
              <a:ext cx="131763" cy="63500"/>
            </a:xfrm>
            <a:custGeom>
              <a:avLst/>
              <a:gdLst>
                <a:gd name="T0" fmla="*/ 35 w 35"/>
                <a:gd name="T1" fmla="*/ 6 h 17"/>
                <a:gd name="T2" fmla="*/ 3 w 35"/>
                <a:gd name="T3" fmla="*/ 17 h 17"/>
                <a:gd name="T4" fmla="*/ 0 w 35"/>
                <a:gd name="T5" fmla="*/ 8 h 17"/>
                <a:gd name="T6" fmla="*/ 33 w 35"/>
                <a:gd name="T7" fmla="*/ 0 h 17"/>
                <a:gd name="T8" fmla="*/ 3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5" y="6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2"/>
                    <a:pt x="34" y="4"/>
                    <a:pt x="35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5" name="Freeform 1214"/>
            <p:cNvSpPr>
              <a:spLocks/>
            </p:cNvSpPr>
            <p:nvPr/>
          </p:nvSpPr>
          <p:spPr bwMode="auto">
            <a:xfrm>
              <a:off x="-9547225" y="3895725"/>
              <a:ext cx="96838" cy="123825"/>
            </a:xfrm>
            <a:custGeom>
              <a:avLst/>
              <a:gdLst>
                <a:gd name="T0" fmla="*/ 26 w 26"/>
                <a:gd name="T1" fmla="*/ 30 h 33"/>
                <a:gd name="T2" fmla="*/ 20 w 26"/>
                <a:gd name="T3" fmla="*/ 33 h 33"/>
                <a:gd name="T4" fmla="*/ 0 w 26"/>
                <a:gd name="T5" fmla="*/ 6 h 33"/>
                <a:gd name="T6" fmla="*/ 7 w 26"/>
                <a:gd name="T7" fmla="*/ 0 h 33"/>
                <a:gd name="T8" fmla="*/ 26 w 26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6" y="30"/>
                  </a:moveTo>
                  <a:cubicBezTo>
                    <a:pt x="24" y="31"/>
                    <a:pt x="22" y="32"/>
                    <a:pt x="20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26" y="3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6" name="Freeform 1215"/>
            <p:cNvSpPr>
              <a:spLocks/>
            </p:cNvSpPr>
            <p:nvPr/>
          </p:nvSpPr>
          <p:spPr bwMode="auto">
            <a:xfrm>
              <a:off x="-9475788" y="3843338"/>
              <a:ext cx="100013" cy="142875"/>
            </a:xfrm>
            <a:custGeom>
              <a:avLst/>
              <a:gdLst>
                <a:gd name="T0" fmla="*/ 26 w 27"/>
                <a:gd name="T1" fmla="*/ 2 h 38"/>
                <a:gd name="T2" fmla="*/ 12 w 27"/>
                <a:gd name="T3" fmla="*/ 38 h 38"/>
                <a:gd name="T4" fmla="*/ 0 w 27"/>
                <a:gd name="T5" fmla="*/ 18 h 38"/>
                <a:gd name="T6" fmla="*/ 3 w 27"/>
                <a:gd name="T7" fmla="*/ 10 h 38"/>
                <a:gd name="T8" fmla="*/ 26 w 27"/>
                <a:gd name="T9" fmla="*/ 0 h 38"/>
                <a:gd name="T10" fmla="*/ 26 w 27"/>
                <a:gd name="T1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8">
                  <a:moveTo>
                    <a:pt x="26" y="2"/>
                  </a:moveTo>
                  <a:cubicBezTo>
                    <a:pt x="27" y="16"/>
                    <a:pt x="21" y="29"/>
                    <a:pt x="12" y="3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7" name="Freeform 1216"/>
            <p:cNvSpPr>
              <a:spLocks/>
            </p:cNvSpPr>
            <p:nvPr/>
          </p:nvSpPr>
          <p:spPr bwMode="auto">
            <a:xfrm>
              <a:off x="-9645650" y="3959225"/>
              <a:ext cx="153988" cy="87313"/>
            </a:xfrm>
            <a:custGeom>
              <a:avLst/>
              <a:gdLst>
                <a:gd name="T0" fmla="*/ 41 w 41"/>
                <a:gd name="T1" fmla="*/ 19 h 23"/>
                <a:gd name="T2" fmla="*/ 24 w 41"/>
                <a:gd name="T3" fmla="*/ 23 h 23"/>
                <a:gd name="T4" fmla="*/ 0 w 41"/>
                <a:gd name="T5" fmla="*/ 18 h 23"/>
                <a:gd name="T6" fmla="*/ 16 w 41"/>
                <a:gd name="T7" fmla="*/ 0 h 23"/>
                <a:gd name="T8" fmla="*/ 24 w 41"/>
                <a:gd name="T9" fmla="*/ 0 h 23"/>
                <a:gd name="T10" fmla="*/ 41 w 41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3">
                  <a:moveTo>
                    <a:pt x="41" y="19"/>
                  </a:moveTo>
                  <a:cubicBezTo>
                    <a:pt x="35" y="21"/>
                    <a:pt x="30" y="22"/>
                    <a:pt x="24" y="23"/>
                  </a:cubicBezTo>
                  <a:cubicBezTo>
                    <a:pt x="15" y="23"/>
                    <a:pt x="7" y="21"/>
                    <a:pt x="0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41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8" name="Freeform 1217"/>
            <p:cNvSpPr>
              <a:spLocks/>
            </p:cNvSpPr>
            <p:nvPr/>
          </p:nvSpPr>
          <p:spPr bwMode="auto">
            <a:xfrm>
              <a:off x="-9750425" y="3832225"/>
              <a:ext cx="90488" cy="149225"/>
            </a:xfrm>
            <a:custGeom>
              <a:avLst/>
              <a:gdLst>
                <a:gd name="T0" fmla="*/ 24 w 24"/>
                <a:gd name="T1" fmla="*/ 18 h 40"/>
                <a:gd name="T2" fmla="*/ 12 w 24"/>
                <a:gd name="T3" fmla="*/ 40 h 40"/>
                <a:gd name="T4" fmla="*/ 0 w 24"/>
                <a:gd name="T5" fmla="*/ 9 h 40"/>
                <a:gd name="T6" fmla="*/ 0 w 24"/>
                <a:gd name="T7" fmla="*/ 0 h 40"/>
                <a:gd name="T8" fmla="*/ 22 w 24"/>
                <a:gd name="T9" fmla="*/ 10 h 40"/>
                <a:gd name="T10" fmla="*/ 24 w 24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0">
                  <a:moveTo>
                    <a:pt x="24" y="18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5" y="31"/>
                    <a:pt x="1" y="21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4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9" name="Freeform 1218"/>
            <p:cNvSpPr>
              <a:spLocks/>
            </p:cNvSpPr>
            <p:nvPr/>
          </p:nvSpPr>
          <p:spPr bwMode="auto">
            <a:xfrm>
              <a:off x="-9723438" y="3675063"/>
              <a:ext cx="127000" cy="107950"/>
            </a:xfrm>
            <a:custGeom>
              <a:avLst/>
              <a:gdLst>
                <a:gd name="T0" fmla="*/ 34 w 34"/>
                <a:gd name="T1" fmla="*/ 0 h 29"/>
                <a:gd name="T2" fmla="*/ 31 w 34"/>
                <a:gd name="T3" fmla="*/ 24 h 29"/>
                <a:gd name="T4" fmla="*/ 25 w 34"/>
                <a:gd name="T5" fmla="*/ 29 h 29"/>
                <a:gd name="T6" fmla="*/ 0 w 34"/>
                <a:gd name="T7" fmla="*/ 24 h 29"/>
                <a:gd name="T8" fmla="*/ 34 w 3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9">
                  <a:moveTo>
                    <a:pt x="34" y="0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12"/>
                    <a:pt x="19" y="3"/>
                    <a:pt x="34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0" name="Freeform 1219"/>
            <p:cNvSpPr>
              <a:spLocks/>
            </p:cNvSpPr>
            <p:nvPr/>
          </p:nvSpPr>
          <p:spPr bwMode="auto">
            <a:xfrm>
              <a:off x="-9521825" y="3678238"/>
              <a:ext cx="120650" cy="112713"/>
            </a:xfrm>
            <a:custGeom>
              <a:avLst/>
              <a:gdLst>
                <a:gd name="T0" fmla="*/ 32 w 32"/>
                <a:gd name="T1" fmla="*/ 25 h 30"/>
                <a:gd name="T2" fmla="*/ 9 w 32"/>
                <a:gd name="T3" fmla="*/ 30 h 30"/>
                <a:gd name="T4" fmla="*/ 3 w 32"/>
                <a:gd name="T5" fmla="*/ 25 h 30"/>
                <a:gd name="T6" fmla="*/ 0 w 32"/>
                <a:gd name="T7" fmla="*/ 0 h 30"/>
                <a:gd name="T8" fmla="*/ 32 w 3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25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3"/>
                    <a:pt x="25" y="12"/>
                    <a:pt x="32" y="2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1" name="Rectangle 1220"/>
            <p:cNvSpPr>
              <a:spLocks noChangeArrowheads="1"/>
            </p:cNvSpPr>
            <p:nvPr/>
          </p:nvSpPr>
          <p:spPr bwMode="auto">
            <a:xfrm>
              <a:off x="-9517063" y="3262313"/>
              <a:ext cx="217488" cy="25400"/>
            </a:xfrm>
            <a:prstGeom prst="rect">
              <a:avLst/>
            </a:pr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2" name="Rectangle 1221"/>
            <p:cNvSpPr>
              <a:spLocks noChangeArrowheads="1"/>
            </p:cNvSpPr>
            <p:nvPr/>
          </p:nvSpPr>
          <p:spPr bwMode="auto">
            <a:xfrm>
              <a:off x="-8547100" y="3314700"/>
              <a:ext cx="217488" cy="22225"/>
            </a:xfrm>
            <a:prstGeom prst="rect">
              <a:avLst/>
            </a:pr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3" name="Freeform 1222"/>
            <p:cNvSpPr>
              <a:spLocks/>
            </p:cNvSpPr>
            <p:nvPr/>
          </p:nvSpPr>
          <p:spPr bwMode="auto">
            <a:xfrm>
              <a:off x="-7864475" y="3044825"/>
              <a:ext cx="211138" cy="153988"/>
            </a:xfrm>
            <a:custGeom>
              <a:avLst/>
              <a:gdLst>
                <a:gd name="T0" fmla="*/ 56 w 56"/>
                <a:gd name="T1" fmla="*/ 41 h 41"/>
                <a:gd name="T2" fmla="*/ 21 w 56"/>
                <a:gd name="T3" fmla="*/ 40 h 41"/>
                <a:gd name="T4" fmla="*/ 2 w 56"/>
                <a:gd name="T5" fmla="*/ 28 h 41"/>
                <a:gd name="T6" fmla="*/ 14 w 56"/>
                <a:gd name="T7" fmla="*/ 2 h 41"/>
                <a:gd name="T8" fmla="*/ 56 w 5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1">
                  <a:moveTo>
                    <a:pt x="56" y="41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0" y="37"/>
                    <a:pt x="2" y="28"/>
                    <a:pt x="2" y="28"/>
                  </a:cubicBezTo>
                  <a:cubicBezTo>
                    <a:pt x="0" y="0"/>
                    <a:pt x="14" y="2"/>
                    <a:pt x="14" y="2"/>
                  </a:cubicBezTo>
                  <a:cubicBezTo>
                    <a:pt x="26" y="7"/>
                    <a:pt x="56" y="41"/>
                    <a:pt x="56" y="41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4953935" y="4936331"/>
            <a:ext cx="2284143" cy="487058"/>
            <a:chOff x="-3211513" y="7091363"/>
            <a:chExt cx="10675939" cy="2276475"/>
          </a:xfrm>
        </p:grpSpPr>
        <p:sp>
          <p:nvSpPr>
            <p:cNvPr id="469" name="Freeform 999"/>
            <p:cNvSpPr>
              <a:spLocks/>
            </p:cNvSpPr>
            <p:nvPr/>
          </p:nvSpPr>
          <p:spPr bwMode="auto">
            <a:xfrm>
              <a:off x="-3208338" y="7983538"/>
              <a:ext cx="544513" cy="307975"/>
            </a:xfrm>
            <a:custGeom>
              <a:avLst/>
              <a:gdLst>
                <a:gd name="T0" fmla="*/ 0 w 145"/>
                <a:gd name="T1" fmla="*/ 82 h 82"/>
                <a:gd name="T2" fmla="*/ 71 w 145"/>
                <a:gd name="T3" fmla="*/ 82 h 82"/>
                <a:gd name="T4" fmla="*/ 145 w 145"/>
                <a:gd name="T5" fmla="*/ 0 h 82"/>
                <a:gd name="T6" fmla="*/ 145 w 145"/>
                <a:gd name="T7" fmla="*/ 0 h 82"/>
                <a:gd name="T8" fmla="*/ 37 w 145"/>
                <a:gd name="T9" fmla="*/ 27 h 82"/>
                <a:gd name="T10" fmla="*/ 0 w 14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82">
                  <a:moveTo>
                    <a:pt x="0" y="82"/>
                  </a:moveTo>
                  <a:cubicBezTo>
                    <a:pt x="71" y="82"/>
                    <a:pt x="71" y="82"/>
                    <a:pt x="71" y="82"/>
                  </a:cubicBezTo>
                  <a:cubicBezTo>
                    <a:pt x="68" y="43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9" y="9"/>
                    <a:pt x="46" y="18"/>
                    <a:pt x="37" y="27"/>
                  </a:cubicBezTo>
                  <a:cubicBezTo>
                    <a:pt x="4" y="59"/>
                    <a:pt x="0" y="82"/>
                    <a:pt x="0" y="82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0" name="Freeform 1000"/>
            <p:cNvSpPr>
              <a:spLocks/>
            </p:cNvSpPr>
            <p:nvPr/>
          </p:nvSpPr>
          <p:spPr bwMode="auto">
            <a:xfrm>
              <a:off x="-1862138" y="8201026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1" name="Freeform 1001"/>
            <p:cNvSpPr>
              <a:spLocks/>
            </p:cNvSpPr>
            <p:nvPr/>
          </p:nvSpPr>
          <p:spPr bwMode="auto">
            <a:xfrm>
              <a:off x="-2551113" y="8201026"/>
              <a:ext cx="1382713" cy="720725"/>
            </a:xfrm>
            <a:custGeom>
              <a:avLst/>
              <a:gdLst>
                <a:gd name="T0" fmla="*/ 184 w 369"/>
                <a:gd name="T1" fmla="*/ 0 h 192"/>
                <a:gd name="T2" fmla="*/ 349 w 369"/>
                <a:gd name="T3" fmla="*/ 192 h 192"/>
                <a:gd name="T4" fmla="*/ 20 w 369"/>
                <a:gd name="T5" fmla="*/ 192 h 192"/>
                <a:gd name="T6" fmla="*/ 184 w 36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92">
                  <a:moveTo>
                    <a:pt x="184" y="0"/>
                  </a:moveTo>
                  <a:cubicBezTo>
                    <a:pt x="369" y="9"/>
                    <a:pt x="349" y="192"/>
                    <a:pt x="349" y="192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20" y="192"/>
                    <a:pt x="0" y="10"/>
                    <a:pt x="184" y="0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2" name="Freeform 1002"/>
            <p:cNvSpPr>
              <a:spLocks/>
            </p:cNvSpPr>
            <p:nvPr/>
          </p:nvSpPr>
          <p:spPr bwMode="auto">
            <a:xfrm>
              <a:off x="-3211513" y="8291513"/>
              <a:ext cx="10675939" cy="630238"/>
            </a:xfrm>
            <a:custGeom>
              <a:avLst/>
              <a:gdLst>
                <a:gd name="T0" fmla="*/ 2140 w 2847"/>
                <a:gd name="T1" fmla="*/ 168 h 168"/>
                <a:gd name="T2" fmla="*/ 2564 w 2847"/>
                <a:gd name="T3" fmla="*/ 168 h 168"/>
                <a:gd name="T4" fmla="*/ 2812 w 2847"/>
                <a:gd name="T5" fmla="*/ 142 h 168"/>
                <a:gd name="T6" fmla="*/ 2845 w 2847"/>
                <a:gd name="T7" fmla="*/ 72 h 168"/>
                <a:gd name="T8" fmla="*/ 2845 w 2847"/>
                <a:gd name="T9" fmla="*/ 27 h 168"/>
                <a:gd name="T10" fmla="*/ 2805 w 2847"/>
                <a:gd name="T11" fmla="*/ 0 h 168"/>
                <a:gd name="T12" fmla="*/ 2531 w 2847"/>
                <a:gd name="T13" fmla="*/ 0 h 168"/>
                <a:gd name="T14" fmla="*/ 562 w 2847"/>
                <a:gd name="T15" fmla="*/ 0 h 168"/>
                <a:gd name="T16" fmla="*/ 18 w 2847"/>
                <a:gd name="T17" fmla="*/ 0 h 168"/>
                <a:gd name="T18" fmla="*/ 1 w 2847"/>
                <a:gd name="T19" fmla="*/ 0 h 168"/>
                <a:gd name="T20" fmla="*/ 1 w 2847"/>
                <a:gd name="T21" fmla="*/ 126 h 168"/>
                <a:gd name="T22" fmla="*/ 14 w 2847"/>
                <a:gd name="T23" fmla="*/ 157 h 168"/>
                <a:gd name="T24" fmla="*/ 96 w 2847"/>
                <a:gd name="T25" fmla="*/ 168 h 168"/>
                <a:gd name="T26" fmla="*/ 2140 w 2847"/>
                <a:gd name="T2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7" h="168">
                  <a:moveTo>
                    <a:pt x="2140" y="168"/>
                  </a:moveTo>
                  <a:cubicBezTo>
                    <a:pt x="2564" y="168"/>
                    <a:pt x="2564" y="168"/>
                    <a:pt x="2564" y="168"/>
                  </a:cubicBezTo>
                  <a:cubicBezTo>
                    <a:pt x="2812" y="142"/>
                    <a:pt x="2812" y="142"/>
                    <a:pt x="2812" y="142"/>
                  </a:cubicBezTo>
                  <a:cubicBezTo>
                    <a:pt x="2812" y="142"/>
                    <a:pt x="2843" y="130"/>
                    <a:pt x="2845" y="72"/>
                  </a:cubicBezTo>
                  <a:cubicBezTo>
                    <a:pt x="2847" y="15"/>
                    <a:pt x="2845" y="27"/>
                    <a:pt x="2845" y="27"/>
                  </a:cubicBezTo>
                  <a:cubicBezTo>
                    <a:pt x="2845" y="27"/>
                    <a:pt x="2839" y="0"/>
                    <a:pt x="2805" y="0"/>
                  </a:cubicBezTo>
                  <a:cubicBezTo>
                    <a:pt x="2772" y="0"/>
                    <a:pt x="2531" y="0"/>
                    <a:pt x="2531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0" y="155"/>
                    <a:pt x="14" y="157"/>
                  </a:cubicBezTo>
                  <a:cubicBezTo>
                    <a:pt x="27" y="159"/>
                    <a:pt x="96" y="168"/>
                    <a:pt x="96" y="168"/>
                  </a:cubicBezTo>
                  <a:lnTo>
                    <a:pt x="2140" y="168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3" name="Freeform 1003"/>
            <p:cNvSpPr>
              <a:spLocks/>
            </p:cNvSpPr>
            <p:nvPr/>
          </p:nvSpPr>
          <p:spPr bwMode="auto">
            <a:xfrm>
              <a:off x="-3208338" y="7091363"/>
              <a:ext cx="10541001" cy="1200150"/>
            </a:xfrm>
            <a:custGeom>
              <a:avLst/>
              <a:gdLst>
                <a:gd name="T0" fmla="*/ 0 w 2811"/>
                <a:gd name="T1" fmla="*/ 320 h 320"/>
                <a:gd name="T2" fmla="*/ 2811 w 2811"/>
                <a:gd name="T3" fmla="*/ 320 h 320"/>
                <a:gd name="T4" fmla="*/ 2760 w 2811"/>
                <a:gd name="T5" fmla="*/ 180 h 320"/>
                <a:gd name="T6" fmla="*/ 2721 w 2811"/>
                <a:gd name="T7" fmla="*/ 163 h 320"/>
                <a:gd name="T8" fmla="*/ 2505 w 2811"/>
                <a:gd name="T9" fmla="*/ 163 h 320"/>
                <a:gd name="T10" fmla="*/ 2448 w 2811"/>
                <a:gd name="T11" fmla="*/ 142 h 320"/>
                <a:gd name="T12" fmla="*/ 2229 w 2811"/>
                <a:gd name="T13" fmla="*/ 20 h 320"/>
                <a:gd name="T14" fmla="*/ 2145 w 2811"/>
                <a:gd name="T15" fmla="*/ 0 h 320"/>
                <a:gd name="T16" fmla="*/ 1435 w 2811"/>
                <a:gd name="T17" fmla="*/ 0 h 320"/>
                <a:gd name="T18" fmla="*/ 906 w 2811"/>
                <a:gd name="T19" fmla="*/ 0 h 320"/>
                <a:gd name="T20" fmla="*/ 838 w 2811"/>
                <a:gd name="T21" fmla="*/ 32 h 320"/>
                <a:gd name="T22" fmla="*/ 579 w 2811"/>
                <a:gd name="T23" fmla="*/ 180 h 320"/>
                <a:gd name="T24" fmla="*/ 541 w 2811"/>
                <a:gd name="T25" fmla="*/ 197 h 320"/>
                <a:gd name="T26" fmla="*/ 145 w 2811"/>
                <a:gd name="T27" fmla="*/ 238 h 320"/>
                <a:gd name="T28" fmla="*/ 145 w 2811"/>
                <a:gd name="T29" fmla="*/ 238 h 320"/>
                <a:gd name="T30" fmla="*/ 37 w 2811"/>
                <a:gd name="T31" fmla="*/ 265 h 320"/>
                <a:gd name="T32" fmla="*/ 0 w 2811"/>
                <a:gd name="T3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1" h="320">
                  <a:moveTo>
                    <a:pt x="0" y="320"/>
                  </a:moveTo>
                  <a:cubicBezTo>
                    <a:pt x="2811" y="320"/>
                    <a:pt x="2811" y="320"/>
                    <a:pt x="2811" y="320"/>
                  </a:cubicBezTo>
                  <a:cubicBezTo>
                    <a:pt x="2811" y="320"/>
                    <a:pt x="2780" y="195"/>
                    <a:pt x="2760" y="180"/>
                  </a:cubicBezTo>
                  <a:cubicBezTo>
                    <a:pt x="2740" y="165"/>
                    <a:pt x="2743" y="163"/>
                    <a:pt x="2721" y="163"/>
                  </a:cubicBezTo>
                  <a:cubicBezTo>
                    <a:pt x="2698" y="163"/>
                    <a:pt x="2505" y="163"/>
                    <a:pt x="2505" y="163"/>
                  </a:cubicBezTo>
                  <a:cubicBezTo>
                    <a:pt x="2505" y="163"/>
                    <a:pt x="2466" y="152"/>
                    <a:pt x="2448" y="142"/>
                  </a:cubicBezTo>
                  <a:cubicBezTo>
                    <a:pt x="2430" y="131"/>
                    <a:pt x="2229" y="20"/>
                    <a:pt x="2229" y="20"/>
                  </a:cubicBezTo>
                  <a:cubicBezTo>
                    <a:pt x="2229" y="20"/>
                    <a:pt x="2173" y="0"/>
                    <a:pt x="2145" y="0"/>
                  </a:cubicBezTo>
                  <a:cubicBezTo>
                    <a:pt x="2118" y="0"/>
                    <a:pt x="1435" y="0"/>
                    <a:pt x="1435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06" y="0"/>
                    <a:pt x="877" y="9"/>
                    <a:pt x="838" y="32"/>
                  </a:cubicBezTo>
                  <a:cubicBezTo>
                    <a:pt x="800" y="55"/>
                    <a:pt x="579" y="180"/>
                    <a:pt x="579" y="180"/>
                  </a:cubicBezTo>
                  <a:cubicBezTo>
                    <a:pt x="579" y="180"/>
                    <a:pt x="555" y="197"/>
                    <a:pt x="541" y="197"/>
                  </a:cubicBezTo>
                  <a:cubicBezTo>
                    <a:pt x="531" y="197"/>
                    <a:pt x="291" y="216"/>
                    <a:pt x="145" y="238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89" y="247"/>
                    <a:pt x="46" y="256"/>
                    <a:pt x="37" y="265"/>
                  </a:cubicBezTo>
                  <a:cubicBezTo>
                    <a:pt x="4" y="297"/>
                    <a:pt x="0" y="320"/>
                    <a:pt x="0" y="320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4" name="Freeform 1004"/>
            <p:cNvSpPr>
              <a:spLocks/>
            </p:cNvSpPr>
            <p:nvPr/>
          </p:nvSpPr>
          <p:spPr bwMode="auto">
            <a:xfrm>
              <a:off x="7142163" y="7773988"/>
              <a:ext cx="190500" cy="528638"/>
            </a:xfrm>
            <a:custGeom>
              <a:avLst/>
              <a:gdLst>
                <a:gd name="T0" fmla="*/ 0 w 51"/>
                <a:gd name="T1" fmla="*/ 0 h 141"/>
                <a:gd name="T2" fmla="*/ 0 w 51"/>
                <a:gd name="T3" fmla="*/ 141 h 141"/>
                <a:gd name="T4" fmla="*/ 51 w 51"/>
                <a:gd name="T5" fmla="*/ 141 h 141"/>
                <a:gd name="T6" fmla="*/ 0 w 51"/>
                <a:gd name="T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41">
                  <a:moveTo>
                    <a:pt x="0" y="0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20" y="16"/>
                    <a:pt x="0" y="0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5" name="Freeform 1005"/>
            <p:cNvSpPr>
              <a:spLocks/>
            </p:cNvSpPr>
            <p:nvPr/>
          </p:nvSpPr>
          <p:spPr bwMode="auto">
            <a:xfrm>
              <a:off x="4951413" y="7870826"/>
              <a:ext cx="330200" cy="123825"/>
            </a:xfrm>
            <a:custGeom>
              <a:avLst/>
              <a:gdLst>
                <a:gd name="T0" fmla="*/ 0 w 88"/>
                <a:gd name="T1" fmla="*/ 16 h 33"/>
                <a:gd name="T2" fmla="*/ 16 w 88"/>
                <a:gd name="T3" fmla="*/ 33 h 33"/>
                <a:gd name="T4" fmla="*/ 71 w 88"/>
                <a:gd name="T5" fmla="*/ 33 h 33"/>
                <a:gd name="T6" fmla="*/ 88 w 88"/>
                <a:gd name="T7" fmla="*/ 16 h 33"/>
                <a:gd name="T8" fmla="*/ 88 w 88"/>
                <a:gd name="T9" fmla="*/ 16 h 33"/>
                <a:gd name="T10" fmla="*/ 71 w 88"/>
                <a:gd name="T11" fmla="*/ 0 h 33"/>
                <a:gd name="T12" fmla="*/ 16 w 88"/>
                <a:gd name="T13" fmla="*/ 0 h 33"/>
                <a:gd name="T14" fmla="*/ 0 w 88"/>
                <a:gd name="T1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">
                  <a:moveTo>
                    <a:pt x="0" y="16"/>
                  </a:moveTo>
                  <a:cubicBezTo>
                    <a:pt x="0" y="26"/>
                    <a:pt x="7" y="33"/>
                    <a:pt x="16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81" y="33"/>
                    <a:pt x="88" y="2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7"/>
                    <a:pt x="81" y="0"/>
                    <a:pt x="7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6" name="Freeform 1006"/>
            <p:cNvSpPr>
              <a:spLocks/>
            </p:cNvSpPr>
            <p:nvPr/>
          </p:nvSpPr>
          <p:spPr bwMode="auto">
            <a:xfrm>
              <a:off x="271462" y="7870826"/>
              <a:ext cx="333375" cy="123825"/>
            </a:xfrm>
            <a:custGeom>
              <a:avLst/>
              <a:gdLst>
                <a:gd name="T0" fmla="*/ 0 w 89"/>
                <a:gd name="T1" fmla="*/ 16 h 33"/>
                <a:gd name="T2" fmla="*/ 17 w 89"/>
                <a:gd name="T3" fmla="*/ 33 h 33"/>
                <a:gd name="T4" fmla="*/ 72 w 89"/>
                <a:gd name="T5" fmla="*/ 33 h 33"/>
                <a:gd name="T6" fmla="*/ 89 w 89"/>
                <a:gd name="T7" fmla="*/ 16 h 33"/>
                <a:gd name="T8" fmla="*/ 89 w 89"/>
                <a:gd name="T9" fmla="*/ 16 h 33"/>
                <a:gd name="T10" fmla="*/ 72 w 89"/>
                <a:gd name="T11" fmla="*/ 0 h 33"/>
                <a:gd name="T12" fmla="*/ 17 w 89"/>
                <a:gd name="T13" fmla="*/ 0 h 33"/>
                <a:gd name="T14" fmla="*/ 0 w 89"/>
                <a:gd name="T1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33">
                  <a:moveTo>
                    <a:pt x="0" y="16"/>
                  </a:moveTo>
                  <a:cubicBezTo>
                    <a:pt x="0" y="26"/>
                    <a:pt x="8" y="33"/>
                    <a:pt x="17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82" y="33"/>
                    <a:pt x="89" y="26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9" y="7"/>
                    <a:pt x="82" y="0"/>
                    <a:pt x="7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7" name="Freeform 1007"/>
            <p:cNvSpPr>
              <a:spLocks/>
            </p:cNvSpPr>
            <p:nvPr/>
          </p:nvSpPr>
          <p:spPr bwMode="auto">
            <a:xfrm>
              <a:off x="-777875" y="7196138"/>
              <a:ext cx="6161088" cy="555625"/>
            </a:xfrm>
            <a:custGeom>
              <a:avLst/>
              <a:gdLst>
                <a:gd name="T0" fmla="*/ 1643 w 1643"/>
                <a:gd name="T1" fmla="*/ 148 h 148"/>
                <a:gd name="T2" fmla="*/ 1474 w 1643"/>
                <a:gd name="T3" fmla="*/ 0 h 148"/>
                <a:gd name="T4" fmla="*/ 1174 w 1643"/>
                <a:gd name="T5" fmla="*/ 0 h 148"/>
                <a:gd name="T6" fmla="*/ 280 w 1643"/>
                <a:gd name="T7" fmla="*/ 0 h 148"/>
                <a:gd name="T8" fmla="*/ 216 w 1643"/>
                <a:gd name="T9" fmla="*/ 25 h 148"/>
                <a:gd name="T10" fmla="*/ 0 w 1643"/>
                <a:gd name="T11" fmla="*/ 148 h 148"/>
                <a:gd name="T12" fmla="*/ 1643 w 1643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3" h="148">
                  <a:moveTo>
                    <a:pt x="1643" y="148"/>
                  </a:moveTo>
                  <a:cubicBezTo>
                    <a:pt x="1643" y="148"/>
                    <a:pt x="1523" y="0"/>
                    <a:pt x="1474" y="0"/>
                  </a:cubicBezTo>
                  <a:cubicBezTo>
                    <a:pt x="1459" y="0"/>
                    <a:pt x="1336" y="0"/>
                    <a:pt x="1174" y="0"/>
                  </a:cubicBezTo>
                  <a:cubicBezTo>
                    <a:pt x="820" y="0"/>
                    <a:pt x="280" y="0"/>
                    <a:pt x="280" y="0"/>
                  </a:cubicBezTo>
                  <a:cubicBezTo>
                    <a:pt x="280" y="0"/>
                    <a:pt x="250" y="5"/>
                    <a:pt x="216" y="25"/>
                  </a:cubicBezTo>
                  <a:cubicBezTo>
                    <a:pt x="181" y="46"/>
                    <a:pt x="0" y="148"/>
                    <a:pt x="0" y="148"/>
                  </a:cubicBezTo>
                  <a:lnTo>
                    <a:pt x="1643" y="148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8" name="Freeform 1008"/>
            <p:cNvSpPr>
              <a:spLocks/>
            </p:cNvSpPr>
            <p:nvPr/>
          </p:nvSpPr>
          <p:spPr bwMode="auto">
            <a:xfrm>
              <a:off x="2217738" y="7196138"/>
              <a:ext cx="63500" cy="555625"/>
            </a:xfrm>
            <a:custGeom>
              <a:avLst/>
              <a:gdLst>
                <a:gd name="T0" fmla="*/ 31 w 40"/>
                <a:gd name="T1" fmla="*/ 350 h 350"/>
                <a:gd name="T2" fmla="*/ 40 w 40"/>
                <a:gd name="T3" fmla="*/ 0 h 350"/>
                <a:gd name="T4" fmla="*/ 12 w 40"/>
                <a:gd name="T5" fmla="*/ 0 h 350"/>
                <a:gd name="T6" fmla="*/ 0 w 40"/>
                <a:gd name="T7" fmla="*/ 350 h 350"/>
                <a:gd name="T8" fmla="*/ 31 w 40"/>
                <a:gd name="T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50">
                  <a:moveTo>
                    <a:pt x="31" y="350"/>
                  </a:moveTo>
                  <a:lnTo>
                    <a:pt x="40" y="0"/>
                  </a:lnTo>
                  <a:lnTo>
                    <a:pt x="12" y="0"/>
                  </a:lnTo>
                  <a:lnTo>
                    <a:pt x="0" y="350"/>
                  </a:lnTo>
                  <a:lnTo>
                    <a:pt x="31" y="350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9" name="Freeform 1009"/>
            <p:cNvSpPr>
              <a:spLocks/>
            </p:cNvSpPr>
            <p:nvPr/>
          </p:nvSpPr>
          <p:spPr bwMode="auto">
            <a:xfrm>
              <a:off x="928687" y="7196138"/>
              <a:ext cx="63500" cy="581025"/>
            </a:xfrm>
            <a:custGeom>
              <a:avLst/>
              <a:gdLst>
                <a:gd name="T0" fmla="*/ 30 w 40"/>
                <a:gd name="T1" fmla="*/ 366 h 366"/>
                <a:gd name="T2" fmla="*/ 40 w 40"/>
                <a:gd name="T3" fmla="*/ 0 h 366"/>
                <a:gd name="T4" fmla="*/ 9 w 40"/>
                <a:gd name="T5" fmla="*/ 0 h 366"/>
                <a:gd name="T6" fmla="*/ 0 w 40"/>
                <a:gd name="T7" fmla="*/ 364 h 366"/>
                <a:gd name="T8" fmla="*/ 30 w 40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66">
                  <a:moveTo>
                    <a:pt x="30" y="366"/>
                  </a:moveTo>
                  <a:lnTo>
                    <a:pt x="40" y="0"/>
                  </a:lnTo>
                  <a:lnTo>
                    <a:pt x="9" y="0"/>
                  </a:lnTo>
                  <a:lnTo>
                    <a:pt x="0" y="364"/>
                  </a:lnTo>
                  <a:lnTo>
                    <a:pt x="30" y="366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0" name="Freeform 1010"/>
            <p:cNvSpPr>
              <a:spLocks/>
            </p:cNvSpPr>
            <p:nvPr/>
          </p:nvSpPr>
          <p:spPr bwMode="auto">
            <a:xfrm>
              <a:off x="3586163" y="7196138"/>
              <a:ext cx="1819275" cy="1687513"/>
            </a:xfrm>
            <a:custGeom>
              <a:avLst/>
              <a:gdLst>
                <a:gd name="T0" fmla="*/ 0 w 485"/>
                <a:gd name="T1" fmla="*/ 450 h 450"/>
                <a:gd name="T2" fmla="*/ 390 w 485"/>
                <a:gd name="T3" fmla="*/ 450 h 450"/>
                <a:gd name="T4" fmla="*/ 390 w 485"/>
                <a:gd name="T5" fmla="*/ 444 h 450"/>
                <a:gd name="T6" fmla="*/ 455 w 485"/>
                <a:gd name="T7" fmla="*/ 261 h 450"/>
                <a:gd name="T8" fmla="*/ 485 w 485"/>
                <a:gd name="T9" fmla="*/ 222 h 450"/>
                <a:gd name="T10" fmla="*/ 485 w 485"/>
                <a:gd name="T11" fmla="*/ 148 h 450"/>
                <a:gd name="T12" fmla="*/ 472 w 485"/>
                <a:gd name="T13" fmla="*/ 148 h 450"/>
                <a:gd name="T14" fmla="*/ 472 w 485"/>
                <a:gd name="T15" fmla="*/ 222 h 450"/>
                <a:gd name="T16" fmla="*/ 472 w 485"/>
                <a:gd name="T17" fmla="*/ 222 h 450"/>
                <a:gd name="T18" fmla="*/ 449 w 485"/>
                <a:gd name="T19" fmla="*/ 251 h 450"/>
                <a:gd name="T20" fmla="*/ 378 w 485"/>
                <a:gd name="T21" fmla="*/ 438 h 450"/>
                <a:gd name="T22" fmla="*/ 12 w 485"/>
                <a:gd name="T23" fmla="*/ 438 h 450"/>
                <a:gd name="T24" fmla="*/ 12 w 485"/>
                <a:gd name="T25" fmla="*/ 148 h 450"/>
                <a:gd name="T26" fmla="*/ 17 w 485"/>
                <a:gd name="T27" fmla="*/ 0 h 450"/>
                <a:gd name="T28" fmla="*/ 4 w 485"/>
                <a:gd name="T29" fmla="*/ 0 h 450"/>
                <a:gd name="T30" fmla="*/ 0 w 485"/>
                <a:gd name="T31" fmla="*/ 148 h 450"/>
                <a:gd name="T32" fmla="*/ 0 w 485"/>
                <a:gd name="T33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5" h="450">
                  <a:moveTo>
                    <a:pt x="0" y="450"/>
                  </a:moveTo>
                  <a:cubicBezTo>
                    <a:pt x="390" y="450"/>
                    <a:pt x="390" y="450"/>
                    <a:pt x="390" y="450"/>
                  </a:cubicBezTo>
                  <a:cubicBezTo>
                    <a:pt x="390" y="444"/>
                    <a:pt x="390" y="444"/>
                    <a:pt x="390" y="444"/>
                  </a:cubicBezTo>
                  <a:cubicBezTo>
                    <a:pt x="390" y="334"/>
                    <a:pt x="431" y="277"/>
                    <a:pt x="455" y="261"/>
                  </a:cubicBezTo>
                  <a:cubicBezTo>
                    <a:pt x="482" y="244"/>
                    <a:pt x="485" y="223"/>
                    <a:pt x="485" y="222"/>
                  </a:cubicBezTo>
                  <a:cubicBezTo>
                    <a:pt x="485" y="148"/>
                    <a:pt x="485" y="148"/>
                    <a:pt x="485" y="148"/>
                  </a:cubicBezTo>
                  <a:cubicBezTo>
                    <a:pt x="472" y="148"/>
                    <a:pt x="472" y="148"/>
                    <a:pt x="472" y="148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2" y="222"/>
                    <a:pt x="470" y="237"/>
                    <a:pt x="449" y="251"/>
                  </a:cubicBezTo>
                  <a:cubicBezTo>
                    <a:pt x="423" y="268"/>
                    <a:pt x="379" y="327"/>
                    <a:pt x="378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450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1" name="Freeform 1011"/>
            <p:cNvSpPr>
              <a:spLocks/>
            </p:cNvSpPr>
            <p:nvPr/>
          </p:nvSpPr>
          <p:spPr bwMode="auto">
            <a:xfrm>
              <a:off x="-800100" y="7751763"/>
              <a:ext cx="1776413" cy="1131888"/>
            </a:xfrm>
            <a:custGeom>
              <a:avLst/>
              <a:gdLst>
                <a:gd name="T0" fmla="*/ 0 w 1119"/>
                <a:gd name="T1" fmla="*/ 713 h 713"/>
                <a:gd name="T2" fmla="*/ 1119 w 1119"/>
                <a:gd name="T3" fmla="*/ 713 h 713"/>
                <a:gd name="T4" fmla="*/ 1119 w 1119"/>
                <a:gd name="T5" fmla="*/ 0 h 713"/>
                <a:gd name="T6" fmla="*/ 1089 w 1119"/>
                <a:gd name="T7" fmla="*/ 0 h 713"/>
                <a:gd name="T8" fmla="*/ 1089 w 1119"/>
                <a:gd name="T9" fmla="*/ 685 h 713"/>
                <a:gd name="T10" fmla="*/ 28 w 1119"/>
                <a:gd name="T11" fmla="*/ 685 h 713"/>
                <a:gd name="T12" fmla="*/ 28 w 1119"/>
                <a:gd name="T13" fmla="*/ 0 h 713"/>
                <a:gd name="T14" fmla="*/ 0 w 1119"/>
                <a:gd name="T15" fmla="*/ 0 h 713"/>
                <a:gd name="T16" fmla="*/ 0 w 1119"/>
                <a:gd name="T1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9" h="713">
                  <a:moveTo>
                    <a:pt x="0" y="713"/>
                  </a:moveTo>
                  <a:lnTo>
                    <a:pt x="1119" y="713"/>
                  </a:lnTo>
                  <a:lnTo>
                    <a:pt x="1119" y="0"/>
                  </a:lnTo>
                  <a:lnTo>
                    <a:pt x="1089" y="0"/>
                  </a:lnTo>
                  <a:lnTo>
                    <a:pt x="1089" y="685"/>
                  </a:lnTo>
                  <a:lnTo>
                    <a:pt x="28" y="685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2" name="Freeform 1012"/>
            <p:cNvSpPr>
              <a:spLocks/>
            </p:cNvSpPr>
            <p:nvPr/>
          </p:nvSpPr>
          <p:spPr bwMode="auto">
            <a:xfrm>
              <a:off x="5738813" y="8201026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3" name="Freeform 1013"/>
            <p:cNvSpPr>
              <a:spLocks/>
            </p:cNvSpPr>
            <p:nvPr/>
          </p:nvSpPr>
          <p:spPr bwMode="auto">
            <a:xfrm>
              <a:off x="5049838" y="8201026"/>
              <a:ext cx="1382713" cy="720725"/>
            </a:xfrm>
            <a:custGeom>
              <a:avLst/>
              <a:gdLst>
                <a:gd name="T0" fmla="*/ 184 w 369"/>
                <a:gd name="T1" fmla="*/ 0 h 192"/>
                <a:gd name="T2" fmla="*/ 349 w 369"/>
                <a:gd name="T3" fmla="*/ 192 h 192"/>
                <a:gd name="T4" fmla="*/ 20 w 369"/>
                <a:gd name="T5" fmla="*/ 192 h 192"/>
                <a:gd name="T6" fmla="*/ 184 w 36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92">
                  <a:moveTo>
                    <a:pt x="184" y="0"/>
                  </a:moveTo>
                  <a:cubicBezTo>
                    <a:pt x="369" y="9"/>
                    <a:pt x="349" y="192"/>
                    <a:pt x="349" y="192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20" y="192"/>
                    <a:pt x="0" y="10"/>
                    <a:pt x="184" y="0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4" name="Freeform 1014"/>
            <p:cNvSpPr>
              <a:spLocks noEditPoints="1"/>
            </p:cNvSpPr>
            <p:nvPr/>
          </p:nvSpPr>
          <p:spPr bwMode="auto">
            <a:xfrm>
              <a:off x="5187950" y="8275638"/>
              <a:ext cx="1090613" cy="1092200"/>
            </a:xfrm>
            <a:custGeom>
              <a:avLst/>
              <a:gdLst>
                <a:gd name="T0" fmla="*/ 0 w 291"/>
                <a:gd name="T1" fmla="*/ 146 h 291"/>
                <a:gd name="T2" fmla="*/ 3 w 291"/>
                <a:gd name="T3" fmla="*/ 175 h 291"/>
                <a:gd name="T4" fmla="*/ 3 w 291"/>
                <a:gd name="T5" fmla="*/ 175 h 291"/>
                <a:gd name="T6" fmla="*/ 145 w 291"/>
                <a:gd name="T7" fmla="*/ 291 h 291"/>
                <a:gd name="T8" fmla="*/ 269 w 291"/>
                <a:gd name="T9" fmla="*/ 222 h 291"/>
                <a:gd name="T10" fmla="*/ 288 w 291"/>
                <a:gd name="T11" fmla="*/ 175 h 291"/>
                <a:gd name="T12" fmla="*/ 288 w 291"/>
                <a:gd name="T13" fmla="*/ 175 h 291"/>
                <a:gd name="T14" fmla="*/ 291 w 291"/>
                <a:gd name="T15" fmla="*/ 146 h 291"/>
                <a:gd name="T16" fmla="*/ 269 w 291"/>
                <a:gd name="T17" fmla="*/ 70 h 291"/>
                <a:gd name="T18" fmla="*/ 238 w 291"/>
                <a:gd name="T19" fmla="*/ 33 h 291"/>
                <a:gd name="T20" fmla="*/ 189 w 291"/>
                <a:gd name="T21" fmla="*/ 7 h 291"/>
                <a:gd name="T22" fmla="*/ 145 w 291"/>
                <a:gd name="T23" fmla="*/ 0 h 291"/>
                <a:gd name="T24" fmla="*/ 101 w 291"/>
                <a:gd name="T25" fmla="*/ 7 h 291"/>
                <a:gd name="T26" fmla="*/ 53 w 291"/>
                <a:gd name="T27" fmla="*/ 33 h 291"/>
                <a:gd name="T28" fmla="*/ 0 w 291"/>
                <a:gd name="T29" fmla="*/ 146 h 291"/>
                <a:gd name="T30" fmla="*/ 37 w 291"/>
                <a:gd name="T31" fmla="*/ 175 h 291"/>
                <a:gd name="T32" fmla="*/ 33 w 291"/>
                <a:gd name="T33" fmla="*/ 146 h 291"/>
                <a:gd name="T34" fmla="*/ 145 w 291"/>
                <a:gd name="T35" fmla="*/ 33 h 291"/>
                <a:gd name="T36" fmla="*/ 258 w 291"/>
                <a:gd name="T37" fmla="*/ 146 h 291"/>
                <a:gd name="T38" fmla="*/ 254 w 291"/>
                <a:gd name="T39" fmla="*/ 175 h 291"/>
                <a:gd name="T40" fmla="*/ 254 w 291"/>
                <a:gd name="T41" fmla="*/ 175 h 291"/>
                <a:gd name="T42" fmla="*/ 145 w 291"/>
                <a:gd name="T43" fmla="*/ 258 h 291"/>
                <a:gd name="T44" fmla="*/ 37 w 291"/>
                <a:gd name="T45" fmla="*/ 17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91">
                  <a:moveTo>
                    <a:pt x="0" y="146"/>
                  </a:moveTo>
                  <a:cubicBezTo>
                    <a:pt x="0" y="156"/>
                    <a:pt x="1" y="165"/>
                    <a:pt x="3" y="175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16" y="241"/>
                    <a:pt x="75" y="291"/>
                    <a:pt x="145" y="291"/>
                  </a:cubicBezTo>
                  <a:cubicBezTo>
                    <a:pt x="198" y="291"/>
                    <a:pt x="244" y="264"/>
                    <a:pt x="269" y="222"/>
                  </a:cubicBezTo>
                  <a:cubicBezTo>
                    <a:pt x="278" y="208"/>
                    <a:pt x="285" y="192"/>
                    <a:pt x="288" y="175"/>
                  </a:cubicBezTo>
                  <a:cubicBezTo>
                    <a:pt x="288" y="175"/>
                    <a:pt x="288" y="175"/>
                    <a:pt x="288" y="175"/>
                  </a:cubicBezTo>
                  <a:cubicBezTo>
                    <a:pt x="290" y="165"/>
                    <a:pt x="291" y="156"/>
                    <a:pt x="291" y="146"/>
                  </a:cubicBezTo>
                  <a:cubicBezTo>
                    <a:pt x="291" y="118"/>
                    <a:pt x="283" y="92"/>
                    <a:pt x="269" y="70"/>
                  </a:cubicBezTo>
                  <a:cubicBezTo>
                    <a:pt x="261" y="56"/>
                    <a:pt x="250" y="43"/>
                    <a:pt x="238" y="33"/>
                  </a:cubicBezTo>
                  <a:cubicBezTo>
                    <a:pt x="224" y="22"/>
                    <a:pt x="207" y="13"/>
                    <a:pt x="189" y="7"/>
                  </a:cubicBezTo>
                  <a:cubicBezTo>
                    <a:pt x="176" y="2"/>
                    <a:pt x="161" y="0"/>
                    <a:pt x="145" y="0"/>
                  </a:cubicBezTo>
                  <a:cubicBezTo>
                    <a:pt x="130" y="0"/>
                    <a:pt x="115" y="2"/>
                    <a:pt x="101" y="7"/>
                  </a:cubicBezTo>
                  <a:cubicBezTo>
                    <a:pt x="83" y="13"/>
                    <a:pt x="67" y="22"/>
                    <a:pt x="53" y="33"/>
                  </a:cubicBezTo>
                  <a:cubicBezTo>
                    <a:pt x="20" y="60"/>
                    <a:pt x="0" y="101"/>
                    <a:pt x="0" y="146"/>
                  </a:cubicBezTo>
                  <a:close/>
                  <a:moveTo>
                    <a:pt x="37" y="175"/>
                  </a:moveTo>
                  <a:cubicBezTo>
                    <a:pt x="34" y="166"/>
                    <a:pt x="33" y="156"/>
                    <a:pt x="33" y="146"/>
                  </a:cubicBezTo>
                  <a:cubicBezTo>
                    <a:pt x="33" y="84"/>
                    <a:pt x="83" y="33"/>
                    <a:pt x="145" y="33"/>
                  </a:cubicBezTo>
                  <a:cubicBezTo>
                    <a:pt x="208" y="33"/>
                    <a:pt x="258" y="84"/>
                    <a:pt x="258" y="146"/>
                  </a:cubicBezTo>
                  <a:cubicBezTo>
                    <a:pt x="258" y="156"/>
                    <a:pt x="257" y="166"/>
                    <a:pt x="254" y="175"/>
                  </a:cubicBezTo>
                  <a:cubicBezTo>
                    <a:pt x="254" y="175"/>
                    <a:pt x="254" y="175"/>
                    <a:pt x="254" y="175"/>
                  </a:cubicBezTo>
                  <a:cubicBezTo>
                    <a:pt x="241" y="223"/>
                    <a:pt x="197" y="258"/>
                    <a:pt x="145" y="258"/>
                  </a:cubicBezTo>
                  <a:cubicBezTo>
                    <a:pt x="93" y="258"/>
                    <a:pt x="50" y="223"/>
                    <a:pt x="37" y="17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5" name="Freeform 1015"/>
            <p:cNvSpPr>
              <a:spLocks noEditPoints="1"/>
            </p:cNvSpPr>
            <p:nvPr/>
          </p:nvSpPr>
          <p:spPr bwMode="auto">
            <a:xfrm>
              <a:off x="5311775" y="8399463"/>
              <a:ext cx="842963" cy="844550"/>
            </a:xfrm>
            <a:custGeom>
              <a:avLst/>
              <a:gdLst>
                <a:gd name="T0" fmla="*/ 0 w 225"/>
                <a:gd name="T1" fmla="*/ 113 h 225"/>
                <a:gd name="T2" fmla="*/ 4 w 225"/>
                <a:gd name="T3" fmla="*/ 142 h 225"/>
                <a:gd name="T4" fmla="*/ 4 w 225"/>
                <a:gd name="T5" fmla="*/ 142 h 225"/>
                <a:gd name="T6" fmla="*/ 112 w 225"/>
                <a:gd name="T7" fmla="*/ 225 h 225"/>
                <a:gd name="T8" fmla="*/ 221 w 225"/>
                <a:gd name="T9" fmla="*/ 142 h 225"/>
                <a:gd name="T10" fmla="*/ 221 w 225"/>
                <a:gd name="T11" fmla="*/ 142 h 225"/>
                <a:gd name="T12" fmla="*/ 225 w 225"/>
                <a:gd name="T13" fmla="*/ 113 h 225"/>
                <a:gd name="T14" fmla="*/ 112 w 225"/>
                <a:gd name="T15" fmla="*/ 0 h 225"/>
                <a:gd name="T16" fmla="*/ 0 w 225"/>
                <a:gd name="T17" fmla="*/ 113 h 225"/>
                <a:gd name="T18" fmla="*/ 14 w 225"/>
                <a:gd name="T19" fmla="*/ 142 h 225"/>
                <a:gd name="T20" fmla="*/ 10 w 225"/>
                <a:gd name="T21" fmla="*/ 108 h 225"/>
                <a:gd name="T22" fmla="*/ 117 w 225"/>
                <a:gd name="T23" fmla="*/ 10 h 225"/>
                <a:gd name="T24" fmla="*/ 215 w 225"/>
                <a:gd name="T25" fmla="*/ 117 h 225"/>
                <a:gd name="T26" fmla="*/ 211 w 225"/>
                <a:gd name="T27" fmla="*/ 142 h 225"/>
                <a:gd name="T28" fmla="*/ 211 w 225"/>
                <a:gd name="T29" fmla="*/ 142 h 225"/>
                <a:gd name="T30" fmla="*/ 108 w 225"/>
                <a:gd name="T31" fmla="*/ 215 h 225"/>
                <a:gd name="T32" fmla="*/ 14 w 225"/>
                <a:gd name="T33" fmla="*/ 1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5">
                  <a:moveTo>
                    <a:pt x="0" y="113"/>
                  </a:moveTo>
                  <a:cubicBezTo>
                    <a:pt x="0" y="123"/>
                    <a:pt x="1" y="133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7" y="190"/>
                    <a:pt x="60" y="225"/>
                    <a:pt x="112" y="225"/>
                  </a:cubicBezTo>
                  <a:cubicBezTo>
                    <a:pt x="164" y="225"/>
                    <a:pt x="208" y="190"/>
                    <a:pt x="221" y="142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24" y="133"/>
                    <a:pt x="225" y="123"/>
                    <a:pt x="225" y="113"/>
                  </a:cubicBezTo>
                  <a:cubicBezTo>
                    <a:pt x="225" y="51"/>
                    <a:pt x="175" y="0"/>
                    <a:pt x="112" y="0"/>
                  </a:cubicBezTo>
                  <a:cubicBezTo>
                    <a:pt x="50" y="0"/>
                    <a:pt x="0" y="51"/>
                    <a:pt x="0" y="113"/>
                  </a:cubicBezTo>
                  <a:close/>
                  <a:moveTo>
                    <a:pt x="14" y="142"/>
                  </a:moveTo>
                  <a:cubicBezTo>
                    <a:pt x="11" y="131"/>
                    <a:pt x="9" y="120"/>
                    <a:pt x="10" y="108"/>
                  </a:cubicBezTo>
                  <a:cubicBezTo>
                    <a:pt x="12" y="51"/>
                    <a:pt x="60" y="8"/>
                    <a:pt x="117" y="10"/>
                  </a:cubicBezTo>
                  <a:cubicBezTo>
                    <a:pt x="174" y="13"/>
                    <a:pt x="218" y="61"/>
                    <a:pt x="215" y="117"/>
                  </a:cubicBezTo>
                  <a:cubicBezTo>
                    <a:pt x="215" y="126"/>
                    <a:pt x="213" y="134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198" y="186"/>
                    <a:pt x="156" y="218"/>
                    <a:pt x="108" y="215"/>
                  </a:cubicBezTo>
                  <a:cubicBezTo>
                    <a:pt x="63" y="213"/>
                    <a:pt x="26" y="183"/>
                    <a:pt x="14" y="142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6" name="Freeform 1016"/>
            <p:cNvSpPr>
              <a:spLocks noEditPoints="1"/>
            </p:cNvSpPr>
            <p:nvPr/>
          </p:nvSpPr>
          <p:spPr bwMode="auto">
            <a:xfrm>
              <a:off x="5345113" y="8429626"/>
              <a:ext cx="784225" cy="787400"/>
            </a:xfrm>
            <a:custGeom>
              <a:avLst/>
              <a:gdLst>
                <a:gd name="T0" fmla="*/ 5 w 209"/>
                <a:gd name="T1" fmla="*/ 134 h 210"/>
                <a:gd name="T2" fmla="*/ 202 w 209"/>
                <a:gd name="T3" fmla="*/ 134 h 210"/>
                <a:gd name="T4" fmla="*/ 206 w 209"/>
                <a:gd name="T5" fmla="*/ 109 h 210"/>
                <a:gd name="T6" fmla="*/ 1 w 209"/>
                <a:gd name="T7" fmla="*/ 100 h 210"/>
                <a:gd name="T8" fmla="*/ 13 w 209"/>
                <a:gd name="T9" fmla="*/ 73 h 210"/>
                <a:gd name="T10" fmla="*/ 71 w 209"/>
                <a:gd name="T11" fmla="*/ 107 h 210"/>
                <a:gd name="T12" fmla="*/ 13 w 209"/>
                <a:gd name="T13" fmla="*/ 73 h 210"/>
                <a:gd name="T14" fmla="*/ 76 w 209"/>
                <a:gd name="T15" fmla="*/ 60 h 210"/>
                <a:gd name="T16" fmla="*/ 19 w 209"/>
                <a:gd name="T17" fmla="*/ 60 h 210"/>
                <a:gd name="T18" fmla="*/ 90 w 209"/>
                <a:gd name="T19" fmla="*/ 101 h 210"/>
                <a:gd name="T20" fmla="*/ 83 w 209"/>
                <a:gd name="T21" fmla="*/ 98 h 210"/>
                <a:gd name="T22" fmla="*/ 90 w 209"/>
                <a:gd name="T23" fmla="*/ 101 h 210"/>
                <a:gd name="T24" fmla="*/ 111 w 209"/>
                <a:gd name="T25" fmla="*/ 116 h 210"/>
                <a:gd name="T26" fmla="*/ 116 w 209"/>
                <a:gd name="T27" fmla="*/ 122 h 210"/>
                <a:gd name="T28" fmla="*/ 91 w 209"/>
                <a:gd name="T29" fmla="*/ 122 h 210"/>
                <a:gd name="T30" fmla="*/ 95 w 209"/>
                <a:gd name="T31" fmla="*/ 116 h 210"/>
                <a:gd name="T32" fmla="*/ 91 w 209"/>
                <a:gd name="T33" fmla="*/ 122 h 210"/>
                <a:gd name="T34" fmla="*/ 91 w 209"/>
                <a:gd name="T35" fmla="*/ 75 h 210"/>
                <a:gd name="T36" fmla="*/ 106 w 209"/>
                <a:gd name="T37" fmla="*/ 9 h 210"/>
                <a:gd name="T38" fmla="*/ 103 w 209"/>
                <a:gd name="T39" fmla="*/ 84 h 210"/>
                <a:gd name="T40" fmla="*/ 103 w 209"/>
                <a:gd name="T41" fmla="*/ 91 h 210"/>
                <a:gd name="T42" fmla="*/ 103 w 209"/>
                <a:gd name="T43" fmla="*/ 84 h 210"/>
                <a:gd name="T44" fmla="*/ 103 w 209"/>
                <a:gd name="T45" fmla="*/ 117 h 210"/>
                <a:gd name="T46" fmla="*/ 103 w 209"/>
                <a:gd name="T47" fmla="*/ 93 h 210"/>
                <a:gd name="T48" fmla="*/ 119 w 209"/>
                <a:gd name="T49" fmla="*/ 96 h 210"/>
                <a:gd name="T50" fmla="*/ 121 w 209"/>
                <a:gd name="T51" fmla="*/ 103 h 210"/>
                <a:gd name="T52" fmla="*/ 119 w 209"/>
                <a:gd name="T53" fmla="*/ 96 h 210"/>
                <a:gd name="T54" fmla="*/ 138 w 209"/>
                <a:gd name="T55" fmla="*/ 65 h 210"/>
                <a:gd name="T56" fmla="*/ 120 w 209"/>
                <a:gd name="T57" fmla="*/ 10 h 210"/>
                <a:gd name="T58" fmla="*/ 195 w 209"/>
                <a:gd name="T59" fmla="*/ 77 h 210"/>
                <a:gd name="T60" fmla="*/ 128 w 209"/>
                <a:gd name="T61" fmla="*/ 84 h 210"/>
                <a:gd name="T62" fmla="*/ 195 w 209"/>
                <a:gd name="T63" fmla="*/ 77 h 210"/>
                <a:gd name="T64" fmla="*/ 157 w 209"/>
                <a:gd name="T65" fmla="*/ 134 h 210"/>
                <a:gd name="T66" fmla="*/ 152 w 209"/>
                <a:gd name="T67" fmla="*/ 125 h 210"/>
                <a:gd name="T68" fmla="*/ 199 w 209"/>
                <a:gd name="T69" fmla="*/ 92 h 210"/>
                <a:gd name="T70" fmla="*/ 199 w 209"/>
                <a:gd name="T71" fmla="*/ 116 h 210"/>
                <a:gd name="T72" fmla="*/ 195 w 209"/>
                <a:gd name="T73" fmla="*/ 134 h 210"/>
                <a:gd name="T74" fmla="*/ 192 w 209"/>
                <a:gd name="T75" fmla="*/ 142 h 210"/>
                <a:gd name="T76" fmla="*/ 188 w 209"/>
                <a:gd name="T77" fmla="*/ 150 h 210"/>
                <a:gd name="T78" fmla="*/ 184 w 209"/>
                <a:gd name="T79" fmla="*/ 156 h 210"/>
                <a:gd name="T80" fmla="*/ 176 w 209"/>
                <a:gd name="T81" fmla="*/ 168 h 210"/>
                <a:gd name="T82" fmla="*/ 116 w 209"/>
                <a:gd name="T83" fmla="*/ 134 h 210"/>
                <a:gd name="T84" fmla="*/ 115 w 209"/>
                <a:gd name="T85" fmla="*/ 133 h 210"/>
                <a:gd name="T86" fmla="*/ 139 w 209"/>
                <a:gd name="T87" fmla="*/ 134 h 210"/>
                <a:gd name="T88" fmla="*/ 167 w 209"/>
                <a:gd name="T89" fmla="*/ 176 h 210"/>
                <a:gd name="T90" fmla="*/ 66 w 209"/>
                <a:gd name="T91" fmla="*/ 193 h 210"/>
                <a:gd name="T92" fmla="*/ 115 w 209"/>
                <a:gd name="T93" fmla="*/ 157 h 210"/>
                <a:gd name="T94" fmla="*/ 99 w 209"/>
                <a:gd name="T95" fmla="*/ 201 h 210"/>
                <a:gd name="T96" fmla="*/ 45 w 209"/>
                <a:gd name="T97" fmla="*/ 181 h 210"/>
                <a:gd name="T98" fmla="*/ 74 w 209"/>
                <a:gd name="T99" fmla="*/ 134 h 210"/>
                <a:gd name="T100" fmla="*/ 93 w 209"/>
                <a:gd name="T101" fmla="*/ 134 h 210"/>
                <a:gd name="T102" fmla="*/ 96 w 209"/>
                <a:gd name="T103" fmla="*/ 136 h 210"/>
                <a:gd name="T104" fmla="*/ 45 w 209"/>
                <a:gd name="T105" fmla="*/ 181 h 210"/>
                <a:gd name="T106" fmla="*/ 10 w 209"/>
                <a:gd name="T107" fmla="*/ 128 h 210"/>
                <a:gd name="T108" fmla="*/ 9 w 209"/>
                <a:gd name="T109" fmla="*/ 122 h 210"/>
                <a:gd name="T110" fmla="*/ 8 w 209"/>
                <a:gd name="T111" fmla="*/ 114 h 210"/>
                <a:gd name="T112" fmla="*/ 8 w 209"/>
                <a:gd name="T113" fmla="*/ 100 h 210"/>
                <a:gd name="T114" fmla="*/ 52 w 209"/>
                <a:gd name="T115" fmla="*/ 117 h 210"/>
                <a:gd name="T116" fmla="*/ 56 w 209"/>
                <a:gd name="T117" fmla="*/ 134 h 210"/>
                <a:gd name="T118" fmla="*/ 34 w 209"/>
                <a:gd name="T119" fmla="*/ 171 h 210"/>
                <a:gd name="T120" fmla="*/ 27 w 209"/>
                <a:gd name="T121" fmla="*/ 163 h 210"/>
                <a:gd name="T122" fmla="*/ 23 w 209"/>
                <a:gd name="T123" fmla="*/ 157 h 210"/>
                <a:gd name="T124" fmla="*/ 15 w 209"/>
                <a:gd name="T125" fmla="*/ 14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" h="210">
                  <a:moveTo>
                    <a:pt x="5" y="134"/>
                  </a:moveTo>
                  <a:cubicBezTo>
                    <a:pt x="5" y="134"/>
                    <a:pt x="5" y="134"/>
                    <a:pt x="5" y="134"/>
                  </a:cubicBezTo>
                  <a:cubicBezTo>
                    <a:pt x="17" y="175"/>
                    <a:pt x="54" y="205"/>
                    <a:pt x="99" y="207"/>
                  </a:cubicBezTo>
                  <a:cubicBezTo>
                    <a:pt x="147" y="210"/>
                    <a:pt x="189" y="178"/>
                    <a:pt x="202" y="134"/>
                  </a:cubicBezTo>
                  <a:cubicBezTo>
                    <a:pt x="202" y="134"/>
                    <a:pt x="202" y="134"/>
                    <a:pt x="202" y="134"/>
                  </a:cubicBezTo>
                  <a:cubicBezTo>
                    <a:pt x="204" y="126"/>
                    <a:pt x="206" y="118"/>
                    <a:pt x="206" y="109"/>
                  </a:cubicBezTo>
                  <a:cubicBezTo>
                    <a:pt x="209" y="53"/>
                    <a:pt x="165" y="5"/>
                    <a:pt x="108" y="2"/>
                  </a:cubicBezTo>
                  <a:cubicBezTo>
                    <a:pt x="51" y="0"/>
                    <a:pt x="3" y="43"/>
                    <a:pt x="1" y="100"/>
                  </a:cubicBezTo>
                  <a:cubicBezTo>
                    <a:pt x="0" y="112"/>
                    <a:pt x="2" y="123"/>
                    <a:pt x="5" y="134"/>
                  </a:cubicBezTo>
                  <a:close/>
                  <a:moveTo>
                    <a:pt x="13" y="73"/>
                  </a:moveTo>
                  <a:cubicBezTo>
                    <a:pt x="77" y="89"/>
                    <a:pt x="77" y="89"/>
                    <a:pt x="77" y="89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0" y="80"/>
                    <a:pt x="12" y="77"/>
                    <a:pt x="13" y="73"/>
                  </a:cubicBezTo>
                  <a:close/>
                  <a:moveTo>
                    <a:pt x="82" y="11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32" y="35"/>
                    <a:pt x="55" y="17"/>
                    <a:pt x="82" y="11"/>
                  </a:cubicBezTo>
                  <a:close/>
                  <a:moveTo>
                    <a:pt x="90" y="101"/>
                  </a:moveTo>
                  <a:cubicBezTo>
                    <a:pt x="90" y="103"/>
                    <a:pt x="88" y="104"/>
                    <a:pt x="86" y="103"/>
                  </a:cubicBezTo>
                  <a:cubicBezTo>
                    <a:pt x="84" y="102"/>
                    <a:pt x="82" y="100"/>
                    <a:pt x="83" y="98"/>
                  </a:cubicBezTo>
                  <a:cubicBezTo>
                    <a:pt x="84" y="96"/>
                    <a:pt x="86" y="95"/>
                    <a:pt x="88" y="96"/>
                  </a:cubicBezTo>
                  <a:cubicBezTo>
                    <a:pt x="90" y="96"/>
                    <a:pt x="91" y="99"/>
                    <a:pt x="90" y="101"/>
                  </a:cubicBezTo>
                  <a:close/>
                  <a:moveTo>
                    <a:pt x="111" y="121"/>
                  </a:moveTo>
                  <a:cubicBezTo>
                    <a:pt x="109" y="119"/>
                    <a:pt x="110" y="117"/>
                    <a:pt x="111" y="116"/>
                  </a:cubicBezTo>
                  <a:cubicBezTo>
                    <a:pt x="113" y="115"/>
                    <a:pt x="116" y="115"/>
                    <a:pt x="117" y="117"/>
                  </a:cubicBezTo>
                  <a:cubicBezTo>
                    <a:pt x="118" y="118"/>
                    <a:pt x="118" y="121"/>
                    <a:pt x="116" y="122"/>
                  </a:cubicBezTo>
                  <a:cubicBezTo>
                    <a:pt x="114" y="123"/>
                    <a:pt x="112" y="123"/>
                    <a:pt x="111" y="121"/>
                  </a:cubicBezTo>
                  <a:close/>
                  <a:moveTo>
                    <a:pt x="91" y="122"/>
                  </a:moveTo>
                  <a:cubicBezTo>
                    <a:pt x="89" y="121"/>
                    <a:pt x="89" y="118"/>
                    <a:pt x="90" y="117"/>
                  </a:cubicBezTo>
                  <a:cubicBezTo>
                    <a:pt x="91" y="115"/>
                    <a:pt x="94" y="115"/>
                    <a:pt x="95" y="116"/>
                  </a:cubicBezTo>
                  <a:cubicBezTo>
                    <a:pt x="97" y="117"/>
                    <a:pt x="98" y="119"/>
                    <a:pt x="96" y="121"/>
                  </a:cubicBezTo>
                  <a:cubicBezTo>
                    <a:pt x="95" y="123"/>
                    <a:pt x="93" y="123"/>
                    <a:pt x="91" y="122"/>
                  </a:cubicBezTo>
                  <a:close/>
                  <a:moveTo>
                    <a:pt x="11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8" y="9"/>
                    <a:pt x="102" y="9"/>
                    <a:pt x="106" y="9"/>
                  </a:cubicBezTo>
                  <a:lnTo>
                    <a:pt x="111" y="75"/>
                  </a:lnTo>
                  <a:close/>
                  <a:moveTo>
                    <a:pt x="103" y="84"/>
                  </a:moveTo>
                  <a:cubicBezTo>
                    <a:pt x="106" y="84"/>
                    <a:pt x="107" y="85"/>
                    <a:pt x="107" y="87"/>
                  </a:cubicBezTo>
                  <a:cubicBezTo>
                    <a:pt x="107" y="90"/>
                    <a:pt x="106" y="91"/>
                    <a:pt x="103" y="91"/>
                  </a:cubicBezTo>
                  <a:cubicBezTo>
                    <a:pt x="101" y="91"/>
                    <a:pt x="99" y="90"/>
                    <a:pt x="99" y="87"/>
                  </a:cubicBezTo>
                  <a:cubicBezTo>
                    <a:pt x="99" y="85"/>
                    <a:pt x="101" y="84"/>
                    <a:pt x="103" y="84"/>
                  </a:cubicBezTo>
                  <a:close/>
                  <a:moveTo>
                    <a:pt x="115" y="105"/>
                  </a:moveTo>
                  <a:cubicBezTo>
                    <a:pt x="115" y="111"/>
                    <a:pt x="110" y="117"/>
                    <a:pt x="103" y="117"/>
                  </a:cubicBezTo>
                  <a:cubicBezTo>
                    <a:pt x="97" y="117"/>
                    <a:pt x="91" y="111"/>
                    <a:pt x="91" y="105"/>
                  </a:cubicBezTo>
                  <a:cubicBezTo>
                    <a:pt x="91" y="98"/>
                    <a:pt x="97" y="93"/>
                    <a:pt x="103" y="93"/>
                  </a:cubicBezTo>
                  <a:cubicBezTo>
                    <a:pt x="110" y="93"/>
                    <a:pt x="115" y="98"/>
                    <a:pt x="115" y="105"/>
                  </a:cubicBezTo>
                  <a:close/>
                  <a:moveTo>
                    <a:pt x="119" y="96"/>
                  </a:moveTo>
                  <a:cubicBezTo>
                    <a:pt x="121" y="95"/>
                    <a:pt x="123" y="96"/>
                    <a:pt x="124" y="98"/>
                  </a:cubicBezTo>
                  <a:cubicBezTo>
                    <a:pt x="124" y="100"/>
                    <a:pt x="123" y="102"/>
                    <a:pt x="121" y="103"/>
                  </a:cubicBezTo>
                  <a:cubicBezTo>
                    <a:pt x="119" y="104"/>
                    <a:pt x="117" y="103"/>
                    <a:pt x="116" y="101"/>
                  </a:cubicBezTo>
                  <a:cubicBezTo>
                    <a:pt x="116" y="99"/>
                    <a:pt x="117" y="96"/>
                    <a:pt x="119" y="96"/>
                  </a:cubicBezTo>
                  <a:close/>
                  <a:moveTo>
                    <a:pt x="186" y="55"/>
                  </a:moveTo>
                  <a:cubicBezTo>
                    <a:pt x="138" y="65"/>
                    <a:pt x="138" y="65"/>
                    <a:pt x="138" y="65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48" y="15"/>
                    <a:pt x="172" y="32"/>
                    <a:pt x="186" y="55"/>
                  </a:cubicBezTo>
                  <a:close/>
                  <a:moveTo>
                    <a:pt x="195" y="77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1" y="66"/>
                    <a:pt x="194" y="73"/>
                    <a:pt x="195" y="77"/>
                  </a:cubicBezTo>
                  <a:close/>
                  <a:moveTo>
                    <a:pt x="176" y="168"/>
                  </a:moveTo>
                  <a:cubicBezTo>
                    <a:pt x="157" y="134"/>
                    <a:pt x="157" y="134"/>
                    <a:pt x="157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9" y="97"/>
                    <a:pt x="200" y="103"/>
                    <a:pt x="199" y="109"/>
                  </a:cubicBezTo>
                  <a:cubicBezTo>
                    <a:pt x="199" y="112"/>
                    <a:pt x="199" y="114"/>
                    <a:pt x="199" y="116"/>
                  </a:cubicBezTo>
                  <a:cubicBezTo>
                    <a:pt x="198" y="122"/>
                    <a:pt x="197" y="128"/>
                    <a:pt x="195" y="134"/>
                  </a:cubicBezTo>
                  <a:cubicBezTo>
                    <a:pt x="195" y="134"/>
                    <a:pt x="195" y="134"/>
                    <a:pt x="195" y="134"/>
                  </a:cubicBezTo>
                  <a:cubicBezTo>
                    <a:pt x="195" y="134"/>
                    <a:pt x="195" y="135"/>
                    <a:pt x="194" y="135"/>
                  </a:cubicBezTo>
                  <a:cubicBezTo>
                    <a:pt x="194" y="137"/>
                    <a:pt x="193" y="140"/>
                    <a:pt x="192" y="142"/>
                  </a:cubicBezTo>
                  <a:cubicBezTo>
                    <a:pt x="191" y="143"/>
                    <a:pt x="191" y="144"/>
                    <a:pt x="190" y="145"/>
                  </a:cubicBezTo>
                  <a:cubicBezTo>
                    <a:pt x="190" y="147"/>
                    <a:pt x="189" y="148"/>
                    <a:pt x="188" y="150"/>
                  </a:cubicBezTo>
                  <a:cubicBezTo>
                    <a:pt x="187" y="151"/>
                    <a:pt x="186" y="153"/>
                    <a:pt x="185" y="154"/>
                  </a:cubicBezTo>
                  <a:cubicBezTo>
                    <a:pt x="185" y="155"/>
                    <a:pt x="185" y="155"/>
                    <a:pt x="184" y="156"/>
                  </a:cubicBezTo>
                  <a:cubicBezTo>
                    <a:pt x="183" y="158"/>
                    <a:pt x="182" y="159"/>
                    <a:pt x="181" y="161"/>
                  </a:cubicBezTo>
                  <a:cubicBezTo>
                    <a:pt x="179" y="163"/>
                    <a:pt x="178" y="165"/>
                    <a:pt x="176" y="168"/>
                  </a:cubicBezTo>
                  <a:close/>
                  <a:moveTo>
                    <a:pt x="158" y="184"/>
                  </a:move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67" y="176"/>
                    <a:pt x="167" y="176"/>
                    <a:pt x="167" y="176"/>
                  </a:cubicBezTo>
                  <a:cubicBezTo>
                    <a:pt x="164" y="179"/>
                    <a:pt x="161" y="182"/>
                    <a:pt x="158" y="184"/>
                  </a:cubicBezTo>
                  <a:close/>
                  <a:moveTo>
                    <a:pt x="66" y="193"/>
                  </a:moveTo>
                  <a:cubicBezTo>
                    <a:pt x="99" y="157"/>
                    <a:pt x="99" y="157"/>
                    <a:pt x="99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31" y="198"/>
                    <a:pt x="116" y="201"/>
                    <a:pt x="99" y="201"/>
                  </a:cubicBezTo>
                  <a:cubicBezTo>
                    <a:pt x="88" y="200"/>
                    <a:pt x="76" y="198"/>
                    <a:pt x="66" y="193"/>
                  </a:cubicBezTo>
                  <a:close/>
                  <a:moveTo>
                    <a:pt x="45" y="181"/>
                  </a:moveTo>
                  <a:cubicBezTo>
                    <a:pt x="74" y="134"/>
                    <a:pt x="74" y="134"/>
                    <a:pt x="74" y="134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55" y="188"/>
                    <a:pt x="55" y="188"/>
                    <a:pt x="55" y="188"/>
                  </a:cubicBezTo>
                  <a:cubicBezTo>
                    <a:pt x="52" y="186"/>
                    <a:pt x="48" y="184"/>
                    <a:pt x="45" y="181"/>
                  </a:cubicBezTo>
                  <a:close/>
                  <a:moveTo>
                    <a:pt x="12" y="134"/>
                  </a:moveTo>
                  <a:cubicBezTo>
                    <a:pt x="11" y="132"/>
                    <a:pt x="11" y="130"/>
                    <a:pt x="10" y="128"/>
                  </a:cubicBezTo>
                  <a:cubicBezTo>
                    <a:pt x="10" y="127"/>
                    <a:pt x="10" y="127"/>
                    <a:pt x="10" y="126"/>
                  </a:cubicBezTo>
                  <a:cubicBezTo>
                    <a:pt x="9" y="124"/>
                    <a:pt x="9" y="123"/>
                    <a:pt x="9" y="122"/>
                  </a:cubicBezTo>
                  <a:cubicBezTo>
                    <a:pt x="9" y="120"/>
                    <a:pt x="8" y="117"/>
                    <a:pt x="8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1"/>
                    <a:pt x="7" y="108"/>
                    <a:pt x="7" y="105"/>
                  </a:cubicBezTo>
                  <a:cubicBezTo>
                    <a:pt x="7" y="104"/>
                    <a:pt x="7" y="102"/>
                    <a:pt x="8" y="100"/>
                  </a:cubicBezTo>
                  <a:cubicBezTo>
                    <a:pt x="8" y="99"/>
                    <a:pt x="8" y="98"/>
                    <a:pt x="8" y="9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2" y="169"/>
                    <a:pt x="31" y="167"/>
                    <a:pt x="29" y="165"/>
                  </a:cubicBezTo>
                  <a:cubicBezTo>
                    <a:pt x="28" y="165"/>
                    <a:pt x="28" y="164"/>
                    <a:pt x="27" y="163"/>
                  </a:cubicBezTo>
                  <a:cubicBezTo>
                    <a:pt x="26" y="161"/>
                    <a:pt x="24" y="159"/>
                    <a:pt x="23" y="157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21" y="155"/>
                    <a:pt x="20" y="152"/>
                    <a:pt x="19" y="150"/>
                  </a:cubicBezTo>
                  <a:cubicBezTo>
                    <a:pt x="17" y="147"/>
                    <a:pt x="16" y="144"/>
                    <a:pt x="15" y="141"/>
                  </a:cubicBezTo>
                  <a:cubicBezTo>
                    <a:pt x="14" y="139"/>
                    <a:pt x="13" y="136"/>
                    <a:pt x="12" y="134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7" name="Oval 1017"/>
            <p:cNvSpPr>
              <a:spLocks noChangeArrowheads="1"/>
            </p:cNvSpPr>
            <p:nvPr/>
          </p:nvSpPr>
          <p:spPr bwMode="auto">
            <a:xfrm>
              <a:off x="5719763" y="8740776"/>
              <a:ext cx="26988" cy="301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8" name="Freeform 1018"/>
            <p:cNvSpPr>
              <a:spLocks/>
            </p:cNvSpPr>
            <p:nvPr/>
          </p:nvSpPr>
          <p:spPr bwMode="auto">
            <a:xfrm>
              <a:off x="5653088" y="8786813"/>
              <a:ext cx="33338" cy="33338"/>
            </a:xfrm>
            <a:custGeom>
              <a:avLst/>
              <a:gdLst>
                <a:gd name="T0" fmla="*/ 1 w 9"/>
                <a:gd name="T1" fmla="*/ 3 h 9"/>
                <a:gd name="T2" fmla="*/ 4 w 9"/>
                <a:gd name="T3" fmla="*/ 8 h 9"/>
                <a:gd name="T4" fmla="*/ 8 w 9"/>
                <a:gd name="T5" fmla="*/ 6 h 9"/>
                <a:gd name="T6" fmla="*/ 6 w 9"/>
                <a:gd name="T7" fmla="*/ 1 h 9"/>
                <a:gd name="T8" fmla="*/ 1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3"/>
                  </a:moveTo>
                  <a:cubicBezTo>
                    <a:pt x="0" y="5"/>
                    <a:pt x="2" y="7"/>
                    <a:pt x="4" y="8"/>
                  </a:cubicBezTo>
                  <a:cubicBezTo>
                    <a:pt x="6" y="9"/>
                    <a:pt x="8" y="8"/>
                    <a:pt x="8" y="6"/>
                  </a:cubicBezTo>
                  <a:cubicBezTo>
                    <a:pt x="9" y="4"/>
                    <a:pt x="8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9" name="Freeform 1019"/>
            <p:cNvSpPr>
              <a:spLocks/>
            </p:cNvSpPr>
            <p:nvPr/>
          </p:nvSpPr>
          <p:spPr bwMode="auto">
            <a:xfrm>
              <a:off x="5678488" y="8856663"/>
              <a:ext cx="30163" cy="34925"/>
            </a:xfrm>
            <a:custGeom>
              <a:avLst/>
              <a:gdLst>
                <a:gd name="T0" fmla="*/ 2 w 8"/>
                <a:gd name="T1" fmla="*/ 8 h 9"/>
                <a:gd name="T2" fmla="*/ 7 w 8"/>
                <a:gd name="T3" fmla="*/ 7 h 9"/>
                <a:gd name="T4" fmla="*/ 6 w 8"/>
                <a:gd name="T5" fmla="*/ 2 h 9"/>
                <a:gd name="T6" fmla="*/ 1 w 8"/>
                <a:gd name="T7" fmla="*/ 3 h 9"/>
                <a:gd name="T8" fmla="*/ 2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2" y="8"/>
                  </a:moveTo>
                  <a:cubicBezTo>
                    <a:pt x="4" y="9"/>
                    <a:pt x="6" y="9"/>
                    <a:pt x="7" y="7"/>
                  </a:cubicBezTo>
                  <a:cubicBezTo>
                    <a:pt x="8" y="5"/>
                    <a:pt x="8" y="3"/>
                    <a:pt x="6" y="2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4"/>
                    <a:pt x="0" y="7"/>
                    <a:pt x="2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0" name="Freeform 1020"/>
            <p:cNvSpPr>
              <a:spLocks/>
            </p:cNvSpPr>
            <p:nvPr/>
          </p:nvSpPr>
          <p:spPr bwMode="auto">
            <a:xfrm>
              <a:off x="5754688" y="8856663"/>
              <a:ext cx="33338" cy="34925"/>
            </a:xfrm>
            <a:custGeom>
              <a:avLst/>
              <a:gdLst>
                <a:gd name="T0" fmla="*/ 2 w 9"/>
                <a:gd name="T1" fmla="*/ 7 h 9"/>
                <a:gd name="T2" fmla="*/ 7 w 9"/>
                <a:gd name="T3" fmla="*/ 8 h 9"/>
                <a:gd name="T4" fmla="*/ 8 w 9"/>
                <a:gd name="T5" fmla="*/ 3 h 9"/>
                <a:gd name="T6" fmla="*/ 2 w 9"/>
                <a:gd name="T7" fmla="*/ 2 h 9"/>
                <a:gd name="T8" fmla="*/ 2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7"/>
                  </a:moveTo>
                  <a:cubicBezTo>
                    <a:pt x="3" y="9"/>
                    <a:pt x="5" y="9"/>
                    <a:pt x="7" y="8"/>
                  </a:cubicBezTo>
                  <a:cubicBezTo>
                    <a:pt x="9" y="7"/>
                    <a:pt x="9" y="4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1" y="3"/>
                    <a:pt x="0" y="5"/>
                    <a:pt x="2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1" name="Freeform 1021"/>
            <p:cNvSpPr>
              <a:spLocks/>
            </p:cNvSpPr>
            <p:nvPr/>
          </p:nvSpPr>
          <p:spPr bwMode="auto">
            <a:xfrm>
              <a:off x="5780088" y="8786813"/>
              <a:ext cx="30163" cy="33338"/>
            </a:xfrm>
            <a:custGeom>
              <a:avLst/>
              <a:gdLst>
                <a:gd name="T0" fmla="*/ 0 w 8"/>
                <a:gd name="T1" fmla="*/ 6 h 9"/>
                <a:gd name="T2" fmla="*/ 5 w 8"/>
                <a:gd name="T3" fmla="*/ 8 h 9"/>
                <a:gd name="T4" fmla="*/ 8 w 8"/>
                <a:gd name="T5" fmla="*/ 3 h 9"/>
                <a:gd name="T6" fmla="*/ 3 w 8"/>
                <a:gd name="T7" fmla="*/ 1 h 9"/>
                <a:gd name="T8" fmla="*/ 0 w 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6"/>
                  </a:moveTo>
                  <a:cubicBezTo>
                    <a:pt x="1" y="8"/>
                    <a:pt x="3" y="9"/>
                    <a:pt x="5" y="8"/>
                  </a:cubicBezTo>
                  <a:cubicBezTo>
                    <a:pt x="7" y="7"/>
                    <a:pt x="8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2" name="Oval 1022"/>
            <p:cNvSpPr>
              <a:spLocks noChangeArrowheads="1"/>
            </p:cNvSpPr>
            <p:nvPr/>
          </p:nvSpPr>
          <p:spPr bwMode="auto">
            <a:xfrm>
              <a:off x="5686425" y="8778876"/>
              <a:ext cx="90488" cy="904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3" name="Freeform 1023"/>
            <p:cNvSpPr>
              <a:spLocks/>
            </p:cNvSpPr>
            <p:nvPr/>
          </p:nvSpPr>
          <p:spPr bwMode="auto">
            <a:xfrm>
              <a:off x="5776913" y="8886826"/>
              <a:ext cx="195263" cy="233363"/>
            </a:xfrm>
            <a:custGeom>
              <a:avLst/>
              <a:gdLst>
                <a:gd name="T0" fmla="*/ 0 w 52"/>
                <a:gd name="T1" fmla="*/ 11 h 62"/>
                <a:gd name="T2" fmla="*/ 43 w 52"/>
                <a:gd name="T3" fmla="*/ 62 h 62"/>
                <a:gd name="T4" fmla="*/ 52 w 52"/>
                <a:gd name="T5" fmla="*/ 54 h 62"/>
                <a:gd name="T6" fmla="*/ 16 w 52"/>
                <a:gd name="T7" fmla="*/ 0 h 62"/>
                <a:gd name="T8" fmla="*/ 0 w 52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0" y="11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6" y="60"/>
                    <a:pt x="49" y="57"/>
                    <a:pt x="52" y="5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4" name="Freeform 1024"/>
            <p:cNvSpPr>
              <a:spLocks/>
            </p:cNvSpPr>
            <p:nvPr/>
          </p:nvSpPr>
          <p:spPr bwMode="auto">
            <a:xfrm>
              <a:off x="5826125" y="8677276"/>
              <a:ext cx="250825" cy="134938"/>
            </a:xfrm>
            <a:custGeom>
              <a:avLst/>
              <a:gdLst>
                <a:gd name="T0" fmla="*/ 0 w 67"/>
                <a:gd name="T1" fmla="*/ 18 h 36"/>
                <a:gd name="T2" fmla="*/ 6 w 67"/>
                <a:gd name="T3" fmla="*/ 36 h 36"/>
                <a:gd name="T4" fmla="*/ 67 w 67"/>
                <a:gd name="T5" fmla="*/ 11 h 36"/>
                <a:gd name="T6" fmla="*/ 63 w 67"/>
                <a:gd name="T7" fmla="*/ 0 h 36"/>
                <a:gd name="T8" fmla="*/ 0 w 6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6">
                  <a:moveTo>
                    <a:pt x="0" y="18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7"/>
                    <a:pt x="63" y="0"/>
                    <a:pt x="63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5" name="Freeform 1025"/>
            <p:cNvSpPr>
              <a:spLocks/>
            </p:cNvSpPr>
            <p:nvPr/>
          </p:nvSpPr>
          <p:spPr bwMode="auto">
            <a:xfrm>
              <a:off x="5686425" y="8464551"/>
              <a:ext cx="74613" cy="246063"/>
            </a:xfrm>
            <a:custGeom>
              <a:avLst/>
              <a:gdLst>
                <a:gd name="T0" fmla="*/ 0 w 20"/>
                <a:gd name="T1" fmla="*/ 66 h 66"/>
                <a:gd name="T2" fmla="*/ 20 w 20"/>
                <a:gd name="T3" fmla="*/ 66 h 66"/>
                <a:gd name="T4" fmla="*/ 15 w 20"/>
                <a:gd name="T5" fmla="*/ 0 h 66"/>
                <a:gd name="T6" fmla="*/ 3 w 20"/>
                <a:gd name="T7" fmla="*/ 0 h 66"/>
                <a:gd name="T8" fmla="*/ 0 w 20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6">
                  <a:moveTo>
                    <a:pt x="0" y="66"/>
                  </a:moveTo>
                  <a:cubicBezTo>
                    <a:pt x="20" y="66"/>
                    <a:pt x="20" y="66"/>
                    <a:pt x="20" y="6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0"/>
                    <a:pt x="3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6" name="Freeform 1026"/>
            <p:cNvSpPr>
              <a:spLocks/>
            </p:cNvSpPr>
            <p:nvPr/>
          </p:nvSpPr>
          <p:spPr bwMode="auto">
            <a:xfrm>
              <a:off x="5383213" y="8704263"/>
              <a:ext cx="250825" cy="127000"/>
            </a:xfrm>
            <a:custGeom>
              <a:avLst/>
              <a:gdLst>
                <a:gd name="T0" fmla="*/ 0 w 67"/>
                <a:gd name="T1" fmla="*/ 11 h 34"/>
                <a:gd name="T2" fmla="*/ 61 w 67"/>
                <a:gd name="T3" fmla="*/ 34 h 34"/>
                <a:gd name="T4" fmla="*/ 67 w 67"/>
                <a:gd name="T5" fmla="*/ 16 h 34"/>
                <a:gd name="T6" fmla="*/ 3 w 67"/>
                <a:gd name="T7" fmla="*/ 0 h 34"/>
                <a:gd name="T8" fmla="*/ 0 w 67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4">
                  <a:moveTo>
                    <a:pt x="0" y="11"/>
                  </a:moveTo>
                  <a:cubicBezTo>
                    <a:pt x="61" y="34"/>
                    <a:pt x="61" y="34"/>
                    <a:pt x="61" y="34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7" name="Freeform 1027"/>
            <p:cNvSpPr>
              <a:spLocks/>
            </p:cNvSpPr>
            <p:nvPr/>
          </p:nvSpPr>
          <p:spPr bwMode="auto">
            <a:xfrm>
              <a:off x="5513388" y="8897938"/>
              <a:ext cx="192088" cy="236538"/>
            </a:xfrm>
            <a:custGeom>
              <a:avLst/>
              <a:gdLst>
                <a:gd name="T0" fmla="*/ 0 w 51"/>
                <a:gd name="T1" fmla="*/ 56 h 63"/>
                <a:gd name="T2" fmla="*/ 10 w 51"/>
                <a:gd name="T3" fmla="*/ 63 h 63"/>
                <a:gd name="T4" fmla="*/ 51 w 51"/>
                <a:gd name="T5" fmla="*/ 11 h 63"/>
                <a:gd name="T6" fmla="*/ 35 w 51"/>
                <a:gd name="T7" fmla="*/ 0 h 63"/>
                <a:gd name="T8" fmla="*/ 0 w 51"/>
                <a:gd name="T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3">
                  <a:moveTo>
                    <a:pt x="0" y="56"/>
                  </a:moveTo>
                  <a:cubicBezTo>
                    <a:pt x="3" y="59"/>
                    <a:pt x="7" y="61"/>
                    <a:pt x="10" y="6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8" name="Freeform 1028"/>
            <p:cNvSpPr>
              <a:spLocks/>
            </p:cNvSpPr>
            <p:nvPr/>
          </p:nvSpPr>
          <p:spPr bwMode="auto">
            <a:xfrm>
              <a:off x="5367338" y="8793163"/>
              <a:ext cx="192088" cy="277813"/>
            </a:xfrm>
            <a:custGeom>
              <a:avLst/>
              <a:gdLst>
                <a:gd name="T0" fmla="*/ 2 w 51"/>
                <a:gd name="T1" fmla="*/ 3 h 74"/>
                <a:gd name="T2" fmla="*/ 28 w 51"/>
                <a:gd name="T3" fmla="*/ 74 h 74"/>
                <a:gd name="T4" fmla="*/ 51 w 51"/>
                <a:gd name="T5" fmla="*/ 34 h 74"/>
                <a:gd name="T6" fmla="*/ 46 w 51"/>
                <a:gd name="T7" fmla="*/ 20 h 74"/>
                <a:gd name="T8" fmla="*/ 2 w 51"/>
                <a:gd name="T9" fmla="*/ 0 h 74"/>
                <a:gd name="T10" fmla="*/ 2 w 51"/>
                <a:gd name="T1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4">
                  <a:moveTo>
                    <a:pt x="2" y="3"/>
                  </a:moveTo>
                  <a:cubicBezTo>
                    <a:pt x="0" y="31"/>
                    <a:pt x="11" y="56"/>
                    <a:pt x="28" y="7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9" name="Freeform 1029"/>
            <p:cNvSpPr>
              <a:spLocks/>
            </p:cNvSpPr>
            <p:nvPr/>
          </p:nvSpPr>
          <p:spPr bwMode="auto">
            <a:xfrm>
              <a:off x="5592763" y="9018588"/>
              <a:ext cx="296863" cy="165100"/>
            </a:xfrm>
            <a:custGeom>
              <a:avLst/>
              <a:gdLst>
                <a:gd name="T0" fmla="*/ 0 w 79"/>
                <a:gd name="T1" fmla="*/ 36 h 44"/>
                <a:gd name="T2" fmla="*/ 33 w 79"/>
                <a:gd name="T3" fmla="*/ 44 h 44"/>
                <a:gd name="T4" fmla="*/ 79 w 79"/>
                <a:gd name="T5" fmla="*/ 34 h 44"/>
                <a:gd name="T6" fmla="*/ 49 w 79"/>
                <a:gd name="T7" fmla="*/ 0 h 44"/>
                <a:gd name="T8" fmla="*/ 33 w 79"/>
                <a:gd name="T9" fmla="*/ 0 h 44"/>
                <a:gd name="T10" fmla="*/ 0 w 79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44">
                  <a:moveTo>
                    <a:pt x="0" y="36"/>
                  </a:moveTo>
                  <a:cubicBezTo>
                    <a:pt x="10" y="41"/>
                    <a:pt x="21" y="43"/>
                    <a:pt x="33" y="44"/>
                  </a:cubicBezTo>
                  <a:cubicBezTo>
                    <a:pt x="50" y="44"/>
                    <a:pt x="65" y="41"/>
                    <a:pt x="79" y="3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0" name="Freeform 1030"/>
            <p:cNvSpPr>
              <a:spLocks/>
            </p:cNvSpPr>
            <p:nvPr/>
          </p:nvSpPr>
          <p:spPr bwMode="auto">
            <a:xfrm>
              <a:off x="5915025" y="8775701"/>
              <a:ext cx="180975" cy="284163"/>
            </a:xfrm>
            <a:custGeom>
              <a:avLst/>
              <a:gdLst>
                <a:gd name="T0" fmla="*/ 0 w 48"/>
                <a:gd name="T1" fmla="*/ 33 h 76"/>
                <a:gd name="T2" fmla="*/ 24 w 48"/>
                <a:gd name="T3" fmla="*/ 76 h 76"/>
                <a:gd name="T4" fmla="*/ 47 w 48"/>
                <a:gd name="T5" fmla="*/ 17 h 76"/>
                <a:gd name="T6" fmla="*/ 46 w 48"/>
                <a:gd name="T7" fmla="*/ 0 h 76"/>
                <a:gd name="T8" fmla="*/ 4 w 48"/>
                <a:gd name="T9" fmla="*/ 18 h 76"/>
                <a:gd name="T10" fmla="*/ 0 w 48"/>
                <a:gd name="T11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6">
                  <a:moveTo>
                    <a:pt x="0" y="33"/>
                  </a:moveTo>
                  <a:cubicBezTo>
                    <a:pt x="24" y="76"/>
                    <a:pt x="24" y="76"/>
                    <a:pt x="24" y="76"/>
                  </a:cubicBezTo>
                  <a:cubicBezTo>
                    <a:pt x="38" y="60"/>
                    <a:pt x="46" y="39"/>
                    <a:pt x="47" y="17"/>
                  </a:cubicBezTo>
                  <a:cubicBezTo>
                    <a:pt x="48" y="11"/>
                    <a:pt x="47" y="5"/>
                    <a:pt x="46" y="0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1" name="Freeform 1031"/>
            <p:cNvSpPr>
              <a:spLocks/>
            </p:cNvSpPr>
            <p:nvPr/>
          </p:nvSpPr>
          <p:spPr bwMode="auto">
            <a:xfrm>
              <a:off x="5795963" y="8467726"/>
              <a:ext cx="247650" cy="206375"/>
            </a:xfrm>
            <a:custGeom>
              <a:avLst/>
              <a:gdLst>
                <a:gd name="T0" fmla="*/ 0 w 66"/>
                <a:gd name="T1" fmla="*/ 0 h 55"/>
                <a:gd name="T2" fmla="*/ 5 w 66"/>
                <a:gd name="T3" fmla="*/ 46 h 55"/>
                <a:gd name="T4" fmla="*/ 18 w 66"/>
                <a:gd name="T5" fmla="*/ 55 h 55"/>
                <a:gd name="T6" fmla="*/ 66 w 66"/>
                <a:gd name="T7" fmla="*/ 45 h 55"/>
                <a:gd name="T8" fmla="*/ 0 w 6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5">
                  <a:moveTo>
                    <a:pt x="0" y="0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52" y="22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2" name="Freeform 1032"/>
            <p:cNvSpPr>
              <a:spLocks/>
            </p:cNvSpPr>
            <p:nvPr/>
          </p:nvSpPr>
          <p:spPr bwMode="auto">
            <a:xfrm>
              <a:off x="5416550" y="8470901"/>
              <a:ext cx="236538" cy="217488"/>
            </a:xfrm>
            <a:custGeom>
              <a:avLst/>
              <a:gdLst>
                <a:gd name="T0" fmla="*/ 0 w 63"/>
                <a:gd name="T1" fmla="*/ 49 h 58"/>
                <a:gd name="T2" fmla="*/ 45 w 63"/>
                <a:gd name="T3" fmla="*/ 58 h 58"/>
                <a:gd name="T4" fmla="*/ 57 w 63"/>
                <a:gd name="T5" fmla="*/ 49 h 58"/>
                <a:gd name="T6" fmla="*/ 63 w 63"/>
                <a:gd name="T7" fmla="*/ 0 h 58"/>
                <a:gd name="T8" fmla="*/ 0 w 63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0" y="49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6" y="6"/>
                    <a:pt x="13" y="24"/>
                    <a:pt x="0" y="4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3" name="Freeform 1033"/>
            <p:cNvSpPr>
              <a:spLocks noEditPoints="1"/>
            </p:cNvSpPr>
            <p:nvPr/>
          </p:nvSpPr>
          <p:spPr bwMode="auto">
            <a:xfrm>
              <a:off x="-2413000" y="8275638"/>
              <a:ext cx="1090613" cy="1092200"/>
            </a:xfrm>
            <a:custGeom>
              <a:avLst/>
              <a:gdLst>
                <a:gd name="T0" fmla="*/ 0 w 291"/>
                <a:gd name="T1" fmla="*/ 146 h 291"/>
                <a:gd name="T2" fmla="*/ 3 w 291"/>
                <a:gd name="T3" fmla="*/ 175 h 291"/>
                <a:gd name="T4" fmla="*/ 3 w 291"/>
                <a:gd name="T5" fmla="*/ 178 h 291"/>
                <a:gd name="T6" fmla="*/ 145 w 291"/>
                <a:gd name="T7" fmla="*/ 291 h 291"/>
                <a:gd name="T8" fmla="*/ 269 w 291"/>
                <a:gd name="T9" fmla="*/ 222 h 291"/>
                <a:gd name="T10" fmla="*/ 287 w 291"/>
                <a:gd name="T11" fmla="*/ 178 h 291"/>
                <a:gd name="T12" fmla="*/ 288 w 291"/>
                <a:gd name="T13" fmla="*/ 175 h 291"/>
                <a:gd name="T14" fmla="*/ 291 w 291"/>
                <a:gd name="T15" fmla="*/ 146 h 291"/>
                <a:gd name="T16" fmla="*/ 269 w 291"/>
                <a:gd name="T17" fmla="*/ 70 h 291"/>
                <a:gd name="T18" fmla="*/ 238 w 291"/>
                <a:gd name="T19" fmla="*/ 33 h 291"/>
                <a:gd name="T20" fmla="*/ 189 w 291"/>
                <a:gd name="T21" fmla="*/ 7 h 291"/>
                <a:gd name="T22" fmla="*/ 145 w 291"/>
                <a:gd name="T23" fmla="*/ 0 h 291"/>
                <a:gd name="T24" fmla="*/ 101 w 291"/>
                <a:gd name="T25" fmla="*/ 7 h 291"/>
                <a:gd name="T26" fmla="*/ 53 w 291"/>
                <a:gd name="T27" fmla="*/ 33 h 291"/>
                <a:gd name="T28" fmla="*/ 0 w 291"/>
                <a:gd name="T29" fmla="*/ 146 h 291"/>
                <a:gd name="T30" fmla="*/ 37 w 291"/>
                <a:gd name="T31" fmla="*/ 175 h 291"/>
                <a:gd name="T32" fmla="*/ 33 w 291"/>
                <a:gd name="T33" fmla="*/ 146 h 291"/>
                <a:gd name="T34" fmla="*/ 145 w 291"/>
                <a:gd name="T35" fmla="*/ 33 h 291"/>
                <a:gd name="T36" fmla="*/ 258 w 291"/>
                <a:gd name="T37" fmla="*/ 146 h 291"/>
                <a:gd name="T38" fmla="*/ 254 w 291"/>
                <a:gd name="T39" fmla="*/ 175 h 291"/>
                <a:gd name="T40" fmla="*/ 253 w 291"/>
                <a:gd name="T41" fmla="*/ 178 h 291"/>
                <a:gd name="T42" fmla="*/ 145 w 291"/>
                <a:gd name="T43" fmla="*/ 258 h 291"/>
                <a:gd name="T44" fmla="*/ 37 w 291"/>
                <a:gd name="T45" fmla="*/ 178 h 291"/>
                <a:gd name="T46" fmla="*/ 37 w 291"/>
                <a:gd name="T47" fmla="*/ 17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1" h="291">
                  <a:moveTo>
                    <a:pt x="0" y="146"/>
                  </a:moveTo>
                  <a:cubicBezTo>
                    <a:pt x="0" y="156"/>
                    <a:pt x="1" y="166"/>
                    <a:pt x="3" y="175"/>
                  </a:cubicBezTo>
                  <a:cubicBezTo>
                    <a:pt x="3" y="176"/>
                    <a:pt x="3" y="177"/>
                    <a:pt x="3" y="178"/>
                  </a:cubicBezTo>
                  <a:cubicBezTo>
                    <a:pt x="18" y="243"/>
                    <a:pt x="76" y="291"/>
                    <a:pt x="145" y="291"/>
                  </a:cubicBezTo>
                  <a:cubicBezTo>
                    <a:pt x="198" y="291"/>
                    <a:pt x="244" y="264"/>
                    <a:pt x="269" y="222"/>
                  </a:cubicBezTo>
                  <a:cubicBezTo>
                    <a:pt x="278" y="209"/>
                    <a:pt x="284" y="194"/>
                    <a:pt x="287" y="178"/>
                  </a:cubicBezTo>
                  <a:cubicBezTo>
                    <a:pt x="288" y="177"/>
                    <a:pt x="288" y="176"/>
                    <a:pt x="288" y="175"/>
                  </a:cubicBezTo>
                  <a:cubicBezTo>
                    <a:pt x="290" y="166"/>
                    <a:pt x="291" y="156"/>
                    <a:pt x="291" y="146"/>
                  </a:cubicBezTo>
                  <a:cubicBezTo>
                    <a:pt x="291" y="118"/>
                    <a:pt x="283" y="92"/>
                    <a:pt x="269" y="70"/>
                  </a:cubicBezTo>
                  <a:cubicBezTo>
                    <a:pt x="261" y="56"/>
                    <a:pt x="250" y="43"/>
                    <a:pt x="238" y="33"/>
                  </a:cubicBezTo>
                  <a:cubicBezTo>
                    <a:pt x="224" y="22"/>
                    <a:pt x="207" y="13"/>
                    <a:pt x="189" y="7"/>
                  </a:cubicBezTo>
                  <a:cubicBezTo>
                    <a:pt x="175" y="2"/>
                    <a:pt x="161" y="0"/>
                    <a:pt x="145" y="0"/>
                  </a:cubicBezTo>
                  <a:cubicBezTo>
                    <a:pt x="130" y="0"/>
                    <a:pt x="115" y="2"/>
                    <a:pt x="101" y="7"/>
                  </a:cubicBezTo>
                  <a:cubicBezTo>
                    <a:pt x="83" y="13"/>
                    <a:pt x="67" y="22"/>
                    <a:pt x="53" y="33"/>
                  </a:cubicBezTo>
                  <a:cubicBezTo>
                    <a:pt x="20" y="60"/>
                    <a:pt x="0" y="101"/>
                    <a:pt x="0" y="146"/>
                  </a:cubicBezTo>
                  <a:close/>
                  <a:moveTo>
                    <a:pt x="37" y="175"/>
                  </a:moveTo>
                  <a:cubicBezTo>
                    <a:pt x="34" y="166"/>
                    <a:pt x="33" y="156"/>
                    <a:pt x="33" y="146"/>
                  </a:cubicBezTo>
                  <a:cubicBezTo>
                    <a:pt x="33" y="84"/>
                    <a:pt x="83" y="33"/>
                    <a:pt x="145" y="33"/>
                  </a:cubicBezTo>
                  <a:cubicBezTo>
                    <a:pt x="207" y="33"/>
                    <a:pt x="258" y="84"/>
                    <a:pt x="258" y="146"/>
                  </a:cubicBezTo>
                  <a:cubicBezTo>
                    <a:pt x="258" y="156"/>
                    <a:pt x="256" y="166"/>
                    <a:pt x="254" y="175"/>
                  </a:cubicBezTo>
                  <a:cubicBezTo>
                    <a:pt x="253" y="178"/>
                    <a:pt x="253" y="178"/>
                    <a:pt x="253" y="178"/>
                  </a:cubicBezTo>
                  <a:cubicBezTo>
                    <a:pt x="240" y="224"/>
                    <a:pt x="196" y="258"/>
                    <a:pt x="145" y="258"/>
                  </a:cubicBezTo>
                  <a:cubicBezTo>
                    <a:pt x="94" y="258"/>
                    <a:pt x="51" y="224"/>
                    <a:pt x="37" y="178"/>
                  </a:cubicBezTo>
                  <a:cubicBezTo>
                    <a:pt x="37" y="177"/>
                    <a:pt x="37" y="176"/>
                    <a:pt x="37" y="17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4" name="Freeform 1034"/>
            <p:cNvSpPr>
              <a:spLocks noEditPoints="1"/>
            </p:cNvSpPr>
            <p:nvPr/>
          </p:nvSpPr>
          <p:spPr bwMode="auto">
            <a:xfrm>
              <a:off x="-2289175" y="8399463"/>
              <a:ext cx="842963" cy="844550"/>
            </a:xfrm>
            <a:custGeom>
              <a:avLst/>
              <a:gdLst>
                <a:gd name="T0" fmla="*/ 0 w 225"/>
                <a:gd name="T1" fmla="*/ 113 h 225"/>
                <a:gd name="T2" fmla="*/ 4 w 225"/>
                <a:gd name="T3" fmla="*/ 142 h 225"/>
                <a:gd name="T4" fmla="*/ 4 w 225"/>
                <a:gd name="T5" fmla="*/ 145 h 225"/>
                <a:gd name="T6" fmla="*/ 112 w 225"/>
                <a:gd name="T7" fmla="*/ 225 h 225"/>
                <a:gd name="T8" fmla="*/ 220 w 225"/>
                <a:gd name="T9" fmla="*/ 145 h 225"/>
                <a:gd name="T10" fmla="*/ 221 w 225"/>
                <a:gd name="T11" fmla="*/ 142 h 225"/>
                <a:gd name="T12" fmla="*/ 225 w 225"/>
                <a:gd name="T13" fmla="*/ 113 h 225"/>
                <a:gd name="T14" fmla="*/ 112 w 225"/>
                <a:gd name="T15" fmla="*/ 0 h 225"/>
                <a:gd name="T16" fmla="*/ 0 w 225"/>
                <a:gd name="T17" fmla="*/ 113 h 225"/>
                <a:gd name="T18" fmla="*/ 14 w 225"/>
                <a:gd name="T19" fmla="*/ 142 h 225"/>
                <a:gd name="T20" fmla="*/ 10 w 225"/>
                <a:gd name="T21" fmla="*/ 108 h 225"/>
                <a:gd name="T22" fmla="*/ 117 w 225"/>
                <a:gd name="T23" fmla="*/ 10 h 225"/>
                <a:gd name="T24" fmla="*/ 215 w 225"/>
                <a:gd name="T25" fmla="*/ 117 h 225"/>
                <a:gd name="T26" fmla="*/ 211 w 225"/>
                <a:gd name="T27" fmla="*/ 142 h 225"/>
                <a:gd name="T28" fmla="*/ 210 w 225"/>
                <a:gd name="T29" fmla="*/ 145 h 225"/>
                <a:gd name="T30" fmla="*/ 108 w 225"/>
                <a:gd name="T31" fmla="*/ 215 h 225"/>
                <a:gd name="T32" fmla="*/ 15 w 225"/>
                <a:gd name="T33" fmla="*/ 145 h 225"/>
                <a:gd name="T34" fmla="*/ 14 w 225"/>
                <a:gd name="T35" fmla="*/ 1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5" h="225">
                  <a:moveTo>
                    <a:pt x="0" y="113"/>
                  </a:moveTo>
                  <a:cubicBezTo>
                    <a:pt x="0" y="123"/>
                    <a:pt x="1" y="133"/>
                    <a:pt x="4" y="142"/>
                  </a:cubicBezTo>
                  <a:cubicBezTo>
                    <a:pt x="4" y="143"/>
                    <a:pt x="4" y="144"/>
                    <a:pt x="4" y="145"/>
                  </a:cubicBezTo>
                  <a:cubicBezTo>
                    <a:pt x="18" y="191"/>
                    <a:pt x="61" y="225"/>
                    <a:pt x="112" y="225"/>
                  </a:cubicBezTo>
                  <a:cubicBezTo>
                    <a:pt x="163" y="225"/>
                    <a:pt x="207" y="191"/>
                    <a:pt x="220" y="145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23" y="133"/>
                    <a:pt x="225" y="123"/>
                    <a:pt x="225" y="113"/>
                  </a:cubicBezTo>
                  <a:cubicBezTo>
                    <a:pt x="225" y="51"/>
                    <a:pt x="174" y="0"/>
                    <a:pt x="112" y="0"/>
                  </a:cubicBezTo>
                  <a:cubicBezTo>
                    <a:pt x="50" y="0"/>
                    <a:pt x="0" y="51"/>
                    <a:pt x="0" y="113"/>
                  </a:cubicBezTo>
                  <a:close/>
                  <a:moveTo>
                    <a:pt x="14" y="142"/>
                  </a:moveTo>
                  <a:cubicBezTo>
                    <a:pt x="11" y="131"/>
                    <a:pt x="9" y="120"/>
                    <a:pt x="10" y="108"/>
                  </a:cubicBezTo>
                  <a:cubicBezTo>
                    <a:pt x="12" y="51"/>
                    <a:pt x="60" y="8"/>
                    <a:pt x="117" y="10"/>
                  </a:cubicBezTo>
                  <a:cubicBezTo>
                    <a:pt x="174" y="13"/>
                    <a:pt x="217" y="61"/>
                    <a:pt x="215" y="117"/>
                  </a:cubicBezTo>
                  <a:cubicBezTo>
                    <a:pt x="215" y="126"/>
                    <a:pt x="213" y="134"/>
                    <a:pt x="211" y="142"/>
                  </a:cubicBezTo>
                  <a:cubicBezTo>
                    <a:pt x="211" y="143"/>
                    <a:pt x="210" y="144"/>
                    <a:pt x="210" y="145"/>
                  </a:cubicBezTo>
                  <a:cubicBezTo>
                    <a:pt x="196" y="187"/>
                    <a:pt x="155" y="217"/>
                    <a:pt x="108" y="215"/>
                  </a:cubicBezTo>
                  <a:cubicBezTo>
                    <a:pt x="64" y="213"/>
                    <a:pt x="28" y="184"/>
                    <a:pt x="15" y="145"/>
                  </a:cubicBezTo>
                  <a:cubicBezTo>
                    <a:pt x="14" y="144"/>
                    <a:pt x="14" y="143"/>
                    <a:pt x="14" y="142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5" name="Freeform 1035"/>
            <p:cNvSpPr>
              <a:spLocks noEditPoints="1"/>
            </p:cNvSpPr>
            <p:nvPr/>
          </p:nvSpPr>
          <p:spPr bwMode="auto">
            <a:xfrm>
              <a:off x="-2255838" y="8429626"/>
              <a:ext cx="779463" cy="784225"/>
            </a:xfrm>
            <a:custGeom>
              <a:avLst/>
              <a:gdLst>
                <a:gd name="T0" fmla="*/ 6 w 208"/>
                <a:gd name="T1" fmla="*/ 137 h 209"/>
                <a:gd name="T2" fmla="*/ 201 w 208"/>
                <a:gd name="T3" fmla="*/ 137 h 209"/>
                <a:gd name="T4" fmla="*/ 206 w 208"/>
                <a:gd name="T5" fmla="*/ 109 h 209"/>
                <a:gd name="T6" fmla="*/ 1 w 208"/>
                <a:gd name="T7" fmla="*/ 100 h 209"/>
                <a:gd name="T8" fmla="*/ 13 w 208"/>
                <a:gd name="T9" fmla="*/ 73 h 209"/>
                <a:gd name="T10" fmla="*/ 71 w 208"/>
                <a:gd name="T11" fmla="*/ 107 h 209"/>
                <a:gd name="T12" fmla="*/ 13 w 208"/>
                <a:gd name="T13" fmla="*/ 73 h 209"/>
                <a:gd name="T14" fmla="*/ 76 w 208"/>
                <a:gd name="T15" fmla="*/ 60 h 209"/>
                <a:gd name="T16" fmla="*/ 19 w 208"/>
                <a:gd name="T17" fmla="*/ 60 h 209"/>
                <a:gd name="T18" fmla="*/ 90 w 208"/>
                <a:gd name="T19" fmla="*/ 101 h 209"/>
                <a:gd name="T20" fmla="*/ 83 w 208"/>
                <a:gd name="T21" fmla="*/ 98 h 209"/>
                <a:gd name="T22" fmla="*/ 90 w 208"/>
                <a:gd name="T23" fmla="*/ 101 h 209"/>
                <a:gd name="T24" fmla="*/ 111 w 208"/>
                <a:gd name="T25" fmla="*/ 116 h 209"/>
                <a:gd name="T26" fmla="*/ 116 w 208"/>
                <a:gd name="T27" fmla="*/ 122 h 209"/>
                <a:gd name="T28" fmla="*/ 91 w 208"/>
                <a:gd name="T29" fmla="*/ 122 h 209"/>
                <a:gd name="T30" fmla="*/ 95 w 208"/>
                <a:gd name="T31" fmla="*/ 116 h 209"/>
                <a:gd name="T32" fmla="*/ 91 w 208"/>
                <a:gd name="T33" fmla="*/ 122 h 209"/>
                <a:gd name="T34" fmla="*/ 91 w 208"/>
                <a:gd name="T35" fmla="*/ 75 h 209"/>
                <a:gd name="T36" fmla="*/ 106 w 208"/>
                <a:gd name="T37" fmla="*/ 9 h 209"/>
                <a:gd name="T38" fmla="*/ 103 w 208"/>
                <a:gd name="T39" fmla="*/ 84 h 209"/>
                <a:gd name="T40" fmla="*/ 103 w 208"/>
                <a:gd name="T41" fmla="*/ 91 h 209"/>
                <a:gd name="T42" fmla="*/ 103 w 208"/>
                <a:gd name="T43" fmla="*/ 84 h 209"/>
                <a:gd name="T44" fmla="*/ 103 w 208"/>
                <a:gd name="T45" fmla="*/ 117 h 209"/>
                <a:gd name="T46" fmla="*/ 103 w 208"/>
                <a:gd name="T47" fmla="*/ 93 h 209"/>
                <a:gd name="T48" fmla="*/ 119 w 208"/>
                <a:gd name="T49" fmla="*/ 96 h 209"/>
                <a:gd name="T50" fmla="*/ 121 w 208"/>
                <a:gd name="T51" fmla="*/ 103 h 209"/>
                <a:gd name="T52" fmla="*/ 119 w 208"/>
                <a:gd name="T53" fmla="*/ 96 h 209"/>
                <a:gd name="T54" fmla="*/ 138 w 208"/>
                <a:gd name="T55" fmla="*/ 65 h 209"/>
                <a:gd name="T56" fmla="*/ 120 w 208"/>
                <a:gd name="T57" fmla="*/ 10 h 209"/>
                <a:gd name="T58" fmla="*/ 195 w 208"/>
                <a:gd name="T59" fmla="*/ 77 h 209"/>
                <a:gd name="T60" fmla="*/ 128 w 208"/>
                <a:gd name="T61" fmla="*/ 84 h 209"/>
                <a:gd name="T62" fmla="*/ 195 w 208"/>
                <a:gd name="T63" fmla="*/ 77 h 209"/>
                <a:gd name="T64" fmla="*/ 157 w 208"/>
                <a:gd name="T65" fmla="*/ 134 h 209"/>
                <a:gd name="T66" fmla="*/ 156 w 208"/>
                <a:gd name="T67" fmla="*/ 110 h 209"/>
                <a:gd name="T68" fmla="*/ 199 w 208"/>
                <a:gd name="T69" fmla="*/ 109 h 209"/>
                <a:gd name="T70" fmla="*/ 195 w 208"/>
                <a:gd name="T71" fmla="*/ 134 h 209"/>
                <a:gd name="T72" fmla="*/ 194 w 208"/>
                <a:gd name="T73" fmla="*/ 137 h 209"/>
                <a:gd name="T74" fmla="*/ 190 w 208"/>
                <a:gd name="T75" fmla="*/ 146 h 209"/>
                <a:gd name="T76" fmla="*/ 181 w 208"/>
                <a:gd name="T77" fmla="*/ 160 h 209"/>
                <a:gd name="T78" fmla="*/ 158 w 208"/>
                <a:gd name="T79" fmla="*/ 137 h 209"/>
                <a:gd name="T80" fmla="*/ 118 w 208"/>
                <a:gd name="T81" fmla="*/ 137 h 209"/>
                <a:gd name="T82" fmla="*/ 115 w 208"/>
                <a:gd name="T83" fmla="*/ 133 h 209"/>
                <a:gd name="T84" fmla="*/ 139 w 208"/>
                <a:gd name="T85" fmla="*/ 134 h 209"/>
                <a:gd name="T86" fmla="*/ 167 w 208"/>
                <a:gd name="T87" fmla="*/ 176 h 209"/>
                <a:gd name="T88" fmla="*/ 66 w 208"/>
                <a:gd name="T89" fmla="*/ 193 h 209"/>
                <a:gd name="T90" fmla="*/ 115 w 208"/>
                <a:gd name="T91" fmla="*/ 157 h 209"/>
                <a:gd name="T92" fmla="*/ 99 w 208"/>
                <a:gd name="T93" fmla="*/ 201 h 209"/>
                <a:gd name="T94" fmla="*/ 45 w 208"/>
                <a:gd name="T95" fmla="*/ 181 h 209"/>
                <a:gd name="T96" fmla="*/ 74 w 208"/>
                <a:gd name="T97" fmla="*/ 134 h 209"/>
                <a:gd name="T98" fmla="*/ 93 w 208"/>
                <a:gd name="T99" fmla="*/ 134 h 209"/>
                <a:gd name="T100" fmla="*/ 95 w 208"/>
                <a:gd name="T101" fmla="*/ 137 h 209"/>
                <a:gd name="T102" fmla="*/ 45 w 208"/>
                <a:gd name="T103" fmla="*/ 181 h 209"/>
                <a:gd name="T104" fmla="*/ 12 w 208"/>
                <a:gd name="T105" fmla="*/ 133 h 209"/>
                <a:gd name="T106" fmla="*/ 10 w 208"/>
                <a:gd name="T107" fmla="*/ 125 h 209"/>
                <a:gd name="T108" fmla="*/ 8 w 208"/>
                <a:gd name="T109" fmla="*/ 114 h 209"/>
                <a:gd name="T110" fmla="*/ 7 w 208"/>
                <a:gd name="T111" fmla="*/ 105 h 209"/>
                <a:gd name="T112" fmla="*/ 8 w 208"/>
                <a:gd name="T113" fmla="*/ 97 h 209"/>
                <a:gd name="T114" fmla="*/ 57 w 208"/>
                <a:gd name="T115" fmla="*/ 131 h 209"/>
                <a:gd name="T116" fmla="*/ 54 w 208"/>
                <a:gd name="T117" fmla="*/ 137 h 209"/>
                <a:gd name="T118" fmla="*/ 27 w 208"/>
                <a:gd name="T119" fmla="*/ 164 h 209"/>
                <a:gd name="T120" fmla="*/ 23 w 208"/>
                <a:gd name="T121" fmla="*/ 157 h 209"/>
                <a:gd name="T122" fmla="*/ 13 w 208"/>
                <a:gd name="T123" fmla="*/ 13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8" h="209">
                  <a:moveTo>
                    <a:pt x="5" y="134"/>
                  </a:moveTo>
                  <a:cubicBezTo>
                    <a:pt x="5" y="135"/>
                    <a:pt x="5" y="136"/>
                    <a:pt x="6" y="137"/>
                  </a:cubicBezTo>
                  <a:cubicBezTo>
                    <a:pt x="19" y="176"/>
                    <a:pt x="55" y="205"/>
                    <a:pt x="99" y="207"/>
                  </a:cubicBezTo>
                  <a:cubicBezTo>
                    <a:pt x="146" y="209"/>
                    <a:pt x="187" y="179"/>
                    <a:pt x="201" y="137"/>
                  </a:cubicBezTo>
                  <a:cubicBezTo>
                    <a:pt x="201" y="136"/>
                    <a:pt x="202" y="135"/>
                    <a:pt x="202" y="134"/>
                  </a:cubicBezTo>
                  <a:cubicBezTo>
                    <a:pt x="204" y="126"/>
                    <a:pt x="206" y="118"/>
                    <a:pt x="206" y="109"/>
                  </a:cubicBezTo>
                  <a:cubicBezTo>
                    <a:pt x="208" y="53"/>
                    <a:pt x="165" y="5"/>
                    <a:pt x="108" y="2"/>
                  </a:cubicBezTo>
                  <a:cubicBezTo>
                    <a:pt x="51" y="0"/>
                    <a:pt x="3" y="43"/>
                    <a:pt x="1" y="100"/>
                  </a:cubicBezTo>
                  <a:cubicBezTo>
                    <a:pt x="0" y="112"/>
                    <a:pt x="2" y="123"/>
                    <a:pt x="5" y="134"/>
                  </a:cubicBezTo>
                  <a:close/>
                  <a:moveTo>
                    <a:pt x="13" y="73"/>
                  </a:moveTo>
                  <a:cubicBezTo>
                    <a:pt x="77" y="89"/>
                    <a:pt x="77" y="89"/>
                    <a:pt x="77" y="89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0" y="80"/>
                    <a:pt x="12" y="77"/>
                    <a:pt x="13" y="73"/>
                  </a:cubicBezTo>
                  <a:close/>
                  <a:moveTo>
                    <a:pt x="81" y="11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32" y="35"/>
                    <a:pt x="54" y="17"/>
                    <a:pt x="81" y="11"/>
                  </a:cubicBezTo>
                  <a:close/>
                  <a:moveTo>
                    <a:pt x="90" y="101"/>
                  </a:moveTo>
                  <a:cubicBezTo>
                    <a:pt x="90" y="103"/>
                    <a:pt x="88" y="104"/>
                    <a:pt x="85" y="103"/>
                  </a:cubicBezTo>
                  <a:cubicBezTo>
                    <a:pt x="84" y="102"/>
                    <a:pt x="82" y="100"/>
                    <a:pt x="83" y="98"/>
                  </a:cubicBezTo>
                  <a:cubicBezTo>
                    <a:pt x="84" y="96"/>
                    <a:pt x="86" y="95"/>
                    <a:pt x="88" y="96"/>
                  </a:cubicBezTo>
                  <a:cubicBezTo>
                    <a:pt x="90" y="96"/>
                    <a:pt x="91" y="99"/>
                    <a:pt x="90" y="101"/>
                  </a:cubicBezTo>
                  <a:close/>
                  <a:moveTo>
                    <a:pt x="111" y="121"/>
                  </a:moveTo>
                  <a:cubicBezTo>
                    <a:pt x="109" y="119"/>
                    <a:pt x="110" y="117"/>
                    <a:pt x="111" y="116"/>
                  </a:cubicBezTo>
                  <a:cubicBezTo>
                    <a:pt x="113" y="115"/>
                    <a:pt x="116" y="115"/>
                    <a:pt x="117" y="117"/>
                  </a:cubicBezTo>
                  <a:cubicBezTo>
                    <a:pt x="118" y="118"/>
                    <a:pt x="117" y="121"/>
                    <a:pt x="116" y="122"/>
                  </a:cubicBezTo>
                  <a:cubicBezTo>
                    <a:pt x="114" y="123"/>
                    <a:pt x="112" y="123"/>
                    <a:pt x="111" y="121"/>
                  </a:cubicBezTo>
                  <a:close/>
                  <a:moveTo>
                    <a:pt x="91" y="122"/>
                  </a:moveTo>
                  <a:cubicBezTo>
                    <a:pt x="89" y="121"/>
                    <a:pt x="89" y="118"/>
                    <a:pt x="90" y="117"/>
                  </a:cubicBezTo>
                  <a:cubicBezTo>
                    <a:pt x="91" y="115"/>
                    <a:pt x="94" y="115"/>
                    <a:pt x="95" y="116"/>
                  </a:cubicBezTo>
                  <a:cubicBezTo>
                    <a:pt x="97" y="117"/>
                    <a:pt x="97" y="119"/>
                    <a:pt x="96" y="121"/>
                  </a:cubicBezTo>
                  <a:cubicBezTo>
                    <a:pt x="95" y="123"/>
                    <a:pt x="93" y="123"/>
                    <a:pt x="91" y="122"/>
                  </a:cubicBezTo>
                  <a:close/>
                  <a:moveTo>
                    <a:pt x="11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8" y="9"/>
                    <a:pt x="102" y="9"/>
                    <a:pt x="106" y="9"/>
                  </a:cubicBezTo>
                  <a:lnTo>
                    <a:pt x="111" y="75"/>
                  </a:lnTo>
                  <a:close/>
                  <a:moveTo>
                    <a:pt x="103" y="84"/>
                  </a:moveTo>
                  <a:cubicBezTo>
                    <a:pt x="106" y="84"/>
                    <a:pt x="107" y="85"/>
                    <a:pt x="107" y="87"/>
                  </a:cubicBezTo>
                  <a:cubicBezTo>
                    <a:pt x="107" y="90"/>
                    <a:pt x="106" y="91"/>
                    <a:pt x="103" y="91"/>
                  </a:cubicBezTo>
                  <a:cubicBezTo>
                    <a:pt x="101" y="91"/>
                    <a:pt x="99" y="90"/>
                    <a:pt x="99" y="87"/>
                  </a:cubicBezTo>
                  <a:cubicBezTo>
                    <a:pt x="99" y="85"/>
                    <a:pt x="101" y="84"/>
                    <a:pt x="103" y="84"/>
                  </a:cubicBezTo>
                  <a:close/>
                  <a:moveTo>
                    <a:pt x="115" y="105"/>
                  </a:moveTo>
                  <a:cubicBezTo>
                    <a:pt x="115" y="111"/>
                    <a:pt x="110" y="117"/>
                    <a:pt x="103" y="117"/>
                  </a:cubicBezTo>
                  <a:cubicBezTo>
                    <a:pt x="97" y="117"/>
                    <a:pt x="91" y="111"/>
                    <a:pt x="91" y="105"/>
                  </a:cubicBezTo>
                  <a:cubicBezTo>
                    <a:pt x="91" y="98"/>
                    <a:pt x="97" y="93"/>
                    <a:pt x="103" y="93"/>
                  </a:cubicBezTo>
                  <a:cubicBezTo>
                    <a:pt x="110" y="93"/>
                    <a:pt x="115" y="98"/>
                    <a:pt x="115" y="105"/>
                  </a:cubicBezTo>
                  <a:close/>
                  <a:moveTo>
                    <a:pt x="119" y="96"/>
                  </a:moveTo>
                  <a:cubicBezTo>
                    <a:pt x="121" y="95"/>
                    <a:pt x="123" y="96"/>
                    <a:pt x="124" y="98"/>
                  </a:cubicBezTo>
                  <a:cubicBezTo>
                    <a:pt x="124" y="100"/>
                    <a:pt x="123" y="102"/>
                    <a:pt x="121" y="103"/>
                  </a:cubicBezTo>
                  <a:cubicBezTo>
                    <a:pt x="119" y="104"/>
                    <a:pt x="117" y="103"/>
                    <a:pt x="116" y="101"/>
                  </a:cubicBezTo>
                  <a:cubicBezTo>
                    <a:pt x="116" y="99"/>
                    <a:pt x="117" y="96"/>
                    <a:pt x="119" y="96"/>
                  </a:cubicBezTo>
                  <a:close/>
                  <a:moveTo>
                    <a:pt x="186" y="55"/>
                  </a:moveTo>
                  <a:cubicBezTo>
                    <a:pt x="138" y="65"/>
                    <a:pt x="138" y="65"/>
                    <a:pt x="138" y="65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48" y="15"/>
                    <a:pt x="172" y="32"/>
                    <a:pt x="186" y="55"/>
                  </a:cubicBezTo>
                  <a:close/>
                  <a:moveTo>
                    <a:pt x="195" y="77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1" y="66"/>
                    <a:pt x="194" y="73"/>
                    <a:pt x="195" y="77"/>
                  </a:cubicBezTo>
                  <a:close/>
                  <a:moveTo>
                    <a:pt x="158" y="137"/>
                  </a:moveTo>
                  <a:cubicBezTo>
                    <a:pt x="157" y="134"/>
                    <a:pt x="157" y="134"/>
                    <a:pt x="157" y="134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98" y="92"/>
                    <a:pt x="198" y="92"/>
                    <a:pt x="198" y="92"/>
                  </a:cubicBezTo>
                  <a:cubicBezTo>
                    <a:pt x="199" y="97"/>
                    <a:pt x="200" y="103"/>
                    <a:pt x="199" y="109"/>
                  </a:cubicBezTo>
                  <a:cubicBezTo>
                    <a:pt x="199" y="112"/>
                    <a:pt x="199" y="114"/>
                    <a:pt x="199" y="117"/>
                  </a:cubicBezTo>
                  <a:cubicBezTo>
                    <a:pt x="198" y="123"/>
                    <a:pt x="197" y="128"/>
                    <a:pt x="195" y="134"/>
                  </a:cubicBezTo>
                  <a:cubicBezTo>
                    <a:pt x="195" y="135"/>
                    <a:pt x="194" y="135"/>
                    <a:pt x="194" y="136"/>
                  </a:cubicBezTo>
                  <a:cubicBezTo>
                    <a:pt x="194" y="136"/>
                    <a:pt x="194" y="136"/>
                    <a:pt x="194" y="137"/>
                  </a:cubicBezTo>
                  <a:cubicBezTo>
                    <a:pt x="193" y="139"/>
                    <a:pt x="192" y="142"/>
                    <a:pt x="191" y="144"/>
                  </a:cubicBezTo>
                  <a:cubicBezTo>
                    <a:pt x="191" y="145"/>
                    <a:pt x="190" y="145"/>
                    <a:pt x="190" y="146"/>
                  </a:cubicBezTo>
                  <a:cubicBezTo>
                    <a:pt x="189" y="148"/>
                    <a:pt x="188" y="151"/>
                    <a:pt x="186" y="153"/>
                  </a:cubicBezTo>
                  <a:cubicBezTo>
                    <a:pt x="185" y="156"/>
                    <a:pt x="183" y="158"/>
                    <a:pt x="181" y="160"/>
                  </a:cubicBezTo>
                  <a:cubicBezTo>
                    <a:pt x="180" y="163"/>
                    <a:pt x="178" y="165"/>
                    <a:pt x="176" y="168"/>
                  </a:cubicBezTo>
                  <a:lnTo>
                    <a:pt x="158" y="137"/>
                  </a:lnTo>
                  <a:close/>
                  <a:moveTo>
                    <a:pt x="158" y="184"/>
                  </a:moveTo>
                  <a:cubicBezTo>
                    <a:pt x="118" y="137"/>
                    <a:pt x="118" y="137"/>
                    <a:pt x="118" y="137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67" y="176"/>
                    <a:pt x="167" y="176"/>
                    <a:pt x="167" y="176"/>
                  </a:cubicBezTo>
                  <a:cubicBezTo>
                    <a:pt x="164" y="179"/>
                    <a:pt x="161" y="182"/>
                    <a:pt x="158" y="184"/>
                  </a:cubicBezTo>
                  <a:close/>
                  <a:moveTo>
                    <a:pt x="66" y="193"/>
                  </a:moveTo>
                  <a:cubicBezTo>
                    <a:pt x="99" y="157"/>
                    <a:pt x="99" y="157"/>
                    <a:pt x="99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31" y="198"/>
                    <a:pt x="116" y="201"/>
                    <a:pt x="99" y="201"/>
                  </a:cubicBezTo>
                  <a:cubicBezTo>
                    <a:pt x="87" y="200"/>
                    <a:pt x="76" y="198"/>
                    <a:pt x="66" y="193"/>
                  </a:cubicBezTo>
                  <a:close/>
                  <a:moveTo>
                    <a:pt x="45" y="181"/>
                  </a:moveTo>
                  <a:cubicBezTo>
                    <a:pt x="73" y="137"/>
                    <a:pt x="73" y="137"/>
                    <a:pt x="73" y="137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55" y="188"/>
                    <a:pt x="55" y="188"/>
                    <a:pt x="55" y="188"/>
                  </a:cubicBezTo>
                  <a:cubicBezTo>
                    <a:pt x="52" y="186"/>
                    <a:pt x="48" y="184"/>
                    <a:pt x="45" y="181"/>
                  </a:cubicBezTo>
                  <a:close/>
                  <a:moveTo>
                    <a:pt x="12" y="134"/>
                  </a:moveTo>
                  <a:cubicBezTo>
                    <a:pt x="12" y="134"/>
                    <a:pt x="12" y="134"/>
                    <a:pt x="12" y="133"/>
                  </a:cubicBezTo>
                  <a:cubicBezTo>
                    <a:pt x="11" y="132"/>
                    <a:pt x="11" y="131"/>
                    <a:pt x="11" y="130"/>
                  </a:cubicBezTo>
                  <a:cubicBezTo>
                    <a:pt x="10" y="128"/>
                    <a:pt x="10" y="127"/>
                    <a:pt x="10" y="125"/>
                  </a:cubicBezTo>
                  <a:cubicBezTo>
                    <a:pt x="9" y="124"/>
                    <a:pt x="9" y="123"/>
                    <a:pt x="9" y="122"/>
                  </a:cubicBezTo>
                  <a:cubicBezTo>
                    <a:pt x="8" y="120"/>
                    <a:pt x="8" y="117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1"/>
                    <a:pt x="7" y="108"/>
                    <a:pt x="7" y="105"/>
                  </a:cubicBezTo>
                  <a:cubicBezTo>
                    <a:pt x="7" y="104"/>
                    <a:pt x="7" y="102"/>
                    <a:pt x="7" y="100"/>
                  </a:cubicBezTo>
                  <a:cubicBezTo>
                    <a:pt x="7" y="99"/>
                    <a:pt x="8" y="98"/>
                    <a:pt x="8" y="9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2" y="169"/>
                    <a:pt x="30" y="166"/>
                    <a:pt x="27" y="164"/>
                  </a:cubicBezTo>
                  <a:cubicBezTo>
                    <a:pt x="26" y="162"/>
                    <a:pt x="25" y="160"/>
                    <a:pt x="23" y="158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21" y="155"/>
                    <a:pt x="20" y="153"/>
                    <a:pt x="19" y="151"/>
                  </a:cubicBezTo>
                  <a:cubicBezTo>
                    <a:pt x="17" y="146"/>
                    <a:pt x="14" y="141"/>
                    <a:pt x="13" y="137"/>
                  </a:cubicBezTo>
                  <a:cubicBezTo>
                    <a:pt x="12" y="136"/>
                    <a:pt x="12" y="135"/>
                    <a:pt x="12" y="134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6" name="Oval 1036"/>
            <p:cNvSpPr>
              <a:spLocks noChangeArrowheads="1"/>
            </p:cNvSpPr>
            <p:nvPr/>
          </p:nvSpPr>
          <p:spPr bwMode="auto">
            <a:xfrm>
              <a:off x="-1884363" y="8740776"/>
              <a:ext cx="30163" cy="301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7" name="Freeform 1037"/>
            <p:cNvSpPr>
              <a:spLocks/>
            </p:cNvSpPr>
            <p:nvPr/>
          </p:nvSpPr>
          <p:spPr bwMode="auto">
            <a:xfrm>
              <a:off x="-1947863" y="8786813"/>
              <a:ext cx="33338" cy="33338"/>
            </a:xfrm>
            <a:custGeom>
              <a:avLst/>
              <a:gdLst>
                <a:gd name="T0" fmla="*/ 1 w 9"/>
                <a:gd name="T1" fmla="*/ 3 h 9"/>
                <a:gd name="T2" fmla="*/ 4 w 9"/>
                <a:gd name="T3" fmla="*/ 8 h 9"/>
                <a:gd name="T4" fmla="*/ 8 w 9"/>
                <a:gd name="T5" fmla="*/ 6 h 9"/>
                <a:gd name="T6" fmla="*/ 6 w 9"/>
                <a:gd name="T7" fmla="*/ 1 h 9"/>
                <a:gd name="T8" fmla="*/ 1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3"/>
                  </a:moveTo>
                  <a:cubicBezTo>
                    <a:pt x="0" y="5"/>
                    <a:pt x="2" y="7"/>
                    <a:pt x="4" y="8"/>
                  </a:cubicBezTo>
                  <a:cubicBezTo>
                    <a:pt x="6" y="9"/>
                    <a:pt x="8" y="8"/>
                    <a:pt x="8" y="6"/>
                  </a:cubicBezTo>
                  <a:cubicBezTo>
                    <a:pt x="9" y="4"/>
                    <a:pt x="8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8" name="Freeform 1038"/>
            <p:cNvSpPr>
              <a:spLocks/>
            </p:cNvSpPr>
            <p:nvPr/>
          </p:nvSpPr>
          <p:spPr bwMode="auto">
            <a:xfrm>
              <a:off x="-1922463" y="8856663"/>
              <a:ext cx="30163" cy="34925"/>
            </a:xfrm>
            <a:custGeom>
              <a:avLst/>
              <a:gdLst>
                <a:gd name="T0" fmla="*/ 2 w 8"/>
                <a:gd name="T1" fmla="*/ 8 h 9"/>
                <a:gd name="T2" fmla="*/ 7 w 8"/>
                <a:gd name="T3" fmla="*/ 7 h 9"/>
                <a:gd name="T4" fmla="*/ 6 w 8"/>
                <a:gd name="T5" fmla="*/ 2 h 9"/>
                <a:gd name="T6" fmla="*/ 1 w 8"/>
                <a:gd name="T7" fmla="*/ 3 h 9"/>
                <a:gd name="T8" fmla="*/ 2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2" y="8"/>
                  </a:moveTo>
                  <a:cubicBezTo>
                    <a:pt x="4" y="9"/>
                    <a:pt x="6" y="9"/>
                    <a:pt x="7" y="7"/>
                  </a:cubicBezTo>
                  <a:cubicBezTo>
                    <a:pt x="8" y="5"/>
                    <a:pt x="8" y="3"/>
                    <a:pt x="6" y="2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4"/>
                    <a:pt x="0" y="7"/>
                    <a:pt x="2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9" name="Freeform 1039"/>
            <p:cNvSpPr>
              <a:spLocks/>
            </p:cNvSpPr>
            <p:nvPr/>
          </p:nvSpPr>
          <p:spPr bwMode="auto">
            <a:xfrm>
              <a:off x="-1846263" y="8856663"/>
              <a:ext cx="33338" cy="34925"/>
            </a:xfrm>
            <a:custGeom>
              <a:avLst/>
              <a:gdLst>
                <a:gd name="T0" fmla="*/ 1 w 9"/>
                <a:gd name="T1" fmla="*/ 7 h 9"/>
                <a:gd name="T2" fmla="*/ 7 w 9"/>
                <a:gd name="T3" fmla="*/ 8 h 9"/>
                <a:gd name="T4" fmla="*/ 8 w 9"/>
                <a:gd name="T5" fmla="*/ 3 h 9"/>
                <a:gd name="T6" fmla="*/ 2 w 9"/>
                <a:gd name="T7" fmla="*/ 2 h 9"/>
                <a:gd name="T8" fmla="*/ 1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7"/>
                  </a:moveTo>
                  <a:cubicBezTo>
                    <a:pt x="3" y="9"/>
                    <a:pt x="5" y="9"/>
                    <a:pt x="7" y="8"/>
                  </a:cubicBezTo>
                  <a:cubicBezTo>
                    <a:pt x="9" y="7"/>
                    <a:pt x="9" y="4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1" y="3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0" name="Freeform 1040"/>
            <p:cNvSpPr>
              <a:spLocks/>
            </p:cNvSpPr>
            <p:nvPr/>
          </p:nvSpPr>
          <p:spPr bwMode="auto">
            <a:xfrm>
              <a:off x="-1820863" y="8786813"/>
              <a:ext cx="30163" cy="33338"/>
            </a:xfrm>
            <a:custGeom>
              <a:avLst/>
              <a:gdLst>
                <a:gd name="T0" fmla="*/ 0 w 8"/>
                <a:gd name="T1" fmla="*/ 6 h 9"/>
                <a:gd name="T2" fmla="*/ 5 w 8"/>
                <a:gd name="T3" fmla="*/ 8 h 9"/>
                <a:gd name="T4" fmla="*/ 8 w 8"/>
                <a:gd name="T5" fmla="*/ 3 h 9"/>
                <a:gd name="T6" fmla="*/ 3 w 8"/>
                <a:gd name="T7" fmla="*/ 1 h 9"/>
                <a:gd name="T8" fmla="*/ 0 w 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6"/>
                  </a:moveTo>
                  <a:cubicBezTo>
                    <a:pt x="1" y="8"/>
                    <a:pt x="3" y="9"/>
                    <a:pt x="5" y="8"/>
                  </a:cubicBezTo>
                  <a:cubicBezTo>
                    <a:pt x="7" y="7"/>
                    <a:pt x="8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1" name="Oval 1041"/>
            <p:cNvSpPr>
              <a:spLocks noChangeArrowheads="1"/>
            </p:cNvSpPr>
            <p:nvPr/>
          </p:nvSpPr>
          <p:spPr bwMode="auto">
            <a:xfrm>
              <a:off x="-1914525" y="8778876"/>
              <a:ext cx="90488" cy="904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2" name="Freeform 1042"/>
            <p:cNvSpPr>
              <a:spLocks/>
            </p:cNvSpPr>
            <p:nvPr/>
          </p:nvSpPr>
          <p:spPr bwMode="auto">
            <a:xfrm>
              <a:off x="-1824038" y="8886826"/>
              <a:ext cx="195263" cy="233363"/>
            </a:xfrm>
            <a:custGeom>
              <a:avLst/>
              <a:gdLst>
                <a:gd name="T0" fmla="*/ 0 w 52"/>
                <a:gd name="T1" fmla="*/ 11 h 62"/>
                <a:gd name="T2" fmla="*/ 43 w 52"/>
                <a:gd name="T3" fmla="*/ 62 h 62"/>
                <a:gd name="T4" fmla="*/ 52 w 52"/>
                <a:gd name="T5" fmla="*/ 54 h 62"/>
                <a:gd name="T6" fmla="*/ 16 w 52"/>
                <a:gd name="T7" fmla="*/ 0 h 62"/>
                <a:gd name="T8" fmla="*/ 0 w 52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0" y="11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6" y="60"/>
                    <a:pt x="49" y="57"/>
                    <a:pt x="52" y="5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3" name="Freeform 1043"/>
            <p:cNvSpPr>
              <a:spLocks/>
            </p:cNvSpPr>
            <p:nvPr/>
          </p:nvSpPr>
          <p:spPr bwMode="auto">
            <a:xfrm>
              <a:off x="-1776413" y="8677276"/>
              <a:ext cx="252413" cy="134938"/>
            </a:xfrm>
            <a:custGeom>
              <a:avLst/>
              <a:gdLst>
                <a:gd name="T0" fmla="*/ 0 w 67"/>
                <a:gd name="T1" fmla="*/ 18 h 36"/>
                <a:gd name="T2" fmla="*/ 6 w 67"/>
                <a:gd name="T3" fmla="*/ 36 h 36"/>
                <a:gd name="T4" fmla="*/ 67 w 67"/>
                <a:gd name="T5" fmla="*/ 11 h 36"/>
                <a:gd name="T6" fmla="*/ 63 w 67"/>
                <a:gd name="T7" fmla="*/ 0 h 36"/>
                <a:gd name="T8" fmla="*/ 0 w 6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6">
                  <a:moveTo>
                    <a:pt x="0" y="18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7"/>
                    <a:pt x="63" y="0"/>
                    <a:pt x="63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4" name="Freeform 1044"/>
            <p:cNvSpPr>
              <a:spLocks/>
            </p:cNvSpPr>
            <p:nvPr/>
          </p:nvSpPr>
          <p:spPr bwMode="auto">
            <a:xfrm>
              <a:off x="-1914525" y="8464551"/>
              <a:ext cx="71438" cy="246063"/>
            </a:xfrm>
            <a:custGeom>
              <a:avLst/>
              <a:gdLst>
                <a:gd name="T0" fmla="*/ 0 w 19"/>
                <a:gd name="T1" fmla="*/ 66 h 66"/>
                <a:gd name="T2" fmla="*/ 19 w 19"/>
                <a:gd name="T3" fmla="*/ 66 h 66"/>
                <a:gd name="T4" fmla="*/ 15 w 19"/>
                <a:gd name="T5" fmla="*/ 0 h 66"/>
                <a:gd name="T6" fmla="*/ 3 w 19"/>
                <a:gd name="T7" fmla="*/ 0 h 66"/>
                <a:gd name="T8" fmla="*/ 0 w 1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6">
                  <a:moveTo>
                    <a:pt x="0" y="66"/>
                  </a:moveTo>
                  <a:cubicBezTo>
                    <a:pt x="19" y="66"/>
                    <a:pt x="19" y="66"/>
                    <a:pt x="19" y="6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0"/>
                    <a:pt x="3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5" name="Freeform 1045"/>
            <p:cNvSpPr>
              <a:spLocks/>
            </p:cNvSpPr>
            <p:nvPr/>
          </p:nvSpPr>
          <p:spPr bwMode="auto">
            <a:xfrm>
              <a:off x="-2222500" y="8704263"/>
              <a:ext cx="255588" cy="127000"/>
            </a:xfrm>
            <a:custGeom>
              <a:avLst/>
              <a:gdLst>
                <a:gd name="T0" fmla="*/ 0 w 68"/>
                <a:gd name="T1" fmla="*/ 11 h 34"/>
                <a:gd name="T2" fmla="*/ 62 w 68"/>
                <a:gd name="T3" fmla="*/ 34 h 34"/>
                <a:gd name="T4" fmla="*/ 68 w 68"/>
                <a:gd name="T5" fmla="*/ 16 h 34"/>
                <a:gd name="T6" fmla="*/ 4 w 68"/>
                <a:gd name="T7" fmla="*/ 0 h 34"/>
                <a:gd name="T8" fmla="*/ 0 w 68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4">
                  <a:moveTo>
                    <a:pt x="0" y="11"/>
                  </a:moveTo>
                  <a:cubicBezTo>
                    <a:pt x="62" y="34"/>
                    <a:pt x="62" y="34"/>
                    <a:pt x="62" y="34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6" name="Freeform 1046"/>
            <p:cNvSpPr>
              <a:spLocks/>
            </p:cNvSpPr>
            <p:nvPr/>
          </p:nvSpPr>
          <p:spPr bwMode="auto">
            <a:xfrm>
              <a:off x="-2087563" y="8897938"/>
              <a:ext cx="192088" cy="236538"/>
            </a:xfrm>
            <a:custGeom>
              <a:avLst/>
              <a:gdLst>
                <a:gd name="T0" fmla="*/ 0 w 51"/>
                <a:gd name="T1" fmla="*/ 56 h 63"/>
                <a:gd name="T2" fmla="*/ 10 w 51"/>
                <a:gd name="T3" fmla="*/ 63 h 63"/>
                <a:gd name="T4" fmla="*/ 51 w 51"/>
                <a:gd name="T5" fmla="*/ 11 h 63"/>
                <a:gd name="T6" fmla="*/ 35 w 51"/>
                <a:gd name="T7" fmla="*/ 0 h 63"/>
                <a:gd name="T8" fmla="*/ 0 w 51"/>
                <a:gd name="T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3">
                  <a:moveTo>
                    <a:pt x="0" y="56"/>
                  </a:moveTo>
                  <a:cubicBezTo>
                    <a:pt x="3" y="59"/>
                    <a:pt x="7" y="61"/>
                    <a:pt x="10" y="6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7" name="Freeform 1047"/>
            <p:cNvSpPr>
              <a:spLocks/>
            </p:cNvSpPr>
            <p:nvPr/>
          </p:nvSpPr>
          <p:spPr bwMode="auto">
            <a:xfrm>
              <a:off x="-2233613" y="8793163"/>
              <a:ext cx="192088" cy="277813"/>
            </a:xfrm>
            <a:custGeom>
              <a:avLst/>
              <a:gdLst>
                <a:gd name="T0" fmla="*/ 1 w 51"/>
                <a:gd name="T1" fmla="*/ 3 h 74"/>
                <a:gd name="T2" fmla="*/ 28 w 51"/>
                <a:gd name="T3" fmla="*/ 74 h 74"/>
                <a:gd name="T4" fmla="*/ 51 w 51"/>
                <a:gd name="T5" fmla="*/ 34 h 74"/>
                <a:gd name="T6" fmla="*/ 46 w 51"/>
                <a:gd name="T7" fmla="*/ 20 h 74"/>
                <a:gd name="T8" fmla="*/ 2 w 51"/>
                <a:gd name="T9" fmla="*/ 0 h 74"/>
                <a:gd name="T10" fmla="*/ 1 w 51"/>
                <a:gd name="T1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4">
                  <a:moveTo>
                    <a:pt x="1" y="3"/>
                  </a:moveTo>
                  <a:cubicBezTo>
                    <a:pt x="0" y="31"/>
                    <a:pt x="11" y="56"/>
                    <a:pt x="28" y="7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8" name="Freeform 1048"/>
            <p:cNvSpPr>
              <a:spLocks/>
            </p:cNvSpPr>
            <p:nvPr/>
          </p:nvSpPr>
          <p:spPr bwMode="auto">
            <a:xfrm>
              <a:off x="-2008188" y="9018588"/>
              <a:ext cx="296863" cy="165100"/>
            </a:xfrm>
            <a:custGeom>
              <a:avLst/>
              <a:gdLst>
                <a:gd name="T0" fmla="*/ 0 w 79"/>
                <a:gd name="T1" fmla="*/ 36 h 44"/>
                <a:gd name="T2" fmla="*/ 33 w 79"/>
                <a:gd name="T3" fmla="*/ 44 h 44"/>
                <a:gd name="T4" fmla="*/ 79 w 79"/>
                <a:gd name="T5" fmla="*/ 34 h 44"/>
                <a:gd name="T6" fmla="*/ 49 w 79"/>
                <a:gd name="T7" fmla="*/ 0 h 44"/>
                <a:gd name="T8" fmla="*/ 33 w 79"/>
                <a:gd name="T9" fmla="*/ 0 h 44"/>
                <a:gd name="T10" fmla="*/ 0 w 79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44">
                  <a:moveTo>
                    <a:pt x="0" y="36"/>
                  </a:moveTo>
                  <a:cubicBezTo>
                    <a:pt x="10" y="41"/>
                    <a:pt x="21" y="43"/>
                    <a:pt x="33" y="44"/>
                  </a:cubicBezTo>
                  <a:cubicBezTo>
                    <a:pt x="50" y="44"/>
                    <a:pt x="65" y="41"/>
                    <a:pt x="79" y="3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9" name="Freeform 1049"/>
            <p:cNvSpPr>
              <a:spLocks/>
            </p:cNvSpPr>
            <p:nvPr/>
          </p:nvSpPr>
          <p:spPr bwMode="auto">
            <a:xfrm>
              <a:off x="-1685925" y="8775701"/>
              <a:ext cx="180975" cy="284163"/>
            </a:xfrm>
            <a:custGeom>
              <a:avLst/>
              <a:gdLst>
                <a:gd name="T0" fmla="*/ 0 w 48"/>
                <a:gd name="T1" fmla="*/ 33 h 76"/>
                <a:gd name="T2" fmla="*/ 24 w 48"/>
                <a:gd name="T3" fmla="*/ 76 h 76"/>
                <a:gd name="T4" fmla="*/ 47 w 48"/>
                <a:gd name="T5" fmla="*/ 17 h 76"/>
                <a:gd name="T6" fmla="*/ 46 w 48"/>
                <a:gd name="T7" fmla="*/ 0 h 76"/>
                <a:gd name="T8" fmla="*/ 4 w 48"/>
                <a:gd name="T9" fmla="*/ 18 h 76"/>
                <a:gd name="T10" fmla="*/ 0 w 48"/>
                <a:gd name="T11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6">
                  <a:moveTo>
                    <a:pt x="0" y="33"/>
                  </a:moveTo>
                  <a:cubicBezTo>
                    <a:pt x="24" y="76"/>
                    <a:pt x="24" y="76"/>
                    <a:pt x="24" y="76"/>
                  </a:cubicBezTo>
                  <a:cubicBezTo>
                    <a:pt x="38" y="60"/>
                    <a:pt x="46" y="39"/>
                    <a:pt x="47" y="17"/>
                  </a:cubicBezTo>
                  <a:cubicBezTo>
                    <a:pt x="48" y="11"/>
                    <a:pt x="47" y="5"/>
                    <a:pt x="46" y="0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0" name="Freeform 1050"/>
            <p:cNvSpPr>
              <a:spLocks/>
            </p:cNvSpPr>
            <p:nvPr/>
          </p:nvSpPr>
          <p:spPr bwMode="auto">
            <a:xfrm>
              <a:off x="-1804988" y="8467726"/>
              <a:ext cx="246063" cy="206375"/>
            </a:xfrm>
            <a:custGeom>
              <a:avLst/>
              <a:gdLst>
                <a:gd name="T0" fmla="*/ 0 w 66"/>
                <a:gd name="T1" fmla="*/ 0 h 55"/>
                <a:gd name="T2" fmla="*/ 5 w 66"/>
                <a:gd name="T3" fmla="*/ 46 h 55"/>
                <a:gd name="T4" fmla="*/ 18 w 66"/>
                <a:gd name="T5" fmla="*/ 55 h 55"/>
                <a:gd name="T6" fmla="*/ 66 w 66"/>
                <a:gd name="T7" fmla="*/ 45 h 55"/>
                <a:gd name="T8" fmla="*/ 0 w 6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5">
                  <a:moveTo>
                    <a:pt x="0" y="0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52" y="22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1" name="Freeform 1051"/>
            <p:cNvSpPr>
              <a:spLocks/>
            </p:cNvSpPr>
            <p:nvPr/>
          </p:nvSpPr>
          <p:spPr bwMode="auto">
            <a:xfrm>
              <a:off x="-2184400" y="8470901"/>
              <a:ext cx="236538" cy="217488"/>
            </a:xfrm>
            <a:custGeom>
              <a:avLst/>
              <a:gdLst>
                <a:gd name="T0" fmla="*/ 0 w 63"/>
                <a:gd name="T1" fmla="*/ 49 h 58"/>
                <a:gd name="T2" fmla="*/ 45 w 63"/>
                <a:gd name="T3" fmla="*/ 58 h 58"/>
                <a:gd name="T4" fmla="*/ 57 w 63"/>
                <a:gd name="T5" fmla="*/ 49 h 58"/>
                <a:gd name="T6" fmla="*/ 63 w 63"/>
                <a:gd name="T7" fmla="*/ 0 h 58"/>
                <a:gd name="T8" fmla="*/ 0 w 63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0" y="49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6" y="6"/>
                    <a:pt x="13" y="24"/>
                    <a:pt x="0" y="4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74" name="Group 973"/>
          <p:cNvGrpSpPr/>
          <p:nvPr/>
        </p:nvGrpSpPr>
        <p:grpSpPr>
          <a:xfrm>
            <a:off x="4431396" y="3845738"/>
            <a:ext cx="1312234" cy="430176"/>
            <a:chOff x="636588" y="-11198225"/>
            <a:chExt cx="7869237" cy="2579687"/>
          </a:xfrm>
        </p:grpSpPr>
        <p:sp>
          <p:nvSpPr>
            <p:cNvPr id="975" name="Rectangle 1536"/>
            <p:cNvSpPr>
              <a:spLocks noChangeArrowheads="1"/>
            </p:cNvSpPr>
            <p:nvPr/>
          </p:nvSpPr>
          <p:spPr bwMode="auto">
            <a:xfrm>
              <a:off x="825500" y="-9972675"/>
              <a:ext cx="115887" cy="252412"/>
            </a:xfrm>
            <a:prstGeom prst="rect">
              <a:avLst/>
            </a:pr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6" name="Freeform 1537"/>
            <p:cNvSpPr>
              <a:spLocks/>
            </p:cNvSpPr>
            <p:nvPr/>
          </p:nvSpPr>
          <p:spPr bwMode="auto">
            <a:xfrm>
              <a:off x="941388" y="-9972675"/>
              <a:ext cx="330200" cy="252412"/>
            </a:xfrm>
            <a:custGeom>
              <a:avLst/>
              <a:gdLst>
                <a:gd name="T0" fmla="*/ 0 w 88"/>
                <a:gd name="T1" fmla="*/ 0 h 67"/>
                <a:gd name="T2" fmla="*/ 43 w 88"/>
                <a:gd name="T3" fmla="*/ 0 h 67"/>
                <a:gd name="T4" fmla="*/ 88 w 88"/>
                <a:gd name="T5" fmla="*/ 67 h 67"/>
                <a:gd name="T6" fmla="*/ 0 w 88"/>
                <a:gd name="T7" fmla="*/ 67 h 67"/>
                <a:gd name="T8" fmla="*/ 0 w 8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7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73" y="7"/>
                    <a:pt x="88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7" name="Rectangle 1538"/>
            <p:cNvSpPr>
              <a:spLocks noChangeArrowheads="1"/>
            </p:cNvSpPr>
            <p:nvPr/>
          </p:nvSpPr>
          <p:spPr bwMode="auto">
            <a:xfrm>
              <a:off x="1079500" y="-9191625"/>
              <a:ext cx="6450012" cy="168275"/>
            </a:xfrm>
            <a:prstGeom prst="rect">
              <a:avLst/>
            </a:pr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8" name="Freeform 1539"/>
            <p:cNvSpPr>
              <a:spLocks/>
            </p:cNvSpPr>
            <p:nvPr/>
          </p:nvSpPr>
          <p:spPr bwMode="auto">
            <a:xfrm>
              <a:off x="636588" y="-9720263"/>
              <a:ext cx="7869237" cy="528637"/>
            </a:xfrm>
            <a:custGeom>
              <a:avLst/>
              <a:gdLst>
                <a:gd name="T0" fmla="*/ 2024 w 2098"/>
                <a:gd name="T1" fmla="*/ 141 h 141"/>
                <a:gd name="T2" fmla="*/ 862 w 2098"/>
                <a:gd name="T3" fmla="*/ 141 h 141"/>
                <a:gd name="T4" fmla="*/ 118 w 2098"/>
                <a:gd name="T5" fmla="*/ 141 h 141"/>
                <a:gd name="T6" fmla="*/ 76 w 2098"/>
                <a:gd name="T7" fmla="*/ 123 h 141"/>
                <a:gd name="T8" fmla="*/ 0 w 2098"/>
                <a:gd name="T9" fmla="*/ 93 h 141"/>
                <a:gd name="T10" fmla="*/ 0 w 2098"/>
                <a:gd name="T11" fmla="*/ 53 h 141"/>
                <a:gd name="T12" fmla="*/ 48 w 2098"/>
                <a:gd name="T13" fmla="*/ 0 h 141"/>
                <a:gd name="T14" fmla="*/ 2048 w 2098"/>
                <a:gd name="T15" fmla="*/ 0 h 141"/>
                <a:gd name="T16" fmla="*/ 2098 w 2098"/>
                <a:gd name="T17" fmla="*/ 0 h 141"/>
                <a:gd name="T18" fmla="*/ 2098 w 2098"/>
                <a:gd name="T19" fmla="*/ 53 h 141"/>
                <a:gd name="T20" fmla="*/ 2074 w 2098"/>
                <a:gd name="T21" fmla="*/ 75 h 141"/>
                <a:gd name="T22" fmla="*/ 2052 w 2098"/>
                <a:gd name="T23" fmla="*/ 137 h 141"/>
                <a:gd name="T24" fmla="*/ 2024 w 2098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8" h="141">
                  <a:moveTo>
                    <a:pt x="2024" y="141"/>
                  </a:moveTo>
                  <a:cubicBezTo>
                    <a:pt x="862" y="141"/>
                    <a:pt x="862" y="141"/>
                    <a:pt x="862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1"/>
                    <a:pt x="106" y="128"/>
                    <a:pt x="76" y="123"/>
                  </a:cubicBezTo>
                  <a:cubicBezTo>
                    <a:pt x="46" y="118"/>
                    <a:pt x="0" y="93"/>
                    <a:pt x="0" y="9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4" y="0"/>
                    <a:pt x="48" y="0"/>
                  </a:cubicBezTo>
                  <a:cubicBezTo>
                    <a:pt x="82" y="0"/>
                    <a:pt x="2048" y="0"/>
                    <a:pt x="2048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8" y="53"/>
                    <a:pt x="2098" y="53"/>
                    <a:pt x="2098" y="53"/>
                  </a:cubicBezTo>
                  <a:cubicBezTo>
                    <a:pt x="2098" y="53"/>
                    <a:pt x="2098" y="65"/>
                    <a:pt x="2074" y="75"/>
                  </a:cubicBezTo>
                  <a:cubicBezTo>
                    <a:pt x="2050" y="85"/>
                    <a:pt x="2052" y="137"/>
                    <a:pt x="2052" y="137"/>
                  </a:cubicBezTo>
                  <a:cubicBezTo>
                    <a:pt x="2052" y="137"/>
                    <a:pt x="2044" y="141"/>
                    <a:pt x="2024" y="141"/>
                  </a:cubicBezTo>
                  <a:close/>
                </a:path>
              </a:pathLst>
            </a:custGeom>
            <a:solidFill>
              <a:srgbClr val="0E2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9" name="Freeform 1540"/>
            <p:cNvSpPr>
              <a:spLocks/>
            </p:cNvSpPr>
            <p:nvPr/>
          </p:nvSpPr>
          <p:spPr bwMode="auto">
            <a:xfrm>
              <a:off x="825500" y="-11198225"/>
              <a:ext cx="7493000" cy="1477962"/>
            </a:xfrm>
            <a:custGeom>
              <a:avLst/>
              <a:gdLst>
                <a:gd name="T0" fmla="*/ 0 w 1998"/>
                <a:gd name="T1" fmla="*/ 206 h 394"/>
                <a:gd name="T2" fmla="*/ 0 w 1998"/>
                <a:gd name="T3" fmla="*/ 394 h 394"/>
                <a:gd name="T4" fmla="*/ 1998 w 1998"/>
                <a:gd name="T5" fmla="*/ 394 h 394"/>
                <a:gd name="T6" fmla="*/ 1998 w 1998"/>
                <a:gd name="T7" fmla="*/ 327 h 394"/>
                <a:gd name="T8" fmla="*/ 1916 w 1998"/>
                <a:gd name="T9" fmla="*/ 263 h 394"/>
                <a:gd name="T10" fmla="*/ 1519 w 1998"/>
                <a:gd name="T11" fmla="*/ 203 h 394"/>
                <a:gd name="T12" fmla="*/ 1511 w 1998"/>
                <a:gd name="T13" fmla="*/ 198 h 394"/>
                <a:gd name="T14" fmla="*/ 1472 w 1998"/>
                <a:gd name="T15" fmla="*/ 228 h 394"/>
                <a:gd name="T16" fmla="*/ 1412 w 1998"/>
                <a:gd name="T17" fmla="*/ 221 h 394"/>
                <a:gd name="T18" fmla="*/ 1209 w 1998"/>
                <a:gd name="T19" fmla="*/ 31 h 394"/>
                <a:gd name="T20" fmla="*/ 1223 w 1998"/>
                <a:gd name="T21" fmla="*/ 5 h 394"/>
                <a:gd name="T22" fmla="*/ 1195 w 1998"/>
                <a:gd name="T23" fmla="*/ 0 h 394"/>
                <a:gd name="T24" fmla="*/ 909 w 1998"/>
                <a:gd name="T25" fmla="*/ 0 h 394"/>
                <a:gd name="T26" fmla="*/ 847 w 1998"/>
                <a:gd name="T27" fmla="*/ 206 h 394"/>
                <a:gd name="T28" fmla="*/ 0 w 1998"/>
                <a:gd name="T29" fmla="*/ 20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8" h="394">
                  <a:moveTo>
                    <a:pt x="0" y="206"/>
                  </a:moveTo>
                  <a:cubicBezTo>
                    <a:pt x="0" y="394"/>
                    <a:pt x="0" y="394"/>
                    <a:pt x="0" y="394"/>
                  </a:cubicBezTo>
                  <a:cubicBezTo>
                    <a:pt x="1998" y="394"/>
                    <a:pt x="1998" y="394"/>
                    <a:pt x="1998" y="394"/>
                  </a:cubicBezTo>
                  <a:cubicBezTo>
                    <a:pt x="1998" y="327"/>
                    <a:pt x="1998" y="327"/>
                    <a:pt x="1998" y="327"/>
                  </a:cubicBezTo>
                  <a:cubicBezTo>
                    <a:pt x="1998" y="327"/>
                    <a:pt x="1982" y="289"/>
                    <a:pt x="1916" y="263"/>
                  </a:cubicBezTo>
                  <a:cubicBezTo>
                    <a:pt x="1850" y="237"/>
                    <a:pt x="1519" y="203"/>
                    <a:pt x="1519" y="203"/>
                  </a:cubicBezTo>
                  <a:cubicBezTo>
                    <a:pt x="1511" y="198"/>
                    <a:pt x="1511" y="198"/>
                    <a:pt x="1511" y="198"/>
                  </a:cubicBezTo>
                  <a:cubicBezTo>
                    <a:pt x="1472" y="228"/>
                    <a:pt x="1472" y="228"/>
                    <a:pt x="1472" y="228"/>
                  </a:cubicBezTo>
                  <a:cubicBezTo>
                    <a:pt x="1472" y="228"/>
                    <a:pt x="1442" y="248"/>
                    <a:pt x="1412" y="221"/>
                  </a:cubicBezTo>
                  <a:cubicBezTo>
                    <a:pt x="1382" y="194"/>
                    <a:pt x="1209" y="31"/>
                    <a:pt x="1209" y="31"/>
                  </a:cubicBezTo>
                  <a:cubicBezTo>
                    <a:pt x="1223" y="5"/>
                    <a:pt x="1223" y="5"/>
                    <a:pt x="1223" y="5"/>
                  </a:cubicBezTo>
                  <a:cubicBezTo>
                    <a:pt x="1215" y="2"/>
                    <a:pt x="1205" y="0"/>
                    <a:pt x="1195" y="0"/>
                  </a:cubicBezTo>
                  <a:cubicBezTo>
                    <a:pt x="1167" y="0"/>
                    <a:pt x="909" y="0"/>
                    <a:pt x="909" y="0"/>
                  </a:cubicBezTo>
                  <a:cubicBezTo>
                    <a:pt x="847" y="206"/>
                    <a:pt x="847" y="206"/>
                    <a:pt x="847" y="206"/>
                  </a:cubicBezTo>
                  <a:lnTo>
                    <a:pt x="0" y="206"/>
                  </a:ln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0" name="Freeform 1541"/>
            <p:cNvSpPr>
              <a:spLocks/>
            </p:cNvSpPr>
            <p:nvPr/>
          </p:nvSpPr>
          <p:spPr bwMode="auto">
            <a:xfrm>
              <a:off x="4371975" y="-11085513"/>
              <a:ext cx="1631950" cy="757237"/>
            </a:xfrm>
            <a:custGeom>
              <a:avLst/>
              <a:gdLst>
                <a:gd name="T0" fmla="*/ 0 w 435"/>
                <a:gd name="T1" fmla="*/ 1 h 202"/>
                <a:gd name="T2" fmla="*/ 0 w 435"/>
                <a:gd name="T3" fmla="*/ 198 h 202"/>
                <a:gd name="T4" fmla="*/ 435 w 435"/>
                <a:gd name="T5" fmla="*/ 202 h 202"/>
                <a:gd name="T6" fmla="*/ 235 w 435"/>
                <a:gd name="T7" fmla="*/ 24 h 202"/>
                <a:gd name="T8" fmla="*/ 192 w 435"/>
                <a:gd name="T9" fmla="*/ 1 h 202"/>
                <a:gd name="T10" fmla="*/ 0 w 435"/>
                <a:gd name="T11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202">
                  <a:moveTo>
                    <a:pt x="0" y="1"/>
                  </a:moveTo>
                  <a:cubicBezTo>
                    <a:pt x="0" y="198"/>
                    <a:pt x="0" y="198"/>
                    <a:pt x="0" y="198"/>
                  </a:cubicBezTo>
                  <a:cubicBezTo>
                    <a:pt x="435" y="202"/>
                    <a:pt x="435" y="202"/>
                    <a:pt x="435" y="202"/>
                  </a:cubicBezTo>
                  <a:cubicBezTo>
                    <a:pt x="435" y="202"/>
                    <a:pt x="264" y="48"/>
                    <a:pt x="235" y="24"/>
                  </a:cubicBezTo>
                  <a:cubicBezTo>
                    <a:pt x="207" y="0"/>
                    <a:pt x="192" y="1"/>
                    <a:pt x="19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1" name="Freeform 1542"/>
            <p:cNvSpPr>
              <a:spLocks/>
            </p:cNvSpPr>
            <p:nvPr/>
          </p:nvSpPr>
          <p:spPr bwMode="auto">
            <a:xfrm>
              <a:off x="4371975" y="-10344150"/>
              <a:ext cx="1928812" cy="1073150"/>
            </a:xfrm>
            <a:custGeom>
              <a:avLst/>
              <a:gdLst>
                <a:gd name="T0" fmla="*/ 0 w 1215"/>
                <a:gd name="T1" fmla="*/ 0 h 676"/>
                <a:gd name="T2" fmla="*/ 0 w 1215"/>
                <a:gd name="T3" fmla="*/ 676 h 676"/>
                <a:gd name="T4" fmla="*/ 1215 w 1215"/>
                <a:gd name="T5" fmla="*/ 676 h 676"/>
                <a:gd name="T6" fmla="*/ 1215 w 1215"/>
                <a:gd name="T7" fmla="*/ 111 h 676"/>
                <a:gd name="T8" fmla="*/ 1028 w 1215"/>
                <a:gd name="T9" fmla="*/ 10 h 676"/>
                <a:gd name="T10" fmla="*/ 0 w 1215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5" h="676">
                  <a:moveTo>
                    <a:pt x="0" y="0"/>
                  </a:moveTo>
                  <a:lnTo>
                    <a:pt x="0" y="676"/>
                  </a:lnTo>
                  <a:lnTo>
                    <a:pt x="1215" y="676"/>
                  </a:lnTo>
                  <a:lnTo>
                    <a:pt x="1215" y="111"/>
                  </a:lnTo>
                  <a:lnTo>
                    <a:pt x="102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2" name="Freeform 1543"/>
            <p:cNvSpPr>
              <a:spLocks/>
            </p:cNvSpPr>
            <p:nvPr/>
          </p:nvSpPr>
          <p:spPr bwMode="auto">
            <a:xfrm>
              <a:off x="5359400" y="-11179175"/>
              <a:ext cx="1131887" cy="911225"/>
            </a:xfrm>
            <a:custGeom>
              <a:avLst/>
              <a:gdLst>
                <a:gd name="T0" fmla="*/ 0 w 302"/>
                <a:gd name="T1" fmla="*/ 26 h 243"/>
                <a:gd name="T2" fmla="*/ 203 w 302"/>
                <a:gd name="T3" fmla="*/ 216 h 243"/>
                <a:gd name="T4" fmla="*/ 263 w 302"/>
                <a:gd name="T5" fmla="*/ 223 h 243"/>
                <a:gd name="T6" fmla="*/ 302 w 302"/>
                <a:gd name="T7" fmla="*/ 193 h 243"/>
                <a:gd name="T8" fmla="*/ 34 w 302"/>
                <a:gd name="T9" fmla="*/ 12 h 243"/>
                <a:gd name="T10" fmla="*/ 14 w 302"/>
                <a:gd name="T11" fmla="*/ 0 h 243"/>
                <a:gd name="T12" fmla="*/ 0 w 302"/>
                <a:gd name="T13" fmla="*/ 2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243">
                  <a:moveTo>
                    <a:pt x="0" y="26"/>
                  </a:moveTo>
                  <a:cubicBezTo>
                    <a:pt x="0" y="26"/>
                    <a:pt x="173" y="189"/>
                    <a:pt x="203" y="216"/>
                  </a:cubicBezTo>
                  <a:cubicBezTo>
                    <a:pt x="233" y="243"/>
                    <a:pt x="263" y="223"/>
                    <a:pt x="263" y="22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26" y="5"/>
                    <a:pt x="14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3" name="Rectangle 1544"/>
            <p:cNvSpPr>
              <a:spLocks noChangeArrowheads="1"/>
            </p:cNvSpPr>
            <p:nvPr/>
          </p:nvSpPr>
          <p:spPr bwMode="auto">
            <a:xfrm>
              <a:off x="4432300" y="-10190163"/>
              <a:ext cx="233362" cy="7937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4" name="Freeform 1545"/>
            <p:cNvSpPr>
              <a:spLocks/>
            </p:cNvSpPr>
            <p:nvPr/>
          </p:nvSpPr>
          <p:spPr bwMode="auto">
            <a:xfrm>
              <a:off x="825500" y="-10279063"/>
              <a:ext cx="328612" cy="322262"/>
            </a:xfrm>
            <a:custGeom>
              <a:avLst/>
              <a:gdLst>
                <a:gd name="T0" fmla="*/ 0 w 88"/>
                <a:gd name="T1" fmla="*/ 0 h 86"/>
                <a:gd name="T2" fmla="*/ 88 w 88"/>
                <a:gd name="T3" fmla="*/ 24 h 86"/>
                <a:gd name="T4" fmla="*/ 88 w 88"/>
                <a:gd name="T5" fmla="*/ 86 h 86"/>
                <a:gd name="T6" fmla="*/ 0 w 88"/>
                <a:gd name="T7" fmla="*/ 86 h 86"/>
                <a:gd name="T8" fmla="*/ 0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0" y="0"/>
                  </a:moveTo>
                  <a:cubicBezTo>
                    <a:pt x="0" y="0"/>
                    <a:pt x="88" y="1"/>
                    <a:pt x="88" y="24"/>
                  </a:cubicBezTo>
                  <a:cubicBezTo>
                    <a:pt x="88" y="46"/>
                    <a:pt x="88" y="86"/>
                    <a:pt x="88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5" name="Freeform 1546"/>
            <p:cNvSpPr>
              <a:spLocks/>
            </p:cNvSpPr>
            <p:nvPr/>
          </p:nvSpPr>
          <p:spPr bwMode="auto">
            <a:xfrm>
              <a:off x="6400800" y="-9893300"/>
              <a:ext cx="1323975" cy="701675"/>
            </a:xfrm>
            <a:custGeom>
              <a:avLst/>
              <a:gdLst>
                <a:gd name="T0" fmla="*/ 2 w 353"/>
                <a:gd name="T1" fmla="*/ 187 h 187"/>
                <a:gd name="T2" fmla="*/ 351 w 353"/>
                <a:gd name="T3" fmla="*/ 187 h 187"/>
                <a:gd name="T4" fmla="*/ 299 w 353"/>
                <a:gd name="T5" fmla="*/ 46 h 187"/>
                <a:gd name="T6" fmla="*/ 176 w 353"/>
                <a:gd name="T7" fmla="*/ 0 h 187"/>
                <a:gd name="T8" fmla="*/ 53 w 353"/>
                <a:gd name="T9" fmla="*/ 46 h 187"/>
                <a:gd name="T10" fmla="*/ 2 w 353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187">
                  <a:moveTo>
                    <a:pt x="2" y="187"/>
                  </a:moveTo>
                  <a:cubicBezTo>
                    <a:pt x="351" y="187"/>
                    <a:pt x="351" y="187"/>
                    <a:pt x="351" y="187"/>
                  </a:cubicBezTo>
                  <a:cubicBezTo>
                    <a:pt x="351" y="187"/>
                    <a:pt x="353" y="102"/>
                    <a:pt x="299" y="46"/>
                  </a:cubicBezTo>
                  <a:cubicBezTo>
                    <a:pt x="273" y="20"/>
                    <a:pt x="234" y="0"/>
                    <a:pt x="176" y="0"/>
                  </a:cubicBezTo>
                  <a:cubicBezTo>
                    <a:pt x="118" y="0"/>
                    <a:pt x="79" y="20"/>
                    <a:pt x="53" y="46"/>
                  </a:cubicBezTo>
                  <a:cubicBezTo>
                    <a:pt x="0" y="102"/>
                    <a:pt x="2" y="187"/>
                    <a:pt x="2" y="187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6" name="Freeform 1547"/>
            <p:cNvSpPr>
              <a:spLocks/>
            </p:cNvSpPr>
            <p:nvPr/>
          </p:nvSpPr>
          <p:spPr bwMode="auto">
            <a:xfrm>
              <a:off x="1811338" y="-9893300"/>
              <a:ext cx="1323975" cy="701675"/>
            </a:xfrm>
            <a:custGeom>
              <a:avLst/>
              <a:gdLst>
                <a:gd name="T0" fmla="*/ 2 w 353"/>
                <a:gd name="T1" fmla="*/ 187 h 187"/>
                <a:gd name="T2" fmla="*/ 351 w 353"/>
                <a:gd name="T3" fmla="*/ 187 h 187"/>
                <a:gd name="T4" fmla="*/ 299 w 353"/>
                <a:gd name="T5" fmla="*/ 46 h 187"/>
                <a:gd name="T6" fmla="*/ 176 w 353"/>
                <a:gd name="T7" fmla="*/ 0 h 187"/>
                <a:gd name="T8" fmla="*/ 54 w 353"/>
                <a:gd name="T9" fmla="*/ 46 h 187"/>
                <a:gd name="T10" fmla="*/ 2 w 353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187">
                  <a:moveTo>
                    <a:pt x="2" y="187"/>
                  </a:moveTo>
                  <a:cubicBezTo>
                    <a:pt x="351" y="187"/>
                    <a:pt x="351" y="187"/>
                    <a:pt x="351" y="187"/>
                  </a:cubicBezTo>
                  <a:cubicBezTo>
                    <a:pt x="351" y="187"/>
                    <a:pt x="353" y="102"/>
                    <a:pt x="299" y="46"/>
                  </a:cubicBezTo>
                  <a:cubicBezTo>
                    <a:pt x="273" y="20"/>
                    <a:pt x="234" y="0"/>
                    <a:pt x="176" y="0"/>
                  </a:cubicBezTo>
                  <a:cubicBezTo>
                    <a:pt x="119" y="0"/>
                    <a:pt x="80" y="20"/>
                    <a:pt x="54" y="46"/>
                  </a:cubicBezTo>
                  <a:cubicBezTo>
                    <a:pt x="0" y="102"/>
                    <a:pt x="2" y="187"/>
                    <a:pt x="2" y="187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7" name="Freeform 1548"/>
            <p:cNvSpPr>
              <a:spLocks noEditPoints="1"/>
            </p:cNvSpPr>
            <p:nvPr/>
          </p:nvSpPr>
          <p:spPr bwMode="auto">
            <a:xfrm>
              <a:off x="6491288" y="-9766300"/>
              <a:ext cx="1150937" cy="1147762"/>
            </a:xfrm>
            <a:custGeom>
              <a:avLst/>
              <a:gdLst>
                <a:gd name="T0" fmla="*/ 0 w 307"/>
                <a:gd name="T1" fmla="*/ 153 h 306"/>
                <a:gd name="T2" fmla="*/ 153 w 307"/>
                <a:gd name="T3" fmla="*/ 306 h 306"/>
                <a:gd name="T4" fmla="*/ 307 w 307"/>
                <a:gd name="T5" fmla="*/ 153 h 306"/>
                <a:gd name="T6" fmla="*/ 153 w 307"/>
                <a:gd name="T7" fmla="*/ 0 h 306"/>
                <a:gd name="T8" fmla="*/ 0 w 307"/>
                <a:gd name="T9" fmla="*/ 153 h 306"/>
                <a:gd name="T10" fmla="*/ 43 w 307"/>
                <a:gd name="T11" fmla="*/ 153 h 306"/>
                <a:gd name="T12" fmla="*/ 153 w 307"/>
                <a:gd name="T13" fmla="*/ 43 h 306"/>
                <a:gd name="T14" fmla="*/ 263 w 307"/>
                <a:gd name="T15" fmla="*/ 153 h 306"/>
                <a:gd name="T16" fmla="*/ 153 w 307"/>
                <a:gd name="T17" fmla="*/ 263 h 306"/>
                <a:gd name="T18" fmla="*/ 43 w 307"/>
                <a:gd name="T19" fmla="*/ 15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06">
                  <a:moveTo>
                    <a:pt x="0" y="153"/>
                  </a:moveTo>
                  <a:cubicBezTo>
                    <a:pt x="0" y="237"/>
                    <a:pt x="69" y="306"/>
                    <a:pt x="153" y="306"/>
                  </a:cubicBezTo>
                  <a:cubicBezTo>
                    <a:pt x="238" y="306"/>
                    <a:pt x="307" y="237"/>
                    <a:pt x="307" y="153"/>
                  </a:cubicBezTo>
                  <a:cubicBezTo>
                    <a:pt x="307" y="68"/>
                    <a:pt x="238" y="0"/>
                    <a:pt x="153" y="0"/>
                  </a:cubicBezTo>
                  <a:cubicBezTo>
                    <a:pt x="69" y="0"/>
                    <a:pt x="0" y="68"/>
                    <a:pt x="0" y="153"/>
                  </a:cubicBezTo>
                  <a:close/>
                  <a:moveTo>
                    <a:pt x="43" y="153"/>
                  </a:moveTo>
                  <a:cubicBezTo>
                    <a:pt x="43" y="92"/>
                    <a:pt x="93" y="43"/>
                    <a:pt x="153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214"/>
                    <a:pt x="214" y="263"/>
                    <a:pt x="153" y="263"/>
                  </a:cubicBezTo>
                  <a:cubicBezTo>
                    <a:pt x="93" y="263"/>
                    <a:pt x="43" y="214"/>
                    <a:pt x="43" y="15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8" name="Freeform 1549"/>
            <p:cNvSpPr>
              <a:spLocks noEditPoints="1"/>
            </p:cNvSpPr>
            <p:nvPr/>
          </p:nvSpPr>
          <p:spPr bwMode="auto">
            <a:xfrm>
              <a:off x="6653213" y="-9604375"/>
              <a:ext cx="823912" cy="823912"/>
            </a:xfrm>
            <a:custGeom>
              <a:avLst/>
              <a:gdLst>
                <a:gd name="T0" fmla="*/ 0 w 220"/>
                <a:gd name="T1" fmla="*/ 110 h 220"/>
                <a:gd name="T2" fmla="*/ 110 w 220"/>
                <a:gd name="T3" fmla="*/ 220 h 220"/>
                <a:gd name="T4" fmla="*/ 220 w 220"/>
                <a:gd name="T5" fmla="*/ 110 h 220"/>
                <a:gd name="T6" fmla="*/ 110 w 220"/>
                <a:gd name="T7" fmla="*/ 0 h 220"/>
                <a:gd name="T8" fmla="*/ 0 w 220"/>
                <a:gd name="T9" fmla="*/ 110 h 220"/>
                <a:gd name="T10" fmla="*/ 23 w 220"/>
                <a:gd name="T11" fmla="*/ 110 h 220"/>
                <a:gd name="T12" fmla="*/ 110 w 220"/>
                <a:gd name="T13" fmla="*/ 22 h 220"/>
                <a:gd name="T14" fmla="*/ 198 w 220"/>
                <a:gd name="T15" fmla="*/ 110 h 220"/>
                <a:gd name="T16" fmla="*/ 110 w 220"/>
                <a:gd name="T17" fmla="*/ 197 h 220"/>
                <a:gd name="T18" fmla="*/ 23 w 220"/>
                <a:gd name="T19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0" y="110"/>
                  </a:moveTo>
                  <a:cubicBezTo>
                    <a:pt x="0" y="171"/>
                    <a:pt x="50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ubicBezTo>
                    <a:pt x="50" y="0"/>
                    <a:pt x="0" y="49"/>
                    <a:pt x="0" y="110"/>
                  </a:cubicBezTo>
                  <a:close/>
                  <a:moveTo>
                    <a:pt x="23" y="110"/>
                  </a:moveTo>
                  <a:cubicBezTo>
                    <a:pt x="23" y="62"/>
                    <a:pt x="62" y="22"/>
                    <a:pt x="110" y="22"/>
                  </a:cubicBezTo>
                  <a:cubicBezTo>
                    <a:pt x="159" y="22"/>
                    <a:pt x="198" y="62"/>
                    <a:pt x="198" y="110"/>
                  </a:cubicBezTo>
                  <a:cubicBezTo>
                    <a:pt x="198" y="158"/>
                    <a:pt x="159" y="197"/>
                    <a:pt x="110" y="197"/>
                  </a:cubicBezTo>
                  <a:cubicBezTo>
                    <a:pt x="62" y="197"/>
                    <a:pt x="23" y="158"/>
                    <a:pt x="23" y="110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9" name="Freeform 1550"/>
            <p:cNvSpPr>
              <a:spLocks noEditPoints="1"/>
            </p:cNvSpPr>
            <p:nvPr/>
          </p:nvSpPr>
          <p:spPr bwMode="auto">
            <a:xfrm>
              <a:off x="6738938" y="-9521825"/>
              <a:ext cx="655637" cy="655637"/>
            </a:xfrm>
            <a:custGeom>
              <a:avLst/>
              <a:gdLst>
                <a:gd name="T0" fmla="*/ 0 w 175"/>
                <a:gd name="T1" fmla="*/ 88 h 175"/>
                <a:gd name="T2" fmla="*/ 87 w 175"/>
                <a:gd name="T3" fmla="*/ 175 h 175"/>
                <a:gd name="T4" fmla="*/ 175 w 175"/>
                <a:gd name="T5" fmla="*/ 88 h 175"/>
                <a:gd name="T6" fmla="*/ 87 w 175"/>
                <a:gd name="T7" fmla="*/ 0 h 175"/>
                <a:gd name="T8" fmla="*/ 0 w 175"/>
                <a:gd name="T9" fmla="*/ 88 h 175"/>
                <a:gd name="T10" fmla="*/ 101 w 175"/>
                <a:gd name="T11" fmla="*/ 28 h 175"/>
                <a:gd name="T12" fmla="*/ 77 w 175"/>
                <a:gd name="T13" fmla="*/ 28 h 175"/>
                <a:gd name="T14" fmla="*/ 77 w 175"/>
                <a:gd name="T15" fmla="*/ 17 h 175"/>
                <a:gd name="T16" fmla="*/ 101 w 175"/>
                <a:gd name="T17" fmla="*/ 17 h 175"/>
                <a:gd name="T18" fmla="*/ 101 w 175"/>
                <a:gd name="T19" fmla="*/ 28 h 175"/>
                <a:gd name="T20" fmla="*/ 156 w 175"/>
                <a:gd name="T21" fmla="*/ 64 h 175"/>
                <a:gd name="T22" fmla="*/ 147 w 175"/>
                <a:gd name="T23" fmla="*/ 70 h 175"/>
                <a:gd name="T24" fmla="*/ 134 w 175"/>
                <a:gd name="T25" fmla="*/ 48 h 175"/>
                <a:gd name="T26" fmla="*/ 144 w 175"/>
                <a:gd name="T27" fmla="*/ 43 h 175"/>
                <a:gd name="T28" fmla="*/ 156 w 175"/>
                <a:gd name="T29" fmla="*/ 64 h 175"/>
                <a:gd name="T30" fmla="*/ 133 w 175"/>
                <a:gd name="T31" fmla="*/ 130 h 175"/>
                <a:gd name="T32" fmla="*/ 145 w 175"/>
                <a:gd name="T33" fmla="*/ 109 h 175"/>
                <a:gd name="T34" fmla="*/ 154 w 175"/>
                <a:gd name="T35" fmla="*/ 114 h 175"/>
                <a:gd name="T36" fmla="*/ 142 w 175"/>
                <a:gd name="T37" fmla="*/ 136 h 175"/>
                <a:gd name="T38" fmla="*/ 133 w 175"/>
                <a:gd name="T39" fmla="*/ 130 h 175"/>
                <a:gd name="T40" fmla="*/ 73 w 175"/>
                <a:gd name="T41" fmla="*/ 148 h 175"/>
                <a:gd name="T42" fmla="*/ 98 w 175"/>
                <a:gd name="T43" fmla="*/ 148 h 175"/>
                <a:gd name="T44" fmla="*/ 98 w 175"/>
                <a:gd name="T45" fmla="*/ 159 h 175"/>
                <a:gd name="T46" fmla="*/ 73 w 175"/>
                <a:gd name="T47" fmla="*/ 159 h 175"/>
                <a:gd name="T48" fmla="*/ 73 w 175"/>
                <a:gd name="T49" fmla="*/ 148 h 175"/>
                <a:gd name="T50" fmla="*/ 55 w 175"/>
                <a:gd name="T51" fmla="*/ 88 h 175"/>
                <a:gd name="T52" fmla="*/ 87 w 175"/>
                <a:gd name="T53" fmla="*/ 56 h 175"/>
                <a:gd name="T54" fmla="*/ 119 w 175"/>
                <a:gd name="T55" fmla="*/ 88 h 175"/>
                <a:gd name="T56" fmla="*/ 87 w 175"/>
                <a:gd name="T57" fmla="*/ 120 h 175"/>
                <a:gd name="T58" fmla="*/ 55 w 175"/>
                <a:gd name="T59" fmla="*/ 88 h 175"/>
                <a:gd name="T60" fmla="*/ 42 w 175"/>
                <a:gd name="T61" fmla="*/ 46 h 175"/>
                <a:gd name="T62" fmla="*/ 30 w 175"/>
                <a:gd name="T63" fmla="*/ 67 h 175"/>
                <a:gd name="T64" fmla="*/ 20 w 175"/>
                <a:gd name="T65" fmla="*/ 62 h 175"/>
                <a:gd name="T66" fmla="*/ 33 w 175"/>
                <a:gd name="T67" fmla="*/ 40 h 175"/>
                <a:gd name="T68" fmla="*/ 42 w 175"/>
                <a:gd name="T69" fmla="*/ 46 h 175"/>
                <a:gd name="T70" fmla="*/ 19 w 175"/>
                <a:gd name="T71" fmla="*/ 111 h 175"/>
                <a:gd name="T72" fmla="*/ 28 w 175"/>
                <a:gd name="T73" fmla="*/ 106 h 175"/>
                <a:gd name="T74" fmla="*/ 40 w 175"/>
                <a:gd name="T75" fmla="*/ 127 h 175"/>
                <a:gd name="T76" fmla="*/ 31 w 175"/>
                <a:gd name="T77" fmla="*/ 133 h 175"/>
                <a:gd name="T78" fmla="*/ 19 w 175"/>
                <a:gd name="T79" fmla="*/ 11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75">
                  <a:moveTo>
                    <a:pt x="0" y="88"/>
                  </a:moveTo>
                  <a:cubicBezTo>
                    <a:pt x="0" y="136"/>
                    <a:pt x="39" y="175"/>
                    <a:pt x="87" y="175"/>
                  </a:cubicBezTo>
                  <a:cubicBezTo>
                    <a:pt x="136" y="175"/>
                    <a:pt x="175" y="136"/>
                    <a:pt x="175" y="88"/>
                  </a:cubicBezTo>
                  <a:cubicBezTo>
                    <a:pt x="175" y="40"/>
                    <a:pt x="136" y="0"/>
                    <a:pt x="87" y="0"/>
                  </a:cubicBezTo>
                  <a:cubicBezTo>
                    <a:pt x="39" y="0"/>
                    <a:pt x="0" y="40"/>
                    <a:pt x="0" y="88"/>
                  </a:cubicBezTo>
                  <a:close/>
                  <a:moveTo>
                    <a:pt x="101" y="28"/>
                  </a:moveTo>
                  <a:cubicBezTo>
                    <a:pt x="77" y="28"/>
                    <a:pt x="77" y="28"/>
                    <a:pt x="77" y="28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101" y="17"/>
                    <a:pt x="101" y="17"/>
                    <a:pt x="101" y="17"/>
                  </a:cubicBezTo>
                  <a:lnTo>
                    <a:pt x="101" y="28"/>
                  </a:lnTo>
                  <a:close/>
                  <a:moveTo>
                    <a:pt x="156" y="64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4" y="43"/>
                    <a:pt x="144" y="43"/>
                    <a:pt x="144" y="43"/>
                  </a:cubicBezTo>
                  <a:lnTo>
                    <a:pt x="156" y="64"/>
                  </a:lnTo>
                  <a:close/>
                  <a:moveTo>
                    <a:pt x="133" y="130"/>
                  </a:moveTo>
                  <a:cubicBezTo>
                    <a:pt x="145" y="109"/>
                    <a:pt x="145" y="109"/>
                    <a:pt x="145" y="109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42" y="136"/>
                    <a:pt x="142" y="136"/>
                    <a:pt x="142" y="136"/>
                  </a:cubicBezTo>
                  <a:lnTo>
                    <a:pt x="133" y="130"/>
                  </a:lnTo>
                  <a:close/>
                  <a:moveTo>
                    <a:pt x="73" y="148"/>
                  </a:moveTo>
                  <a:cubicBezTo>
                    <a:pt x="98" y="148"/>
                    <a:pt x="98" y="148"/>
                    <a:pt x="98" y="148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73" y="159"/>
                    <a:pt x="73" y="159"/>
                    <a:pt x="73" y="159"/>
                  </a:cubicBezTo>
                  <a:lnTo>
                    <a:pt x="73" y="148"/>
                  </a:lnTo>
                  <a:close/>
                  <a:moveTo>
                    <a:pt x="55" y="88"/>
                  </a:moveTo>
                  <a:cubicBezTo>
                    <a:pt x="55" y="70"/>
                    <a:pt x="70" y="56"/>
                    <a:pt x="87" y="56"/>
                  </a:cubicBezTo>
                  <a:cubicBezTo>
                    <a:pt x="105" y="56"/>
                    <a:pt x="119" y="70"/>
                    <a:pt x="119" y="88"/>
                  </a:cubicBezTo>
                  <a:cubicBezTo>
                    <a:pt x="119" y="105"/>
                    <a:pt x="105" y="120"/>
                    <a:pt x="87" y="120"/>
                  </a:cubicBezTo>
                  <a:cubicBezTo>
                    <a:pt x="70" y="120"/>
                    <a:pt x="55" y="105"/>
                    <a:pt x="55" y="88"/>
                  </a:cubicBezTo>
                  <a:close/>
                  <a:moveTo>
                    <a:pt x="42" y="46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33" y="40"/>
                    <a:pt x="33" y="40"/>
                    <a:pt x="33" y="40"/>
                  </a:cubicBezTo>
                  <a:lnTo>
                    <a:pt x="42" y="46"/>
                  </a:lnTo>
                  <a:close/>
                  <a:moveTo>
                    <a:pt x="19" y="111"/>
                  </a:moveTo>
                  <a:cubicBezTo>
                    <a:pt x="28" y="106"/>
                    <a:pt x="28" y="106"/>
                    <a:pt x="28" y="10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1" y="133"/>
                    <a:pt x="31" y="133"/>
                    <a:pt x="31" y="133"/>
                  </a:cubicBezTo>
                  <a:lnTo>
                    <a:pt x="19" y="111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0" name="Freeform 1551"/>
            <p:cNvSpPr>
              <a:spLocks/>
            </p:cNvSpPr>
            <p:nvPr/>
          </p:nvSpPr>
          <p:spPr bwMode="auto">
            <a:xfrm>
              <a:off x="6810375" y="-9124950"/>
              <a:ext cx="77787" cy="101600"/>
            </a:xfrm>
            <a:custGeom>
              <a:avLst/>
              <a:gdLst>
                <a:gd name="T0" fmla="*/ 0 w 49"/>
                <a:gd name="T1" fmla="*/ 12 h 64"/>
                <a:gd name="T2" fmla="*/ 28 w 49"/>
                <a:gd name="T3" fmla="*/ 64 h 64"/>
                <a:gd name="T4" fmla="*/ 49 w 49"/>
                <a:gd name="T5" fmla="*/ 50 h 64"/>
                <a:gd name="T6" fmla="*/ 21 w 49"/>
                <a:gd name="T7" fmla="*/ 0 h 64"/>
                <a:gd name="T8" fmla="*/ 0 w 49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4">
                  <a:moveTo>
                    <a:pt x="0" y="12"/>
                  </a:moveTo>
                  <a:lnTo>
                    <a:pt x="28" y="64"/>
                  </a:lnTo>
                  <a:lnTo>
                    <a:pt x="49" y="50"/>
                  </a:lnTo>
                  <a:lnTo>
                    <a:pt x="2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1" name="Freeform 1552"/>
            <p:cNvSpPr>
              <a:spLocks/>
            </p:cNvSpPr>
            <p:nvPr/>
          </p:nvSpPr>
          <p:spPr bwMode="auto">
            <a:xfrm>
              <a:off x="6813550" y="-9372600"/>
              <a:ext cx="82550" cy="101600"/>
            </a:xfrm>
            <a:custGeom>
              <a:avLst/>
              <a:gdLst>
                <a:gd name="T0" fmla="*/ 0 w 52"/>
                <a:gd name="T1" fmla="*/ 52 h 64"/>
                <a:gd name="T2" fmla="*/ 24 w 52"/>
                <a:gd name="T3" fmla="*/ 64 h 64"/>
                <a:gd name="T4" fmla="*/ 52 w 52"/>
                <a:gd name="T5" fmla="*/ 14 h 64"/>
                <a:gd name="T6" fmla="*/ 31 w 52"/>
                <a:gd name="T7" fmla="*/ 0 h 64"/>
                <a:gd name="T8" fmla="*/ 0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24" y="64"/>
                  </a:lnTo>
                  <a:lnTo>
                    <a:pt x="52" y="14"/>
                  </a:lnTo>
                  <a:lnTo>
                    <a:pt x="31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2" name="Rectangle 1553"/>
            <p:cNvSpPr>
              <a:spLocks noChangeArrowheads="1"/>
            </p:cNvSpPr>
            <p:nvPr/>
          </p:nvSpPr>
          <p:spPr bwMode="auto">
            <a:xfrm>
              <a:off x="7011988" y="-8967788"/>
              <a:ext cx="93662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3" name="Freeform 1554"/>
            <p:cNvSpPr>
              <a:spLocks/>
            </p:cNvSpPr>
            <p:nvPr/>
          </p:nvSpPr>
          <p:spPr bwMode="auto">
            <a:xfrm>
              <a:off x="7237413" y="-9113838"/>
              <a:ext cx="79375" cy="101600"/>
            </a:xfrm>
            <a:custGeom>
              <a:avLst/>
              <a:gdLst>
                <a:gd name="T0" fmla="*/ 0 w 50"/>
                <a:gd name="T1" fmla="*/ 50 h 64"/>
                <a:gd name="T2" fmla="*/ 21 w 50"/>
                <a:gd name="T3" fmla="*/ 64 h 64"/>
                <a:gd name="T4" fmla="*/ 50 w 50"/>
                <a:gd name="T5" fmla="*/ 12 h 64"/>
                <a:gd name="T6" fmla="*/ 29 w 50"/>
                <a:gd name="T7" fmla="*/ 0 h 64"/>
                <a:gd name="T8" fmla="*/ 0 w 50"/>
                <a:gd name="T9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0" y="50"/>
                  </a:moveTo>
                  <a:lnTo>
                    <a:pt x="21" y="64"/>
                  </a:lnTo>
                  <a:lnTo>
                    <a:pt x="50" y="12"/>
                  </a:lnTo>
                  <a:lnTo>
                    <a:pt x="29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4" name="Freeform 1555"/>
            <p:cNvSpPr>
              <a:spLocks/>
            </p:cNvSpPr>
            <p:nvPr/>
          </p:nvSpPr>
          <p:spPr bwMode="auto">
            <a:xfrm>
              <a:off x="7242175" y="-9361488"/>
              <a:ext cx="82550" cy="101600"/>
            </a:xfrm>
            <a:custGeom>
              <a:avLst/>
              <a:gdLst>
                <a:gd name="T0" fmla="*/ 0 w 52"/>
                <a:gd name="T1" fmla="*/ 12 h 64"/>
                <a:gd name="T2" fmla="*/ 30 w 52"/>
                <a:gd name="T3" fmla="*/ 64 h 64"/>
                <a:gd name="T4" fmla="*/ 52 w 52"/>
                <a:gd name="T5" fmla="*/ 50 h 64"/>
                <a:gd name="T6" fmla="*/ 23 w 52"/>
                <a:gd name="T7" fmla="*/ 0 h 64"/>
                <a:gd name="T8" fmla="*/ 0 w 52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12"/>
                  </a:moveTo>
                  <a:lnTo>
                    <a:pt x="30" y="64"/>
                  </a:lnTo>
                  <a:lnTo>
                    <a:pt x="52" y="50"/>
                  </a:lnTo>
                  <a:lnTo>
                    <a:pt x="2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5" name="Rectangle 1556"/>
            <p:cNvSpPr>
              <a:spLocks noChangeArrowheads="1"/>
            </p:cNvSpPr>
            <p:nvPr/>
          </p:nvSpPr>
          <p:spPr bwMode="auto">
            <a:xfrm>
              <a:off x="7027863" y="-9458325"/>
              <a:ext cx="90487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6" name="Oval 1557"/>
            <p:cNvSpPr>
              <a:spLocks noChangeArrowheads="1"/>
            </p:cNvSpPr>
            <p:nvPr/>
          </p:nvSpPr>
          <p:spPr bwMode="auto">
            <a:xfrm>
              <a:off x="6945313" y="-9312275"/>
              <a:ext cx="239712" cy="239712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7" name="Freeform 1558"/>
            <p:cNvSpPr>
              <a:spLocks noEditPoints="1"/>
            </p:cNvSpPr>
            <p:nvPr/>
          </p:nvSpPr>
          <p:spPr bwMode="auto">
            <a:xfrm>
              <a:off x="1889125" y="-9766300"/>
              <a:ext cx="1152525" cy="1147762"/>
            </a:xfrm>
            <a:custGeom>
              <a:avLst/>
              <a:gdLst>
                <a:gd name="T0" fmla="*/ 0 w 307"/>
                <a:gd name="T1" fmla="*/ 153 h 306"/>
                <a:gd name="T2" fmla="*/ 154 w 307"/>
                <a:gd name="T3" fmla="*/ 306 h 306"/>
                <a:gd name="T4" fmla="*/ 307 w 307"/>
                <a:gd name="T5" fmla="*/ 153 h 306"/>
                <a:gd name="T6" fmla="*/ 154 w 307"/>
                <a:gd name="T7" fmla="*/ 0 h 306"/>
                <a:gd name="T8" fmla="*/ 0 w 307"/>
                <a:gd name="T9" fmla="*/ 153 h 306"/>
                <a:gd name="T10" fmla="*/ 44 w 307"/>
                <a:gd name="T11" fmla="*/ 153 h 306"/>
                <a:gd name="T12" fmla="*/ 154 w 307"/>
                <a:gd name="T13" fmla="*/ 43 h 306"/>
                <a:gd name="T14" fmla="*/ 263 w 307"/>
                <a:gd name="T15" fmla="*/ 153 h 306"/>
                <a:gd name="T16" fmla="*/ 154 w 307"/>
                <a:gd name="T17" fmla="*/ 263 h 306"/>
                <a:gd name="T18" fmla="*/ 44 w 307"/>
                <a:gd name="T19" fmla="*/ 15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06">
                  <a:moveTo>
                    <a:pt x="0" y="153"/>
                  </a:moveTo>
                  <a:cubicBezTo>
                    <a:pt x="0" y="237"/>
                    <a:pt x="69" y="306"/>
                    <a:pt x="154" y="306"/>
                  </a:cubicBezTo>
                  <a:cubicBezTo>
                    <a:pt x="238" y="306"/>
                    <a:pt x="307" y="237"/>
                    <a:pt x="307" y="153"/>
                  </a:cubicBezTo>
                  <a:cubicBezTo>
                    <a:pt x="307" y="68"/>
                    <a:pt x="238" y="0"/>
                    <a:pt x="154" y="0"/>
                  </a:cubicBezTo>
                  <a:cubicBezTo>
                    <a:pt x="69" y="0"/>
                    <a:pt x="0" y="68"/>
                    <a:pt x="0" y="153"/>
                  </a:cubicBezTo>
                  <a:close/>
                  <a:moveTo>
                    <a:pt x="44" y="153"/>
                  </a:moveTo>
                  <a:cubicBezTo>
                    <a:pt x="44" y="92"/>
                    <a:pt x="93" y="43"/>
                    <a:pt x="154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214"/>
                    <a:pt x="214" y="263"/>
                    <a:pt x="154" y="263"/>
                  </a:cubicBezTo>
                  <a:cubicBezTo>
                    <a:pt x="93" y="263"/>
                    <a:pt x="44" y="214"/>
                    <a:pt x="44" y="15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8" name="Freeform 1559"/>
            <p:cNvSpPr>
              <a:spLocks noEditPoints="1"/>
            </p:cNvSpPr>
            <p:nvPr/>
          </p:nvSpPr>
          <p:spPr bwMode="auto">
            <a:xfrm>
              <a:off x="2054225" y="-9604375"/>
              <a:ext cx="822325" cy="823912"/>
            </a:xfrm>
            <a:custGeom>
              <a:avLst/>
              <a:gdLst>
                <a:gd name="T0" fmla="*/ 0 w 219"/>
                <a:gd name="T1" fmla="*/ 110 h 220"/>
                <a:gd name="T2" fmla="*/ 110 w 219"/>
                <a:gd name="T3" fmla="*/ 220 h 220"/>
                <a:gd name="T4" fmla="*/ 219 w 219"/>
                <a:gd name="T5" fmla="*/ 110 h 220"/>
                <a:gd name="T6" fmla="*/ 110 w 219"/>
                <a:gd name="T7" fmla="*/ 0 h 220"/>
                <a:gd name="T8" fmla="*/ 0 w 219"/>
                <a:gd name="T9" fmla="*/ 110 h 220"/>
                <a:gd name="T10" fmla="*/ 22 w 219"/>
                <a:gd name="T11" fmla="*/ 110 h 220"/>
                <a:gd name="T12" fmla="*/ 110 w 219"/>
                <a:gd name="T13" fmla="*/ 22 h 220"/>
                <a:gd name="T14" fmla="*/ 197 w 219"/>
                <a:gd name="T15" fmla="*/ 110 h 220"/>
                <a:gd name="T16" fmla="*/ 110 w 219"/>
                <a:gd name="T17" fmla="*/ 197 h 220"/>
                <a:gd name="T18" fmla="*/ 22 w 219"/>
                <a:gd name="T19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20">
                  <a:moveTo>
                    <a:pt x="0" y="110"/>
                  </a:moveTo>
                  <a:cubicBezTo>
                    <a:pt x="0" y="171"/>
                    <a:pt x="49" y="220"/>
                    <a:pt x="110" y="220"/>
                  </a:cubicBezTo>
                  <a:cubicBezTo>
                    <a:pt x="170" y="220"/>
                    <a:pt x="219" y="171"/>
                    <a:pt x="219" y="110"/>
                  </a:cubicBezTo>
                  <a:cubicBezTo>
                    <a:pt x="219" y="49"/>
                    <a:pt x="170" y="0"/>
                    <a:pt x="110" y="0"/>
                  </a:cubicBezTo>
                  <a:cubicBezTo>
                    <a:pt x="49" y="0"/>
                    <a:pt x="0" y="49"/>
                    <a:pt x="0" y="110"/>
                  </a:cubicBezTo>
                  <a:close/>
                  <a:moveTo>
                    <a:pt x="22" y="110"/>
                  </a:moveTo>
                  <a:cubicBezTo>
                    <a:pt x="22" y="62"/>
                    <a:pt x="61" y="22"/>
                    <a:pt x="110" y="22"/>
                  </a:cubicBezTo>
                  <a:cubicBezTo>
                    <a:pt x="158" y="22"/>
                    <a:pt x="197" y="62"/>
                    <a:pt x="197" y="110"/>
                  </a:cubicBezTo>
                  <a:cubicBezTo>
                    <a:pt x="197" y="158"/>
                    <a:pt x="158" y="197"/>
                    <a:pt x="110" y="197"/>
                  </a:cubicBezTo>
                  <a:cubicBezTo>
                    <a:pt x="61" y="197"/>
                    <a:pt x="22" y="158"/>
                    <a:pt x="22" y="110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9" name="Freeform 1560"/>
            <p:cNvSpPr>
              <a:spLocks noEditPoints="1"/>
            </p:cNvSpPr>
            <p:nvPr/>
          </p:nvSpPr>
          <p:spPr bwMode="auto">
            <a:xfrm>
              <a:off x="2136775" y="-9521825"/>
              <a:ext cx="657225" cy="655637"/>
            </a:xfrm>
            <a:custGeom>
              <a:avLst/>
              <a:gdLst>
                <a:gd name="T0" fmla="*/ 0 w 175"/>
                <a:gd name="T1" fmla="*/ 88 h 175"/>
                <a:gd name="T2" fmla="*/ 88 w 175"/>
                <a:gd name="T3" fmla="*/ 175 h 175"/>
                <a:gd name="T4" fmla="*/ 175 w 175"/>
                <a:gd name="T5" fmla="*/ 88 h 175"/>
                <a:gd name="T6" fmla="*/ 88 w 175"/>
                <a:gd name="T7" fmla="*/ 0 h 175"/>
                <a:gd name="T8" fmla="*/ 0 w 175"/>
                <a:gd name="T9" fmla="*/ 88 h 175"/>
                <a:gd name="T10" fmla="*/ 102 w 175"/>
                <a:gd name="T11" fmla="*/ 28 h 175"/>
                <a:gd name="T12" fmla="*/ 77 w 175"/>
                <a:gd name="T13" fmla="*/ 28 h 175"/>
                <a:gd name="T14" fmla="*/ 77 w 175"/>
                <a:gd name="T15" fmla="*/ 17 h 175"/>
                <a:gd name="T16" fmla="*/ 102 w 175"/>
                <a:gd name="T17" fmla="*/ 17 h 175"/>
                <a:gd name="T18" fmla="*/ 102 w 175"/>
                <a:gd name="T19" fmla="*/ 28 h 175"/>
                <a:gd name="T20" fmla="*/ 156 w 175"/>
                <a:gd name="T21" fmla="*/ 64 h 175"/>
                <a:gd name="T22" fmla="*/ 147 w 175"/>
                <a:gd name="T23" fmla="*/ 70 h 175"/>
                <a:gd name="T24" fmla="*/ 135 w 175"/>
                <a:gd name="T25" fmla="*/ 48 h 175"/>
                <a:gd name="T26" fmla="*/ 144 w 175"/>
                <a:gd name="T27" fmla="*/ 43 h 175"/>
                <a:gd name="T28" fmla="*/ 156 w 175"/>
                <a:gd name="T29" fmla="*/ 64 h 175"/>
                <a:gd name="T30" fmla="*/ 133 w 175"/>
                <a:gd name="T31" fmla="*/ 130 h 175"/>
                <a:gd name="T32" fmla="*/ 145 w 175"/>
                <a:gd name="T33" fmla="*/ 109 h 175"/>
                <a:gd name="T34" fmla="*/ 155 w 175"/>
                <a:gd name="T35" fmla="*/ 114 h 175"/>
                <a:gd name="T36" fmla="*/ 142 w 175"/>
                <a:gd name="T37" fmla="*/ 136 h 175"/>
                <a:gd name="T38" fmla="*/ 133 w 175"/>
                <a:gd name="T39" fmla="*/ 130 h 175"/>
                <a:gd name="T40" fmla="*/ 74 w 175"/>
                <a:gd name="T41" fmla="*/ 148 h 175"/>
                <a:gd name="T42" fmla="*/ 99 w 175"/>
                <a:gd name="T43" fmla="*/ 148 h 175"/>
                <a:gd name="T44" fmla="*/ 99 w 175"/>
                <a:gd name="T45" fmla="*/ 159 h 175"/>
                <a:gd name="T46" fmla="*/ 74 w 175"/>
                <a:gd name="T47" fmla="*/ 159 h 175"/>
                <a:gd name="T48" fmla="*/ 74 w 175"/>
                <a:gd name="T49" fmla="*/ 148 h 175"/>
                <a:gd name="T50" fmla="*/ 56 w 175"/>
                <a:gd name="T51" fmla="*/ 88 h 175"/>
                <a:gd name="T52" fmla="*/ 88 w 175"/>
                <a:gd name="T53" fmla="*/ 56 h 175"/>
                <a:gd name="T54" fmla="*/ 120 w 175"/>
                <a:gd name="T55" fmla="*/ 88 h 175"/>
                <a:gd name="T56" fmla="*/ 88 w 175"/>
                <a:gd name="T57" fmla="*/ 120 h 175"/>
                <a:gd name="T58" fmla="*/ 56 w 175"/>
                <a:gd name="T59" fmla="*/ 88 h 175"/>
                <a:gd name="T60" fmla="*/ 42 w 175"/>
                <a:gd name="T61" fmla="*/ 46 h 175"/>
                <a:gd name="T62" fmla="*/ 30 w 175"/>
                <a:gd name="T63" fmla="*/ 67 h 175"/>
                <a:gd name="T64" fmla="*/ 20 w 175"/>
                <a:gd name="T65" fmla="*/ 62 h 175"/>
                <a:gd name="T66" fmla="*/ 33 w 175"/>
                <a:gd name="T67" fmla="*/ 40 h 175"/>
                <a:gd name="T68" fmla="*/ 42 w 175"/>
                <a:gd name="T69" fmla="*/ 46 h 175"/>
                <a:gd name="T70" fmla="*/ 19 w 175"/>
                <a:gd name="T71" fmla="*/ 111 h 175"/>
                <a:gd name="T72" fmla="*/ 28 w 175"/>
                <a:gd name="T73" fmla="*/ 106 h 175"/>
                <a:gd name="T74" fmla="*/ 41 w 175"/>
                <a:gd name="T75" fmla="*/ 127 h 175"/>
                <a:gd name="T76" fmla="*/ 31 w 175"/>
                <a:gd name="T77" fmla="*/ 133 h 175"/>
                <a:gd name="T78" fmla="*/ 19 w 175"/>
                <a:gd name="T79" fmla="*/ 11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75">
                  <a:moveTo>
                    <a:pt x="0" y="88"/>
                  </a:moveTo>
                  <a:cubicBezTo>
                    <a:pt x="0" y="136"/>
                    <a:pt x="39" y="175"/>
                    <a:pt x="88" y="175"/>
                  </a:cubicBezTo>
                  <a:cubicBezTo>
                    <a:pt x="136" y="175"/>
                    <a:pt x="175" y="136"/>
                    <a:pt x="175" y="88"/>
                  </a:cubicBezTo>
                  <a:cubicBezTo>
                    <a:pt x="175" y="40"/>
                    <a:pt x="136" y="0"/>
                    <a:pt x="88" y="0"/>
                  </a:cubicBezTo>
                  <a:cubicBezTo>
                    <a:pt x="39" y="0"/>
                    <a:pt x="0" y="40"/>
                    <a:pt x="0" y="88"/>
                  </a:cubicBezTo>
                  <a:close/>
                  <a:moveTo>
                    <a:pt x="102" y="28"/>
                  </a:moveTo>
                  <a:cubicBezTo>
                    <a:pt x="77" y="28"/>
                    <a:pt x="77" y="28"/>
                    <a:pt x="77" y="28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102" y="17"/>
                    <a:pt x="102" y="17"/>
                    <a:pt x="102" y="17"/>
                  </a:cubicBezTo>
                  <a:lnTo>
                    <a:pt x="102" y="28"/>
                  </a:lnTo>
                  <a:close/>
                  <a:moveTo>
                    <a:pt x="156" y="64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44" y="43"/>
                    <a:pt x="144" y="43"/>
                    <a:pt x="144" y="43"/>
                  </a:cubicBezTo>
                  <a:lnTo>
                    <a:pt x="156" y="64"/>
                  </a:lnTo>
                  <a:close/>
                  <a:moveTo>
                    <a:pt x="133" y="130"/>
                  </a:moveTo>
                  <a:cubicBezTo>
                    <a:pt x="145" y="109"/>
                    <a:pt x="145" y="109"/>
                    <a:pt x="145" y="109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42" y="136"/>
                    <a:pt x="142" y="136"/>
                    <a:pt x="142" y="136"/>
                  </a:cubicBezTo>
                  <a:lnTo>
                    <a:pt x="133" y="130"/>
                  </a:lnTo>
                  <a:close/>
                  <a:moveTo>
                    <a:pt x="74" y="148"/>
                  </a:moveTo>
                  <a:cubicBezTo>
                    <a:pt x="99" y="148"/>
                    <a:pt x="99" y="148"/>
                    <a:pt x="99" y="148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74" y="159"/>
                    <a:pt x="74" y="159"/>
                    <a:pt x="74" y="159"/>
                  </a:cubicBezTo>
                  <a:lnTo>
                    <a:pt x="74" y="148"/>
                  </a:lnTo>
                  <a:close/>
                  <a:moveTo>
                    <a:pt x="56" y="88"/>
                  </a:moveTo>
                  <a:cubicBezTo>
                    <a:pt x="56" y="70"/>
                    <a:pt x="70" y="56"/>
                    <a:pt x="88" y="56"/>
                  </a:cubicBezTo>
                  <a:cubicBezTo>
                    <a:pt x="105" y="56"/>
                    <a:pt x="120" y="70"/>
                    <a:pt x="120" y="88"/>
                  </a:cubicBezTo>
                  <a:cubicBezTo>
                    <a:pt x="120" y="105"/>
                    <a:pt x="105" y="120"/>
                    <a:pt x="88" y="120"/>
                  </a:cubicBezTo>
                  <a:cubicBezTo>
                    <a:pt x="70" y="120"/>
                    <a:pt x="56" y="105"/>
                    <a:pt x="56" y="88"/>
                  </a:cubicBezTo>
                  <a:close/>
                  <a:moveTo>
                    <a:pt x="42" y="46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33" y="40"/>
                    <a:pt x="33" y="40"/>
                    <a:pt x="33" y="40"/>
                  </a:cubicBezTo>
                  <a:lnTo>
                    <a:pt x="42" y="46"/>
                  </a:lnTo>
                  <a:close/>
                  <a:moveTo>
                    <a:pt x="19" y="111"/>
                  </a:moveTo>
                  <a:cubicBezTo>
                    <a:pt x="28" y="106"/>
                    <a:pt x="28" y="106"/>
                    <a:pt x="28" y="10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31" y="133"/>
                    <a:pt x="31" y="133"/>
                    <a:pt x="31" y="133"/>
                  </a:cubicBezTo>
                  <a:lnTo>
                    <a:pt x="19" y="111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0" name="Freeform 1561"/>
            <p:cNvSpPr>
              <a:spLocks/>
            </p:cNvSpPr>
            <p:nvPr/>
          </p:nvSpPr>
          <p:spPr bwMode="auto">
            <a:xfrm>
              <a:off x="2208213" y="-9124950"/>
              <a:ext cx="82550" cy="101600"/>
            </a:xfrm>
            <a:custGeom>
              <a:avLst/>
              <a:gdLst>
                <a:gd name="T0" fmla="*/ 0 w 52"/>
                <a:gd name="T1" fmla="*/ 12 h 64"/>
                <a:gd name="T2" fmla="*/ 29 w 52"/>
                <a:gd name="T3" fmla="*/ 64 h 64"/>
                <a:gd name="T4" fmla="*/ 52 w 52"/>
                <a:gd name="T5" fmla="*/ 50 h 64"/>
                <a:gd name="T6" fmla="*/ 21 w 52"/>
                <a:gd name="T7" fmla="*/ 0 h 64"/>
                <a:gd name="T8" fmla="*/ 0 w 52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12"/>
                  </a:moveTo>
                  <a:lnTo>
                    <a:pt x="29" y="64"/>
                  </a:lnTo>
                  <a:lnTo>
                    <a:pt x="52" y="50"/>
                  </a:lnTo>
                  <a:lnTo>
                    <a:pt x="2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1" name="Freeform 1562"/>
            <p:cNvSpPr>
              <a:spLocks/>
            </p:cNvSpPr>
            <p:nvPr/>
          </p:nvSpPr>
          <p:spPr bwMode="auto">
            <a:xfrm>
              <a:off x="2212975" y="-9372600"/>
              <a:ext cx="82550" cy="101600"/>
            </a:xfrm>
            <a:custGeom>
              <a:avLst/>
              <a:gdLst>
                <a:gd name="T0" fmla="*/ 0 w 52"/>
                <a:gd name="T1" fmla="*/ 52 h 64"/>
                <a:gd name="T2" fmla="*/ 23 w 52"/>
                <a:gd name="T3" fmla="*/ 64 h 64"/>
                <a:gd name="T4" fmla="*/ 52 w 52"/>
                <a:gd name="T5" fmla="*/ 14 h 64"/>
                <a:gd name="T6" fmla="*/ 30 w 52"/>
                <a:gd name="T7" fmla="*/ 0 h 64"/>
                <a:gd name="T8" fmla="*/ 0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23" y="64"/>
                  </a:lnTo>
                  <a:lnTo>
                    <a:pt x="52" y="14"/>
                  </a:lnTo>
                  <a:lnTo>
                    <a:pt x="3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2" name="Rectangle 1563"/>
            <p:cNvSpPr>
              <a:spLocks noChangeArrowheads="1"/>
            </p:cNvSpPr>
            <p:nvPr/>
          </p:nvSpPr>
          <p:spPr bwMode="auto">
            <a:xfrm>
              <a:off x="2414588" y="-8967788"/>
              <a:ext cx="93662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3" name="Freeform 1564"/>
            <p:cNvSpPr>
              <a:spLocks/>
            </p:cNvSpPr>
            <p:nvPr/>
          </p:nvSpPr>
          <p:spPr bwMode="auto">
            <a:xfrm>
              <a:off x="2636838" y="-9113838"/>
              <a:ext cx="82550" cy="101600"/>
            </a:xfrm>
            <a:custGeom>
              <a:avLst/>
              <a:gdLst>
                <a:gd name="T0" fmla="*/ 0 w 52"/>
                <a:gd name="T1" fmla="*/ 50 h 64"/>
                <a:gd name="T2" fmla="*/ 21 w 52"/>
                <a:gd name="T3" fmla="*/ 64 h 64"/>
                <a:gd name="T4" fmla="*/ 52 w 52"/>
                <a:gd name="T5" fmla="*/ 12 h 64"/>
                <a:gd name="T6" fmla="*/ 28 w 52"/>
                <a:gd name="T7" fmla="*/ 0 h 64"/>
                <a:gd name="T8" fmla="*/ 0 w 52"/>
                <a:gd name="T9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50"/>
                  </a:moveTo>
                  <a:lnTo>
                    <a:pt x="21" y="64"/>
                  </a:lnTo>
                  <a:lnTo>
                    <a:pt x="52" y="12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4" name="Freeform 1565"/>
            <p:cNvSpPr>
              <a:spLocks/>
            </p:cNvSpPr>
            <p:nvPr/>
          </p:nvSpPr>
          <p:spPr bwMode="auto">
            <a:xfrm>
              <a:off x="2643188" y="-9361488"/>
              <a:ext cx="79375" cy="101600"/>
            </a:xfrm>
            <a:custGeom>
              <a:avLst/>
              <a:gdLst>
                <a:gd name="T0" fmla="*/ 0 w 50"/>
                <a:gd name="T1" fmla="*/ 12 h 64"/>
                <a:gd name="T2" fmla="*/ 29 w 50"/>
                <a:gd name="T3" fmla="*/ 64 h 64"/>
                <a:gd name="T4" fmla="*/ 50 w 50"/>
                <a:gd name="T5" fmla="*/ 50 h 64"/>
                <a:gd name="T6" fmla="*/ 22 w 50"/>
                <a:gd name="T7" fmla="*/ 0 h 64"/>
                <a:gd name="T8" fmla="*/ 0 w 50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0" y="12"/>
                  </a:moveTo>
                  <a:lnTo>
                    <a:pt x="29" y="64"/>
                  </a:lnTo>
                  <a:lnTo>
                    <a:pt x="50" y="50"/>
                  </a:lnTo>
                  <a:lnTo>
                    <a:pt x="2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5" name="Rectangle 1566"/>
            <p:cNvSpPr>
              <a:spLocks noChangeArrowheads="1"/>
            </p:cNvSpPr>
            <p:nvPr/>
          </p:nvSpPr>
          <p:spPr bwMode="auto">
            <a:xfrm>
              <a:off x="2425700" y="-9458325"/>
              <a:ext cx="93662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6" name="Oval 1567"/>
            <p:cNvSpPr>
              <a:spLocks noChangeArrowheads="1"/>
            </p:cNvSpPr>
            <p:nvPr/>
          </p:nvSpPr>
          <p:spPr bwMode="auto">
            <a:xfrm>
              <a:off x="2347913" y="-9312275"/>
              <a:ext cx="239712" cy="239712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7300758" y="4885407"/>
            <a:ext cx="1683981" cy="552270"/>
            <a:chOff x="636588" y="2141538"/>
            <a:chExt cx="7870825" cy="2581276"/>
          </a:xfrm>
        </p:grpSpPr>
        <p:sp>
          <p:nvSpPr>
            <p:cNvPr id="186" name="Rectangle 697"/>
            <p:cNvSpPr>
              <a:spLocks noChangeArrowheads="1"/>
            </p:cNvSpPr>
            <p:nvPr/>
          </p:nvSpPr>
          <p:spPr bwMode="auto">
            <a:xfrm>
              <a:off x="1614488" y="4148138"/>
              <a:ext cx="6451600" cy="169863"/>
            </a:xfrm>
            <a:prstGeom prst="rect">
              <a:avLst/>
            </a:prstGeom>
            <a:solidFill>
              <a:srgbClr val="1B3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Freeform 698"/>
            <p:cNvSpPr>
              <a:spLocks/>
            </p:cNvSpPr>
            <p:nvPr/>
          </p:nvSpPr>
          <p:spPr bwMode="auto">
            <a:xfrm>
              <a:off x="636588" y="3624263"/>
              <a:ext cx="7870825" cy="523875"/>
            </a:xfrm>
            <a:custGeom>
              <a:avLst/>
              <a:gdLst>
                <a:gd name="T0" fmla="*/ 74 w 2099"/>
                <a:gd name="T1" fmla="*/ 140 h 140"/>
                <a:gd name="T2" fmla="*/ 1237 w 2099"/>
                <a:gd name="T3" fmla="*/ 140 h 140"/>
                <a:gd name="T4" fmla="*/ 1981 w 2099"/>
                <a:gd name="T5" fmla="*/ 140 h 140"/>
                <a:gd name="T6" fmla="*/ 2023 w 2099"/>
                <a:gd name="T7" fmla="*/ 122 h 140"/>
                <a:gd name="T8" fmla="*/ 2099 w 2099"/>
                <a:gd name="T9" fmla="*/ 92 h 140"/>
                <a:gd name="T10" fmla="*/ 2099 w 2099"/>
                <a:gd name="T11" fmla="*/ 52 h 140"/>
                <a:gd name="T12" fmla="*/ 2051 w 2099"/>
                <a:gd name="T13" fmla="*/ 0 h 140"/>
                <a:gd name="T14" fmla="*/ 50 w 2099"/>
                <a:gd name="T15" fmla="*/ 0 h 140"/>
                <a:gd name="T16" fmla="*/ 0 w 2099"/>
                <a:gd name="T17" fmla="*/ 0 h 140"/>
                <a:gd name="T18" fmla="*/ 0 w 2099"/>
                <a:gd name="T19" fmla="*/ 52 h 140"/>
                <a:gd name="T20" fmla="*/ 24 w 2099"/>
                <a:gd name="T21" fmla="*/ 74 h 140"/>
                <a:gd name="T22" fmla="*/ 46 w 2099"/>
                <a:gd name="T23" fmla="*/ 136 h 140"/>
                <a:gd name="T24" fmla="*/ 74 w 2099"/>
                <a:gd name="T2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9" h="140">
                  <a:moveTo>
                    <a:pt x="74" y="140"/>
                  </a:moveTo>
                  <a:cubicBezTo>
                    <a:pt x="1237" y="140"/>
                    <a:pt x="1237" y="140"/>
                    <a:pt x="1237" y="140"/>
                  </a:cubicBezTo>
                  <a:cubicBezTo>
                    <a:pt x="1981" y="140"/>
                    <a:pt x="1981" y="140"/>
                    <a:pt x="1981" y="140"/>
                  </a:cubicBezTo>
                  <a:cubicBezTo>
                    <a:pt x="1981" y="140"/>
                    <a:pt x="1993" y="127"/>
                    <a:pt x="2023" y="122"/>
                  </a:cubicBezTo>
                  <a:cubicBezTo>
                    <a:pt x="2053" y="117"/>
                    <a:pt x="2099" y="92"/>
                    <a:pt x="2099" y="92"/>
                  </a:cubicBezTo>
                  <a:cubicBezTo>
                    <a:pt x="2099" y="52"/>
                    <a:pt x="2099" y="52"/>
                    <a:pt x="2099" y="52"/>
                  </a:cubicBezTo>
                  <a:cubicBezTo>
                    <a:pt x="2099" y="52"/>
                    <a:pt x="2085" y="0"/>
                    <a:pt x="2051" y="0"/>
                  </a:cubicBezTo>
                  <a:cubicBezTo>
                    <a:pt x="2017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65"/>
                    <a:pt x="24" y="74"/>
                  </a:cubicBezTo>
                  <a:cubicBezTo>
                    <a:pt x="48" y="84"/>
                    <a:pt x="46" y="136"/>
                    <a:pt x="46" y="136"/>
                  </a:cubicBezTo>
                  <a:cubicBezTo>
                    <a:pt x="46" y="136"/>
                    <a:pt x="54" y="140"/>
                    <a:pt x="74" y="140"/>
                  </a:cubicBez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Freeform 699"/>
            <p:cNvSpPr>
              <a:spLocks/>
            </p:cNvSpPr>
            <p:nvPr/>
          </p:nvSpPr>
          <p:spPr bwMode="auto">
            <a:xfrm>
              <a:off x="823913" y="2141538"/>
              <a:ext cx="7496175" cy="1482725"/>
            </a:xfrm>
            <a:custGeom>
              <a:avLst/>
              <a:gdLst>
                <a:gd name="T0" fmla="*/ 1999 w 1999"/>
                <a:gd name="T1" fmla="*/ 206 h 395"/>
                <a:gd name="T2" fmla="*/ 1999 w 1999"/>
                <a:gd name="T3" fmla="*/ 395 h 395"/>
                <a:gd name="T4" fmla="*/ 0 w 1999"/>
                <a:gd name="T5" fmla="*/ 395 h 395"/>
                <a:gd name="T6" fmla="*/ 0 w 1999"/>
                <a:gd name="T7" fmla="*/ 328 h 395"/>
                <a:gd name="T8" fmla="*/ 82 w 1999"/>
                <a:gd name="T9" fmla="*/ 263 h 395"/>
                <a:gd name="T10" fmla="*/ 479 w 1999"/>
                <a:gd name="T11" fmla="*/ 203 h 395"/>
                <a:gd name="T12" fmla="*/ 487 w 1999"/>
                <a:gd name="T13" fmla="*/ 198 h 395"/>
                <a:gd name="T14" fmla="*/ 526 w 1999"/>
                <a:gd name="T15" fmla="*/ 228 h 395"/>
                <a:gd name="T16" fmla="*/ 587 w 1999"/>
                <a:gd name="T17" fmla="*/ 221 h 395"/>
                <a:gd name="T18" fmla="*/ 789 w 1999"/>
                <a:gd name="T19" fmla="*/ 31 h 395"/>
                <a:gd name="T20" fmla="*/ 776 w 1999"/>
                <a:gd name="T21" fmla="*/ 6 h 395"/>
                <a:gd name="T22" fmla="*/ 804 w 1999"/>
                <a:gd name="T23" fmla="*/ 0 h 395"/>
                <a:gd name="T24" fmla="*/ 1090 w 1999"/>
                <a:gd name="T25" fmla="*/ 0 h 395"/>
                <a:gd name="T26" fmla="*/ 1152 w 1999"/>
                <a:gd name="T27" fmla="*/ 206 h 395"/>
                <a:gd name="T28" fmla="*/ 1999 w 1999"/>
                <a:gd name="T29" fmla="*/ 20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9" h="395">
                  <a:moveTo>
                    <a:pt x="1999" y="206"/>
                  </a:moveTo>
                  <a:cubicBezTo>
                    <a:pt x="1999" y="395"/>
                    <a:pt x="1999" y="395"/>
                    <a:pt x="1999" y="395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28"/>
                    <a:pt x="16" y="289"/>
                    <a:pt x="82" y="263"/>
                  </a:cubicBezTo>
                  <a:cubicBezTo>
                    <a:pt x="149" y="237"/>
                    <a:pt x="479" y="203"/>
                    <a:pt x="479" y="203"/>
                  </a:cubicBezTo>
                  <a:cubicBezTo>
                    <a:pt x="487" y="198"/>
                    <a:pt x="487" y="198"/>
                    <a:pt x="487" y="198"/>
                  </a:cubicBezTo>
                  <a:cubicBezTo>
                    <a:pt x="526" y="228"/>
                    <a:pt x="526" y="228"/>
                    <a:pt x="526" y="228"/>
                  </a:cubicBezTo>
                  <a:cubicBezTo>
                    <a:pt x="526" y="228"/>
                    <a:pt x="557" y="248"/>
                    <a:pt x="587" y="221"/>
                  </a:cubicBezTo>
                  <a:cubicBezTo>
                    <a:pt x="617" y="194"/>
                    <a:pt x="789" y="31"/>
                    <a:pt x="789" y="31"/>
                  </a:cubicBezTo>
                  <a:cubicBezTo>
                    <a:pt x="776" y="6"/>
                    <a:pt x="776" y="6"/>
                    <a:pt x="776" y="6"/>
                  </a:cubicBezTo>
                  <a:cubicBezTo>
                    <a:pt x="784" y="2"/>
                    <a:pt x="793" y="0"/>
                    <a:pt x="804" y="0"/>
                  </a:cubicBezTo>
                  <a:cubicBezTo>
                    <a:pt x="831" y="0"/>
                    <a:pt x="1090" y="0"/>
                    <a:pt x="1090" y="0"/>
                  </a:cubicBezTo>
                  <a:cubicBezTo>
                    <a:pt x="1152" y="206"/>
                    <a:pt x="1152" y="206"/>
                    <a:pt x="1152" y="206"/>
                  </a:cubicBezTo>
                  <a:lnTo>
                    <a:pt x="1999" y="206"/>
                  </a:ln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" name="Rectangle 700"/>
            <p:cNvSpPr>
              <a:spLocks noChangeArrowheads="1"/>
            </p:cNvSpPr>
            <p:nvPr/>
          </p:nvSpPr>
          <p:spPr bwMode="auto">
            <a:xfrm>
              <a:off x="823913" y="3371851"/>
              <a:ext cx="119063" cy="252413"/>
            </a:xfrm>
            <a:prstGeom prst="rect">
              <a:avLst/>
            </a:pr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" name="Freeform 701"/>
            <p:cNvSpPr>
              <a:spLocks/>
            </p:cNvSpPr>
            <p:nvPr/>
          </p:nvSpPr>
          <p:spPr bwMode="auto">
            <a:xfrm>
              <a:off x="942976" y="3371851"/>
              <a:ext cx="327025" cy="252413"/>
            </a:xfrm>
            <a:custGeom>
              <a:avLst/>
              <a:gdLst>
                <a:gd name="T0" fmla="*/ 0 w 87"/>
                <a:gd name="T1" fmla="*/ 0 h 67"/>
                <a:gd name="T2" fmla="*/ 42 w 87"/>
                <a:gd name="T3" fmla="*/ 0 h 67"/>
                <a:gd name="T4" fmla="*/ 87 w 87"/>
                <a:gd name="T5" fmla="*/ 67 h 67"/>
                <a:gd name="T6" fmla="*/ 0 w 87"/>
                <a:gd name="T7" fmla="*/ 67 h 67"/>
                <a:gd name="T8" fmla="*/ 0 w 8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7">
                  <a:moveTo>
                    <a:pt x="0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72" y="6"/>
                    <a:pt x="87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" name="Freeform 702"/>
            <p:cNvSpPr>
              <a:spLocks/>
            </p:cNvSpPr>
            <p:nvPr/>
          </p:nvSpPr>
          <p:spPr bwMode="auto">
            <a:xfrm>
              <a:off x="3141663" y="2254251"/>
              <a:ext cx="1630363" cy="758825"/>
            </a:xfrm>
            <a:custGeom>
              <a:avLst/>
              <a:gdLst>
                <a:gd name="T0" fmla="*/ 435 w 435"/>
                <a:gd name="T1" fmla="*/ 1 h 202"/>
                <a:gd name="T2" fmla="*/ 435 w 435"/>
                <a:gd name="T3" fmla="*/ 198 h 202"/>
                <a:gd name="T4" fmla="*/ 0 w 435"/>
                <a:gd name="T5" fmla="*/ 202 h 202"/>
                <a:gd name="T6" fmla="*/ 199 w 435"/>
                <a:gd name="T7" fmla="*/ 24 h 202"/>
                <a:gd name="T8" fmla="*/ 242 w 435"/>
                <a:gd name="T9" fmla="*/ 1 h 202"/>
                <a:gd name="T10" fmla="*/ 435 w 435"/>
                <a:gd name="T11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202">
                  <a:moveTo>
                    <a:pt x="435" y="1"/>
                  </a:moveTo>
                  <a:cubicBezTo>
                    <a:pt x="435" y="198"/>
                    <a:pt x="435" y="198"/>
                    <a:pt x="435" y="198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2"/>
                    <a:pt x="171" y="48"/>
                    <a:pt x="199" y="24"/>
                  </a:cubicBezTo>
                  <a:cubicBezTo>
                    <a:pt x="227" y="0"/>
                    <a:pt x="242" y="1"/>
                    <a:pt x="242" y="1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" name="Freeform 703"/>
            <p:cNvSpPr>
              <a:spLocks/>
            </p:cNvSpPr>
            <p:nvPr/>
          </p:nvSpPr>
          <p:spPr bwMode="auto">
            <a:xfrm>
              <a:off x="2841626" y="2997201"/>
              <a:ext cx="1930400" cy="1073150"/>
            </a:xfrm>
            <a:custGeom>
              <a:avLst/>
              <a:gdLst>
                <a:gd name="T0" fmla="*/ 1216 w 1216"/>
                <a:gd name="T1" fmla="*/ 0 h 676"/>
                <a:gd name="T2" fmla="*/ 1216 w 1216"/>
                <a:gd name="T3" fmla="*/ 676 h 676"/>
                <a:gd name="T4" fmla="*/ 0 w 1216"/>
                <a:gd name="T5" fmla="*/ 676 h 676"/>
                <a:gd name="T6" fmla="*/ 0 w 1216"/>
                <a:gd name="T7" fmla="*/ 111 h 676"/>
                <a:gd name="T8" fmla="*/ 189 w 1216"/>
                <a:gd name="T9" fmla="*/ 10 h 676"/>
                <a:gd name="T10" fmla="*/ 1216 w 1216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6" h="676">
                  <a:moveTo>
                    <a:pt x="1216" y="0"/>
                  </a:moveTo>
                  <a:lnTo>
                    <a:pt x="1216" y="676"/>
                  </a:lnTo>
                  <a:lnTo>
                    <a:pt x="0" y="676"/>
                  </a:lnTo>
                  <a:lnTo>
                    <a:pt x="0" y="111"/>
                  </a:lnTo>
                  <a:lnTo>
                    <a:pt x="189" y="10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" name="Freeform 704"/>
            <p:cNvSpPr>
              <a:spLocks/>
            </p:cNvSpPr>
            <p:nvPr/>
          </p:nvSpPr>
          <p:spPr bwMode="auto">
            <a:xfrm>
              <a:off x="2649538" y="2165351"/>
              <a:ext cx="1133475" cy="906463"/>
            </a:xfrm>
            <a:custGeom>
              <a:avLst/>
              <a:gdLst>
                <a:gd name="T0" fmla="*/ 302 w 302"/>
                <a:gd name="T1" fmla="*/ 25 h 242"/>
                <a:gd name="T2" fmla="*/ 100 w 302"/>
                <a:gd name="T3" fmla="*/ 215 h 242"/>
                <a:gd name="T4" fmla="*/ 39 w 302"/>
                <a:gd name="T5" fmla="*/ 222 h 242"/>
                <a:gd name="T6" fmla="*/ 0 w 302"/>
                <a:gd name="T7" fmla="*/ 192 h 242"/>
                <a:gd name="T8" fmla="*/ 269 w 302"/>
                <a:gd name="T9" fmla="*/ 11 h 242"/>
                <a:gd name="T10" fmla="*/ 289 w 302"/>
                <a:gd name="T11" fmla="*/ 0 h 242"/>
                <a:gd name="T12" fmla="*/ 302 w 302"/>
                <a:gd name="T13" fmla="*/ 2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242">
                  <a:moveTo>
                    <a:pt x="302" y="25"/>
                  </a:moveTo>
                  <a:cubicBezTo>
                    <a:pt x="302" y="25"/>
                    <a:pt x="130" y="188"/>
                    <a:pt x="100" y="215"/>
                  </a:cubicBezTo>
                  <a:cubicBezTo>
                    <a:pt x="70" y="242"/>
                    <a:pt x="39" y="222"/>
                    <a:pt x="39" y="22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69" y="11"/>
                    <a:pt x="269" y="11"/>
                    <a:pt x="269" y="11"/>
                  </a:cubicBezTo>
                  <a:cubicBezTo>
                    <a:pt x="269" y="11"/>
                    <a:pt x="277" y="4"/>
                    <a:pt x="289" y="0"/>
                  </a:cubicBezTo>
                  <a:lnTo>
                    <a:pt x="302" y="25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" name="Rectangle 705"/>
            <p:cNvSpPr>
              <a:spLocks noChangeArrowheads="1"/>
            </p:cNvSpPr>
            <p:nvPr/>
          </p:nvSpPr>
          <p:spPr bwMode="auto">
            <a:xfrm>
              <a:off x="4476751" y="3151188"/>
              <a:ext cx="231775" cy="7937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" name="Freeform 706"/>
            <p:cNvSpPr>
              <a:spLocks/>
            </p:cNvSpPr>
            <p:nvPr/>
          </p:nvSpPr>
          <p:spPr bwMode="auto">
            <a:xfrm>
              <a:off x="7986713" y="3060701"/>
              <a:ext cx="333375" cy="327025"/>
            </a:xfrm>
            <a:custGeom>
              <a:avLst/>
              <a:gdLst>
                <a:gd name="T0" fmla="*/ 89 w 89"/>
                <a:gd name="T1" fmla="*/ 0 h 87"/>
                <a:gd name="T2" fmla="*/ 0 w 89"/>
                <a:gd name="T3" fmla="*/ 24 h 87"/>
                <a:gd name="T4" fmla="*/ 0 w 89"/>
                <a:gd name="T5" fmla="*/ 87 h 87"/>
                <a:gd name="T6" fmla="*/ 89 w 89"/>
                <a:gd name="T7" fmla="*/ 87 h 87"/>
                <a:gd name="T8" fmla="*/ 89 w 89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89" y="0"/>
                  </a:moveTo>
                  <a:cubicBezTo>
                    <a:pt x="89" y="0"/>
                    <a:pt x="0" y="1"/>
                    <a:pt x="0" y="24"/>
                  </a:cubicBezTo>
                  <a:cubicBezTo>
                    <a:pt x="0" y="46"/>
                    <a:pt x="0" y="87"/>
                    <a:pt x="0" y="87"/>
                  </a:cubicBezTo>
                  <a:cubicBezTo>
                    <a:pt x="89" y="87"/>
                    <a:pt x="89" y="87"/>
                    <a:pt x="89" y="87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" name="Freeform 707"/>
            <p:cNvSpPr>
              <a:spLocks/>
            </p:cNvSpPr>
            <p:nvPr/>
          </p:nvSpPr>
          <p:spPr bwMode="auto">
            <a:xfrm>
              <a:off x="1419226" y="3448051"/>
              <a:ext cx="1323975" cy="700088"/>
            </a:xfrm>
            <a:custGeom>
              <a:avLst/>
              <a:gdLst>
                <a:gd name="T0" fmla="*/ 351 w 353"/>
                <a:gd name="T1" fmla="*/ 187 h 187"/>
                <a:gd name="T2" fmla="*/ 2 w 353"/>
                <a:gd name="T3" fmla="*/ 187 h 187"/>
                <a:gd name="T4" fmla="*/ 54 w 353"/>
                <a:gd name="T5" fmla="*/ 47 h 187"/>
                <a:gd name="T6" fmla="*/ 177 w 353"/>
                <a:gd name="T7" fmla="*/ 0 h 187"/>
                <a:gd name="T8" fmla="*/ 299 w 353"/>
                <a:gd name="T9" fmla="*/ 47 h 187"/>
                <a:gd name="T10" fmla="*/ 351 w 353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187">
                  <a:moveTo>
                    <a:pt x="351" y="187"/>
                  </a:moveTo>
                  <a:cubicBezTo>
                    <a:pt x="2" y="187"/>
                    <a:pt x="2" y="187"/>
                    <a:pt x="2" y="187"/>
                  </a:cubicBezTo>
                  <a:cubicBezTo>
                    <a:pt x="2" y="187"/>
                    <a:pt x="0" y="102"/>
                    <a:pt x="54" y="47"/>
                  </a:cubicBezTo>
                  <a:cubicBezTo>
                    <a:pt x="80" y="20"/>
                    <a:pt x="119" y="0"/>
                    <a:pt x="177" y="0"/>
                  </a:cubicBezTo>
                  <a:cubicBezTo>
                    <a:pt x="234" y="0"/>
                    <a:pt x="273" y="20"/>
                    <a:pt x="299" y="47"/>
                  </a:cubicBezTo>
                  <a:cubicBezTo>
                    <a:pt x="353" y="102"/>
                    <a:pt x="351" y="187"/>
                    <a:pt x="351" y="187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" name="Freeform 708"/>
            <p:cNvSpPr>
              <a:spLocks/>
            </p:cNvSpPr>
            <p:nvPr/>
          </p:nvSpPr>
          <p:spPr bwMode="auto">
            <a:xfrm>
              <a:off x="6010276" y="3448051"/>
              <a:ext cx="1320800" cy="700088"/>
            </a:xfrm>
            <a:custGeom>
              <a:avLst/>
              <a:gdLst>
                <a:gd name="T0" fmla="*/ 351 w 352"/>
                <a:gd name="T1" fmla="*/ 187 h 187"/>
                <a:gd name="T2" fmla="*/ 2 w 352"/>
                <a:gd name="T3" fmla="*/ 187 h 187"/>
                <a:gd name="T4" fmla="*/ 53 w 352"/>
                <a:gd name="T5" fmla="*/ 47 h 187"/>
                <a:gd name="T6" fmla="*/ 176 w 352"/>
                <a:gd name="T7" fmla="*/ 0 h 187"/>
                <a:gd name="T8" fmla="*/ 299 w 352"/>
                <a:gd name="T9" fmla="*/ 47 h 187"/>
                <a:gd name="T10" fmla="*/ 351 w 352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187">
                  <a:moveTo>
                    <a:pt x="351" y="187"/>
                  </a:moveTo>
                  <a:cubicBezTo>
                    <a:pt x="2" y="187"/>
                    <a:pt x="2" y="187"/>
                    <a:pt x="2" y="187"/>
                  </a:cubicBezTo>
                  <a:cubicBezTo>
                    <a:pt x="2" y="187"/>
                    <a:pt x="0" y="102"/>
                    <a:pt x="53" y="47"/>
                  </a:cubicBezTo>
                  <a:cubicBezTo>
                    <a:pt x="79" y="20"/>
                    <a:pt x="118" y="0"/>
                    <a:pt x="176" y="0"/>
                  </a:cubicBezTo>
                  <a:cubicBezTo>
                    <a:pt x="234" y="0"/>
                    <a:pt x="273" y="20"/>
                    <a:pt x="299" y="47"/>
                  </a:cubicBezTo>
                  <a:cubicBezTo>
                    <a:pt x="352" y="102"/>
                    <a:pt x="351" y="187"/>
                    <a:pt x="351" y="187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" name="Freeform 709"/>
            <p:cNvSpPr>
              <a:spLocks noEditPoints="1"/>
            </p:cNvSpPr>
            <p:nvPr/>
          </p:nvSpPr>
          <p:spPr bwMode="auto">
            <a:xfrm>
              <a:off x="1501776" y="3575051"/>
              <a:ext cx="1152525" cy="1147763"/>
            </a:xfrm>
            <a:custGeom>
              <a:avLst/>
              <a:gdLst>
                <a:gd name="T0" fmla="*/ 153 w 307"/>
                <a:gd name="T1" fmla="*/ 0 h 306"/>
                <a:gd name="T2" fmla="*/ 0 w 307"/>
                <a:gd name="T3" fmla="*/ 153 h 306"/>
                <a:gd name="T4" fmla="*/ 153 w 307"/>
                <a:gd name="T5" fmla="*/ 306 h 306"/>
                <a:gd name="T6" fmla="*/ 307 w 307"/>
                <a:gd name="T7" fmla="*/ 153 h 306"/>
                <a:gd name="T8" fmla="*/ 153 w 307"/>
                <a:gd name="T9" fmla="*/ 0 h 306"/>
                <a:gd name="T10" fmla="*/ 153 w 307"/>
                <a:gd name="T11" fmla="*/ 263 h 306"/>
                <a:gd name="T12" fmla="*/ 43 w 307"/>
                <a:gd name="T13" fmla="*/ 153 h 306"/>
                <a:gd name="T14" fmla="*/ 153 w 307"/>
                <a:gd name="T15" fmla="*/ 43 h 306"/>
                <a:gd name="T16" fmla="*/ 263 w 307"/>
                <a:gd name="T17" fmla="*/ 153 h 306"/>
                <a:gd name="T18" fmla="*/ 153 w 307"/>
                <a:gd name="T19" fmla="*/ 26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06">
                  <a:moveTo>
                    <a:pt x="153" y="0"/>
                  </a:moveTo>
                  <a:cubicBezTo>
                    <a:pt x="69" y="0"/>
                    <a:pt x="0" y="68"/>
                    <a:pt x="0" y="153"/>
                  </a:cubicBezTo>
                  <a:cubicBezTo>
                    <a:pt x="0" y="238"/>
                    <a:pt x="69" y="306"/>
                    <a:pt x="153" y="306"/>
                  </a:cubicBezTo>
                  <a:cubicBezTo>
                    <a:pt x="238" y="306"/>
                    <a:pt x="307" y="238"/>
                    <a:pt x="307" y="153"/>
                  </a:cubicBezTo>
                  <a:cubicBezTo>
                    <a:pt x="307" y="68"/>
                    <a:pt x="238" y="0"/>
                    <a:pt x="153" y="0"/>
                  </a:cubicBezTo>
                  <a:close/>
                  <a:moveTo>
                    <a:pt x="153" y="263"/>
                  </a:moveTo>
                  <a:cubicBezTo>
                    <a:pt x="93" y="263"/>
                    <a:pt x="43" y="214"/>
                    <a:pt x="43" y="153"/>
                  </a:cubicBezTo>
                  <a:cubicBezTo>
                    <a:pt x="43" y="92"/>
                    <a:pt x="93" y="43"/>
                    <a:pt x="153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214"/>
                    <a:pt x="214" y="263"/>
                    <a:pt x="153" y="2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" name="Freeform 710"/>
            <p:cNvSpPr>
              <a:spLocks noEditPoints="1"/>
            </p:cNvSpPr>
            <p:nvPr/>
          </p:nvSpPr>
          <p:spPr bwMode="auto">
            <a:xfrm>
              <a:off x="1663701" y="3736976"/>
              <a:ext cx="825500" cy="823913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198 h 220"/>
                <a:gd name="T12" fmla="*/ 23 w 220"/>
                <a:gd name="T13" fmla="*/ 110 h 220"/>
                <a:gd name="T14" fmla="*/ 110 w 220"/>
                <a:gd name="T15" fmla="*/ 22 h 220"/>
                <a:gd name="T16" fmla="*/ 198 w 220"/>
                <a:gd name="T17" fmla="*/ 110 h 220"/>
                <a:gd name="T18" fmla="*/ 110 w 220"/>
                <a:gd name="T19" fmla="*/ 19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50" y="0"/>
                    <a:pt x="0" y="49"/>
                    <a:pt x="0" y="110"/>
                  </a:cubicBezTo>
                  <a:cubicBezTo>
                    <a:pt x="0" y="171"/>
                    <a:pt x="50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98"/>
                  </a:moveTo>
                  <a:cubicBezTo>
                    <a:pt x="62" y="198"/>
                    <a:pt x="23" y="158"/>
                    <a:pt x="23" y="110"/>
                  </a:cubicBezTo>
                  <a:cubicBezTo>
                    <a:pt x="23" y="62"/>
                    <a:pt x="62" y="22"/>
                    <a:pt x="110" y="22"/>
                  </a:cubicBezTo>
                  <a:cubicBezTo>
                    <a:pt x="159" y="22"/>
                    <a:pt x="198" y="62"/>
                    <a:pt x="198" y="110"/>
                  </a:cubicBezTo>
                  <a:cubicBezTo>
                    <a:pt x="198" y="158"/>
                    <a:pt x="159" y="198"/>
                    <a:pt x="110" y="19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" name="Freeform 711"/>
            <p:cNvSpPr>
              <a:spLocks noEditPoints="1"/>
            </p:cNvSpPr>
            <p:nvPr/>
          </p:nvSpPr>
          <p:spPr bwMode="auto">
            <a:xfrm>
              <a:off x="1749426" y="3817938"/>
              <a:ext cx="657225" cy="660400"/>
            </a:xfrm>
            <a:custGeom>
              <a:avLst/>
              <a:gdLst>
                <a:gd name="T0" fmla="*/ 87 w 175"/>
                <a:gd name="T1" fmla="*/ 0 h 176"/>
                <a:gd name="T2" fmla="*/ 0 w 175"/>
                <a:gd name="T3" fmla="*/ 88 h 176"/>
                <a:gd name="T4" fmla="*/ 87 w 175"/>
                <a:gd name="T5" fmla="*/ 176 h 176"/>
                <a:gd name="T6" fmla="*/ 175 w 175"/>
                <a:gd name="T7" fmla="*/ 88 h 176"/>
                <a:gd name="T8" fmla="*/ 87 w 175"/>
                <a:gd name="T9" fmla="*/ 0 h 176"/>
                <a:gd name="T10" fmla="*/ 73 w 175"/>
                <a:gd name="T11" fmla="*/ 17 h 176"/>
                <a:gd name="T12" fmla="*/ 98 w 175"/>
                <a:gd name="T13" fmla="*/ 17 h 176"/>
                <a:gd name="T14" fmla="*/ 98 w 175"/>
                <a:gd name="T15" fmla="*/ 28 h 176"/>
                <a:gd name="T16" fmla="*/ 73 w 175"/>
                <a:gd name="T17" fmla="*/ 28 h 176"/>
                <a:gd name="T18" fmla="*/ 73 w 175"/>
                <a:gd name="T19" fmla="*/ 17 h 176"/>
                <a:gd name="T20" fmla="*/ 31 w 175"/>
                <a:gd name="T21" fmla="*/ 43 h 176"/>
                <a:gd name="T22" fmla="*/ 40 w 175"/>
                <a:gd name="T23" fmla="*/ 48 h 176"/>
                <a:gd name="T24" fmla="*/ 28 w 175"/>
                <a:gd name="T25" fmla="*/ 70 h 176"/>
                <a:gd name="T26" fmla="*/ 19 w 175"/>
                <a:gd name="T27" fmla="*/ 64 h 176"/>
                <a:gd name="T28" fmla="*/ 31 w 175"/>
                <a:gd name="T29" fmla="*/ 43 h 176"/>
                <a:gd name="T30" fmla="*/ 33 w 175"/>
                <a:gd name="T31" fmla="*/ 136 h 176"/>
                <a:gd name="T32" fmla="*/ 20 w 175"/>
                <a:gd name="T33" fmla="*/ 114 h 176"/>
                <a:gd name="T34" fmla="*/ 30 w 175"/>
                <a:gd name="T35" fmla="*/ 109 h 176"/>
                <a:gd name="T36" fmla="*/ 42 w 175"/>
                <a:gd name="T37" fmla="*/ 130 h 176"/>
                <a:gd name="T38" fmla="*/ 33 w 175"/>
                <a:gd name="T39" fmla="*/ 136 h 176"/>
                <a:gd name="T40" fmla="*/ 101 w 175"/>
                <a:gd name="T41" fmla="*/ 159 h 176"/>
                <a:gd name="T42" fmla="*/ 76 w 175"/>
                <a:gd name="T43" fmla="*/ 159 h 176"/>
                <a:gd name="T44" fmla="*/ 76 w 175"/>
                <a:gd name="T45" fmla="*/ 148 h 176"/>
                <a:gd name="T46" fmla="*/ 101 w 175"/>
                <a:gd name="T47" fmla="*/ 148 h 176"/>
                <a:gd name="T48" fmla="*/ 101 w 175"/>
                <a:gd name="T49" fmla="*/ 159 h 176"/>
                <a:gd name="T50" fmla="*/ 87 w 175"/>
                <a:gd name="T51" fmla="*/ 120 h 176"/>
                <a:gd name="T52" fmla="*/ 55 w 175"/>
                <a:gd name="T53" fmla="*/ 88 h 176"/>
                <a:gd name="T54" fmla="*/ 87 w 175"/>
                <a:gd name="T55" fmla="*/ 56 h 176"/>
                <a:gd name="T56" fmla="*/ 119 w 175"/>
                <a:gd name="T57" fmla="*/ 88 h 176"/>
                <a:gd name="T58" fmla="*/ 87 w 175"/>
                <a:gd name="T59" fmla="*/ 120 h 176"/>
                <a:gd name="T60" fmla="*/ 142 w 175"/>
                <a:gd name="T61" fmla="*/ 40 h 176"/>
                <a:gd name="T62" fmla="*/ 154 w 175"/>
                <a:gd name="T63" fmla="*/ 62 h 176"/>
                <a:gd name="T64" fmla="*/ 145 w 175"/>
                <a:gd name="T65" fmla="*/ 67 h 176"/>
                <a:gd name="T66" fmla="*/ 133 w 175"/>
                <a:gd name="T67" fmla="*/ 46 h 176"/>
                <a:gd name="T68" fmla="*/ 142 w 175"/>
                <a:gd name="T69" fmla="*/ 40 h 176"/>
                <a:gd name="T70" fmla="*/ 144 w 175"/>
                <a:gd name="T71" fmla="*/ 133 h 176"/>
                <a:gd name="T72" fmla="*/ 134 w 175"/>
                <a:gd name="T73" fmla="*/ 128 h 176"/>
                <a:gd name="T74" fmla="*/ 146 w 175"/>
                <a:gd name="T75" fmla="*/ 106 h 176"/>
                <a:gd name="T76" fmla="*/ 156 w 175"/>
                <a:gd name="T77" fmla="*/ 111 h 176"/>
                <a:gd name="T78" fmla="*/ 144 w 175"/>
                <a:gd name="T7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76">
                  <a:moveTo>
                    <a:pt x="87" y="0"/>
                  </a:moveTo>
                  <a:cubicBezTo>
                    <a:pt x="39" y="0"/>
                    <a:pt x="0" y="40"/>
                    <a:pt x="0" y="88"/>
                  </a:cubicBezTo>
                  <a:cubicBezTo>
                    <a:pt x="0" y="136"/>
                    <a:pt x="39" y="176"/>
                    <a:pt x="87" y="176"/>
                  </a:cubicBezTo>
                  <a:cubicBezTo>
                    <a:pt x="136" y="176"/>
                    <a:pt x="175" y="136"/>
                    <a:pt x="175" y="88"/>
                  </a:cubicBezTo>
                  <a:cubicBezTo>
                    <a:pt x="175" y="40"/>
                    <a:pt x="136" y="0"/>
                    <a:pt x="87" y="0"/>
                  </a:cubicBezTo>
                  <a:close/>
                  <a:moveTo>
                    <a:pt x="73" y="17"/>
                  </a:moveTo>
                  <a:cubicBezTo>
                    <a:pt x="98" y="17"/>
                    <a:pt x="98" y="17"/>
                    <a:pt x="98" y="1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73" y="28"/>
                    <a:pt x="73" y="28"/>
                    <a:pt x="73" y="28"/>
                  </a:cubicBezTo>
                  <a:lnTo>
                    <a:pt x="73" y="17"/>
                  </a:lnTo>
                  <a:close/>
                  <a:moveTo>
                    <a:pt x="31" y="43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31" y="43"/>
                  </a:lnTo>
                  <a:close/>
                  <a:moveTo>
                    <a:pt x="33" y="136"/>
                  </a:moveTo>
                  <a:cubicBezTo>
                    <a:pt x="20" y="114"/>
                    <a:pt x="20" y="114"/>
                    <a:pt x="20" y="114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42" y="130"/>
                    <a:pt x="42" y="130"/>
                    <a:pt x="42" y="130"/>
                  </a:cubicBezTo>
                  <a:lnTo>
                    <a:pt x="33" y="136"/>
                  </a:lnTo>
                  <a:close/>
                  <a:moveTo>
                    <a:pt x="101" y="159"/>
                  </a:moveTo>
                  <a:cubicBezTo>
                    <a:pt x="76" y="159"/>
                    <a:pt x="76" y="159"/>
                    <a:pt x="76" y="159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101" y="148"/>
                    <a:pt x="101" y="148"/>
                    <a:pt x="101" y="148"/>
                  </a:cubicBezTo>
                  <a:lnTo>
                    <a:pt x="101" y="159"/>
                  </a:lnTo>
                  <a:close/>
                  <a:moveTo>
                    <a:pt x="87" y="120"/>
                  </a:moveTo>
                  <a:cubicBezTo>
                    <a:pt x="70" y="120"/>
                    <a:pt x="55" y="106"/>
                    <a:pt x="55" y="88"/>
                  </a:cubicBezTo>
                  <a:cubicBezTo>
                    <a:pt x="55" y="70"/>
                    <a:pt x="70" y="56"/>
                    <a:pt x="87" y="56"/>
                  </a:cubicBezTo>
                  <a:cubicBezTo>
                    <a:pt x="105" y="56"/>
                    <a:pt x="119" y="70"/>
                    <a:pt x="119" y="88"/>
                  </a:cubicBezTo>
                  <a:cubicBezTo>
                    <a:pt x="119" y="106"/>
                    <a:pt x="105" y="120"/>
                    <a:pt x="87" y="120"/>
                  </a:cubicBezTo>
                  <a:close/>
                  <a:moveTo>
                    <a:pt x="142" y="40"/>
                  </a:moveTo>
                  <a:cubicBezTo>
                    <a:pt x="154" y="62"/>
                    <a:pt x="154" y="62"/>
                    <a:pt x="154" y="62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33" y="46"/>
                    <a:pt x="133" y="46"/>
                    <a:pt x="133" y="46"/>
                  </a:cubicBezTo>
                  <a:lnTo>
                    <a:pt x="142" y="40"/>
                  </a:lnTo>
                  <a:close/>
                  <a:moveTo>
                    <a:pt x="144" y="133"/>
                  </a:moveTo>
                  <a:cubicBezTo>
                    <a:pt x="134" y="128"/>
                    <a:pt x="134" y="128"/>
                    <a:pt x="134" y="128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56" y="111"/>
                    <a:pt x="156" y="111"/>
                    <a:pt x="156" y="111"/>
                  </a:cubicBezTo>
                  <a:lnTo>
                    <a:pt x="144" y="133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" name="Freeform 712"/>
            <p:cNvSpPr>
              <a:spLocks/>
            </p:cNvSpPr>
            <p:nvPr/>
          </p:nvSpPr>
          <p:spPr bwMode="auto">
            <a:xfrm>
              <a:off x="2252663" y="4216401"/>
              <a:ext cx="82550" cy="101600"/>
            </a:xfrm>
            <a:custGeom>
              <a:avLst/>
              <a:gdLst>
                <a:gd name="T0" fmla="*/ 52 w 52"/>
                <a:gd name="T1" fmla="*/ 12 h 64"/>
                <a:gd name="T2" fmla="*/ 23 w 52"/>
                <a:gd name="T3" fmla="*/ 64 h 64"/>
                <a:gd name="T4" fmla="*/ 0 w 52"/>
                <a:gd name="T5" fmla="*/ 52 h 64"/>
                <a:gd name="T6" fmla="*/ 28 w 52"/>
                <a:gd name="T7" fmla="*/ 0 h 64"/>
                <a:gd name="T8" fmla="*/ 52 w 52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12"/>
                  </a:moveTo>
                  <a:lnTo>
                    <a:pt x="23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Freeform 713"/>
            <p:cNvSpPr>
              <a:spLocks/>
            </p:cNvSpPr>
            <p:nvPr/>
          </p:nvSpPr>
          <p:spPr bwMode="auto">
            <a:xfrm>
              <a:off x="2249488" y="3968751"/>
              <a:ext cx="77788" cy="101600"/>
            </a:xfrm>
            <a:custGeom>
              <a:avLst/>
              <a:gdLst>
                <a:gd name="T0" fmla="*/ 49 w 49"/>
                <a:gd name="T1" fmla="*/ 52 h 64"/>
                <a:gd name="T2" fmla="*/ 28 w 49"/>
                <a:gd name="T3" fmla="*/ 64 h 64"/>
                <a:gd name="T4" fmla="*/ 0 w 49"/>
                <a:gd name="T5" fmla="*/ 14 h 64"/>
                <a:gd name="T6" fmla="*/ 21 w 49"/>
                <a:gd name="T7" fmla="*/ 0 h 64"/>
                <a:gd name="T8" fmla="*/ 49 w 49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4">
                  <a:moveTo>
                    <a:pt x="49" y="52"/>
                  </a:moveTo>
                  <a:lnTo>
                    <a:pt x="28" y="64"/>
                  </a:lnTo>
                  <a:lnTo>
                    <a:pt x="0" y="14"/>
                  </a:lnTo>
                  <a:lnTo>
                    <a:pt x="21" y="0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Rectangle 714"/>
            <p:cNvSpPr>
              <a:spLocks noChangeArrowheads="1"/>
            </p:cNvSpPr>
            <p:nvPr/>
          </p:nvSpPr>
          <p:spPr bwMode="auto">
            <a:xfrm>
              <a:off x="2035176" y="43735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" name="Freeform 715"/>
            <p:cNvSpPr>
              <a:spLocks/>
            </p:cNvSpPr>
            <p:nvPr/>
          </p:nvSpPr>
          <p:spPr bwMode="auto">
            <a:xfrm>
              <a:off x="1825626" y="4227513"/>
              <a:ext cx="82550" cy="101600"/>
            </a:xfrm>
            <a:custGeom>
              <a:avLst/>
              <a:gdLst>
                <a:gd name="T0" fmla="*/ 52 w 52"/>
                <a:gd name="T1" fmla="*/ 50 h 64"/>
                <a:gd name="T2" fmla="*/ 30 w 52"/>
                <a:gd name="T3" fmla="*/ 64 h 64"/>
                <a:gd name="T4" fmla="*/ 0 w 52"/>
                <a:gd name="T5" fmla="*/ 12 h 64"/>
                <a:gd name="T6" fmla="*/ 23 w 52"/>
                <a:gd name="T7" fmla="*/ 0 h 64"/>
                <a:gd name="T8" fmla="*/ 52 w 52"/>
                <a:gd name="T9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0"/>
                  </a:moveTo>
                  <a:lnTo>
                    <a:pt x="30" y="64"/>
                  </a:lnTo>
                  <a:lnTo>
                    <a:pt x="0" y="12"/>
                  </a:lnTo>
                  <a:lnTo>
                    <a:pt x="23" y="0"/>
                  </a:lnTo>
                  <a:lnTo>
                    <a:pt x="52" y="5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" name="Freeform 716"/>
            <p:cNvSpPr>
              <a:spLocks/>
            </p:cNvSpPr>
            <p:nvPr/>
          </p:nvSpPr>
          <p:spPr bwMode="auto">
            <a:xfrm>
              <a:off x="1820863" y="3979863"/>
              <a:ext cx="79375" cy="101600"/>
            </a:xfrm>
            <a:custGeom>
              <a:avLst/>
              <a:gdLst>
                <a:gd name="T0" fmla="*/ 50 w 50"/>
                <a:gd name="T1" fmla="*/ 12 h 64"/>
                <a:gd name="T2" fmla="*/ 21 w 50"/>
                <a:gd name="T3" fmla="*/ 64 h 64"/>
                <a:gd name="T4" fmla="*/ 0 w 50"/>
                <a:gd name="T5" fmla="*/ 50 h 64"/>
                <a:gd name="T6" fmla="*/ 29 w 50"/>
                <a:gd name="T7" fmla="*/ 0 h 64"/>
                <a:gd name="T8" fmla="*/ 50 w 50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50" y="12"/>
                  </a:moveTo>
                  <a:lnTo>
                    <a:pt x="21" y="64"/>
                  </a:lnTo>
                  <a:lnTo>
                    <a:pt x="0" y="50"/>
                  </a:lnTo>
                  <a:lnTo>
                    <a:pt x="29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" name="Rectangle 717"/>
            <p:cNvSpPr>
              <a:spLocks noChangeArrowheads="1"/>
            </p:cNvSpPr>
            <p:nvPr/>
          </p:nvSpPr>
          <p:spPr bwMode="auto">
            <a:xfrm>
              <a:off x="2024063" y="3883026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Oval 718"/>
            <p:cNvSpPr>
              <a:spLocks noChangeArrowheads="1"/>
            </p:cNvSpPr>
            <p:nvPr/>
          </p:nvSpPr>
          <p:spPr bwMode="auto">
            <a:xfrm>
              <a:off x="1955801" y="4029076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" name="Freeform 719"/>
            <p:cNvSpPr>
              <a:spLocks noEditPoints="1"/>
            </p:cNvSpPr>
            <p:nvPr/>
          </p:nvSpPr>
          <p:spPr bwMode="auto">
            <a:xfrm>
              <a:off x="6103938" y="3575051"/>
              <a:ext cx="1147763" cy="1147763"/>
            </a:xfrm>
            <a:custGeom>
              <a:avLst/>
              <a:gdLst>
                <a:gd name="T0" fmla="*/ 153 w 306"/>
                <a:gd name="T1" fmla="*/ 0 h 306"/>
                <a:gd name="T2" fmla="*/ 0 w 306"/>
                <a:gd name="T3" fmla="*/ 153 h 306"/>
                <a:gd name="T4" fmla="*/ 153 w 306"/>
                <a:gd name="T5" fmla="*/ 306 h 306"/>
                <a:gd name="T6" fmla="*/ 306 w 306"/>
                <a:gd name="T7" fmla="*/ 153 h 306"/>
                <a:gd name="T8" fmla="*/ 153 w 306"/>
                <a:gd name="T9" fmla="*/ 0 h 306"/>
                <a:gd name="T10" fmla="*/ 153 w 306"/>
                <a:gd name="T11" fmla="*/ 263 h 306"/>
                <a:gd name="T12" fmla="*/ 43 w 306"/>
                <a:gd name="T13" fmla="*/ 153 h 306"/>
                <a:gd name="T14" fmla="*/ 153 w 306"/>
                <a:gd name="T15" fmla="*/ 43 h 306"/>
                <a:gd name="T16" fmla="*/ 263 w 306"/>
                <a:gd name="T17" fmla="*/ 153 h 306"/>
                <a:gd name="T18" fmla="*/ 153 w 306"/>
                <a:gd name="T19" fmla="*/ 26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06">
                  <a:moveTo>
                    <a:pt x="153" y="0"/>
                  </a:moveTo>
                  <a:cubicBezTo>
                    <a:pt x="68" y="0"/>
                    <a:pt x="0" y="68"/>
                    <a:pt x="0" y="153"/>
                  </a:cubicBezTo>
                  <a:cubicBezTo>
                    <a:pt x="0" y="238"/>
                    <a:pt x="68" y="306"/>
                    <a:pt x="153" y="306"/>
                  </a:cubicBezTo>
                  <a:cubicBezTo>
                    <a:pt x="238" y="306"/>
                    <a:pt x="306" y="238"/>
                    <a:pt x="306" y="153"/>
                  </a:cubicBezTo>
                  <a:cubicBezTo>
                    <a:pt x="306" y="68"/>
                    <a:pt x="238" y="0"/>
                    <a:pt x="153" y="0"/>
                  </a:cubicBezTo>
                  <a:close/>
                  <a:moveTo>
                    <a:pt x="153" y="263"/>
                  </a:moveTo>
                  <a:cubicBezTo>
                    <a:pt x="92" y="263"/>
                    <a:pt x="43" y="214"/>
                    <a:pt x="43" y="153"/>
                  </a:cubicBezTo>
                  <a:cubicBezTo>
                    <a:pt x="43" y="92"/>
                    <a:pt x="92" y="43"/>
                    <a:pt x="153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214"/>
                    <a:pt x="214" y="263"/>
                    <a:pt x="153" y="2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" name="Freeform 720"/>
            <p:cNvSpPr>
              <a:spLocks noEditPoints="1"/>
            </p:cNvSpPr>
            <p:nvPr/>
          </p:nvSpPr>
          <p:spPr bwMode="auto">
            <a:xfrm>
              <a:off x="6265863" y="3736976"/>
              <a:ext cx="823913" cy="823913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198 h 220"/>
                <a:gd name="T12" fmla="*/ 22 w 220"/>
                <a:gd name="T13" fmla="*/ 110 h 220"/>
                <a:gd name="T14" fmla="*/ 110 w 220"/>
                <a:gd name="T15" fmla="*/ 22 h 220"/>
                <a:gd name="T16" fmla="*/ 197 w 220"/>
                <a:gd name="T17" fmla="*/ 110 h 220"/>
                <a:gd name="T18" fmla="*/ 110 w 220"/>
                <a:gd name="T19" fmla="*/ 19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98"/>
                  </a:moveTo>
                  <a:cubicBezTo>
                    <a:pt x="62" y="198"/>
                    <a:pt x="22" y="158"/>
                    <a:pt x="22" y="110"/>
                  </a:cubicBezTo>
                  <a:cubicBezTo>
                    <a:pt x="22" y="62"/>
                    <a:pt x="62" y="22"/>
                    <a:pt x="110" y="22"/>
                  </a:cubicBezTo>
                  <a:cubicBezTo>
                    <a:pt x="158" y="22"/>
                    <a:pt x="197" y="62"/>
                    <a:pt x="197" y="110"/>
                  </a:cubicBezTo>
                  <a:cubicBezTo>
                    <a:pt x="197" y="158"/>
                    <a:pt x="158" y="198"/>
                    <a:pt x="110" y="19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Freeform 721"/>
            <p:cNvSpPr>
              <a:spLocks noEditPoints="1"/>
            </p:cNvSpPr>
            <p:nvPr/>
          </p:nvSpPr>
          <p:spPr bwMode="auto">
            <a:xfrm>
              <a:off x="6348413" y="3817938"/>
              <a:ext cx="655638" cy="660400"/>
            </a:xfrm>
            <a:custGeom>
              <a:avLst/>
              <a:gdLst>
                <a:gd name="T0" fmla="*/ 88 w 175"/>
                <a:gd name="T1" fmla="*/ 0 h 176"/>
                <a:gd name="T2" fmla="*/ 0 w 175"/>
                <a:gd name="T3" fmla="*/ 88 h 176"/>
                <a:gd name="T4" fmla="*/ 88 w 175"/>
                <a:gd name="T5" fmla="*/ 176 h 176"/>
                <a:gd name="T6" fmla="*/ 175 w 175"/>
                <a:gd name="T7" fmla="*/ 88 h 176"/>
                <a:gd name="T8" fmla="*/ 88 w 175"/>
                <a:gd name="T9" fmla="*/ 0 h 176"/>
                <a:gd name="T10" fmla="*/ 74 w 175"/>
                <a:gd name="T11" fmla="*/ 17 h 176"/>
                <a:gd name="T12" fmla="*/ 99 w 175"/>
                <a:gd name="T13" fmla="*/ 17 h 176"/>
                <a:gd name="T14" fmla="*/ 99 w 175"/>
                <a:gd name="T15" fmla="*/ 28 h 176"/>
                <a:gd name="T16" fmla="*/ 74 w 175"/>
                <a:gd name="T17" fmla="*/ 28 h 176"/>
                <a:gd name="T18" fmla="*/ 74 w 175"/>
                <a:gd name="T19" fmla="*/ 17 h 176"/>
                <a:gd name="T20" fmla="*/ 32 w 175"/>
                <a:gd name="T21" fmla="*/ 43 h 176"/>
                <a:gd name="T22" fmla="*/ 41 w 175"/>
                <a:gd name="T23" fmla="*/ 48 h 176"/>
                <a:gd name="T24" fmla="*/ 29 w 175"/>
                <a:gd name="T25" fmla="*/ 70 h 176"/>
                <a:gd name="T26" fmla="*/ 19 w 175"/>
                <a:gd name="T27" fmla="*/ 64 h 176"/>
                <a:gd name="T28" fmla="*/ 32 w 175"/>
                <a:gd name="T29" fmla="*/ 43 h 176"/>
                <a:gd name="T30" fmla="*/ 33 w 175"/>
                <a:gd name="T31" fmla="*/ 136 h 176"/>
                <a:gd name="T32" fmla="*/ 21 w 175"/>
                <a:gd name="T33" fmla="*/ 114 h 176"/>
                <a:gd name="T34" fmla="*/ 30 w 175"/>
                <a:gd name="T35" fmla="*/ 109 h 176"/>
                <a:gd name="T36" fmla="*/ 43 w 175"/>
                <a:gd name="T37" fmla="*/ 130 h 176"/>
                <a:gd name="T38" fmla="*/ 33 w 175"/>
                <a:gd name="T39" fmla="*/ 136 h 176"/>
                <a:gd name="T40" fmla="*/ 102 w 175"/>
                <a:gd name="T41" fmla="*/ 159 h 176"/>
                <a:gd name="T42" fmla="*/ 77 w 175"/>
                <a:gd name="T43" fmla="*/ 159 h 176"/>
                <a:gd name="T44" fmla="*/ 77 w 175"/>
                <a:gd name="T45" fmla="*/ 148 h 176"/>
                <a:gd name="T46" fmla="*/ 102 w 175"/>
                <a:gd name="T47" fmla="*/ 148 h 176"/>
                <a:gd name="T48" fmla="*/ 102 w 175"/>
                <a:gd name="T49" fmla="*/ 159 h 176"/>
                <a:gd name="T50" fmla="*/ 88 w 175"/>
                <a:gd name="T51" fmla="*/ 120 h 176"/>
                <a:gd name="T52" fmla="*/ 56 w 175"/>
                <a:gd name="T53" fmla="*/ 88 h 176"/>
                <a:gd name="T54" fmla="*/ 88 w 175"/>
                <a:gd name="T55" fmla="*/ 56 h 176"/>
                <a:gd name="T56" fmla="*/ 120 w 175"/>
                <a:gd name="T57" fmla="*/ 88 h 176"/>
                <a:gd name="T58" fmla="*/ 88 w 175"/>
                <a:gd name="T59" fmla="*/ 120 h 176"/>
                <a:gd name="T60" fmla="*/ 143 w 175"/>
                <a:gd name="T61" fmla="*/ 40 h 176"/>
                <a:gd name="T62" fmla="*/ 155 w 175"/>
                <a:gd name="T63" fmla="*/ 62 h 176"/>
                <a:gd name="T64" fmla="*/ 146 w 175"/>
                <a:gd name="T65" fmla="*/ 67 h 176"/>
                <a:gd name="T66" fmla="*/ 133 w 175"/>
                <a:gd name="T67" fmla="*/ 46 h 176"/>
                <a:gd name="T68" fmla="*/ 143 w 175"/>
                <a:gd name="T69" fmla="*/ 40 h 176"/>
                <a:gd name="T70" fmla="*/ 144 w 175"/>
                <a:gd name="T71" fmla="*/ 133 h 176"/>
                <a:gd name="T72" fmla="*/ 135 w 175"/>
                <a:gd name="T73" fmla="*/ 128 h 176"/>
                <a:gd name="T74" fmla="*/ 147 w 175"/>
                <a:gd name="T75" fmla="*/ 106 h 176"/>
                <a:gd name="T76" fmla="*/ 157 w 175"/>
                <a:gd name="T77" fmla="*/ 111 h 176"/>
                <a:gd name="T78" fmla="*/ 144 w 175"/>
                <a:gd name="T7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76">
                  <a:moveTo>
                    <a:pt x="88" y="0"/>
                  </a:moveTo>
                  <a:cubicBezTo>
                    <a:pt x="40" y="0"/>
                    <a:pt x="0" y="40"/>
                    <a:pt x="0" y="88"/>
                  </a:cubicBezTo>
                  <a:cubicBezTo>
                    <a:pt x="0" y="136"/>
                    <a:pt x="40" y="176"/>
                    <a:pt x="88" y="176"/>
                  </a:cubicBezTo>
                  <a:cubicBezTo>
                    <a:pt x="136" y="176"/>
                    <a:pt x="175" y="136"/>
                    <a:pt x="175" y="88"/>
                  </a:cubicBezTo>
                  <a:cubicBezTo>
                    <a:pt x="175" y="40"/>
                    <a:pt x="136" y="0"/>
                    <a:pt x="88" y="0"/>
                  </a:cubicBezTo>
                  <a:close/>
                  <a:moveTo>
                    <a:pt x="74" y="17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74" y="28"/>
                    <a:pt x="74" y="28"/>
                    <a:pt x="74" y="28"/>
                  </a:cubicBezTo>
                  <a:lnTo>
                    <a:pt x="74" y="17"/>
                  </a:lnTo>
                  <a:close/>
                  <a:moveTo>
                    <a:pt x="32" y="43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32" y="43"/>
                  </a:lnTo>
                  <a:close/>
                  <a:moveTo>
                    <a:pt x="33" y="136"/>
                  </a:moveTo>
                  <a:cubicBezTo>
                    <a:pt x="21" y="114"/>
                    <a:pt x="21" y="114"/>
                    <a:pt x="21" y="114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43" y="130"/>
                    <a:pt x="43" y="130"/>
                    <a:pt x="43" y="130"/>
                  </a:cubicBezTo>
                  <a:lnTo>
                    <a:pt x="33" y="136"/>
                  </a:lnTo>
                  <a:close/>
                  <a:moveTo>
                    <a:pt x="102" y="159"/>
                  </a:moveTo>
                  <a:cubicBezTo>
                    <a:pt x="77" y="159"/>
                    <a:pt x="77" y="159"/>
                    <a:pt x="77" y="159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02" y="148"/>
                    <a:pt x="102" y="148"/>
                    <a:pt x="102" y="148"/>
                  </a:cubicBezTo>
                  <a:lnTo>
                    <a:pt x="102" y="159"/>
                  </a:lnTo>
                  <a:close/>
                  <a:moveTo>
                    <a:pt x="88" y="120"/>
                  </a:moveTo>
                  <a:cubicBezTo>
                    <a:pt x="70" y="120"/>
                    <a:pt x="56" y="106"/>
                    <a:pt x="56" y="88"/>
                  </a:cubicBezTo>
                  <a:cubicBezTo>
                    <a:pt x="56" y="70"/>
                    <a:pt x="70" y="56"/>
                    <a:pt x="88" y="56"/>
                  </a:cubicBezTo>
                  <a:cubicBezTo>
                    <a:pt x="106" y="56"/>
                    <a:pt x="120" y="70"/>
                    <a:pt x="120" y="88"/>
                  </a:cubicBezTo>
                  <a:cubicBezTo>
                    <a:pt x="120" y="106"/>
                    <a:pt x="106" y="120"/>
                    <a:pt x="88" y="120"/>
                  </a:cubicBezTo>
                  <a:close/>
                  <a:moveTo>
                    <a:pt x="143" y="40"/>
                  </a:moveTo>
                  <a:cubicBezTo>
                    <a:pt x="155" y="62"/>
                    <a:pt x="155" y="62"/>
                    <a:pt x="155" y="62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33" y="46"/>
                    <a:pt x="133" y="46"/>
                    <a:pt x="133" y="46"/>
                  </a:cubicBezTo>
                  <a:lnTo>
                    <a:pt x="143" y="40"/>
                  </a:lnTo>
                  <a:close/>
                  <a:moveTo>
                    <a:pt x="144" y="133"/>
                  </a:moveTo>
                  <a:cubicBezTo>
                    <a:pt x="135" y="128"/>
                    <a:pt x="135" y="128"/>
                    <a:pt x="135" y="128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57" y="111"/>
                    <a:pt x="157" y="111"/>
                    <a:pt x="157" y="111"/>
                  </a:cubicBezTo>
                  <a:lnTo>
                    <a:pt x="144" y="133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" name="Freeform 722"/>
            <p:cNvSpPr>
              <a:spLocks/>
            </p:cNvSpPr>
            <p:nvPr/>
          </p:nvSpPr>
          <p:spPr bwMode="auto">
            <a:xfrm>
              <a:off x="6854826" y="4216401"/>
              <a:ext cx="80963" cy="101600"/>
            </a:xfrm>
            <a:custGeom>
              <a:avLst/>
              <a:gdLst>
                <a:gd name="T0" fmla="*/ 51 w 51"/>
                <a:gd name="T1" fmla="*/ 12 h 64"/>
                <a:gd name="T2" fmla="*/ 21 w 51"/>
                <a:gd name="T3" fmla="*/ 64 h 64"/>
                <a:gd name="T4" fmla="*/ 0 w 51"/>
                <a:gd name="T5" fmla="*/ 52 h 64"/>
                <a:gd name="T6" fmla="*/ 28 w 51"/>
                <a:gd name="T7" fmla="*/ 0 h 64"/>
                <a:gd name="T8" fmla="*/ 51 w 51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4">
                  <a:moveTo>
                    <a:pt x="51" y="12"/>
                  </a:moveTo>
                  <a:lnTo>
                    <a:pt x="21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1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" name="Freeform 723"/>
            <p:cNvSpPr>
              <a:spLocks/>
            </p:cNvSpPr>
            <p:nvPr/>
          </p:nvSpPr>
          <p:spPr bwMode="auto">
            <a:xfrm>
              <a:off x="6846888" y="3968751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31 w 52"/>
                <a:gd name="T3" fmla="*/ 64 h 64"/>
                <a:gd name="T4" fmla="*/ 0 w 52"/>
                <a:gd name="T5" fmla="*/ 14 h 64"/>
                <a:gd name="T6" fmla="*/ 23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31" y="64"/>
                  </a:lnTo>
                  <a:lnTo>
                    <a:pt x="0" y="14"/>
                  </a:lnTo>
                  <a:lnTo>
                    <a:pt x="23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Rectangle 724"/>
            <p:cNvSpPr>
              <a:spLocks noChangeArrowheads="1"/>
            </p:cNvSpPr>
            <p:nvPr/>
          </p:nvSpPr>
          <p:spPr bwMode="auto">
            <a:xfrm>
              <a:off x="6637338" y="43735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" name="Freeform 725"/>
            <p:cNvSpPr>
              <a:spLocks/>
            </p:cNvSpPr>
            <p:nvPr/>
          </p:nvSpPr>
          <p:spPr bwMode="auto">
            <a:xfrm>
              <a:off x="6426201" y="4227513"/>
              <a:ext cx="82550" cy="101600"/>
            </a:xfrm>
            <a:custGeom>
              <a:avLst/>
              <a:gdLst>
                <a:gd name="T0" fmla="*/ 52 w 52"/>
                <a:gd name="T1" fmla="*/ 50 h 64"/>
                <a:gd name="T2" fmla="*/ 29 w 52"/>
                <a:gd name="T3" fmla="*/ 64 h 64"/>
                <a:gd name="T4" fmla="*/ 0 w 52"/>
                <a:gd name="T5" fmla="*/ 12 h 64"/>
                <a:gd name="T6" fmla="*/ 21 w 52"/>
                <a:gd name="T7" fmla="*/ 0 h 64"/>
                <a:gd name="T8" fmla="*/ 52 w 52"/>
                <a:gd name="T9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0"/>
                  </a:moveTo>
                  <a:lnTo>
                    <a:pt x="29" y="64"/>
                  </a:lnTo>
                  <a:lnTo>
                    <a:pt x="0" y="12"/>
                  </a:lnTo>
                  <a:lnTo>
                    <a:pt x="21" y="0"/>
                  </a:lnTo>
                  <a:lnTo>
                    <a:pt x="52" y="5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" name="Freeform 726"/>
            <p:cNvSpPr>
              <a:spLocks/>
            </p:cNvSpPr>
            <p:nvPr/>
          </p:nvSpPr>
          <p:spPr bwMode="auto">
            <a:xfrm>
              <a:off x="6418263" y="3979863"/>
              <a:ext cx="82550" cy="101600"/>
            </a:xfrm>
            <a:custGeom>
              <a:avLst/>
              <a:gdLst>
                <a:gd name="T0" fmla="*/ 52 w 52"/>
                <a:gd name="T1" fmla="*/ 12 h 64"/>
                <a:gd name="T2" fmla="*/ 24 w 52"/>
                <a:gd name="T3" fmla="*/ 64 h 64"/>
                <a:gd name="T4" fmla="*/ 0 w 52"/>
                <a:gd name="T5" fmla="*/ 50 h 64"/>
                <a:gd name="T6" fmla="*/ 31 w 52"/>
                <a:gd name="T7" fmla="*/ 0 h 64"/>
                <a:gd name="T8" fmla="*/ 52 w 52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12"/>
                  </a:moveTo>
                  <a:lnTo>
                    <a:pt x="24" y="64"/>
                  </a:lnTo>
                  <a:lnTo>
                    <a:pt x="0" y="50"/>
                  </a:lnTo>
                  <a:lnTo>
                    <a:pt x="31" y="0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" name="Rectangle 727"/>
            <p:cNvSpPr>
              <a:spLocks noChangeArrowheads="1"/>
            </p:cNvSpPr>
            <p:nvPr/>
          </p:nvSpPr>
          <p:spPr bwMode="auto">
            <a:xfrm>
              <a:off x="6624638" y="3883026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Oval 728"/>
            <p:cNvSpPr>
              <a:spLocks noChangeArrowheads="1"/>
            </p:cNvSpPr>
            <p:nvPr/>
          </p:nvSpPr>
          <p:spPr bwMode="auto">
            <a:xfrm>
              <a:off x="6557963" y="4029076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8279156" y="3944162"/>
            <a:ext cx="1115086" cy="338127"/>
            <a:chOff x="-122238" y="2528887"/>
            <a:chExt cx="5800726" cy="1758951"/>
          </a:xfrm>
        </p:grpSpPr>
        <p:sp>
          <p:nvSpPr>
            <p:cNvPr id="274" name="Freeform 792"/>
            <p:cNvSpPr>
              <a:spLocks/>
            </p:cNvSpPr>
            <p:nvPr/>
          </p:nvSpPr>
          <p:spPr bwMode="auto">
            <a:xfrm>
              <a:off x="-122238" y="2528887"/>
              <a:ext cx="5800726" cy="1555750"/>
            </a:xfrm>
            <a:custGeom>
              <a:avLst/>
              <a:gdLst>
                <a:gd name="T0" fmla="*/ 1540 w 1547"/>
                <a:gd name="T1" fmla="*/ 309 h 415"/>
                <a:gd name="T2" fmla="*/ 1524 w 1547"/>
                <a:gd name="T3" fmla="*/ 313 h 415"/>
                <a:gd name="T4" fmla="*/ 1487 w 1547"/>
                <a:gd name="T5" fmla="*/ 364 h 415"/>
                <a:gd name="T6" fmla="*/ 1343 w 1547"/>
                <a:gd name="T7" fmla="*/ 386 h 415"/>
                <a:gd name="T8" fmla="*/ 1340 w 1547"/>
                <a:gd name="T9" fmla="*/ 387 h 415"/>
                <a:gd name="T10" fmla="*/ 1311 w 1547"/>
                <a:gd name="T11" fmla="*/ 393 h 415"/>
                <a:gd name="T12" fmla="*/ 1283 w 1547"/>
                <a:gd name="T13" fmla="*/ 399 h 415"/>
                <a:gd name="T14" fmla="*/ 1274 w 1547"/>
                <a:gd name="T15" fmla="*/ 400 h 415"/>
                <a:gd name="T16" fmla="*/ 1267 w 1547"/>
                <a:gd name="T17" fmla="*/ 402 h 415"/>
                <a:gd name="T18" fmla="*/ 1256 w 1547"/>
                <a:gd name="T19" fmla="*/ 404 h 415"/>
                <a:gd name="T20" fmla="*/ 1254 w 1547"/>
                <a:gd name="T21" fmla="*/ 405 h 415"/>
                <a:gd name="T22" fmla="*/ 1245 w 1547"/>
                <a:gd name="T23" fmla="*/ 406 h 415"/>
                <a:gd name="T24" fmla="*/ 1237 w 1547"/>
                <a:gd name="T25" fmla="*/ 408 h 415"/>
                <a:gd name="T26" fmla="*/ 158 w 1547"/>
                <a:gd name="T27" fmla="*/ 408 h 415"/>
                <a:gd name="T28" fmla="*/ 152 w 1547"/>
                <a:gd name="T29" fmla="*/ 408 h 415"/>
                <a:gd name="T30" fmla="*/ 12 w 1547"/>
                <a:gd name="T31" fmla="*/ 383 h 415"/>
                <a:gd name="T32" fmla="*/ 0 w 1547"/>
                <a:gd name="T33" fmla="*/ 333 h 415"/>
                <a:gd name="T34" fmla="*/ 0 w 1547"/>
                <a:gd name="T35" fmla="*/ 292 h 415"/>
                <a:gd name="T36" fmla="*/ 16 w 1547"/>
                <a:gd name="T37" fmla="*/ 280 h 415"/>
                <a:gd name="T38" fmla="*/ 86 w 1547"/>
                <a:gd name="T39" fmla="*/ 180 h 415"/>
                <a:gd name="T40" fmla="*/ 416 w 1547"/>
                <a:gd name="T41" fmla="*/ 140 h 415"/>
                <a:gd name="T42" fmla="*/ 432 w 1547"/>
                <a:gd name="T43" fmla="*/ 132 h 415"/>
                <a:gd name="T44" fmla="*/ 432 w 1547"/>
                <a:gd name="T45" fmla="*/ 132 h 415"/>
                <a:gd name="T46" fmla="*/ 670 w 1547"/>
                <a:gd name="T47" fmla="*/ 27 h 415"/>
                <a:gd name="T48" fmla="*/ 673 w 1547"/>
                <a:gd name="T49" fmla="*/ 26 h 415"/>
                <a:gd name="T50" fmla="*/ 1088 w 1547"/>
                <a:gd name="T51" fmla="*/ 26 h 415"/>
                <a:gd name="T52" fmla="*/ 1092 w 1547"/>
                <a:gd name="T53" fmla="*/ 27 h 415"/>
                <a:gd name="T54" fmla="*/ 1382 w 1547"/>
                <a:gd name="T55" fmla="*/ 106 h 415"/>
                <a:gd name="T56" fmla="*/ 1387 w 1547"/>
                <a:gd name="T57" fmla="*/ 108 h 415"/>
                <a:gd name="T58" fmla="*/ 1486 w 1547"/>
                <a:gd name="T59" fmla="*/ 138 h 415"/>
                <a:gd name="T60" fmla="*/ 1530 w 1547"/>
                <a:gd name="T61" fmla="*/ 238 h 415"/>
                <a:gd name="T62" fmla="*/ 1540 w 1547"/>
                <a:gd name="T63" fmla="*/ 245 h 415"/>
                <a:gd name="T64" fmla="*/ 1540 w 1547"/>
                <a:gd name="T65" fmla="*/ 30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7" h="415">
                  <a:moveTo>
                    <a:pt x="1540" y="309"/>
                  </a:moveTo>
                  <a:cubicBezTo>
                    <a:pt x="1524" y="313"/>
                    <a:pt x="1524" y="313"/>
                    <a:pt x="1524" y="313"/>
                  </a:cubicBezTo>
                  <a:cubicBezTo>
                    <a:pt x="1524" y="313"/>
                    <a:pt x="1524" y="351"/>
                    <a:pt x="1487" y="364"/>
                  </a:cubicBezTo>
                  <a:cubicBezTo>
                    <a:pt x="1449" y="377"/>
                    <a:pt x="1343" y="386"/>
                    <a:pt x="1343" y="386"/>
                  </a:cubicBezTo>
                  <a:cubicBezTo>
                    <a:pt x="1340" y="387"/>
                    <a:pt x="1340" y="387"/>
                    <a:pt x="1340" y="387"/>
                  </a:cubicBezTo>
                  <a:cubicBezTo>
                    <a:pt x="1311" y="393"/>
                    <a:pt x="1311" y="393"/>
                    <a:pt x="1311" y="393"/>
                  </a:cubicBezTo>
                  <a:cubicBezTo>
                    <a:pt x="1283" y="399"/>
                    <a:pt x="1283" y="399"/>
                    <a:pt x="1283" y="399"/>
                  </a:cubicBezTo>
                  <a:cubicBezTo>
                    <a:pt x="1274" y="400"/>
                    <a:pt x="1274" y="400"/>
                    <a:pt x="1274" y="400"/>
                  </a:cubicBezTo>
                  <a:cubicBezTo>
                    <a:pt x="1267" y="402"/>
                    <a:pt x="1267" y="402"/>
                    <a:pt x="1267" y="402"/>
                  </a:cubicBezTo>
                  <a:cubicBezTo>
                    <a:pt x="1256" y="404"/>
                    <a:pt x="1256" y="404"/>
                    <a:pt x="1256" y="404"/>
                  </a:cubicBezTo>
                  <a:cubicBezTo>
                    <a:pt x="1254" y="405"/>
                    <a:pt x="1254" y="405"/>
                    <a:pt x="1254" y="405"/>
                  </a:cubicBezTo>
                  <a:cubicBezTo>
                    <a:pt x="1245" y="406"/>
                    <a:pt x="1245" y="406"/>
                    <a:pt x="1245" y="406"/>
                  </a:cubicBezTo>
                  <a:cubicBezTo>
                    <a:pt x="1237" y="408"/>
                    <a:pt x="1237" y="408"/>
                    <a:pt x="1237" y="408"/>
                  </a:cubicBezTo>
                  <a:cubicBezTo>
                    <a:pt x="158" y="408"/>
                    <a:pt x="158" y="408"/>
                    <a:pt x="158" y="408"/>
                  </a:cubicBezTo>
                  <a:cubicBezTo>
                    <a:pt x="158" y="408"/>
                    <a:pt x="156" y="408"/>
                    <a:pt x="152" y="408"/>
                  </a:cubicBezTo>
                  <a:cubicBezTo>
                    <a:pt x="128" y="410"/>
                    <a:pt x="23" y="415"/>
                    <a:pt x="12" y="383"/>
                  </a:cubicBezTo>
                  <a:cubicBezTo>
                    <a:pt x="12" y="383"/>
                    <a:pt x="0" y="366"/>
                    <a:pt x="0" y="333"/>
                  </a:cubicBezTo>
                  <a:cubicBezTo>
                    <a:pt x="0" y="300"/>
                    <a:pt x="0" y="292"/>
                    <a:pt x="0" y="292"/>
                  </a:cubicBezTo>
                  <a:cubicBezTo>
                    <a:pt x="0" y="292"/>
                    <a:pt x="5" y="282"/>
                    <a:pt x="16" y="280"/>
                  </a:cubicBezTo>
                  <a:cubicBezTo>
                    <a:pt x="16" y="280"/>
                    <a:pt x="34" y="190"/>
                    <a:pt x="86" y="180"/>
                  </a:cubicBezTo>
                  <a:cubicBezTo>
                    <a:pt x="86" y="180"/>
                    <a:pt x="333" y="144"/>
                    <a:pt x="416" y="140"/>
                  </a:cubicBezTo>
                  <a:cubicBezTo>
                    <a:pt x="416" y="140"/>
                    <a:pt x="422" y="137"/>
                    <a:pt x="432" y="132"/>
                  </a:cubicBezTo>
                  <a:cubicBezTo>
                    <a:pt x="432" y="132"/>
                    <a:pt x="432" y="132"/>
                    <a:pt x="432" y="132"/>
                  </a:cubicBezTo>
                  <a:cubicBezTo>
                    <a:pt x="479" y="110"/>
                    <a:pt x="612" y="46"/>
                    <a:pt x="670" y="27"/>
                  </a:cubicBezTo>
                  <a:cubicBezTo>
                    <a:pt x="670" y="27"/>
                    <a:pt x="671" y="26"/>
                    <a:pt x="673" y="26"/>
                  </a:cubicBezTo>
                  <a:cubicBezTo>
                    <a:pt x="703" y="22"/>
                    <a:pt x="903" y="0"/>
                    <a:pt x="1088" y="26"/>
                  </a:cubicBezTo>
                  <a:cubicBezTo>
                    <a:pt x="1089" y="26"/>
                    <a:pt x="1091" y="26"/>
                    <a:pt x="1092" y="27"/>
                  </a:cubicBezTo>
                  <a:cubicBezTo>
                    <a:pt x="1092" y="27"/>
                    <a:pt x="1286" y="71"/>
                    <a:pt x="1382" y="106"/>
                  </a:cubicBezTo>
                  <a:cubicBezTo>
                    <a:pt x="1384" y="107"/>
                    <a:pt x="1386" y="108"/>
                    <a:pt x="1387" y="108"/>
                  </a:cubicBezTo>
                  <a:cubicBezTo>
                    <a:pt x="1387" y="108"/>
                    <a:pt x="1470" y="120"/>
                    <a:pt x="1486" y="138"/>
                  </a:cubicBezTo>
                  <a:cubicBezTo>
                    <a:pt x="1486" y="138"/>
                    <a:pt x="1521" y="186"/>
                    <a:pt x="1530" y="238"/>
                  </a:cubicBezTo>
                  <a:cubicBezTo>
                    <a:pt x="1530" y="238"/>
                    <a:pt x="1539" y="241"/>
                    <a:pt x="1540" y="245"/>
                  </a:cubicBezTo>
                  <a:cubicBezTo>
                    <a:pt x="1541" y="248"/>
                    <a:pt x="1547" y="301"/>
                    <a:pt x="1540" y="309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5" name="Freeform 793"/>
            <p:cNvSpPr>
              <a:spLocks/>
            </p:cNvSpPr>
            <p:nvPr/>
          </p:nvSpPr>
          <p:spPr bwMode="auto">
            <a:xfrm>
              <a:off x="1722437" y="2627313"/>
              <a:ext cx="1789113" cy="471488"/>
            </a:xfrm>
            <a:custGeom>
              <a:avLst/>
              <a:gdLst>
                <a:gd name="T0" fmla="*/ 477 w 477"/>
                <a:gd name="T1" fmla="*/ 3 h 126"/>
                <a:gd name="T2" fmla="*/ 423 w 477"/>
                <a:gd name="T3" fmla="*/ 110 h 126"/>
                <a:gd name="T4" fmla="*/ 163 w 477"/>
                <a:gd name="T5" fmla="*/ 120 h 126"/>
                <a:gd name="T6" fmla="*/ 87 w 477"/>
                <a:gd name="T7" fmla="*/ 123 h 126"/>
                <a:gd name="T8" fmla="*/ 0 w 477"/>
                <a:gd name="T9" fmla="*/ 126 h 126"/>
                <a:gd name="T10" fmla="*/ 318 w 477"/>
                <a:gd name="T11" fmla="*/ 0 h 126"/>
                <a:gd name="T12" fmla="*/ 443 w 477"/>
                <a:gd name="T13" fmla="*/ 0 h 126"/>
                <a:gd name="T14" fmla="*/ 477 w 477"/>
                <a:gd name="T15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126">
                  <a:moveTo>
                    <a:pt x="477" y="3"/>
                  </a:moveTo>
                  <a:cubicBezTo>
                    <a:pt x="423" y="110"/>
                    <a:pt x="423" y="110"/>
                    <a:pt x="423" y="110"/>
                  </a:cubicBezTo>
                  <a:cubicBezTo>
                    <a:pt x="347" y="113"/>
                    <a:pt x="247" y="117"/>
                    <a:pt x="163" y="120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35" y="125"/>
                    <a:pt x="0" y="126"/>
                    <a:pt x="0" y="126"/>
                  </a:cubicBezTo>
                  <a:cubicBezTo>
                    <a:pt x="0" y="126"/>
                    <a:pt x="171" y="0"/>
                    <a:pt x="318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43" y="0"/>
                    <a:pt x="456" y="1"/>
                    <a:pt x="477" y="3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6" name="Freeform 794"/>
            <p:cNvSpPr>
              <a:spLocks noEditPoints="1"/>
            </p:cNvSpPr>
            <p:nvPr/>
          </p:nvSpPr>
          <p:spPr bwMode="auto">
            <a:xfrm>
              <a:off x="1622425" y="3040063"/>
              <a:ext cx="1844675" cy="490538"/>
            </a:xfrm>
            <a:custGeom>
              <a:avLst/>
              <a:gdLst>
                <a:gd name="T0" fmla="*/ 484 w 492"/>
                <a:gd name="T1" fmla="*/ 0 h 131"/>
                <a:gd name="T2" fmla="*/ 22 w 492"/>
                <a:gd name="T3" fmla="*/ 16 h 131"/>
                <a:gd name="T4" fmla="*/ 2 w 492"/>
                <a:gd name="T5" fmla="*/ 131 h 131"/>
                <a:gd name="T6" fmla="*/ 467 w 492"/>
                <a:gd name="T7" fmla="*/ 118 h 131"/>
                <a:gd name="T8" fmla="*/ 484 w 492"/>
                <a:gd name="T9" fmla="*/ 0 h 131"/>
                <a:gd name="T10" fmla="*/ 461 w 492"/>
                <a:gd name="T11" fmla="*/ 53 h 131"/>
                <a:gd name="T12" fmla="*/ 403 w 492"/>
                <a:gd name="T13" fmla="*/ 53 h 131"/>
                <a:gd name="T14" fmla="*/ 394 w 492"/>
                <a:gd name="T15" fmla="*/ 45 h 131"/>
                <a:gd name="T16" fmla="*/ 403 w 492"/>
                <a:gd name="T17" fmla="*/ 36 h 131"/>
                <a:gd name="T18" fmla="*/ 461 w 492"/>
                <a:gd name="T19" fmla="*/ 36 h 131"/>
                <a:gd name="T20" fmla="*/ 470 w 492"/>
                <a:gd name="T21" fmla="*/ 45 h 131"/>
                <a:gd name="T22" fmla="*/ 461 w 492"/>
                <a:gd name="T23" fmla="*/ 5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2" h="131">
                  <a:moveTo>
                    <a:pt x="484" y="0"/>
                  </a:moveTo>
                  <a:cubicBezTo>
                    <a:pt x="484" y="0"/>
                    <a:pt x="66" y="22"/>
                    <a:pt x="22" y="16"/>
                  </a:cubicBezTo>
                  <a:cubicBezTo>
                    <a:pt x="22" y="16"/>
                    <a:pt x="0" y="48"/>
                    <a:pt x="2" y="131"/>
                  </a:cubicBezTo>
                  <a:cubicBezTo>
                    <a:pt x="467" y="118"/>
                    <a:pt x="467" y="118"/>
                    <a:pt x="467" y="118"/>
                  </a:cubicBezTo>
                  <a:cubicBezTo>
                    <a:pt x="482" y="78"/>
                    <a:pt x="492" y="34"/>
                    <a:pt x="484" y="0"/>
                  </a:cubicBezTo>
                  <a:close/>
                  <a:moveTo>
                    <a:pt x="461" y="53"/>
                  </a:moveTo>
                  <a:cubicBezTo>
                    <a:pt x="403" y="53"/>
                    <a:pt x="403" y="53"/>
                    <a:pt x="403" y="53"/>
                  </a:cubicBezTo>
                  <a:cubicBezTo>
                    <a:pt x="398" y="53"/>
                    <a:pt x="394" y="49"/>
                    <a:pt x="394" y="45"/>
                  </a:cubicBezTo>
                  <a:cubicBezTo>
                    <a:pt x="394" y="40"/>
                    <a:pt x="398" y="36"/>
                    <a:pt x="403" y="36"/>
                  </a:cubicBezTo>
                  <a:cubicBezTo>
                    <a:pt x="461" y="36"/>
                    <a:pt x="461" y="36"/>
                    <a:pt x="461" y="36"/>
                  </a:cubicBezTo>
                  <a:cubicBezTo>
                    <a:pt x="466" y="36"/>
                    <a:pt x="470" y="40"/>
                    <a:pt x="470" y="45"/>
                  </a:cubicBezTo>
                  <a:cubicBezTo>
                    <a:pt x="470" y="49"/>
                    <a:pt x="466" y="53"/>
                    <a:pt x="461" y="53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7" name="Freeform 795"/>
            <p:cNvSpPr>
              <a:spLocks/>
            </p:cNvSpPr>
            <p:nvPr/>
          </p:nvSpPr>
          <p:spPr bwMode="auto">
            <a:xfrm>
              <a:off x="1936750" y="2905125"/>
              <a:ext cx="319088" cy="193675"/>
            </a:xfrm>
            <a:custGeom>
              <a:avLst/>
              <a:gdLst>
                <a:gd name="T0" fmla="*/ 0 w 85"/>
                <a:gd name="T1" fmla="*/ 52 h 52"/>
                <a:gd name="T2" fmla="*/ 0 w 85"/>
                <a:gd name="T3" fmla="*/ 29 h 52"/>
                <a:gd name="T4" fmla="*/ 56 w 85"/>
                <a:gd name="T5" fmla="*/ 0 h 52"/>
                <a:gd name="T6" fmla="*/ 82 w 85"/>
                <a:gd name="T7" fmla="*/ 26 h 52"/>
                <a:gd name="T8" fmla="*/ 76 w 85"/>
                <a:gd name="T9" fmla="*/ 49 h 52"/>
                <a:gd name="T10" fmla="*/ 0 w 85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52">
                  <a:moveTo>
                    <a:pt x="0" y="5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6" y="0"/>
                    <a:pt x="56" y="0"/>
                  </a:cubicBezTo>
                  <a:cubicBezTo>
                    <a:pt x="85" y="0"/>
                    <a:pt x="83" y="16"/>
                    <a:pt x="82" y="26"/>
                  </a:cubicBezTo>
                  <a:cubicBezTo>
                    <a:pt x="81" y="35"/>
                    <a:pt x="76" y="49"/>
                    <a:pt x="76" y="49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8" name="Freeform 796"/>
            <p:cNvSpPr>
              <a:spLocks/>
            </p:cNvSpPr>
            <p:nvPr/>
          </p:nvSpPr>
          <p:spPr bwMode="auto">
            <a:xfrm>
              <a:off x="3098800" y="3175000"/>
              <a:ext cx="285750" cy="66675"/>
            </a:xfrm>
            <a:custGeom>
              <a:avLst/>
              <a:gdLst>
                <a:gd name="T0" fmla="*/ 76 w 76"/>
                <a:gd name="T1" fmla="*/ 9 h 18"/>
                <a:gd name="T2" fmla="*/ 67 w 76"/>
                <a:gd name="T3" fmla="*/ 18 h 18"/>
                <a:gd name="T4" fmla="*/ 9 w 76"/>
                <a:gd name="T5" fmla="*/ 18 h 18"/>
                <a:gd name="T6" fmla="*/ 0 w 76"/>
                <a:gd name="T7" fmla="*/ 9 h 18"/>
                <a:gd name="T8" fmla="*/ 0 w 76"/>
                <a:gd name="T9" fmla="*/ 9 h 18"/>
                <a:gd name="T10" fmla="*/ 9 w 76"/>
                <a:gd name="T11" fmla="*/ 0 h 18"/>
                <a:gd name="T12" fmla="*/ 67 w 76"/>
                <a:gd name="T13" fmla="*/ 0 h 18"/>
                <a:gd name="T14" fmla="*/ 76 w 76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8">
                  <a:moveTo>
                    <a:pt x="76" y="9"/>
                  </a:moveTo>
                  <a:cubicBezTo>
                    <a:pt x="76" y="14"/>
                    <a:pt x="72" y="18"/>
                    <a:pt x="6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9" name="Freeform 797"/>
            <p:cNvSpPr>
              <a:spLocks/>
            </p:cNvSpPr>
            <p:nvPr/>
          </p:nvSpPr>
          <p:spPr bwMode="auto">
            <a:xfrm>
              <a:off x="5394325" y="3136900"/>
              <a:ext cx="165100" cy="258763"/>
            </a:xfrm>
            <a:custGeom>
              <a:avLst/>
              <a:gdLst>
                <a:gd name="T0" fmla="*/ 41 w 44"/>
                <a:gd name="T1" fmla="*/ 50 h 69"/>
                <a:gd name="T2" fmla="*/ 34 w 44"/>
                <a:gd name="T3" fmla="*/ 66 h 69"/>
                <a:gd name="T4" fmla="*/ 34 w 44"/>
                <a:gd name="T5" fmla="*/ 66 h 69"/>
                <a:gd name="T6" fmla="*/ 17 w 44"/>
                <a:gd name="T7" fmla="*/ 59 h 69"/>
                <a:gd name="T8" fmla="*/ 2 w 44"/>
                <a:gd name="T9" fmla="*/ 18 h 69"/>
                <a:gd name="T10" fmla="*/ 10 w 44"/>
                <a:gd name="T11" fmla="*/ 2 h 69"/>
                <a:gd name="T12" fmla="*/ 10 w 44"/>
                <a:gd name="T13" fmla="*/ 2 h 69"/>
                <a:gd name="T14" fmla="*/ 26 w 44"/>
                <a:gd name="T15" fmla="*/ 10 h 69"/>
                <a:gd name="T16" fmla="*/ 41 w 44"/>
                <a:gd name="T17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9">
                  <a:moveTo>
                    <a:pt x="41" y="50"/>
                  </a:moveTo>
                  <a:cubicBezTo>
                    <a:pt x="44" y="56"/>
                    <a:pt x="41" y="64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27" y="69"/>
                    <a:pt x="20" y="65"/>
                    <a:pt x="17" y="5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2"/>
                    <a:pt x="3" y="4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7" y="0"/>
                    <a:pt x="24" y="3"/>
                    <a:pt x="26" y="10"/>
                  </a:cubicBezTo>
                  <a:lnTo>
                    <a:pt x="41" y="5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0" name="Freeform 798"/>
            <p:cNvSpPr>
              <a:spLocks/>
            </p:cNvSpPr>
            <p:nvPr/>
          </p:nvSpPr>
          <p:spPr bwMode="auto">
            <a:xfrm>
              <a:off x="1587" y="3282950"/>
              <a:ext cx="173038" cy="277813"/>
            </a:xfrm>
            <a:custGeom>
              <a:avLst/>
              <a:gdLst>
                <a:gd name="T0" fmla="*/ 34 w 46"/>
                <a:gd name="T1" fmla="*/ 42 h 74"/>
                <a:gd name="T2" fmla="*/ 6 w 46"/>
                <a:gd name="T3" fmla="*/ 71 h 74"/>
                <a:gd name="T4" fmla="*/ 11 w 46"/>
                <a:gd name="T5" fmla="*/ 31 h 74"/>
                <a:gd name="T6" fmla="*/ 40 w 46"/>
                <a:gd name="T7" fmla="*/ 3 h 74"/>
                <a:gd name="T8" fmla="*/ 34 w 46"/>
                <a:gd name="T9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4">
                  <a:moveTo>
                    <a:pt x="34" y="42"/>
                  </a:moveTo>
                  <a:cubicBezTo>
                    <a:pt x="25" y="61"/>
                    <a:pt x="12" y="74"/>
                    <a:pt x="6" y="71"/>
                  </a:cubicBezTo>
                  <a:cubicBezTo>
                    <a:pt x="0" y="67"/>
                    <a:pt x="2" y="50"/>
                    <a:pt x="11" y="31"/>
                  </a:cubicBezTo>
                  <a:cubicBezTo>
                    <a:pt x="21" y="12"/>
                    <a:pt x="33" y="0"/>
                    <a:pt x="40" y="3"/>
                  </a:cubicBezTo>
                  <a:cubicBezTo>
                    <a:pt x="46" y="6"/>
                    <a:pt x="43" y="24"/>
                    <a:pt x="34" y="42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1" name="Freeform 799"/>
            <p:cNvSpPr>
              <a:spLocks/>
            </p:cNvSpPr>
            <p:nvPr/>
          </p:nvSpPr>
          <p:spPr bwMode="auto">
            <a:xfrm>
              <a:off x="4714875" y="3432175"/>
              <a:ext cx="963613" cy="547688"/>
            </a:xfrm>
            <a:custGeom>
              <a:avLst/>
              <a:gdLst>
                <a:gd name="T0" fmla="*/ 250 w 257"/>
                <a:gd name="T1" fmla="*/ 67 h 146"/>
                <a:gd name="T2" fmla="*/ 234 w 257"/>
                <a:gd name="T3" fmla="*/ 72 h 146"/>
                <a:gd name="T4" fmla="*/ 197 w 257"/>
                <a:gd name="T5" fmla="*/ 122 h 146"/>
                <a:gd name="T6" fmla="*/ 53 w 257"/>
                <a:gd name="T7" fmla="*/ 145 h 146"/>
                <a:gd name="T8" fmla="*/ 50 w 257"/>
                <a:gd name="T9" fmla="*/ 146 h 146"/>
                <a:gd name="T10" fmla="*/ 0 w 257"/>
                <a:gd name="T11" fmla="*/ 6 h 146"/>
                <a:gd name="T12" fmla="*/ 247 w 257"/>
                <a:gd name="T13" fmla="*/ 0 h 146"/>
                <a:gd name="T14" fmla="*/ 250 w 257"/>
                <a:gd name="T15" fmla="*/ 3 h 146"/>
                <a:gd name="T16" fmla="*/ 250 w 257"/>
                <a:gd name="T17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46">
                  <a:moveTo>
                    <a:pt x="250" y="67"/>
                  </a:moveTo>
                  <a:cubicBezTo>
                    <a:pt x="234" y="72"/>
                    <a:pt x="234" y="72"/>
                    <a:pt x="234" y="72"/>
                  </a:cubicBezTo>
                  <a:cubicBezTo>
                    <a:pt x="234" y="72"/>
                    <a:pt x="234" y="109"/>
                    <a:pt x="197" y="122"/>
                  </a:cubicBezTo>
                  <a:cubicBezTo>
                    <a:pt x="159" y="135"/>
                    <a:pt x="53" y="145"/>
                    <a:pt x="53" y="145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13"/>
                    <a:pt x="44" y="44"/>
                    <a:pt x="0" y="6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9" y="1"/>
                    <a:pt x="250" y="2"/>
                    <a:pt x="250" y="3"/>
                  </a:cubicBezTo>
                  <a:cubicBezTo>
                    <a:pt x="251" y="7"/>
                    <a:pt x="257" y="60"/>
                    <a:pt x="250" y="67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2" name="Freeform 800"/>
            <p:cNvSpPr>
              <a:spLocks/>
            </p:cNvSpPr>
            <p:nvPr/>
          </p:nvSpPr>
          <p:spPr bwMode="auto">
            <a:xfrm>
              <a:off x="-122238" y="3560763"/>
              <a:ext cx="679450" cy="520700"/>
            </a:xfrm>
            <a:custGeom>
              <a:avLst/>
              <a:gdLst>
                <a:gd name="T0" fmla="*/ 152 w 181"/>
                <a:gd name="T1" fmla="*/ 133 h 139"/>
                <a:gd name="T2" fmla="*/ 12 w 181"/>
                <a:gd name="T3" fmla="*/ 108 h 139"/>
                <a:gd name="T4" fmla="*/ 0 w 181"/>
                <a:gd name="T5" fmla="*/ 57 h 139"/>
                <a:gd name="T6" fmla="*/ 0 w 181"/>
                <a:gd name="T7" fmla="*/ 16 h 139"/>
                <a:gd name="T8" fmla="*/ 16 w 181"/>
                <a:gd name="T9" fmla="*/ 4 h 139"/>
                <a:gd name="T10" fmla="*/ 181 w 181"/>
                <a:gd name="T11" fmla="*/ 0 h 139"/>
                <a:gd name="T12" fmla="*/ 152 w 181"/>
                <a:gd name="T13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39">
                  <a:moveTo>
                    <a:pt x="152" y="133"/>
                  </a:moveTo>
                  <a:cubicBezTo>
                    <a:pt x="128" y="134"/>
                    <a:pt x="23" y="139"/>
                    <a:pt x="12" y="108"/>
                  </a:cubicBezTo>
                  <a:cubicBezTo>
                    <a:pt x="12" y="108"/>
                    <a:pt x="0" y="90"/>
                    <a:pt x="0" y="57"/>
                  </a:cubicBezTo>
                  <a:cubicBezTo>
                    <a:pt x="0" y="25"/>
                    <a:pt x="0" y="16"/>
                    <a:pt x="0" y="16"/>
                  </a:cubicBezTo>
                  <a:cubicBezTo>
                    <a:pt x="0" y="16"/>
                    <a:pt x="5" y="7"/>
                    <a:pt x="16" y="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48" y="51"/>
                    <a:pt x="152" y="123"/>
                    <a:pt x="152" y="133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3" name="Freeform 801"/>
            <p:cNvSpPr>
              <a:spLocks/>
            </p:cNvSpPr>
            <p:nvPr/>
          </p:nvSpPr>
          <p:spPr bwMode="auto">
            <a:xfrm>
              <a:off x="1287462" y="3459163"/>
              <a:ext cx="3292475" cy="595313"/>
            </a:xfrm>
            <a:custGeom>
              <a:avLst/>
              <a:gdLst>
                <a:gd name="T0" fmla="*/ 878 w 878"/>
                <a:gd name="T1" fmla="*/ 156 h 159"/>
                <a:gd name="T2" fmla="*/ 869 w 878"/>
                <a:gd name="T3" fmla="*/ 158 h 159"/>
                <a:gd name="T4" fmla="*/ 861 w 878"/>
                <a:gd name="T5" fmla="*/ 159 h 159"/>
                <a:gd name="T6" fmla="*/ 33 w 878"/>
                <a:gd name="T7" fmla="*/ 159 h 159"/>
                <a:gd name="T8" fmla="*/ 0 w 878"/>
                <a:gd name="T9" fmla="*/ 21 h 159"/>
                <a:gd name="T10" fmla="*/ 91 w 878"/>
                <a:gd name="T11" fmla="*/ 19 h 159"/>
                <a:gd name="T12" fmla="*/ 102 w 878"/>
                <a:gd name="T13" fmla="*/ 112 h 159"/>
                <a:gd name="T14" fmla="*/ 503 w 878"/>
                <a:gd name="T15" fmla="*/ 112 h 159"/>
                <a:gd name="T16" fmla="*/ 556 w 878"/>
                <a:gd name="T17" fmla="*/ 6 h 159"/>
                <a:gd name="T18" fmla="*/ 755 w 878"/>
                <a:gd name="T19" fmla="*/ 0 h 159"/>
                <a:gd name="T20" fmla="*/ 707 w 878"/>
                <a:gd name="T21" fmla="*/ 157 h 159"/>
                <a:gd name="T22" fmla="*/ 736 w 878"/>
                <a:gd name="T23" fmla="*/ 157 h 159"/>
                <a:gd name="T24" fmla="*/ 763 w 878"/>
                <a:gd name="T25" fmla="*/ 156 h 159"/>
                <a:gd name="T26" fmla="*/ 772 w 878"/>
                <a:gd name="T27" fmla="*/ 156 h 159"/>
                <a:gd name="T28" fmla="*/ 778 w 878"/>
                <a:gd name="T29" fmla="*/ 156 h 159"/>
                <a:gd name="T30" fmla="*/ 782 w 878"/>
                <a:gd name="T31" fmla="*/ 156 h 159"/>
                <a:gd name="T32" fmla="*/ 793 w 878"/>
                <a:gd name="T33" fmla="*/ 156 h 159"/>
                <a:gd name="T34" fmla="*/ 807 w 878"/>
                <a:gd name="T35" fmla="*/ 156 h 159"/>
                <a:gd name="T36" fmla="*/ 822 w 878"/>
                <a:gd name="T37" fmla="*/ 156 h 159"/>
                <a:gd name="T38" fmla="*/ 835 w 878"/>
                <a:gd name="T39" fmla="*/ 155 h 159"/>
                <a:gd name="T40" fmla="*/ 840 w 878"/>
                <a:gd name="T41" fmla="*/ 156 h 159"/>
                <a:gd name="T42" fmla="*/ 854 w 878"/>
                <a:gd name="T43" fmla="*/ 156 h 159"/>
                <a:gd name="T44" fmla="*/ 868 w 878"/>
                <a:gd name="T45" fmla="*/ 156 h 159"/>
                <a:gd name="T46" fmla="*/ 878 w 878"/>
                <a:gd name="T47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8" h="159">
                  <a:moveTo>
                    <a:pt x="878" y="156"/>
                  </a:moveTo>
                  <a:cubicBezTo>
                    <a:pt x="869" y="158"/>
                    <a:pt x="869" y="158"/>
                    <a:pt x="869" y="158"/>
                  </a:cubicBezTo>
                  <a:cubicBezTo>
                    <a:pt x="861" y="159"/>
                    <a:pt x="861" y="159"/>
                    <a:pt x="861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4" y="147"/>
                    <a:pt x="37" y="72"/>
                    <a:pt x="0" y="21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2" y="45"/>
                    <a:pt x="95" y="76"/>
                    <a:pt x="102" y="112"/>
                  </a:cubicBezTo>
                  <a:cubicBezTo>
                    <a:pt x="503" y="112"/>
                    <a:pt x="503" y="112"/>
                    <a:pt x="503" y="112"/>
                  </a:cubicBezTo>
                  <a:cubicBezTo>
                    <a:pt x="503" y="112"/>
                    <a:pt x="534" y="63"/>
                    <a:pt x="556" y="6"/>
                  </a:cubicBezTo>
                  <a:cubicBezTo>
                    <a:pt x="755" y="0"/>
                    <a:pt x="755" y="0"/>
                    <a:pt x="755" y="0"/>
                  </a:cubicBezTo>
                  <a:cubicBezTo>
                    <a:pt x="698" y="52"/>
                    <a:pt x="707" y="157"/>
                    <a:pt x="707" y="157"/>
                  </a:cubicBezTo>
                  <a:cubicBezTo>
                    <a:pt x="736" y="157"/>
                    <a:pt x="736" y="157"/>
                    <a:pt x="736" y="157"/>
                  </a:cubicBezTo>
                  <a:cubicBezTo>
                    <a:pt x="763" y="156"/>
                    <a:pt x="763" y="156"/>
                    <a:pt x="763" y="156"/>
                  </a:cubicBezTo>
                  <a:cubicBezTo>
                    <a:pt x="772" y="156"/>
                    <a:pt x="772" y="156"/>
                    <a:pt x="772" y="156"/>
                  </a:cubicBezTo>
                  <a:cubicBezTo>
                    <a:pt x="778" y="156"/>
                    <a:pt x="778" y="156"/>
                    <a:pt x="778" y="156"/>
                  </a:cubicBezTo>
                  <a:cubicBezTo>
                    <a:pt x="782" y="156"/>
                    <a:pt x="782" y="156"/>
                    <a:pt x="782" y="156"/>
                  </a:cubicBezTo>
                  <a:cubicBezTo>
                    <a:pt x="793" y="156"/>
                    <a:pt x="793" y="156"/>
                    <a:pt x="793" y="156"/>
                  </a:cubicBezTo>
                  <a:cubicBezTo>
                    <a:pt x="807" y="156"/>
                    <a:pt x="807" y="156"/>
                    <a:pt x="807" y="156"/>
                  </a:cubicBezTo>
                  <a:cubicBezTo>
                    <a:pt x="822" y="156"/>
                    <a:pt x="822" y="156"/>
                    <a:pt x="822" y="156"/>
                  </a:cubicBezTo>
                  <a:cubicBezTo>
                    <a:pt x="835" y="155"/>
                    <a:pt x="835" y="155"/>
                    <a:pt x="835" y="155"/>
                  </a:cubicBezTo>
                  <a:cubicBezTo>
                    <a:pt x="840" y="156"/>
                    <a:pt x="840" y="156"/>
                    <a:pt x="840" y="156"/>
                  </a:cubicBezTo>
                  <a:cubicBezTo>
                    <a:pt x="854" y="156"/>
                    <a:pt x="854" y="156"/>
                    <a:pt x="854" y="156"/>
                  </a:cubicBezTo>
                  <a:cubicBezTo>
                    <a:pt x="868" y="156"/>
                    <a:pt x="868" y="156"/>
                    <a:pt x="868" y="156"/>
                  </a:cubicBezTo>
                  <a:lnTo>
                    <a:pt x="878" y="156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4" name="Freeform 802"/>
            <p:cNvSpPr>
              <a:spLocks/>
            </p:cNvSpPr>
            <p:nvPr/>
          </p:nvSpPr>
          <p:spPr bwMode="auto">
            <a:xfrm>
              <a:off x="1493837" y="2627313"/>
              <a:ext cx="908050" cy="412750"/>
            </a:xfrm>
            <a:custGeom>
              <a:avLst/>
              <a:gdLst>
                <a:gd name="T0" fmla="*/ 242 w 242"/>
                <a:gd name="T1" fmla="*/ 0 h 110"/>
                <a:gd name="T2" fmla="*/ 237 w 242"/>
                <a:gd name="T3" fmla="*/ 10 h 110"/>
                <a:gd name="T4" fmla="*/ 56 w 242"/>
                <a:gd name="T5" fmla="*/ 97 h 110"/>
                <a:gd name="T6" fmla="*/ 0 w 242"/>
                <a:gd name="T7" fmla="*/ 106 h 110"/>
                <a:gd name="T8" fmla="*/ 1 w 242"/>
                <a:gd name="T9" fmla="*/ 106 h 110"/>
                <a:gd name="T10" fmla="*/ 1 w 242"/>
                <a:gd name="T11" fmla="*/ 106 h 110"/>
                <a:gd name="T12" fmla="*/ 239 w 242"/>
                <a:gd name="T13" fmla="*/ 0 h 110"/>
                <a:gd name="T14" fmla="*/ 242 w 242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10">
                  <a:moveTo>
                    <a:pt x="242" y="0"/>
                  </a:moveTo>
                  <a:cubicBezTo>
                    <a:pt x="241" y="4"/>
                    <a:pt x="237" y="10"/>
                    <a:pt x="237" y="10"/>
                  </a:cubicBezTo>
                  <a:cubicBezTo>
                    <a:pt x="237" y="10"/>
                    <a:pt x="80" y="84"/>
                    <a:pt x="56" y="97"/>
                  </a:cubicBezTo>
                  <a:cubicBezTo>
                    <a:pt x="33" y="110"/>
                    <a:pt x="0" y="106"/>
                    <a:pt x="0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48" y="83"/>
                    <a:pt x="181" y="20"/>
                    <a:pt x="239" y="0"/>
                  </a:cubicBezTo>
                  <a:cubicBezTo>
                    <a:pt x="239" y="0"/>
                    <a:pt x="240" y="0"/>
                    <a:pt x="242" y="0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5" name="Freeform 803"/>
            <p:cNvSpPr>
              <a:spLocks/>
            </p:cNvSpPr>
            <p:nvPr/>
          </p:nvSpPr>
          <p:spPr bwMode="auto">
            <a:xfrm>
              <a:off x="3957637" y="2627313"/>
              <a:ext cx="1101725" cy="330200"/>
            </a:xfrm>
            <a:custGeom>
              <a:avLst/>
              <a:gdLst>
                <a:gd name="T0" fmla="*/ 294 w 294"/>
                <a:gd name="T1" fmla="*/ 80 h 88"/>
                <a:gd name="T2" fmla="*/ 251 w 294"/>
                <a:gd name="T3" fmla="*/ 77 h 88"/>
                <a:gd name="T4" fmla="*/ 16 w 294"/>
                <a:gd name="T5" fmla="*/ 14 h 88"/>
                <a:gd name="T6" fmla="*/ 0 w 294"/>
                <a:gd name="T7" fmla="*/ 0 h 88"/>
                <a:gd name="T8" fmla="*/ 4 w 294"/>
                <a:gd name="T9" fmla="*/ 0 h 88"/>
                <a:gd name="T10" fmla="*/ 294 w 294"/>
                <a:gd name="T1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88">
                  <a:moveTo>
                    <a:pt x="294" y="80"/>
                  </a:moveTo>
                  <a:cubicBezTo>
                    <a:pt x="294" y="88"/>
                    <a:pt x="251" y="77"/>
                    <a:pt x="251" y="77"/>
                  </a:cubicBezTo>
                  <a:cubicBezTo>
                    <a:pt x="251" y="77"/>
                    <a:pt x="31" y="21"/>
                    <a:pt x="16" y="14"/>
                  </a:cubicBezTo>
                  <a:cubicBezTo>
                    <a:pt x="1" y="7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198" y="44"/>
                    <a:pt x="294" y="80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6" name="Freeform 804"/>
            <p:cNvSpPr>
              <a:spLocks/>
            </p:cNvSpPr>
            <p:nvPr/>
          </p:nvSpPr>
          <p:spPr bwMode="auto">
            <a:xfrm>
              <a:off x="3365500" y="2646363"/>
              <a:ext cx="798513" cy="393700"/>
            </a:xfrm>
            <a:custGeom>
              <a:avLst/>
              <a:gdLst>
                <a:gd name="T0" fmla="*/ 204 w 213"/>
                <a:gd name="T1" fmla="*/ 58 h 105"/>
                <a:gd name="T2" fmla="*/ 173 w 213"/>
                <a:gd name="T3" fmla="*/ 85 h 105"/>
                <a:gd name="T4" fmla="*/ 103 w 213"/>
                <a:gd name="T5" fmla="*/ 101 h 105"/>
                <a:gd name="T6" fmla="*/ 0 w 213"/>
                <a:gd name="T7" fmla="*/ 105 h 105"/>
                <a:gd name="T8" fmla="*/ 52 w 213"/>
                <a:gd name="T9" fmla="*/ 0 h 105"/>
                <a:gd name="T10" fmla="*/ 193 w 213"/>
                <a:gd name="T11" fmla="*/ 36 h 105"/>
                <a:gd name="T12" fmla="*/ 204 w 213"/>
                <a:gd name="T13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05">
                  <a:moveTo>
                    <a:pt x="204" y="58"/>
                  </a:moveTo>
                  <a:cubicBezTo>
                    <a:pt x="196" y="73"/>
                    <a:pt x="173" y="85"/>
                    <a:pt x="173" y="85"/>
                  </a:cubicBezTo>
                  <a:cubicBezTo>
                    <a:pt x="173" y="85"/>
                    <a:pt x="125" y="101"/>
                    <a:pt x="103" y="101"/>
                  </a:cubicBezTo>
                  <a:cubicBezTo>
                    <a:pt x="97" y="101"/>
                    <a:pt x="56" y="103"/>
                    <a:pt x="0" y="10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96" y="6"/>
                    <a:pt x="159" y="17"/>
                    <a:pt x="193" y="36"/>
                  </a:cubicBezTo>
                  <a:cubicBezTo>
                    <a:pt x="193" y="36"/>
                    <a:pt x="213" y="43"/>
                    <a:pt x="204" y="58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7" name="Freeform 805"/>
            <p:cNvSpPr>
              <a:spLocks/>
            </p:cNvSpPr>
            <p:nvPr/>
          </p:nvSpPr>
          <p:spPr bwMode="auto">
            <a:xfrm>
              <a:off x="1628775" y="3481388"/>
              <a:ext cx="1744663" cy="396875"/>
            </a:xfrm>
            <a:custGeom>
              <a:avLst/>
              <a:gdLst>
                <a:gd name="T0" fmla="*/ 465 w 465"/>
                <a:gd name="T1" fmla="*/ 0 h 106"/>
                <a:gd name="T2" fmla="*/ 412 w 465"/>
                <a:gd name="T3" fmla="*/ 106 h 106"/>
                <a:gd name="T4" fmla="*/ 11 w 465"/>
                <a:gd name="T5" fmla="*/ 106 h 106"/>
                <a:gd name="T6" fmla="*/ 0 w 465"/>
                <a:gd name="T7" fmla="*/ 13 h 106"/>
                <a:gd name="T8" fmla="*/ 465 w 465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106">
                  <a:moveTo>
                    <a:pt x="465" y="0"/>
                  </a:moveTo>
                  <a:cubicBezTo>
                    <a:pt x="443" y="57"/>
                    <a:pt x="412" y="106"/>
                    <a:pt x="412" y="106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4" y="70"/>
                    <a:pt x="1" y="39"/>
                    <a:pt x="0" y="13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8" name="Freeform 806"/>
            <p:cNvSpPr>
              <a:spLocks/>
            </p:cNvSpPr>
            <p:nvPr/>
          </p:nvSpPr>
          <p:spPr bwMode="auto">
            <a:xfrm>
              <a:off x="433387" y="3373438"/>
              <a:ext cx="993775" cy="688975"/>
            </a:xfrm>
            <a:custGeom>
              <a:avLst/>
              <a:gdLst>
                <a:gd name="T0" fmla="*/ 260 w 265"/>
                <a:gd name="T1" fmla="*/ 184 h 184"/>
                <a:gd name="T2" fmla="*/ 9 w 265"/>
                <a:gd name="T3" fmla="*/ 184 h 184"/>
                <a:gd name="T4" fmla="*/ 4 w 265"/>
                <a:gd name="T5" fmla="*/ 184 h 184"/>
                <a:gd name="T6" fmla="*/ 33 w 265"/>
                <a:gd name="T7" fmla="*/ 51 h 184"/>
                <a:gd name="T8" fmla="*/ 132 w 265"/>
                <a:gd name="T9" fmla="*/ 0 h 184"/>
                <a:gd name="T10" fmla="*/ 228 w 265"/>
                <a:gd name="T11" fmla="*/ 46 h 184"/>
                <a:gd name="T12" fmla="*/ 260 w 265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84">
                  <a:moveTo>
                    <a:pt x="260" y="184"/>
                  </a:move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7" y="184"/>
                    <a:pt x="4" y="184"/>
                  </a:cubicBezTo>
                  <a:cubicBezTo>
                    <a:pt x="3" y="174"/>
                    <a:pt x="0" y="102"/>
                    <a:pt x="33" y="51"/>
                  </a:cubicBezTo>
                  <a:cubicBezTo>
                    <a:pt x="52" y="22"/>
                    <a:pt x="82" y="0"/>
                    <a:pt x="132" y="0"/>
                  </a:cubicBezTo>
                  <a:cubicBezTo>
                    <a:pt x="179" y="0"/>
                    <a:pt x="209" y="20"/>
                    <a:pt x="228" y="46"/>
                  </a:cubicBezTo>
                  <a:cubicBezTo>
                    <a:pt x="265" y="96"/>
                    <a:pt x="261" y="172"/>
                    <a:pt x="260" y="184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9" name="Freeform 807"/>
            <p:cNvSpPr>
              <a:spLocks/>
            </p:cNvSpPr>
            <p:nvPr/>
          </p:nvSpPr>
          <p:spPr bwMode="auto">
            <a:xfrm>
              <a:off x="3908425" y="3373438"/>
              <a:ext cx="998538" cy="693738"/>
            </a:xfrm>
            <a:custGeom>
              <a:avLst/>
              <a:gdLst>
                <a:gd name="T0" fmla="*/ 266 w 266"/>
                <a:gd name="T1" fmla="*/ 167 h 185"/>
                <a:gd name="T2" fmla="*/ 238 w 266"/>
                <a:gd name="T3" fmla="*/ 173 h 185"/>
                <a:gd name="T4" fmla="*/ 209 w 266"/>
                <a:gd name="T5" fmla="*/ 178 h 185"/>
                <a:gd name="T6" fmla="*/ 200 w 266"/>
                <a:gd name="T7" fmla="*/ 180 h 185"/>
                <a:gd name="T8" fmla="*/ 194 w 266"/>
                <a:gd name="T9" fmla="*/ 182 h 185"/>
                <a:gd name="T10" fmla="*/ 182 w 266"/>
                <a:gd name="T11" fmla="*/ 184 h 185"/>
                <a:gd name="T12" fmla="*/ 180 w 266"/>
                <a:gd name="T13" fmla="*/ 184 h 185"/>
                <a:gd name="T14" fmla="*/ 170 w 266"/>
                <a:gd name="T15" fmla="*/ 184 h 185"/>
                <a:gd name="T16" fmla="*/ 157 w 266"/>
                <a:gd name="T17" fmla="*/ 184 h 185"/>
                <a:gd name="T18" fmla="*/ 142 w 266"/>
                <a:gd name="T19" fmla="*/ 184 h 185"/>
                <a:gd name="T20" fmla="*/ 138 w 266"/>
                <a:gd name="T21" fmla="*/ 184 h 185"/>
                <a:gd name="T22" fmla="*/ 124 w 266"/>
                <a:gd name="T23" fmla="*/ 184 h 185"/>
                <a:gd name="T24" fmla="*/ 109 w 266"/>
                <a:gd name="T25" fmla="*/ 184 h 185"/>
                <a:gd name="T26" fmla="*/ 96 w 266"/>
                <a:gd name="T27" fmla="*/ 184 h 185"/>
                <a:gd name="T28" fmla="*/ 85 w 266"/>
                <a:gd name="T29" fmla="*/ 184 h 185"/>
                <a:gd name="T30" fmla="*/ 80 w 266"/>
                <a:gd name="T31" fmla="*/ 184 h 185"/>
                <a:gd name="T32" fmla="*/ 74 w 266"/>
                <a:gd name="T33" fmla="*/ 185 h 185"/>
                <a:gd name="T34" fmla="*/ 66 w 266"/>
                <a:gd name="T35" fmla="*/ 185 h 185"/>
                <a:gd name="T36" fmla="*/ 38 w 266"/>
                <a:gd name="T37" fmla="*/ 185 h 185"/>
                <a:gd name="T38" fmla="*/ 9 w 266"/>
                <a:gd name="T39" fmla="*/ 185 h 185"/>
                <a:gd name="T40" fmla="*/ 57 w 266"/>
                <a:gd name="T41" fmla="*/ 29 h 185"/>
                <a:gd name="T42" fmla="*/ 57 w 266"/>
                <a:gd name="T43" fmla="*/ 29 h 185"/>
                <a:gd name="T44" fmla="*/ 138 w 266"/>
                <a:gd name="T45" fmla="*/ 0 h 185"/>
                <a:gd name="T46" fmla="*/ 213 w 266"/>
                <a:gd name="T47" fmla="*/ 24 h 185"/>
                <a:gd name="T48" fmla="*/ 213 w 266"/>
                <a:gd name="T49" fmla="*/ 24 h 185"/>
                <a:gd name="T50" fmla="*/ 217 w 266"/>
                <a:gd name="T51" fmla="*/ 28 h 185"/>
                <a:gd name="T52" fmla="*/ 266 w 266"/>
                <a:gd name="T53" fmla="*/ 1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6" h="185">
                  <a:moveTo>
                    <a:pt x="266" y="167"/>
                  </a:moveTo>
                  <a:cubicBezTo>
                    <a:pt x="238" y="173"/>
                    <a:pt x="238" y="173"/>
                    <a:pt x="238" y="173"/>
                  </a:cubicBezTo>
                  <a:cubicBezTo>
                    <a:pt x="209" y="178"/>
                    <a:pt x="209" y="178"/>
                    <a:pt x="209" y="178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94" y="182"/>
                    <a:pt x="194" y="182"/>
                    <a:pt x="194" y="182"/>
                  </a:cubicBezTo>
                  <a:cubicBezTo>
                    <a:pt x="182" y="184"/>
                    <a:pt x="182" y="184"/>
                    <a:pt x="182" y="184"/>
                  </a:cubicBezTo>
                  <a:cubicBezTo>
                    <a:pt x="180" y="184"/>
                    <a:pt x="180" y="184"/>
                    <a:pt x="180" y="184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0" y="184"/>
                    <a:pt x="80" y="184"/>
                    <a:pt x="80" y="184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66" y="185"/>
                    <a:pt x="66" y="185"/>
                    <a:pt x="66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5"/>
                    <a:pt x="0" y="80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76" y="12"/>
                    <a:pt x="102" y="0"/>
                    <a:pt x="138" y="0"/>
                  </a:cubicBezTo>
                  <a:cubicBezTo>
                    <a:pt x="170" y="0"/>
                    <a:pt x="194" y="10"/>
                    <a:pt x="213" y="24"/>
                  </a:cubicBezTo>
                  <a:cubicBezTo>
                    <a:pt x="213" y="24"/>
                    <a:pt x="213" y="24"/>
                    <a:pt x="213" y="24"/>
                  </a:cubicBezTo>
                  <a:cubicBezTo>
                    <a:pt x="214" y="25"/>
                    <a:pt x="216" y="27"/>
                    <a:pt x="217" y="28"/>
                  </a:cubicBezTo>
                  <a:cubicBezTo>
                    <a:pt x="260" y="66"/>
                    <a:pt x="266" y="134"/>
                    <a:pt x="266" y="167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0" name="Freeform 808"/>
            <p:cNvSpPr>
              <a:spLocks noEditPoints="1"/>
            </p:cNvSpPr>
            <p:nvPr/>
          </p:nvSpPr>
          <p:spPr bwMode="auto">
            <a:xfrm>
              <a:off x="519112" y="3489325"/>
              <a:ext cx="798513" cy="798513"/>
            </a:xfrm>
            <a:custGeom>
              <a:avLst/>
              <a:gdLst>
                <a:gd name="T0" fmla="*/ 174 w 213"/>
                <a:gd name="T1" fmla="*/ 24 h 213"/>
                <a:gd name="T2" fmla="*/ 162 w 213"/>
                <a:gd name="T3" fmla="*/ 15 h 213"/>
                <a:gd name="T4" fmla="*/ 162 w 213"/>
                <a:gd name="T5" fmla="*/ 15 h 213"/>
                <a:gd name="T6" fmla="*/ 107 w 213"/>
                <a:gd name="T7" fmla="*/ 0 h 213"/>
                <a:gd name="T8" fmla="*/ 47 w 213"/>
                <a:gd name="T9" fmla="*/ 19 h 213"/>
                <a:gd name="T10" fmla="*/ 39 w 213"/>
                <a:gd name="T11" fmla="*/ 24 h 213"/>
                <a:gd name="T12" fmla="*/ 16 w 213"/>
                <a:gd name="T13" fmla="*/ 51 h 213"/>
                <a:gd name="T14" fmla="*/ 0 w 213"/>
                <a:gd name="T15" fmla="*/ 106 h 213"/>
                <a:gd name="T16" fmla="*/ 11 w 213"/>
                <a:gd name="T17" fmla="*/ 152 h 213"/>
                <a:gd name="T18" fmla="*/ 11 w 213"/>
                <a:gd name="T19" fmla="*/ 154 h 213"/>
                <a:gd name="T20" fmla="*/ 16 w 213"/>
                <a:gd name="T21" fmla="*/ 162 h 213"/>
                <a:gd name="T22" fmla="*/ 107 w 213"/>
                <a:gd name="T23" fmla="*/ 213 h 213"/>
                <a:gd name="T24" fmla="*/ 202 w 213"/>
                <a:gd name="T25" fmla="*/ 153 h 213"/>
                <a:gd name="T26" fmla="*/ 203 w 213"/>
                <a:gd name="T27" fmla="*/ 152 h 213"/>
                <a:gd name="T28" fmla="*/ 213 w 213"/>
                <a:gd name="T29" fmla="*/ 106 h 213"/>
                <a:gd name="T30" fmla="*/ 174 w 213"/>
                <a:gd name="T31" fmla="*/ 24 h 213"/>
                <a:gd name="T32" fmla="*/ 174 w 213"/>
                <a:gd name="T33" fmla="*/ 153 h 213"/>
                <a:gd name="T34" fmla="*/ 107 w 213"/>
                <a:gd name="T35" fmla="*/ 189 h 213"/>
                <a:gd name="T36" fmla="*/ 39 w 213"/>
                <a:gd name="T37" fmla="*/ 153 h 213"/>
                <a:gd name="T38" fmla="*/ 38 w 213"/>
                <a:gd name="T39" fmla="*/ 152 h 213"/>
                <a:gd name="T40" fmla="*/ 24 w 213"/>
                <a:gd name="T41" fmla="*/ 106 h 213"/>
                <a:gd name="T42" fmla="*/ 107 w 213"/>
                <a:gd name="T43" fmla="*/ 24 h 213"/>
                <a:gd name="T44" fmla="*/ 189 w 213"/>
                <a:gd name="T45" fmla="*/ 106 h 213"/>
                <a:gd name="T46" fmla="*/ 175 w 213"/>
                <a:gd name="T47" fmla="*/ 152 h 213"/>
                <a:gd name="T48" fmla="*/ 174 w 213"/>
                <a:gd name="T49" fmla="*/ 15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3" h="213">
                  <a:moveTo>
                    <a:pt x="174" y="24"/>
                  </a:moveTo>
                  <a:cubicBezTo>
                    <a:pt x="170" y="21"/>
                    <a:pt x="166" y="18"/>
                    <a:pt x="162" y="15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45" y="6"/>
                    <a:pt x="127" y="0"/>
                    <a:pt x="107" y="0"/>
                  </a:cubicBezTo>
                  <a:cubicBezTo>
                    <a:pt x="84" y="0"/>
                    <a:pt x="64" y="7"/>
                    <a:pt x="47" y="19"/>
                  </a:cubicBezTo>
                  <a:cubicBezTo>
                    <a:pt x="44" y="20"/>
                    <a:pt x="41" y="22"/>
                    <a:pt x="39" y="24"/>
                  </a:cubicBezTo>
                  <a:cubicBezTo>
                    <a:pt x="30" y="32"/>
                    <a:pt x="22" y="41"/>
                    <a:pt x="16" y="51"/>
                  </a:cubicBezTo>
                  <a:cubicBezTo>
                    <a:pt x="6" y="67"/>
                    <a:pt x="0" y="86"/>
                    <a:pt x="0" y="106"/>
                  </a:cubicBezTo>
                  <a:cubicBezTo>
                    <a:pt x="0" y="123"/>
                    <a:pt x="4" y="138"/>
                    <a:pt x="11" y="152"/>
                  </a:cubicBezTo>
                  <a:cubicBezTo>
                    <a:pt x="11" y="153"/>
                    <a:pt x="11" y="153"/>
                    <a:pt x="11" y="154"/>
                  </a:cubicBezTo>
                  <a:cubicBezTo>
                    <a:pt x="13" y="156"/>
                    <a:pt x="14" y="159"/>
                    <a:pt x="16" y="162"/>
                  </a:cubicBezTo>
                  <a:cubicBezTo>
                    <a:pt x="35" y="193"/>
                    <a:pt x="68" y="213"/>
                    <a:pt x="107" y="213"/>
                  </a:cubicBezTo>
                  <a:cubicBezTo>
                    <a:pt x="148" y="213"/>
                    <a:pt x="185" y="189"/>
                    <a:pt x="202" y="153"/>
                  </a:cubicBezTo>
                  <a:cubicBezTo>
                    <a:pt x="202" y="153"/>
                    <a:pt x="202" y="153"/>
                    <a:pt x="203" y="152"/>
                  </a:cubicBezTo>
                  <a:cubicBezTo>
                    <a:pt x="209" y="138"/>
                    <a:pt x="213" y="123"/>
                    <a:pt x="213" y="106"/>
                  </a:cubicBezTo>
                  <a:cubicBezTo>
                    <a:pt x="213" y="73"/>
                    <a:pt x="198" y="44"/>
                    <a:pt x="174" y="24"/>
                  </a:cubicBezTo>
                  <a:close/>
                  <a:moveTo>
                    <a:pt x="174" y="153"/>
                  </a:moveTo>
                  <a:cubicBezTo>
                    <a:pt x="159" y="175"/>
                    <a:pt x="135" y="189"/>
                    <a:pt x="107" y="189"/>
                  </a:cubicBezTo>
                  <a:cubicBezTo>
                    <a:pt x="79" y="189"/>
                    <a:pt x="54" y="175"/>
                    <a:pt x="39" y="153"/>
                  </a:cubicBezTo>
                  <a:cubicBezTo>
                    <a:pt x="39" y="153"/>
                    <a:pt x="39" y="153"/>
                    <a:pt x="38" y="152"/>
                  </a:cubicBezTo>
                  <a:cubicBezTo>
                    <a:pt x="30" y="139"/>
                    <a:pt x="24" y="123"/>
                    <a:pt x="24" y="106"/>
                  </a:cubicBezTo>
                  <a:cubicBezTo>
                    <a:pt x="24" y="61"/>
                    <a:pt x="61" y="24"/>
                    <a:pt x="107" y="24"/>
                  </a:cubicBezTo>
                  <a:cubicBezTo>
                    <a:pt x="152" y="24"/>
                    <a:pt x="189" y="61"/>
                    <a:pt x="189" y="106"/>
                  </a:cubicBezTo>
                  <a:cubicBezTo>
                    <a:pt x="189" y="123"/>
                    <a:pt x="184" y="139"/>
                    <a:pt x="175" y="152"/>
                  </a:cubicBezTo>
                  <a:cubicBezTo>
                    <a:pt x="175" y="153"/>
                    <a:pt x="174" y="153"/>
                    <a:pt x="174" y="153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1" name="Freeform 809"/>
            <p:cNvSpPr>
              <a:spLocks noEditPoints="1"/>
            </p:cNvSpPr>
            <p:nvPr/>
          </p:nvSpPr>
          <p:spPr bwMode="auto">
            <a:xfrm>
              <a:off x="609600" y="3579813"/>
              <a:ext cx="619125" cy="617538"/>
            </a:xfrm>
            <a:custGeom>
              <a:avLst/>
              <a:gdLst>
                <a:gd name="T0" fmla="*/ 83 w 165"/>
                <a:gd name="T1" fmla="*/ 0 h 165"/>
                <a:gd name="T2" fmla="*/ 0 w 165"/>
                <a:gd name="T3" fmla="*/ 82 h 165"/>
                <a:gd name="T4" fmla="*/ 14 w 165"/>
                <a:gd name="T5" fmla="*/ 128 h 165"/>
                <a:gd name="T6" fmla="*/ 15 w 165"/>
                <a:gd name="T7" fmla="*/ 129 h 165"/>
                <a:gd name="T8" fmla="*/ 83 w 165"/>
                <a:gd name="T9" fmla="*/ 165 h 165"/>
                <a:gd name="T10" fmla="*/ 150 w 165"/>
                <a:gd name="T11" fmla="*/ 129 h 165"/>
                <a:gd name="T12" fmla="*/ 151 w 165"/>
                <a:gd name="T13" fmla="*/ 128 h 165"/>
                <a:gd name="T14" fmla="*/ 165 w 165"/>
                <a:gd name="T15" fmla="*/ 82 h 165"/>
                <a:gd name="T16" fmla="*/ 83 w 165"/>
                <a:gd name="T17" fmla="*/ 0 h 165"/>
                <a:gd name="T18" fmla="*/ 142 w 165"/>
                <a:gd name="T19" fmla="*/ 128 h 165"/>
                <a:gd name="T20" fmla="*/ 141 w 165"/>
                <a:gd name="T21" fmla="*/ 129 h 165"/>
                <a:gd name="T22" fmla="*/ 86 w 165"/>
                <a:gd name="T23" fmla="*/ 157 h 165"/>
                <a:gd name="T24" fmla="*/ 24 w 165"/>
                <a:gd name="T25" fmla="*/ 129 h 165"/>
                <a:gd name="T26" fmla="*/ 23 w 165"/>
                <a:gd name="T27" fmla="*/ 128 h 165"/>
                <a:gd name="T28" fmla="*/ 8 w 165"/>
                <a:gd name="T29" fmla="*/ 86 h 165"/>
                <a:gd name="T30" fmla="*/ 79 w 165"/>
                <a:gd name="T31" fmla="*/ 7 h 165"/>
                <a:gd name="T32" fmla="*/ 158 w 165"/>
                <a:gd name="T33" fmla="*/ 79 h 165"/>
                <a:gd name="T34" fmla="*/ 142 w 165"/>
                <a:gd name="T35" fmla="*/ 12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165">
                  <a:moveTo>
                    <a:pt x="83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99"/>
                    <a:pt x="6" y="115"/>
                    <a:pt x="14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30" y="151"/>
                    <a:pt x="55" y="165"/>
                    <a:pt x="83" y="165"/>
                  </a:cubicBezTo>
                  <a:cubicBezTo>
                    <a:pt x="111" y="165"/>
                    <a:pt x="135" y="151"/>
                    <a:pt x="150" y="129"/>
                  </a:cubicBezTo>
                  <a:cubicBezTo>
                    <a:pt x="150" y="129"/>
                    <a:pt x="151" y="129"/>
                    <a:pt x="151" y="128"/>
                  </a:cubicBezTo>
                  <a:cubicBezTo>
                    <a:pt x="160" y="115"/>
                    <a:pt x="165" y="99"/>
                    <a:pt x="165" y="82"/>
                  </a:cubicBezTo>
                  <a:cubicBezTo>
                    <a:pt x="165" y="37"/>
                    <a:pt x="128" y="0"/>
                    <a:pt x="83" y="0"/>
                  </a:cubicBezTo>
                  <a:close/>
                  <a:moveTo>
                    <a:pt x="142" y="128"/>
                  </a:moveTo>
                  <a:cubicBezTo>
                    <a:pt x="142" y="129"/>
                    <a:pt x="142" y="129"/>
                    <a:pt x="141" y="129"/>
                  </a:cubicBezTo>
                  <a:cubicBezTo>
                    <a:pt x="128" y="145"/>
                    <a:pt x="109" y="156"/>
                    <a:pt x="86" y="157"/>
                  </a:cubicBezTo>
                  <a:cubicBezTo>
                    <a:pt x="61" y="158"/>
                    <a:pt x="38" y="147"/>
                    <a:pt x="24" y="129"/>
                  </a:cubicBezTo>
                  <a:cubicBezTo>
                    <a:pt x="24" y="129"/>
                    <a:pt x="23" y="129"/>
                    <a:pt x="23" y="128"/>
                  </a:cubicBezTo>
                  <a:cubicBezTo>
                    <a:pt x="14" y="117"/>
                    <a:pt x="8" y="102"/>
                    <a:pt x="8" y="86"/>
                  </a:cubicBezTo>
                  <a:cubicBezTo>
                    <a:pt x="6" y="44"/>
                    <a:pt x="38" y="9"/>
                    <a:pt x="79" y="7"/>
                  </a:cubicBezTo>
                  <a:cubicBezTo>
                    <a:pt x="121" y="6"/>
                    <a:pt x="156" y="38"/>
                    <a:pt x="158" y="79"/>
                  </a:cubicBezTo>
                  <a:cubicBezTo>
                    <a:pt x="158" y="98"/>
                    <a:pt x="152" y="115"/>
                    <a:pt x="142" y="128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2" name="Freeform 810"/>
            <p:cNvSpPr>
              <a:spLocks noEditPoints="1"/>
            </p:cNvSpPr>
            <p:nvPr/>
          </p:nvSpPr>
          <p:spPr bwMode="auto">
            <a:xfrm>
              <a:off x="631825" y="3602038"/>
              <a:ext cx="569913" cy="569913"/>
            </a:xfrm>
            <a:custGeom>
              <a:avLst/>
              <a:gdLst>
                <a:gd name="T0" fmla="*/ 2 w 152"/>
                <a:gd name="T1" fmla="*/ 80 h 152"/>
                <a:gd name="T2" fmla="*/ 18 w 152"/>
                <a:gd name="T3" fmla="*/ 123 h 152"/>
                <a:gd name="T4" fmla="*/ 135 w 152"/>
                <a:gd name="T5" fmla="*/ 123 h 152"/>
                <a:gd name="T6" fmla="*/ 152 w 152"/>
                <a:gd name="T7" fmla="*/ 73 h 152"/>
                <a:gd name="T8" fmla="*/ 145 w 152"/>
                <a:gd name="T9" fmla="*/ 62 h 152"/>
                <a:gd name="T10" fmla="*/ 96 w 152"/>
                <a:gd name="T11" fmla="*/ 65 h 152"/>
                <a:gd name="T12" fmla="*/ 145 w 152"/>
                <a:gd name="T13" fmla="*/ 62 h 152"/>
                <a:gd name="T14" fmla="*/ 105 w 152"/>
                <a:gd name="T15" fmla="*/ 51 h 152"/>
                <a:gd name="T16" fmla="*/ 93 w 152"/>
                <a:gd name="T17" fmla="*/ 8 h 152"/>
                <a:gd name="T18" fmla="*/ 88 w 152"/>
                <a:gd name="T19" fmla="*/ 70 h 152"/>
                <a:gd name="T20" fmla="*/ 90 w 152"/>
                <a:gd name="T21" fmla="*/ 75 h 152"/>
                <a:gd name="T22" fmla="*/ 88 w 152"/>
                <a:gd name="T23" fmla="*/ 70 h 152"/>
                <a:gd name="T24" fmla="*/ 82 w 152"/>
                <a:gd name="T25" fmla="*/ 88 h 152"/>
                <a:gd name="T26" fmla="*/ 86 w 152"/>
                <a:gd name="T27" fmla="*/ 85 h 152"/>
                <a:gd name="T28" fmla="*/ 75 w 152"/>
                <a:gd name="T29" fmla="*/ 6 h 152"/>
                <a:gd name="T30" fmla="*/ 85 w 152"/>
                <a:gd name="T31" fmla="*/ 55 h 152"/>
                <a:gd name="T32" fmla="*/ 75 w 152"/>
                <a:gd name="T33" fmla="*/ 6 h 152"/>
                <a:gd name="T34" fmla="*/ 77 w 152"/>
                <a:gd name="T35" fmla="*/ 67 h 152"/>
                <a:gd name="T36" fmla="*/ 77 w 152"/>
                <a:gd name="T37" fmla="*/ 61 h 152"/>
                <a:gd name="T38" fmla="*/ 77 w 152"/>
                <a:gd name="T39" fmla="*/ 68 h 152"/>
                <a:gd name="T40" fmla="*/ 77 w 152"/>
                <a:gd name="T41" fmla="*/ 85 h 152"/>
                <a:gd name="T42" fmla="*/ 77 w 152"/>
                <a:gd name="T43" fmla="*/ 68 h 152"/>
                <a:gd name="T44" fmla="*/ 67 w 152"/>
                <a:gd name="T45" fmla="*/ 89 h 152"/>
                <a:gd name="T46" fmla="*/ 71 w 152"/>
                <a:gd name="T47" fmla="*/ 84 h 152"/>
                <a:gd name="T48" fmla="*/ 67 w 152"/>
                <a:gd name="T49" fmla="*/ 73 h 152"/>
                <a:gd name="T50" fmla="*/ 62 w 152"/>
                <a:gd name="T51" fmla="*/ 72 h 152"/>
                <a:gd name="T52" fmla="*/ 67 w 152"/>
                <a:gd name="T53" fmla="*/ 73 h 152"/>
                <a:gd name="T54" fmla="*/ 61 w 152"/>
                <a:gd name="T55" fmla="*/ 41 h 152"/>
                <a:gd name="T56" fmla="*/ 17 w 152"/>
                <a:gd name="T57" fmla="*/ 40 h 152"/>
                <a:gd name="T58" fmla="*/ 12 w 152"/>
                <a:gd name="T59" fmla="*/ 48 h 152"/>
                <a:gd name="T60" fmla="*/ 54 w 152"/>
                <a:gd name="T61" fmla="*/ 75 h 152"/>
                <a:gd name="T62" fmla="*/ 12 w 152"/>
                <a:gd name="T63" fmla="*/ 48 h 152"/>
                <a:gd name="T64" fmla="*/ 7 w 152"/>
                <a:gd name="T65" fmla="*/ 67 h 152"/>
                <a:gd name="T66" fmla="*/ 41 w 152"/>
                <a:gd name="T67" fmla="*/ 91 h 152"/>
                <a:gd name="T68" fmla="*/ 6 w 152"/>
                <a:gd name="T69" fmla="*/ 80 h 152"/>
                <a:gd name="T70" fmla="*/ 34 w 152"/>
                <a:gd name="T71" fmla="*/ 123 h 152"/>
                <a:gd name="T72" fmla="*/ 57 w 152"/>
                <a:gd name="T73" fmla="*/ 89 h 152"/>
                <a:gd name="T74" fmla="*/ 47 w 152"/>
                <a:gd name="T75" fmla="*/ 122 h 152"/>
                <a:gd name="T76" fmla="*/ 46 w 152"/>
                <a:gd name="T77" fmla="*/ 123 h 152"/>
                <a:gd name="T78" fmla="*/ 30 w 152"/>
                <a:gd name="T79" fmla="*/ 129 h 152"/>
                <a:gd name="T80" fmla="*/ 46 w 152"/>
                <a:gd name="T81" fmla="*/ 140 h 152"/>
                <a:gd name="T82" fmla="*/ 61 w 152"/>
                <a:gd name="T83" fmla="*/ 122 h 152"/>
                <a:gd name="T84" fmla="*/ 80 w 152"/>
                <a:gd name="T85" fmla="*/ 115 h 152"/>
                <a:gd name="T86" fmla="*/ 87 w 152"/>
                <a:gd name="T87" fmla="*/ 122 h 152"/>
                <a:gd name="T88" fmla="*/ 80 w 152"/>
                <a:gd name="T89" fmla="*/ 147 h 152"/>
                <a:gd name="T90" fmla="*/ 101 w 152"/>
                <a:gd name="T91" fmla="*/ 123 h 152"/>
                <a:gd name="T92" fmla="*/ 82 w 152"/>
                <a:gd name="T93" fmla="*/ 99 h 152"/>
                <a:gd name="T94" fmla="*/ 113 w 152"/>
                <a:gd name="T95" fmla="*/ 122 h 152"/>
                <a:gd name="T96" fmla="*/ 119 w 152"/>
                <a:gd name="T97" fmla="*/ 132 h 152"/>
                <a:gd name="T98" fmla="*/ 146 w 152"/>
                <a:gd name="T99" fmla="*/ 87 h 152"/>
                <a:gd name="T100" fmla="*/ 145 w 152"/>
                <a:gd name="T101" fmla="*/ 93 h 152"/>
                <a:gd name="T102" fmla="*/ 143 w 152"/>
                <a:gd name="T103" fmla="*/ 98 h 152"/>
                <a:gd name="T104" fmla="*/ 142 w 152"/>
                <a:gd name="T105" fmla="*/ 101 h 152"/>
                <a:gd name="T106" fmla="*/ 140 w 152"/>
                <a:gd name="T107" fmla="*/ 106 h 152"/>
                <a:gd name="T108" fmla="*/ 130 w 152"/>
                <a:gd name="T109" fmla="*/ 122 h 152"/>
                <a:gd name="T110" fmla="*/ 127 w 152"/>
                <a:gd name="T111" fmla="*/ 125 h 152"/>
                <a:gd name="T112" fmla="*/ 125 w 152"/>
                <a:gd name="T113" fmla="*/ 122 h 152"/>
                <a:gd name="T114" fmla="*/ 114 w 152"/>
                <a:gd name="T115" fmla="*/ 85 h 152"/>
                <a:gd name="T116" fmla="*/ 147 w 152"/>
                <a:gd name="T117" fmla="*/ 73 h 152"/>
                <a:gd name="T118" fmla="*/ 146 w 152"/>
                <a:gd name="T119" fmla="*/ 8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52">
                  <a:moveTo>
                    <a:pt x="73" y="1"/>
                  </a:moveTo>
                  <a:cubicBezTo>
                    <a:pt x="32" y="3"/>
                    <a:pt x="0" y="38"/>
                    <a:pt x="2" y="80"/>
                  </a:cubicBezTo>
                  <a:cubicBezTo>
                    <a:pt x="2" y="96"/>
                    <a:pt x="8" y="111"/>
                    <a:pt x="17" y="122"/>
                  </a:cubicBezTo>
                  <a:cubicBezTo>
                    <a:pt x="17" y="123"/>
                    <a:pt x="18" y="123"/>
                    <a:pt x="18" y="123"/>
                  </a:cubicBezTo>
                  <a:cubicBezTo>
                    <a:pt x="32" y="141"/>
                    <a:pt x="55" y="152"/>
                    <a:pt x="80" y="151"/>
                  </a:cubicBezTo>
                  <a:cubicBezTo>
                    <a:pt x="103" y="150"/>
                    <a:pt x="122" y="139"/>
                    <a:pt x="135" y="123"/>
                  </a:cubicBezTo>
                  <a:cubicBezTo>
                    <a:pt x="136" y="123"/>
                    <a:pt x="136" y="123"/>
                    <a:pt x="136" y="122"/>
                  </a:cubicBezTo>
                  <a:cubicBezTo>
                    <a:pt x="146" y="109"/>
                    <a:pt x="152" y="92"/>
                    <a:pt x="152" y="73"/>
                  </a:cubicBezTo>
                  <a:cubicBezTo>
                    <a:pt x="150" y="32"/>
                    <a:pt x="115" y="0"/>
                    <a:pt x="73" y="1"/>
                  </a:cubicBezTo>
                  <a:close/>
                  <a:moveTo>
                    <a:pt x="145" y="62"/>
                  </a:moveTo>
                  <a:cubicBezTo>
                    <a:pt x="100" y="78"/>
                    <a:pt x="100" y="78"/>
                    <a:pt x="100" y="78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143" y="53"/>
                    <a:pt x="143" y="53"/>
                    <a:pt x="143" y="53"/>
                  </a:cubicBezTo>
                  <a:cubicBezTo>
                    <a:pt x="144" y="56"/>
                    <a:pt x="144" y="59"/>
                    <a:pt x="145" y="62"/>
                  </a:cubicBezTo>
                  <a:close/>
                  <a:moveTo>
                    <a:pt x="138" y="43"/>
                  </a:moveTo>
                  <a:cubicBezTo>
                    <a:pt x="105" y="51"/>
                    <a:pt x="105" y="51"/>
                    <a:pt x="105" y="5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112" y="13"/>
                    <a:pt x="129" y="26"/>
                    <a:pt x="138" y="43"/>
                  </a:cubicBezTo>
                  <a:close/>
                  <a:moveTo>
                    <a:pt x="88" y="70"/>
                  </a:moveTo>
                  <a:cubicBezTo>
                    <a:pt x="89" y="69"/>
                    <a:pt x="91" y="70"/>
                    <a:pt x="91" y="72"/>
                  </a:cubicBezTo>
                  <a:cubicBezTo>
                    <a:pt x="92" y="73"/>
                    <a:pt x="91" y="75"/>
                    <a:pt x="90" y="75"/>
                  </a:cubicBezTo>
                  <a:cubicBezTo>
                    <a:pt x="88" y="76"/>
                    <a:pt x="86" y="75"/>
                    <a:pt x="86" y="73"/>
                  </a:cubicBezTo>
                  <a:cubicBezTo>
                    <a:pt x="85" y="72"/>
                    <a:pt x="86" y="70"/>
                    <a:pt x="88" y="70"/>
                  </a:cubicBezTo>
                  <a:close/>
                  <a:moveTo>
                    <a:pt x="86" y="89"/>
                  </a:moveTo>
                  <a:cubicBezTo>
                    <a:pt x="84" y="90"/>
                    <a:pt x="83" y="90"/>
                    <a:pt x="82" y="88"/>
                  </a:cubicBezTo>
                  <a:cubicBezTo>
                    <a:pt x="81" y="87"/>
                    <a:pt x="81" y="85"/>
                    <a:pt x="82" y="84"/>
                  </a:cubicBezTo>
                  <a:cubicBezTo>
                    <a:pt x="84" y="84"/>
                    <a:pt x="85" y="84"/>
                    <a:pt x="86" y="85"/>
                  </a:cubicBezTo>
                  <a:cubicBezTo>
                    <a:pt x="87" y="86"/>
                    <a:pt x="87" y="88"/>
                    <a:pt x="86" y="89"/>
                  </a:cubicBezTo>
                  <a:close/>
                  <a:moveTo>
                    <a:pt x="75" y="6"/>
                  </a:moveTo>
                  <a:cubicBezTo>
                    <a:pt x="78" y="6"/>
                    <a:pt x="81" y="6"/>
                    <a:pt x="84" y="7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71" y="55"/>
                    <a:pt x="71" y="55"/>
                    <a:pt x="71" y="55"/>
                  </a:cubicBezTo>
                  <a:lnTo>
                    <a:pt x="75" y="6"/>
                  </a:lnTo>
                  <a:close/>
                  <a:moveTo>
                    <a:pt x="79" y="64"/>
                  </a:moveTo>
                  <a:cubicBezTo>
                    <a:pt x="79" y="65"/>
                    <a:pt x="78" y="67"/>
                    <a:pt x="77" y="67"/>
                  </a:cubicBezTo>
                  <a:cubicBezTo>
                    <a:pt x="75" y="67"/>
                    <a:pt x="74" y="65"/>
                    <a:pt x="74" y="64"/>
                  </a:cubicBezTo>
                  <a:cubicBezTo>
                    <a:pt x="74" y="62"/>
                    <a:pt x="75" y="61"/>
                    <a:pt x="77" y="61"/>
                  </a:cubicBezTo>
                  <a:cubicBezTo>
                    <a:pt x="78" y="61"/>
                    <a:pt x="79" y="62"/>
                    <a:pt x="79" y="64"/>
                  </a:cubicBezTo>
                  <a:close/>
                  <a:moveTo>
                    <a:pt x="77" y="68"/>
                  </a:moveTo>
                  <a:cubicBezTo>
                    <a:pt x="81" y="68"/>
                    <a:pt x="85" y="72"/>
                    <a:pt x="85" y="76"/>
                  </a:cubicBezTo>
                  <a:cubicBezTo>
                    <a:pt x="85" y="81"/>
                    <a:pt x="81" y="85"/>
                    <a:pt x="77" y="85"/>
                  </a:cubicBezTo>
                  <a:cubicBezTo>
                    <a:pt x="72" y="85"/>
                    <a:pt x="68" y="81"/>
                    <a:pt x="68" y="76"/>
                  </a:cubicBezTo>
                  <a:cubicBezTo>
                    <a:pt x="68" y="72"/>
                    <a:pt x="72" y="68"/>
                    <a:pt x="77" y="68"/>
                  </a:cubicBezTo>
                  <a:close/>
                  <a:moveTo>
                    <a:pt x="71" y="88"/>
                  </a:moveTo>
                  <a:cubicBezTo>
                    <a:pt x="70" y="90"/>
                    <a:pt x="69" y="90"/>
                    <a:pt x="67" y="89"/>
                  </a:cubicBezTo>
                  <a:cubicBezTo>
                    <a:pt x="66" y="88"/>
                    <a:pt x="66" y="86"/>
                    <a:pt x="67" y="85"/>
                  </a:cubicBezTo>
                  <a:cubicBezTo>
                    <a:pt x="68" y="84"/>
                    <a:pt x="69" y="84"/>
                    <a:pt x="71" y="84"/>
                  </a:cubicBezTo>
                  <a:cubicBezTo>
                    <a:pt x="72" y="85"/>
                    <a:pt x="72" y="87"/>
                    <a:pt x="71" y="88"/>
                  </a:cubicBezTo>
                  <a:close/>
                  <a:moveTo>
                    <a:pt x="67" y="73"/>
                  </a:moveTo>
                  <a:cubicBezTo>
                    <a:pt x="67" y="75"/>
                    <a:pt x="65" y="76"/>
                    <a:pt x="64" y="75"/>
                  </a:cubicBezTo>
                  <a:cubicBezTo>
                    <a:pt x="62" y="75"/>
                    <a:pt x="61" y="73"/>
                    <a:pt x="62" y="72"/>
                  </a:cubicBezTo>
                  <a:cubicBezTo>
                    <a:pt x="62" y="70"/>
                    <a:pt x="64" y="69"/>
                    <a:pt x="65" y="70"/>
                  </a:cubicBezTo>
                  <a:cubicBezTo>
                    <a:pt x="67" y="70"/>
                    <a:pt x="68" y="72"/>
                    <a:pt x="67" y="73"/>
                  </a:cubicBezTo>
                  <a:close/>
                  <a:moveTo>
                    <a:pt x="64" y="7"/>
                  </a:moveTo>
                  <a:cubicBezTo>
                    <a:pt x="61" y="41"/>
                    <a:pt x="61" y="41"/>
                    <a:pt x="61" y="41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23"/>
                    <a:pt x="44" y="11"/>
                    <a:pt x="64" y="7"/>
                  </a:cubicBezTo>
                  <a:close/>
                  <a:moveTo>
                    <a:pt x="12" y="48"/>
                  </a:moveTo>
                  <a:cubicBezTo>
                    <a:pt x="59" y="61"/>
                    <a:pt x="59" y="61"/>
                    <a:pt x="59" y="61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0" y="53"/>
                    <a:pt x="12" y="48"/>
                    <a:pt x="12" y="48"/>
                  </a:cubicBezTo>
                  <a:close/>
                  <a:moveTo>
                    <a:pt x="6" y="80"/>
                  </a:moveTo>
                  <a:cubicBezTo>
                    <a:pt x="6" y="75"/>
                    <a:pt x="6" y="71"/>
                    <a:pt x="7" y="67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4" y="111"/>
                    <a:pt x="7" y="96"/>
                    <a:pt x="6" y="80"/>
                  </a:cubicBezTo>
                  <a:close/>
                  <a:moveTo>
                    <a:pt x="30" y="129"/>
                  </a:moveTo>
                  <a:cubicBezTo>
                    <a:pt x="34" y="123"/>
                    <a:pt x="34" y="123"/>
                    <a:pt x="34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4" y="132"/>
                    <a:pt x="32" y="131"/>
                    <a:pt x="30" y="129"/>
                  </a:cubicBezTo>
                  <a:close/>
                  <a:moveTo>
                    <a:pt x="80" y="147"/>
                  </a:moveTo>
                  <a:cubicBezTo>
                    <a:pt x="68" y="147"/>
                    <a:pt x="56" y="144"/>
                    <a:pt x="46" y="140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104" y="141"/>
                    <a:pt x="104" y="141"/>
                    <a:pt x="104" y="141"/>
                  </a:cubicBezTo>
                  <a:cubicBezTo>
                    <a:pt x="96" y="144"/>
                    <a:pt x="88" y="146"/>
                    <a:pt x="80" y="147"/>
                  </a:cubicBezTo>
                  <a:close/>
                  <a:moveTo>
                    <a:pt x="112" y="137"/>
                  </a:moveTo>
                  <a:cubicBezTo>
                    <a:pt x="101" y="123"/>
                    <a:pt x="101" y="123"/>
                    <a:pt x="101" y="123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17" y="134"/>
                    <a:pt x="114" y="136"/>
                    <a:pt x="112" y="137"/>
                  </a:cubicBezTo>
                  <a:close/>
                  <a:moveTo>
                    <a:pt x="146" y="87"/>
                  </a:moveTo>
                  <a:cubicBezTo>
                    <a:pt x="146" y="88"/>
                    <a:pt x="146" y="89"/>
                    <a:pt x="145" y="90"/>
                  </a:cubicBezTo>
                  <a:cubicBezTo>
                    <a:pt x="145" y="91"/>
                    <a:pt x="145" y="92"/>
                    <a:pt x="145" y="93"/>
                  </a:cubicBezTo>
                  <a:cubicBezTo>
                    <a:pt x="145" y="94"/>
                    <a:pt x="144" y="95"/>
                    <a:pt x="144" y="95"/>
                  </a:cubicBezTo>
                  <a:cubicBezTo>
                    <a:pt x="144" y="96"/>
                    <a:pt x="144" y="97"/>
                    <a:pt x="143" y="98"/>
                  </a:cubicBezTo>
                  <a:cubicBezTo>
                    <a:pt x="143" y="98"/>
                    <a:pt x="143" y="99"/>
                    <a:pt x="143" y="99"/>
                  </a:cubicBezTo>
                  <a:cubicBezTo>
                    <a:pt x="143" y="100"/>
                    <a:pt x="143" y="100"/>
                    <a:pt x="142" y="101"/>
                  </a:cubicBezTo>
                  <a:cubicBezTo>
                    <a:pt x="142" y="102"/>
                    <a:pt x="142" y="103"/>
                    <a:pt x="141" y="103"/>
                  </a:cubicBezTo>
                  <a:cubicBezTo>
                    <a:pt x="141" y="104"/>
                    <a:pt x="141" y="105"/>
                    <a:pt x="140" y="106"/>
                  </a:cubicBezTo>
                  <a:cubicBezTo>
                    <a:pt x="140" y="107"/>
                    <a:pt x="139" y="108"/>
                    <a:pt x="139" y="109"/>
                  </a:cubicBezTo>
                  <a:cubicBezTo>
                    <a:pt x="136" y="114"/>
                    <a:pt x="133" y="118"/>
                    <a:pt x="130" y="122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8" y="124"/>
                    <a:pt x="128" y="124"/>
                    <a:pt x="127" y="125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71"/>
                    <a:pt x="147" y="72"/>
                    <a:pt x="147" y="73"/>
                  </a:cubicBezTo>
                  <a:cubicBezTo>
                    <a:pt x="147" y="74"/>
                    <a:pt x="147" y="76"/>
                    <a:pt x="147" y="77"/>
                  </a:cubicBezTo>
                  <a:cubicBezTo>
                    <a:pt x="147" y="79"/>
                    <a:pt x="147" y="81"/>
                    <a:pt x="146" y="83"/>
                  </a:cubicBezTo>
                  <a:cubicBezTo>
                    <a:pt x="146" y="84"/>
                    <a:pt x="146" y="86"/>
                    <a:pt x="146" y="87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3" name="Oval 811"/>
            <p:cNvSpPr>
              <a:spLocks noChangeArrowheads="1"/>
            </p:cNvSpPr>
            <p:nvPr/>
          </p:nvSpPr>
          <p:spPr bwMode="auto">
            <a:xfrm>
              <a:off x="909637" y="3830638"/>
              <a:ext cx="19050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4" name="Freeform 812"/>
            <p:cNvSpPr>
              <a:spLocks/>
            </p:cNvSpPr>
            <p:nvPr/>
          </p:nvSpPr>
          <p:spPr bwMode="auto">
            <a:xfrm>
              <a:off x="950912" y="3860800"/>
              <a:ext cx="25400" cy="25400"/>
            </a:xfrm>
            <a:custGeom>
              <a:avLst/>
              <a:gdLst>
                <a:gd name="T0" fmla="*/ 6 w 7"/>
                <a:gd name="T1" fmla="*/ 3 h 7"/>
                <a:gd name="T2" fmla="*/ 5 w 7"/>
                <a:gd name="T3" fmla="*/ 6 h 7"/>
                <a:gd name="T4" fmla="*/ 1 w 7"/>
                <a:gd name="T5" fmla="*/ 4 h 7"/>
                <a:gd name="T6" fmla="*/ 3 w 7"/>
                <a:gd name="T7" fmla="*/ 1 h 7"/>
                <a:gd name="T8" fmla="*/ 6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5" y="6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5" name="Freeform 813"/>
            <p:cNvSpPr>
              <a:spLocks/>
            </p:cNvSpPr>
            <p:nvPr/>
          </p:nvSpPr>
          <p:spPr bwMode="auto">
            <a:xfrm>
              <a:off x="935037" y="3916363"/>
              <a:ext cx="22225" cy="22225"/>
            </a:xfrm>
            <a:custGeom>
              <a:avLst/>
              <a:gdLst>
                <a:gd name="T0" fmla="*/ 5 w 6"/>
                <a:gd name="T1" fmla="*/ 5 h 6"/>
                <a:gd name="T2" fmla="*/ 1 w 6"/>
                <a:gd name="T3" fmla="*/ 4 h 6"/>
                <a:gd name="T4" fmla="*/ 1 w 6"/>
                <a:gd name="T5" fmla="*/ 0 h 6"/>
                <a:gd name="T6" fmla="*/ 5 w 6"/>
                <a:gd name="T7" fmla="*/ 1 h 6"/>
                <a:gd name="T8" fmla="*/ 5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3" y="6"/>
                    <a:pt x="2" y="6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6" name="Freeform 814"/>
            <p:cNvSpPr>
              <a:spLocks/>
            </p:cNvSpPr>
            <p:nvPr/>
          </p:nvSpPr>
          <p:spPr bwMode="auto">
            <a:xfrm>
              <a:off x="879475" y="3916363"/>
              <a:ext cx="22225" cy="22225"/>
            </a:xfrm>
            <a:custGeom>
              <a:avLst/>
              <a:gdLst>
                <a:gd name="T0" fmla="*/ 5 w 6"/>
                <a:gd name="T1" fmla="*/ 4 h 6"/>
                <a:gd name="T2" fmla="*/ 1 w 6"/>
                <a:gd name="T3" fmla="*/ 5 h 6"/>
                <a:gd name="T4" fmla="*/ 1 w 6"/>
                <a:gd name="T5" fmla="*/ 1 h 6"/>
                <a:gd name="T6" fmla="*/ 5 w 6"/>
                <a:gd name="T7" fmla="*/ 0 h 6"/>
                <a:gd name="T8" fmla="*/ 5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1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7" name="Freeform 815"/>
            <p:cNvSpPr>
              <a:spLocks/>
            </p:cNvSpPr>
            <p:nvPr/>
          </p:nvSpPr>
          <p:spPr bwMode="auto">
            <a:xfrm>
              <a:off x="860425" y="3860800"/>
              <a:ext cx="26988" cy="25400"/>
            </a:xfrm>
            <a:custGeom>
              <a:avLst/>
              <a:gdLst>
                <a:gd name="T0" fmla="*/ 6 w 7"/>
                <a:gd name="T1" fmla="*/ 4 h 7"/>
                <a:gd name="T2" fmla="*/ 3 w 7"/>
                <a:gd name="T3" fmla="*/ 6 h 7"/>
                <a:gd name="T4" fmla="*/ 1 w 7"/>
                <a:gd name="T5" fmla="*/ 3 h 7"/>
                <a:gd name="T6" fmla="*/ 4 w 7"/>
                <a:gd name="T7" fmla="*/ 1 h 7"/>
                <a:gd name="T8" fmla="*/ 6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8" name="Oval 816"/>
            <p:cNvSpPr>
              <a:spLocks noChangeArrowheads="1"/>
            </p:cNvSpPr>
            <p:nvPr/>
          </p:nvSpPr>
          <p:spPr bwMode="auto">
            <a:xfrm>
              <a:off x="887412" y="3856038"/>
              <a:ext cx="63500" cy="6350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9" name="Freeform 817"/>
            <p:cNvSpPr>
              <a:spLocks/>
            </p:cNvSpPr>
            <p:nvPr/>
          </p:nvSpPr>
          <p:spPr bwMode="auto">
            <a:xfrm>
              <a:off x="744537" y="3935413"/>
              <a:ext cx="142875" cy="168275"/>
            </a:xfrm>
            <a:custGeom>
              <a:avLst/>
              <a:gdLst>
                <a:gd name="T0" fmla="*/ 38 w 38"/>
                <a:gd name="T1" fmla="*/ 8 h 45"/>
                <a:gd name="T2" fmla="*/ 7 w 38"/>
                <a:gd name="T3" fmla="*/ 45 h 45"/>
                <a:gd name="T4" fmla="*/ 0 w 38"/>
                <a:gd name="T5" fmla="*/ 40 h 45"/>
                <a:gd name="T6" fmla="*/ 27 w 38"/>
                <a:gd name="T7" fmla="*/ 0 h 45"/>
                <a:gd name="T8" fmla="*/ 38 w 38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8"/>
                  </a:moveTo>
                  <a:cubicBezTo>
                    <a:pt x="7" y="45"/>
                    <a:pt x="7" y="45"/>
                    <a:pt x="7" y="45"/>
                  </a:cubicBezTo>
                  <a:cubicBezTo>
                    <a:pt x="4" y="43"/>
                    <a:pt x="2" y="42"/>
                    <a:pt x="0" y="4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8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Freeform 818"/>
            <p:cNvSpPr>
              <a:spLocks/>
            </p:cNvSpPr>
            <p:nvPr/>
          </p:nvSpPr>
          <p:spPr bwMode="auto">
            <a:xfrm>
              <a:off x="665162" y="3781425"/>
              <a:ext cx="187325" cy="101600"/>
            </a:xfrm>
            <a:custGeom>
              <a:avLst/>
              <a:gdLst>
                <a:gd name="T0" fmla="*/ 50 w 50"/>
                <a:gd name="T1" fmla="*/ 13 h 27"/>
                <a:gd name="T2" fmla="*/ 45 w 50"/>
                <a:gd name="T3" fmla="*/ 27 h 27"/>
                <a:gd name="T4" fmla="*/ 0 w 50"/>
                <a:gd name="T5" fmla="*/ 8 h 27"/>
                <a:gd name="T6" fmla="*/ 3 w 50"/>
                <a:gd name="T7" fmla="*/ 0 h 27"/>
                <a:gd name="T8" fmla="*/ 50 w 50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50" y="13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3" y="0"/>
                    <a:pt x="3" y="0"/>
                  </a:cubicBezTo>
                  <a:lnTo>
                    <a:pt x="50" y="1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1" name="Freeform 819"/>
            <p:cNvSpPr>
              <a:spLocks/>
            </p:cNvSpPr>
            <p:nvPr/>
          </p:nvSpPr>
          <p:spPr bwMode="auto">
            <a:xfrm>
              <a:off x="898525" y="3624263"/>
              <a:ext cx="52388" cy="184150"/>
            </a:xfrm>
            <a:custGeom>
              <a:avLst/>
              <a:gdLst>
                <a:gd name="T0" fmla="*/ 14 w 14"/>
                <a:gd name="T1" fmla="*/ 49 h 49"/>
                <a:gd name="T2" fmla="*/ 0 w 14"/>
                <a:gd name="T3" fmla="*/ 49 h 49"/>
                <a:gd name="T4" fmla="*/ 4 w 14"/>
                <a:gd name="T5" fmla="*/ 0 h 49"/>
                <a:gd name="T6" fmla="*/ 13 w 14"/>
                <a:gd name="T7" fmla="*/ 1 h 49"/>
                <a:gd name="T8" fmla="*/ 14 w 1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9">
                  <a:moveTo>
                    <a:pt x="14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10" y="0"/>
                    <a:pt x="13" y="1"/>
                  </a:cubicBezTo>
                  <a:lnTo>
                    <a:pt x="14" y="4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2" name="Freeform 820"/>
            <p:cNvSpPr>
              <a:spLocks/>
            </p:cNvSpPr>
            <p:nvPr/>
          </p:nvSpPr>
          <p:spPr bwMode="auto">
            <a:xfrm>
              <a:off x="992187" y="3800475"/>
              <a:ext cx="182563" cy="93663"/>
            </a:xfrm>
            <a:custGeom>
              <a:avLst/>
              <a:gdLst>
                <a:gd name="T0" fmla="*/ 49 w 49"/>
                <a:gd name="T1" fmla="*/ 9 h 25"/>
                <a:gd name="T2" fmla="*/ 4 w 49"/>
                <a:gd name="T3" fmla="*/ 25 h 25"/>
                <a:gd name="T4" fmla="*/ 0 w 49"/>
                <a:gd name="T5" fmla="*/ 12 h 25"/>
                <a:gd name="T6" fmla="*/ 47 w 49"/>
                <a:gd name="T7" fmla="*/ 0 h 25"/>
                <a:gd name="T8" fmla="*/ 49 w 49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5">
                  <a:moveTo>
                    <a:pt x="49" y="9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3"/>
                    <a:pt x="48" y="6"/>
                    <a:pt x="49" y="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3" name="Freeform 821"/>
            <p:cNvSpPr>
              <a:spLocks/>
            </p:cNvSpPr>
            <p:nvPr/>
          </p:nvSpPr>
          <p:spPr bwMode="auto">
            <a:xfrm>
              <a:off x="939800" y="3943350"/>
              <a:ext cx="138113" cy="171450"/>
            </a:xfrm>
            <a:custGeom>
              <a:avLst/>
              <a:gdLst>
                <a:gd name="T0" fmla="*/ 37 w 37"/>
                <a:gd name="T1" fmla="*/ 41 h 46"/>
                <a:gd name="T2" fmla="*/ 30 w 37"/>
                <a:gd name="T3" fmla="*/ 46 h 46"/>
                <a:gd name="T4" fmla="*/ 0 w 37"/>
                <a:gd name="T5" fmla="*/ 8 h 46"/>
                <a:gd name="T6" fmla="*/ 12 w 37"/>
                <a:gd name="T7" fmla="*/ 0 h 46"/>
                <a:gd name="T8" fmla="*/ 37 w 37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37" y="41"/>
                  </a:moveTo>
                  <a:cubicBezTo>
                    <a:pt x="35" y="43"/>
                    <a:pt x="32" y="45"/>
                    <a:pt x="30" y="4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7" y="4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4" name="Freeform 822"/>
            <p:cNvSpPr>
              <a:spLocks/>
            </p:cNvSpPr>
            <p:nvPr/>
          </p:nvSpPr>
          <p:spPr bwMode="auto">
            <a:xfrm>
              <a:off x="1044575" y="3863975"/>
              <a:ext cx="142875" cy="206375"/>
            </a:xfrm>
            <a:custGeom>
              <a:avLst/>
              <a:gdLst>
                <a:gd name="T0" fmla="*/ 37 w 38"/>
                <a:gd name="T1" fmla="*/ 3 h 55"/>
                <a:gd name="T2" fmla="*/ 17 w 38"/>
                <a:gd name="T3" fmla="*/ 55 h 55"/>
                <a:gd name="T4" fmla="*/ 0 w 38"/>
                <a:gd name="T5" fmla="*/ 26 h 55"/>
                <a:gd name="T6" fmla="*/ 4 w 38"/>
                <a:gd name="T7" fmla="*/ 15 h 55"/>
                <a:gd name="T8" fmla="*/ 36 w 38"/>
                <a:gd name="T9" fmla="*/ 0 h 55"/>
                <a:gd name="T10" fmla="*/ 37 w 38"/>
                <a:gd name="T1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5">
                  <a:moveTo>
                    <a:pt x="37" y="3"/>
                  </a:moveTo>
                  <a:cubicBezTo>
                    <a:pt x="38" y="23"/>
                    <a:pt x="30" y="42"/>
                    <a:pt x="17" y="5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7" y="2"/>
                    <a:pt x="37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5" name="Freeform 823"/>
            <p:cNvSpPr>
              <a:spLocks/>
            </p:cNvSpPr>
            <p:nvPr/>
          </p:nvSpPr>
          <p:spPr bwMode="auto">
            <a:xfrm>
              <a:off x="804862" y="4029075"/>
              <a:ext cx="217488" cy="123825"/>
            </a:xfrm>
            <a:custGeom>
              <a:avLst/>
              <a:gdLst>
                <a:gd name="T0" fmla="*/ 58 w 58"/>
                <a:gd name="T1" fmla="*/ 27 h 33"/>
                <a:gd name="T2" fmla="*/ 34 w 58"/>
                <a:gd name="T3" fmla="*/ 33 h 33"/>
                <a:gd name="T4" fmla="*/ 0 w 58"/>
                <a:gd name="T5" fmla="*/ 26 h 33"/>
                <a:gd name="T6" fmla="*/ 22 w 58"/>
                <a:gd name="T7" fmla="*/ 0 h 33"/>
                <a:gd name="T8" fmla="*/ 34 w 58"/>
                <a:gd name="T9" fmla="*/ 1 h 33"/>
                <a:gd name="T10" fmla="*/ 58 w 58"/>
                <a:gd name="T1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3">
                  <a:moveTo>
                    <a:pt x="58" y="27"/>
                  </a:moveTo>
                  <a:cubicBezTo>
                    <a:pt x="50" y="30"/>
                    <a:pt x="42" y="32"/>
                    <a:pt x="34" y="33"/>
                  </a:cubicBezTo>
                  <a:cubicBezTo>
                    <a:pt x="22" y="33"/>
                    <a:pt x="10" y="30"/>
                    <a:pt x="0" y="2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58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6" name="Freeform 824"/>
            <p:cNvSpPr>
              <a:spLocks/>
            </p:cNvSpPr>
            <p:nvPr/>
          </p:nvSpPr>
          <p:spPr bwMode="auto">
            <a:xfrm>
              <a:off x="654050" y="3852863"/>
              <a:ext cx="131763" cy="206375"/>
            </a:xfrm>
            <a:custGeom>
              <a:avLst/>
              <a:gdLst>
                <a:gd name="T0" fmla="*/ 35 w 35"/>
                <a:gd name="T1" fmla="*/ 25 h 55"/>
                <a:gd name="T2" fmla="*/ 18 w 35"/>
                <a:gd name="T3" fmla="*/ 55 h 55"/>
                <a:gd name="T4" fmla="*/ 0 w 35"/>
                <a:gd name="T5" fmla="*/ 13 h 55"/>
                <a:gd name="T6" fmla="*/ 1 w 35"/>
                <a:gd name="T7" fmla="*/ 0 h 55"/>
                <a:gd name="T8" fmla="*/ 32 w 35"/>
                <a:gd name="T9" fmla="*/ 13 h 55"/>
                <a:gd name="T10" fmla="*/ 35 w 35"/>
                <a:gd name="T11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5">
                  <a:moveTo>
                    <a:pt x="35" y="2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8" y="44"/>
                    <a:pt x="1" y="29"/>
                    <a:pt x="0" y="13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32" y="13"/>
                    <a:pt x="32" y="13"/>
                    <a:pt x="32" y="13"/>
                  </a:cubicBezTo>
                  <a:lnTo>
                    <a:pt x="35" y="25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" name="Freeform 825"/>
            <p:cNvSpPr>
              <a:spLocks/>
            </p:cNvSpPr>
            <p:nvPr/>
          </p:nvSpPr>
          <p:spPr bwMode="auto">
            <a:xfrm>
              <a:off x="695325" y="3627438"/>
              <a:ext cx="176213" cy="150813"/>
            </a:xfrm>
            <a:custGeom>
              <a:avLst/>
              <a:gdLst>
                <a:gd name="T0" fmla="*/ 47 w 47"/>
                <a:gd name="T1" fmla="*/ 0 h 40"/>
                <a:gd name="T2" fmla="*/ 44 w 47"/>
                <a:gd name="T3" fmla="*/ 34 h 40"/>
                <a:gd name="T4" fmla="*/ 34 w 47"/>
                <a:gd name="T5" fmla="*/ 40 h 40"/>
                <a:gd name="T6" fmla="*/ 0 w 47"/>
                <a:gd name="T7" fmla="*/ 33 h 40"/>
                <a:gd name="T8" fmla="*/ 47 w 47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0">
                  <a:moveTo>
                    <a:pt x="47" y="0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" y="16"/>
                    <a:pt x="27" y="4"/>
                    <a:pt x="47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" name="Freeform 826"/>
            <p:cNvSpPr>
              <a:spLocks/>
            </p:cNvSpPr>
            <p:nvPr/>
          </p:nvSpPr>
          <p:spPr bwMode="auto">
            <a:xfrm>
              <a:off x="981075" y="3632200"/>
              <a:ext cx="168275" cy="160338"/>
            </a:xfrm>
            <a:custGeom>
              <a:avLst/>
              <a:gdLst>
                <a:gd name="T0" fmla="*/ 45 w 45"/>
                <a:gd name="T1" fmla="*/ 35 h 43"/>
                <a:gd name="T2" fmla="*/ 12 w 45"/>
                <a:gd name="T3" fmla="*/ 43 h 43"/>
                <a:gd name="T4" fmla="*/ 3 w 45"/>
                <a:gd name="T5" fmla="*/ 35 h 43"/>
                <a:gd name="T6" fmla="*/ 0 w 45"/>
                <a:gd name="T7" fmla="*/ 0 h 43"/>
                <a:gd name="T8" fmla="*/ 45 w 45"/>
                <a:gd name="T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35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5"/>
                    <a:pt x="36" y="18"/>
                    <a:pt x="45" y="3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" name="Freeform 827"/>
            <p:cNvSpPr>
              <a:spLocks noEditPoints="1"/>
            </p:cNvSpPr>
            <p:nvPr/>
          </p:nvSpPr>
          <p:spPr bwMode="auto">
            <a:xfrm>
              <a:off x="4013200" y="3489325"/>
              <a:ext cx="800100" cy="798513"/>
            </a:xfrm>
            <a:custGeom>
              <a:avLst/>
              <a:gdLst>
                <a:gd name="T0" fmla="*/ 174 w 213"/>
                <a:gd name="T1" fmla="*/ 24 h 213"/>
                <a:gd name="T2" fmla="*/ 106 w 213"/>
                <a:gd name="T3" fmla="*/ 0 h 213"/>
                <a:gd name="T4" fmla="*/ 39 w 213"/>
                <a:gd name="T5" fmla="*/ 24 h 213"/>
                <a:gd name="T6" fmla="*/ 16 w 213"/>
                <a:gd name="T7" fmla="*/ 51 h 213"/>
                <a:gd name="T8" fmla="*/ 0 w 213"/>
                <a:gd name="T9" fmla="*/ 106 h 213"/>
                <a:gd name="T10" fmla="*/ 9 w 213"/>
                <a:gd name="T11" fmla="*/ 149 h 213"/>
                <a:gd name="T12" fmla="*/ 10 w 213"/>
                <a:gd name="T13" fmla="*/ 152 h 213"/>
                <a:gd name="T14" fmla="*/ 16 w 213"/>
                <a:gd name="T15" fmla="*/ 162 h 213"/>
                <a:gd name="T16" fmla="*/ 106 w 213"/>
                <a:gd name="T17" fmla="*/ 213 h 213"/>
                <a:gd name="T18" fmla="*/ 204 w 213"/>
                <a:gd name="T19" fmla="*/ 149 h 213"/>
                <a:gd name="T20" fmla="*/ 208 w 213"/>
                <a:gd name="T21" fmla="*/ 137 h 213"/>
                <a:gd name="T22" fmla="*/ 213 w 213"/>
                <a:gd name="T23" fmla="*/ 106 h 213"/>
                <a:gd name="T24" fmla="*/ 174 w 213"/>
                <a:gd name="T25" fmla="*/ 24 h 213"/>
                <a:gd name="T26" fmla="*/ 176 w 213"/>
                <a:gd name="T27" fmla="*/ 149 h 213"/>
                <a:gd name="T28" fmla="*/ 106 w 213"/>
                <a:gd name="T29" fmla="*/ 189 h 213"/>
                <a:gd name="T30" fmla="*/ 38 w 213"/>
                <a:gd name="T31" fmla="*/ 152 h 213"/>
                <a:gd name="T32" fmla="*/ 36 w 213"/>
                <a:gd name="T33" fmla="*/ 149 h 213"/>
                <a:gd name="T34" fmla="*/ 24 w 213"/>
                <a:gd name="T35" fmla="*/ 106 h 213"/>
                <a:gd name="T36" fmla="*/ 106 w 213"/>
                <a:gd name="T37" fmla="*/ 24 h 213"/>
                <a:gd name="T38" fmla="*/ 188 w 213"/>
                <a:gd name="T39" fmla="*/ 106 h 213"/>
                <a:gd name="T40" fmla="*/ 180 w 213"/>
                <a:gd name="T41" fmla="*/ 143 h 213"/>
                <a:gd name="T42" fmla="*/ 176 w 213"/>
                <a:gd name="T43" fmla="*/ 14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213">
                  <a:moveTo>
                    <a:pt x="174" y="24"/>
                  </a:moveTo>
                  <a:cubicBezTo>
                    <a:pt x="155" y="9"/>
                    <a:pt x="132" y="0"/>
                    <a:pt x="106" y="0"/>
                  </a:cubicBezTo>
                  <a:cubicBezTo>
                    <a:pt x="81" y="0"/>
                    <a:pt x="57" y="9"/>
                    <a:pt x="39" y="24"/>
                  </a:cubicBezTo>
                  <a:cubicBezTo>
                    <a:pt x="30" y="32"/>
                    <a:pt x="22" y="41"/>
                    <a:pt x="16" y="51"/>
                  </a:cubicBezTo>
                  <a:cubicBezTo>
                    <a:pt x="6" y="67"/>
                    <a:pt x="0" y="86"/>
                    <a:pt x="0" y="106"/>
                  </a:cubicBezTo>
                  <a:cubicBezTo>
                    <a:pt x="0" y="122"/>
                    <a:pt x="3" y="136"/>
                    <a:pt x="9" y="149"/>
                  </a:cubicBezTo>
                  <a:cubicBezTo>
                    <a:pt x="9" y="150"/>
                    <a:pt x="10" y="151"/>
                    <a:pt x="10" y="152"/>
                  </a:cubicBezTo>
                  <a:cubicBezTo>
                    <a:pt x="12" y="156"/>
                    <a:pt x="14" y="159"/>
                    <a:pt x="16" y="162"/>
                  </a:cubicBezTo>
                  <a:cubicBezTo>
                    <a:pt x="34" y="193"/>
                    <a:pt x="68" y="213"/>
                    <a:pt x="106" y="213"/>
                  </a:cubicBezTo>
                  <a:cubicBezTo>
                    <a:pt x="150" y="213"/>
                    <a:pt x="187" y="187"/>
                    <a:pt x="204" y="149"/>
                  </a:cubicBezTo>
                  <a:cubicBezTo>
                    <a:pt x="205" y="145"/>
                    <a:pt x="207" y="141"/>
                    <a:pt x="208" y="137"/>
                  </a:cubicBezTo>
                  <a:cubicBezTo>
                    <a:pt x="211" y="127"/>
                    <a:pt x="213" y="117"/>
                    <a:pt x="213" y="106"/>
                  </a:cubicBezTo>
                  <a:cubicBezTo>
                    <a:pt x="213" y="73"/>
                    <a:pt x="198" y="44"/>
                    <a:pt x="174" y="24"/>
                  </a:cubicBezTo>
                  <a:close/>
                  <a:moveTo>
                    <a:pt x="176" y="149"/>
                  </a:moveTo>
                  <a:cubicBezTo>
                    <a:pt x="162" y="173"/>
                    <a:pt x="136" y="189"/>
                    <a:pt x="106" y="189"/>
                  </a:cubicBezTo>
                  <a:cubicBezTo>
                    <a:pt x="78" y="189"/>
                    <a:pt x="53" y="174"/>
                    <a:pt x="38" y="152"/>
                  </a:cubicBezTo>
                  <a:cubicBezTo>
                    <a:pt x="37" y="151"/>
                    <a:pt x="37" y="150"/>
                    <a:pt x="36" y="149"/>
                  </a:cubicBezTo>
                  <a:cubicBezTo>
                    <a:pt x="28" y="137"/>
                    <a:pt x="24" y="122"/>
                    <a:pt x="24" y="106"/>
                  </a:cubicBezTo>
                  <a:cubicBezTo>
                    <a:pt x="24" y="61"/>
                    <a:pt x="61" y="24"/>
                    <a:pt x="106" y="24"/>
                  </a:cubicBezTo>
                  <a:cubicBezTo>
                    <a:pt x="152" y="24"/>
                    <a:pt x="188" y="61"/>
                    <a:pt x="188" y="106"/>
                  </a:cubicBezTo>
                  <a:cubicBezTo>
                    <a:pt x="188" y="120"/>
                    <a:pt x="185" y="132"/>
                    <a:pt x="180" y="143"/>
                  </a:cubicBezTo>
                  <a:cubicBezTo>
                    <a:pt x="179" y="145"/>
                    <a:pt x="178" y="147"/>
                    <a:pt x="176" y="149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" name="Freeform 828"/>
            <p:cNvSpPr>
              <a:spLocks noEditPoints="1"/>
            </p:cNvSpPr>
            <p:nvPr/>
          </p:nvSpPr>
          <p:spPr bwMode="auto">
            <a:xfrm>
              <a:off x="4103687" y="3579813"/>
              <a:ext cx="614363" cy="617538"/>
            </a:xfrm>
            <a:custGeom>
              <a:avLst/>
              <a:gdLst>
                <a:gd name="T0" fmla="*/ 82 w 164"/>
                <a:gd name="T1" fmla="*/ 0 h 165"/>
                <a:gd name="T2" fmla="*/ 0 w 164"/>
                <a:gd name="T3" fmla="*/ 82 h 165"/>
                <a:gd name="T4" fmla="*/ 12 w 164"/>
                <a:gd name="T5" fmla="*/ 125 h 165"/>
                <a:gd name="T6" fmla="*/ 14 w 164"/>
                <a:gd name="T7" fmla="*/ 128 h 165"/>
                <a:gd name="T8" fmla="*/ 82 w 164"/>
                <a:gd name="T9" fmla="*/ 165 h 165"/>
                <a:gd name="T10" fmla="*/ 152 w 164"/>
                <a:gd name="T11" fmla="*/ 125 h 165"/>
                <a:gd name="T12" fmla="*/ 156 w 164"/>
                <a:gd name="T13" fmla="*/ 119 h 165"/>
                <a:gd name="T14" fmla="*/ 164 w 164"/>
                <a:gd name="T15" fmla="*/ 82 h 165"/>
                <a:gd name="T16" fmla="*/ 82 w 164"/>
                <a:gd name="T17" fmla="*/ 0 h 165"/>
                <a:gd name="T18" fmla="*/ 147 w 164"/>
                <a:gd name="T19" fmla="*/ 121 h 165"/>
                <a:gd name="T20" fmla="*/ 144 w 164"/>
                <a:gd name="T21" fmla="*/ 125 h 165"/>
                <a:gd name="T22" fmla="*/ 86 w 164"/>
                <a:gd name="T23" fmla="*/ 157 h 165"/>
                <a:gd name="T24" fmla="*/ 23 w 164"/>
                <a:gd name="T25" fmla="*/ 128 h 165"/>
                <a:gd name="T26" fmla="*/ 21 w 164"/>
                <a:gd name="T27" fmla="*/ 125 h 165"/>
                <a:gd name="T28" fmla="*/ 7 w 164"/>
                <a:gd name="T29" fmla="*/ 86 h 165"/>
                <a:gd name="T30" fmla="*/ 79 w 164"/>
                <a:gd name="T31" fmla="*/ 7 h 165"/>
                <a:gd name="T32" fmla="*/ 157 w 164"/>
                <a:gd name="T33" fmla="*/ 79 h 165"/>
                <a:gd name="T34" fmla="*/ 147 w 164"/>
                <a:gd name="T35" fmla="*/ 12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98"/>
                    <a:pt x="4" y="113"/>
                    <a:pt x="12" y="125"/>
                  </a:cubicBezTo>
                  <a:cubicBezTo>
                    <a:pt x="13" y="126"/>
                    <a:pt x="13" y="127"/>
                    <a:pt x="14" y="128"/>
                  </a:cubicBezTo>
                  <a:cubicBezTo>
                    <a:pt x="29" y="150"/>
                    <a:pt x="54" y="165"/>
                    <a:pt x="82" y="165"/>
                  </a:cubicBezTo>
                  <a:cubicBezTo>
                    <a:pt x="112" y="165"/>
                    <a:pt x="138" y="149"/>
                    <a:pt x="152" y="125"/>
                  </a:cubicBezTo>
                  <a:cubicBezTo>
                    <a:pt x="154" y="123"/>
                    <a:pt x="155" y="121"/>
                    <a:pt x="156" y="119"/>
                  </a:cubicBezTo>
                  <a:cubicBezTo>
                    <a:pt x="161" y="108"/>
                    <a:pt x="164" y="96"/>
                    <a:pt x="164" y="82"/>
                  </a:cubicBezTo>
                  <a:cubicBezTo>
                    <a:pt x="164" y="37"/>
                    <a:pt x="128" y="0"/>
                    <a:pt x="82" y="0"/>
                  </a:cubicBezTo>
                  <a:close/>
                  <a:moveTo>
                    <a:pt x="147" y="121"/>
                  </a:moveTo>
                  <a:cubicBezTo>
                    <a:pt x="146" y="122"/>
                    <a:pt x="145" y="124"/>
                    <a:pt x="144" y="125"/>
                  </a:cubicBezTo>
                  <a:cubicBezTo>
                    <a:pt x="131" y="144"/>
                    <a:pt x="110" y="156"/>
                    <a:pt x="86" y="157"/>
                  </a:cubicBezTo>
                  <a:cubicBezTo>
                    <a:pt x="60" y="158"/>
                    <a:pt x="37" y="147"/>
                    <a:pt x="23" y="128"/>
                  </a:cubicBezTo>
                  <a:cubicBezTo>
                    <a:pt x="22" y="127"/>
                    <a:pt x="21" y="126"/>
                    <a:pt x="21" y="125"/>
                  </a:cubicBezTo>
                  <a:cubicBezTo>
                    <a:pt x="13" y="114"/>
                    <a:pt x="8" y="100"/>
                    <a:pt x="7" y="86"/>
                  </a:cubicBezTo>
                  <a:cubicBezTo>
                    <a:pt x="5" y="44"/>
                    <a:pt x="38" y="9"/>
                    <a:pt x="79" y="7"/>
                  </a:cubicBezTo>
                  <a:cubicBezTo>
                    <a:pt x="120" y="6"/>
                    <a:pt x="155" y="38"/>
                    <a:pt x="157" y="79"/>
                  </a:cubicBezTo>
                  <a:cubicBezTo>
                    <a:pt x="158" y="94"/>
                    <a:pt x="154" y="109"/>
                    <a:pt x="147" y="121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" name="Freeform 829"/>
            <p:cNvSpPr>
              <a:spLocks noEditPoints="1"/>
            </p:cNvSpPr>
            <p:nvPr/>
          </p:nvSpPr>
          <p:spPr bwMode="auto">
            <a:xfrm>
              <a:off x="4122737" y="3602038"/>
              <a:ext cx="573088" cy="569913"/>
            </a:xfrm>
            <a:custGeom>
              <a:avLst/>
              <a:gdLst>
                <a:gd name="T0" fmla="*/ 74 w 153"/>
                <a:gd name="T1" fmla="*/ 1 h 152"/>
                <a:gd name="T2" fmla="*/ 16 w 153"/>
                <a:gd name="T3" fmla="*/ 119 h 152"/>
                <a:gd name="T4" fmla="*/ 81 w 153"/>
                <a:gd name="T5" fmla="*/ 151 h 152"/>
                <a:gd name="T6" fmla="*/ 142 w 153"/>
                <a:gd name="T7" fmla="*/ 115 h 152"/>
                <a:gd name="T8" fmla="*/ 146 w 153"/>
                <a:gd name="T9" fmla="*/ 62 h 152"/>
                <a:gd name="T10" fmla="*/ 96 w 153"/>
                <a:gd name="T11" fmla="*/ 65 h 152"/>
                <a:gd name="T12" fmla="*/ 146 w 153"/>
                <a:gd name="T13" fmla="*/ 62 h 152"/>
                <a:gd name="T14" fmla="*/ 106 w 153"/>
                <a:gd name="T15" fmla="*/ 51 h 152"/>
                <a:gd name="T16" fmla="*/ 93 w 153"/>
                <a:gd name="T17" fmla="*/ 8 h 152"/>
                <a:gd name="T18" fmla="*/ 88 w 153"/>
                <a:gd name="T19" fmla="*/ 70 h 152"/>
                <a:gd name="T20" fmla="*/ 90 w 153"/>
                <a:gd name="T21" fmla="*/ 75 h 152"/>
                <a:gd name="T22" fmla="*/ 88 w 153"/>
                <a:gd name="T23" fmla="*/ 70 h 152"/>
                <a:gd name="T24" fmla="*/ 82 w 153"/>
                <a:gd name="T25" fmla="*/ 88 h 152"/>
                <a:gd name="T26" fmla="*/ 87 w 153"/>
                <a:gd name="T27" fmla="*/ 85 h 152"/>
                <a:gd name="T28" fmla="*/ 76 w 153"/>
                <a:gd name="T29" fmla="*/ 6 h 152"/>
                <a:gd name="T30" fmla="*/ 86 w 153"/>
                <a:gd name="T31" fmla="*/ 55 h 152"/>
                <a:gd name="T32" fmla="*/ 76 w 153"/>
                <a:gd name="T33" fmla="*/ 6 h 152"/>
                <a:gd name="T34" fmla="*/ 77 w 153"/>
                <a:gd name="T35" fmla="*/ 67 h 152"/>
                <a:gd name="T36" fmla="*/ 77 w 153"/>
                <a:gd name="T37" fmla="*/ 61 h 152"/>
                <a:gd name="T38" fmla="*/ 77 w 153"/>
                <a:gd name="T39" fmla="*/ 68 h 152"/>
                <a:gd name="T40" fmla="*/ 77 w 153"/>
                <a:gd name="T41" fmla="*/ 85 h 152"/>
                <a:gd name="T42" fmla="*/ 77 w 153"/>
                <a:gd name="T43" fmla="*/ 68 h 152"/>
                <a:gd name="T44" fmla="*/ 68 w 153"/>
                <a:gd name="T45" fmla="*/ 89 h 152"/>
                <a:gd name="T46" fmla="*/ 71 w 153"/>
                <a:gd name="T47" fmla="*/ 84 h 152"/>
                <a:gd name="T48" fmla="*/ 68 w 153"/>
                <a:gd name="T49" fmla="*/ 73 h 152"/>
                <a:gd name="T50" fmla="*/ 62 w 153"/>
                <a:gd name="T51" fmla="*/ 72 h 152"/>
                <a:gd name="T52" fmla="*/ 68 w 153"/>
                <a:gd name="T53" fmla="*/ 73 h 152"/>
                <a:gd name="T54" fmla="*/ 62 w 153"/>
                <a:gd name="T55" fmla="*/ 41 h 152"/>
                <a:gd name="T56" fmla="*/ 17 w 153"/>
                <a:gd name="T57" fmla="*/ 40 h 152"/>
                <a:gd name="T58" fmla="*/ 13 w 153"/>
                <a:gd name="T59" fmla="*/ 48 h 152"/>
                <a:gd name="T60" fmla="*/ 55 w 153"/>
                <a:gd name="T61" fmla="*/ 75 h 152"/>
                <a:gd name="T62" fmla="*/ 13 w 153"/>
                <a:gd name="T63" fmla="*/ 48 h 152"/>
                <a:gd name="T64" fmla="*/ 7 w 153"/>
                <a:gd name="T65" fmla="*/ 80 h 152"/>
                <a:gd name="T66" fmla="*/ 39 w 153"/>
                <a:gd name="T67" fmla="*/ 80 h 152"/>
                <a:gd name="T68" fmla="*/ 26 w 153"/>
                <a:gd name="T69" fmla="*/ 119 h 152"/>
                <a:gd name="T70" fmla="*/ 22 w 153"/>
                <a:gd name="T71" fmla="*/ 119 h 152"/>
                <a:gd name="T72" fmla="*/ 35 w 153"/>
                <a:gd name="T73" fmla="*/ 122 h 152"/>
                <a:gd name="T74" fmla="*/ 57 w 153"/>
                <a:gd name="T75" fmla="*/ 89 h 152"/>
                <a:gd name="T76" fmla="*/ 50 w 153"/>
                <a:gd name="T77" fmla="*/ 119 h 152"/>
                <a:gd name="T78" fmla="*/ 37 w 153"/>
                <a:gd name="T79" fmla="*/ 134 h 152"/>
                <a:gd name="T80" fmla="*/ 80 w 153"/>
                <a:gd name="T81" fmla="*/ 147 h 152"/>
                <a:gd name="T82" fmla="*/ 62 w 153"/>
                <a:gd name="T83" fmla="*/ 122 h 152"/>
                <a:gd name="T84" fmla="*/ 69 w 153"/>
                <a:gd name="T85" fmla="*/ 114 h 152"/>
                <a:gd name="T86" fmla="*/ 84 w 153"/>
                <a:gd name="T87" fmla="*/ 118 h 152"/>
                <a:gd name="T88" fmla="*/ 104 w 153"/>
                <a:gd name="T89" fmla="*/ 141 h 152"/>
                <a:gd name="T90" fmla="*/ 113 w 153"/>
                <a:gd name="T91" fmla="*/ 137 h 152"/>
                <a:gd name="T92" fmla="*/ 98 w 153"/>
                <a:gd name="T93" fmla="*/ 118 h 152"/>
                <a:gd name="T94" fmla="*/ 94 w 153"/>
                <a:gd name="T95" fmla="*/ 91 h 152"/>
                <a:gd name="T96" fmla="*/ 113 w 153"/>
                <a:gd name="T97" fmla="*/ 121 h 152"/>
                <a:gd name="T98" fmla="*/ 113 w 153"/>
                <a:gd name="T99" fmla="*/ 137 h 152"/>
                <a:gd name="T100" fmla="*/ 133 w 153"/>
                <a:gd name="T101" fmla="*/ 119 h 152"/>
                <a:gd name="T102" fmla="*/ 124 w 153"/>
                <a:gd name="T103" fmla="*/ 119 h 152"/>
                <a:gd name="T104" fmla="*/ 111 w 153"/>
                <a:gd name="T105" fmla="*/ 96 h 152"/>
                <a:gd name="T106" fmla="*/ 147 w 153"/>
                <a:gd name="T107" fmla="*/ 70 h 152"/>
                <a:gd name="T108" fmla="*/ 135 w 153"/>
                <a:gd name="T109" fmla="*/ 11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" h="152">
                  <a:moveTo>
                    <a:pt x="152" y="73"/>
                  </a:moveTo>
                  <a:cubicBezTo>
                    <a:pt x="150" y="32"/>
                    <a:pt x="115" y="0"/>
                    <a:pt x="74" y="1"/>
                  </a:cubicBezTo>
                  <a:cubicBezTo>
                    <a:pt x="33" y="3"/>
                    <a:pt x="0" y="38"/>
                    <a:pt x="2" y="80"/>
                  </a:cubicBezTo>
                  <a:cubicBezTo>
                    <a:pt x="3" y="94"/>
                    <a:pt x="8" y="108"/>
                    <a:pt x="16" y="119"/>
                  </a:cubicBezTo>
                  <a:cubicBezTo>
                    <a:pt x="16" y="120"/>
                    <a:pt x="17" y="121"/>
                    <a:pt x="18" y="122"/>
                  </a:cubicBezTo>
                  <a:cubicBezTo>
                    <a:pt x="32" y="141"/>
                    <a:pt x="55" y="152"/>
                    <a:pt x="81" y="151"/>
                  </a:cubicBezTo>
                  <a:cubicBezTo>
                    <a:pt x="105" y="150"/>
                    <a:pt x="126" y="138"/>
                    <a:pt x="139" y="119"/>
                  </a:cubicBezTo>
                  <a:cubicBezTo>
                    <a:pt x="140" y="118"/>
                    <a:pt x="141" y="116"/>
                    <a:pt x="142" y="115"/>
                  </a:cubicBezTo>
                  <a:cubicBezTo>
                    <a:pt x="149" y="103"/>
                    <a:pt x="153" y="88"/>
                    <a:pt x="152" y="73"/>
                  </a:cubicBezTo>
                  <a:close/>
                  <a:moveTo>
                    <a:pt x="146" y="62"/>
                  </a:moveTo>
                  <a:cubicBezTo>
                    <a:pt x="101" y="78"/>
                    <a:pt x="101" y="78"/>
                    <a:pt x="101" y="78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143" y="53"/>
                    <a:pt x="143" y="53"/>
                    <a:pt x="143" y="53"/>
                  </a:cubicBezTo>
                  <a:cubicBezTo>
                    <a:pt x="144" y="56"/>
                    <a:pt x="145" y="59"/>
                    <a:pt x="146" y="62"/>
                  </a:cubicBezTo>
                  <a:close/>
                  <a:moveTo>
                    <a:pt x="139" y="43"/>
                  </a:moveTo>
                  <a:cubicBezTo>
                    <a:pt x="106" y="51"/>
                    <a:pt x="106" y="51"/>
                    <a:pt x="106" y="51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113" y="13"/>
                    <a:pt x="130" y="26"/>
                    <a:pt x="139" y="43"/>
                  </a:cubicBezTo>
                  <a:close/>
                  <a:moveTo>
                    <a:pt x="88" y="70"/>
                  </a:moveTo>
                  <a:cubicBezTo>
                    <a:pt x="90" y="69"/>
                    <a:pt x="92" y="70"/>
                    <a:pt x="92" y="72"/>
                  </a:cubicBezTo>
                  <a:cubicBezTo>
                    <a:pt x="93" y="73"/>
                    <a:pt x="92" y="75"/>
                    <a:pt x="90" y="75"/>
                  </a:cubicBezTo>
                  <a:cubicBezTo>
                    <a:pt x="89" y="76"/>
                    <a:pt x="87" y="75"/>
                    <a:pt x="87" y="73"/>
                  </a:cubicBezTo>
                  <a:cubicBezTo>
                    <a:pt x="86" y="72"/>
                    <a:pt x="87" y="70"/>
                    <a:pt x="88" y="70"/>
                  </a:cubicBezTo>
                  <a:close/>
                  <a:moveTo>
                    <a:pt x="86" y="89"/>
                  </a:moveTo>
                  <a:cubicBezTo>
                    <a:pt x="85" y="90"/>
                    <a:pt x="83" y="90"/>
                    <a:pt x="82" y="88"/>
                  </a:cubicBezTo>
                  <a:cubicBezTo>
                    <a:pt x="82" y="87"/>
                    <a:pt x="82" y="85"/>
                    <a:pt x="83" y="84"/>
                  </a:cubicBezTo>
                  <a:cubicBezTo>
                    <a:pt x="84" y="84"/>
                    <a:pt x="86" y="84"/>
                    <a:pt x="87" y="85"/>
                  </a:cubicBezTo>
                  <a:cubicBezTo>
                    <a:pt x="88" y="86"/>
                    <a:pt x="88" y="88"/>
                    <a:pt x="86" y="89"/>
                  </a:cubicBezTo>
                  <a:close/>
                  <a:moveTo>
                    <a:pt x="76" y="6"/>
                  </a:moveTo>
                  <a:cubicBezTo>
                    <a:pt x="78" y="6"/>
                    <a:pt x="81" y="6"/>
                    <a:pt x="84" y="7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72" y="55"/>
                    <a:pt x="72" y="55"/>
                    <a:pt x="72" y="55"/>
                  </a:cubicBezTo>
                  <a:lnTo>
                    <a:pt x="76" y="6"/>
                  </a:lnTo>
                  <a:close/>
                  <a:moveTo>
                    <a:pt x="80" y="64"/>
                  </a:moveTo>
                  <a:cubicBezTo>
                    <a:pt x="80" y="65"/>
                    <a:pt x="79" y="67"/>
                    <a:pt x="77" y="67"/>
                  </a:cubicBezTo>
                  <a:cubicBezTo>
                    <a:pt x="76" y="67"/>
                    <a:pt x="74" y="65"/>
                    <a:pt x="74" y="64"/>
                  </a:cubicBezTo>
                  <a:cubicBezTo>
                    <a:pt x="74" y="62"/>
                    <a:pt x="76" y="61"/>
                    <a:pt x="77" y="61"/>
                  </a:cubicBezTo>
                  <a:cubicBezTo>
                    <a:pt x="79" y="61"/>
                    <a:pt x="80" y="62"/>
                    <a:pt x="80" y="64"/>
                  </a:cubicBezTo>
                  <a:close/>
                  <a:moveTo>
                    <a:pt x="77" y="68"/>
                  </a:moveTo>
                  <a:cubicBezTo>
                    <a:pt x="82" y="68"/>
                    <a:pt x="86" y="72"/>
                    <a:pt x="86" y="76"/>
                  </a:cubicBezTo>
                  <a:cubicBezTo>
                    <a:pt x="86" y="81"/>
                    <a:pt x="82" y="85"/>
                    <a:pt x="77" y="85"/>
                  </a:cubicBezTo>
                  <a:cubicBezTo>
                    <a:pt x="72" y="85"/>
                    <a:pt x="68" y="81"/>
                    <a:pt x="68" y="76"/>
                  </a:cubicBezTo>
                  <a:cubicBezTo>
                    <a:pt x="68" y="72"/>
                    <a:pt x="72" y="68"/>
                    <a:pt x="77" y="68"/>
                  </a:cubicBezTo>
                  <a:close/>
                  <a:moveTo>
                    <a:pt x="72" y="88"/>
                  </a:moveTo>
                  <a:cubicBezTo>
                    <a:pt x="71" y="90"/>
                    <a:pt x="69" y="90"/>
                    <a:pt x="68" y="89"/>
                  </a:cubicBezTo>
                  <a:cubicBezTo>
                    <a:pt x="67" y="88"/>
                    <a:pt x="67" y="86"/>
                    <a:pt x="67" y="85"/>
                  </a:cubicBezTo>
                  <a:cubicBezTo>
                    <a:pt x="68" y="84"/>
                    <a:pt x="70" y="84"/>
                    <a:pt x="71" y="84"/>
                  </a:cubicBezTo>
                  <a:cubicBezTo>
                    <a:pt x="73" y="85"/>
                    <a:pt x="73" y="87"/>
                    <a:pt x="72" y="88"/>
                  </a:cubicBezTo>
                  <a:close/>
                  <a:moveTo>
                    <a:pt x="68" y="73"/>
                  </a:moveTo>
                  <a:cubicBezTo>
                    <a:pt x="67" y="75"/>
                    <a:pt x="66" y="76"/>
                    <a:pt x="64" y="75"/>
                  </a:cubicBezTo>
                  <a:cubicBezTo>
                    <a:pt x="63" y="75"/>
                    <a:pt x="62" y="73"/>
                    <a:pt x="62" y="72"/>
                  </a:cubicBezTo>
                  <a:cubicBezTo>
                    <a:pt x="63" y="70"/>
                    <a:pt x="64" y="69"/>
                    <a:pt x="66" y="70"/>
                  </a:cubicBezTo>
                  <a:cubicBezTo>
                    <a:pt x="67" y="70"/>
                    <a:pt x="68" y="72"/>
                    <a:pt x="68" y="73"/>
                  </a:cubicBezTo>
                  <a:close/>
                  <a:moveTo>
                    <a:pt x="65" y="7"/>
                  </a:moveTo>
                  <a:cubicBezTo>
                    <a:pt x="62" y="41"/>
                    <a:pt x="62" y="41"/>
                    <a:pt x="62" y="41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23"/>
                    <a:pt x="45" y="11"/>
                    <a:pt x="65" y="7"/>
                  </a:cubicBezTo>
                  <a:close/>
                  <a:moveTo>
                    <a:pt x="13" y="48"/>
                  </a:moveTo>
                  <a:cubicBezTo>
                    <a:pt x="59" y="61"/>
                    <a:pt x="59" y="61"/>
                    <a:pt x="59" y="61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1" y="53"/>
                    <a:pt x="13" y="48"/>
                    <a:pt x="13" y="48"/>
                  </a:cubicBezTo>
                  <a:close/>
                  <a:moveTo>
                    <a:pt x="22" y="119"/>
                  </a:moveTo>
                  <a:cubicBezTo>
                    <a:pt x="13" y="108"/>
                    <a:pt x="8" y="94"/>
                    <a:pt x="7" y="80"/>
                  </a:cubicBezTo>
                  <a:cubicBezTo>
                    <a:pt x="7" y="75"/>
                    <a:pt x="7" y="71"/>
                    <a:pt x="8" y="67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3" y="121"/>
                    <a:pt x="22" y="120"/>
                    <a:pt x="22" y="119"/>
                  </a:cubicBezTo>
                  <a:close/>
                  <a:moveTo>
                    <a:pt x="31" y="129"/>
                  </a:moveTo>
                  <a:cubicBezTo>
                    <a:pt x="35" y="122"/>
                    <a:pt x="35" y="122"/>
                    <a:pt x="35" y="122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5" y="132"/>
                    <a:pt x="33" y="131"/>
                    <a:pt x="31" y="129"/>
                  </a:cubicBezTo>
                  <a:close/>
                  <a:moveTo>
                    <a:pt x="80" y="147"/>
                  </a:moveTo>
                  <a:cubicBezTo>
                    <a:pt x="68" y="147"/>
                    <a:pt x="57" y="144"/>
                    <a:pt x="47" y="14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9" y="114"/>
                    <a:pt x="69" y="114"/>
                    <a:pt x="69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4" y="118"/>
                    <a:pt x="84" y="118"/>
                    <a:pt x="84" y="118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104" y="141"/>
                    <a:pt x="104" y="141"/>
                    <a:pt x="104" y="141"/>
                  </a:cubicBezTo>
                  <a:cubicBezTo>
                    <a:pt x="97" y="144"/>
                    <a:pt x="89" y="146"/>
                    <a:pt x="80" y="147"/>
                  </a:cubicBezTo>
                  <a:close/>
                  <a:moveTo>
                    <a:pt x="113" y="137"/>
                  </a:moveTo>
                  <a:cubicBezTo>
                    <a:pt x="101" y="122"/>
                    <a:pt x="101" y="122"/>
                    <a:pt x="101" y="122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20" y="132"/>
                    <a:pt x="120" y="132"/>
                    <a:pt x="120" y="132"/>
                  </a:cubicBezTo>
                  <a:cubicBezTo>
                    <a:pt x="117" y="134"/>
                    <a:pt x="115" y="136"/>
                    <a:pt x="113" y="137"/>
                  </a:cubicBezTo>
                  <a:close/>
                  <a:moveTo>
                    <a:pt x="135" y="116"/>
                  </a:moveTo>
                  <a:cubicBezTo>
                    <a:pt x="134" y="117"/>
                    <a:pt x="134" y="118"/>
                    <a:pt x="133" y="119"/>
                  </a:cubicBezTo>
                  <a:cubicBezTo>
                    <a:pt x="131" y="121"/>
                    <a:pt x="130" y="123"/>
                    <a:pt x="128" y="125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8"/>
                    <a:pt x="124" y="118"/>
                    <a:pt x="124" y="118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1"/>
                    <a:pt x="147" y="72"/>
                    <a:pt x="147" y="73"/>
                  </a:cubicBezTo>
                  <a:cubicBezTo>
                    <a:pt x="148" y="89"/>
                    <a:pt x="143" y="104"/>
                    <a:pt x="135" y="116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" name="Oval 830"/>
            <p:cNvSpPr>
              <a:spLocks noChangeArrowheads="1"/>
            </p:cNvSpPr>
            <p:nvPr/>
          </p:nvSpPr>
          <p:spPr bwMode="auto">
            <a:xfrm>
              <a:off x="4400550" y="3830638"/>
              <a:ext cx="22225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" name="Freeform 831"/>
            <p:cNvSpPr>
              <a:spLocks/>
            </p:cNvSpPr>
            <p:nvPr/>
          </p:nvSpPr>
          <p:spPr bwMode="auto">
            <a:xfrm>
              <a:off x="4445000" y="3860800"/>
              <a:ext cx="26988" cy="25400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6 h 7"/>
                <a:gd name="T4" fmla="*/ 1 w 7"/>
                <a:gd name="T5" fmla="*/ 4 h 7"/>
                <a:gd name="T6" fmla="*/ 2 w 7"/>
                <a:gd name="T7" fmla="*/ 1 h 7"/>
                <a:gd name="T8" fmla="*/ 6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6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4" name="Freeform 832"/>
            <p:cNvSpPr>
              <a:spLocks/>
            </p:cNvSpPr>
            <p:nvPr/>
          </p:nvSpPr>
          <p:spPr bwMode="auto">
            <a:xfrm>
              <a:off x="4430712" y="3916363"/>
              <a:ext cx="22225" cy="22225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1 w 6"/>
                <a:gd name="T5" fmla="*/ 0 h 6"/>
                <a:gd name="T6" fmla="*/ 5 w 6"/>
                <a:gd name="T7" fmla="*/ 1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6"/>
                    <a:pt x="1" y="6"/>
                    <a:pt x="0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4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5" name="Freeform 833"/>
            <p:cNvSpPr>
              <a:spLocks/>
            </p:cNvSpPr>
            <p:nvPr/>
          </p:nvSpPr>
          <p:spPr bwMode="auto">
            <a:xfrm>
              <a:off x="4373562" y="3916363"/>
              <a:ext cx="22225" cy="22225"/>
            </a:xfrm>
            <a:custGeom>
              <a:avLst/>
              <a:gdLst>
                <a:gd name="T0" fmla="*/ 5 w 6"/>
                <a:gd name="T1" fmla="*/ 4 h 6"/>
                <a:gd name="T2" fmla="*/ 1 w 6"/>
                <a:gd name="T3" fmla="*/ 5 h 6"/>
                <a:gd name="T4" fmla="*/ 0 w 6"/>
                <a:gd name="T5" fmla="*/ 1 h 6"/>
                <a:gd name="T6" fmla="*/ 4 w 6"/>
                <a:gd name="T7" fmla="*/ 0 h 6"/>
                <a:gd name="T8" fmla="*/ 5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6" y="1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6" name="Freeform 834"/>
            <p:cNvSpPr>
              <a:spLocks/>
            </p:cNvSpPr>
            <p:nvPr/>
          </p:nvSpPr>
          <p:spPr bwMode="auto">
            <a:xfrm>
              <a:off x="4354512" y="3860800"/>
              <a:ext cx="23813" cy="25400"/>
            </a:xfrm>
            <a:custGeom>
              <a:avLst/>
              <a:gdLst>
                <a:gd name="T0" fmla="*/ 6 w 6"/>
                <a:gd name="T1" fmla="*/ 4 h 7"/>
                <a:gd name="T2" fmla="*/ 2 w 6"/>
                <a:gd name="T3" fmla="*/ 6 h 7"/>
                <a:gd name="T4" fmla="*/ 0 w 6"/>
                <a:gd name="T5" fmla="*/ 3 h 7"/>
                <a:gd name="T6" fmla="*/ 4 w 6"/>
                <a:gd name="T7" fmla="*/ 1 h 7"/>
                <a:gd name="T8" fmla="*/ 6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5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7" name="Oval 835"/>
            <p:cNvSpPr>
              <a:spLocks noChangeArrowheads="1"/>
            </p:cNvSpPr>
            <p:nvPr/>
          </p:nvSpPr>
          <p:spPr bwMode="auto">
            <a:xfrm>
              <a:off x="4378325" y="3856038"/>
              <a:ext cx="66675" cy="6350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8" name="Freeform 836"/>
            <p:cNvSpPr>
              <a:spLocks/>
            </p:cNvSpPr>
            <p:nvPr/>
          </p:nvSpPr>
          <p:spPr bwMode="auto">
            <a:xfrm>
              <a:off x="4238625" y="3935413"/>
              <a:ext cx="142875" cy="168275"/>
            </a:xfrm>
            <a:custGeom>
              <a:avLst/>
              <a:gdLst>
                <a:gd name="T0" fmla="*/ 38 w 38"/>
                <a:gd name="T1" fmla="*/ 8 h 45"/>
                <a:gd name="T2" fmla="*/ 6 w 38"/>
                <a:gd name="T3" fmla="*/ 45 h 45"/>
                <a:gd name="T4" fmla="*/ 0 w 38"/>
                <a:gd name="T5" fmla="*/ 40 h 45"/>
                <a:gd name="T6" fmla="*/ 26 w 38"/>
                <a:gd name="T7" fmla="*/ 0 h 45"/>
                <a:gd name="T8" fmla="*/ 38 w 38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8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4" y="43"/>
                    <a:pt x="2" y="42"/>
                    <a:pt x="0" y="4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38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9" name="Freeform 837"/>
            <p:cNvSpPr>
              <a:spLocks/>
            </p:cNvSpPr>
            <p:nvPr/>
          </p:nvSpPr>
          <p:spPr bwMode="auto">
            <a:xfrm>
              <a:off x="4160837" y="3781425"/>
              <a:ext cx="182563" cy="101600"/>
            </a:xfrm>
            <a:custGeom>
              <a:avLst/>
              <a:gdLst>
                <a:gd name="T0" fmla="*/ 49 w 49"/>
                <a:gd name="T1" fmla="*/ 13 h 27"/>
                <a:gd name="T2" fmla="*/ 45 w 49"/>
                <a:gd name="T3" fmla="*/ 27 h 27"/>
                <a:gd name="T4" fmla="*/ 0 w 49"/>
                <a:gd name="T5" fmla="*/ 8 h 27"/>
                <a:gd name="T6" fmla="*/ 3 w 49"/>
                <a:gd name="T7" fmla="*/ 0 h 27"/>
                <a:gd name="T8" fmla="*/ 49 w 49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7">
                  <a:moveTo>
                    <a:pt x="49" y="13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3" y="0"/>
                    <a:pt x="3" y="0"/>
                  </a:cubicBezTo>
                  <a:lnTo>
                    <a:pt x="49" y="1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0" name="Freeform 838"/>
            <p:cNvSpPr>
              <a:spLocks/>
            </p:cNvSpPr>
            <p:nvPr/>
          </p:nvSpPr>
          <p:spPr bwMode="auto">
            <a:xfrm>
              <a:off x="4392612" y="3624263"/>
              <a:ext cx="52388" cy="184150"/>
            </a:xfrm>
            <a:custGeom>
              <a:avLst/>
              <a:gdLst>
                <a:gd name="T0" fmla="*/ 14 w 14"/>
                <a:gd name="T1" fmla="*/ 49 h 49"/>
                <a:gd name="T2" fmla="*/ 0 w 14"/>
                <a:gd name="T3" fmla="*/ 49 h 49"/>
                <a:gd name="T4" fmla="*/ 4 w 14"/>
                <a:gd name="T5" fmla="*/ 0 h 49"/>
                <a:gd name="T6" fmla="*/ 12 w 14"/>
                <a:gd name="T7" fmla="*/ 1 h 49"/>
                <a:gd name="T8" fmla="*/ 14 w 1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9">
                  <a:moveTo>
                    <a:pt x="14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9" y="0"/>
                    <a:pt x="12" y="1"/>
                  </a:cubicBezTo>
                  <a:lnTo>
                    <a:pt x="14" y="4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1" name="Freeform 839"/>
            <p:cNvSpPr>
              <a:spLocks/>
            </p:cNvSpPr>
            <p:nvPr/>
          </p:nvSpPr>
          <p:spPr bwMode="auto">
            <a:xfrm>
              <a:off x="4483100" y="3800475"/>
              <a:ext cx="187325" cy="93663"/>
            </a:xfrm>
            <a:custGeom>
              <a:avLst/>
              <a:gdLst>
                <a:gd name="T0" fmla="*/ 50 w 50"/>
                <a:gd name="T1" fmla="*/ 9 h 25"/>
                <a:gd name="T2" fmla="*/ 5 w 50"/>
                <a:gd name="T3" fmla="*/ 25 h 25"/>
                <a:gd name="T4" fmla="*/ 0 w 50"/>
                <a:gd name="T5" fmla="*/ 12 h 25"/>
                <a:gd name="T6" fmla="*/ 47 w 50"/>
                <a:gd name="T7" fmla="*/ 0 h 25"/>
                <a:gd name="T8" fmla="*/ 50 w 50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5">
                  <a:moveTo>
                    <a:pt x="50" y="9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3"/>
                    <a:pt x="49" y="6"/>
                    <a:pt x="50" y="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2" name="Freeform 840"/>
            <p:cNvSpPr>
              <a:spLocks/>
            </p:cNvSpPr>
            <p:nvPr/>
          </p:nvSpPr>
          <p:spPr bwMode="auto">
            <a:xfrm>
              <a:off x="4433887" y="3943350"/>
              <a:ext cx="138113" cy="171450"/>
            </a:xfrm>
            <a:custGeom>
              <a:avLst/>
              <a:gdLst>
                <a:gd name="T0" fmla="*/ 37 w 37"/>
                <a:gd name="T1" fmla="*/ 41 h 46"/>
                <a:gd name="T2" fmla="*/ 30 w 37"/>
                <a:gd name="T3" fmla="*/ 46 h 46"/>
                <a:gd name="T4" fmla="*/ 0 w 37"/>
                <a:gd name="T5" fmla="*/ 8 h 46"/>
                <a:gd name="T6" fmla="*/ 11 w 37"/>
                <a:gd name="T7" fmla="*/ 0 h 46"/>
                <a:gd name="T8" fmla="*/ 37 w 37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37" y="41"/>
                  </a:moveTo>
                  <a:cubicBezTo>
                    <a:pt x="34" y="43"/>
                    <a:pt x="32" y="45"/>
                    <a:pt x="30" y="4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37" y="4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3" name="Freeform 841"/>
            <p:cNvSpPr>
              <a:spLocks/>
            </p:cNvSpPr>
            <p:nvPr/>
          </p:nvSpPr>
          <p:spPr bwMode="auto">
            <a:xfrm>
              <a:off x="4538662" y="3863975"/>
              <a:ext cx="139700" cy="206375"/>
            </a:xfrm>
            <a:custGeom>
              <a:avLst/>
              <a:gdLst>
                <a:gd name="T0" fmla="*/ 36 w 37"/>
                <a:gd name="T1" fmla="*/ 3 h 55"/>
                <a:gd name="T2" fmla="*/ 17 w 37"/>
                <a:gd name="T3" fmla="*/ 55 h 55"/>
                <a:gd name="T4" fmla="*/ 0 w 37"/>
                <a:gd name="T5" fmla="*/ 26 h 55"/>
                <a:gd name="T6" fmla="*/ 4 w 37"/>
                <a:gd name="T7" fmla="*/ 15 h 55"/>
                <a:gd name="T8" fmla="*/ 36 w 37"/>
                <a:gd name="T9" fmla="*/ 0 h 55"/>
                <a:gd name="T10" fmla="*/ 36 w 37"/>
                <a:gd name="T1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5">
                  <a:moveTo>
                    <a:pt x="36" y="3"/>
                  </a:moveTo>
                  <a:cubicBezTo>
                    <a:pt x="37" y="23"/>
                    <a:pt x="30" y="42"/>
                    <a:pt x="17" y="5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4" name="Freeform 842"/>
            <p:cNvSpPr>
              <a:spLocks/>
            </p:cNvSpPr>
            <p:nvPr/>
          </p:nvSpPr>
          <p:spPr bwMode="auto">
            <a:xfrm>
              <a:off x="4298950" y="4029075"/>
              <a:ext cx="214313" cy="123825"/>
            </a:xfrm>
            <a:custGeom>
              <a:avLst/>
              <a:gdLst>
                <a:gd name="T0" fmla="*/ 57 w 57"/>
                <a:gd name="T1" fmla="*/ 27 h 33"/>
                <a:gd name="T2" fmla="*/ 33 w 57"/>
                <a:gd name="T3" fmla="*/ 33 h 33"/>
                <a:gd name="T4" fmla="*/ 0 w 57"/>
                <a:gd name="T5" fmla="*/ 26 h 33"/>
                <a:gd name="T6" fmla="*/ 22 w 57"/>
                <a:gd name="T7" fmla="*/ 0 h 33"/>
                <a:gd name="T8" fmla="*/ 33 w 57"/>
                <a:gd name="T9" fmla="*/ 1 h 33"/>
                <a:gd name="T10" fmla="*/ 57 w 57"/>
                <a:gd name="T1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3">
                  <a:moveTo>
                    <a:pt x="57" y="27"/>
                  </a:moveTo>
                  <a:cubicBezTo>
                    <a:pt x="50" y="30"/>
                    <a:pt x="42" y="32"/>
                    <a:pt x="33" y="33"/>
                  </a:cubicBezTo>
                  <a:cubicBezTo>
                    <a:pt x="21" y="33"/>
                    <a:pt x="10" y="30"/>
                    <a:pt x="0" y="2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3" y="1"/>
                    <a:pt x="33" y="1"/>
                    <a:pt x="33" y="1"/>
                  </a:cubicBezTo>
                  <a:lnTo>
                    <a:pt x="57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5" name="Freeform 843"/>
            <p:cNvSpPr>
              <a:spLocks/>
            </p:cNvSpPr>
            <p:nvPr/>
          </p:nvSpPr>
          <p:spPr bwMode="auto">
            <a:xfrm>
              <a:off x="4148137" y="3852863"/>
              <a:ext cx="131763" cy="206375"/>
            </a:xfrm>
            <a:custGeom>
              <a:avLst/>
              <a:gdLst>
                <a:gd name="T0" fmla="*/ 35 w 35"/>
                <a:gd name="T1" fmla="*/ 25 h 55"/>
                <a:gd name="T2" fmla="*/ 17 w 35"/>
                <a:gd name="T3" fmla="*/ 55 h 55"/>
                <a:gd name="T4" fmla="*/ 0 w 35"/>
                <a:gd name="T5" fmla="*/ 13 h 55"/>
                <a:gd name="T6" fmla="*/ 1 w 35"/>
                <a:gd name="T7" fmla="*/ 0 h 55"/>
                <a:gd name="T8" fmla="*/ 32 w 35"/>
                <a:gd name="T9" fmla="*/ 13 h 55"/>
                <a:gd name="T10" fmla="*/ 35 w 35"/>
                <a:gd name="T11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5">
                  <a:moveTo>
                    <a:pt x="35" y="25"/>
                  </a:moveTo>
                  <a:cubicBezTo>
                    <a:pt x="17" y="55"/>
                    <a:pt x="17" y="55"/>
                    <a:pt x="17" y="55"/>
                  </a:cubicBezTo>
                  <a:cubicBezTo>
                    <a:pt x="7" y="44"/>
                    <a:pt x="1" y="29"/>
                    <a:pt x="0" y="13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32" y="13"/>
                    <a:pt x="32" y="13"/>
                    <a:pt x="32" y="13"/>
                  </a:cubicBezTo>
                  <a:lnTo>
                    <a:pt x="35" y="25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6" name="Freeform 844"/>
            <p:cNvSpPr>
              <a:spLocks/>
            </p:cNvSpPr>
            <p:nvPr/>
          </p:nvSpPr>
          <p:spPr bwMode="auto">
            <a:xfrm>
              <a:off x="4186237" y="3627438"/>
              <a:ext cx="179388" cy="150813"/>
            </a:xfrm>
            <a:custGeom>
              <a:avLst/>
              <a:gdLst>
                <a:gd name="T0" fmla="*/ 48 w 48"/>
                <a:gd name="T1" fmla="*/ 0 h 40"/>
                <a:gd name="T2" fmla="*/ 45 w 48"/>
                <a:gd name="T3" fmla="*/ 34 h 40"/>
                <a:gd name="T4" fmla="*/ 35 w 48"/>
                <a:gd name="T5" fmla="*/ 40 h 40"/>
                <a:gd name="T6" fmla="*/ 0 w 48"/>
                <a:gd name="T7" fmla="*/ 33 h 40"/>
                <a:gd name="T8" fmla="*/ 48 w 4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48" y="0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" y="16"/>
                    <a:pt x="28" y="4"/>
                    <a:pt x="48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7" name="Freeform 845"/>
            <p:cNvSpPr>
              <a:spLocks/>
            </p:cNvSpPr>
            <p:nvPr/>
          </p:nvSpPr>
          <p:spPr bwMode="auto">
            <a:xfrm>
              <a:off x="4471987" y="3632200"/>
              <a:ext cx="171450" cy="160338"/>
            </a:xfrm>
            <a:custGeom>
              <a:avLst/>
              <a:gdLst>
                <a:gd name="T0" fmla="*/ 46 w 46"/>
                <a:gd name="T1" fmla="*/ 35 h 43"/>
                <a:gd name="T2" fmla="*/ 13 w 46"/>
                <a:gd name="T3" fmla="*/ 43 h 43"/>
                <a:gd name="T4" fmla="*/ 4 w 46"/>
                <a:gd name="T5" fmla="*/ 35 h 43"/>
                <a:gd name="T6" fmla="*/ 0 w 46"/>
                <a:gd name="T7" fmla="*/ 0 h 43"/>
                <a:gd name="T8" fmla="*/ 46 w 46"/>
                <a:gd name="T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6" y="35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5"/>
                    <a:pt x="37" y="18"/>
                    <a:pt x="46" y="3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8092389" y="4333905"/>
            <a:ext cx="1321988" cy="497425"/>
            <a:chOff x="1143000" y="2135188"/>
            <a:chExt cx="6877050" cy="2587625"/>
          </a:xfrm>
        </p:grpSpPr>
        <p:sp>
          <p:nvSpPr>
            <p:cNvPr id="145" name="Freeform 653"/>
            <p:cNvSpPr>
              <a:spLocks noEditPoints="1"/>
            </p:cNvSpPr>
            <p:nvPr/>
          </p:nvSpPr>
          <p:spPr bwMode="auto">
            <a:xfrm>
              <a:off x="5913438" y="3570288"/>
              <a:ext cx="1150938" cy="1152525"/>
            </a:xfrm>
            <a:custGeom>
              <a:avLst/>
              <a:gdLst>
                <a:gd name="T0" fmla="*/ 0 w 307"/>
                <a:gd name="T1" fmla="*/ 153 h 307"/>
                <a:gd name="T2" fmla="*/ 4 w 307"/>
                <a:gd name="T3" fmla="*/ 188 h 307"/>
                <a:gd name="T4" fmla="*/ 154 w 307"/>
                <a:gd name="T5" fmla="*/ 307 h 307"/>
                <a:gd name="T6" fmla="*/ 307 w 307"/>
                <a:gd name="T7" fmla="*/ 157 h 307"/>
                <a:gd name="T8" fmla="*/ 307 w 307"/>
                <a:gd name="T9" fmla="*/ 153 h 307"/>
                <a:gd name="T10" fmla="*/ 154 w 307"/>
                <a:gd name="T11" fmla="*/ 0 h 307"/>
                <a:gd name="T12" fmla="*/ 0 w 307"/>
                <a:gd name="T13" fmla="*/ 153 h 307"/>
                <a:gd name="T14" fmla="*/ 48 w 307"/>
                <a:gd name="T15" fmla="*/ 185 h 307"/>
                <a:gd name="T16" fmla="*/ 44 w 307"/>
                <a:gd name="T17" fmla="*/ 153 h 307"/>
                <a:gd name="T18" fmla="*/ 154 w 307"/>
                <a:gd name="T19" fmla="*/ 43 h 307"/>
                <a:gd name="T20" fmla="*/ 264 w 307"/>
                <a:gd name="T21" fmla="*/ 153 h 307"/>
                <a:gd name="T22" fmla="*/ 263 w 307"/>
                <a:gd name="T23" fmla="*/ 162 h 307"/>
                <a:gd name="T24" fmla="*/ 154 w 307"/>
                <a:gd name="T25" fmla="*/ 263 h 307"/>
                <a:gd name="T26" fmla="*/ 48 w 307"/>
                <a:gd name="T2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307">
                  <a:moveTo>
                    <a:pt x="0" y="153"/>
                  </a:moveTo>
                  <a:cubicBezTo>
                    <a:pt x="0" y="165"/>
                    <a:pt x="1" y="177"/>
                    <a:pt x="4" y="188"/>
                  </a:cubicBezTo>
                  <a:cubicBezTo>
                    <a:pt x="19" y="256"/>
                    <a:pt x="81" y="307"/>
                    <a:pt x="154" y="307"/>
                  </a:cubicBezTo>
                  <a:cubicBezTo>
                    <a:pt x="237" y="307"/>
                    <a:pt x="305" y="240"/>
                    <a:pt x="307" y="157"/>
                  </a:cubicBezTo>
                  <a:cubicBezTo>
                    <a:pt x="307" y="156"/>
                    <a:pt x="307" y="155"/>
                    <a:pt x="307" y="153"/>
                  </a:cubicBezTo>
                  <a:cubicBezTo>
                    <a:pt x="307" y="69"/>
                    <a:pt x="238" y="0"/>
                    <a:pt x="154" y="0"/>
                  </a:cubicBezTo>
                  <a:cubicBezTo>
                    <a:pt x="69" y="0"/>
                    <a:pt x="0" y="69"/>
                    <a:pt x="0" y="153"/>
                  </a:cubicBezTo>
                  <a:close/>
                  <a:moveTo>
                    <a:pt x="48" y="185"/>
                  </a:moveTo>
                  <a:cubicBezTo>
                    <a:pt x="45" y="175"/>
                    <a:pt x="44" y="165"/>
                    <a:pt x="44" y="153"/>
                  </a:cubicBezTo>
                  <a:cubicBezTo>
                    <a:pt x="44" y="93"/>
                    <a:pt x="93" y="43"/>
                    <a:pt x="154" y="43"/>
                  </a:cubicBezTo>
                  <a:cubicBezTo>
                    <a:pt x="214" y="43"/>
                    <a:pt x="264" y="93"/>
                    <a:pt x="264" y="153"/>
                  </a:cubicBezTo>
                  <a:cubicBezTo>
                    <a:pt x="264" y="156"/>
                    <a:pt x="263" y="159"/>
                    <a:pt x="263" y="162"/>
                  </a:cubicBezTo>
                  <a:cubicBezTo>
                    <a:pt x="259" y="219"/>
                    <a:pt x="212" y="263"/>
                    <a:pt x="154" y="263"/>
                  </a:cubicBezTo>
                  <a:cubicBezTo>
                    <a:pt x="104" y="263"/>
                    <a:pt x="62" y="230"/>
                    <a:pt x="48" y="18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" name="Freeform 654"/>
            <p:cNvSpPr>
              <a:spLocks noEditPoints="1"/>
            </p:cNvSpPr>
            <p:nvPr/>
          </p:nvSpPr>
          <p:spPr bwMode="auto">
            <a:xfrm>
              <a:off x="6078538" y="3732213"/>
              <a:ext cx="823913" cy="825500"/>
            </a:xfrm>
            <a:custGeom>
              <a:avLst/>
              <a:gdLst>
                <a:gd name="T0" fmla="*/ 0 w 220"/>
                <a:gd name="T1" fmla="*/ 110 h 220"/>
                <a:gd name="T2" fmla="*/ 4 w 220"/>
                <a:gd name="T3" fmla="*/ 142 h 220"/>
                <a:gd name="T4" fmla="*/ 110 w 220"/>
                <a:gd name="T5" fmla="*/ 220 h 220"/>
                <a:gd name="T6" fmla="*/ 219 w 220"/>
                <a:gd name="T7" fmla="*/ 119 h 220"/>
                <a:gd name="T8" fmla="*/ 220 w 220"/>
                <a:gd name="T9" fmla="*/ 110 h 220"/>
                <a:gd name="T10" fmla="*/ 110 w 220"/>
                <a:gd name="T11" fmla="*/ 0 h 220"/>
                <a:gd name="T12" fmla="*/ 0 w 220"/>
                <a:gd name="T13" fmla="*/ 110 h 220"/>
                <a:gd name="T14" fmla="*/ 27 w 220"/>
                <a:gd name="T15" fmla="*/ 140 h 220"/>
                <a:gd name="T16" fmla="*/ 22 w 220"/>
                <a:gd name="T17" fmla="*/ 110 h 220"/>
                <a:gd name="T18" fmla="*/ 110 w 220"/>
                <a:gd name="T19" fmla="*/ 23 h 220"/>
                <a:gd name="T20" fmla="*/ 197 w 220"/>
                <a:gd name="T21" fmla="*/ 110 h 220"/>
                <a:gd name="T22" fmla="*/ 197 w 220"/>
                <a:gd name="T23" fmla="*/ 121 h 220"/>
                <a:gd name="T24" fmla="*/ 110 w 220"/>
                <a:gd name="T25" fmla="*/ 198 h 220"/>
                <a:gd name="T26" fmla="*/ 27 w 220"/>
                <a:gd name="T27" fmla="*/ 14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0" y="110"/>
                  </a:moveTo>
                  <a:cubicBezTo>
                    <a:pt x="0" y="122"/>
                    <a:pt x="1" y="132"/>
                    <a:pt x="4" y="142"/>
                  </a:cubicBezTo>
                  <a:cubicBezTo>
                    <a:pt x="18" y="187"/>
                    <a:pt x="60" y="220"/>
                    <a:pt x="110" y="220"/>
                  </a:cubicBezTo>
                  <a:cubicBezTo>
                    <a:pt x="168" y="220"/>
                    <a:pt x="215" y="176"/>
                    <a:pt x="219" y="119"/>
                  </a:cubicBezTo>
                  <a:cubicBezTo>
                    <a:pt x="219" y="116"/>
                    <a:pt x="220" y="113"/>
                    <a:pt x="220" y="110"/>
                  </a:cubicBezTo>
                  <a:cubicBezTo>
                    <a:pt x="220" y="50"/>
                    <a:pt x="170" y="0"/>
                    <a:pt x="110" y="0"/>
                  </a:cubicBezTo>
                  <a:cubicBezTo>
                    <a:pt x="49" y="0"/>
                    <a:pt x="0" y="50"/>
                    <a:pt x="0" y="110"/>
                  </a:cubicBezTo>
                  <a:close/>
                  <a:moveTo>
                    <a:pt x="27" y="140"/>
                  </a:moveTo>
                  <a:cubicBezTo>
                    <a:pt x="24" y="131"/>
                    <a:pt x="22" y="121"/>
                    <a:pt x="22" y="110"/>
                  </a:cubicBezTo>
                  <a:cubicBezTo>
                    <a:pt x="22" y="62"/>
                    <a:pt x="61" y="23"/>
                    <a:pt x="110" y="23"/>
                  </a:cubicBezTo>
                  <a:cubicBezTo>
                    <a:pt x="158" y="23"/>
                    <a:pt x="197" y="62"/>
                    <a:pt x="197" y="110"/>
                  </a:cubicBezTo>
                  <a:cubicBezTo>
                    <a:pt x="197" y="114"/>
                    <a:pt x="197" y="118"/>
                    <a:pt x="197" y="121"/>
                  </a:cubicBezTo>
                  <a:cubicBezTo>
                    <a:pt x="191" y="164"/>
                    <a:pt x="154" y="198"/>
                    <a:pt x="110" y="198"/>
                  </a:cubicBezTo>
                  <a:cubicBezTo>
                    <a:pt x="72" y="198"/>
                    <a:pt x="39" y="174"/>
                    <a:pt x="27" y="140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" name="Freeform 655"/>
            <p:cNvSpPr>
              <a:spLocks noEditPoints="1"/>
            </p:cNvSpPr>
            <p:nvPr/>
          </p:nvSpPr>
          <p:spPr bwMode="auto">
            <a:xfrm>
              <a:off x="6159500" y="3817938"/>
              <a:ext cx="657225" cy="657225"/>
            </a:xfrm>
            <a:custGeom>
              <a:avLst/>
              <a:gdLst>
                <a:gd name="T0" fmla="*/ 5 w 175"/>
                <a:gd name="T1" fmla="*/ 117 h 175"/>
                <a:gd name="T2" fmla="*/ 175 w 175"/>
                <a:gd name="T3" fmla="*/ 98 h 175"/>
                <a:gd name="T4" fmla="*/ 88 w 175"/>
                <a:gd name="T5" fmla="*/ 0 h 175"/>
                <a:gd name="T6" fmla="*/ 42 w 175"/>
                <a:gd name="T7" fmla="*/ 45 h 175"/>
                <a:gd name="T8" fmla="*/ 20 w 175"/>
                <a:gd name="T9" fmla="*/ 61 h 175"/>
                <a:gd name="T10" fmla="*/ 42 w 175"/>
                <a:gd name="T11" fmla="*/ 45 h 175"/>
                <a:gd name="T12" fmla="*/ 77 w 175"/>
                <a:gd name="T13" fmla="*/ 27 h 175"/>
                <a:gd name="T14" fmla="*/ 102 w 175"/>
                <a:gd name="T15" fmla="*/ 16 h 175"/>
                <a:gd name="T16" fmla="*/ 156 w 175"/>
                <a:gd name="T17" fmla="*/ 64 h 175"/>
                <a:gd name="T18" fmla="*/ 135 w 175"/>
                <a:gd name="T19" fmla="*/ 48 h 175"/>
                <a:gd name="T20" fmla="*/ 156 w 175"/>
                <a:gd name="T21" fmla="*/ 64 h 175"/>
                <a:gd name="T22" fmla="*/ 145 w 175"/>
                <a:gd name="T23" fmla="*/ 108 h 175"/>
                <a:gd name="T24" fmla="*/ 142 w 175"/>
                <a:gd name="T25" fmla="*/ 135 h 175"/>
                <a:gd name="T26" fmla="*/ 74 w 175"/>
                <a:gd name="T27" fmla="*/ 148 h 175"/>
                <a:gd name="T28" fmla="*/ 99 w 175"/>
                <a:gd name="T29" fmla="*/ 159 h 175"/>
                <a:gd name="T30" fmla="*/ 74 w 175"/>
                <a:gd name="T31" fmla="*/ 148 h 175"/>
                <a:gd name="T32" fmla="*/ 63 w 175"/>
                <a:gd name="T33" fmla="*/ 108 h 175"/>
                <a:gd name="T34" fmla="*/ 60 w 175"/>
                <a:gd name="T35" fmla="*/ 103 h 175"/>
                <a:gd name="T36" fmla="*/ 56 w 175"/>
                <a:gd name="T37" fmla="*/ 87 h 175"/>
                <a:gd name="T38" fmla="*/ 120 w 175"/>
                <a:gd name="T39" fmla="*/ 87 h 175"/>
                <a:gd name="T40" fmla="*/ 119 w 175"/>
                <a:gd name="T41" fmla="*/ 93 h 175"/>
                <a:gd name="T42" fmla="*/ 117 w 175"/>
                <a:gd name="T43" fmla="*/ 100 h 175"/>
                <a:gd name="T44" fmla="*/ 114 w 175"/>
                <a:gd name="T45" fmla="*/ 105 h 175"/>
                <a:gd name="T46" fmla="*/ 112 w 175"/>
                <a:gd name="T47" fmla="*/ 108 h 175"/>
                <a:gd name="T48" fmla="*/ 107 w 175"/>
                <a:gd name="T49" fmla="*/ 113 h 175"/>
                <a:gd name="T50" fmla="*/ 100 w 175"/>
                <a:gd name="T51" fmla="*/ 117 h 175"/>
                <a:gd name="T52" fmla="*/ 94 w 175"/>
                <a:gd name="T53" fmla="*/ 119 h 175"/>
                <a:gd name="T54" fmla="*/ 91 w 175"/>
                <a:gd name="T55" fmla="*/ 119 h 175"/>
                <a:gd name="T56" fmla="*/ 81 w 175"/>
                <a:gd name="T57" fmla="*/ 119 h 175"/>
                <a:gd name="T58" fmla="*/ 21 w 175"/>
                <a:gd name="T59" fmla="*/ 115 h 175"/>
                <a:gd name="T60" fmla="*/ 28 w 175"/>
                <a:gd name="T61" fmla="*/ 105 h 175"/>
                <a:gd name="T62" fmla="*/ 41 w 175"/>
                <a:gd name="T63" fmla="*/ 127 h 175"/>
                <a:gd name="T64" fmla="*/ 21 w 175"/>
                <a:gd name="T65" fmla="*/ 11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5">
                  <a:moveTo>
                    <a:pt x="0" y="87"/>
                  </a:moveTo>
                  <a:cubicBezTo>
                    <a:pt x="0" y="98"/>
                    <a:pt x="2" y="108"/>
                    <a:pt x="5" y="117"/>
                  </a:cubicBezTo>
                  <a:cubicBezTo>
                    <a:pt x="17" y="151"/>
                    <a:pt x="50" y="175"/>
                    <a:pt x="88" y="175"/>
                  </a:cubicBezTo>
                  <a:cubicBezTo>
                    <a:pt x="132" y="175"/>
                    <a:pt x="169" y="141"/>
                    <a:pt x="175" y="98"/>
                  </a:cubicBezTo>
                  <a:cubicBezTo>
                    <a:pt x="175" y="95"/>
                    <a:pt x="175" y="91"/>
                    <a:pt x="175" y="87"/>
                  </a:cubicBezTo>
                  <a:cubicBezTo>
                    <a:pt x="175" y="39"/>
                    <a:pt x="136" y="0"/>
                    <a:pt x="88" y="0"/>
                  </a:cubicBezTo>
                  <a:cubicBezTo>
                    <a:pt x="39" y="0"/>
                    <a:pt x="0" y="39"/>
                    <a:pt x="0" y="87"/>
                  </a:cubicBezTo>
                  <a:close/>
                  <a:moveTo>
                    <a:pt x="42" y="45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33" y="40"/>
                    <a:pt x="33" y="40"/>
                    <a:pt x="33" y="40"/>
                  </a:cubicBezTo>
                  <a:lnTo>
                    <a:pt x="42" y="45"/>
                  </a:lnTo>
                  <a:close/>
                  <a:moveTo>
                    <a:pt x="102" y="27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102" y="16"/>
                    <a:pt x="102" y="16"/>
                    <a:pt x="102" y="16"/>
                  </a:cubicBezTo>
                  <a:lnTo>
                    <a:pt x="102" y="27"/>
                  </a:lnTo>
                  <a:close/>
                  <a:moveTo>
                    <a:pt x="156" y="64"/>
                  </a:moveTo>
                  <a:cubicBezTo>
                    <a:pt x="147" y="69"/>
                    <a:pt x="147" y="69"/>
                    <a:pt x="147" y="69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44" y="42"/>
                    <a:pt x="144" y="42"/>
                    <a:pt x="144" y="42"/>
                  </a:cubicBezTo>
                  <a:lnTo>
                    <a:pt x="156" y="64"/>
                  </a:lnTo>
                  <a:close/>
                  <a:moveTo>
                    <a:pt x="133" y="130"/>
                  </a:moveTo>
                  <a:cubicBezTo>
                    <a:pt x="145" y="108"/>
                    <a:pt x="145" y="108"/>
                    <a:pt x="145" y="108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42" y="135"/>
                    <a:pt x="142" y="135"/>
                    <a:pt x="142" y="135"/>
                  </a:cubicBezTo>
                  <a:lnTo>
                    <a:pt x="133" y="130"/>
                  </a:lnTo>
                  <a:close/>
                  <a:moveTo>
                    <a:pt x="74" y="148"/>
                  </a:moveTo>
                  <a:cubicBezTo>
                    <a:pt x="99" y="148"/>
                    <a:pt x="99" y="148"/>
                    <a:pt x="99" y="148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74" y="159"/>
                    <a:pt x="74" y="159"/>
                    <a:pt x="74" y="159"/>
                  </a:cubicBezTo>
                  <a:lnTo>
                    <a:pt x="74" y="148"/>
                  </a:lnTo>
                  <a:close/>
                  <a:moveTo>
                    <a:pt x="65" y="110"/>
                  </a:moveTo>
                  <a:cubicBezTo>
                    <a:pt x="64" y="109"/>
                    <a:pt x="64" y="109"/>
                    <a:pt x="63" y="108"/>
                  </a:cubicBezTo>
                  <a:cubicBezTo>
                    <a:pt x="62" y="106"/>
                    <a:pt x="60" y="105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8" y="101"/>
                    <a:pt x="58" y="99"/>
                    <a:pt x="57" y="97"/>
                  </a:cubicBezTo>
                  <a:cubicBezTo>
                    <a:pt x="56" y="94"/>
                    <a:pt x="56" y="91"/>
                    <a:pt x="56" y="87"/>
                  </a:cubicBezTo>
                  <a:cubicBezTo>
                    <a:pt x="56" y="70"/>
                    <a:pt x="70" y="55"/>
                    <a:pt x="88" y="55"/>
                  </a:cubicBezTo>
                  <a:cubicBezTo>
                    <a:pt x="105" y="55"/>
                    <a:pt x="120" y="70"/>
                    <a:pt x="120" y="87"/>
                  </a:cubicBezTo>
                  <a:cubicBezTo>
                    <a:pt x="120" y="89"/>
                    <a:pt x="119" y="90"/>
                    <a:pt x="119" y="91"/>
                  </a:cubicBezTo>
                  <a:cubicBezTo>
                    <a:pt x="119" y="92"/>
                    <a:pt x="119" y="93"/>
                    <a:pt x="119" y="93"/>
                  </a:cubicBezTo>
                  <a:cubicBezTo>
                    <a:pt x="119" y="95"/>
                    <a:pt x="118" y="96"/>
                    <a:pt x="118" y="98"/>
                  </a:cubicBezTo>
                  <a:cubicBezTo>
                    <a:pt x="118" y="99"/>
                    <a:pt x="117" y="99"/>
                    <a:pt x="117" y="100"/>
                  </a:cubicBezTo>
                  <a:cubicBezTo>
                    <a:pt x="117" y="100"/>
                    <a:pt x="117" y="101"/>
                    <a:pt x="116" y="101"/>
                  </a:cubicBezTo>
                  <a:cubicBezTo>
                    <a:pt x="116" y="102"/>
                    <a:pt x="115" y="104"/>
                    <a:pt x="114" y="105"/>
                  </a:cubicBezTo>
                  <a:cubicBezTo>
                    <a:pt x="114" y="106"/>
                    <a:pt x="113" y="107"/>
                    <a:pt x="112" y="108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9"/>
                    <a:pt x="110" y="110"/>
                    <a:pt x="109" y="111"/>
                  </a:cubicBezTo>
                  <a:cubicBezTo>
                    <a:pt x="109" y="112"/>
                    <a:pt x="108" y="112"/>
                    <a:pt x="107" y="113"/>
                  </a:cubicBezTo>
                  <a:cubicBezTo>
                    <a:pt x="106" y="114"/>
                    <a:pt x="104" y="115"/>
                    <a:pt x="103" y="115"/>
                  </a:cubicBezTo>
                  <a:cubicBezTo>
                    <a:pt x="102" y="116"/>
                    <a:pt x="101" y="116"/>
                    <a:pt x="100" y="117"/>
                  </a:cubicBezTo>
                  <a:cubicBezTo>
                    <a:pt x="99" y="117"/>
                    <a:pt x="98" y="118"/>
                    <a:pt x="96" y="118"/>
                  </a:cubicBezTo>
                  <a:cubicBezTo>
                    <a:pt x="96" y="118"/>
                    <a:pt x="95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2" y="119"/>
                    <a:pt x="91" y="119"/>
                  </a:cubicBezTo>
                  <a:cubicBezTo>
                    <a:pt x="90" y="119"/>
                    <a:pt x="89" y="119"/>
                    <a:pt x="88" y="119"/>
                  </a:cubicBezTo>
                  <a:cubicBezTo>
                    <a:pt x="85" y="119"/>
                    <a:pt x="83" y="119"/>
                    <a:pt x="81" y="119"/>
                  </a:cubicBezTo>
                  <a:cubicBezTo>
                    <a:pt x="75" y="117"/>
                    <a:pt x="69" y="114"/>
                    <a:pt x="65" y="110"/>
                  </a:cubicBezTo>
                  <a:close/>
                  <a:moveTo>
                    <a:pt x="21" y="115"/>
                  </a:moveTo>
                  <a:cubicBezTo>
                    <a:pt x="19" y="111"/>
                    <a:pt x="19" y="111"/>
                    <a:pt x="19" y="111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31" y="132"/>
                    <a:pt x="31" y="132"/>
                    <a:pt x="31" y="132"/>
                  </a:cubicBezTo>
                  <a:lnTo>
                    <a:pt x="21" y="115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" name="Freeform 656"/>
            <p:cNvSpPr>
              <a:spLocks/>
            </p:cNvSpPr>
            <p:nvPr/>
          </p:nvSpPr>
          <p:spPr bwMode="auto">
            <a:xfrm>
              <a:off x="6230938" y="4216401"/>
              <a:ext cx="82550" cy="96838"/>
            </a:xfrm>
            <a:custGeom>
              <a:avLst/>
              <a:gdLst>
                <a:gd name="T0" fmla="*/ 0 w 52"/>
                <a:gd name="T1" fmla="*/ 12 h 61"/>
                <a:gd name="T2" fmla="*/ 29 w 52"/>
                <a:gd name="T3" fmla="*/ 61 h 61"/>
                <a:gd name="T4" fmla="*/ 52 w 52"/>
                <a:gd name="T5" fmla="*/ 49 h 61"/>
                <a:gd name="T6" fmla="*/ 22 w 52"/>
                <a:gd name="T7" fmla="*/ 0 h 61"/>
                <a:gd name="T8" fmla="*/ 0 w 52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1">
                  <a:moveTo>
                    <a:pt x="0" y="12"/>
                  </a:moveTo>
                  <a:lnTo>
                    <a:pt x="29" y="61"/>
                  </a:lnTo>
                  <a:lnTo>
                    <a:pt x="52" y="49"/>
                  </a:lnTo>
                  <a:lnTo>
                    <a:pt x="2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" name="Freeform 657"/>
            <p:cNvSpPr>
              <a:spLocks/>
            </p:cNvSpPr>
            <p:nvPr/>
          </p:nvSpPr>
          <p:spPr bwMode="auto">
            <a:xfrm>
              <a:off x="6235700" y="3968751"/>
              <a:ext cx="82550" cy="101600"/>
            </a:xfrm>
            <a:custGeom>
              <a:avLst/>
              <a:gdLst>
                <a:gd name="T0" fmla="*/ 0 w 52"/>
                <a:gd name="T1" fmla="*/ 49 h 64"/>
                <a:gd name="T2" fmla="*/ 23 w 52"/>
                <a:gd name="T3" fmla="*/ 64 h 64"/>
                <a:gd name="T4" fmla="*/ 52 w 52"/>
                <a:gd name="T5" fmla="*/ 12 h 64"/>
                <a:gd name="T6" fmla="*/ 30 w 52"/>
                <a:gd name="T7" fmla="*/ 0 h 64"/>
                <a:gd name="T8" fmla="*/ 0 w 52"/>
                <a:gd name="T9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49"/>
                  </a:moveTo>
                  <a:lnTo>
                    <a:pt x="23" y="64"/>
                  </a:lnTo>
                  <a:lnTo>
                    <a:pt x="52" y="12"/>
                  </a:lnTo>
                  <a:lnTo>
                    <a:pt x="3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" name="Rectangle 658"/>
            <p:cNvSpPr>
              <a:spLocks noChangeArrowheads="1"/>
            </p:cNvSpPr>
            <p:nvPr/>
          </p:nvSpPr>
          <p:spPr bwMode="auto">
            <a:xfrm>
              <a:off x="6437313" y="43735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" name="Freeform 659"/>
            <p:cNvSpPr>
              <a:spLocks/>
            </p:cNvSpPr>
            <p:nvPr/>
          </p:nvSpPr>
          <p:spPr bwMode="auto">
            <a:xfrm>
              <a:off x="6659563" y="4222751"/>
              <a:ext cx="82550" cy="101600"/>
            </a:xfrm>
            <a:custGeom>
              <a:avLst/>
              <a:gdLst>
                <a:gd name="T0" fmla="*/ 0 w 52"/>
                <a:gd name="T1" fmla="*/ 52 h 64"/>
                <a:gd name="T2" fmla="*/ 21 w 52"/>
                <a:gd name="T3" fmla="*/ 64 h 64"/>
                <a:gd name="T4" fmla="*/ 52 w 52"/>
                <a:gd name="T5" fmla="*/ 15 h 64"/>
                <a:gd name="T6" fmla="*/ 28 w 52"/>
                <a:gd name="T7" fmla="*/ 0 h 64"/>
                <a:gd name="T8" fmla="*/ 0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21" y="64"/>
                  </a:lnTo>
                  <a:lnTo>
                    <a:pt x="52" y="15"/>
                  </a:lnTo>
                  <a:lnTo>
                    <a:pt x="28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" name="Freeform 660"/>
            <p:cNvSpPr>
              <a:spLocks/>
            </p:cNvSpPr>
            <p:nvPr/>
          </p:nvSpPr>
          <p:spPr bwMode="auto">
            <a:xfrm>
              <a:off x="6665913" y="3976688"/>
              <a:ext cx="79375" cy="100013"/>
            </a:xfrm>
            <a:custGeom>
              <a:avLst/>
              <a:gdLst>
                <a:gd name="T0" fmla="*/ 0 w 50"/>
                <a:gd name="T1" fmla="*/ 14 h 63"/>
                <a:gd name="T2" fmla="*/ 29 w 50"/>
                <a:gd name="T3" fmla="*/ 63 h 63"/>
                <a:gd name="T4" fmla="*/ 50 w 50"/>
                <a:gd name="T5" fmla="*/ 52 h 63"/>
                <a:gd name="T6" fmla="*/ 22 w 50"/>
                <a:gd name="T7" fmla="*/ 0 h 63"/>
                <a:gd name="T8" fmla="*/ 0 w 50"/>
                <a:gd name="T9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3">
                  <a:moveTo>
                    <a:pt x="0" y="14"/>
                  </a:moveTo>
                  <a:lnTo>
                    <a:pt x="29" y="63"/>
                  </a:lnTo>
                  <a:lnTo>
                    <a:pt x="50" y="52"/>
                  </a:lnTo>
                  <a:lnTo>
                    <a:pt x="2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" name="Rectangle 661"/>
            <p:cNvSpPr>
              <a:spLocks noChangeArrowheads="1"/>
            </p:cNvSpPr>
            <p:nvPr/>
          </p:nvSpPr>
          <p:spPr bwMode="auto">
            <a:xfrm>
              <a:off x="6448425" y="38782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" name="Oval 662"/>
            <p:cNvSpPr>
              <a:spLocks noChangeArrowheads="1"/>
            </p:cNvSpPr>
            <p:nvPr/>
          </p:nvSpPr>
          <p:spPr bwMode="auto">
            <a:xfrm>
              <a:off x="6370638" y="4024313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" name="Freeform 663"/>
            <p:cNvSpPr>
              <a:spLocks noEditPoints="1"/>
            </p:cNvSpPr>
            <p:nvPr/>
          </p:nvSpPr>
          <p:spPr bwMode="auto">
            <a:xfrm>
              <a:off x="1757363" y="3570288"/>
              <a:ext cx="1150938" cy="1152525"/>
            </a:xfrm>
            <a:custGeom>
              <a:avLst/>
              <a:gdLst>
                <a:gd name="T0" fmla="*/ 0 w 307"/>
                <a:gd name="T1" fmla="*/ 153 h 307"/>
                <a:gd name="T2" fmla="*/ 0 w 307"/>
                <a:gd name="T3" fmla="*/ 161 h 307"/>
                <a:gd name="T4" fmla="*/ 153 w 307"/>
                <a:gd name="T5" fmla="*/ 307 h 307"/>
                <a:gd name="T6" fmla="*/ 303 w 307"/>
                <a:gd name="T7" fmla="*/ 188 h 307"/>
                <a:gd name="T8" fmla="*/ 307 w 307"/>
                <a:gd name="T9" fmla="*/ 153 h 307"/>
                <a:gd name="T10" fmla="*/ 153 w 307"/>
                <a:gd name="T11" fmla="*/ 0 h 307"/>
                <a:gd name="T12" fmla="*/ 0 w 307"/>
                <a:gd name="T13" fmla="*/ 153 h 307"/>
                <a:gd name="T14" fmla="*/ 44 w 307"/>
                <a:gd name="T15" fmla="*/ 165 h 307"/>
                <a:gd name="T16" fmla="*/ 43 w 307"/>
                <a:gd name="T17" fmla="*/ 153 h 307"/>
                <a:gd name="T18" fmla="*/ 153 w 307"/>
                <a:gd name="T19" fmla="*/ 43 h 307"/>
                <a:gd name="T20" fmla="*/ 263 w 307"/>
                <a:gd name="T21" fmla="*/ 153 h 307"/>
                <a:gd name="T22" fmla="*/ 259 w 307"/>
                <a:gd name="T23" fmla="*/ 184 h 307"/>
                <a:gd name="T24" fmla="*/ 153 w 307"/>
                <a:gd name="T25" fmla="*/ 263 h 307"/>
                <a:gd name="T26" fmla="*/ 44 w 307"/>
                <a:gd name="T27" fmla="*/ 16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307">
                  <a:moveTo>
                    <a:pt x="0" y="153"/>
                  </a:moveTo>
                  <a:cubicBezTo>
                    <a:pt x="0" y="156"/>
                    <a:pt x="0" y="158"/>
                    <a:pt x="0" y="161"/>
                  </a:cubicBezTo>
                  <a:cubicBezTo>
                    <a:pt x="4" y="242"/>
                    <a:pt x="71" y="307"/>
                    <a:pt x="153" y="307"/>
                  </a:cubicBezTo>
                  <a:cubicBezTo>
                    <a:pt x="226" y="307"/>
                    <a:pt x="287" y="256"/>
                    <a:pt x="303" y="188"/>
                  </a:cubicBezTo>
                  <a:cubicBezTo>
                    <a:pt x="305" y="177"/>
                    <a:pt x="307" y="165"/>
                    <a:pt x="307" y="153"/>
                  </a:cubicBezTo>
                  <a:cubicBezTo>
                    <a:pt x="307" y="69"/>
                    <a:pt x="238" y="0"/>
                    <a:pt x="153" y="0"/>
                  </a:cubicBezTo>
                  <a:cubicBezTo>
                    <a:pt x="69" y="0"/>
                    <a:pt x="0" y="69"/>
                    <a:pt x="0" y="153"/>
                  </a:cubicBezTo>
                  <a:close/>
                  <a:moveTo>
                    <a:pt x="44" y="165"/>
                  </a:moveTo>
                  <a:cubicBezTo>
                    <a:pt x="43" y="161"/>
                    <a:pt x="43" y="157"/>
                    <a:pt x="43" y="153"/>
                  </a:cubicBezTo>
                  <a:cubicBezTo>
                    <a:pt x="43" y="93"/>
                    <a:pt x="92" y="43"/>
                    <a:pt x="153" y="43"/>
                  </a:cubicBezTo>
                  <a:cubicBezTo>
                    <a:pt x="214" y="43"/>
                    <a:pt x="263" y="93"/>
                    <a:pt x="263" y="153"/>
                  </a:cubicBezTo>
                  <a:cubicBezTo>
                    <a:pt x="263" y="164"/>
                    <a:pt x="262" y="175"/>
                    <a:pt x="259" y="184"/>
                  </a:cubicBezTo>
                  <a:cubicBezTo>
                    <a:pt x="245" y="230"/>
                    <a:pt x="203" y="263"/>
                    <a:pt x="153" y="263"/>
                  </a:cubicBezTo>
                  <a:cubicBezTo>
                    <a:pt x="96" y="263"/>
                    <a:pt x="50" y="220"/>
                    <a:pt x="44" y="16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" name="Freeform 664"/>
            <p:cNvSpPr>
              <a:spLocks noEditPoints="1"/>
            </p:cNvSpPr>
            <p:nvPr/>
          </p:nvSpPr>
          <p:spPr bwMode="auto">
            <a:xfrm>
              <a:off x="1919288" y="3732213"/>
              <a:ext cx="823913" cy="825500"/>
            </a:xfrm>
            <a:custGeom>
              <a:avLst/>
              <a:gdLst>
                <a:gd name="T0" fmla="*/ 0 w 220"/>
                <a:gd name="T1" fmla="*/ 110 h 220"/>
                <a:gd name="T2" fmla="*/ 1 w 220"/>
                <a:gd name="T3" fmla="*/ 122 h 220"/>
                <a:gd name="T4" fmla="*/ 110 w 220"/>
                <a:gd name="T5" fmla="*/ 220 h 220"/>
                <a:gd name="T6" fmla="*/ 216 w 220"/>
                <a:gd name="T7" fmla="*/ 141 h 220"/>
                <a:gd name="T8" fmla="*/ 220 w 220"/>
                <a:gd name="T9" fmla="*/ 110 h 220"/>
                <a:gd name="T10" fmla="*/ 110 w 220"/>
                <a:gd name="T11" fmla="*/ 0 h 220"/>
                <a:gd name="T12" fmla="*/ 0 w 220"/>
                <a:gd name="T13" fmla="*/ 110 h 220"/>
                <a:gd name="T14" fmla="*/ 24 w 220"/>
                <a:gd name="T15" fmla="*/ 124 h 220"/>
                <a:gd name="T16" fmla="*/ 23 w 220"/>
                <a:gd name="T17" fmla="*/ 110 h 220"/>
                <a:gd name="T18" fmla="*/ 110 w 220"/>
                <a:gd name="T19" fmla="*/ 23 h 220"/>
                <a:gd name="T20" fmla="*/ 198 w 220"/>
                <a:gd name="T21" fmla="*/ 110 h 220"/>
                <a:gd name="T22" fmla="*/ 193 w 220"/>
                <a:gd name="T23" fmla="*/ 139 h 220"/>
                <a:gd name="T24" fmla="*/ 110 w 220"/>
                <a:gd name="T25" fmla="*/ 198 h 220"/>
                <a:gd name="T26" fmla="*/ 24 w 220"/>
                <a:gd name="T27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0" y="110"/>
                  </a:moveTo>
                  <a:cubicBezTo>
                    <a:pt x="0" y="114"/>
                    <a:pt x="0" y="118"/>
                    <a:pt x="1" y="122"/>
                  </a:cubicBezTo>
                  <a:cubicBezTo>
                    <a:pt x="7" y="177"/>
                    <a:pt x="53" y="220"/>
                    <a:pt x="110" y="220"/>
                  </a:cubicBezTo>
                  <a:cubicBezTo>
                    <a:pt x="160" y="220"/>
                    <a:pt x="202" y="187"/>
                    <a:pt x="216" y="141"/>
                  </a:cubicBezTo>
                  <a:cubicBezTo>
                    <a:pt x="219" y="132"/>
                    <a:pt x="220" y="121"/>
                    <a:pt x="220" y="110"/>
                  </a:cubicBezTo>
                  <a:cubicBezTo>
                    <a:pt x="220" y="50"/>
                    <a:pt x="171" y="0"/>
                    <a:pt x="110" y="0"/>
                  </a:cubicBezTo>
                  <a:cubicBezTo>
                    <a:pt x="49" y="0"/>
                    <a:pt x="0" y="50"/>
                    <a:pt x="0" y="110"/>
                  </a:cubicBezTo>
                  <a:close/>
                  <a:moveTo>
                    <a:pt x="24" y="124"/>
                  </a:moveTo>
                  <a:cubicBezTo>
                    <a:pt x="23" y="120"/>
                    <a:pt x="23" y="115"/>
                    <a:pt x="23" y="110"/>
                  </a:cubicBezTo>
                  <a:cubicBezTo>
                    <a:pt x="23" y="62"/>
                    <a:pt x="62" y="23"/>
                    <a:pt x="110" y="23"/>
                  </a:cubicBezTo>
                  <a:cubicBezTo>
                    <a:pt x="159" y="23"/>
                    <a:pt x="198" y="62"/>
                    <a:pt x="198" y="110"/>
                  </a:cubicBezTo>
                  <a:cubicBezTo>
                    <a:pt x="198" y="121"/>
                    <a:pt x="196" y="130"/>
                    <a:pt x="193" y="139"/>
                  </a:cubicBezTo>
                  <a:cubicBezTo>
                    <a:pt x="181" y="174"/>
                    <a:pt x="148" y="198"/>
                    <a:pt x="110" y="198"/>
                  </a:cubicBezTo>
                  <a:cubicBezTo>
                    <a:pt x="66" y="198"/>
                    <a:pt x="30" y="166"/>
                    <a:pt x="24" y="124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" name="Freeform 665"/>
            <p:cNvSpPr>
              <a:spLocks noEditPoints="1"/>
            </p:cNvSpPr>
            <p:nvPr/>
          </p:nvSpPr>
          <p:spPr bwMode="auto">
            <a:xfrm>
              <a:off x="2005013" y="3817938"/>
              <a:ext cx="655638" cy="657225"/>
            </a:xfrm>
            <a:custGeom>
              <a:avLst/>
              <a:gdLst>
                <a:gd name="T0" fmla="*/ 1 w 175"/>
                <a:gd name="T1" fmla="*/ 101 h 175"/>
                <a:gd name="T2" fmla="*/ 170 w 175"/>
                <a:gd name="T3" fmla="*/ 116 h 175"/>
                <a:gd name="T4" fmla="*/ 87 w 175"/>
                <a:gd name="T5" fmla="*/ 0 h 175"/>
                <a:gd name="T6" fmla="*/ 42 w 175"/>
                <a:gd name="T7" fmla="*/ 45 h 175"/>
                <a:gd name="T8" fmla="*/ 20 w 175"/>
                <a:gd name="T9" fmla="*/ 61 h 175"/>
                <a:gd name="T10" fmla="*/ 42 w 175"/>
                <a:gd name="T11" fmla="*/ 45 h 175"/>
                <a:gd name="T12" fmla="*/ 77 w 175"/>
                <a:gd name="T13" fmla="*/ 27 h 175"/>
                <a:gd name="T14" fmla="*/ 101 w 175"/>
                <a:gd name="T15" fmla="*/ 16 h 175"/>
                <a:gd name="T16" fmla="*/ 156 w 175"/>
                <a:gd name="T17" fmla="*/ 64 h 175"/>
                <a:gd name="T18" fmla="*/ 134 w 175"/>
                <a:gd name="T19" fmla="*/ 48 h 175"/>
                <a:gd name="T20" fmla="*/ 156 w 175"/>
                <a:gd name="T21" fmla="*/ 64 h 175"/>
                <a:gd name="T22" fmla="*/ 142 w 175"/>
                <a:gd name="T23" fmla="*/ 114 h 175"/>
                <a:gd name="T24" fmla="*/ 154 w 175"/>
                <a:gd name="T25" fmla="*/ 114 h 175"/>
                <a:gd name="T26" fmla="*/ 142 w 175"/>
                <a:gd name="T27" fmla="*/ 135 h 175"/>
                <a:gd name="T28" fmla="*/ 73 w 175"/>
                <a:gd name="T29" fmla="*/ 148 h 175"/>
                <a:gd name="T30" fmla="*/ 98 w 175"/>
                <a:gd name="T31" fmla="*/ 159 h 175"/>
                <a:gd name="T32" fmla="*/ 73 w 175"/>
                <a:gd name="T33" fmla="*/ 148 h 175"/>
                <a:gd name="T34" fmla="*/ 28 w 175"/>
                <a:gd name="T35" fmla="*/ 105 h 175"/>
                <a:gd name="T36" fmla="*/ 31 w 175"/>
                <a:gd name="T37" fmla="*/ 132 h 175"/>
                <a:gd name="T38" fmla="*/ 62 w 175"/>
                <a:gd name="T39" fmla="*/ 107 h 175"/>
                <a:gd name="T40" fmla="*/ 59 w 175"/>
                <a:gd name="T41" fmla="*/ 102 h 175"/>
                <a:gd name="T42" fmla="*/ 57 w 175"/>
                <a:gd name="T43" fmla="*/ 98 h 175"/>
                <a:gd name="T44" fmla="*/ 56 w 175"/>
                <a:gd name="T45" fmla="*/ 95 h 175"/>
                <a:gd name="T46" fmla="*/ 55 w 175"/>
                <a:gd name="T47" fmla="*/ 90 h 175"/>
                <a:gd name="T48" fmla="*/ 87 w 175"/>
                <a:gd name="T49" fmla="*/ 55 h 175"/>
                <a:gd name="T50" fmla="*/ 119 w 175"/>
                <a:gd name="T51" fmla="*/ 94 h 175"/>
                <a:gd name="T52" fmla="*/ 113 w 175"/>
                <a:gd name="T53" fmla="*/ 106 h 175"/>
                <a:gd name="T54" fmla="*/ 109 w 175"/>
                <a:gd name="T55" fmla="*/ 111 h 175"/>
                <a:gd name="T56" fmla="*/ 107 w 175"/>
                <a:gd name="T57" fmla="*/ 112 h 175"/>
                <a:gd name="T58" fmla="*/ 104 w 175"/>
                <a:gd name="T59" fmla="*/ 115 h 175"/>
                <a:gd name="T60" fmla="*/ 99 w 175"/>
                <a:gd name="T61" fmla="*/ 117 h 175"/>
                <a:gd name="T62" fmla="*/ 87 w 175"/>
                <a:gd name="T63" fmla="*/ 119 h 175"/>
                <a:gd name="T64" fmla="*/ 80 w 175"/>
                <a:gd name="T65" fmla="*/ 118 h 175"/>
                <a:gd name="T66" fmla="*/ 76 w 175"/>
                <a:gd name="T67" fmla="*/ 117 h 175"/>
                <a:gd name="T68" fmla="*/ 73 w 175"/>
                <a:gd name="T69" fmla="*/ 116 h 175"/>
                <a:gd name="T70" fmla="*/ 62 w 175"/>
                <a:gd name="T71" fmla="*/ 10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175">
                  <a:moveTo>
                    <a:pt x="0" y="87"/>
                  </a:moveTo>
                  <a:cubicBezTo>
                    <a:pt x="0" y="92"/>
                    <a:pt x="0" y="97"/>
                    <a:pt x="1" y="101"/>
                  </a:cubicBezTo>
                  <a:cubicBezTo>
                    <a:pt x="7" y="143"/>
                    <a:pt x="43" y="175"/>
                    <a:pt x="87" y="175"/>
                  </a:cubicBezTo>
                  <a:cubicBezTo>
                    <a:pt x="125" y="175"/>
                    <a:pt x="158" y="151"/>
                    <a:pt x="170" y="116"/>
                  </a:cubicBezTo>
                  <a:cubicBezTo>
                    <a:pt x="173" y="107"/>
                    <a:pt x="175" y="98"/>
                    <a:pt x="175" y="87"/>
                  </a:cubicBezTo>
                  <a:cubicBezTo>
                    <a:pt x="175" y="39"/>
                    <a:pt x="136" y="0"/>
                    <a:pt x="87" y="0"/>
                  </a:cubicBezTo>
                  <a:cubicBezTo>
                    <a:pt x="39" y="0"/>
                    <a:pt x="0" y="39"/>
                    <a:pt x="0" y="87"/>
                  </a:cubicBezTo>
                  <a:close/>
                  <a:moveTo>
                    <a:pt x="42" y="45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42" y="45"/>
                  </a:lnTo>
                  <a:close/>
                  <a:moveTo>
                    <a:pt x="101" y="27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101" y="16"/>
                    <a:pt x="101" y="16"/>
                    <a:pt x="101" y="16"/>
                  </a:cubicBezTo>
                  <a:lnTo>
                    <a:pt x="101" y="27"/>
                  </a:lnTo>
                  <a:close/>
                  <a:moveTo>
                    <a:pt x="156" y="64"/>
                  </a:moveTo>
                  <a:cubicBezTo>
                    <a:pt x="147" y="69"/>
                    <a:pt x="147" y="69"/>
                    <a:pt x="147" y="69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4" y="42"/>
                    <a:pt x="144" y="42"/>
                    <a:pt x="144" y="42"/>
                  </a:cubicBezTo>
                  <a:lnTo>
                    <a:pt x="156" y="64"/>
                  </a:lnTo>
                  <a:close/>
                  <a:moveTo>
                    <a:pt x="133" y="130"/>
                  </a:moveTo>
                  <a:cubicBezTo>
                    <a:pt x="142" y="114"/>
                    <a:pt x="142" y="114"/>
                    <a:pt x="142" y="114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5"/>
                    <a:pt x="154" y="115"/>
                    <a:pt x="154" y="115"/>
                  </a:cubicBezTo>
                  <a:cubicBezTo>
                    <a:pt x="142" y="135"/>
                    <a:pt x="142" y="135"/>
                    <a:pt x="142" y="135"/>
                  </a:cubicBezTo>
                  <a:lnTo>
                    <a:pt x="133" y="130"/>
                  </a:lnTo>
                  <a:close/>
                  <a:moveTo>
                    <a:pt x="73" y="148"/>
                  </a:moveTo>
                  <a:cubicBezTo>
                    <a:pt x="98" y="148"/>
                    <a:pt x="98" y="148"/>
                    <a:pt x="98" y="148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73" y="159"/>
                    <a:pt x="73" y="159"/>
                    <a:pt x="73" y="159"/>
                  </a:cubicBezTo>
                  <a:lnTo>
                    <a:pt x="73" y="148"/>
                  </a:lnTo>
                  <a:close/>
                  <a:moveTo>
                    <a:pt x="19" y="111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1" y="132"/>
                    <a:pt x="31" y="132"/>
                    <a:pt x="31" y="132"/>
                  </a:cubicBezTo>
                  <a:lnTo>
                    <a:pt x="19" y="111"/>
                  </a:lnTo>
                  <a:close/>
                  <a:moveTo>
                    <a:pt x="62" y="107"/>
                  </a:moveTo>
                  <a:cubicBezTo>
                    <a:pt x="61" y="106"/>
                    <a:pt x="61" y="105"/>
                    <a:pt x="60" y="104"/>
                  </a:cubicBezTo>
                  <a:cubicBezTo>
                    <a:pt x="60" y="104"/>
                    <a:pt x="59" y="103"/>
                    <a:pt x="59" y="102"/>
                  </a:cubicBezTo>
                  <a:cubicBezTo>
                    <a:pt x="59" y="102"/>
                    <a:pt x="58" y="101"/>
                    <a:pt x="58" y="100"/>
                  </a:cubicBezTo>
                  <a:cubicBezTo>
                    <a:pt x="58" y="99"/>
                    <a:pt x="57" y="98"/>
                    <a:pt x="57" y="98"/>
                  </a:cubicBezTo>
                  <a:cubicBezTo>
                    <a:pt x="57" y="97"/>
                    <a:pt x="57" y="96"/>
                    <a:pt x="56" y="96"/>
                  </a:cubicBezTo>
                  <a:cubicBezTo>
                    <a:pt x="56" y="96"/>
                    <a:pt x="56" y="95"/>
                    <a:pt x="56" y="95"/>
                  </a:cubicBezTo>
                  <a:cubicBezTo>
                    <a:pt x="56" y="94"/>
                    <a:pt x="56" y="93"/>
                    <a:pt x="56" y="93"/>
                  </a:cubicBezTo>
                  <a:cubicBezTo>
                    <a:pt x="56" y="92"/>
                    <a:pt x="55" y="91"/>
                    <a:pt x="55" y="90"/>
                  </a:cubicBezTo>
                  <a:cubicBezTo>
                    <a:pt x="55" y="89"/>
                    <a:pt x="55" y="88"/>
                    <a:pt x="55" y="87"/>
                  </a:cubicBezTo>
                  <a:cubicBezTo>
                    <a:pt x="55" y="70"/>
                    <a:pt x="70" y="55"/>
                    <a:pt x="87" y="55"/>
                  </a:cubicBezTo>
                  <a:cubicBezTo>
                    <a:pt x="105" y="55"/>
                    <a:pt x="119" y="70"/>
                    <a:pt x="119" y="87"/>
                  </a:cubicBezTo>
                  <a:cubicBezTo>
                    <a:pt x="119" y="90"/>
                    <a:pt x="119" y="92"/>
                    <a:pt x="119" y="94"/>
                  </a:cubicBezTo>
                  <a:cubicBezTo>
                    <a:pt x="118" y="98"/>
                    <a:pt x="116" y="101"/>
                    <a:pt x="114" y="104"/>
                  </a:cubicBezTo>
                  <a:cubicBezTo>
                    <a:pt x="114" y="105"/>
                    <a:pt x="114" y="105"/>
                    <a:pt x="113" y="106"/>
                  </a:cubicBezTo>
                  <a:cubicBezTo>
                    <a:pt x="113" y="107"/>
                    <a:pt x="112" y="108"/>
                    <a:pt x="112" y="108"/>
                  </a:cubicBezTo>
                  <a:cubicBezTo>
                    <a:pt x="111" y="109"/>
                    <a:pt x="110" y="110"/>
                    <a:pt x="109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08" y="111"/>
                    <a:pt x="108" y="112"/>
                    <a:pt x="107" y="112"/>
                  </a:cubicBezTo>
                  <a:cubicBezTo>
                    <a:pt x="107" y="113"/>
                    <a:pt x="106" y="113"/>
                    <a:pt x="105" y="114"/>
                  </a:cubicBezTo>
                  <a:cubicBezTo>
                    <a:pt x="105" y="114"/>
                    <a:pt x="104" y="114"/>
                    <a:pt x="104" y="115"/>
                  </a:cubicBezTo>
                  <a:cubicBezTo>
                    <a:pt x="103" y="115"/>
                    <a:pt x="102" y="115"/>
                    <a:pt x="102" y="116"/>
                  </a:cubicBezTo>
                  <a:cubicBezTo>
                    <a:pt x="101" y="116"/>
                    <a:pt x="100" y="117"/>
                    <a:pt x="99" y="117"/>
                  </a:cubicBezTo>
                  <a:cubicBezTo>
                    <a:pt x="97" y="118"/>
                    <a:pt x="95" y="118"/>
                    <a:pt x="93" y="119"/>
                  </a:cubicBezTo>
                  <a:cubicBezTo>
                    <a:pt x="91" y="119"/>
                    <a:pt x="89" y="119"/>
                    <a:pt x="87" y="119"/>
                  </a:cubicBezTo>
                  <a:cubicBezTo>
                    <a:pt x="86" y="119"/>
                    <a:pt x="84" y="119"/>
                    <a:pt x="83" y="119"/>
                  </a:cubicBezTo>
                  <a:cubicBezTo>
                    <a:pt x="82" y="119"/>
                    <a:pt x="81" y="119"/>
                    <a:pt x="80" y="118"/>
                  </a:cubicBezTo>
                  <a:cubicBezTo>
                    <a:pt x="80" y="118"/>
                    <a:pt x="79" y="118"/>
                    <a:pt x="79" y="118"/>
                  </a:cubicBezTo>
                  <a:cubicBezTo>
                    <a:pt x="78" y="118"/>
                    <a:pt x="77" y="118"/>
                    <a:pt x="76" y="117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5" y="117"/>
                    <a:pt x="74" y="117"/>
                    <a:pt x="73" y="116"/>
                  </a:cubicBezTo>
                  <a:cubicBezTo>
                    <a:pt x="70" y="114"/>
                    <a:pt x="66" y="112"/>
                    <a:pt x="64" y="109"/>
                  </a:cubicBezTo>
                  <a:cubicBezTo>
                    <a:pt x="63" y="108"/>
                    <a:pt x="62" y="107"/>
                    <a:pt x="62" y="107"/>
                  </a:cubicBez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" name="Freeform 666"/>
            <p:cNvSpPr>
              <a:spLocks/>
            </p:cNvSpPr>
            <p:nvPr/>
          </p:nvSpPr>
          <p:spPr bwMode="auto">
            <a:xfrm>
              <a:off x="2076450" y="4216401"/>
              <a:ext cx="79375" cy="96838"/>
            </a:xfrm>
            <a:custGeom>
              <a:avLst/>
              <a:gdLst>
                <a:gd name="T0" fmla="*/ 0 w 50"/>
                <a:gd name="T1" fmla="*/ 12 h 61"/>
                <a:gd name="T2" fmla="*/ 28 w 50"/>
                <a:gd name="T3" fmla="*/ 61 h 61"/>
                <a:gd name="T4" fmla="*/ 50 w 50"/>
                <a:gd name="T5" fmla="*/ 49 h 61"/>
                <a:gd name="T6" fmla="*/ 21 w 50"/>
                <a:gd name="T7" fmla="*/ 0 h 61"/>
                <a:gd name="T8" fmla="*/ 0 w 50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1">
                  <a:moveTo>
                    <a:pt x="0" y="12"/>
                  </a:moveTo>
                  <a:lnTo>
                    <a:pt x="28" y="61"/>
                  </a:lnTo>
                  <a:lnTo>
                    <a:pt x="50" y="49"/>
                  </a:lnTo>
                  <a:lnTo>
                    <a:pt x="2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Freeform 667"/>
            <p:cNvSpPr>
              <a:spLocks/>
            </p:cNvSpPr>
            <p:nvPr/>
          </p:nvSpPr>
          <p:spPr bwMode="auto">
            <a:xfrm>
              <a:off x="2079625" y="3968751"/>
              <a:ext cx="82550" cy="101600"/>
            </a:xfrm>
            <a:custGeom>
              <a:avLst/>
              <a:gdLst>
                <a:gd name="T0" fmla="*/ 0 w 52"/>
                <a:gd name="T1" fmla="*/ 49 h 64"/>
                <a:gd name="T2" fmla="*/ 22 w 52"/>
                <a:gd name="T3" fmla="*/ 64 h 64"/>
                <a:gd name="T4" fmla="*/ 52 w 52"/>
                <a:gd name="T5" fmla="*/ 12 h 64"/>
                <a:gd name="T6" fmla="*/ 29 w 52"/>
                <a:gd name="T7" fmla="*/ 0 h 64"/>
                <a:gd name="T8" fmla="*/ 0 w 52"/>
                <a:gd name="T9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49"/>
                  </a:moveTo>
                  <a:lnTo>
                    <a:pt x="22" y="64"/>
                  </a:lnTo>
                  <a:lnTo>
                    <a:pt x="52" y="12"/>
                  </a:lnTo>
                  <a:lnTo>
                    <a:pt x="29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" name="Rectangle 668"/>
            <p:cNvSpPr>
              <a:spLocks noChangeArrowheads="1"/>
            </p:cNvSpPr>
            <p:nvPr/>
          </p:nvSpPr>
          <p:spPr bwMode="auto">
            <a:xfrm>
              <a:off x="2278063" y="4373563"/>
              <a:ext cx="95250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" name="Freeform 669"/>
            <p:cNvSpPr>
              <a:spLocks/>
            </p:cNvSpPr>
            <p:nvPr/>
          </p:nvSpPr>
          <p:spPr bwMode="auto">
            <a:xfrm>
              <a:off x="2503488" y="4222751"/>
              <a:ext cx="79375" cy="101600"/>
            </a:xfrm>
            <a:custGeom>
              <a:avLst/>
              <a:gdLst>
                <a:gd name="T0" fmla="*/ 0 w 50"/>
                <a:gd name="T1" fmla="*/ 52 h 64"/>
                <a:gd name="T2" fmla="*/ 21 w 50"/>
                <a:gd name="T3" fmla="*/ 64 h 64"/>
                <a:gd name="T4" fmla="*/ 50 w 50"/>
                <a:gd name="T5" fmla="*/ 15 h 64"/>
                <a:gd name="T6" fmla="*/ 29 w 50"/>
                <a:gd name="T7" fmla="*/ 0 h 64"/>
                <a:gd name="T8" fmla="*/ 0 w 50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0" y="52"/>
                  </a:moveTo>
                  <a:lnTo>
                    <a:pt x="21" y="64"/>
                  </a:lnTo>
                  <a:lnTo>
                    <a:pt x="50" y="15"/>
                  </a:lnTo>
                  <a:lnTo>
                    <a:pt x="29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Freeform 670"/>
            <p:cNvSpPr>
              <a:spLocks/>
            </p:cNvSpPr>
            <p:nvPr/>
          </p:nvSpPr>
          <p:spPr bwMode="auto">
            <a:xfrm>
              <a:off x="2508250" y="3976688"/>
              <a:ext cx="82550" cy="100013"/>
            </a:xfrm>
            <a:custGeom>
              <a:avLst/>
              <a:gdLst>
                <a:gd name="T0" fmla="*/ 0 w 52"/>
                <a:gd name="T1" fmla="*/ 14 h 63"/>
                <a:gd name="T2" fmla="*/ 30 w 52"/>
                <a:gd name="T3" fmla="*/ 63 h 63"/>
                <a:gd name="T4" fmla="*/ 52 w 52"/>
                <a:gd name="T5" fmla="*/ 52 h 63"/>
                <a:gd name="T6" fmla="*/ 23 w 52"/>
                <a:gd name="T7" fmla="*/ 0 h 63"/>
                <a:gd name="T8" fmla="*/ 0 w 52"/>
                <a:gd name="T9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0" y="14"/>
                  </a:moveTo>
                  <a:lnTo>
                    <a:pt x="30" y="63"/>
                  </a:lnTo>
                  <a:lnTo>
                    <a:pt x="52" y="52"/>
                  </a:lnTo>
                  <a:lnTo>
                    <a:pt x="2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" name="Rectangle 671"/>
            <p:cNvSpPr>
              <a:spLocks noChangeArrowheads="1"/>
            </p:cNvSpPr>
            <p:nvPr/>
          </p:nvSpPr>
          <p:spPr bwMode="auto">
            <a:xfrm>
              <a:off x="2293938" y="3878263"/>
              <a:ext cx="90488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" name="Oval 672"/>
            <p:cNvSpPr>
              <a:spLocks noChangeArrowheads="1"/>
            </p:cNvSpPr>
            <p:nvPr/>
          </p:nvSpPr>
          <p:spPr bwMode="auto">
            <a:xfrm>
              <a:off x="2211388" y="4024313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" name="Freeform 673"/>
            <p:cNvSpPr>
              <a:spLocks/>
            </p:cNvSpPr>
            <p:nvPr/>
          </p:nvSpPr>
          <p:spPr bwMode="auto">
            <a:xfrm>
              <a:off x="1143000" y="3630613"/>
              <a:ext cx="454025" cy="544513"/>
            </a:xfrm>
            <a:custGeom>
              <a:avLst/>
              <a:gdLst>
                <a:gd name="T0" fmla="*/ 0 w 121"/>
                <a:gd name="T1" fmla="*/ 31 h 145"/>
                <a:gd name="T2" fmla="*/ 0 w 121"/>
                <a:gd name="T3" fmla="*/ 92 h 145"/>
                <a:gd name="T4" fmla="*/ 24 w 121"/>
                <a:gd name="T5" fmla="*/ 112 h 145"/>
                <a:gd name="T6" fmla="*/ 61 w 121"/>
                <a:gd name="T7" fmla="*/ 145 h 145"/>
                <a:gd name="T8" fmla="*/ 121 w 121"/>
                <a:gd name="T9" fmla="*/ 145 h 145"/>
                <a:gd name="T10" fmla="*/ 121 w 121"/>
                <a:gd name="T11" fmla="*/ 122 h 145"/>
                <a:gd name="T12" fmla="*/ 121 w 121"/>
                <a:gd name="T13" fmla="*/ 60 h 145"/>
                <a:gd name="T14" fmla="*/ 20 w 121"/>
                <a:gd name="T15" fmla="*/ 14 h 145"/>
                <a:gd name="T16" fmla="*/ 0 w 121"/>
                <a:gd name="T17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45">
                  <a:moveTo>
                    <a:pt x="0" y="31"/>
                  </a:moveTo>
                  <a:cubicBezTo>
                    <a:pt x="0" y="50"/>
                    <a:pt x="0" y="92"/>
                    <a:pt x="0" y="92"/>
                  </a:cubicBezTo>
                  <a:cubicBezTo>
                    <a:pt x="0" y="92"/>
                    <a:pt x="7" y="112"/>
                    <a:pt x="24" y="112"/>
                  </a:cubicBezTo>
                  <a:cubicBezTo>
                    <a:pt x="42" y="112"/>
                    <a:pt x="61" y="145"/>
                    <a:pt x="61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0" y="136"/>
                    <a:pt x="121" y="122"/>
                  </a:cubicBezTo>
                  <a:cubicBezTo>
                    <a:pt x="121" y="108"/>
                    <a:pt x="121" y="88"/>
                    <a:pt x="121" y="60"/>
                  </a:cubicBezTo>
                  <a:cubicBezTo>
                    <a:pt x="120" y="0"/>
                    <a:pt x="20" y="14"/>
                    <a:pt x="20" y="14"/>
                  </a:cubicBezTo>
                  <a:cubicBezTo>
                    <a:pt x="20" y="14"/>
                    <a:pt x="0" y="13"/>
                    <a:pt x="0" y="31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" name="Freeform 674"/>
            <p:cNvSpPr>
              <a:spLocks/>
            </p:cNvSpPr>
            <p:nvPr/>
          </p:nvSpPr>
          <p:spPr bwMode="auto">
            <a:xfrm>
              <a:off x="1597025" y="3305176"/>
              <a:ext cx="1547813" cy="971550"/>
            </a:xfrm>
            <a:custGeom>
              <a:avLst/>
              <a:gdLst>
                <a:gd name="T0" fmla="*/ 0 w 413"/>
                <a:gd name="T1" fmla="*/ 209 h 259"/>
                <a:gd name="T2" fmla="*/ 0 w 413"/>
                <a:gd name="T3" fmla="*/ 232 h 259"/>
                <a:gd name="T4" fmla="*/ 25 w 413"/>
                <a:gd name="T5" fmla="*/ 232 h 259"/>
                <a:gd name="T6" fmla="*/ 195 w 413"/>
                <a:gd name="T7" fmla="*/ 35 h 259"/>
                <a:gd name="T8" fmla="*/ 371 w 413"/>
                <a:gd name="T9" fmla="*/ 259 h 259"/>
                <a:gd name="T10" fmla="*/ 396 w 413"/>
                <a:gd name="T11" fmla="*/ 259 h 259"/>
                <a:gd name="T12" fmla="*/ 198 w 413"/>
                <a:gd name="T13" fmla="*/ 0 h 259"/>
                <a:gd name="T14" fmla="*/ 0 w 413"/>
                <a:gd name="T15" fmla="*/ 20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259">
                  <a:moveTo>
                    <a:pt x="0" y="209"/>
                  </a:moveTo>
                  <a:cubicBezTo>
                    <a:pt x="0" y="225"/>
                    <a:pt x="0" y="232"/>
                    <a:pt x="0" y="232"/>
                  </a:cubicBezTo>
                  <a:cubicBezTo>
                    <a:pt x="25" y="232"/>
                    <a:pt x="25" y="232"/>
                    <a:pt x="25" y="232"/>
                  </a:cubicBezTo>
                  <a:cubicBezTo>
                    <a:pt x="25" y="232"/>
                    <a:pt x="21" y="35"/>
                    <a:pt x="195" y="35"/>
                  </a:cubicBezTo>
                  <a:cubicBezTo>
                    <a:pt x="368" y="35"/>
                    <a:pt x="371" y="259"/>
                    <a:pt x="371" y="259"/>
                  </a:cubicBezTo>
                  <a:cubicBezTo>
                    <a:pt x="396" y="259"/>
                    <a:pt x="396" y="259"/>
                    <a:pt x="396" y="259"/>
                  </a:cubicBezTo>
                  <a:cubicBezTo>
                    <a:pt x="396" y="259"/>
                    <a:pt x="413" y="0"/>
                    <a:pt x="198" y="0"/>
                  </a:cubicBezTo>
                  <a:cubicBezTo>
                    <a:pt x="25" y="0"/>
                    <a:pt x="2" y="150"/>
                    <a:pt x="0" y="209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7" name="Freeform 675"/>
            <p:cNvSpPr>
              <a:spLocks/>
            </p:cNvSpPr>
            <p:nvPr/>
          </p:nvSpPr>
          <p:spPr bwMode="auto">
            <a:xfrm>
              <a:off x="1674813" y="3435351"/>
              <a:ext cx="1312863" cy="841375"/>
            </a:xfrm>
            <a:custGeom>
              <a:avLst/>
              <a:gdLst>
                <a:gd name="T0" fmla="*/ 4 w 350"/>
                <a:gd name="T1" fmla="*/ 197 h 224"/>
                <a:gd name="T2" fmla="*/ 22 w 350"/>
                <a:gd name="T3" fmla="*/ 197 h 224"/>
                <a:gd name="T4" fmla="*/ 22 w 350"/>
                <a:gd name="T5" fmla="*/ 189 h 224"/>
                <a:gd name="T6" fmla="*/ 175 w 350"/>
                <a:gd name="T7" fmla="*/ 36 h 224"/>
                <a:gd name="T8" fmla="*/ 329 w 350"/>
                <a:gd name="T9" fmla="*/ 189 h 224"/>
                <a:gd name="T10" fmla="*/ 325 w 350"/>
                <a:gd name="T11" fmla="*/ 224 h 224"/>
                <a:gd name="T12" fmla="*/ 350 w 350"/>
                <a:gd name="T13" fmla="*/ 224 h 224"/>
                <a:gd name="T14" fmla="*/ 174 w 350"/>
                <a:gd name="T15" fmla="*/ 0 h 224"/>
                <a:gd name="T16" fmla="*/ 4 w 350"/>
                <a:gd name="T17" fmla="*/ 19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224">
                  <a:moveTo>
                    <a:pt x="4" y="197"/>
                  </a:moveTo>
                  <a:cubicBezTo>
                    <a:pt x="22" y="197"/>
                    <a:pt x="22" y="197"/>
                    <a:pt x="22" y="197"/>
                  </a:cubicBezTo>
                  <a:cubicBezTo>
                    <a:pt x="22" y="194"/>
                    <a:pt x="22" y="192"/>
                    <a:pt x="22" y="189"/>
                  </a:cubicBezTo>
                  <a:cubicBezTo>
                    <a:pt x="22" y="105"/>
                    <a:pt x="91" y="36"/>
                    <a:pt x="175" y="36"/>
                  </a:cubicBezTo>
                  <a:cubicBezTo>
                    <a:pt x="260" y="36"/>
                    <a:pt x="329" y="105"/>
                    <a:pt x="329" y="189"/>
                  </a:cubicBezTo>
                  <a:cubicBezTo>
                    <a:pt x="329" y="201"/>
                    <a:pt x="327" y="213"/>
                    <a:pt x="325" y="224"/>
                  </a:cubicBezTo>
                  <a:cubicBezTo>
                    <a:pt x="350" y="224"/>
                    <a:pt x="350" y="224"/>
                    <a:pt x="350" y="224"/>
                  </a:cubicBezTo>
                  <a:cubicBezTo>
                    <a:pt x="350" y="224"/>
                    <a:pt x="347" y="0"/>
                    <a:pt x="174" y="0"/>
                  </a:cubicBezTo>
                  <a:cubicBezTo>
                    <a:pt x="0" y="0"/>
                    <a:pt x="4" y="197"/>
                    <a:pt x="4" y="197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" name="Freeform 676"/>
            <p:cNvSpPr>
              <a:spLocks/>
            </p:cNvSpPr>
            <p:nvPr/>
          </p:nvSpPr>
          <p:spPr bwMode="auto">
            <a:xfrm>
              <a:off x="5778500" y="3443288"/>
              <a:ext cx="1349375" cy="833438"/>
            </a:xfrm>
            <a:custGeom>
              <a:avLst/>
              <a:gdLst>
                <a:gd name="T0" fmla="*/ 17 w 360"/>
                <a:gd name="T1" fmla="*/ 222 h 222"/>
                <a:gd name="T2" fmla="*/ 40 w 360"/>
                <a:gd name="T3" fmla="*/ 222 h 222"/>
                <a:gd name="T4" fmla="*/ 36 w 360"/>
                <a:gd name="T5" fmla="*/ 187 h 222"/>
                <a:gd name="T6" fmla="*/ 190 w 360"/>
                <a:gd name="T7" fmla="*/ 34 h 222"/>
                <a:gd name="T8" fmla="*/ 343 w 360"/>
                <a:gd name="T9" fmla="*/ 187 h 222"/>
                <a:gd name="T10" fmla="*/ 343 w 360"/>
                <a:gd name="T11" fmla="*/ 191 h 222"/>
                <a:gd name="T12" fmla="*/ 358 w 360"/>
                <a:gd name="T13" fmla="*/ 191 h 222"/>
                <a:gd name="T14" fmla="*/ 190 w 360"/>
                <a:gd name="T15" fmla="*/ 1 h 222"/>
                <a:gd name="T16" fmla="*/ 143 w 360"/>
                <a:gd name="T17" fmla="*/ 3 h 222"/>
                <a:gd name="T18" fmla="*/ 17 w 360"/>
                <a:gd name="T1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222">
                  <a:moveTo>
                    <a:pt x="17" y="222"/>
                  </a:moveTo>
                  <a:cubicBezTo>
                    <a:pt x="40" y="222"/>
                    <a:pt x="40" y="222"/>
                    <a:pt x="40" y="222"/>
                  </a:cubicBezTo>
                  <a:cubicBezTo>
                    <a:pt x="37" y="211"/>
                    <a:pt x="36" y="199"/>
                    <a:pt x="36" y="187"/>
                  </a:cubicBezTo>
                  <a:cubicBezTo>
                    <a:pt x="36" y="103"/>
                    <a:pt x="105" y="34"/>
                    <a:pt x="190" y="34"/>
                  </a:cubicBezTo>
                  <a:cubicBezTo>
                    <a:pt x="274" y="34"/>
                    <a:pt x="343" y="103"/>
                    <a:pt x="343" y="187"/>
                  </a:cubicBezTo>
                  <a:cubicBezTo>
                    <a:pt x="343" y="189"/>
                    <a:pt x="343" y="190"/>
                    <a:pt x="343" y="191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58" y="191"/>
                    <a:pt x="360" y="1"/>
                    <a:pt x="190" y="1"/>
                  </a:cubicBezTo>
                  <a:cubicBezTo>
                    <a:pt x="172" y="0"/>
                    <a:pt x="157" y="1"/>
                    <a:pt x="143" y="3"/>
                  </a:cubicBezTo>
                  <a:cubicBezTo>
                    <a:pt x="0" y="29"/>
                    <a:pt x="17" y="222"/>
                    <a:pt x="17" y="222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" name="Freeform 677"/>
            <p:cNvSpPr>
              <a:spLocks noEditPoints="1"/>
            </p:cNvSpPr>
            <p:nvPr/>
          </p:nvSpPr>
          <p:spPr bwMode="auto">
            <a:xfrm>
              <a:off x="1217613" y="2254251"/>
              <a:ext cx="6630988" cy="2022475"/>
            </a:xfrm>
            <a:custGeom>
              <a:avLst/>
              <a:gdLst>
                <a:gd name="T0" fmla="*/ 1361 w 1768"/>
                <a:gd name="T1" fmla="*/ 21 h 539"/>
                <a:gd name="T2" fmla="*/ 1626 w 1768"/>
                <a:gd name="T3" fmla="*/ 21 h 539"/>
                <a:gd name="T4" fmla="*/ 1722 w 1768"/>
                <a:gd name="T5" fmla="*/ 188 h 539"/>
                <a:gd name="T6" fmla="*/ 1423 w 1768"/>
                <a:gd name="T7" fmla="*/ 188 h 539"/>
                <a:gd name="T8" fmla="*/ 1361 w 1768"/>
                <a:gd name="T9" fmla="*/ 21 h 539"/>
                <a:gd name="T10" fmla="*/ 1012 w 1768"/>
                <a:gd name="T11" fmla="*/ 21 h 539"/>
                <a:gd name="T12" fmla="*/ 1263 w 1768"/>
                <a:gd name="T13" fmla="*/ 21 h 539"/>
                <a:gd name="T14" fmla="*/ 1296 w 1768"/>
                <a:gd name="T15" fmla="*/ 160 h 539"/>
                <a:gd name="T16" fmla="*/ 1276 w 1768"/>
                <a:gd name="T17" fmla="*/ 202 h 539"/>
                <a:gd name="T18" fmla="*/ 1012 w 1768"/>
                <a:gd name="T19" fmla="*/ 202 h 539"/>
                <a:gd name="T20" fmla="*/ 1012 w 1768"/>
                <a:gd name="T21" fmla="*/ 21 h 539"/>
                <a:gd name="T22" fmla="*/ 669 w 1768"/>
                <a:gd name="T23" fmla="*/ 206 h 539"/>
                <a:gd name="T24" fmla="*/ 669 w 1768"/>
                <a:gd name="T25" fmla="*/ 145 h 539"/>
                <a:gd name="T26" fmla="*/ 638 w 1768"/>
                <a:gd name="T27" fmla="*/ 138 h 539"/>
                <a:gd name="T28" fmla="*/ 838 w 1768"/>
                <a:gd name="T29" fmla="*/ 21 h 539"/>
                <a:gd name="T30" fmla="*/ 963 w 1768"/>
                <a:gd name="T31" fmla="*/ 21 h 539"/>
                <a:gd name="T32" fmla="*/ 946 w 1768"/>
                <a:gd name="T33" fmla="*/ 206 h 539"/>
                <a:gd name="T34" fmla="*/ 669 w 1768"/>
                <a:gd name="T35" fmla="*/ 206 h 539"/>
                <a:gd name="T36" fmla="*/ 0 w 1768"/>
                <a:gd name="T37" fmla="*/ 381 h 539"/>
                <a:gd name="T38" fmla="*/ 101 w 1768"/>
                <a:gd name="T39" fmla="*/ 427 h 539"/>
                <a:gd name="T40" fmla="*/ 101 w 1768"/>
                <a:gd name="T41" fmla="*/ 489 h 539"/>
                <a:gd name="T42" fmla="*/ 299 w 1768"/>
                <a:gd name="T43" fmla="*/ 280 h 539"/>
                <a:gd name="T44" fmla="*/ 497 w 1768"/>
                <a:gd name="T45" fmla="*/ 539 h 539"/>
                <a:gd name="T46" fmla="*/ 1206 w 1768"/>
                <a:gd name="T47" fmla="*/ 539 h 539"/>
                <a:gd name="T48" fmla="*/ 1206 w 1768"/>
                <a:gd name="T49" fmla="*/ 509 h 539"/>
                <a:gd name="T50" fmla="*/ 1206 w 1768"/>
                <a:gd name="T51" fmla="*/ 504 h 539"/>
                <a:gd name="T52" fmla="*/ 1360 w 1768"/>
                <a:gd name="T53" fmla="*/ 288 h 539"/>
                <a:gd name="T54" fmla="*/ 1404 w 1768"/>
                <a:gd name="T55" fmla="*/ 285 h 539"/>
                <a:gd name="T56" fmla="*/ 1602 w 1768"/>
                <a:gd name="T57" fmla="*/ 508 h 539"/>
                <a:gd name="T58" fmla="*/ 1693 w 1768"/>
                <a:gd name="T59" fmla="*/ 508 h 539"/>
                <a:gd name="T60" fmla="*/ 1693 w 1768"/>
                <a:gd name="T61" fmla="*/ 336 h 539"/>
                <a:gd name="T62" fmla="*/ 1768 w 1768"/>
                <a:gd name="T63" fmla="*/ 339 h 539"/>
                <a:gd name="T64" fmla="*/ 1759 w 1768"/>
                <a:gd name="T65" fmla="*/ 336 h 539"/>
                <a:gd name="T66" fmla="*/ 1720 w 1768"/>
                <a:gd name="T67" fmla="*/ 336 h 539"/>
                <a:gd name="T68" fmla="*/ 1688 w 1768"/>
                <a:gd name="T69" fmla="*/ 304 h 539"/>
                <a:gd name="T70" fmla="*/ 1688 w 1768"/>
                <a:gd name="T71" fmla="*/ 253 h 539"/>
                <a:gd name="T72" fmla="*/ 1720 w 1768"/>
                <a:gd name="T73" fmla="*/ 222 h 539"/>
                <a:gd name="T74" fmla="*/ 1764 w 1768"/>
                <a:gd name="T75" fmla="*/ 222 h 539"/>
                <a:gd name="T76" fmla="*/ 1754 w 1768"/>
                <a:gd name="T77" fmla="*/ 196 h 539"/>
                <a:gd name="T78" fmla="*/ 1646 w 1768"/>
                <a:gd name="T79" fmla="*/ 15 h 539"/>
                <a:gd name="T80" fmla="*/ 1605 w 1768"/>
                <a:gd name="T81" fmla="*/ 1 h 539"/>
                <a:gd name="T82" fmla="*/ 1579 w 1768"/>
                <a:gd name="T83" fmla="*/ 1 h 539"/>
                <a:gd name="T84" fmla="*/ 974 w 1768"/>
                <a:gd name="T85" fmla="*/ 1 h 539"/>
                <a:gd name="T86" fmla="*/ 828 w 1768"/>
                <a:gd name="T87" fmla="*/ 1 h 539"/>
                <a:gd name="T88" fmla="*/ 759 w 1768"/>
                <a:gd name="T89" fmla="*/ 19 h 539"/>
                <a:gd name="T90" fmla="*/ 566 w 1768"/>
                <a:gd name="T91" fmla="*/ 147 h 539"/>
                <a:gd name="T92" fmla="*/ 553 w 1768"/>
                <a:gd name="T93" fmla="*/ 156 h 539"/>
                <a:gd name="T94" fmla="*/ 552 w 1768"/>
                <a:gd name="T95" fmla="*/ 157 h 539"/>
                <a:gd name="T96" fmla="*/ 487 w 1768"/>
                <a:gd name="T97" fmla="*/ 181 h 539"/>
                <a:gd name="T98" fmla="*/ 81 w 1768"/>
                <a:gd name="T99" fmla="*/ 240 h 539"/>
                <a:gd name="T100" fmla="*/ 66 w 1768"/>
                <a:gd name="T101" fmla="*/ 250 h 539"/>
                <a:gd name="T102" fmla="*/ 134 w 1768"/>
                <a:gd name="T103" fmla="*/ 250 h 539"/>
                <a:gd name="T104" fmla="*/ 126 w 1768"/>
                <a:gd name="T105" fmla="*/ 315 h 539"/>
                <a:gd name="T106" fmla="*/ 80 w 1768"/>
                <a:gd name="T107" fmla="*/ 340 h 539"/>
                <a:gd name="T108" fmla="*/ 58 w 1768"/>
                <a:gd name="T109" fmla="*/ 342 h 539"/>
                <a:gd name="T110" fmla="*/ 4 w 1768"/>
                <a:gd name="T111" fmla="*/ 340 h 539"/>
                <a:gd name="T112" fmla="*/ 0 w 1768"/>
                <a:gd name="T113" fmla="*/ 381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8" h="539">
                  <a:moveTo>
                    <a:pt x="1361" y="21"/>
                  </a:moveTo>
                  <a:cubicBezTo>
                    <a:pt x="1626" y="21"/>
                    <a:pt x="1626" y="21"/>
                    <a:pt x="1626" y="21"/>
                  </a:cubicBezTo>
                  <a:cubicBezTo>
                    <a:pt x="1722" y="188"/>
                    <a:pt x="1722" y="188"/>
                    <a:pt x="1722" y="188"/>
                  </a:cubicBezTo>
                  <a:cubicBezTo>
                    <a:pt x="1423" y="188"/>
                    <a:pt x="1423" y="188"/>
                    <a:pt x="1423" y="188"/>
                  </a:cubicBezTo>
                  <a:lnTo>
                    <a:pt x="1361" y="21"/>
                  </a:lnTo>
                  <a:close/>
                  <a:moveTo>
                    <a:pt x="1012" y="21"/>
                  </a:moveTo>
                  <a:cubicBezTo>
                    <a:pt x="1263" y="21"/>
                    <a:pt x="1263" y="21"/>
                    <a:pt x="1263" y="21"/>
                  </a:cubicBezTo>
                  <a:cubicBezTo>
                    <a:pt x="1263" y="21"/>
                    <a:pt x="1287" y="122"/>
                    <a:pt x="1296" y="160"/>
                  </a:cubicBezTo>
                  <a:cubicBezTo>
                    <a:pt x="1304" y="198"/>
                    <a:pt x="1276" y="202"/>
                    <a:pt x="1276" y="202"/>
                  </a:cubicBezTo>
                  <a:cubicBezTo>
                    <a:pt x="1012" y="202"/>
                    <a:pt x="1012" y="202"/>
                    <a:pt x="1012" y="202"/>
                  </a:cubicBezTo>
                  <a:lnTo>
                    <a:pt x="1012" y="21"/>
                  </a:lnTo>
                  <a:close/>
                  <a:moveTo>
                    <a:pt x="669" y="206"/>
                  </a:moveTo>
                  <a:cubicBezTo>
                    <a:pt x="669" y="206"/>
                    <a:pt x="669" y="156"/>
                    <a:pt x="669" y="145"/>
                  </a:cubicBezTo>
                  <a:cubicBezTo>
                    <a:pt x="669" y="136"/>
                    <a:pt x="644" y="138"/>
                    <a:pt x="638" y="138"/>
                  </a:cubicBezTo>
                  <a:cubicBezTo>
                    <a:pt x="690" y="91"/>
                    <a:pt x="783" y="21"/>
                    <a:pt x="838" y="21"/>
                  </a:cubicBezTo>
                  <a:cubicBezTo>
                    <a:pt x="912" y="21"/>
                    <a:pt x="963" y="21"/>
                    <a:pt x="963" y="21"/>
                  </a:cubicBezTo>
                  <a:cubicBezTo>
                    <a:pt x="946" y="206"/>
                    <a:pt x="946" y="206"/>
                    <a:pt x="946" y="206"/>
                  </a:cubicBezTo>
                  <a:lnTo>
                    <a:pt x="669" y="206"/>
                  </a:lnTo>
                  <a:close/>
                  <a:moveTo>
                    <a:pt x="0" y="381"/>
                  </a:moveTo>
                  <a:cubicBezTo>
                    <a:pt x="0" y="381"/>
                    <a:pt x="100" y="367"/>
                    <a:pt x="101" y="427"/>
                  </a:cubicBezTo>
                  <a:cubicBezTo>
                    <a:pt x="101" y="455"/>
                    <a:pt x="101" y="475"/>
                    <a:pt x="101" y="489"/>
                  </a:cubicBezTo>
                  <a:cubicBezTo>
                    <a:pt x="103" y="430"/>
                    <a:pt x="126" y="280"/>
                    <a:pt x="299" y="280"/>
                  </a:cubicBezTo>
                  <a:cubicBezTo>
                    <a:pt x="514" y="280"/>
                    <a:pt x="497" y="539"/>
                    <a:pt x="497" y="539"/>
                  </a:cubicBezTo>
                  <a:cubicBezTo>
                    <a:pt x="1206" y="539"/>
                    <a:pt x="1206" y="539"/>
                    <a:pt x="1206" y="539"/>
                  </a:cubicBezTo>
                  <a:cubicBezTo>
                    <a:pt x="1206" y="509"/>
                    <a:pt x="1206" y="509"/>
                    <a:pt x="1206" y="509"/>
                  </a:cubicBezTo>
                  <a:cubicBezTo>
                    <a:pt x="1206" y="509"/>
                    <a:pt x="1206" y="507"/>
                    <a:pt x="1206" y="504"/>
                  </a:cubicBezTo>
                  <a:cubicBezTo>
                    <a:pt x="1205" y="475"/>
                    <a:pt x="1207" y="314"/>
                    <a:pt x="1360" y="288"/>
                  </a:cubicBezTo>
                  <a:cubicBezTo>
                    <a:pt x="1374" y="286"/>
                    <a:pt x="1388" y="285"/>
                    <a:pt x="1404" y="285"/>
                  </a:cubicBezTo>
                  <a:cubicBezTo>
                    <a:pt x="1611" y="285"/>
                    <a:pt x="1603" y="492"/>
                    <a:pt x="1602" y="508"/>
                  </a:cubicBezTo>
                  <a:cubicBezTo>
                    <a:pt x="1693" y="508"/>
                    <a:pt x="1693" y="508"/>
                    <a:pt x="1693" y="508"/>
                  </a:cubicBezTo>
                  <a:cubicBezTo>
                    <a:pt x="1693" y="336"/>
                    <a:pt x="1693" y="336"/>
                    <a:pt x="1693" y="336"/>
                  </a:cubicBezTo>
                  <a:cubicBezTo>
                    <a:pt x="1693" y="336"/>
                    <a:pt x="1748" y="338"/>
                    <a:pt x="1768" y="339"/>
                  </a:cubicBezTo>
                  <a:cubicBezTo>
                    <a:pt x="1757" y="338"/>
                    <a:pt x="1756" y="337"/>
                    <a:pt x="1759" y="336"/>
                  </a:cubicBezTo>
                  <a:cubicBezTo>
                    <a:pt x="1720" y="336"/>
                    <a:pt x="1720" y="336"/>
                    <a:pt x="1720" y="336"/>
                  </a:cubicBezTo>
                  <a:cubicBezTo>
                    <a:pt x="1702" y="336"/>
                    <a:pt x="1688" y="322"/>
                    <a:pt x="1688" y="304"/>
                  </a:cubicBezTo>
                  <a:cubicBezTo>
                    <a:pt x="1688" y="253"/>
                    <a:pt x="1688" y="253"/>
                    <a:pt x="1688" y="253"/>
                  </a:cubicBezTo>
                  <a:cubicBezTo>
                    <a:pt x="1688" y="236"/>
                    <a:pt x="1702" y="222"/>
                    <a:pt x="1720" y="222"/>
                  </a:cubicBezTo>
                  <a:cubicBezTo>
                    <a:pt x="1764" y="222"/>
                    <a:pt x="1764" y="222"/>
                    <a:pt x="1764" y="222"/>
                  </a:cubicBezTo>
                  <a:cubicBezTo>
                    <a:pt x="1762" y="214"/>
                    <a:pt x="1758" y="205"/>
                    <a:pt x="1754" y="196"/>
                  </a:cubicBezTo>
                  <a:cubicBezTo>
                    <a:pt x="1734" y="155"/>
                    <a:pt x="1678" y="48"/>
                    <a:pt x="1646" y="15"/>
                  </a:cubicBezTo>
                  <a:cubicBezTo>
                    <a:pt x="1646" y="15"/>
                    <a:pt x="1635" y="1"/>
                    <a:pt x="1605" y="1"/>
                  </a:cubicBezTo>
                  <a:cubicBezTo>
                    <a:pt x="1603" y="1"/>
                    <a:pt x="1593" y="1"/>
                    <a:pt x="1579" y="1"/>
                  </a:cubicBezTo>
                  <a:cubicBezTo>
                    <a:pt x="1484" y="0"/>
                    <a:pt x="1164" y="0"/>
                    <a:pt x="974" y="1"/>
                  </a:cubicBezTo>
                  <a:cubicBezTo>
                    <a:pt x="887" y="1"/>
                    <a:pt x="828" y="1"/>
                    <a:pt x="828" y="1"/>
                  </a:cubicBezTo>
                  <a:cubicBezTo>
                    <a:pt x="828" y="1"/>
                    <a:pt x="790" y="2"/>
                    <a:pt x="759" y="19"/>
                  </a:cubicBezTo>
                  <a:cubicBezTo>
                    <a:pt x="732" y="33"/>
                    <a:pt x="609" y="115"/>
                    <a:pt x="566" y="147"/>
                  </a:cubicBezTo>
                  <a:cubicBezTo>
                    <a:pt x="560" y="151"/>
                    <a:pt x="556" y="154"/>
                    <a:pt x="553" y="156"/>
                  </a:cubicBezTo>
                  <a:cubicBezTo>
                    <a:pt x="553" y="156"/>
                    <a:pt x="552" y="157"/>
                    <a:pt x="552" y="157"/>
                  </a:cubicBezTo>
                  <a:cubicBezTo>
                    <a:pt x="537" y="171"/>
                    <a:pt x="496" y="179"/>
                    <a:pt x="487" y="181"/>
                  </a:cubicBezTo>
                  <a:cubicBezTo>
                    <a:pt x="478" y="183"/>
                    <a:pt x="124" y="214"/>
                    <a:pt x="81" y="240"/>
                  </a:cubicBezTo>
                  <a:cubicBezTo>
                    <a:pt x="76" y="243"/>
                    <a:pt x="71" y="247"/>
                    <a:pt x="66" y="250"/>
                  </a:cubicBezTo>
                  <a:cubicBezTo>
                    <a:pt x="134" y="250"/>
                    <a:pt x="134" y="250"/>
                    <a:pt x="134" y="250"/>
                  </a:cubicBezTo>
                  <a:cubicBezTo>
                    <a:pt x="134" y="250"/>
                    <a:pt x="136" y="307"/>
                    <a:pt x="126" y="315"/>
                  </a:cubicBezTo>
                  <a:cubicBezTo>
                    <a:pt x="117" y="324"/>
                    <a:pt x="122" y="336"/>
                    <a:pt x="80" y="340"/>
                  </a:cubicBezTo>
                  <a:cubicBezTo>
                    <a:pt x="72" y="341"/>
                    <a:pt x="65" y="342"/>
                    <a:pt x="58" y="342"/>
                  </a:cubicBezTo>
                  <a:cubicBezTo>
                    <a:pt x="26" y="343"/>
                    <a:pt x="4" y="340"/>
                    <a:pt x="4" y="340"/>
                  </a:cubicBezTo>
                  <a:cubicBezTo>
                    <a:pt x="1" y="353"/>
                    <a:pt x="0" y="366"/>
                    <a:pt x="0" y="381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" name="Freeform 678"/>
            <p:cNvSpPr>
              <a:spLocks/>
            </p:cNvSpPr>
            <p:nvPr/>
          </p:nvSpPr>
          <p:spPr bwMode="auto">
            <a:xfrm>
              <a:off x="7548563" y="3087688"/>
              <a:ext cx="314325" cy="427038"/>
            </a:xfrm>
            <a:custGeom>
              <a:avLst/>
              <a:gdLst>
                <a:gd name="T0" fmla="*/ 0 w 84"/>
                <a:gd name="T1" fmla="*/ 31 h 114"/>
                <a:gd name="T2" fmla="*/ 0 w 84"/>
                <a:gd name="T3" fmla="*/ 82 h 114"/>
                <a:gd name="T4" fmla="*/ 32 w 84"/>
                <a:gd name="T5" fmla="*/ 114 h 114"/>
                <a:gd name="T6" fmla="*/ 71 w 84"/>
                <a:gd name="T7" fmla="*/ 114 h 114"/>
                <a:gd name="T8" fmla="*/ 82 w 84"/>
                <a:gd name="T9" fmla="*/ 112 h 114"/>
                <a:gd name="T10" fmla="*/ 82 w 84"/>
                <a:gd name="T11" fmla="*/ 49 h 114"/>
                <a:gd name="T12" fmla="*/ 76 w 84"/>
                <a:gd name="T13" fmla="*/ 0 h 114"/>
                <a:gd name="T14" fmla="*/ 32 w 84"/>
                <a:gd name="T15" fmla="*/ 0 h 114"/>
                <a:gd name="T16" fmla="*/ 0 w 84"/>
                <a:gd name="T17" fmla="*/ 3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4">
                  <a:moveTo>
                    <a:pt x="0" y="3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00"/>
                    <a:pt x="14" y="114"/>
                    <a:pt x="32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5" y="113"/>
                    <a:pt x="82" y="112"/>
                    <a:pt x="82" y="112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4" y="28"/>
                    <a:pt x="7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Freeform 679"/>
            <p:cNvSpPr>
              <a:spLocks/>
            </p:cNvSpPr>
            <p:nvPr/>
          </p:nvSpPr>
          <p:spPr bwMode="auto">
            <a:xfrm>
              <a:off x="7566025" y="3514726"/>
              <a:ext cx="454025" cy="644525"/>
            </a:xfrm>
            <a:custGeom>
              <a:avLst/>
              <a:gdLst>
                <a:gd name="T0" fmla="*/ 0 w 121"/>
                <a:gd name="T1" fmla="*/ 0 h 172"/>
                <a:gd name="T2" fmla="*/ 0 w 121"/>
                <a:gd name="T3" fmla="*/ 172 h 172"/>
                <a:gd name="T4" fmla="*/ 49 w 121"/>
                <a:gd name="T5" fmla="*/ 172 h 172"/>
                <a:gd name="T6" fmla="*/ 116 w 121"/>
                <a:gd name="T7" fmla="*/ 114 h 172"/>
                <a:gd name="T8" fmla="*/ 106 w 121"/>
                <a:gd name="T9" fmla="*/ 53 h 172"/>
                <a:gd name="T10" fmla="*/ 78 w 121"/>
                <a:gd name="T11" fmla="*/ 3 h 172"/>
                <a:gd name="T12" fmla="*/ 75 w 121"/>
                <a:gd name="T13" fmla="*/ 3 h 172"/>
                <a:gd name="T14" fmla="*/ 0 w 121"/>
                <a:gd name="T1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72">
                  <a:moveTo>
                    <a:pt x="0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49" y="172"/>
                    <a:pt x="116" y="136"/>
                    <a:pt x="116" y="114"/>
                  </a:cubicBezTo>
                  <a:cubicBezTo>
                    <a:pt x="116" y="93"/>
                    <a:pt x="121" y="68"/>
                    <a:pt x="106" y="53"/>
                  </a:cubicBezTo>
                  <a:cubicBezTo>
                    <a:pt x="106" y="53"/>
                    <a:pt x="109" y="4"/>
                    <a:pt x="78" y="3"/>
                  </a:cubicBezTo>
                  <a:cubicBezTo>
                    <a:pt x="77" y="3"/>
                    <a:pt x="76" y="3"/>
                    <a:pt x="75" y="3"/>
                  </a:cubicBezTo>
                  <a:cubicBezTo>
                    <a:pt x="55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" name="Freeform 680"/>
            <p:cNvSpPr>
              <a:spLocks/>
            </p:cNvSpPr>
            <p:nvPr/>
          </p:nvSpPr>
          <p:spPr bwMode="auto">
            <a:xfrm>
              <a:off x="6321425" y="2333626"/>
              <a:ext cx="1354138" cy="625475"/>
            </a:xfrm>
            <a:custGeom>
              <a:avLst/>
              <a:gdLst>
                <a:gd name="T0" fmla="*/ 0 w 853"/>
                <a:gd name="T1" fmla="*/ 0 h 394"/>
                <a:gd name="T2" fmla="*/ 147 w 853"/>
                <a:gd name="T3" fmla="*/ 394 h 394"/>
                <a:gd name="T4" fmla="*/ 853 w 853"/>
                <a:gd name="T5" fmla="*/ 394 h 394"/>
                <a:gd name="T6" fmla="*/ 626 w 853"/>
                <a:gd name="T7" fmla="*/ 0 h 394"/>
                <a:gd name="T8" fmla="*/ 0 w 853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3" h="394">
                  <a:moveTo>
                    <a:pt x="0" y="0"/>
                  </a:moveTo>
                  <a:lnTo>
                    <a:pt x="147" y="394"/>
                  </a:lnTo>
                  <a:lnTo>
                    <a:pt x="853" y="394"/>
                  </a:lnTo>
                  <a:lnTo>
                    <a:pt x="6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" name="Freeform 681"/>
            <p:cNvSpPr>
              <a:spLocks/>
            </p:cNvSpPr>
            <p:nvPr/>
          </p:nvSpPr>
          <p:spPr bwMode="auto">
            <a:xfrm>
              <a:off x="4870450" y="2135188"/>
              <a:ext cx="2268538" cy="123825"/>
            </a:xfrm>
            <a:custGeom>
              <a:avLst/>
              <a:gdLst>
                <a:gd name="T0" fmla="*/ 0 w 605"/>
                <a:gd name="T1" fmla="*/ 33 h 33"/>
                <a:gd name="T2" fmla="*/ 605 w 605"/>
                <a:gd name="T3" fmla="*/ 33 h 33"/>
                <a:gd name="T4" fmla="*/ 542 w 605"/>
                <a:gd name="T5" fmla="*/ 0 h 33"/>
                <a:gd name="T6" fmla="*/ 60 w 605"/>
                <a:gd name="T7" fmla="*/ 0 h 33"/>
                <a:gd name="T8" fmla="*/ 0 w 605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33">
                  <a:moveTo>
                    <a:pt x="0" y="33"/>
                  </a:moveTo>
                  <a:cubicBezTo>
                    <a:pt x="190" y="32"/>
                    <a:pt x="510" y="32"/>
                    <a:pt x="605" y="33"/>
                  </a:cubicBezTo>
                  <a:cubicBezTo>
                    <a:pt x="605" y="33"/>
                    <a:pt x="579" y="0"/>
                    <a:pt x="542" y="0"/>
                  </a:cubicBezTo>
                  <a:cubicBezTo>
                    <a:pt x="505" y="0"/>
                    <a:pt x="60" y="0"/>
                    <a:pt x="60" y="0"/>
                  </a:cubicBezTo>
                  <a:cubicBezTo>
                    <a:pt x="60" y="0"/>
                    <a:pt x="7" y="7"/>
                    <a:pt x="0" y="33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" name="Freeform 682"/>
            <p:cNvSpPr>
              <a:spLocks/>
            </p:cNvSpPr>
            <p:nvPr/>
          </p:nvSpPr>
          <p:spPr bwMode="auto">
            <a:xfrm>
              <a:off x="5013325" y="2333626"/>
              <a:ext cx="1093788" cy="677863"/>
            </a:xfrm>
            <a:custGeom>
              <a:avLst/>
              <a:gdLst>
                <a:gd name="T0" fmla="*/ 0 w 292"/>
                <a:gd name="T1" fmla="*/ 0 h 181"/>
                <a:gd name="T2" fmla="*/ 0 w 292"/>
                <a:gd name="T3" fmla="*/ 181 h 181"/>
                <a:gd name="T4" fmla="*/ 264 w 292"/>
                <a:gd name="T5" fmla="*/ 181 h 181"/>
                <a:gd name="T6" fmla="*/ 284 w 292"/>
                <a:gd name="T7" fmla="*/ 139 h 181"/>
                <a:gd name="T8" fmla="*/ 251 w 292"/>
                <a:gd name="T9" fmla="*/ 0 h 181"/>
                <a:gd name="T10" fmla="*/ 0 w 292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81">
                  <a:moveTo>
                    <a:pt x="0" y="0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264" y="181"/>
                    <a:pt x="264" y="181"/>
                    <a:pt x="264" y="181"/>
                  </a:cubicBezTo>
                  <a:cubicBezTo>
                    <a:pt x="264" y="181"/>
                    <a:pt x="292" y="177"/>
                    <a:pt x="284" y="139"/>
                  </a:cubicBezTo>
                  <a:cubicBezTo>
                    <a:pt x="275" y="101"/>
                    <a:pt x="251" y="0"/>
                    <a:pt x="2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" name="Freeform 683"/>
            <p:cNvSpPr>
              <a:spLocks/>
            </p:cNvSpPr>
            <p:nvPr/>
          </p:nvSpPr>
          <p:spPr bwMode="auto">
            <a:xfrm>
              <a:off x="3392488" y="2765426"/>
              <a:ext cx="333375" cy="261938"/>
            </a:xfrm>
            <a:custGeom>
              <a:avLst/>
              <a:gdLst>
                <a:gd name="T0" fmla="*/ 33 w 89"/>
                <a:gd name="T1" fmla="*/ 70 h 70"/>
                <a:gd name="T2" fmla="*/ 89 w 89"/>
                <a:gd name="T3" fmla="*/ 70 h 70"/>
                <a:gd name="T4" fmla="*/ 89 w 89"/>
                <a:gd name="T5" fmla="*/ 9 h 70"/>
                <a:gd name="T6" fmla="*/ 58 w 89"/>
                <a:gd name="T7" fmla="*/ 2 h 70"/>
                <a:gd name="T8" fmla="*/ 23 w 89"/>
                <a:gd name="T9" fmla="*/ 39 h 70"/>
                <a:gd name="T10" fmla="*/ 33 w 8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70">
                  <a:moveTo>
                    <a:pt x="33" y="70"/>
                  </a:move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20"/>
                    <a:pt x="89" y="9"/>
                  </a:cubicBezTo>
                  <a:cubicBezTo>
                    <a:pt x="89" y="0"/>
                    <a:pt x="64" y="2"/>
                    <a:pt x="58" y="2"/>
                  </a:cubicBezTo>
                  <a:cubicBezTo>
                    <a:pt x="41" y="18"/>
                    <a:pt x="29" y="31"/>
                    <a:pt x="23" y="39"/>
                  </a:cubicBezTo>
                  <a:cubicBezTo>
                    <a:pt x="0" y="70"/>
                    <a:pt x="33" y="70"/>
                    <a:pt x="33" y="70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" name="Freeform 684"/>
            <p:cNvSpPr>
              <a:spLocks/>
            </p:cNvSpPr>
            <p:nvPr/>
          </p:nvSpPr>
          <p:spPr bwMode="auto">
            <a:xfrm>
              <a:off x="3609975" y="2333626"/>
              <a:ext cx="1219200" cy="693738"/>
            </a:xfrm>
            <a:custGeom>
              <a:avLst/>
              <a:gdLst>
                <a:gd name="T0" fmla="*/ 0 w 325"/>
                <a:gd name="T1" fmla="*/ 117 h 185"/>
                <a:gd name="T2" fmla="*/ 31 w 325"/>
                <a:gd name="T3" fmla="*/ 124 h 185"/>
                <a:gd name="T4" fmla="*/ 31 w 325"/>
                <a:gd name="T5" fmla="*/ 185 h 185"/>
                <a:gd name="T6" fmla="*/ 308 w 325"/>
                <a:gd name="T7" fmla="*/ 185 h 185"/>
                <a:gd name="T8" fmla="*/ 325 w 325"/>
                <a:gd name="T9" fmla="*/ 0 h 185"/>
                <a:gd name="T10" fmla="*/ 200 w 325"/>
                <a:gd name="T11" fmla="*/ 0 h 185"/>
                <a:gd name="T12" fmla="*/ 0 w 325"/>
                <a:gd name="T13" fmla="*/ 11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85">
                  <a:moveTo>
                    <a:pt x="0" y="117"/>
                  </a:moveTo>
                  <a:cubicBezTo>
                    <a:pt x="6" y="117"/>
                    <a:pt x="31" y="115"/>
                    <a:pt x="31" y="124"/>
                  </a:cubicBezTo>
                  <a:cubicBezTo>
                    <a:pt x="31" y="135"/>
                    <a:pt x="31" y="185"/>
                    <a:pt x="31" y="185"/>
                  </a:cubicBezTo>
                  <a:cubicBezTo>
                    <a:pt x="308" y="185"/>
                    <a:pt x="308" y="185"/>
                    <a:pt x="308" y="185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274" y="0"/>
                    <a:pt x="200" y="0"/>
                  </a:cubicBezTo>
                  <a:cubicBezTo>
                    <a:pt x="145" y="0"/>
                    <a:pt x="52" y="70"/>
                    <a:pt x="0" y="117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" name="Freeform 685"/>
            <p:cNvSpPr>
              <a:spLocks/>
            </p:cNvSpPr>
            <p:nvPr/>
          </p:nvSpPr>
          <p:spPr bwMode="auto">
            <a:xfrm>
              <a:off x="6070600" y="2254251"/>
              <a:ext cx="258763" cy="1084263"/>
            </a:xfrm>
            <a:custGeom>
              <a:avLst/>
              <a:gdLst>
                <a:gd name="T0" fmla="*/ 63 w 69"/>
                <a:gd name="T1" fmla="*/ 289 h 289"/>
                <a:gd name="T2" fmla="*/ 69 w 69"/>
                <a:gd name="T3" fmla="*/ 288 h 289"/>
                <a:gd name="T4" fmla="*/ 63 w 69"/>
                <a:gd name="T5" fmla="*/ 221 h 289"/>
                <a:gd name="T6" fmla="*/ 7 w 69"/>
                <a:gd name="T7" fmla="*/ 0 h 289"/>
                <a:gd name="T8" fmla="*/ 0 w 69"/>
                <a:gd name="T9" fmla="*/ 1 h 289"/>
                <a:gd name="T10" fmla="*/ 56 w 69"/>
                <a:gd name="T11" fmla="*/ 222 h 289"/>
                <a:gd name="T12" fmla="*/ 63 w 69"/>
                <a:gd name="T13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89">
                  <a:moveTo>
                    <a:pt x="63" y="289"/>
                  </a:moveTo>
                  <a:cubicBezTo>
                    <a:pt x="69" y="288"/>
                    <a:pt x="69" y="288"/>
                    <a:pt x="69" y="288"/>
                  </a:cubicBezTo>
                  <a:cubicBezTo>
                    <a:pt x="69" y="250"/>
                    <a:pt x="63" y="221"/>
                    <a:pt x="63" y="22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6" y="222"/>
                    <a:pt x="56" y="222"/>
                    <a:pt x="56" y="222"/>
                  </a:cubicBezTo>
                  <a:cubicBezTo>
                    <a:pt x="56" y="223"/>
                    <a:pt x="62" y="251"/>
                    <a:pt x="63" y="289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" name="Freeform 686"/>
            <p:cNvSpPr>
              <a:spLocks/>
            </p:cNvSpPr>
            <p:nvPr/>
          </p:nvSpPr>
          <p:spPr bwMode="auto">
            <a:xfrm>
              <a:off x="4870450" y="2317751"/>
              <a:ext cx="869950" cy="1841500"/>
            </a:xfrm>
            <a:custGeom>
              <a:avLst/>
              <a:gdLst>
                <a:gd name="T0" fmla="*/ 0 w 548"/>
                <a:gd name="T1" fmla="*/ 1160 h 1160"/>
                <a:gd name="T2" fmla="*/ 548 w 548"/>
                <a:gd name="T3" fmla="*/ 1160 h 1160"/>
                <a:gd name="T4" fmla="*/ 548 w 548"/>
                <a:gd name="T5" fmla="*/ 1144 h 1160"/>
                <a:gd name="T6" fmla="*/ 14 w 548"/>
                <a:gd name="T7" fmla="*/ 1144 h 1160"/>
                <a:gd name="T8" fmla="*/ 14 w 548"/>
                <a:gd name="T9" fmla="*/ 437 h 1160"/>
                <a:gd name="T10" fmla="*/ 40 w 548"/>
                <a:gd name="T11" fmla="*/ 3 h 1160"/>
                <a:gd name="T12" fmla="*/ 26 w 548"/>
                <a:gd name="T13" fmla="*/ 0 h 1160"/>
                <a:gd name="T14" fmla="*/ 0 w 548"/>
                <a:gd name="T15" fmla="*/ 437 h 1160"/>
                <a:gd name="T16" fmla="*/ 0 w 548"/>
                <a:gd name="T17" fmla="*/ 1160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1160">
                  <a:moveTo>
                    <a:pt x="0" y="1160"/>
                  </a:moveTo>
                  <a:lnTo>
                    <a:pt x="548" y="1160"/>
                  </a:lnTo>
                  <a:lnTo>
                    <a:pt x="548" y="1144"/>
                  </a:lnTo>
                  <a:lnTo>
                    <a:pt x="14" y="1144"/>
                  </a:lnTo>
                  <a:lnTo>
                    <a:pt x="14" y="437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0" y="437"/>
                  </a:lnTo>
                  <a:lnTo>
                    <a:pt x="0" y="1160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" name="Freeform 687"/>
            <p:cNvSpPr>
              <a:spLocks/>
            </p:cNvSpPr>
            <p:nvPr/>
          </p:nvSpPr>
          <p:spPr bwMode="auto">
            <a:xfrm>
              <a:off x="5737225" y="3324226"/>
              <a:ext cx="1522413" cy="952500"/>
            </a:xfrm>
            <a:custGeom>
              <a:avLst/>
              <a:gdLst>
                <a:gd name="T0" fmla="*/ 1 w 406"/>
                <a:gd name="T1" fmla="*/ 219 h 254"/>
                <a:gd name="T2" fmla="*/ 1 w 406"/>
                <a:gd name="T3" fmla="*/ 224 h 254"/>
                <a:gd name="T4" fmla="*/ 1 w 406"/>
                <a:gd name="T5" fmla="*/ 254 h 254"/>
                <a:gd name="T6" fmla="*/ 28 w 406"/>
                <a:gd name="T7" fmla="*/ 254 h 254"/>
                <a:gd name="T8" fmla="*/ 154 w 406"/>
                <a:gd name="T9" fmla="*/ 35 h 254"/>
                <a:gd name="T10" fmla="*/ 201 w 406"/>
                <a:gd name="T11" fmla="*/ 33 h 254"/>
                <a:gd name="T12" fmla="*/ 369 w 406"/>
                <a:gd name="T13" fmla="*/ 223 h 254"/>
                <a:gd name="T14" fmla="*/ 397 w 406"/>
                <a:gd name="T15" fmla="*/ 223 h 254"/>
                <a:gd name="T16" fmla="*/ 199 w 406"/>
                <a:gd name="T17" fmla="*/ 0 h 254"/>
                <a:gd name="T18" fmla="*/ 155 w 406"/>
                <a:gd name="T19" fmla="*/ 3 h 254"/>
                <a:gd name="T20" fmla="*/ 1 w 406"/>
                <a:gd name="T21" fmla="*/ 2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254">
                  <a:moveTo>
                    <a:pt x="1" y="219"/>
                  </a:moveTo>
                  <a:cubicBezTo>
                    <a:pt x="1" y="222"/>
                    <a:pt x="1" y="224"/>
                    <a:pt x="1" y="22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28" y="254"/>
                    <a:pt x="28" y="254"/>
                    <a:pt x="28" y="254"/>
                  </a:cubicBezTo>
                  <a:cubicBezTo>
                    <a:pt x="28" y="254"/>
                    <a:pt x="11" y="61"/>
                    <a:pt x="154" y="35"/>
                  </a:cubicBezTo>
                  <a:cubicBezTo>
                    <a:pt x="168" y="33"/>
                    <a:pt x="183" y="32"/>
                    <a:pt x="201" y="33"/>
                  </a:cubicBezTo>
                  <a:cubicBezTo>
                    <a:pt x="371" y="33"/>
                    <a:pt x="369" y="223"/>
                    <a:pt x="369" y="223"/>
                  </a:cubicBezTo>
                  <a:cubicBezTo>
                    <a:pt x="397" y="223"/>
                    <a:pt x="397" y="223"/>
                    <a:pt x="397" y="223"/>
                  </a:cubicBezTo>
                  <a:cubicBezTo>
                    <a:pt x="398" y="207"/>
                    <a:pt x="406" y="0"/>
                    <a:pt x="199" y="0"/>
                  </a:cubicBezTo>
                  <a:cubicBezTo>
                    <a:pt x="183" y="0"/>
                    <a:pt x="169" y="1"/>
                    <a:pt x="155" y="3"/>
                  </a:cubicBezTo>
                  <a:cubicBezTo>
                    <a:pt x="2" y="29"/>
                    <a:pt x="0" y="190"/>
                    <a:pt x="1" y="219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" name="Rectangle 688"/>
            <p:cNvSpPr>
              <a:spLocks noChangeArrowheads="1"/>
            </p:cNvSpPr>
            <p:nvPr/>
          </p:nvSpPr>
          <p:spPr bwMode="auto">
            <a:xfrm>
              <a:off x="5837238" y="3176588"/>
              <a:ext cx="363538" cy="3492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" name="Rectangle 689"/>
            <p:cNvSpPr>
              <a:spLocks noChangeArrowheads="1"/>
            </p:cNvSpPr>
            <p:nvPr/>
          </p:nvSpPr>
          <p:spPr bwMode="auto">
            <a:xfrm>
              <a:off x="4352925" y="3176588"/>
              <a:ext cx="360363" cy="3492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" name="Freeform 690"/>
            <p:cNvSpPr>
              <a:spLocks/>
            </p:cNvSpPr>
            <p:nvPr/>
          </p:nvSpPr>
          <p:spPr bwMode="auto">
            <a:xfrm>
              <a:off x="1231900" y="3192463"/>
              <a:ext cx="346075" cy="349250"/>
            </a:xfrm>
            <a:custGeom>
              <a:avLst/>
              <a:gdLst>
                <a:gd name="T0" fmla="*/ 0 w 92"/>
                <a:gd name="T1" fmla="*/ 90 h 93"/>
                <a:gd name="T2" fmla="*/ 54 w 92"/>
                <a:gd name="T3" fmla="*/ 92 h 93"/>
                <a:gd name="T4" fmla="*/ 92 w 92"/>
                <a:gd name="T5" fmla="*/ 0 h 93"/>
                <a:gd name="T6" fmla="*/ 62 w 92"/>
                <a:gd name="T7" fmla="*/ 0 h 93"/>
                <a:gd name="T8" fmla="*/ 0 w 9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0" y="90"/>
                  </a:moveTo>
                  <a:cubicBezTo>
                    <a:pt x="0" y="90"/>
                    <a:pt x="22" y="93"/>
                    <a:pt x="54" y="92"/>
                  </a:cubicBezTo>
                  <a:cubicBezTo>
                    <a:pt x="83" y="77"/>
                    <a:pt x="92" y="0"/>
                    <a:pt x="9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3" y="20"/>
                    <a:pt x="9" y="48"/>
                    <a:pt x="0" y="90"/>
                  </a:cubicBezTo>
                  <a:close/>
                </a:path>
              </a:pathLst>
            </a:cu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" name="Freeform 691"/>
            <p:cNvSpPr>
              <a:spLocks/>
            </p:cNvSpPr>
            <p:nvPr/>
          </p:nvSpPr>
          <p:spPr bwMode="auto">
            <a:xfrm>
              <a:off x="1435100" y="3192463"/>
              <a:ext cx="292100" cy="344488"/>
            </a:xfrm>
            <a:custGeom>
              <a:avLst/>
              <a:gdLst>
                <a:gd name="T0" fmla="*/ 0 w 78"/>
                <a:gd name="T1" fmla="*/ 92 h 92"/>
                <a:gd name="T2" fmla="*/ 22 w 78"/>
                <a:gd name="T3" fmla="*/ 90 h 92"/>
                <a:gd name="T4" fmla="*/ 68 w 78"/>
                <a:gd name="T5" fmla="*/ 65 h 92"/>
                <a:gd name="T6" fmla="*/ 76 w 78"/>
                <a:gd name="T7" fmla="*/ 0 h 92"/>
                <a:gd name="T8" fmla="*/ 38 w 78"/>
                <a:gd name="T9" fmla="*/ 0 h 92"/>
                <a:gd name="T10" fmla="*/ 0 w 7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92">
                  <a:moveTo>
                    <a:pt x="0" y="92"/>
                  </a:moveTo>
                  <a:cubicBezTo>
                    <a:pt x="7" y="92"/>
                    <a:pt x="14" y="91"/>
                    <a:pt x="22" y="90"/>
                  </a:cubicBezTo>
                  <a:cubicBezTo>
                    <a:pt x="64" y="86"/>
                    <a:pt x="59" y="74"/>
                    <a:pt x="68" y="65"/>
                  </a:cubicBezTo>
                  <a:cubicBezTo>
                    <a:pt x="78" y="57"/>
                    <a:pt x="76" y="0"/>
                    <a:pt x="7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29" y="77"/>
                    <a:pt x="0" y="92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" name="Freeform 692"/>
            <p:cNvSpPr>
              <a:spLocks/>
            </p:cNvSpPr>
            <p:nvPr/>
          </p:nvSpPr>
          <p:spPr bwMode="auto">
            <a:xfrm>
              <a:off x="3208338" y="2806701"/>
              <a:ext cx="1673225" cy="1352550"/>
            </a:xfrm>
            <a:custGeom>
              <a:avLst/>
              <a:gdLst>
                <a:gd name="T0" fmla="*/ 0 w 446"/>
                <a:gd name="T1" fmla="*/ 92 h 361"/>
                <a:gd name="T2" fmla="*/ 0 w 446"/>
                <a:gd name="T3" fmla="*/ 361 h 361"/>
                <a:gd name="T4" fmla="*/ 446 w 446"/>
                <a:gd name="T5" fmla="*/ 361 h 361"/>
                <a:gd name="T6" fmla="*/ 446 w 446"/>
                <a:gd name="T7" fmla="*/ 354 h 361"/>
                <a:gd name="T8" fmla="*/ 7 w 446"/>
                <a:gd name="T9" fmla="*/ 354 h 361"/>
                <a:gd name="T10" fmla="*/ 7 w 446"/>
                <a:gd name="T11" fmla="*/ 92 h 361"/>
                <a:gd name="T12" fmla="*/ 37 w 446"/>
                <a:gd name="T13" fmla="*/ 2 h 361"/>
                <a:gd name="T14" fmla="*/ 35 w 446"/>
                <a:gd name="T15" fmla="*/ 0 h 361"/>
                <a:gd name="T16" fmla="*/ 22 w 446"/>
                <a:gd name="T17" fmla="*/ 9 h 361"/>
                <a:gd name="T18" fmla="*/ 0 w 446"/>
                <a:gd name="T19" fmla="*/ 9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361">
                  <a:moveTo>
                    <a:pt x="0" y="92"/>
                  </a:moveTo>
                  <a:cubicBezTo>
                    <a:pt x="0" y="361"/>
                    <a:pt x="0" y="361"/>
                    <a:pt x="0" y="361"/>
                  </a:cubicBezTo>
                  <a:cubicBezTo>
                    <a:pt x="446" y="361"/>
                    <a:pt x="446" y="361"/>
                    <a:pt x="446" y="361"/>
                  </a:cubicBezTo>
                  <a:cubicBezTo>
                    <a:pt x="446" y="354"/>
                    <a:pt x="446" y="354"/>
                    <a:pt x="446" y="354"/>
                  </a:cubicBezTo>
                  <a:cubicBezTo>
                    <a:pt x="7" y="354"/>
                    <a:pt x="7" y="354"/>
                    <a:pt x="7" y="354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1"/>
                    <a:pt x="7" y="29"/>
                    <a:pt x="37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4"/>
                    <a:pt x="25" y="7"/>
                    <a:pt x="22" y="9"/>
                  </a:cubicBezTo>
                  <a:cubicBezTo>
                    <a:pt x="1" y="41"/>
                    <a:pt x="0" y="90"/>
                    <a:pt x="0" y="92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19" name="Group 718"/>
          <p:cNvGrpSpPr/>
          <p:nvPr/>
        </p:nvGrpSpPr>
        <p:grpSpPr>
          <a:xfrm>
            <a:off x="5103357" y="4441608"/>
            <a:ext cx="1787787" cy="381047"/>
            <a:chOff x="-9899651" y="-2244725"/>
            <a:chExt cx="10680701" cy="2276475"/>
          </a:xfrm>
        </p:grpSpPr>
        <p:sp>
          <p:nvSpPr>
            <p:cNvPr id="720" name="Freeform 1266"/>
            <p:cNvSpPr>
              <a:spLocks/>
            </p:cNvSpPr>
            <p:nvPr/>
          </p:nvSpPr>
          <p:spPr bwMode="auto">
            <a:xfrm>
              <a:off x="-9899651" y="-1044575"/>
              <a:ext cx="10680701" cy="630238"/>
            </a:xfrm>
            <a:custGeom>
              <a:avLst/>
              <a:gdLst>
                <a:gd name="T0" fmla="*/ 708 w 2848"/>
                <a:gd name="T1" fmla="*/ 168 h 168"/>
                <a:gd name="T2" fmla="*/ 283 w 2848"/>
                <a:gd name="T3" fmla="*/ 168 h 168"/>
                <a:gd name="T4" fmla="*/ 36 w 2848"/>
                <a:gd name="T5" fmla="*/ 141 h 168"/>
                <a:gd name="T6" fmla="*/ 3 w 2848"/>
                <a:gd name="T7" fmla="*/ 72 h 168"/>
                <a:gd name="T8" fmla="*/ 3 w 2848"/>
                <a:gd name="T9" fmla="*/ 27 h 168"/>
                <a:gd name="T10" fmla="*/ 42 w 2848"/>
                <a:gd name="T11" fmla="*/ 0 h 168"/>
                <a:gd name="T12" fmla="*/ 317 w 2848"/>
                <a:gd name="T13" fmla="*/ 0 h 168"/>
                <a:gd name="T14" fmla="*/ 2286 w 2848"/>
                <a:gd name="T15" fmla="*/ 0 h 168"/>
                <a:gd name="T16" fmla="*/ 2829 w 2848"/>
                <a:gd name="T17" fmla="*/ 0 h 168"/>
                <a:gd name="T18" fmla="*/ 2846 w 2848"/>
                <a:gd name="T19" fmla="*/ 0 h 168"/>
                <a:gd name="T20" fmla="*/ 2846 w 2848"/>
                <a:gd name="T21" fmla="*/ 126 h 168"/>
                <a:gd name="T22" fmla="*/ 2834 w 2848"/>
                <a:gd name="T23" fmla="*/ 157 h 168"/>
                <a:gd name="T24" fmla="*/ 2752 w 2848"/>
                <a:gd name="T25" fmla="*/ 168 h 168"/>
                <a:gd name="T26" fmla="*/ 708 w 2848"/>
                <a:gd name="T2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8" h="168">
                  <a:moveTo>
                    <a:pt x="708" y="168"/>
                  </a:moveTo>
                  <a:cubicBezTo>
                    <a:pt x="283" y="168"/>
                    <a:pt x="283" y="168"/>
                    <a:pt x="283" y="168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5" y="129"/>
                    <a:pt x="3" y="72"/>
                  </a:cubicBezTo>
                  <a:cubicBezTo>
                    <a:pt x="0" y="14"/>
                    <a:pt x="3" y="27"/>
                    <a:pt x="3" y="27"/>
                  </a:cubicBezTo>
                  <a:cubicBezTo>
                    <a:pt x="3" y="27"/>
                    <a:pt x="9" y="0"/>
                    <a:pt x="42" y="0"/>
                  </a:cubicBezTo>
                  <a:cubicBezTo>
                    <a:pt x="76" y="0"/>
                    <a:pt x="317" y="0"/>
                    <a:pt x="317" y="0"/>
                  </a:cubicBezTo>
                  <a:cubicBezTo>
                    <a:pt x="2286" y="0"/>
                    <a:pt x="2286" y="0"/>
                    <a:pt x="2286" y="0"/>
                  </a:cubicBezTo>
                  <a:cubicBezTo>
                    <a:pt x="2829" y="0"/>
                    <a:pt x="2829" y="0"/>
                    <a:pt x="2829" y="0"/>
                  </a:cubicBezTo>
                  <a:cubicBezTo>
                    <a:pt x="2846" y="0"/>
                    <a:pt x="2846" y="0"/>
                    <a:pt x="2846" y="0"/>
                  </a:cubicBezTo>
                  <a:cubicBezTo>
                    <a:pt x="2846" y="126"/>
                    <a:pt x="2846" y="126"/>
                    <a:pt x="2846" y="126"/>
                  </a:cubicBezTo>
                  <a:cubicBezTo>
                    <a:pt x="2846" y="126"/>
                    <a:pt x="2848" y="155"/>
                    <a:pt x="2834" y="157"/>
                  </a:cubicBezTo>
                  <a:cubicBezTo>
                    <a:pt x="2820" y="159"/>
                    <a:pt x="2752" y="168"/>
                    <a:pt x="2752" y="168"/>
                  </a:cubicBezTo>
                  <a:lnTo>
                    <a:pt x="708" y="168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1" name="Freeform 1267"/>
            <p:cNvSpPr>
              <a:spLocks/>
            </p:cNvSpPr>
            <p:nvPr/>
          </p:nvSpPr>
          <p:spPr bwMode="auto">
            <a:xfrm>
              <a:off x="-9763125" y="-2244725"/>
              <a:ext cx="10536238" cy="1200150"/>
            </a:xfrm>
            <a:custGeom>
              <a:avLst/>
              <a:gdLst>
                <a:gd name="T0" fmla="*/ 2810 w 2810"/>
                <a:gd name="T1" fmla="*/ 320 h 320"/>
                <a:gd name="T2" fmla="*/ 0 w 2810"/>
                <a:gd name="T3" fmla="*/ 320 h 320"/>
                <a:gd name="T4" fmla="*/ 51 w 2810"/>
                <a:gd name="T5" fmla="*/ 180 h 320"/>
                <a:gd name="T6" fmla="*/ 90 w 2810"/>
                <a:gd name="T7" fmla="*/ 163 h 320"/>
                <a:gd name="T8" fmla="*/ 305 w 2810"/>
                <a:gd name="T9" fmla="*/ 163 h 320"/>
                <a:gd name="T10" fmla="*/ 362 w 2810"/>
                <a:gd name="T11" fmla="*/ 142 h 320"/>
                <a:gd name="T12" fmla="*/ 582 w 2810"/>
                <a:gd name="T13" fmla="*/ 19 h 320"/>
                <a:gd name="T14" fmla="*/ 666 w 2810"/>
                <a:gd name="T15" fmla="*/ 0 h 320"/>
                <a:gd name="T16" fmla="*/ 1375 w 2810"/>
                <a:gd name="T17" fmla="*/ 0 h 320"/>
                <a:gd name="T18" fmla="*/ 1905 w 2810"/>
                <a:gd name="T19" fmla="*/ 0 h 320"/>
                <a:gd name="T20" fmla="*/ 1972 w 2810"/>
                <a:gd name="T21" fmla="*/ 32 h 320"/>
                <a:gd name="T22" fmla="*/ 2232 w 2810"/>
                <a:gd name="T23" fmla="*/ 180 h 320"/>
                <a:gd name="T24" fmla="*/ 2270 w 2810"/>
                <a:gd name="T25" fmla="*/ 197 h 320"/>
                <a:gd name="T26" fmla="*/ 2665 w 2810"/>
                <a:gd name="T27" fmla="*/ 238 h 320"/>
                <a:gd name="T28" fmla="*/ 2666 w 2810"/>
                <a:gd name="T29" fmla="*/ 238 h 320"/>
                <a:gd name="T30" fmla="*/ 2774 w 2810"/>
                <a:gd name="T31" fmla="*/ 265 h 320"/>
                <a:gd name="T32" fmla="*/ 2810 w 2810"/>
                <a:gd name="T3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0" h="320">
                  <a:moveTo>
                    <a:pt x="281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31" y="195"/>
                    <a:pt x="51" y="180"/>
                  </a:cubicBezTo>
                  <a:cubicBezTo>
                    <a:pt x="70" y="164"/>
                    <a:pt x="67" y="163"/>
                    <a:pt x="90" y="163"/>
                  </a:cubicBezTo>
                  <a:cubicBezTo>
                    <a:pt x="113" y="163"/>
                    <a:pt x="305" y="163"/>
                    <a:pt x="305" y="163"/>
                  </a:cubicBezTo>
                  <a:cubicBezTo>
                    <a:pt x="305" y="163"/>
                    <a:pt x="345" y="152"/>
                    <a:pt x="362" y="142"/>
                  </a:cubicBezTo>
                  <a:cubicBezTo>
                    <a:pt x="380" y="131"/>
                    <a:pt x="582" y="19"/>
                    <a:pt x="582" y="19"/>
                  </a:cubicBezTo>
                  <a:cubicBezTo>
                    <a:pt x="582" y="19"/>
                    <a:pt x="638" y="0"/>
                    <a:pt x="666" y="0"/>
                  </a:cubicBezTo>
                  <a:cubicBezTo>
                    <a:pt x="693" y="0"/>
                    <a:pt x="1375" y="0"/>
                    <a:pt x="1375" y="0"/>
                  </a:cubicBezTo>
                  <a:cubicBezTo>
                    <a:pt x="1905" y="0"/>
                    <a:pt x="1905" y="0"/>
                    <a:pt x="1905" y="0"/>
                  </a:cubicBezTo>
                  <a:cubicBezTo>
                    <a:pt x="1905" y="0"/>
                    <a:pt x="1934" y="9"/>
                    <a:pt x="1972" y="32"/>
                  </a:cubicBezTo>
                  <a:cubicBezTo>
                    <a:pt x="2010" y="55"/>
                    <a:pt x="2232" y="180"/>
                    <a:pt x="2232" y="180"/>
                  </a:cubicBezTo>
                  <a:cubicBezTo>
                    <a:pt x="2232" y="180"/>
                    <a:pt x="2256" y="197"/>
                    <a:pt x="2270" y="197"/>
                  </a:cubicBezTo>
                  <a:cubicBezTo>
                    <a:pt x="2280" y="197"/>
                    <a:pt x="2519" y="216"/>
                    <a:pt x="2665" y="238"/>
                  </a:cubicBezTo>
                  <a:cubicBezTo>
                    <a:pt x="2666" y="238"/>
                    <a:pt x="2666" y="238"/>
                    <a:pt x="2666" y="238"/>
                  </a:cubicBezTo>
                  <a:cubicBezTo>
                    <a:pt x="2722" y="247"/>
                    <a:pt x="2764" y="256"/>
                    <a:pt x="2774" y="265"/>
                  </a:cubicBezTo>
                  <a:cubicBezTo>
                    <a:pt x="2807" y="297"/>
                    <a:pt x="2810" y="320"/>
                    <a:pt x="2810" y="320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2" name="Freeform 1268"/>
            <p:cNvSpPr>
              <a:spLocks/>
            </p:cNvSpPr>
            <p:nvPr/>
          </p:nvSpPr>
          <p:spPr bwMode="auto">
            <a:xfrm>
              <a:off x="-9763125" y="-1562100"/>
              <a:ext cx="190500" cy="528638"/>
            </a:xfrm>
            <a:custGeom>
              <a:avLst/>
              <a:gdLst>
                <a:gd name="T0" fmla="*/ 51 w 51"/>
                <a:gd name="T1" fmla="*/ 0 h 141"/>
                <a:gd name="T2" fmla="*/ 51 w 51"/>
                <a:gd name="T3" fmla="*/ 141 h 141"/>
                <a:gd name="T4" fmla="*/ 0 w 51"/>
                <a:gd name="T5" fmla="*/ 141 h 141"/>
                <a:gd name="T6" fmla="*/ 51 w 51"/>
                <a:gd name="T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41">
                  <a:moveTo>
                    <a:pt x="51" y="0"/>
                  </a:moveTo>
                  <a:cubicBezTo>
                    <a:pt x="51" y="141"/>
                    <a:pt x="51" y="141"/>
                    <a:pt x="51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1"/>
                    <a:pt x="31" y="15"/>
                    <a:pt x="51" y="0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3" name="Freeform 1269"/>
            <p:cNvSpPr>
              <a:spLocks/>
            </p:cNvSpPr>
            <p:nvPr/>
          </p:nvSpPr>
          <p:spPr bwMode="auto">
            <a:xfrm>
              <a:off x="230188" y="-1352550"/>
              <a:ext cx="542925" cy="307975"/>
            </a:xfrm>
            <a:custGeom>
              <a:avLst/>
              <a:gdLst>
                <a:gd name="T0" fmla="*/ 145 w 145"/>
                <a:gd name="T1" fmla="*/ 82 h 82"/>
                <a:gd name="T2" fmla="*/ 75 w 145"/>
                <a:gd name="T3" fmla="*/ 82 h 82"/>
                <a:gd name="T4" fmla="*/ 0 w 145"/>
                <a:gd name="T5" fmla="*/ 0 h 82"/>
                <a:gd name="T6" fmla="*/ 1 w 145"/>
                <a:gd name="T7" fmla="*/ 0 h 82"/>
                <a:gd name="T8" fmla="*/ 109 w 145"/>
                <a:gd name="T9" fmla="*/ 27 h 82"/>
                <a:gd name="T10" fmla="*/ 145 w 14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82">
                  <a:moveTo>
                    <a:pt x="145" y="82"/>
                  </a:moveTo>
                  <a:cubicBezTo>
                    <a:pt x="75" y="82"/>
                    <a:pt x="75" y="82"/>
                    <a:pt x="75" y="82"/>
                  </a:cubicBezTo>
                  <a:cubicBezTo>
                    <a:pt x="78" y="42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7" y="9"/>
                    <a:pt x="99" y="18"/>
                    <a:pt x="109" y="27"/>
                  </a:cubicBezTo>
                  <a:cubicBezTo>
                    <a:pt x="142" y="59"/>
                    <a:pt x="145" y="82"/>
                    <a:pt x="145" y="82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4" name="Freeform 1270"/>
            <p:cNvSpPr>
              <a:spLocks/>
            </p:cNvSpPr>
            <p:nvPr/>
          </p:nvSpPr>
          <p:spPr bwMode="auto">
            <a:xfrm>
              <a:off x="-7712075" y="-1468438"/>
              <a:ext cx="330200" cy="127000"/>
            </a:xfrm>
            <a:custGeom>
              <a:avLst/>
              <a:gdLst>
                <a:gd name="T0" fmla="*/ 88 w 88"/>
                <a:gd name="T1" fmla="*/ 17 h 34"/>
                <a:gd name="T2" fmla="*/ 71 w 88"/>
                <a:gd name="T3" fmla="*/ 34 h 34"/>
                <a:gd name="T4" fmla="*/ 16 w 88"/>
                <a:gd name="T5" fmla="*/ 34 h 34"/>
                <a:gd name="T6" fmla="*/ 0 w 88"/>
                <a:gd name="T7" fmla="*/ 17 h 34"/>
                <a:gd name="T8" fmla="*/ 0 w 88"/>
                <a:gd name="T9" fmla="*/ 17 h 34"/>
                <a:gd name="T10" fmla="*/ 16 w 88"/>
                <a:gd name="T11" fmla="*/ 0 h 34"/>
                <a:gd name="T12" fmla="*/ 71 w 88"/>
                <a:gd name="T13" fmla="*/ 0 h 34"/>
                <a:gd name="T14" fmla="*/ 88 w 88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4">
                  <a:moveTo>
                    <a:pt x="88" y="17"/>
                  </a:moveTo>
                  <a:cubicBezTo>
                    <a:pt x="88" y="26"/>
                    <a:pt x="81" y="34"/>
                    <a:pt x="71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1" y="0"/>
                    <a:pt x="88" y="8"/>
                    <a:pt x="88" y="17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5" name="Freeform 1271"/>
            <p:cNvSpPr>
              <a:spLocks/>
            </p:cNvSpPr>
            <p:nvPr/>
          </p:nvSpPr>
          <p:spPr bwMode="auto">
            <a:xfrm>
              <a:off x="-3036887" y="-1468438"/>
              <a:ext cx="330200" cy="127000"/>
            </a:xfrm>
            <a:custGeom>
              <a:avLst/>
              <a:gdLst>
                <a:gd name="T0" fmla="*/ 88 w 88"/>
                <a:gd name="T1" fmla="*/ 17 h 34"/>
                <a:gd name="T2" fmla="*/ 71 w 88"/>
                <a:gd name="T3" fmla="*/ 34 h 34"/>
                <a:gd name="T4" fmla="*/ 16 w 88"/>
                <a:gd name="T5" fmla="*/ 34 h 34"/>
                <a:gd name="T6" fmla="*/ 0 w 88"/>
                <a:gd name="T7" fmla="*/ 17 h 34"/>
                <a:gd name="T8" fmla="*/ 0 w 88"/>
                <a:gd name="T9" fmla="*/ 17 h 34"/>
                <a:gd name="T10" fmla="*/ 16 w 88"/>
                <a:gd name="T11" fmla="*/ 0 h 34"/>
                <a:gd name="T12" fmla="*/ 71 w 88"/>
                <a:gd name="T13" fmla="*/ 0 h 34"/>
                <a:gd name="T14" fmla="*/ 88 w 88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4">
                  <a:moveTo>
                    <a:pt x="88" y="17"/>
                  </a:moveTo>
                  <a:cubicBezTo>
                    <a:pt x="88" y="26"/>
                    <a:pt x="81" y="34"/>
                    <a:pt x="71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1" y="0"/>
                    <a:pt x="88" y="8"/>
                    <a:pt x="88" y="17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6" name="Freeform 1272"/>
            <p:cNvSpPr>
              <a:spLocks/>
            </p:cNvSpPr>
            <p:nvPr/>
          </p:nvSpPr>
          <p:spPr bwMode="auto">
            <a:xfrm>
              <a:off x="-7813675" y="-2139950"/>
              <a:ext cx="6157913" cy="555625"/>
            </a:xfrm>
            <a:custGeom>
              <a:avLst/>
              <a:gdLst>
                <a:gd name="T0" fmla="*/ 0 w 1642"/>
                <a:gd name="T1" fmla="*/ 148 h 148"/>
                <a:gd name="T2" fmla="*/ 168 w 1642"/>
                <a:gd name="T3" fmla="*/ 0 h 148"/>
                <a:gd name="T4" fmla="*/ 468 w 1642"/>
                <a:gd name="T5" fmla="*/ 0 h 148"/>
                <a:gd name="T6" fmla="*/ 1362 w 1642"/>
                <a:gd name="T7" fmla="*/ 0 h 148"/>
                <a:gd name="T8" fmla="*/ 1427 w 1642"/>
                <a:gd name="T9" fmla="*/ 25 h 148"/>
                <a:gd name="T10" fmla="*/ 1642 w 1642"/>
                <a:gd name="T11" fmla="*/ 148 h 148"/>
                <a:gd name="T12" fmla="*/ 0 w 1642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2" h="148">
                  <a:moveTo>
                    <a:pt x="0" y="148"/>
                  </a:moveTo>
                  <a:cubicBezTo>
                    <a:pt x="0" y="148"/>
                    <a:pt x="120" y="0"/>
                    <a:pt x="168" y="0"/>
                  </a:cubicBezTo>
                  <a:cubicBezTo>
                    <a:pt x="184" y="0"/>
                    <a:pt x="307" y="0"/>
                    <a:pt x="468" y="0"/>
                  </a:cubicBezTo>
                  <a:cubicBezTo>
                    <a:pt x="822" y="0"/>
                    <a:pt x="1362" y="0"/>
                    <a:pt x="1362" y="0"/>
                  </a:cubicBezTo>
                  <a:cubicBezTo>
                    <a:pt x="1362" y="0"/>
                    <a:pt x="1393" y="5"/>
                    <a:pt x="1427" y="25"/>
                  </a:cubicBezTo>
                  <a:cubicBezTo>
                    <a:pt x="1461" y="46"/>
                    <a:pt x="1642" y="148"/>
                    <a:pt x="1642" y="148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7" name="Freeform 1273"/>
            <p:cNvSpPr>
              <a:spLocks/>
            </p:cNvSpPr>
            <p:nvPr/>
          </p:nvSpPr>
          <p:spPr bwMode="auto">
            <a:xfrm>
              <a:off x="-4713288" y="-2139950"/>
              <a:ext cx="60325" cy="555625"/>
            </a:xfrm>
            <a:custGeom>
              <a:avLst/>
              <a:gdLst>
                <a:gd name="T0" fmla="*/ 10 w 38"/>
                <a:gd name="T1" fmla="*/ 350 h 350"/>
                <a:gd name="T2" fmla="*/ 0 w 38"/>
                <a:gd name="T3" fmla="*/ 0 h 350"/>
                <a:gd name="T4" fmla="*/ 29 w 38"/>
                <a:gd name="T5" fmla="*/ 0 h 350"/>
                <a:gd name="T6" fmla="*/ 38 w 38"/>
                <a:gd name="T7" fmla="*/ 350 h 350"/>
                <a:gd name="T8" fmla="*/ 10 w 38"/>
                <a:gd name="T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50">
                  <a:moveTo>
                    <a:pt x="10" y="350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38" y="350"/>
                  </a:lnTo>
                  <a:lnTo>
                    <a:pt x="10" y="350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8" name="Freeform 1274"/>
            <p:cNvSpPr>
              <a:spLocks/>
            </p:cNvSpPr>
            <p:nvPr/>
          </p:nvSpPr>
          <p:spPr bwMode="auto">
            <a:xfrm>
              <a:off x="-3422650" y="-2139950"/>
              <a:ext cx="60325" cy="577850"/>
            </a:xfrm>
            <a:custGeom>
              <a:avLst/>
              <a:gdLst>
                <a:gd name="T0" fmla="*/ 9 w 38"/>
                <a:gd name="T1" fmla="*/ 364 h 364"/>
                <a:gd name="T2" fmla="*/ 0 w 38"/>
                <a:gd name="T3" fmla="*/ 0 h 364"/>
                <a:gd name="T4" fmla="*/ 28 w 38"/>
                <a:gd name="T5" fmla="*/ 0 h 364"/>
                <a:gd name="T6" fmla="*/ 38 w 38"/>
                <a:gd name="T7" fmla="*/ 364 h 364"/>
                <a:gd name="T8" fmla="*/ 9 w 38"/>
                <a:gd name="T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4">
                  <a:moveTo>
                    <a:pt x="9" y="36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38" y="364"/>
                  </a:lnTo>
                  <a:lnTo>
                    <a:pt x="9" y="364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9" name="Freeform 1275"/>
            <p:cNvSpPr>
              <a:spLocks/>
            </p:cNvSpPr>
            <p:nvPr/>
          </p:nvSpPr>
          <p:spPr bwMode="auto">
            <a:xfrm>
              <a:off x="-7835900" y="-2139950"/>
              <a:ext cx="1814513" cy="1687513"/>
            </a:xfrm>
            <a:custGeom>
              <a:avLst/>
              <a:gdLst>
                <a:gd name="T0" fmla="*/ 484 w 484"/>
                <a:gd name="T1" fmla="*/ 450 h 450"/>
                <a:gd name="T2" fmla="*/ 95 w 484"/>
                <a:gd name="T3" fmla="*/ 450 h 450"/>
                <a:gd name="T4" fmla="*/ 95 w 484"/>
                <a:gd name="T5" fmla="*/ 444 h 450"/>
                <a:gd name="T6" fmla="*/ 29 w 484"/>
                <a:gd name="T7" fmla="*/ 261 h 450"/>
                <a:gd name="T8" fmla="*/ 0 w 484"/>
                <a:gd name="T9" fmla="*/ 222 h 450"/>
                <a:gd name="T10" fmla="*/ 0 w 484"/>
                <a:gd name="T11" fmla="*/ 148 h 450"/>
                <a:gd name="T12" fmla="*/ 12 w 484"/>
                <a:gd name="T13" fmla="*/ 148 h 450"/>
                <a:gd name="T14" fmla="*/ 12 w 484"/>
                <a:gd name="T15" fmla="*/ 221 h 450"/>
                <a:gd name="T16" fmla="*/ 12 w 484"/>
                <a:gd name="T17" fmla="*/ 221 h 450"/>
                <a:gd name="T18" fmla="*/ 36 w 484"/>
                <a:gd name="T19" fmla="*/ 251 h 450"/>
                <a:gd name="T20" fmla="*/ 107 w 484"/>
                <a:gd name="T21" fmla="*/ 438 h 450"/>
                <a:gd name="T22" fmla="*/ 472 w 484"/>
                <a:gd name="T23" fmla="*/ 438 h 450"/>
                <a:gd name="T24" fmla="*/ 472 w 484"/>
                <a:gd name="T25" fmla="*/ 148 h 450"/>
                <a:gd name="T26" fmla="*/ 468 w 484"/>
                <a:gd name="T27" fmla="*/ 0 h 450"/>
                <a:gd name="T28" fmla="*/ 480 w 484"/>
                <a:gd name="T29" fmla="*/ 0 h 450"/>
                <a:gd name="T30" fmla="*/ 484 w 484"/>
                <a:gd name="T31" fmla="*/ 148 h 450"/>
                <a:gd name="T32" fmla="*/ 484 w 484"/>
                <a:gd name="T33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4" h="450">
                  <a:moveTo>
                    <a:pt x="484" y="450"/>
                  </a:moveTo>
                  <a:cubicBezTo>
                    <a:pt x="95" y="450"/>
                    <a:pt x="95" y="450"/>
                    <a:pt x="95" y="450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5" y="334"/>
                    <a:pt x="53" y="277"/>
                    <a:pt x="29" y="261"/>
                  </a:cubicBezTo>
                  <a:cubicBezTo>
                    <a:pt x="3" y="243"/>
                    <a:pt x="0" y="223"/>
                    <a:pt x="0" y="22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221"/>
                    <a:pt x="12" y="221"/>
                    <a:pt x="12" y="221"/>
                  </a:cubicBezTo>
                  <a:cubicBezTo>
                    <a:pt x="12" y="221"/>
                    <a:pt x="12" y="221"/>
                    <a:pt x="12" y="221"/>
                  </a:cubicBezTo>
                  <a:cubicBezTo>
                    <a:pt x="12" y="221"/>
                    <a:pt x="15" y="237"/>
                    <a:pt x="36" y="251"/>
                  </a:cubicBezTo>
                  <a:cubicBezTo>
                    <a:pt x="62" y="268"/>
                    <a:pt x="105" y="327"/>
                    <a:pt x="107" y="438"/>
                  </a:cubicBezTo>
                  <a:cubicBezTo>
                    <a:pt x="472" y="438"/>
                    <a:pt x="472" y="438"/>
                    <a:pt x="472" y="438"/>
                  </a:cubicBezTo>
                  <a:cubicBezTo>
                    <a:pt x="472" y="148"/>
                    <a:pt x="472" y="148"/>
                    <a:pt x="472" y="148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484" y="148"/>
                    <a:pt x="484" y="148"/>
                    <a:pt x="484" y="148"/>
                  </a:cubicBezTo>
                  <a:lnTo>
                    <a:pt x="484" y="450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0" name="Freeform 1276"/>
            <p:cNvSpPr>
              <a:spLocks/>
            </p:cNvSpPr>
            <p:nvPr/>
          </p:nvSpPr>
          <p:spPr bwMode="auto">
            <a:xfrm>
              <a:off x="-3408362" y="-1584325"/>
              <a:ext cx="1778000" cy="1131888"/>
            </a:xfrm>
            <a:custGeom>
              <a:avLst/>
              <a:gdLst>
                <a:gd name="T0" fmla="*/ 1120 w 1120"/>
                <a:gd name="T1" fmla="*/ 713 h 713"/>
                <a:gd name="T2" fmla="*/ 0 w 1120"/>
                <a:gd name="T3" fmla="*/ 713 h 713"/>
                <a:gd name="T4" fmla="*/ 0 w 1120"/>
                <a:gd name="T5" fmla="*/ 0 h 713"/>
                <a:gd name="T6" fmla="*/ 29 w 1120"/>
                <a:gd name="T7" fmla="*/ 0 h 713"/>
                <a:gd name="T8" fmla="*/ 29 w 1120"/>
                <a:gd name="T9" fmla="*/ 685 h 713"/>
                <a:gd name="T10" fmla="*/ 1089 w 1120"/>
                <a:gd name="T11" fmla="*/ 685 h 713"/>
                <a:gd name="T12" fmla="*/ 1089 w 1120"/>
                <a:gd name="T13" fmla="*/ 0 h 713"/>
                <a:gd name="T14" fmla="*/ 1120 w 1120"/>
                <a:gd name="T15" fmla="*/ 0 h 713"/>
                <a:gd name="T16" fmla="*/ 1120 w 1120"/>
                <a:gd name="T1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0" h="713">
                  <a:moveTo>
                    <a:pt x="1120" y="713"/>
                  </a:moveTo>
                  <a:lnTo>
                    <a:pt x="0" y="713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685"/>
                  </a:lnTo>
                  <a:lnTo>
                    <a:pt x="1089" y="685"/>
                  </a:lnTo>
                  <a:lnTo>
                    <a:pt x="1089" y="0"/>
                  </a:lnTo>
                  <a:lnTo>
                    <a:pt x="1120" y="0"/>
                  </a:lnTo>
                  <a:lnTo>
                    <a:pt x="1120" y="713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1" name="Freeform 1277"/>
            <p:cNvSpPr>
              <a:spLocks/>
            </p:cNvSpPr>
            <p:nvPr/>
          </p:nvSpPr>
          <p:spPr bwMode="auto">
            <a:xfrm>
              <a:off x="-8174038" y="-11350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2" name="Freeform 1278"/>
            <p:cNvSpPr>
              <a:spLocks/>
            </p:cNvSpPr>
            <p:nvPr/>
          </p:nvSpPr>
          <p:spPr bwMode="auto">
            <a:xfrm>
              <a:off x="-8864600" y="-1135063"/>
              <a:ext cx="1384300" cy="720725"/>
            </a:xfrm>
            <a:custGeom>
              <a:avLst/>
              <a:gdLst>
                <a:gd name="T0" fmla="*/ 185 w 369"/>
                <a:gd name="T1" fmla="*/ 0 h 192"/>
                <a:gd name="T2" fmla="*/ 19 w 369"/>
                <a:gd name="T3" fmla="*/ 192 h 192"/>
                <a:gd name="T4" fmla="*/ 348 w 369"/>
                <a:gd name="T5" fmla="*/ 192 h 192"/>
                <a:gd name="T6" fmla="*/ 185 w 36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92">
                  <a:moveTo>
                    <a:pt x="185" y="0"/>
                  </a:moveTo>
                  <a:cubicBezTo>
                    <a:pt x="0" y="9"/>
                    <a:pt x="19" y="192"/>
                    <a:pt x="19" y="192"/>
                  </a:cubicBezTo>
                  <a:cubicBezTo>
                    <a:pt x="348" y="192"/>
                    <a:pt x="348" y="192"/>
                    <a:pt x="348" y="192"/>
                  </a:cubicBezTo>
                  <a:cubicBezTo>
                    <a:pt x="348" y="192"/>
                    <a:pt x="369" y="9"/>
                    <a:pt x="185" y="0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3" name="Freeform 1279"/>
            <p:cNvSpPr>
              <a:spLocks/>
            </p:cNvSpPr>
            <p:nvPr/>
          </p:nvSpPr>
          <p:spPr bwMode="auto">
            <a:xfrm>
              <a:off x="-573087" y="-113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4" name="Freeform 1280"/>
            <p:cNvSpPr>
              <a:spLocks/>
            </p:cNvSpPr>
            <p:nvPr/>
          </p:nvSpPr>
          <p:spPr bwMode="auto">
            <a:xfrm>
              <a:off x="-1262062" y="-1135063"/>
              <a:ext cx="1382713" cy="720725"/>
            </a:xfrm>
            <a:custGeom>
              <a:avLst/>
              <a:gdLst>
                <a:gd name="T0" fmla="*/ 185 w 369"/>
                <a:gd name="T1" fmla="*/ 0 h 192"/>
                <a:gd name="T2" fmla="*/ 19 w 369"/>
                <a:gd name="T3" fmla="*/ 192 h 192"/>
                <a:gd name="T4" fmla="*/ 349 w 369"/>
                <a:gd name="T5" fmla="*/ 192 h 192"/>
                <a:gd name="T6" fmla="*/ 185 w 36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92">
                  <a:moveTo>
                    <a:pt x="185" y="0"/>
                  </a:moveTo>
                  <a:cubicBezTo>
                    <a:pt x="0" y="9"/>
                    <a:pt x="19" y="192"/>
                    <a:pt x="19" y="192"/>
                  </a:cubicBezTo>
                  <a:cubicBezTo>
                    <a:pt x="349" y="192"/>
                    <a:pt x="349" y="192"/>
                    <a:pt x="349" y="192"/>
                  </a:cubicBezTo>
                  <a:cubicBezTo>
                    <a:pt x="349" y="192"/>
                    <a:pt x="369" y="9"/>
                    <a:pt x="185" y="0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5" name="Freeform 1281"/>
            <p:cNvSpPr>
              <a:spLocks noEditPoints="1"/>
            </p:cNvSpPr>
            <p:nvPr/>
          </p:nvSpPr>
          <p:spPr bwMode="auto">
            <a:xfrm>
              <a:off x="-8710613" y="-1060450"/>
              <a:ext cx="1092200" cy="1092200"/>
            </a:xfrm>
            <a:custGeom>
              <a:avLst/>
              <a:gdLst>
                <a:gd name="T0" fmla="*/ 238 w 291"/>
                <a:gd name="T1" fmla="*/ 33 h 291"/>
                <a:gd name="T2" fmla="*/ 189 w 291"/>
                <a:gd name="T3" fmla="*/ 7 h 291"/>
                <a:gd name="T4" fmla="*/ 145 w 291"/>
                <a:gd name="T5" fmla="*/ 0 h 291"/>
                <a:gd name="T6" fmla="*/ 101 w 291"/>
                <a:gd name="T7" fmla="*/ 7 h 291"/>
                <a:gd name="T8" fmla="*/ 53 w 291"/>
                <a:gd name="T9" fmla="*/ 33 h 291"/>
                <a:gd name="T10" fmla="*/ 21 w 291"/>
                <a:gd name="T11" fmla="*/ 69 h 291"/>
                <a:gd name="T12" fmla="*/ 0 w 291"/>
                <a:gd name="T13" fmla="*/ 146 h 291"/>
                <a:gd name="T14" fmla="*/ 3 w 291"/>
                <a:gd name="T15" fmla="*/ 175 h 291"/>
                <a:gd name="T16" fmla="*/ 3 w 291"/>
                <a:gd name="T17" fmla="*/ 175 h 291"/>
                <a:gd name="T18" fmla="*/ 21 w 291"/>
                <a:gd name="T19" fmla="*/ 222 h 291"/>
                <a:gd name="T20" fmla="*/ 145 w 291"/>
                <a:gd name="T21" fmla="*/ 291 h 291"/>
                <a:gd name="T22" fmla="*/ 288 w 291"/>
                <a:gd name="T23" fmla="*/ 175 h 291"/>
                <a:gd name="T24" fmla="*/ 288 w 291"/>
                <a:gd name="T25" fmla="*/ 175 h 291"/>
                <a:gd name="T26" fmla="*/ 291 w 291"/>
                <a:gd name="T27" fmla="*/ 146 h 291"/>
                <a:gd name="T28" fmla="*/ 238 w 291"/>
                <a:gd name="T29" fmla="*/ 33 h 291"/>
                <a:gd name="T30" fmla="*/ 254 w 291"/>
                <a:gd name="T31" fmla="*/ 175 h 291"/>
                <a:gd name="T32" fmla="*/ 145 w 291"/>
                <a:gd name="T33" fmla="*/ 258 h 291"/>
                <a:gd name="T34" fmla="*/ 37 w 291"/>
                <a:gd name="T35" fmla="*/ 175 h 291"/>
                <a:gd name="T36" fmla="*/ 37 w 291"/>
                <a:gd name="T37" fmla="*/ 175 h 291"/>
                <a:gd name="T38" fmla="*/ 33 w 291"/>
                <a:gd name="T39" fmla="*/ 146 h 291"/>
                <a:gd name="T40" fmla="*/ 145 w 291"/>
                <a:gd name="T41" fmla="*/ 33 h 291"/>
                <a:gd name="T42" fmla="*/ 258 w 291"/>
                <a:gd name="T43" fmla="*/ 146 h 291"/>
                <a:gd name="T44" fmla="*/ 254 w 291"/>
                <a:gd name="T45" fmla="*/ 17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91">
                  <a:moveTo>
                    <a:pt x="238" y="33"/>
                  </a:moveTo>
                  <a:cubicBezTo>
                    <a:pt x="224" y="21"/>
                    <a:pt x="207" y="12"/>
                    <a:pt x="189" y="7"/>
                  </a:cubicBezTo>
                  <a:cubicBezTo>
                    <a:pt x="175" y="2"/>
                    <a:pt x="161" y="0"/>
                    <a:pt x="145" y="0"/>
                  </a:cubicBezTo>
                  <a:cubicBezTo>
                    <a:pt x="130" y="0"/>
                    <a:pt x="115" y="2"/>
                    <a:pt x="101" y="7"/>
                  </a:cubicBezTo>
                  <a:cubicBezTo>
                    <a:pt x="83" y="12"/>
                    <a:pt x="67" y="21"/>
                    <a:pt x="53" y="33"/>
                  </a:cubicBezTo>
                  <a:cubicBezTo>
                    <a:pt x="40" y="43"/>
                    <a:pt x="30" y="56"/>
                    <a:pt x="21" y="69"/>
                  </a:cubicBezTo>
                  <a:cubicBezTo>
                    <a:pt x="8" y="92"/>
                    <a:pt x="0" y="118"/>
                    <a:pt x="0" y="146"/>
                  </a:cubicBezTo>
                  <a:cubicBezTo>
                    <a:pt x="0" y="156"/>
                    <a:pt x="1" y="165"/>
                    <a:pt x="3" y="175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6" y="192"/>
                    <a:pt x="12" y="208"/>
                    <a:pt x="21" y="222"/>
                  </a:cubicBezTo>
                  <a:cubicBezTo>
                    <a:pt x="47" y="264"/>
                    <a:pt x="93" y="291"/>
                    <a:pt x="145" y="291"/>
                  </a:cubicBezTo>
                  <a:cubicBezTo>
                    <a:pt x="216" y="291"/>
                    <a:pt x="275" y="241"/>
                    <a:pt x="288" y="175"/>
                  </a:cubicBezTo>
                  <a:cubicBezTo>
                    <a:pt x="288" y="175"/>
                    <a:pt x="288" y="175"/>
                    <a:pt x="288" y="175"/>
                  </a:cubicBezTo>
                  <a:cubicBezTo>
                    <a:pt x="290" y="165"/>
                    <a:pt x="291" y="156"/>
                    <a:pt x="291" y="146"/>
                  </a:cubicBezTo>
                  <a:cubicBezTo>
                    <a:pt x="291" y="100"/>
                    <a:pt x="270" y="60"/>
                    <a:pt x="238" y="33"/>
                  </a:cubicBezTo>
                  <a:close/>
                  <a:moveTo>
                    <a:pt x="254" y="175"/>
                  </a:moveTo>
                  <a:cubicBezTo>
                    <a:pt x="241" y="223"/>
                    <a:pt x="197" y="258"/>
                    <a:pt x="145" y="258"/>
                  </a:cubicBezTo>
                  <a:cubicBezTo>
                    <a:pt x="93" y="258"/>
                    <a:pt x="50" y="223"/>
                    <a:pt x="37" y="175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4" y="165"/>
                    <a:pt x="33" y="156"/>
                    <a:pt x="33" y="146"/>
                  </a:cubicBezTo>
                  <a:cubicBezTo>
                    <a:pt x="33" y="83"/>
                    <a:pt x="83" y="33"/>
                    <a:pt x="145" y="33"/>
                  </a:cubicBezTo>
                  <a:cubicBezTo>
                    <a:pt x="207" y="33"/>
                    <a:pt x="258" y="83"/>
                    <a:pt x="258" y="146"/>
                  </a:cubicBezTo>
                  <a:cubicBezTo>
                    <a:pt x="258" y="156"/>
                    <a:pt x="256" y="165"/>
                    <a:pt x="254" y="17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6" name="Freeform 1282"/>
            <p:cNvSpPr>
              <a:spLocks noEditPoints="1"/>
            </p:cNvSpPr>
            <p:nvPr/>
          </p:nvSpPr>
          <p:spPr bwMode="auto">
            <a:xfrm>
              <a:off x="-8586788" y="-936625"/>
              <a:ext cx="844550" cy="844550"/>
            </a:xfrm>
            <a:custGeom>
              <a:avLst/>
              <a:gdLst>
                <a:gd name="T0" fmla="*/ 112 w 225"/>
                <a:gd name="T1" fmla="*/ 0 h 225"/>
                <a:gd name="T2" fmla="*/ 0 w 225"/>
                <a:gd name="T3" fmla="*/ 113 h 225"/>
                <a:gd name="T4" fmla="*/ 4 w 225"/>
                <a:gd name="T5" fmla="*/ 142 h 225"/>
                <a:gd name="T6" fmla="*/ 4 w 225"/>
                <a:gd name="T7" fmla="*/ 142 h 225"/>
                <a:gd name="T8" fmla="*/ 112 w 225"/>
                <a:gd name="T9" fmla="*/ 225 h 225"/>
                <a:gd name="T10" fmla="*/ 221 w 225"/>
                <a:gd name="T11" fmla="*/ 142 h 225"/>
                <a:gd name="T12" fmla="*/ 221 w 225"/>
                <a:gd name="T13" fmla="*/ 142 h 225"/>
                <a:gd name="T14" fmla="*/ 225 w 225"/>
                <a:gd name="T15" fmla="*/ 113 h 225"/>
                <a:gd name="T16" fmla="*/ 112 w 225"/>
                <a:gd name="T17" fmla="*/ 0 h 225"/>
                <a:gd name="T18" fmla="*/ 211 w 225"/>
                <a:gd name="T19" fmla="*/ 142 h 225"/>
                <a:gd name="T20" fmla="*/ 117 w 225"/>
                <a:gd name="T21" fmla="*/ 215 h 225"/>
                <a:gd name="T22" fmla="*/ 14 w 225"/>
                <a:gd name="T23" fmla="*/ 142 h 225"/>
                <a:gd name="T24" fmla="*/ 14 w 225"/>
                <a:gd name="T25" fmla="*/ 142 h 225"/>
                <a:gd name="T26" fmla="*/ 10 w 225"/>
                <a:gd name="T27" fmla="*/ 117 h 225"/>
                <a:gd name="T28" fmla="*/ 108 w 225"/>
                <a:gd name="T29" fmla="*/ 10 h 225"/>
                <a:gd name="T30" fmla="*/ 215 w 225"/>
                <a:gd name="T31" fmla="*/ 108 h 225"/>
                <a:gd name="T32" fmla="*/ 211 w 225"/>
                <a:gd name="T33" fmla="*/ 1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5">
                  <a:moveTo>
                    <a:pt x="112" y="0"/>
                  </a:moveTo>
                  <a:cubicBezTo>
                    <a:pt x="50" y="0"/>
                    <a:pt x="0" y="50"/>
                    <a:pt x="0" y="113"/>
                  </a:cubicBezTo>
                  <a:cubicBezTo>
                    <a:pt x="0" y="123"/>
                    <a:pt x="1" y="13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7" y="190"/>
                    <a:pt x="60" y="225"/>
                    <a:pt x="112" y="225"/>
                  </a:cubicBezTo>
                  <a:cubicBezTo>
                    <a:pt x="164" y="225"/>
                    <a:pt x="208" y="190"/>
                    <a:pt x="221" y="142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23" y="132"/>
                    <a:pt x="225" y="123"/>
                    <a:pt x="225" y="113"/>
                  </a:cubicBezTo>
                  <a:cubicBezTo>
                    <a:pt x="225" y="50"/>
                    <a:pt x="174" y="0"/>
                    <a:pt x="112" y="0"/>
                  </a:cubicBezTo>
                  <a:close/>
                  <a:moveTo>
                    <a:pt x="211" y="142"/>
                  </a:moveTo>
                  <a:cubicBezTo>
                    <a:pt x="199" y="183"/>
                    <a:pt x="162" y="213"/>
                    <a:pt x="117" y="215"/>
                  </a:cubicBezTo>
                  <a:cubicBezTo>
                    <a:pt x="69" y="217"/>
                    <a:pt x="27" y="186"/>
                    <a:pt x="1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2" y="134"/>
                    <a:pt x="10" y="126"/>
                    <a:pt x="10" y="117"/>
                  </a:cubicBezTo>
                  <a:cubicBezTo>
                    <a:pt x="7" y="60"/>
                    <a:pt x="51" y="13"/>
                    <a:pt x="108" y="10"/>
                  </a:cubicBezTo>
                  <a:cubicBezTo>
                    <a:pt x="164" y="7"/>
                    <a:pt x="212" y="51"/>
                    <a:pt x="215" y="108"/>
                  </a:cubicBezTo>
                  <a:cubicBezTo>
                    <a:pt x="215" y="120"/>
                    <a:pt x="214" y="131"/>
                    <a:pt x="211" y="142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7" name="Freeform 1283"/>
            <p:cNvSpPr>
              <a:spLocks noEditPoints="1"/>
            </p:cNvSpPr>
            <p:nvPr/>
          </p:nvSpPr>
          <p:spPr bwMode="auto">
            <a:xfrm>
              <a:off x="-8559800" y="-909638"/>
              <a:ext cx="779463" cy="787400"/>
            </a:xfrm>
            <a:custGeom>
              <a:avLst/>
              <a:gdLst>
                <a:gd name="T0" fmla="*/ 101 w 208"/>
                <a:gd name="T1" fmla="*/ 3 h 210"/>
                <a:gd name="T2" fmla="*/ 7 w 208"/>
                <a:gd name="T3" fmla="*/ 135 h 210"/>
                <a:gd name="T4" fmla="*/ 110 w 208"/>
                <a:gd name="T5" fmla="*/ 208 h 210"/>
                <a:gd name="T6" fmla="*/ 204 w 208"/>
                <a:gd name="T7" fmla="*/ 135 h 210"/>
                <a:gd name="T8" fmla="*/ 199 w 208"/>
                <a:gd name="T9" fmla="*/ 85 h 210"/>
                <a:gd name="T10" fmla="*/ 132 w 208"/>
                <a:gd name="T11" fmla="*/ 89 h 210"/>
                <a:gd name="T12" fmla="*/ 199 w 208"/>
                <a:gd name="T13" fmla="*/ 85 h 210"/>
                <a:gd name="T14" fmla="*/ 145 w 208"/>
                <a:gd name="T15" fmla="*/ 70 h 210"/>
                <a:gd name="T16" fmla="*/ 127 w 208"/>
                <a:gd name="T17" fmla="*/ 12 h 210"/>
                <a:gd name="T18" fmla="*/ 121 w 208"/>
                <a:gd name="T19" fmla="*/ 97 h 210"/>
                <a:gd name="T20" fmla="*/ 123 w 208"/>
                <a:gd name="T21" fmla="*/ 104 h 210"/>
                <a:gd name="T22" fmla="*/ 121 w 208"/>
                <a:gd name="T23" fmla="*/ 97 h 210"/>
                <a:gd name="T24" fmla="*/ 92 w 208"/>
                <a:gd name="T25" fmla="*/ 117 h 210"/>
                <a:gd name="T26" fmla="*/ 98 w 208"/>
                <a:gd name="T27" fmla="*/ 122 h 210"/>
                <a:gd name="T28" fmla="*/ 112 w 208"/>
                <a:gd name="T29" fmla="*/ 122 h 210"/>
                <a:gd name="T30" fmla="*/ 119 w 208"/>
                <a:gd name="T31" fmla="*/ 117 h 210"/>
                <a:gd name="T32" fmla="*/ 112 w 208"/>
                <a:gd name="T33" fmla="*/ 122 h 210"/>
                <a:gd name="T34" fmla="*/ 115 w 208"/>
                <a:gd name="T35" fmla="*/ 10 h 210"/>
                <a:gd name="T36" fmla="*/ 98 w 208"/>
                <a:gd name="T37" fmla="*/ 76 h 210"/>
                <a:gd name="T38" fmla="*/ 109 w 208"/>
                <a:gd name="T39" fmla="*/ 88 h 210"/>
                <a:gd name="T40" fmla="*/ 101 w 208"/>
                <a:gd name="T41" fmla="*/ 88 h 210"/>
                <a:gd name="T42" fmla="*/ 109 w 208"/>
                <a:gd name="T43" fmla="*/ 88 h 210"/>
                <a:gd name="T44" fmla="*/ 117 w 208"/>
                <a:gd name="T45" fmla="*/ 106 h 210"/>
                <a:gd name="T46" fmla="*/ 93 w 208"/>
                <a:gd name="T47" fmla="*/ 106 h 210"/>
                <a:gd name="T48" fmla="*/ 92 w 208"/>
                <a:gd name="T49" fmla="*/ 101 h 210"/>
                <a:gd name="T50" fmla="*/ 85 w 208"/>
                <a:gd name="T51" fmla="*/ 99 h 210"/>
                <a:gd name="T52" fmla="*/ 92 w 208"/>
                <a:gd name="T53" fmla="*/ 101 h 210"/>
                <a:gd name="T54" fmla="*/ 84 w 208"/>
                <a:gd name="T55" fmla="*/ 57 h 210"/>
                <a:gd name="T56" fmla="*/ 23 w 208"/>
                <a:gd name="T57" fmla="*/ 56 h 210"/>
                <a:gd name="T58" fmla="*/ 17 w 208"/>
                <a:gd name="T59" fmla="*/ 67 h 210"/>
                <a:gd name="T60" fmla="*/ 75 w 208"/>
                <a:gd name="T61" fmla="*/ 103 h 210"/>
                <a:gd name="T62" fmla="*/ 17 w 208"/>
                <a:gd name="T63" fmla="*/ 67 h 210"/>
                <a:gd name="T64" fmla="*/ 24 w 208"/>
                <a:gd name="T65" fmla="*/ 157 h 210"/>
                <a:gd name="T66" fmla="*/ 21 w 208"/>
                <a:gd name="T67" fmla="*/ 151 h 210"/>
                <a:gd name="T68" fmla="*/ 17 w 208"/>
                <a:gd name="T69" fmla="*/ 143 h 210"/>
                <a:gd name="T70" fmla="*/ 14 w 208"/>
                <a:gd name="T71" fmla="*/ 135 h 210"/>
                <a:gd name="T72" fmla="*/ 10 w 208"/>
                <a:gd name="T73" fmla="*/ 117 h 210"/>
                <a:gd name="T74" fmla="*/ 10 w 208"/>
                <a:gd name="T75" fmla="*/ 93 h 210"/>
                <a:gd name="T76" fmla="*/ 57 w 208"/>
                <a:gd name="T77" fmla="*/ 126 h 210"/>
                <a:gd name="T78" fmla="*/ 52 w 208"/>
                <a:gd name="T79" fmla="*/ 135 h 210"/>
                <a:gd name="T80" fmla="*/ 27 w 208"/>
                <a:gd name="T81" fmla="*/ 162 h 210"/>
                <a:gd name="T82" fmla="*/ 70 w 208"/>
                <a:gd name="T83" fmla="*/ 135 h 210"/>
                <a:gd name="T84" fmla="*/ 78 w 208"/>
                <a:gd name="T85" fmla="*/ 123 h 210"/>
                <a:gd name="T86" fmla="*/ 93 w 208"/>
                <a:gd name="T87" fmla="*/ 135 h 210"/>
                <a:gd name="T88" fmla="*/ 51 w 208"/>
                <a:gd name="T89" fmla="*/ 185 h 210"/>
                <a:gd name="T90" fmla="*/ 110 w 208"/>
                <a:gd name="T91" fmla="*/ 202 h 210"/>
                <a:gd name="T92" fmla="*/ 94 w 208"/>
                <a:gd name="T93" fmla="*/ 158 h 210"/>
                <a:gd name="T94" fmla="*/ 143 w 208"/>
                <a:gd name="T95" fmla="*/ 194 h 210"/>
                <a:gd name="T96" fmla="*/ 154 w 208"/>
                <a:gd name="T97" fmla="*/ 189 h 210"/>
                <a:gd name="T98" fmla="*/ 116 w 208"/>
                <a:gd name="T99" fmla="*/ 135 h 210"/>
                <a:gd name="T100" fmla="*/ 128 w 208"/>
                <a:gd name="T101" fmla="*/ 126 h 210"/>
                <a:gd name="T102" fmla="*/ 134 w 208"/>
                <a:gd name="T103" fmla="*/ 135 h 210"/>
                <a:gd name="T104" fmla="*/ 154 w 208"/>
                <a:gd name="T105" fmla="*/ 189 h 210"/>
                <a:gd name="T106" fmla="*/ 194 w 208"/>
                <a:gd name="T107" fmla="*/ 142 h 210"/>
                <a:gd name="T108" fmla="*/ 186 w 208"/>
                <a:gd name="T109" fmla="*/ 158 h 210"/>
                <a:gd name="T110" fmla="*/ 181 w 208"/>
                <a:gd name="T111" fmla="*/ 164 h 210"/>
                <a:gd name="T112" fmla="*/ 174 w 208"/>
                <a:gd name="T113" fmla="*/ 172 h 210"/>
                <a:gd name="T114" fmla="*/ 153 w 208"/>
                <a:gd name="T115" fmla="*/ 135 h 210"/>
                <a:gd name="T116" fmla="*/ 157 w 208"/>
                <a:gd name="T117" fmla="*/ 118 h 210"/>
                <a:gd name="T118" fmla="*/ 201 w 208"/>
                <a:gd name="T119" fmla="*/ 101 h 210"/>
                <a:gd name="T120" fmla="*/ 201 w 208"/>
                <a:gd name="T121" fmla="*/ 115 h 210"/>
                <a:gd name="T122" fmla="*/ 200 w 208"/>
                <a:gd name="T123" fmla="*/ 123 h 210"/>
                <a:gd name="T124" fmla="*/ 198 w 208"/>
                <a:gd name="T125" fmla="*/ 12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210">
                  <a:moveTo>
                    <a:pt x="208" y="101"/>
                  </a:moveTo>
                  <a:cubicBezTo>
                    <a:pt x="205" y="44"/>
                    <a:pt x="157" y="0"/>
                    <a:pt x="101" y="3"/>
                  </a:cubicBezTo>
                  <a:cubicBezTo>
                    <a:pt x="44" y="6"/>
                    <a:pt x="0" y="53"/>
                    <a:pt x="3" y="110"/>
                  </a:cubicBezTo>
                  <a:cubicBezTo>
                    <a:pt x="3" y="119"/>
                    <a:pt x="5" y="127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20" y="179"/>
                    <a:pt x="62" y="210"/>
                    <a:pt x="110" y="208"/>
                  </a:cubicBezTo>
                  <a:cubicBezTo>
                    <a:pt x="155" y="206"/>
                    <a:pt x="192" y="176"/>
                    <a:pt x="204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7" y="124"/>
                    <a:pt x="208" y="113"/>
                    <a:pt x="208" y="101"/>
                  </a:cubicBezTo>
                  <a:close/>
                  <a:moveTo>
                    <a:pt x="199" y="85"/>
                  </a:moveTo>
                  <a:cubicBezTo>
                    <a:pt x="137" y="108"/>
                    <a:pt x="137" y="108"/>
                    <a:pt x="137" y="108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7" y="77"/>
                    <a:pt x="198" y="81"/>
                    <a:pt x="199" y="85"/>
                  </a:cubicBezTo>
                  <a:close/>
                  <a:moveTo>
                    <a:pt x="190" y="60"/>
                  </a:moveTo>
                  <a:cubicBezTo>
                    <a:pt x="145" y="70"/>
                    <a:pt x="145" y="70"/>
                    <a:pt x="145" y="7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54" y="18"/>
                    <a:pt x="177" y="36"/>
                    <a:pt x="190" y="60"/>
                  </a:cubicBezTo>
                  <a:close/>
                  <a:moveTo>
                    <a:pt x="121" y="97"/>
                  </a:moveTo>
                  <a:cubicBezTo>
                    <a:pt x="123" y="96"/>
                    <a:pt x="125" y="97"/>
                    <a:pt x="126" y="99"/>
                  </a:cubicBezTo>
                  <a:cubicBezTo>
                    <a:pt x="126" y="101"/>
                    <a:pt x="125" y="103"/>
                    <a:pt x="123" y="104"/>
                  </a:cubicBezTo>
                  <a:cubicBezTo>
                    <a:pt x="121" y="105"/>
                    <a:pt x="119" y="103"/>
                    <a:pt x="118" y="101"/>
                  </a:cubicBezTo>
                  <a:cubicBezTo>
                    <a:pt x="117" y="99"/>
                    <a:pt x="119" y="97"/>
                    <a:pt x="121" y="97"/>
                  </a:cubicBezTo>
                  <a:close/>
                  <a:moveTo>
                    <a:pt x="93" y="123"/>
                  </a:moveTo>
                  <a:cubicBezTo>
                    <a:pt x="91" y="121"/>
                    <a:pt x="91" y="119"/>
                    <a:pt x="92" y="117"/>
                  </a:cubicBezTo>
                  <a:cubicBezTo>
                    <a:pt x="93" y="116"/>
                    <a:pt x="95" y="115"/>
                    <a:pt x="97" y="117"/>
                  </a:cubicBezTo>
                  <a:cubicBezTo>
                    <a:pt x="99" y="118"/>
                    <a:pt x="99" y="120"/>
                    <a:pt x="98" y="122"/>
                  </a:cubicBezTo>
                  <a:cubicBezTo>
                    <a:pt x="97" y="124"/>
                    <a:pt x="95" y="124"/>
                    <a:pt x="93" y="123"/>
                  </a:cubicBezTo>
                  <a:close/>
                  <a:moveTo>
                    <a:pt x="112" y="122"/>
                  </a:moveTo>
                  <a:cubicBezTo>
                    <a:pt x="111" y="120"/>
                    <a:pt x="111" y="118"/>
                    <a:pt x="113" y="117"/>
                  </a:cubicBezTo>
                  <a:cubicBezTo>
                    <a:pt x="115" y="115"/>
                    <a:pt x="117" y="116"/>
                    <a:pt x="119" y="117"/>
                  </a:cubicBezTo>
                  <a:cubicBezTo>
                    <a:pt x="120" y="119"/>
                    <a:pt x="119" y="121"/>
                    <a:pt x="118" y="123"/>
                  </a:cubicBezTo>
                  <a:cubicBezTo>
                    <a:pt x="116" y="124"/>
                    <a:pt x="114" y="124"/>
                    <a:pt x="112" y="122"/>
                  </a:cubicBezTo>
                  <a:close/>
                  <a:moveTo>
                    <a:pt x="103" y="10"/>
                  </a:moveTo>
                  <a:cubicBezTo>
                    <a:pt x="107" y="10"/>
                    <a:pt x="111" y="10"/>
                    <a:pt x="115" y="10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98" y="76"/>
                    <a:pt x="98" y="76"/>
                    <a:pt x="98" y="76"/>
                  </a:cubicBezTo>
                  <a:lnTo>
                    <a:pt x="103" y="10"/>
                  </a:lnTo>
                  <a:close/>
                  <a:moveTo>
                    <a:pt x="109" y="88"/>
                  </a:moveTo>
                  <a:cubicBezTo>
                    <a:pt x="109" y="90"/>
                    <a:pt x="107" y="92"/>
                    <a:pt x="105" y="92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1" y="86"/>
                    <a:pt x="103" y="84"/>
                    <a:pt x="105" y="84"/>
                  </a:cubicBezTo>
                  <a:cubicBezTo>
                    <a:pt x="107" y="84"/>
                    <a:pt x="109" y="86"/>
                    <a:pt x="109" y="88"/>
                  </a:cubicBezTo>
                  <a:close/>
                  <a:moveTo>
                    <a:pt x="105" y="94"/>
                  </a:moveTo>
                  <a:cubicBezTo>
                    <a:pt x="112" y="94"/>
                    <a:pt x="117" y="99"/>
                    <a:pt x="117" y="106"/>
                  </a:cubicBezTo>
                  <a:cubicBezTo>
                    <a:pt x="117" y="112"/>
                    <a:pt x="112" y="118"/>
                    <a:pt x="105" y="118"/>
                  </a:cubicBezTo>
                  <a:cubicBezTo>
                    <a:pt x="99" y="118"/>
                    <a:pt x="93" y="112"/>
                    <a:pt x="93" y="106"/>
                  </a:cubicBezTo>
                  <a:cubicBezTo>
                    <a:pt x="93" y="99"/>
                    <a:pt x="99" y="94"/>
                    <a:pt x="105" y="94"/>
                  </a:cubicBezTo>
                  <a:close/>
                  <a:moveTo>
                    <a:pt x="92" y="101"/>
                  </a:moveTo>
                  <a:cubicBezTo>
                    <a:pt x="92" y="103"/>
                    <a:pt x="89" y="105"/>
                    <a:pt x="87" y="104"/>
                  </a:cubicBezTo>
                  <a:cubicBezTo>
                    <a:pt x="85" y="103"/>
                    <a:pt x="84" y="101"/>
                    <a:pt x="85" y="99"/>
                  </a:cubicBezTo>
                  <a:cubicBezTo>
                    <a:pt x="86" y="97"/>
                    <a:pt x="88" y="96"/>
                    <a:pt x="90" y="97"/>
                  </a:cubicBezTo>
                  <a:cubicBezTo>
                    <a:pt x="92" y="97"/>
                    <a:pt x="93" y="99"/>
                    <a:pt x="92" y="101"/>
                  </a:cubicBezTo>
                  <a:close/>
                  <a:moveTo>
                    <a:pt x="88" y="11"/>
                  </a:moveTo>
                  <a:cubicBezTo>
                    <a:pt x="84" y="57"/>
                    <a:pt x="84" y="57"/>
                    <a:pt x="84" y="57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37" y="33"/>
                    <a:pt x="60" y="16"/>
                    <a:pt x="88" y="11"/>
                  </a:cubicBezTo>
                  <a:close/>
                  <a:moveTo>
                    <a:pt x="17" y="67"/>
                  </a:moveTo>
                  <a:cubicBezTo>
                    <a:pt x="81" y="85"/>
                    <a:pt x="81" y="85"/>
                    <a:pt x="81" y="85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4"/>
                    <a:pt x="17" y="67"/>
                    <a:pt x="17" y="67"/>
                  </a:cubicBezTo>
                  <a:close/>
                  <a:moveTo>
                    <a:pt x="27" y="162"/>
                  </a:moveTo>
                  <a:cubicBezTo>
                    <a:pt x="26" y="160"/>
                    <a:pt x="25" y="158"/>
                    <a:pt x="24" y="157"/>
                  </a:cubicBezTo>
                  <a:cubicBezTo>
                    <a:pt x="24" y="156"/>
                    <a:pt x="23" y="156"/>
                    <a:pt x="23" y="155"/>
                  </a:cubicBezTo>
                  <a:cubicBezTo>
                    <a:pt x="22" y="154"/>
                    <a:pt x="21" y="152"/>
                    <a:pt x="21" y="151"/>
                  </a:cubicBezTo>
                  <a:cubicBezTo>
                    <a:pt x="20" y="149"/>
                    <a:pt x="19" y="147"/>
                    <a:pt x="18" y="146"/>
                  </a:cubicBezTo>
                  <a:cubicBezTo>
                    <a:pt x="18" y="145"/>
                    <a:pt x="17" y="144"/>
                    <a:pt x="17" y="143"/>
                  </a:cubicBezTo>
                  <a:cubicBezTo>
                    <a:pt x="16" y="141"/>
                    <a:pt x="15" y="138"/>
                    <a:pt x="14" y="136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2" y="129"/>
                    <a:pt x="11" y="123"/>
                    <a:pt x="10" y="117"/>
                  </a:cubicBezTo>
                  <a:cubicBezTo>
                    <a:pt x="10" y="115"/>
                    <a:pt x="9" y="112"/>
                    <a:pt x="9" y="110"/>
                  </a:cubicBezTo>
                  <a:cubicBezTo>
                    <a:pt x="9" y="104"/>
                    <a:pt x="9" y="98"/>
                    <a:pt x="10" y="93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1" y="166"/>
                    <a:pt x="29" y="164"/>
                    <a:pt x="27" y="162"/>
                  </a:cubicBezTo>
                  <a:close/>
                  <a:moveTo>
                    <a:pt x="41" y="177"/>
                  </a:moveTo>
                  <a:cubicBezTo>
                    <a:pt x="70" y="135"/>
                    <a:pt x="70" y="135"/>
                    <a:pt x="70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48" y="182"/>
                    <a:pt x="44" y="180"/>
                    <a:pt x="41" y="177"/>
                  </a:cubicBezTo>
                  <a:close/>
                  <a:moveTo>
                    <a:pt x="110" y="202"/>
                  </a:moveTo>
                  <a:cubicBezTo>
                    <a:pt x="93" y="202"/>
                    <a:pt x="77" y="199"/>
                    <a:pt x="63" y="192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110" y="158"/>
                    <a:pt x="110" y="158"/>
                    <a:pt x="110" y="158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32" y="198"/>
                    <a:pt x="121" y="201"/>
                    <a:pt x="110" y="202"/>
                  </a:cubicBezTo>
                  <a:close/>
                  <a:moveTo>
                    <a:pt x="154" y="189"/>
                  </a:moveTo>
                  <a:cubicBezTo>
                    <a:pt x="113" y="137"/>
                    <a:pt x="113" y="137"/>
                    <a:pt x="113" y="137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64" y="182"/>
                    <a:pt x="164" y="182"/>
                    <a:pt x="164" y="182"/>
                  </a:cubicBezTo>
                  <a:cubicBezTo>
                    <a:pt x="160" y="184"/>
                    <a:pt x="157" y="186"/>
                    <a:pt x="154" y="189"/>
                  </a:cubicBezTo>
                  <a:close/>
                  <a:moveTo>
                    <a:pt x="197" y="135"/>
                  </a:moveTo>
                  <a:cubicBezTo>
                    <a:pt x="196" y="137"/>
                    <a:pt x="195" y="140"/>
                    <a:pt x="194" y="142"/>
                  </a:cubicBezTo>
                  <a:cubicBezTo>
                    <a:pt x="193" y="145"/>
                    <a:pt x="191" y="148"/>
                    <a:pt x="190" y="151"/>
                  </a:cubicBezTo>
                  <a:cubicBezTo>
                    <a:pt x="189" y="153"/>
                    <a:pt x="187" y="156"/>
                    <a:pt x="186" y="158"/>
                  </a:cubicBezTo>
                  <a:cubicBezTo>
                    <a:pt x="186" y="158"/>
                    <a:pt x="186" y="158"/>
                    <a:pt x="186" y="158"/>
                  </a:cubicBezTo>
                  <a:cubicBezTo>
                    <a:pt x="184" y="160"/>
                    <a:pt x="183" y="162"/>
                    <a:pt x="181" y="164"/>
                  </a:cubicBezTo>
                  <a:cubicBezTo>
                    <a:pt x="181" y="165"/>
                    <a:pt x="180" y="166"/>
                    <a:pt x="179" y="166"/>
                  </a:cubicBezTo>
                  <a:cubicBezTo>
                    <a:pt x="178" y="168"/>
                    <a:pt x="176" y="170"/>
                    <a:pt x="174" y="172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9"/>
                    <a:pt x="201" y="100"/>
                    <a:pt x="201" y="101"/>
                  </a:cubicBezTo>
                  <a:cubicBezTo>
                    <a:pt x="201" y="103"/>
                    <a:pt x="201" y="104"/>
                    <a:pt x="201" y="106"/>
                  </a:cubicBezTo>
                  <a:cubicBezTo>
                    <a:pt x="201" y="109"/>
                    <a:pt x="201" y="112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8"/>
                    <a:pt x="200" y="121"/>
                    <a:pt x="200" y="123"/>
                  </a:cubicBezTo>
                  <a:cubicBezTo>
                    <a:pt x="199" y="124"/>
                    <a:pt x="199" y="125"/>
                    <a:pt x="199" y="126"/>
                  </a:cubicBezTo>
                  <a:cubicBezTo>
                    <a:pt x="199" y="127"/>
                    <a:pt x="199" y="128"/>
                    <a:pt x="198" y="129"/>
                  </a:cubicBezTo>
                  <a:cubicBezTo>
                    <a:pt x="198" y="131"/>
                    <a:pt x="197" y="133"/>
                    <a:pt x="197" y="135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8" name="Oval 1284"/>
            <p:cNvSpPr>
              <a:spLocks noChangeArrowheads="1"/>
            </p:cNvSpPr>
            <p:nvPr/>
          </p:nvSpPr>
          <p:spPr bwMode="auto">
            <a:xfrm>
              <a:off x="-8181975" y="-595313"/>
              <a:ext cx="30163" cy="301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9" name="Freeform 1285"/>
            <p:cNvSpPr>
              <a:spLocks/>
            </p:cNvSpPr>
            <p:nvPr/>
          </p:nvSpPr>
          <p:spPr bwMode="auto">
            <a:xfrm>
              <a:off x="-8121650" y="-549275"/>
              <a:ext cx="33338" cy="33338"/>
            </a:xfrm>
            <a:custGeom>
              <a:avLst/>
              <a:gdLst>
                <a:gd name="T0" fmla="*/ 8 w 9"/>
                <a:gd name="T1" fmla="*/ 3 h 9"/>
                <a:gd name="T2" fmla="*/ 6 w 9"/>
                <a:gd name="T3" fmla="*/ 8 h 9"/>
                <a:gd name="T4" fmla="*/ 1 w 9"/>
                <a:gd name="T5" fmla="*/ 5 h 9"/>
                <a:gd name="T6" fmla="*/ 4 w 9"/>
                <a:gd name="T7" fmla="*/ 1 h 9"/>
                <a:gd name="T8" fmla="*/ 8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3"/>
                  </a:moveTo>
                  <a:cubicBezTo>
                    <a:pt x="9" y="5"/>
                    <a:pt x="8" y="7"/>
                    <a:pt x="6" y="8"/>
                  </a:cubicBezTo>
                  <a:cubicBezTo>
                    <a:pt x="4" y="9"/>
                    <a:pt x="2" y="7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0" name="Freeform 1286"/>
            <p:cNvSpPr>
              <a:spLocks/>
            </p:cNvSpPr>
            <p:nvPr/>
          </p:nvSpPr>
          <p:spPr bwMode="auto">
            <a:xfrm>
              <a:off x="-8143875" y="-477838"/>
              <a:ext cx="33338" cy="33338"/>
            </a:xfrm>
            <a:custGeom>
              <a:avLst/>
              <a:gdLst>
                <a:gd name="T0" fmla="*/ 7 w 9"/>
                <a:gd name="T1" fmla="*/ 8 h 9"/>
                <a:gd name="T2" fmla="*/ 1 w 9"/>
                <a:gd name="T3" fmla="*/ 7 h 9"/>
                <a:gd name="T4" fmla="*/ 2 w 9"/>
                <a:gd name="T5" fmla="*/ 2 h 9"/>
                <a:gd name="T6" fmla="*/ 8 w 9"/>
                <a:gd name="T7" fmla="*/ 2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3" y="9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9" y="4"/>
                    <a:pt x="8" y="7"/>
                    <a:pt x="7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1" name="Freeform 1287"/>
            <p:cNvSpPr>
              <a:spLocks/>
            </p:cNvSpPr>
            <p:nvPr/>
          </p:nvSpPr>
          <p:spPr bwMode="auto">
            <a:xfrm>
              <a:off x="-8218488" y="-477838"/>
              <a:ext cx="30163" cy="33338"/>
            </a:xfrm>
            <a:custGeom>
              <a:avLst/>
              <a:gdLst>
                <a:gd name="T0" fmla="*/ 7 w 8"/>
                <a:gd name="T1" fmla="*/ 7 h 9"/>
                <a:gd name="T2" fmla="*/ 2 w 8"/>
                <a:gd name="T3" fmla="*/ 8 h 9"/>
                <a:gd name="T4" fmla="*/ 1 w 8"/>
                <a:gd name="T5" fmla="*/ 2 h 9"/>
                <a:gd name="T6" fmla="*/ 6 w 8"/>
                <a:gd name="T7" fmla="*/ 2 h 9"/>
                <a:gd name="T8" fmla="*/ 7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7"/>
                  </a:moveTo>
                  <a:cubicBezTo>
                    <a:pt x="6" y="9"/>
                    <a:pt x="4" y="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8" y="3"/>
                    <a:pt x="8" y="5"/>
                    <a:pt x="7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2" name="Freeform 1288"/>
            <p:cNvSpPr>
              <a:spLocks/>
            </p:cNvSpPr>
            <p:nvPr/>
          </p:nvSpPr>
          <p:spPr bwMode="auto">
            <a:xfrm>
              <a:off x="-8245475" y="-549275"/>
              <a:ext cx="33338" cy="33338"/>
            </a:xfrm>
            <a:custGeom>
              <a:avLst/>
              <a:gdLst>
                <a:gd name="T0" fmla="*/ 8 w 9"/>
                <a:gd name="T1" fmla="*/ 5 h 9"/>
                <a:gd name="T2" fmla="*/ 3 w 9"/>
                <a:gd name="T3" fmla="*/ 8 h 9"/>
                <a:gd name="T4" fmla="*/ 1 w 9"/>
                <a:gd name="T5" fmla="*/ 3 h 9"/>
                <a:gd name="T6" fmla="*/ 6 w 9"/>
                <a:gd name="T7" fmla="*/ 1 h 9"/>
                <a:gd name="T8" fmla="*/ 8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7"/>
                    <a:pt x="5" y="9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" y="1"/>
                    <a:pt x="9" y="3"/>
                    <a:pt x="8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3" name="Oval 1289"/>
            <p:cNvSpPr>
              <a:spLocks noChangeArrowheads="1"/>
            </p:cNvSpPr>
            <p:nvPr/>
          </p:nvSpPr>
          <p:spPr bwMode="auto">
            <a:xfrm>
              <a:off x="-8212138" y="-557213"/>
              <a:ext cx="90488" cy="904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4" name="Freeform 1290"/>
            <p:cNvSpPr>
              <a:spLocks/>
            </p:cNvSpPr>
            <p:nvPr/>
          </p:nvSpPr>
          <p:spPr bwMode="auto">
            <a:xfrm>
              <a:off x="-8405813" y="-449263"/>
              <a:ext cx="193675" cy="233363"/>
            </a:xfrm>
            <a:custGeom>
              <a:avLst/>
              <a:gdLst>
                <a:gd name="T0" fmla="*/ 52 w 52"/>
                <a:gd name="T1" fmla="*/ 11 h 62"/>
                <a:gd name="T2" fmla="*/ 10 w 52"/>
                <a:gd name="T3" fmla="*/ 62 h 62"/>
                <a:gd name="T4" fmla="*/ 0 w 52"/>
                <a:gd name="T5" fmla="*/ 54 h 62"/>
                <a:gd name="T6" fmla="*/ 37 w 52"/>
                <a:gd name="T7" fmla="*/ 0 h 62"/>
                <a:gd name="T8" fmla="*/ 52 w 52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52" y="11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6" y="59"/>
                    <a:pt x="3" y="57"/>
                    <a:pt x="0" y="5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52" y="1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5" name="Freeform 1291"/>
            <p:cNvSpPr>
              <a:spLocks/>
            </p:cNvSpPr>
            <p:nvPr/>
          </p:nvSpPr>
          <p:spPr bwMode="auto">
            <a:xfrm>
              <a:off x="-8510588" y="-658813"/>
              <a:ext cx="254000" cy="134938"/>
            </a:xfrm>
            <a:custGeom>
              <a:avLst/>
              <a:gdLst>
                <a:gd name="T0" fmla="*/ 68 w 68"/>
                <a:gd name="T1" fmla="*/ 18 h 36"/>
                <a:gd name="T2" fmla="*/ 62 w 68"/>
                <a:gd name="T3" fmla="*/ 36 h 36"/>
                <a:gd name="T4" fmla="*/ 0 w 68"/>
                <a:gd name="T5" fmla="*/ 11 h 36"/>
                <a:gd name="T6" fmla="*/ 4 w 68"/>
                <a:gd name="T7" fmla="*/ 0 h 36"/>
                <a:gd name="T8" fmla="*/ 68 w 68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6">
                  <a:moveTo>
                    <a:pt x="68" y="18"/>
                  </a:moveTo>
                  <a:cubicBezTo>
                    <a:pt x="62" y="36"/>
                    <a:pt x="62" y="36"/>
                    <a:pt x="62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4" y="0"/>
                    <a:pt x="4" y="0"/>
                  </a:cubicBezTo>
                  <a:lnTo>
                    <a:pt x="68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6" name="Freeform 1292"/>
            <p:cNvSpPr>
              <a:spLocks/>
            </p:cNvSpPr>
            <p:nvPr/>
          </p:nvSpPr>
          <p:spPr bwMode="auto">
            <a:xfrm>
              <a:off x="-8193088" y="-873125"/>
              <a:ext cx="71438" cy="247650"/>
            </a:xfrm>
            <a:custGeom>
              <a:avLst/>
              <a:gdLst>
                <a:gd name="T0" fmla="*/ 19 w 19"/>
                <a:gd name="T1" fmla="*/ 66 h 66"/>
                <a:gd name="T2" fmla="*/ 0 w 19"/>
                <a:gd name="T3" fmla="*/ 66 h 66"/>
                <a:gd name="T4" fmla="*/ 5 w 19"/>
                <a:gd name="T5" fmla="*/ 0 h 66"/>
                <a:gd name="T6" fmla="*/ 17 w 19"/>
                <a:gd name="T7" fmla="*/ 0 h 66"/>
                <a:gd name="T8" fmla="*/ 19 w 1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6">
                  <a:moveTo>
                    <a:pt x="19" y="66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3" y="0"/>
                    <a:pt x="17" y="0"/>
                  </a:cubicBezTo>
                  <a:lnTo>
                    <a:pt x="19" y="6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7" name="Freeform 1293"/>
            <p:cNvSpPr>
              <a:spLocks/>
            </p:cNvSpPr>
            <p:nvPr/>
          </p:nvSpPr>
          <p:spPr bwMode="auto">
            <a:xfrm>
              <a:off x="-8064500" y="-631825"/>
              <a:ext cx="250825" cy="127000"/>
            </a:xfrm>
            <a:custGeom>
              <a:avLst/>
              <a:gdLst>
                <a:gd name="T0" fmla="*/ 67 w 67"/>
                <a:gd name="T1" fmla="*/ 11 h 34"/>
                <a:gd name="T2" fmla="*/ 5 w 67"/>
                <a:gd name="T3" fmla="*/ 34 h 34"/>
                <a:gd name="T4" fmla="*/ 0 w 67"/>
                <a:gd name="T5" fmla="*/ 15 h 34"/>
                <a:gd name="T6" fmla="*/ 64 w 67"/>
                <a:gd name="T7" fmla="*/ 0 h 34"/>
                <a:gd name="T8" fmla="*/ 67 w 67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4">
                  <a:moveTo>
                    <a:pt x="67" y="11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3"/>
                    <a:pt x="66" y="7"/>
                    <a:pt x="67" y="1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8" name="Freeform 1294"/>
            <p:cNvSpPr>
              <a:spLocks/>
            </p:cNvSpPr>
            <p:nvPr/>
          </p:nvSpPr>
          <p:spPr bwMode="auto">
            <a:xfrm>
              <a:off x="-8135938" y="-436563"/>
              <a:ext cx="190500" cy="234950"/>
            </a:xfrm>
            <a:custGeom>
              <a:avLst/>
              <a:gdLst>
                <a:gd name="T0" fmla="*/ 51 w 51"/>
                <a:gd name="T1" fmla="*/ 56 h 63"/>
                <a:gd name="T2" fmla="*/ 41 w 51"/>
                <a:gd name="T3" fmla="*/ 63 h 63"/>
                <a:gd name="T4" fmla="*/ 0 w 51"/>
                <a:gd name="T5" fmla="*/ 11 h 63"/>
                <a:gd name="T6" fmla="*/ 16 w 51"/>
                <a:gd name="T7" fmla="*/ 0 h 63"/>
                <a:gd name="T8" fmla="*/ 51 w 51"/>
                <a:gd name="T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3">
                  <a:moveTo>
                    <a:pt x="51" y="56"/>
                  </a:moveTo>
                  <a:cubicBezTo>
                    <a:pt x="47" y="58"/>
                    <a:pt x="44" y="60"/>
                    <a:pt x="41" y="6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51" y="5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9" name="Freeform 1295"/>
            <p:cNvSpPr>
              <a:spLocks/>
            </p:cNvSpPr>
            <p:nvPr/>
          </p:nvSpPr>
          <p:spPr bwMode="auto">
            <a:xfrm>
              <a:off x="-7994650" y="-546100"/>
              <a:ext cx="192088" cy="280988"/>
            </a:xfrm>
            <a:custGeom>
              <a:avLst/>
              <a:gdLst>
                <a:gd name="T0" fmla="*/ 50 w 51"/>
                <a:gd name="T1" fmla="*/ 4 h 75"/>
                <a:gd name="T2" fmla="*/ 23 w 51"/>
                <a:gd name="T3" fmla="*/ 75 h 75"/>
                <a:gd name="T4" fmla="*/ 0 w 51"/>
                <a:gd name="T5" fmla="*/ 35 h 75"/>
                <a:gd name="T6" fmla="*/ 6 w 51"/>
                <a:gd name="T7" fmla="*/ 21 h 75"/>
                <a:gd name="T8" fmla="*/ 50 w 51"/>
                <a:gd name="T9" fmla="*/ 0 h 75"/>
                <a:gd name="T10" fmla="*/ 50 w 51"/>
                <a:gd name="T11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5">
                  <a:moveTo>
                    <a:pt x="50" y="4"/>
                  </a:moveTo>
                  <a:cubicBezTo>
                    <a:pt x="51" y="32"/>
                    <a:pt x="41" y="57"/>
                    <a:pt x="23" y="7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"/>
                    <a:pt x="50" y="3"/>
                    <a:pt x="50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0" name="Freeform 1296"/>
            <p:cNvSpPr>
              <a:spLocks/>
            </p:cNvSpPr>
            <p:nvPr/>
          </p:nvSpPr>
          <p:spPr bwMode="auto">
            <a:xfrm>
              <a:off x="-8323263" y="-317500"/>
              <a:ext cx="300038" cy="165100"/>
            </a:xfrm>
            <a:custGeom>
              <a:avLst/>
              <a:gdLst>
                <a:gd name="T0" fmla="*/ 80 w 80"/>
                <a:gd name="T1" fmla="*/ 36 h 44"/>
                <a:gd name="T2" fmla="*/ 47 w 80"/>
                <a:gd name="T3" fmla="*/ 44 h 44"/>
                <a:gd name="T4" fmla="*/ 0 w 80"/>
                <a:gd name="T5" fmla="*/ 34 h 44"/>
                <a:gd name="T6" fmla="*/ 31 w 80"/>
                <a:gd name="T7" fmla="*/ 0 h 44"/>
                <a:gd name="T8" fmla="*/ 47 w 80"/>
                <a:gd name="T9" fmla="*/ 0 h 44"/>
                <a:gd name="T10" fmla="*/ 80 w 80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4">
                  <a:moveTo>
                    <a:pt x="80" y="36"/>
                  </a:moveTo>
                  <a:cubicBezTo>
                    <a:pt x="69" y="40"/>
                    <a:pt x="58" y="43"/>
                    <a:pt x="47" y="44"/>
                  </a:cubicBezTo>
                  <a:cubicBezTo>
                    <a:pt x="30" y="44"/>
                    <a:pt x="14" y="41"/>
                    <a:pt x="0" y="3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80" y="3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1" name="Freeform 1297"/>
            <p:cNvSpPr>
              <a:spLocks/>
            </p:cNvSpPr>
            <p:nvPr/>
          </p:nvSpPr>
          <p:spPr bwMode="auto">
            <a:xfrm>
              <a:off x="-8526463" y="-560388"/>
              <a:ext cx="176213" cy="280988"/>
            </a:xfrm>
            <a:custGeom>
              <a:avLst/>
              <a:gdLst>
                <a:gd name="T0" fmla="*/ 47 w 47"/>
                <a:gd name="T1" fmla="*/ 33 h 75"/>
                <a:gd name="T2" fmla="*/ 24 w 47"/>
                <a:gd name="T3" fmla="*/ 75 h 75"/>
                <a:gd name="T4" fmla="*/ 0 w 47"/>
                <a:gd name="T5" fmla="*/ 17 h 75"/>
                <a:gd name="T6" fmla="*/ 1 w 47"/>
                <a:gd name="T7" fmla="*/ 0 h 75"/>
                <a:gd name="T8" fmla="*/ 43 w 47"/>
                <a:gd name="T9" fmla="*/ 18 h 75"/>
                <a:gd name="T10" fmla="*/ 47 w 47"/>
                <a:gd name="T1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75">
                  <a:moveTo>
                    <a:pt x="47" y="33"/>
                  </a:moveTo>
                  <a:cubicBezTo>
                    <a:pt x="24" y="75"/>
                    <a:pt x="24" y="75"/>
                    <a:pt x="24" y="75"/>
                  </a:cubicBezTo>
                  <a:cubicBezTo>
                    <a:pt x="10" y="60"/>
                    <a:pt x="1" y="39"/>
                    <a:pt x="0" y="17"/>
                  </a:cubicBezTo>
                  <a:cubicBezTo>
                    <a:pt x="0" y="11"/>
                    <a:pt x="0" y="5"/>
                    <a:pt x="1" y="0"/>
                  </a:cubicBezTo>
                  <a:cubicBezTo>
                    <a:pt x="43" y="18"/>
                    <a:pt x="43" y="18"/>
                    <a:pt x="43" y="18"/>
                  </a:cubicBezTo>
                  <a:lnTo>
                    <a:pt x="47" y="3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2" name="Freeform 1298"/>
            <p:cNvSpPr>
              <a:spLocks/>
            </p:cNvSpPr>
            <p:nvPr/>
          </p:nvSpPr>
          <p:spPr bwMode="auto">
            <a:xfrm>
              <a:off x="-8474075" y="-868363"/>
              <a:ext cx="244475" cy="206375"/>
            </a:xfrm>
            <a:custGeom>
              <a:avLst/>
              <a:gdLst>
                <a:gd name="T0" fmla="*/ 65 w 65"/>
                <a:gd name="T1" fmla="*/ 0 h 55"/>
                <a:gd name="T2" fmla="*/ 61 w 65"/>
                <a:gd name="T3" fmla="*/ 46 h 55"/>
                <a:gd name="T4" fmla="*/ 48 w 65"/>
                <a:gd name="T5" fmla="*/ 55 h 55"/>
                <a:gd name="T6" fmla="*/ 0 w 65"/>
                <a:gd name="T7" fmla="*/ 45 h 55"/>
                <a:gd name="T8" fmla="*/ 65 w 6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5">
                  <a:moveTo>
                    <a:pt x="65" y="0"/>
                  </a:moveTo>
                  <a:cubicBezTo>
                    <a:pt x="61" y="46"/>
                    <a:pt x="61" y="46"/>
                    <a:pt x="61" y="4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4" y="22"/>
                    <a:pt x="37" y="5"/>
                    <a:pt x="65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3" name="Freeform 1299"/>
            <p:cNvSpPr>
              <a:spLocks/>
            </p:cNvSpPr>
            <p:nvPr/>
          </p:nvSpPr>
          <p:spPr bwMode="auto">
            <a:xfrm>
              <a:off x="-8083550" y="-865188"/>
              <a:ext cx="236538" cy="217488"/>
            </a:xfrm>
            <a:custGeom>
              <a:avLst/>
              <a:gdLst>
                <a:gd name="T0" fmla="*/ 63 w 63"/>
                <a:gd name="T1" fmla="*/ 48 h 58"/>
                <a:gd name="T2" fmla="*/ 18 w 63"/>
                <a:gd name="T3" fmla="*/ 58 h 58"/>
                <a:gd name="T4" fmla="*/ 6 w 63"/>
                <a:gd name="T5" fmla="*/ 48 h 58"/>
                <a:gd name="T6" fmla="*/ 0 w 63"/>
                <a:gd name="T7" fmla="*/ 0 h 58"/>
                <a:gd name="T8" fmla="*/ 63 w 63"/>
                <a:gd name="T9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63" y="48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6"/>
                    <a:pt x="50" y="24"/>
                    <a:pt x="63" y="4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4" name="Freeform 1300"/>
            <p:cNvSpPr>
              <a:spLocks noEditPoints="1"/>
            </p:cNvSpPr>
            <p:nvPr/>
          </p:nvSpPr>
          <p:spPr bwMode="auto">
            <a:xfrm>
              <a:off x="-1109662" y="-1060450"/>
              <a:ext cx="1092200" cy="1092200"/>
            </a:xfrm>
            <a:custGeom>
              <a:avLst/>
              <a:gdLst>
                <a:gd name="T0" fmla="*/ 238 w 291"/>
                <a:gd name="T1" fmla="*/ 33 h 291"/>
                <a:gd name="T2" fmla="*/ 189 w 291"/>
                <a:gd name="T3" fmla="*/ 7 h 291"/>
                <a:gd name="T4" fmla="*/ 145 w 291"/>
                <a:gd name="T5" fmla="*/ 0 h 291"/>
                <a:gd name="T6" fmla="*/ 101 w 291"/>
                <a:gd name="T7" fmla="*/ 7 h 291"/>
                <a:gd name="T8" fmla="*/ 53 w 291"/>
                <a:gd name="T9" fmla="*/ 33 h 291"/>
                <a:gd name="T10" fmla="*/ 21 w 291"/>
                <a:gd name="T11" fmla="*/ 69 h 291"/>
                <a:gd name="T12" fmla="*/ 0 w 291"/>
                <a:gd name="T13" fmla="*/ 146 h 291"/>
                <a:gd name="T14" fmla="*/ 3 w 291"/>
                <a:gd name="T15" fmla="*/ 175 h 291"/>
                <a:gd name="T16" fmla="*/ 3 w 291"/>
                <a:gd name="T17" fmla="*/ 177 h 291"/>
                <a:gd name="T18" fmla="*/ 21 w 291"/>
                <a:gd name="T19" fmla="*/ 222 h 291"/>
                <a:gd name="T20" fmla="*/ 145 w 291"/>
                <a:gd name="T21" fmla="*/ 291 h 291"/>
                <a:gd name="T22" fmla="*/ 287 w 291"/>
                <a:gd name="T23" fmla="*/ 177 h 291"/>
                <a:gd name="T24" fmla="*/ 288 w 291"/>
                <a:gd name="T25" fmla="*/ 175 h 291"/>
                <a:gd name="T26" fmla="*/ 291 w 291"/>
                <a:gd name="T27" fmla="*/ 146 h 291"/>
                <a:gd name="T28" fmla="*/ 238 w 291"/>
                <a:gd name="T29" fmla="*/ 33 h 291"/>
                <a:gd name="T30" fmla="*/ 253 w 291"/>
                <a:gd name="T31" fmla="*/ 177 h 291"/>
                <a:gd name="T32" fmla="*/ 145 w 291"/>
                <a:gd name="T33" fmla="*/ 258 h 291"/>
                <a:gd name="T34" fmla="*/ 37 w 291"/>
                <a:gd name="T35" fmla="*/ 177 h 291"/>
                <a:gd name="T36" fmla="*/ 37 w 291"/>
                <a:gd name="T37" fmla="*/ 175 h 291"/>
                <a:gd name="T38" fmla="*/ 33 w 291"/>
                <a:gd name="T39" fmla="*/ 146 h 291"/>
                <a:gd name="T40" fmla="*/ 145 w 291"/>
                <a:gd name="T41" fmla="*/ 33 h 291"/>
                <a:gd name="T42" fmla="*/ 258 w 291"/>
                <a:gd name="T43" fmla="*/ 146 h 291"/>
                <a:gd name="T44" fmla="*/ 254 w 291"/>
                <a:gd name="T45" fmla="*/ 175 h 291"/>
                <a:gd name="T46" fmla="*/ 253 w 291"/>
                <a:gd name="T47" fmla="*/ 17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1" h="291">
                  <a:moveTo>
                    <a:pt x="238" y="33"/>
                  </a:moveTo>
                  <a:cubicBezTo>
                    <a:pt x="224" y="21"/>
                    <a:pt x="207" y="12"/>
                    <a:pt x="189" y="7"/>
                  </a:cubicBezTo>
                  <a:cubicBezTo>
                    <a:pt x="175" y="2"/>
                    <a:pt x="161" y="0"/>
                    <a:pt x="145" y="0"/>
                  </a:cubicBezTo>
                  <a:cubicBezTo>
                    <a:pt x="130" y="0"/>
                    <a:pt x="115" y="2"/>
                    <a:pt x="101" y="7"/>
                  </a:cubicBezTo>
                  <a:cubicBezTo>
                    <a:pt x="83" y="12"/>
                    <a:pt x="67" y="21"/>
                    <a:pt x="53" y="33"/>
                  </a:cubicBezTo>
                  <a:cubicBezTo>
                    <a:pt x="40" y="43"/>
                    <a:pt x="30" y="56"/>
                    <a:pt x="21" y="69"/>
                  </a:cubicBezTo>
                  <a:cubicBezTo>
                    <a:pt x="8" y="92"/>
                    <a:pt x="0" y="118"/>
                    <a:pt x="0" y="146"/>
                  </a:cubicBezTo>
                  <a:cubicBezTo>
                    <a:pt x="0" y="156"/>
                    <a:pt x="1" y="165"/>
                    <a:pt x="3" y="175"/>
                  </a:cubicBezTo>
                  <a:cubicBezTo>
                    <a:pt x="3" y="176"/>
                    <a:pt x="3" y="177"/>
                    <a:pt x="3" y="177"/>
                  </a:cubicBezTo>
                  <a:cubicBezTo>
                    <a:pt x="7" y="193"/>
                    <a:pt x="13" y="208"/>
                    <a:pt x="21" y="222"/>
                  </a:cubicBezTo>
                  <a:cubicBezTo>
                    <a:pt x="47" y="264"/>
                    <a:pt x="93" y="291"/>
                    <a:pt x="145" y="291"/>
                  </a:cubicBezTo>
                  <a:cubicBezTo>
                    <a:pt x="215" y="291"/>
                    <a:pt x="273" y="243"/>
                    <a:pt x="287" y="177"/>
                  </a:cubicBezTo>
                  <a:cubicBezTo>
                    <a:pt x="288" y="177"/>
                    <a:pt x="288" y="176"/>
                    <a:pt x="288" y="175"/>
                  </a:cubicBezTo>
                  <a:cubicBezTo>
                    <a:pt x="290" y="165"/>
                    <a:pt x="291" y="156"/>
                    <a:pt x="291" y="146"/>
                  </a:cubicBezTo>
                  <a:cubicBezTo>
                    <a:pt x="291" y="100"/>
                    <a:pt x="270" y="60"/>
                    <a:pt x="238" y="33"/>
                  </a:cubicBezTo>
                  <a:close/>
                  <a:moveTo>
                    <a:pt x="253" y="177"/>
                  </a:moveTo>
                  <a:cubicBezTo>
                    <a:pt x="240" y="224"/>
                    <a:pt x="196" y="258"/>
                    <a:pt x="145" y="258"/>
                  </a:cubicBezTo>
                  <a:cubicBezTo>
                    <a:pt x="94" y="258"/>
                    <a:pt x="51" y="224"/>
                    <a:pt x="37" y="177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4" y="166"/>
                    <a:pt x="33" y="156"/>
                    <a:pt x="33" y="146"/>
                  </a:cubicBezTo>
                  <a:cubicBezTo>
                    <a:pt x="33" y="83"/>
                    <a:pt x="83" y="33"/>
                    <a:pt x="145" y="33"/>
                  </a:cubicBezTo>
                  <a:cubicBezTo>
                    <a:pt x="207" y="33"/>
                    <a:pt x="258" y="83"/>
                    <a:pt x="258" y="146"/>
                  </a:cubicBezTo>
                  <a:cubicBezTo>
                    <a:pt x="258" y="156"/>
                    <a:pt x="256" y="166"/>
                    <a:pt x="254" y="175"/>
                  </a:cubicBezTo>
                  <a:cubicBezTo>
                    <a:pt x="254" y="176"/>
                    <a:pt x="253" y="177"/>
                    <a:pt x="253" y="17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5" name="Freeform 1301"/>
            <p:cNvSpPr>
              <a:spLocks noEditPoints="1"/>
            </p:cNvSpPr>
            <p:nvPr/>
          </p:nvSpPr>
          <p:spPr bwMode="auto">
            <a:xfrm>
              <a:off x="-985837" y="-936625"/>
              <a:ext cx="844550" cy="844550"/>
            </a:xfrm>
            <a:custGeom>
              <a:avLst/>
              <a:gdLst>
                <a:gd name="T0" fmla="*/ 112 w 225"/>
                <a:gd name="T1" fmla="*/ 0 h 225"/>
                <a:gd name="T2" fmla="*/ 0 w 225"/>
                <a:gd name="T3" fmla="*/ 113 h 225"/>
                <a:gd name="T4" fmla="*/ 4 w 225"/>
                <a:gd name="T5" fmla="*/ 142 h 225"/>
                <a:gd name="T6" fmla="*/ 4 w 225"/>
                <a:gd name="T7" fmla="*/ 144 h 225"/>
                <a:gd name="T8" fmla="*/ 112 w 225"/>
                <a:gd name="T9" fmla="*/ 225 h 225"/>
                <a:gd name="T10" fmla="*/ 220 w 225"/>
                <a:gd name="T11" fmla="*/ 144 h 225"/>
                <a:gd name="T12" fmla="*/ 221 w 225"/>
                <a:gd name="T13" fmla="*/ 142 h 225"/>
                <a:gd name="T14" fmla="*/ 225 w 225"/>
                <a:gd name="T15" fmla="*/ 113 h 225"/>
                <a:gd name="T16" fmla="*/ 112 w 225"/>
                <a:gd name="T17" fmla="*/ 0 h 225"/>
                <a:gd name="T18" fmla="*/ 210 w 225"/>
                <a:gd name="T19" fmla="*/ 144 h 225"/>
                <a:gd name="T20" fmla="*/ 117 w 225"/>
                <a:gd name="T21" fmla="*/ 215 h 225"/>
                <a:gd name="T22" fmla="*/ 15 w 225"/>
                <a:gd name="T23" fmla="*/ 144 h 225"/>
                <a:gd name="T24" fmla="*/ 14 w 225"/>
                <a:gd name="T25" fmla="*/ 142 h 225"/>
                <a:gd name="T26" fmla="*/ 10 w 225"/>
                <a:gd name="T27" fmla="*/ 117 h 225"/>
                <a:gd name="T28" fmla="*/ 108 w 225"/>
                <a:gd name="T29" fmla="*/ 10 h 225"/>
                <a:gd name="T30" fmla="*/ 215 w 225"/>
                <a:gd name="T31" fmla="*/ 108 h 225"/>
                <a:gd name="T32" fmla="*/ 211 w 225"/>
                <a:gd name="T33" fmla="*/ 142 h 225"/>
                <a:gd name="T34" fmla="*/ 210 w 225"/>
                <a:gd name="T35" fmla="*/ 14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5" h="225">
                  <a:moveTo>
                    <a:pt x="112" y="0"/>
                  </a:moveTo>
                  <a:cubicBezTo>
                    <a:pt x="50" y="0"/>
                    <a:pt x="0" y="50"/>
                    <a:pt x="0" y="113"/>
                  </a:cubicBezTo>
                  <a:cubicBezTo>
                    <a:pt x="0" y="123"/>
                    <a:pt x="1" y="133"/>
                    <a:pt x="4" y="142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18" y="191"/>
                    <a:pt x="61" y="225"/>
                    <a:pt x="112" y="225"/>
                  </a:cubicBezTo>
                  <a:cubicBezTo>
                    <a:pt x="163" y="225"/>
                    <a:pt x="207" y="191"/>
                    <a:pt x="220" y="144"/>
                  </a:cubicBezTo>
                  <a:cubicBezTo>
                    <a:pt x="220" y="144"/>
                    <a:pt x="221" y="143"/>
                    <a:pt x="221" y="142"/>
                  </a:cubicBezTo>
                  <a:cubicBezTo>
                    <a:pt x="223" y="133"/>
                    <a:pt x="225" y="123"/>
                    <a:pt x="225" y="113"/>
                  </a:cubicBezTo>
                  <a:cubicBezTo>
                    <a:pt x="225" y="50"/>
                    <a:pt x="174" y="0"/>
                    <a:pt x="112" y="0"/>
                  </a:cubicBezTo>
                  <a:close/>
                  <a:moveTo>
                    <a:pt x="210" y="144"/>
                  </a:moveTo>
                  <a:cubicBezTo>
                    <a:pt x="197" y="184"/>
                    <a:pt x="161" y="213"/>
                    <a:pt x="117" y="215"/>
                  </a:cubicBezTo>
                  <a:cubicBezTo>
                    <a:pt x="70" y="217"/>
                    <a:pt x="29" y="187"/>
                    <a:pt x="15" y="144"/>
                  </a:cubicBezTo>
                  <a:cubicBezTo>
                    <a:pt x="14" y="144"/>
                    <a:pt x="14" y="143"/>
                    <a:pt x="14" y="142"/>
                  </a:cubicBezTo>
                  <a:cubicBezTo>
                    <a:pt x="12" y="134"/>
                    <a:pt x="10" y="126"/>
                    <a:pt x="10" y="117"/>
                  </a:cubicBezTo>
                  <a:cubicBezTo>
                    <a:pt x="7" y="60"/>
                    <a:pt x="51" y="13"/>
                    <a:pt x="108" y="10"/>
                  </a:cubicBezTo>
                  <a:cubicBezTo>
                    <a:pt x="164" y="7"/>
                    <a:pt x="212" y="51"/>
                    <a:pt x="215" y="108"/>
                  </a:cubicBezTo>
                  <a:cubicBezTo>
                    <a:pt x="215" y="120"/>
                    <a:pt x="214" y="131"/>
                    <a:pt x="211" y="142"/>
                  </a:cubicBezTo>
                  <a:cubicBezTo>
                    <a:pt x="210" y="143"/>
                    <a:pt x="210" y="144"/>
                    <a:pt x="210" y="14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6" name="Freeform 1302"/>
            <p:cNvSpPr>
              <a:spLocks noEditPoints="1"/>
            </p:cNvSpPr>
            <p:nvPr/>
          </p:nvSpPr>
          <p:spPr bwMode="auto">
            <a:xfrm>
              <a:off x="-958850" y="-909638"/>
              <a:ext cx="779463" cy="787400"/>
            </a:xfrm>
            <a:custGeom>
              <a:avLst/>
              <a:gdLst>
                <a:gd name="T0" fmla="*/ 101 w 208"/>
                <a:gd name="T1" fmla="*/ 3 h 210"/>
                <a:gd name="T2" fmla="*/ 7 w 208"/>
                <a:gd name="T3" fmla="*/ 135 h 210"/>
                <a:gd name="T4" fmla="*/ 110 w 208"/>
                <a:gd name="T5" fmla="*/ 208 h 210"/>
                <a:gd name="T6" fmla="*/ 204 w 208"/>
                <a:gd name="T7" fmla="*/ 135 h 210"/>
                <a:gd name="T8" fmla="*/ 199 w 208"/>
                <a:gd name="T9" fmla="*/ 85 h 210"/>
                <a:gd name="T10" fmla="*/ 132 w 208"/>
                <a:gd name="T11" fmla="*/ 89 h 210"/>
                <a:gd name="T12" fmla="*/ 199 w 208"/>
                <a:gd name="T13" fmla="*/ 85 h 210"/>
                <a:gd name="T14" fmla="*/ 145 w 208"/>
                <a:gd name="T15" fmla="*/ 70 h 210"/>
                <a:gd name="T16" fmla="*/ 127 w 208"/>
                <a:gd name="T17" fmla="*/ 12 h 210"/>
                <a:gd name="T18" fmla="*/ 121 w 208"/>
                <a:gd name="T19" fmla="*/ 97 h 210"/>
                <a:gd name="T20" fmla="*/ 123 w 208"/>
                <a:gd name="T21" fmla="*/ 104 h 210"/>
                <a:gd name="T22" fmla="*/ 121 w 208"/>
                <a:gd name="T23" fmla="*/ 97 h 210"/>
                <a:gd name="T24" fmla="*/ 92 w 208"/>
                <a:gd name="T25" fmla="*/ 117 h 210"/>
                <a:gd name="T26" fmla="*/ 98 w 208"/>
                <a:gd name="T27" fmla="*/ 122 h 210"/>
                <a:gd name="T28" fmla="*/ 113 w 208"/>
                <a:gd name="T29" fmla="*/ 122 h 210"/>
                <a:gd name="T30" fmla="*/ 119 w 208"/>
                <a:gd name="T31" fmla="*/ 117 h 210"/>
                <a:gd name="T32" fmla="*/ 113 w 208"/>
                <a:gd name="T33" fmla="*/ 122 h 210"/>
                <a:gd name="T34" fmla="*/ 115 w 208"/>
                <a:gd name="T35" fmla="*/ 10 h 210"/>
                <a:gd name="T36" fmla="*/ 98 w 208"/>
                <a:gd name="T37" fmla="*/ 76 h 210"/>
                <a:gd name="T38" fmla="*/ 109 w 208"/>
                <a:gd name="T39" fmla="*/ 88 h 210"/>
                <a:gd name="T40" fmla="*/ 101 w 208"/>
                <a:gd name="T41" fmla="*/ 88 h 210"/>
                <a:gd name="T42" fmla="*/ 109 w 208"/>
                <a:gd name="T43" fmla="*/ 88 h 210"/>
                <a:gd name="T44" fmla="*/ 117 w 208"/>
                <a:gd name="T45" fmla="*/ 106 h 210"/>
                <a:gd name="T46" fmla="*/ 93 w 208"/>
                <a:gd name="T47" fmla="*/ 106 h 210"/>
                <a:gd name="T48" fmla="*/ 92 w 208"/>
                <a:gd name="T49" fmla="*/ 101 h 210"/>
                <a:gd name="T50" fmla="*/ 85 w 208"/>
                <a:gd name="T51" fmla="*/ 99 h 210"/>
                <a:gd name="T52" fmla="*/ 92 w 208"/>
                <a:gd name="T53" fmla="*/ 101 h 210"/>
                <a:gd name="T54" fmla="*/ 84 w 208"/>
                <a:gd name="T55" fmla="*/ 57 h 210"/>
                <a:gd name="T56" fmla="*/ 23 w 208"/>
                <a:gd name="T57" fmla="*/ 56 h 210"/>
                <a:gd name="T58" fmla="*/ 17 w 208"/>
                <a:gd name="T59" fmla="*/ 67 h 210"/>
                <a:gd name="T60" fmla="*/ 75 w 208"/>
                <a:gd name="T61" fmla="*/ 103 h 210"/>
                <a:gd name="T62" fmla="*/ 17 w 208"/>
                <a:gd name="T63" fmla="*/ 67 h 210"/>
                <a:gd name="T64" fmla="*/ 27 w 208"/>
                <a:gd name="T65" fmla="*/ 161 h 210"/>
                <a:gd name="T66" fmla="*/ 19 w 208"/>
                <a:gd name="T67" fmla="*/ 147 h 210"/>
                <a:gd name="T68" fmla="*/ 15 w 208"/>
                <a:gd name="T69" fmla="*/ 137 h 210"/>
                <a:gd name="T70" fmla="*/ 14 w 208"/>
                <a:gd name="T71" fmla="*/ 135 h 210"/>
                <a:gd name="T72" fmla="*/ 9 w 208"/>
                <a:gd name="T73" fmla="*/ 110 h 210"/>
                <a:gd name="T74" fmla="*/ 53 w 208"/>
                <a:gd name="T75" fmla="*/ 111 h 210"/>
                <a:gd name="T76" fmla="*/ 52 w 208"/>
                <a:gd name="T77" fmla="*/ 135 h 210"/>
                <a:gd name="T78" fmla="*/ 33 w 208"/>
                <a:gd name="T79" fmla="*/ 168 h 210"/>
                <a:gd name="T80" fmla="*/ 68 w 208"/>
                <a:gd name="T81" fmla="*/ 137 h 210"/>
                <a:gd name="T82" fmla="*/ 78 w 208"/>
                <a:gd name="T83" fmla="*/ 123 h 210"/>
                <a:gd name="T84" fmla="*/ 93 w 208"/>
                <a:gd name="T85" fmla="*/ 135 h 210"/>
                <a:gd name="T86" fmla="*/ 51 w 208"/>
                <a:gd name="T87" fmla="*/ 185 h 210"/>
                <a:gd name="T88" fmla="*/ 110 w 208"/>
                <a:gd name="T89" fmla="*/ 202 h 210"/>
                <a:gd name="T90" fmla="*/ 94 w 208"/>
                <a:gd name="T91" fmla="*/ 158 h 210"/>
                <a:gd name="T92" fmla="*/ 143 w 208"/>
                <a:gd name="T93" fmla="*/ 194 h 210"/>
                <a:gd name="T94" fmla="*/ 154 w 208"/>
                <a:gd name="T95" fmla="*/ 189 h 210"/>
                <a:gd name="T96" fmla="*/ 113 w 208"/>
                <a:gd name="T97" fmla="*/ 137 h 210"/>
                <a:gd name="T98" fmla="*/ 129 w 208"/>
                <a:gd name="T99" fmla="*/ 126 h 210"/>
                <a:gd name="T100" fmla="*/ 136 w 208"/>
                <a:gd name="T101" fmla="*/ 137 h 210"/>
                <a:gd name="T102" fmla="*/ 154 w 208"/>
                <a:gd name="T103" fmla="*/ 189 h 210"/>
                <a:gd name="T104" fmla="*/ 190 w 208"/>
                <a:gd name="T105" fmla="*/ 152 h 210"/>
                <a:gd name="T106" fmla="*/ 185 w 208"/>
                <a:gd name="T107" fmla="*/ 158 h 210"/>
                <a:gd name="T108" fmla="*/ 174 w 208"/>
                <a:gd name="T109" fmla="*/ 172 h 210"/>
                <a:gd name="T110" fmla="*/ 153 w 208"/>
                <a:gd name="T111" fmla="*/ 135 h 210"/>
                <a:gd name="T112" fmla="*/ 157 w 208"/>
                <a:gd name="T113" fmla="*/ 118 h 210"/>
                <a:gd name="T114" fmla="*/ 201 w 208"/>
                <a:gd name="T115" fmla="*/ 101 h 210"/>
                <a:gd name="T116" fmla="*/ 201 w 208"/>
                <a:gd name="T117" fmla="*/ 115 h 210"/>
                <a:gd name="T118" fmla="*/ 200 w 208"/>
                <a:gd name="T119" fmla="*/ 123 h 210"/>
                <a:gd name="T120" fmla="*/ 198 w 208"/>
                <a:gd name="T121" fmla="*/ 130 h 210"/>
                <a:gd name="T122" fmla="*/ 197 w 208"/>
                <a:gd name="T123" fmla="*/ 13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8" h="210">
                  <a:moveTo>
                    <a:pt x="208" y="101"/>
                  </a:moveTo>
                  <a:cubicBezTo>
                    <a:pt x="205" y="44"/>
                    <a:pt x="157" y="0"/>
                    <a:pt x="101" y="3"/>
                  </a:cubicBezTo>
                  <a:cubicBezTo>
                    <a:pt x="44" y="6"/>
                    <a:pt x="0" y="53"/>
                    <a:pt x="3" y="110"/>
                  </a:cubicBezTo>
                  <a:cubicBezTo>
                    <a:pt x="3" y="119"/>
                    <a:pt x="5" y="127"/>
                    <a:pt x="7" y="135"/>
                  </a:cubicBezTo>
                  <a:cubicBezTo>
                    <a:pt x="7" y="136"/>
                    <a:pt x="7" y="137"/>
                    <a:pt x="8" y="137"/>
                  </a:cubicBezTo>
                  <a:cubicBezTo>
                    <a:pt x="22" y="180"/>
                    <a:pt x="63" y="210"/>
                    <a:pt x="110" y="208"/>
                  </a:cubicBezTo>
                  <a:cubicBezTo>
                    <a:pt x="154" y="206"/>
                    <a:pt x="190" y="177"/>
                    <a:pt x="203" y="137"/>
                  </a:cubicBezTo>
                  <a:cubicBezTo>
                    <a:pt x="203" y="137"/>
                    <a:pt x="203" y="136"/>
                    <a:pt x="204" y="135"/>
                  </a:cubicBezTo>
                  <a:cubicBezTo>
                    <a:pt x="207" y="124"/>
                    <a:pt x="208" y="113"/>
                    <a:pt x="208" y="101"/>
                  </a:cubicBezTo>
                  <a:close/>
                  <a:moveTo>
                    <a:pt x="199" y="85"/>
                  </a:moveTo>
                  <a:cubicBezTo>
                    <a:pt x="137" y="108"/>
                    <a:pt x="137" y="108"/>
                    <a:pt x="137" y="108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7" y="77"/>
                    <a:pt x="198" y="81"/>
                    <a:pt x="199" y="85"/>
                  </a:cubicBezTo>
                  <a:close/>
                  <a:moveTo>
                    <a:pt x="190" y="60"/>
                  </a:moveTo>
                  <a:cubicBezTo>
                    <a:pt x="145" y="70"/>
                    <a:pt x="145" y="70"/>
                    <a:pt x="145" y="7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54" y="18"/>
                    <a:pt x="177" y="36"/>
                    <a:pt x="190" y="60"/>
                  </a:cubicBezTo>
                  <a:close/>
                  <a:moveTo>
                    <a:pt x="121" y="97"/>
                  </a:moveTo>
                  <a:cubicBezTo>
                    <a:pt x="123" y="96"/>
                    <a:pt x="125" y="97"/>
                    <a:pt x="126" y="99"/>
                  </a:cubicBezTo>
                  <a:cubicBezTo>
                    <a:pt x="126" y="101"/>
                    <a:pt x="125" y="103"/>
                    <a:pt x="123" y="104"/>
                  </a:cubicBezTo>
                  <a:cubicBezTo>
                    <a:pt x="121" y="105"/>
                    <a:pt x="119" y="103"/>
                    <a:pt x="118" y="101"/>
                  </a:cubicBezTo>
                  <a:cubicBezTo>
                    <a:pt x="118" y="99"/>
                    <a:pt x="119" y="97"/>
                    <a:pt x="121" y="97"/>
                  </a:cubicBezTo>
                  <a:close/>
                  <a:moveTo>
                    <a:pt x="93" y="123"/>
                  </a:moveTo>
                  <a:cubicBezTo>
                    <a:pt x="91" y="121"/>
                    <a:pt x="91" y="119"/>
                    <a:pt x="92" y="117"/>
                  </a:cubicBezTo>
                  <a:cubicBezTo>
                    <a:pt x="93" y="116"/>
                    <a:pt x="96" y="115"/>
                    <a:pt x="97" y="117"/>
                  </a:cubicBezTo>
                  <a:cubicBezTo>
                    <a:pt x="99" y="118"/>
                    <a:pt x="99" y="120"/>
                    <a:pt x="98" y="122"/>
                  </a:cubicBezTo>
                  <a:cubicBezTo>
                    <a:pt x="97" y="124"/>
                    <a:pt x="95" y="124"/>
                    <a:pt x="93" y="123"/>
                  </a:cubicBezTo>
                  <a:close/>
                  <a:moveTo>
                    <a:pt x="113" y="122"/>
                  </a:moveTo>
                  <a:cubicBezTo>
                    <a:pt x="111" y="120"/>
                    <a:pt x="112" y="118"/>
                    <a:pt x="113" y="117"/>
                  </a:cubicBezTo>
                  <a:cubicBezTo>
                    <a:pt x="115" y="115"/>
                    <a:pt x="117" y="116"/>
                    <a:pt x="119" y="117"/>
                  </a:cubicBezTo>
                  <a:cubicBezTo>
                    <a:pt x="120" y="119"/>
                    <a:pt x="119" y="121"/>
                    <a:pt x="118" y="123"/>
                  </a:cubicBezTo>
                  <a:cubicBezTo>
                    <a:pt x="116" y="124"/>
                    <a:pt x="114" y="124"/>
                    <a:pt x="113" y="122"/>
                  </a:cubicBezTo>
                  <a:close/>
                  <a:moveTo>
                    <a:pt x="103" y="10"/>
                  </a:moveTo>
                  <a:cubicBezTo>
                    <a:pt x="107" y="10"/>
                    <a:pt x="111" y="10"/>
                    <a:pt x="115" y="10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98" y="76"/>
                    <a:pt x="98" y="76"/>
                    <a:pt x="98" y="76"/>
                  </a:cubicBezTo>
                  <a:lnTo>
                    <a:pt x="103" y="10"/>
                  </a:lnTo>
                  <a:close/>
                  <a:moveTo>
                    <a:pt x="109" y="88"/>
                  </a:moveTo>
                  <a:cubicBezTo>
                    <a:pt x="109" y="90"/>
                    <a:pt x="108" y="92"/>
                    <a:pt x="105" y="92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1" y="86"/>
                    <a:pt x="103" y="84"/>
                    <a:pt x="105" y="84"/>
                  </a:cubicBezTo>
                  <a:cubicBezTo>
                    <a:pt x="108" y="84"/>
                    <a:pt x="109" y="86"/>
                    <a:pt x="109" y="88"/>
                  </a:cubicBezTo>
                  <a:close/>
                  <a:moveTo>
                    <a:pt x="105" y="94"/>
                  </a:moveTo>
                  <a:cubicBezTo>
                    <a:pt x="112" y="94"/>
                    <a:pt x="117" y="99"/>
                    <a:pt x="117" y="106"/>
                  </a:cubicBezTo>
                  <a:cubicBezTo>
                    <a:pt x="117" y="112"/>
                    <a:pt x="112" y="118"/>
                    <a:pt x="105" y="118"/>
                  </a:cubicBezTo>
                  <a:cubicBezTo>
                    <a:pt x="99" y="118"/>
                    <a:pt x="93" y="112"/>
                    <a:pt x="93" y="106"/>
                  </a:cubicBezTo>
                  <a:cubicBezTo>
                    <a:pt x="93" y="99"/>
                    <a:pt x="99" y="94"/>
                    <a:pt x="105" y="94"/>
                  </a:cubicBezTo>
                  <a:close/>
                  <a:moveTo>
                    <a:pt x="92" y="101"/>
                  </a:moveTo>
                  <a:cubicBezTo>
                    <a:pt x="92" y="103"/>
                    <a:pt x="90" y="105"/>
                    <a:pt x="87" y="104"/>
                  </a:cubicBezTo>
                  <a:cubicBezTo>
                    <a:pt x="86" y="103"/>
                    <a:pt x="84" y="101"/>
                    <a:pt x="85" y="99"/>
                  </a:cubicBezTo>
                  <a:cubicBezTo>
                    <a:pt x="86" y="97"/>
                    <a:pt x="88" y="96"/>
                    <a:pt x="90" y="97"/>
                  </a:cubicBezTo>
                  <a:cubicBezTo>
                    <a:pt x="92" y="97"/>
                    <a:pt x="93" y="99"/>
                    <a:pt x="92" y="101"/>
                  </a:cubicBezTo>
                  <a:close/>
                  <a:moveTo>
                    <a:pt x="88" y="11"/>
                  </a:moveTo>
                  <a:cubicBezTo>
                    <a:pt x="84" y="57"/>
                    <a:pt x="84" y="57"/>
                    <a:pt x="84" y="57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37" y="33"/>
                    <a:pt x="60" y="16"/>
                    <a:pt x="88" y="11"/>
                  </a:cubicBezTo>
                  <a:close/>
                  <a:moveTo>
                    <a:pt x="17" y="67"/>
                  </a:moveTo>
                  <a:cubicBezTo>
                    <a:pt x="81" y="85"/>
                    <a:pt x="81" y="85"/>
                    <a:pt x="81" y="85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4"/>
                    <a:pt x="17" y="67"/>
                    <a:pt x="17" y="67"/>
                  </a:cubicBezTo>
                  <a:close/>
                  <a:moveTo>
                    <a:pt x="33" y="168"/>
                  </a:moveTo>
                  <a:cubicBezTo>
                    <a:pt x="31" y="166"/>
                    <a:pt x="29" y="164"/>
                    <a:pt x="27" y="161"/>
                  </a:cubicBezTo>
                  <a:cubicBezTo>
                    <a:pt x="25" y="159"/>
                    <a:pt x="24" y="156"/>
                    <a:pt x="22" y="154"/>
                  </a:cubicBezTo>
                  <a:cubicBezTo>
                    <a:pt x="21" y="152"/>
                    <a:pt x="20" y="149"/>
                    <a:pt x="19" y="147"/>
                  </a:cubicBezTo>
                  <a:cubicBezTo>
                    <a:pt x="18" y="146"/>
                    <a:pt x="18" y="145"/>
                    <a:pt x="18" y="145"/>
                  </a:cubicBezTo>
                  <a:cubicBezTo>
                    <a:pt x="17" y="142"/>
                    <a:pt x="16" y="140"/>
                    <a:pt x="15" y="137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4" y="136"/>
                    <a:pt x="14" y="136"/>
                    <a:pt x="14" y="135"/>
                  </a:cubicBezTo>
                  <a:cubicBezTo>
                    <a:pt x="12" y="129"/>
                    <a:pt x="11" y="123"/>
                    <a:pt x="10" y="118"/>
                  </a:cubicBezTo>
                  <a:cubicBezTo>
                    <a:pt x="10" y="115"/>
                    <a:pt x="9" y="112"/>
                    <a:pt x="9" y="110"/>
                  </a:cubicBezTo>
                  <a:cubicBezTo>
                    <a:pt x="9" y="104"/>
                    <a:pt x="9" y="98"/>
                    <a:pt x="10" y="93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50" y="137"/>
                    <a:pt x="50" y="137"/>
                    <a:pt x="50" y="137"/>
                  </a:cubicBezTo>
                  <a:lnTo>
                    <a:pt x="33" y="168"/>
                  </a:lnTo>
                  <a:close/>
                  <a:moveTo>
                    <a:pt x="41" y="177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48" y="182"/>
                    <a:pt x="44" y="180"/>
                    <a:pt x="41" y="177"/>
                  </a:cubicBezTo>
                  <a:close/>
                  <a:moveTo>
                    <a:pt x="110" y="202"/>
                  </a:moveTo>
                  <a:cubicBezTo>
                    <a:pt x="93" y="202"/>
                    <a:pt x="77" y="199"/>
                    <a:pt x="63" y="192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110" y="158"/>
                    <a:pt x="110" y="158"/>
                    <a:pt x="110" y="158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32" y="198"/>
                    <a:pt x="121" y="201"/>
                    <a:pt x="110" y="202"/>
                  </a:cubicBezTo>
                  <a:close/>
                  <a:moveTo>
                    <a:pt x="154" y="189"/>
                  </a:move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64" y="182"/>
                    <a:pt x="164" y="182"/>
                    <a:pt x="164" y="182"/>
                  </a:cubicBezTo>
                  <a:cubicBezTo>
                    <a:pt x="160" y="184"/>
                    <a:pt x="157" y="186"/>
                    <a:pt x="154" y="189"/>
                  </a:cubicBezTo>
                  <a:close/>
                  <a:moveTo>
                    <a:pt x="196" y="137"/>
                  </a:moveTo>
                  <a:cubicBezTo>
                    <a:pt x="194" y="142"/>
                    <a:pt x="192" y="147"/>
                    <a:pt x="190" y="152"/>
                  </a:cubicBezTo>
                  <a:cubicBezTo>
                    <a:pt x="188" y="154"/>
                    <a:pt x="187" y="156"/>
                    <a:pt x="186" y="158"/>
                  </a:cubicBezTo>
                  <a:cubicBezTo>
                    <a:pt x="186" y="158"/>
                    <a:pt x="186" y="158"/>
                    <a:pt x="185" y="158"/>
                  </a:cubicBezTo>
                  <a:cubicBezTo>
                    <a:pt x="184" y="160"/>
                    <a:pt x="183" y="162"/>
                    <a:pt x="181" y="164"/>
                  </a:cubicBezTo>
                  <a:cubicBezTo>
                    <a:pt x="179" y="167"/>
                    <a:pt x="177" y="170"/>
                    <a:pt x="174" y="172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9"/>
                    <a:pt x="201" y="100"/>
                    <a:pt x="201" y="101"/>
                  </a:cubicBezTo>
                  <a:cubicBezTo>
                    <a:pt x="201" y="103"/>
                    <a:pt x="201" y="104"/>
                    <a:pt x="201" y="106"/>
                  </a:cubicBezTo>
                  <a:cubicBezTo>
                    <a:pt x="201" y="109"/>
                    <a:pt x="201" y="112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8"/>
                    <a:pt x="200" y="121"/>
                    <a:pt x="200" y="123"/>
                  </a:cubicBezTo>
                  <a:cubicBezTo>
                    <a:pt x="199" y="124"/>
                    <a:pt x="199" y="125"/>
                    <a:pt x="199" y="126"/>
                  </a:cubicBezTo>
                  <a:cubicBezTo>
                    <a:pt x="199" y="127"/>
                    <a:pt x="198" y="129"/>
                    <a:pt x="198" y="130"/>
                  </a:cubicBezTo>
                  <a:cubicBezTo>
                    <a:pt x="198" y="132"/>
                    <a:pt x="197" y="133"/>
                    <a:pt x="197" y="134"/>
                  </a:cubicBezTo>
                  <a:cubicBezTo>
                    <a:pt x="197" y="134"/>
                    <a:pt x="197" y="135"/>
                    <a:pt x="197" y="135"/>
                  </a:cubicBezTo>
                  <a:cubicBezTo>
                    <a:pt x="197" y="136"/>
                    <a:pt x="196" y="137"/>
                    <a:pt x="196" y="137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7" name="Oval 1303"/>
            <p:cNvSpPr>
              <a:spLocks noChangeArrowheads="1"/>
            </p:cNvSpPr>
            <p:nvPr/>
          </p:nvSpPr>
          <p:spPr bwMode="auto">
            <a:xfrm>
              <a:off x="-581025" y="-595313"/>
              <a:ext cx="30163" cy="301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8" name="Freeform 1304"/>
            <p:cNvSpPr>
              <a:spLocks/>
            </p:cNvSpPr>
            <p:nvPr/>
          </p:nvSpPr>
          <p:spPr bwMode="auto">
            <a:xfrm>
              <a:off x="-515937" y="-549275"/>
              <a:ext cx="30163" cy="33338"/>
            </a:xfrm>
            <a:custGeom>
              <a:avLst/>
              <a:gdLst>
                <a:gd name="T0" fmla="*/ 8 w 8"/>
                <a:gd name="T1" fmla="*/ 3 h 9"/>
                <a:gd name="T2" fmla="*/ 5 w 8"/>
                <a:gd name="T3" fmla="*/ 8 h 9"/>
                <a:gd name="T4" fmla="*/ 0 w 8"/>
                <a:gd name="T5" fmla="*/ 5 h 9"/>
                <a:gd name="T6" fmla="*/ 3 w 8"/>
                <a:gd name="T7" fmla="*/ 1 h 9"/>
                <a:gd name="T8" fmla="*/ 8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5"/>
                    <a:pt x="7" y="7"/>
                    <a:pt x="5" y="8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9" name="Freeform 1305"/>
            <p:cNvSpPr>
              <a:spLocks/>
            </p:cNvSpPr>
            <p:nvPr/>
          </p:nvSpPr>
          <p:spPr bwMode="auto">
            <a:xfrm>
              <a:off x="-542925" y="-477838"/>
              <a:ext cx="33338" cy="33338"/>
            </a:xfrm>
            <a:custGeom>
              <a:avLst/>
              <a:gdLst>
                <a:gd name="T0" fmla="*/ 7 w 9"/>
                <a:gd name="T1" fmla="*/ 8 h 9"/>
                <a:gd name="T2" fmla="*/ 2 w 9"/>
                <a:gd name="T3" fmla="*/ 7 h 9"/>
                <a:gd name="T4" fmla="*/ 2 w 9"/>
                <a:gd name="T5" fmla="*/ 2 h 9"/>
                <a:gd name="T6" fmla="*/ 8 w 9"/>
                <a:gd name="T7" fmla="*/ 2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3" y="9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9" y="4"/>
                    <a:pt x="9" y="7"/>
                    <a:pt x="7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0" name="Freeform 1306"/>
            <p:cNvSpPr>
              <a:spLocks/>
            </p:cNvSpPr>
            <p:nvPr/>
          </p:nvSpPr>
          <p:spPr bwMode="auto">
            <a:xfrm>
              <a:off x="-617537" y="-477838"/>
              <a:ext cx="30163" cy="33338"/>
            </a:xfrm>
            <a:custGeom>
              <a:avLst/>
              <a:gdLst>
                <a:gd name="T0" fmla="*/ 7 w 8"/>
                <a:gd name="T1" fmla="*/ 7 h 9"/>
                <a:gd name="T2" fmla="*/ 2 w 8"/>
                <a:gd name="T3" fmla="*/ 8 h 9"/>
                <a:gd name="T4" fmla="*/ 1 w 8"/>
                <a:gd name="T5" fmla="*/ 2 h 9"/>
                <a:gd name="T6" fmla="*/ 6 w 8"/>
                <a:gd name="T7" fmla="*/ 2 h 9"/>
                <a:gd name="T8" fmla="*/ 7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7"/>
                  </a:moveTo>
                  <a:cubicBezTo>
                    <a:pt x="6" y="9"/>
                    <a:pt x="4" y="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8" y="3"/>
                    <a:pt x="8" y="5"/>
                    <a:pt x="7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1" name="Freeform 1307"/>
            <p:cNvSpPr>
              <a:spLocks/>
            </p:cNvSpPr>
            <p:nvPr/>
          </p:nvSpPr>
          <p:spPr bwMode="auto">
            <a:xfrm>
              <a:off x="-644525" y="-549275"/>
              <a:ext cx="34925" cy="33338"/>
            </a:xfrm>
            <a:custGeom>
              <a:avLst/>
              <a:gdLst>
                <a:gd name="T0" fmla="*/ 8 w 9"/>
                <a:gd name="T1" fmla="*/ 5 h 9"/>
                <a:gd name="T2" fmla="*/ 4 w 9"/>
                <a:gd name="T3" fmla="*/ 8 h 9"/>
                <a:gd name="T4" fmla="*/ 1 w 9"/>
                <a:gd name="T5" fmla="*/ 3 h 9"/>
                <a:gd name="T6" fmla="*/ 6 w 9"/>
                <a:gd name="T7" fmla="*/ 1 h 9"/>
                <a:gd name="T8" fmla="*/ 8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7"/>
                    <a:pt x="6" y="9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" y="1"/>
                    <a:pt x="9" y="3"/>
                    <a:pt x="8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2" name="Oval 1308"/>
            <p:cNvSpPr>
              <a:spLocks noChangeArrowheads="1"/>
            </p:cNvSpPr>
            <p:nvPr/>
          </p:nvSpPr>
          <p:spPr bwMode="auto">
            <a:xfrm>
              <a:off x="-609600" y="-557213"/>
              <a:ext cx="88900" cy="904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3" name="Freeform 1309"/>
            <p:cNvSpPr>
              <a:spLocks/>
            </p:cNvSpPr>
            <p:nvPr/>
          </p:nvSpPr>
          <p:spPr bwMode="auto">
            <a:xfrm>
              <a:off x="-804862" y="-449263"/>
              <a:ext cx="195263" cy="233363"/>
            </a:xfrm>
            <a:custGeom>
              <a:avLst/>
              <a:gdLst>
                <a:gd name="T0" fmla="*/ 52 w 52"/>
                <a:gd name="T1" fmla="*/ 11 h 62"/>
                <a:gd name="T2" fmla="*/ 10 w 52"/>
                <a:gd name="T3" fmla="*/ 62 h 62"/>
                <a:gd name="T4" fmla="*/ 0 w 52"/>
                <a:gd name="T5" fmla="*/ 54 h 62"/>
                <a:gd name="T6" fmla="*/ 37 w 52"/>
                <a:gd name="T7" fmla="*/ 0 h 62"/>
                <a:gd name="T8" fmla="*/ 52 w 52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52" y="11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7" y="59"/>
                    <a:pt x="3" y="57"/>
                    <a:pt x="0" y="5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52" y="1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4" name="Freeform 1310"/>
            <p:cNvSpPr>
              <a:spLocks/>
            </p:cNvSpPr>
            <p:nvPr/>
          </p:nvSpPr>
          <p:spPr bwMode="auto">
            <a:xfrm>
              <a:off x="-909637" y="-658813"/>
              <a:ext cx="254000" cy="134938"/>
            </a:xfrm>
            <a:custGeom>
              <a:avLst/>
              <a:gdLst>
                <a:gd name="T0" fmla="*/ 68 w 68"/>
                <a:gd name="T1" fmla="*/ 18 h 36"/>
                <a:gd name="T2" fmla="*/ 62 w 68"/>
                <a:gd name="T3" fmla="*/ 36 h 36"/>
                <a:gd name="T4" fmla="*/ 0 w 68"/>
                <a:gd name="T5" fmla="*/ 11 h 36"/>
                <a:gd name="T6" fmla="*/ 4 w 68"/>
                <a:gd name="T7" fmla="*/ 0 h 36"/>
                <a:gd name="T8" fmla="*/ 68 w 68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6">
                  <a:moveTo>
                    <a:pt x="68" y="18"/>
                  </a:moveTo>
                  <a:cubicBezTo>
                    <a:pt x="62" y="36"/>
                    <a:pt x="62" y="36"/>
                    <a:pt x="62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4" y="0"/>
                    <a:pt x="4" y="0"/>
                  </a:cubicBezTo>
                  <a:lnTo>
                    <a:pt x="68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5" name="Freeform 1311"/>
            <p:cNvSpPr>
              <a:spLocks/>
            </p:cNvSpPr>
            <p:nvPr/>
          </p:nvSpPr>
          <p:spPr bwMode="auto">
            <a:xfrm>
              <a:off x="-592137" y="-873125"/>
              <a:ext cx="71438" cy="247650"/>
            </a:xfrm>
            <a:custGeom>
              <a:avLst/>
              <a:gdLst>
                <a:gd name="T0" fmla="*/ 19 w 19"/>
                <a:gd name="T1" fmla="*/ 66 h 66"/>
                <a:gd name="T2" fmla="*/ 0 w 19"/>
                <a:gd name="T3" fmla="*/ 66 h 66"/>
                <a:gd name="T4" fmla="*/ 5 w 19"/>
                <a:gd name="T5" fmla="*/ 0 h 66"/>
                <a:gd name="T6" fmla="*/ 17 w 19"/>
                <a:gd name="T7" fmla="*/ 0 h 66"/>
                <a:gd name="T8" fmla="*/ 19 w 1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6">
                  <a:moveTo>
                    <a:pt x="19" y="66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3" y="0"/>
                    <a:pt x="17" y="0"/>
                  </a:cubicBezTo>
                  <a:lnTo>
                    <a:pt x="19" y="6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6" name="Freeform 1312"/>
            <p:cNvSpPr>
              <a:spLocks/>
            </p:cNvSpPr>
            <p:nvPr/>
          </p:nvSpPr>
          <p:spPr bwMode="auto">
            <a:xfrm>
              <a:off x="-463550" y="-631825"/>
              <a:ext cx="250825" cy="127000"/>
            </a:xfrm>
            <a:custGeom>
              <a:avLst/>
              <a:gdLst>
                <a:gd name="T0" fmla="*/ 67 w 67"/>
                <a:gd name="T1" fmla="*/ 11 h 34"/>
                <a:gd name="T2" fmla="*/ 5 w 67"/>
                <a:gd name="T3" fmla="*/ 34 h 34"/>
                <a:gd name="T4" fmla="*/ 0 w 67"/>
                <a:gd name="T5" fmla="*/ 15 h 34"/>
                <a:gd name="T6" fmla="*/ 64 w 67"/>
                <a:gd name="T7" fmla="*/ 0 h 34"/>
                <a:gd name="T8" fmla="*/ 67 w 67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4">
                  <a:moveTo>
                    <a:pt x="67" y="11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3"/>
                    <a:pt x="66" y="7"/>
                    <a:pt x="67" y="1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7" name="Freeform 1313"/>
            <p:cNvSpPr>
              <a:spLocks/>
            </p:cNvSpPr>
            <p:nvPr/>
          </p:nvSpPr>
          <p:spPr bwMode="auto">
            <a:xfrm>
              <a:off x="-534987" y="-436563"/>
              <a:ext cx="190500" cy="234950"/>
            </a:xfrm>
            <a:custGeom>
              <a:avLst/>
              <a:gdLst>
                <a:gd name="T0" fmla="*/ 51 w 51"/>
                <a:gd name="T1" fmla="*/ 56 h 63"/>
                <a:gd name="T2" fmla="*/ 41 w 51"/>
                <a:gd name="T3" fmla="*/ 63 h 63"/>
                <a:gd name="T4" fmla="*/ 0 w 51"/>
                <a:gd name="T5" fmla="*/ 11 h 63"/>
                <a:gd name="T6" fmla="*/ 16 w 51"/>
                <a:gd name="T7" fmla="*/ 0 h 63"/>
                <a:gd name="T8" fmla="*/ 51 w 51"/>
                <a:gd name="T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3">
                  <a:moveTo>
                    <a:pt x="51" y="56"/>
                  </a:moveTo>
                  <a:cubicBezTo>
                    <a:pt x="47" y="58"/>
                    <a:pt x="44" y="60"/>
                    <a:pt x="41" y="6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51" y="5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8" name="Freeform 1314"/>
            <p:cNvSpPr>
              <a:spLocks/>
            </p:cNvSpPr>
            <p:nvPr/>
          </p:nvSpPr>
          <p:spPr bwMode="auto">
            <a:xfrm>
              <a:off x="-392112" y="-546100"/>
              <a:ext cx="190500" cy="280988"/>
            </a:xfrm>
            <a:custGeom>
              <a:avLst/>
              <a:gdLst>
                <a:gd name="T0" fmla="*/ 50 w 51"/>
                <a:gd name="T1" fmla="*/ 4 h 75"/>
                <a:gd name="T2" fmla="*/ 23 w 51"/>
                <a:gd name="T3" fmla="*/ 75 h 75"/>
                <a:gd name="T4" fmla="*/ 0 w 51"/>
                <a:gd name="T5" fmla="*/ 35 h 75"/>
                <a:gd name="T6" fmla="*/ 6 w 51"/>
                <a:gd name="T7" fmla="*/ 21 h 75"/>
                <a:gd name="T8" fmla="*/ 50 w 51"/>
                <a:gd name="T9" fmla="*/ 0 h 75"/>
                <a:gd name="T10" fmla="*/ 50 w 51"/>
                <a:gd name="T11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5">
                  <a:moveTo>
                    <a:pt x="50" y="4"/>
                  </a:moveTo>
                  <a:cubicBezTo>
                    <a:pt x="51" y="32"/>
                    <a:pt x="41" y="57"/>
                    <a:pt x="23" y="7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"/>
                    <a:pt x="50" y="3"/>
                    <a:pt x="50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9" name="Freeform 1315"/>
            <p:cNvSpPr>
              <a:spLocks/>
            </p:cNvSpPr>
            <p:nvPr/>
          </p:nvSpPr>
          <p:spPr bwMode="auto">
            <a:xfrm>
              <a:off x="-722312" y="-317500"/>
              <a:ext cx="300038" cy="165100"/>
            </a:xfrm>
            <a:custGeom>
              <a:avLst/>
              <a:gdLst>
                <a:gd name="T0" fmla="*/ 80 w 80"/>
                <a:gd name="T1" fmla="*/ 36 h 44"/>
                <a:gd name="T2" fmla="*/ 47 w 80"/>
                <a:gd name="T3" fmla="*/ 44 h 44"/>
                <a:gd name="T4" fmla="*/ 0 w 80"/>
                <a:gd name="T5" fmla="*/ 34 h 44"/>
                <a:gd name="T6" fmla="*/ 31 w 80"/>
                <a:gd name="T7" fmla="*/ 0 h 44"/>
                <a:gd name="T8" fmla="*/ 47 w 80"/>
                <a:gd name="T9" fmla="*/ 0 h 44"/>
                <a:gd name="T10" fmla="*/ 80 w 80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4">
                  <a:moveTo>
                    <a:pt x="80" y="36"/>
                  </a:moveTo>
                  <a:cubicBezTo>
                    <a:pt x="69" y="40"/>
                    <a:pt x="58" y="43"/>
                    <a:pt x="47" y="44"/>
                  </a:cubicBezTo>
                  <a:cubicBezTo>
                    <a:pt x="30" y="44"/>
                    <a:pt x="14" y="41"/>
                    <a:pt x="0" y="3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80" y="3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0" name="Freeform 1316"/>
            <p:cNvSpPr>
              <a:spLocks/>
            </p:cNvSpPr>
            <p:nvPr/>
          </p:nvSpPr>
          <p:spPr bwMode="auto">
            <a:xfrm>
              <a:off x="-925512" y="-560388"/>
              <a:ext cx="180975" cy="280988"/>
            </a:xfrm>
            <a:custGeom>
              <a:avLst/>
              <a:gdLst>
                <a:gd name="T0" fmla="*/ 48 w 48"/>
                <a:gd name="T1" fmla="*/ 33 h 75"/>
                <a:gd name="T2" fmla="*/ 24 w 48"/>
                <a:gd name="T3" fmla="*/ 75 h 75"/>
                <a:gd name="T4" fmla="*/ 0 w 48"/>
                <a:gd name="T5" fmla="*/ 17 h 75"/>
                <a:gd name="T6" fmla="*/ 1 w 48"/>
                <a:gd name="T7" fmla="*/ 0 h 75"/>
                <a:gd name="T8" fmla="*/ 44 w 48"/>
                <a:gd name="T9" fmla="*/ 18 h 75"/>
                <a:gd name="T10" fmla="*/ 48 w 48"/>
                <a:gd name="T1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5">
                  <a:moveTo>
                    <a:pt x="48" y="33"/>
                  </a:moveTo>
                  <a:cubicBezTo>
                    <a:pt x="24" y="75"/>
                    <a:pt x="24" y="75"/>
                    <a:pt x="24" y="75"/>
                  </a:cubicBezTo>
                  <a:cubicBezTo>
                    <a:pt x="10" y="60"/>
                    <a:pt x="1" y="39"/>
                    <a:pt x="0" y="17"/>
                  </a:cubicBezTo>
                  <a:cubicBezTo>
                    <a:pt x="0" y="11"/>
                    <a:pt x="0" y="5"/>
                    <a:pt x="1" y="0"/>
                  </a:cubicBezTo>
                  <a:cubicBezTo>
                    <a:pt x="44" y="18"/>
                    <a:pt x="44" y="18"/>
                    <a:pt x="44" y="18"/>
                  </a:cubicBezTo>
                  <a:lnTo>
                    <a:pt x="48" y="3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1" name="Freeform 1317"/>
            <p:cNvSpPr>
              <a:spLocks/>
            </p:cNvSpPr>
            <p:nvPr/>
          </p:nvSpPr>
          <p:spPr bwMode="auto">
            <a:xfrm>
              <a:off x="-873125" y="-868363"/>
              <a:ext cx="244475" cy="206375"/>
            </a:xfrm>
            <a:custGeom>
              <a:avLst/>
              <a:gdLst>
                <a:gd name="T0" fmla="*/ 65 w 65"/>
                <a:gd name="T1" fmla="*/ 0 h 55"/>
                <a:gd name="T2" fmla="*/ 61 w 65"/>
                <a:gd name="T3" fmla="*/ 46 h 55"/>
                <a:gd name="T4" fmla="*/ 48 w 65"/>
                <a:gd name="T5" fmla="*/ 55 h 55"/>
                <a:gd name="T6" fmla="*/ 0 w 65"/>
                <a:gd name="T7" fmla="*/ 45 h 55"/>
                <a:gd name="T8" fmla="*/ 65 w 6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5">
                  <a:moveTo>
                    <a:pt x="65" y="0"/>
                  </a:moveTo>
                  <a:cubicBezTo>
                    <a:pt x="61" y="46"/>
                    <a:pt x="61" y="46"/>
                    <a:pt x="61" y="4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4" y="22"/>
                    <a:pt x="38" y="5"/>
                    <a:pt x="65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2" name="Freeform 1318"/>
            <p:cNvSpPr>
              <a:spLocks/>
            </p:cNvSpPr>
            <p:nvPr/>
          </p:nvSpPr>
          <p:spPr bwMode="auto">
            <a:xfrm>
              <a:off x="-482600" y="-865188"/>
              <a:ext cx="236538" cy="217488"/>
            </a:xfrm>
            <a:custGeom>
              <a:avLst/>
              <a:gdLst>
                <a:gd name="T0" fmla="*/ 63 w 63"/>
                <a:gd name="T1" fmla="*/ 48 h 58"/>
                <a:gd name="T2" fmla="*/ 18 w 63"/>
                <a:gd name="T3" fmla="*/ 58 h 58"/>
                <a:gd name="T4" fmla="*/ 6 w 63"/>
                <a:gd name="T5" fmla="*/ 48 h 58"/>
                <a:gd name="T6" fmla="*/ 0 w 63"/>
                <a:gd name="T7" fmla="*/ 0 h 58"/>
                <a:gd name="T8" fmla="*/ 63 w 63"/>
                <a:gd name="T9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63" y="48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6"/>
                    <a:pt x="50" y="24"/>
                    <a:pt x="63" y="4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84" name="Group 683"/>
          <p:cNvGrpSpPr/>
          <p:nvPr/>
        </p:nvGrpSpPr>
        <p:grpSpPr>
          <a:xfrm>
            <a:off x="3871601" y="4180117"/>
            <a:ext cx="1141530" cy="635886"/>
            <a:chOff x="-5809457" y="1113066"/>
            <a:chExt cx="4494213" cy="2503487"/>
          </a:xfrm>
        </p:grpSpPr>
        <p:sp>
          <p:nvSpPr>
            <p:cNvPr id="685" name="Freeform 1228"/>
            <p:cNvSpPr>
              <a:spLocks/>
            </p:cNvSpPr>
            <p:nvPr/>
          </p:nvSpPr>
          <p:spPr bwMode="auto">
            <a:xfrm>
              <a:off x="-5809457" y="1113066"/>
              <a:ext cx="4494213" cy="2185987"/>
            </a:xfrm>
            <a:custGeom>
              <a:avLst/>
              <a:gdLst>
                <a:gd name="T0" fmla="*/ 1 w 1198"/>
                <a:gd name="T1" fmla="*/ 505 h 583"/>
                <a:gd name="T2" fmla="*/ 36 w 1198"/>
                <a:gd name="T3" fmla="*/ 552 h 583"/>
                <a:gd name="T4" fmla="*/ 106 w 1198"/>
                <a:gd name="T5" fmla="*/ 579 h 583"/>
                <a:gd name="T6" fmla="*/ 923 w 1198"/>
                <a:gd name="T7" fmla="*/ 579 h 583"/>
                <a:gd name="T8" fmla="*/ 1176 w 1198"/>
                <a:gd name="T9" fmla="*/ 579 h 583"/>
                <a:gd name="T10" fmla="*/ 1198 w 1198"/>
                <a:gd name="T11" fmla="*/ 560 h 583"/>
                <a:gd name="T12" fmla="*/ 1198 w 1198"/>
                <a:gd name="T13" fmla="*/ 420 h 583"/>
                <a:gd name="T14" fmla="*/ 1190 w 1198"/>
                <a:gd name="T15" fmla="*/ 403 h 583"/>
                <a:gd name="T16" fmla="*/ 1190 w 1198"/>
                <a:gd name="T17" fmla="*/ 347 h 583"/>
                <a:gd name="T18" fmla="*/ 1171 w 1198"/>
                <a:gd name="T19" fmla="*/ 311 h 583"/>
                <a:gd name="T20" fmla="*/ 1105 w 1198"/>
                <a:gd name="T21" fmla="*/ 263 h 583"/>
                <a:gd name="T22" fmla="*/ 961 w 1198"/>
                <a:gd name="T23" fmla="*/ 75 h 583"/>
                <a:gd name="T24" fmla="*/ 902 w 1198"/>
                <a:gd name="T25" fmla="*/ 42 h 583"/>
                <a:gd name="T26" fmla="*/ 874 w 1198"/>
                <a:gd name="T27" fmla="*/ 33 h 583"/>
                <a:gd name="T28" fmla="*/ 559 w 1198"/>
                <a:gd name="T29" fmla="*/ 0 h 583"/>
                <a:gd name="T30" fmla="*/ 90 w 1198"/>
                <a:gd name="T31" fmla="*/ 0 h 583"/>
                <a:gd name="T32" fmla="*/ 43 w 1198"/>
                <a:gd name="T33" fmla="*/ 21 h 583"/>
                <a:gd name="T34" fmla="*/ 40 w 1198"/>
                <a:gd name="T35" fmla="*/ 42 h 583"/>
                <a:gd name="T36" fmla="*/ 21 w 1198"/>
                <a:gd name="T37" fmla="*/ 204 h 583"/>
                <a:gd name="T38" fmla="*/ 21 w 1198"/>
                <a:gd name="T39" fmla="*/ 448 h 583"/>
                <a:gd name="T40" fmla="*/ 9 w 1198"/>
                <a:gd name="T41" fmla="*/ 448 h 583"/>
                <a:gd name="T42" fmla="*/ 1 w 1198"/>
                <a:gd name="T43" fmla="*/ 459 h 583"/>
                <a:gd name="T44" fmla="*/ 1 w 1198"/>
                <a:gd name="T45" fmla="*/ 505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8" h="583">
                  <a:moveTo>
                    <a:pt x="1" y="505"/>
                  </a:moveTo>
                  <a:cubicBezTo>
                    <a:pt x="1" y="505"/>
                    <a:pt x="12" y="541"/>
                    <a:pt x="36" y="552"/>
                  </a:cubicBezTo>
                  <a:cubicBezTo>
                    <a:pt x="61" y="563"/>
                    <a:pt x="106" y="579"/>
                    <a:pt x="106" y="579"/>
                  </a:cubicBezTo>
                  <a:cubicBezTo>
                    <a:pt x="923" y="579"/>
                    <a:pt x="923" y="579"/>
                    <a:pt x="923" y="579"/>
                  </a:cubicBezTo>
                  <a:cubicBezTo>
                    <a:pt x="1176" y="579"/>
                    <a:pt x="1176" y="579"/>
                    <a:pt x="1176" y="579"/>
                  </a:cubicBezTo>
                  <a:cubicBezTo>
                    <a:pt x="1176" y="579"/>
                    <a:pt x="1198" y="583"/>
                    <a:pt x="1198" y="560"/>
                  </a:cubicBezTo>
                  <a:cubicBezTo>
                    <a:pt x="1198" y="538"/>
                    <a:pt x="1198" y="420"/>
                    <a:pt x="1198" y="420"/>
                  </a:cubicBezTo>
                  <a:cubicBezTo>
                    <a:pt x="1198" y="420"/>
                    <a:pt x="1195" y="408"/>
                    <a:pt x="1190" y="403"/>
                  </a:cubicBezTo>
                  <a:cubicBezTo>
                    <a:pt x="1190" y="347"/>
                    <a:pt x="1190" y="347"/>
                    <a:pt x="1190" y="347"/>
                  </a:cubicBezTo>
                  <a:cubicBezTo>
                    <a:pt x="1190" y="347"/>
                    <a:pt x="1189" y="327"/>
                    <a:pt x="1171" y="311"/>
                  </a:cubicBezTo>
                  <a:cubicBezTo>
                    <a:pt x="1152" y="294"/>
                    <a:pt x="1105" y="263"/>
                    <a:pt x="1105" y="263"/>
                  </a:cubicBezTo>
                  <a:cubicBezTo>
                    <a:pt x="961" y="75"/>
                    <a:pt x="961" y="75"/>
                    <a:pt x="961" y="75"/>
                  </a:cubicBezTo>
                  <a:cubicBezTo>
                    <a:pt x="961" y="75"/>
                    <a:pt x="944" y="57"/>
                    <a:pt x="902" y="42"/>
                  </a:cubicBezTo>
                  <a:cubicBezTo>
                    <a:pt x="894" y="39"/>
                    <a:pt x="884" y="36"/>
                    <a:pt x="874" y="33"/>
                  </a:cubicBezTo>
                  <a:cubicBezTo>
                    <a:pt x="811" y="17"/>
                    <a:pt x="590" y="0"/>
                    <a:pt x="559" y="0"/>
                  </a:cubicBezTo>
                  <a:cubicBezTo>
                    <a:pt x="528" y="0"/>
                    <a:pt x="90" y="0"/>
                    <a:pt x="90" y="0"/>
                  </a:cubicBezTo>
                  <a:cubicBezTo>
                    <a:pt x="90" y="0"/>
                    <a:pt x="46" y="5"/>
                    <a:pt x="43" y="21"/>
                  </a:cubicBezTo>
                  <a:cubicBezTo>
                    <a:pt x="42" y="23"/>
                    <a:pt x="41" y="31"/>
                    <a:pt x="40" y="42"/>
                  </a:cubicBezTo>
                  <a:cubicBezTo>
                    <a:pt x="34" y="91"/>
                    <a:pt x="21" y="204"/>
                    <a:pt x="21" y="204"/>
                  </a:cubicBezTo>
                  <a:cubicBezTo>
                    <a:pt x="21" y="448"/>
                    <a:pt x="21" y="448"/>
                    <a:pt x="21" y="448"/>
                  </a:cubicBezTo>
                  <a:cubicBezTo>
                    <a:pt x="9" y="448"/>
                    <a:pt x="9" y="448"/>
                    <a:pt x="9" y="448"/>
                  </a:cubicBezTo>
                  <a:cubicBezTo>
                    <a:pt x="9" y="448"/>
                    <a:pt x="1" y="448"/>
                    <a:pt x="1" y="459"/>
                  </a:cubicBezTo>
                  <a:cubicBezTo>
                    <a:pt x="0" y="471"/>
                    <a:pt x="1" y="505"/>
                    <a:pt x="1" y="505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6" name="Freeform 1229"/>
            <p:cNvSpPr>
              <a:spLocks/>
            </p:cNvSpPr>
            <p:nvPr/>
          </p:nvSpPr>
          <p:spPr bwMode="auto">
            <a:xfrm>
              <a:off x="-3104357" y="1367066"/>
              <a:ext cx="1316038" cy="757237"/>
            </a:xfrm>
            <a:custGeom>
              <a:avLst/>
              <a:gdLst>
                <a:gd name="T0" fmla="*/ 1 w 351"/>
                <a:gd name="T1" fmla="*/ 12 h 202"/>
                <a:gd name="T2" fmla="*/ 17 w 351"/>
                <a:gd name="T3" fmla="*/ 0 h 202"/>
                <a:gd name="T4" fmla="*/ 200 w 351"/>
                <a:gd name="T5" fmla="*/ 0 h 202"/>
                <a:gd name="T6" fmla="*/ 229 w 351"/>
                <a:gd name="T7" fmla="*/ 19 h 202"/>
                <a:gd name="T8" fmla="*/ 344 w 351"/>
                <a:gd name="T9" fmla="*/ 191 h 202"/>
                <a:gd name="T10" fmla="*/ 338 w 351"/>
                <a:gd name="T11" fmla="*/ 202 h 202"/>
                <a:gd name="T12" fmla="*/ 27 w 351"/>
                <a:gd name="T13" fmla="*/ 177 h 202"/>
                <a:gd name="T14" fmla="*/ 1 w 351"/>
                <a:gd name="T15" fmla="*/ 153 h 202"/>
                <a:gd name="T16" fmla="*/ 1 w 351"/>
                <a:gd name="T17" fmla="*/ 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202">
                  <a:moveTo>
                    <a:pt x="1" y="12"/>
                  </a:moveTo>
                  <a:cubicBezTo>
                    <a:pt x="1" y="12"/>
                    <a:pt x="1" y="0"/>
                    <a:pt x="17" y="0"/>
                  </a:cubicBezTo>
                  <a:cubicBezTo>
                    <a:pt x="34" y="0"/>
                    <a:pt x="200" y="0"/>
                    <a:pt x="200" y="0"/>
                  </a:cubicBezTo>
                  <a:cubicBezTo>
                    <a:pt x="200" y="0"/>
                    <a:pt x="218" y="4"/>
                    <a:pt x="229" y="19"/>
                  </a:cubicBezTo>
                  <a:cubicBezTo>
                    <a:pt x="240" y="34"/>
                    <a:pt x="344" y="191"/>
                    <a:pt x="344" y="191"/>
                  </a:cubicBezTo>
                  <a:cubicBezTo>
                    <a:pt x="344" y="191"/>
                    <a:pt x="351" y="202"/>
                    <a:pt x="338" y="202"/>
                  </a:cubicBezTo>
                  <a:cubicBezTo>
                    <a:pt x="325" y="202"/>
                    <a:pt x="27" y="177"/>
                    <a:pt x="27" y="177"/>
                  </a:cubicBezTo>
                  <a:cubicBezTo>
                    <a:pt x="27" y="177"/>
                    <a:pt x="0" y="162"/>
                    <a:pt x="1" y="153"/>
                  </a:cubicBezTo>
                  <a:cubicBezTo>
                    <a:pt x="1" y="143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7" name="Freeform 1230"/>
            <p:cNvSpPr>
              <a:spLocks/>
            </p:cNvSpPr>
            <p:nvPr/>
          </p:nvSpPr>
          <p:spPr bwMode="auto">
            <a:xfrm>
              <a:off x="-2140744" y="1787753"/>
              <a:ext cx="131763" cy="300037"/>
            </a:xfrm>
            <a:custGeom>
              <a:avLst/>
              <a:gdLst>
                <a:gd name="T0" fmla="*/ 0 w 35"/>
                <a:gd name="T1" fmla="*/ 63 h 80"/>
                <a:gd name="T2" fmla="*/ 17 w 35"/>
                <a:gd name="T3" fmla="*/ 80 h 80"/>
                <a:gd name="T4" fmla="*/ 17 w 35"/>
                <a:gd name="T5" fmla="*/ 80 h 80"/>
                <a:gd name="T6" fmla="*/ 35 w 35"/>
                <a:gd name="T7" fmla="*/ 63 h 80"/>
                <a:gd name="T8" fmla="*/ 35 w 35"/>
                <a:gd name="T9" fmla="*/ 17 h 80"/>
                <a:gd name="T10" fmla="*/ 17 w 35"/>
                <a:gd name="T11" fmla="*/ 0 h 80"/>
                <a:gd name="T12" fmla="*/ 17 w 35"/>
                <a:gd name="T13" fmla="*/ 0 h 80"/>
                <a:gd name="T14" fmla="*/ 0 w 35"/>
                <a:gd name="T15" fmla="*/ 17 h 80"/>
                <a:gd name="T16" fmla="*/ 0 w 35"/>
                <a:gd name="T17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80">
                  <a:moveTo>
                    <a:pt x="0" y="63"/>
                  </a:moveTo>
                  <a:cubicBezTo>
                    <a:pt x="0" y="72"/>
                    <a:pt x="8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27" y="80"/>
                    <a:pt x="35" y="72"/>
                    <a:pt x="35" y="63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8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8" name="Freeform 1231"/>
            <p:cNvSpPr>
              <a:spLocks/>
            </p:cNvSpPr>
            <p:nvPr/>
          </p:nvSpPr>
          <p:spPr bwMode="auto">
            <a:xfrm>
              <a:off x="-3178969" y="2148116"/>
              <a:ext cx="246063" cy="80962"/>
            </a:xfrm>
            <a:custGeom>
              <a:avLst/>
              <a:gdLst>
                <a:gd name="T0" fmla="*/ 0 w 66"/>
                <a:gd name="T1" fmla="*/ 22 h 22"/>
                <a:gd name="T2" fmla="*/ 66 w 66"/>
                <a:gd name="T3" fmla="*/ 22 h 22"/>
                <a:gd name="T4" fmla="*/ 50 w 66"/>
                <a:gd name="T5" fmla="*/ 0 h 22"/>
                <a:gd name="T6" fmla="*/ 16 w 66"/>
                <a:gd name="T7" fmla="*/ 0 h 22"/>
                <a:gd name="T8" fmla="*/ 0 w 6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0" y="22"/>
                  </a:move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61" y="0"/>
                    <a:pt x="50" y="0"/>
                  </a:cubicBezTo>
                  <a:cubicBezTo>
                    <a:pt x="39" y="0"/>
                    <a:pt x="16" y="0"/>
                    <a:pt x="16" y="0"/>
                  </a:cubicBezTo>
                  <a:cubicBezTo>
                    <a:pt x="16" y="0"/>
                    <a:pt x="3" y="6"/>
                    <a:pt x="0" y="22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9" name="Freeform 1232"/>
            <p:cNvSpPr>
              <a:spLocks/>
            </p:cNvSpPr>
            <p:nvPr/>
          </p:nvSpPr>
          <p:spPr bwMode="auto">
            <a:xfrm>
              <a:off x="-3426619" y="2124303"/>
              <a:ext cx="77788" cy="247650"/>
            </a:xfrm>
            <a:custGeom>
              <a:avLst/>
              <a:gdLst>
                <a:gd name="T0" fmla="*/ 0 w 21"/>
                <a:gd name="T1" fmla="*/ 0 h 66"/>
                <a:gd name="T2" fmla="*/ 0 w 21"/>
                <a:gd name="T3" fmla="*/ 66 h 66"/>
                <a:gd name="T4" fmla="*/ 21 w 21"/>
                <a:gd name="T5" fmla="*/ 50 h 66"/>
                <a:gd name="T6" fmla="*/ 21 w 21"/>
                <a:gd name="T7" fmla="*/ 16 h 66"/>
                <a:gd name="T8" fmla="*/ 0 w 2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6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21" y="61"/>
                    <a:pt x="21" y="50"/>
                  </a:cubicBezTo>
                  <a:cubicBezTo>
                    <a:pt x="21" y="39"/>
                    <a:pt x="21" y="16"/>
                    <a:pt x="21" y="16"/>
                  </a:cubicBezTo>
                  <a:cubicBezTo>
                    <a:pt x="21" y="1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0" name="Freeform 1233"/>
            <p:cNvSpPr>
              <a:spLocks/>
            </p:cNvSpPr>
            <p:nvPr/>
          </p:nvSpPr>
          <p:spPr bwMode="auto">
            <a:xfrm>
              <a:off x="-1578769" y="2327503"/>
              <a:ext cx="233363" cy="280987"/>
            </a:xfrm>
            <a:custGeom>
              <a:avLst/>
              <a:gdLst>
                <a:gd name="T0" fmla="*/ 2 w 62"/>
                <a:gd name="T1" fmla="*/ 75 h 75"/>
                <a:gd name="T2" fmla="*/ 62 w 62"/>
                <a:gd name="T3" fmla="*/ 75 h 75"/>
                <a:gd name="T4" fmla="*/ 62 w 62"/>
                <a:gd name="T5" fmla="*/ 23 h 75"/>
                <a:gd name="T6" fmla="*/ 55 w 62"/>
                <a:gd name="T7" fmla="*/ 3 h 75"/>
                <a:gd name="T8" fmla="*/ 2 w 62"/>
                <a:gd name="T9" fmla="*/ 19 h 75"/>
                <a:gd name="T10" fmla="*/ 2 w 62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5">
                  <a:moveTo>
                    <a:pt x="2" y="7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1" y="14"/>
                    <a:pt x="55" y="3"/>
                  </a:cubicBezTo>
                  <a:cubicBezTo>
                    <a:pt x="55" y="3"/>
                    <a:pt x="4" y="0"/>
                    <a:pt x="2" y="19"/>
                  </a:cubicBezTo>
                  <a:cubicBezTo>
                    <a:pt x="0" y="38"/>
                    <a:pt x="2" y="75"/>
                    <a:pt x="2" y="75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1" name="Freeform 1234"/>
            <p:cNvSpPr>
              <a:spLocks/>
            </p:cNvSpPr>
            <p:nvPr/>
          </p:nvSpPr>
          <p:spPr bwMode="auto">
            <a:xfrm>
              <a:off x="-2245519" y="2811691"/>
              <a:ext cx="873125" cy="471487"/>
            </a:xfrm>
            <a:custGeom>
              <a:avLst/>
              <a:gdLst>
                <a:gd name="T0" fmla="*/ 57 w 233"/>
                <a:gd name="T1" fmla="*/ 6 h 126"/>
                <a:gd name="T2" fmla="*/ 117 w 233"/>
                <a:gd name="T3" fmla="*/ 0 h 126"/>
                <a:gd name="T4" fmla="*/ 176 w 233"/>
                <a:gd name="T5" fmla="*/ 6 h 126"/>
                <a:gd name="T6" fmla="*/ 233 w 233"/>
                <a:gd name="T7" fmla="*/ 126 h 126"/>
                <a:gd name="T8" fmla="*/ 117 w 233"/>
                <a:gd name="T9" fmla="*/ 126 h 126"/>
                <a:gd name="T10" fmla="*/ 0 w 233"/>
                <a:gd name="T11" fmla="*/ 126 h 126"/>
                <a:gd name="T12" fmla="*/ 57 w 233"/>
                <a:gd name="T1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6">
                  <a:moveTo>
                    <a:pt x="57" y="6"/>
                  </a:moveTo>
                  <a:cubicBezTo>
                    <a:pt x="57" y="6"/>
                    <a:pt x="71" y="0"/>
                    <a:pt x="117" y="0"/>
                  </a:cubicBezTo>
                  <a:cubicBezTo>
                    <a:pt x="163" y="0"/>
                    <a:pt x="176" y="6"/>
                    <a:pt x="176" y="6"/>
                  </a:cubicBezTo>
                  <a:cubicBezTo>
                    <a:pt x="217" y="27"/>
                    <a:pt x="233" y="126"/>
                    <a:pt x="233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7" y="27"/>
                    <a:pt x="57" y="6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2" name="Freeform 1235"/>
            <p:cNvSpPr>
              <a:spLocks/>
            </p:cNvSpPr>
            <p:nvPr/>
          </p:nvSpPr>
          <p:spPr bwMode="auto">
            <a:xfrm>
              <a:off x="-5460207" y="2811691"/>
              <a:ext cx="874713" cy="471487"/>
            </a:xfrm>
            <a:custGeom>
              <a:avLst/>
              <a:gdLst>
                <a:gd name="T0" fmla="*/ 58 w 233"/>
                <a:gd name="T1" fmla="*/ 6 h 126"/>
                <a:gd name="T2" fmla="*/ 117 w 233"/>
                <a:gd name="T3" fmla="*/ 0 h 126"/>
                <a:gd name="T4" fmla="*/ 176 w 233"/>
                <a:gd name="T5" fmla="*/ 6 h 126"/>
                <a:gd name="T6" fmla="*/ 233 w 233"/>
                <a:gd name="T7" fmla="*/ 126 h 126"/>
                <a:gd name="T8" fmla="*/ 117 w 233"/>
                <a:gd name="T9" fmla="*/ 126 h 126"/>
                <a:gd name="T10" fmla="*/ 0 w 233"/>
                <a:gd name="T11" fmla="*/ 126 h 126"/>
                <a:gd name="T12" fmla="*/ 58 w 233"/>
                <a:gd name="T1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6">
                  <a:moveTo>
                    <a:pt x="58" y="6"/>
                  </a:moveTo>
                  <a:cubicBezTo>
                    <a:pt x="58" y="6"/>
                    <a:pt x="71" y="0"/>
                    <a:pt x="117" y="0"/>
                  </a:cubicBezTo>
                  <a:cubicBezTo>
                    <a:pt x="163" y="0"/>
                    <a:pt x="176" y="6"/>
                    <a:pt x="176" y="6"/>
                  </a:cubicBezTo>
                  <a:cubicBezTo>
                    <a:pt x="217" y="27"/>
                    <a:pt x="233" y="126"/>
                    <a:pt x="233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7" y="27"/>
                    <a:pt x="58" y="6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3" name="Freeform 1236"/>
            <p:cNvSpPr>
              <a:spLocks/>
            </p:cNvSpPr>
            <p:nvPr/>
          </p:nvSpPr>
          <p:spPr bwMode="auto">
            <a:xfrm>
              <a:off x="-2305844" y="2121128"/>
              <a:ext cx="420688" cy="1162050"/>
            </a:xfrm>
            <a:custGeom>
              <a:avLst/>
              <a:gdLst>
                <a:gd name="T0" fmla="*/ 5 w 112"/>
                <a:gd name="T1" fmla="*/ 310 h 310"/>
                <a:gd name="T2" fmla="*/ 48 w 112"/>
                <a:gd name="T3" fmla="*/ 200 h 310"/>
                <a:gd name="T4" fmla="*/ 97 w 112"/>
                <a:gd name="T5" fmla="*/ 177 h 310"/>
                <a:gd name="T6" fmla="*/ 108 w 112"/>
                <a:gd name="T7" fmla="*/ 172 h 310"/>
                <a:gd name="T8" fmla="*/ 111 w 112"/>
                <a:gd name="T9" fmla="*/ 163 h 310"/>
                <a:gd name="T10" fmla="*/ 111 w 112"/>
                <a:gd name="T11" fmla="*/ 0 h 310"/>
                <a:gd name="T12" fmla="*/ 106 w 112"/>
                <a:gd name="T13" fmla="*/ 0 h 310"/>
                <a:gd name="T14" fmla="*/ 106 w 112"/>
                <a:gd name="T15" fmla="*/ 163 h 310"/>
                <a:gd name="T16" fmla="*/ 104 w 112"/>
                <a:gd name="T17" fmla="*/ 169 h 310"/>
                <a:gd name="T18" fmla="*/ 97 w 112"/>
                <a:gd name="T19" fmla="*/ 171 h 310"/>
                <a:gd name="T20" fmla="*/ 44 w 112"/>
                <a:gd name="T21" fmla="*/ 197 h 310"/>
                <a:gd name="T22" fmla="*/ 0 w 112"/>
                <a:gd name="T23" fmla="*/ 310 h 310"/>
                <a:gd name="T24" fmla="*/ 5 w 112"/>
                <a:gd name="T2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310">
                  <a:moveTo>
                    <a:pt x="5" y="310"/>
                  </a:moveTo>
                  <a:cubicBezTo>
                    <a:pt x="8" y="296"/>
                    <a:pt x="30" y="224"/>
                    <a:pt x="48" y="200"/>
                  </a:cubicBezTo>
                  <a:cubicBezTo>
                    <a:pt x="66" y="177"/>
                    <a:pt x="85" y="177"/>
                    <a:pt x="97" y="177"/>
                  </a:cubicBezTo>
                  <a:cubicBezTo>
                    <a:pt x="102" y="177"/>
                    <a:pt x="105" y="175"/>
                    <a:pt x="108" y="172"/>
                  </a:cubicBezTo>
                  <a:cubicBezTo>
                    <a:pt x="112" y="168"/>
                    <a:pt x="111" y="163"/>
                    <a:pt x="111" y="163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106" y="163"/>
                    <a:pt x="106" y="167"/>
                    <a:pt x="104" y="169"/>
                  </a:cubicBezTo>
                  <a:cubicBezTo>
                    <a:pt x="103" y="171"/>
                    <a:pt x="100" y="171"/>
                    <a:pt x="97" y="171"/>
                  </a:cubicBezTo>
                  <a:cubicBezTo>
                    <a:pt x="85" y="171"/>
                    <a:pt x="63" y="171"/>
                    <a:pt x="44" y="197"/>
                  </a:cubicBezTo>
                  <a:cubicBezTo>
                    <a:pt x="25" y="222"/>
                    <a:pt x="3" y="296"/>
                    <a:pt x="0" y="310"/>
                  </a:cubicBezTo>
                  <a:lnTo>
                    <a:pt x="5" y="310"/>
                  </a:ln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4" name="Freeform 1237"/>
            <p:cNvSpPr>
              <a:spLocks/>
            </p:cNvSpPr>
            <p:nvPr/>
          </p:nvSpPr>
          <p:spPr bwMode="auto">
            <a:xfrm>
              <a:off x="-5523707" y="1367066"/>
              <a:ext cx="2174875" cy="638175"/>
            </a:xfrm>
            <a:custGeom>
              <a:avLst/>
              <a:gdLst>
                <a:gd name="T0" fmla="*/ 0 w 580"/>
                <a:gd name="T1" fmla="*/ 144 h 170"/>
                <a:gd name="T2" fmla="*/ 26 w 580"/>
                <a:gd name="T3" fmla="*/ 170 h 170"/>
                <a:gd name="T4" fmla="*/ 554 w 580"/>
                <a:gd name="T5" fmla="*/ 170 h 170"/>
                <a:gd name="T6" fmla="*/ 580 w 580"/>
                <a:gd name="T7" fmla="*/ 144 h 170"/>
                <a:gd name="T8" fmla="*/ 580 w 580"/>
                <a:gd name="T9" fmla="*/ 26 h 170"/>
                <a:gd name="T10" fmla="*/ 554 w 580"/>
                <a:gd name="T11" fmla="*/ 0 h 170"/>
                <a:gd name="T12" fmla="*/ 26 w 580"/>
                <a:gd name="T13" fmla="*/ 0 h 170"/>
                <a:gd name="T14" fmla="*/ 0 w 580"/>
                <a:gd name="T15" fmla="*/ 26 h 170"/>
                <a:gd name="T16" fmla="*/ 0 w 580"/>
                <a:gd name="T17" fmla="*/ 14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0" h="170">
                  <a:moveTo>
                    <a:pt x="0" y="144"/>
                  </a:moveTo>
                  <a:cubicBezTo>
                    <a:pt x="0" y="159"/>
                    <a:pt x="11" y="170"/>
                    <a:pt x="26" y="170"/>
                  </a:cubicBezTo>
                  <a:cubicBezTo>
                    <a:pt x="554" y="170"/>
                    <a:pt x="554" y="170"/>
                    <a:pt x="554" y="170"/>
                  </a:cubicBezTo>
                  <a:cubicBezTo>
                    <a:pt x="569" y="170"/>
                    <a:pt x="580" y="159"/>
                    <a:pt x="580" y="144"/>
                  </a:cubicBezTo>
                  <a:cubicBezTo>
                    <a:pt x="580" y="26"/>
                    <a:pt x="580" y="26"/>
                    <a:pt x="580" y="26"/>
                  </a:cubicBezTo>
                  <a:cubicBezTo>
                    <a:pt x="580" y="11"/>
                    <a:pt x="569" y="0"/>
                    <a:pt x="55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lnTo>
                    <a:pt x="0" y="144"/>
                  </a:ln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5" name="Rectangle 1238"/>
            <p:cNvSpPr>
              <a:spLocks noChangeArrowheads="1"/>
            </p:cNvSpPr>
            <p:nvPr/>
          </p:nvSpPr>
          <p:spPr bwMode="auto">
            <a:xfrm>
              <a:off x="-3236119" y="1270228"/>
              <a:ext cx="19050" cy="2012950"/>
            </a:xfrm>
            <a:prstGeom prst="rect">
              <a:avLst/>
            </a:pr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6" name="Freeform 1239"/>
            <p:cNvSpPr>
              <a:spLocks/>
            </p:cNvSpPr>
            <p:nvPr/>
          </p:nvSpPr>
          <p:spPr bwMode="auto">
            <a:xfrm>
              <a:off x="-4642644" y="1270228"/>
              <a:ext cx="173038" cy="2012950"/>
            </a:xfrm>
            <a:custGeom>
              <a:avLst/>
              <a:gdLst>
                <a:gd name="T0" fmla="*/ 40 w 46"/>
                <a:gd name="T1" fmla="*/ 537 h 537"/>
                <a:gd name="T2" fmla="*/ 46 w 46"/>
                <a:gd name="T3" fmla="*/ 537 h 537"/>
                <a:gd name="T4" fmla="*/ 8 w 46"/>
                <a:gd name="T5" fmla="*/ 359 h 537"/>
                <a:gd name="T6" fmla="*/ 8 w 46"/>
                <a:gd name="T7" fmla="*/ 320 h 537"/>
                <a:gd name="T8" fmla="*/ 18 w 46"/>
                <a:gd name="T9" fmla="*/ 0 h 537"/>
                <a:gd name="T10" fmla="*/ 13 w 46"/>
                <a:gd name="T11" fmla="*/ 0 h 537"/>
                <a:gd name="T12" fmla="*/ 3 w 46"/>
                <a:gd name="T13" fmla="*/ 319 h 537"/>
                <a:gd name="T14" fmla="*/ 3 w 46"/>
                <a:gd name="T15" fmla="*/ 360 h 537"/>
                <a:gd name="T16" fmla="*/ 40 w 46"/>
                <a:gd name="T17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37">
                  <a:moveTo>
                    <a:pt x="40" y="537"/>
                  </a:moveTo>
                  <a:cubicBezTo>
                    <a:pt x="46" y="537"/>
                    <a:pt x="46" y="537"/>
                    <a:pt x="46" y="537"/>
                  </a:cubicBezTo>
                  <a:cubicBezTo>
                    <a:pt x="45" y="535"/>
                    <a:pt x="11" y="378"/>
                    <a:pt x="8" y="359"/>
                  </a:cubicBezTo>
                  <a:cubicBezTo>
                    <a:pt x="6" y="340"/>
                    <a:pt x="8" y="320"/>
                    <a:pt x="8" y="32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" y="319"/>
                    <a:pt x="3" y="319"/>
                    <a:pt x="3" y="319"/>
                  </a:cubicBezTo>
                  <a:cubicBezTo>
                    <a:pt x="3" y="320"/>
                    <a:pt x="0" y="340"/>
                    <a:pt x="3" y="360"/>
                  </a:cubicBezTo>
                  <a:cubicBezTo>
                    <a:pt x="6" y="379"/>
                    <a:pt x="39" y="530"/>
                    <a:pt x="40" y="537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7" name="Rectangle 1240"/>
            <p:cNvSpPr>
              <a:spLocks noChangeArrowheads="1"/>
            </p:cNvSpPr>
            <p:nvPr/>
          </p:nvSpPr>
          <p:spPr bwMode="auto">
            <a:xfrm>
              <a:off x="-5730082" y="2586266"/>
              <a:ext cx="4159250" cy="22225"/>
            </a:xfrm>
            <a:prstGeom prst="rect">
              <a:avLst/>
            </a:pr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8" name="Freeform 1241"/>
            <p:cNvSpPr>
              <a:spLocks/>
            </p:cNvSpPr>
            <p:nvPr/>
          </p:nvSpPr>
          <p:spPr bwMode="auto">
            <a:xfrm>
              <a:off x="-5658644" y="1113066"/>
              <a:ext cx="3232150" cy="157162"/>
            </a:xfrm>
            <a:custGeom>
              <a:avLst/>
              <a:gdLst>
                <a:gd name="T0" fmla="*/ 0 w 862"/>
                <a:gd name="T1" fmla="*/ 42 h 42"/>
                <a:gd name="T2" fmla="*/ 862 w 862"/>
                <a:gd name="T3" fmla="*/ 42 h 42"/>
                <a:gd name="T4" fmla="*/ 834 w 862"/>
                <a:gd name="T5" fmla="*/ 33 h 42"/>
                <a:gd name="T6" fmla="*/ 519 w 862"/>
                <a:gd name="T7" fmla="*/ 0 h 42"/>
                <a:gd name="T8" fmla="*/ 50 w 862"/>
                <a:gd name="T9" fmla="*/ 0 h 42"/>
                <a:gd name="T10" fmla="*/ 3 w 862"/>
                <a:gd name="T11" fmla="*/ 21 h 42"/>
                <a:gd name="T12" fmla="*/ 0 w 862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" h="42">
                  <a:moveTo>
                    <a:pt x="0" y="42"/>
                  </a:moveTo>
                  <a:cubicBezTo>
                    <a:pt x="862" y="42"/>
                    <a:pt x="862" y="42"/>
                    <a:pt x="862" y="42"/>
                  </a:cubicBezTo>
                  <a:cubicBezTo>
                    <a:pt x="854" y="39"/>
                    <a:pt x="844" y="36"/>
                    <a:pt x="834" y="33"/>
                  </a:cubicBezTo>
                  <a:cubicBezTo>
                    <a:pt x="771" y="17"/>
                    <a:pt x="550" y="0"/>
                    <a:pt x="519" y="0"/>
                  </a:cubicBezTo>
                  <a:cubicBezTo>
                    <a:pt x="488" y="0"/>
                    <a:pt x="50" y="0"/>
                    <a:pt x="50" y="0"/>
                  </a:cubicBezTo>
                  <a:cubicBezTo>
                    <a:pt x="50" y="0"/>
                    <a:pt x="6" y="5"/>
                    <a:pt x="3" y="21"/>
                  </a:cubicBezTo>
                  <a:cubicBezTo>
                    <a:pt x="2" y="23"/>
                    <a:pt x="1" y="31"/>
                    <a:pt x="0" y="42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9" name="Freeform 1242"/>
            <p:cNvSpPr>
              <a:spLocks noEditPoints="1"/>
            </p:cNvSpPr>
            <p:nvPr/>
          </p:nvSpPr>
          <p:spPr bwMode="auto">
            <a:xfrm>
              <a:off x="-5374482" y="2905353"/>
              <a:ext cx="712788" cy="711200"/>
            </a:xfrm>
            <a:custGeom>
              <a:avLst/>
              <a:gdLst>
                <a:gd name="T0" fmla="*/ 0 w 190"/>
                <a:gd name="T1" fmla="*/ 95 h 190"/>
                <a:gd name="T2" fmla="*/ 95 w 190"/>
                <a:gd name="T3" fmla="*/ 190 h 190"/>
                <a:gd name="T4" fmla="*/ 190 w 190"/>
                <a:gd name="T5" fmla="*/ 95 h 190"/>
                <a:gd name="T6" fmla="*/ 95 w 190"/>
                <a:gd name="T7" fmla="*/ 0 h 190"/>
                <a:gd name="T8" fmla="*/ 0 w 190"/>
                <a:gd name="T9" fmla="*/ 95 h 190"/>
                <a:gd name="T10" fmla="*/ 27 w 190"/>
                <a:gd name="T11" fmla="*/ 95 h 190"/>
                <a:gd name="T12" fmla="*/ 95 w 190"/>
                <a:gd name="T13" fmla="*/ 27 h 190"/>
                <a:gd name="T14" fmla="*/ 163 w 190"/>
                <a:gd name="T15" fmla="*/ 95 h 190"/>
                <a:gd name="T16" fmla="*/ 95 w 190"/>
                <a:gd name="T17" fmla="*/ 163 h 190"/>
                <a:gd name="T18" fmla="*/ 27 w 190"/>
                <a:gd name="T19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90" y="147"/>
                    <a:pt x="190" y="95"/>
                  </a:cubicBezTo>
                  <a:cubicBezTo>
                    <a:pt x="190" y="43"/>
                    <a:pt x="147" y="0"/>
                    <a:pt x="95" y="0"/>
                  </a:cubicBezTo>
                  <a:cubicBezTo>
                    <a:pt x="42" y="0"/>
                    <a:pt x="0" y="43"/>
                    <a:pt x="0" y="95"/>
                  </a:cubicBezTo>
                  <a:close/>
                  <a:moveTo>
                    <a:pt x="27" y="95"/>
                  </a:moveTo>
                  <a:cubicBezTo>
                    <a:pt x="27" y="57"/>
                    <a:pt x="57" y="27"/>
                    <a:pt x="95" y="27"/>
                  </a:cubicBezTo>
                  <a:cubicBezTo>
                    <a:pt x="132" y="27"/>
                    <a:pt x="163" y="57"/>
                    <a:pt x="163" y="95"/>
                  </a:cubicBezTo>
                  <a:cubicBezTo>
                    <a:pt x="163" y="133"/>
                    <a:pt x="132" y="163"/>
                    <a:pt x="95" y="163"/>
                  </a:cubicBezTo>
                  <a:cubicBezTo>
                    <a:pt x="57" y="163"/>
                    <a:pt x="27" y="133"/>
                    <a:pt x="27" y="9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0" name="Freeform 1243"/>
            <p:cNvSpPr>
              <a:spLocks noEditPoints="1"/>
            </p:cNvSpPr>
            <p:nvPr/>
          </p:nvSpPr>
          <p:spPr bwMode="auto">
            <a:xfrm>
              <a:off x="-5272882" y="3005366"/>
              <a:ext cx="511175" cy="511175"/>
            </a:xfrm>
            <a:custGeom>
              <a:avLst/>
              <a:gdLst>
                <a:gd name="T0" fmla="*/ 0 w 136"/>
                <a:gd name="T1" fmla="*/ 68 h 136"/>
                <a:gd name="T2" fmla="*/ 68 w 136"/>
                <a:gd name="T3" fmla="*/ 136 h 136"/>
                <a:gd name="T4" fmla="*/ 136 w 136"/>
                <a:gd name="T5" fmla="*/ 68 h 136"/>
                <a:gd name="T6" fmla="*/ 68 w 136"/>
                <a:gd name="T7" fmla="*/ 0 h 136"/>
                <a:gd name="T8" fmla="*/ 0 w 136"/>
                <a:gd name="T9" fmla="*/ 68 h 136"/>
                <a:gd name="T10" fmla="*/ 13 w 136"/>
                <a:gd name="T11" fmla="*/ 68 h 136"/>
                <a:gd name="T12" fmla="*/ 68 w 136"/>
                <a:gd name="T13" fmla="*/ 14 h 136"/>
                <a:gd name="T14" fmla="*/ 122 w 136"/>
                <a:gd name="T15" fmla="*/ 68 h 136"/>
                <a:gd name="T16" fmla="*/ 68 w 136"/>
                <a:gd name="T17" fmla="*/ 122 h 136"/>
                <a:gd name="T18" fmla="*/ 13 w 136"/>
                <a:gd name="T1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0" y="68"/>
                  </a:moveTo>
                  <a:cubicBezTo>
                    <a:pt x="0" y="106"/>
                    <a:pt x="30" y="136"/>
                    <a:pt x="68" y="136"/>
                  </a:cubicBezTo>
                  <a:cubicBezTo>
                    <a:pt x="105" y="136"/>
                    <a:pt x="136" y="106"/>
                    <a:pt x="136" y="68"/>
                  </a:cubicBezTo>
                  <a:cubicBezTo>
                    <a:pt x="136" y="30"/>
                    <a:pt x="105" y="0"/>
                    <a:pt x="68" y="0"/>
                  </a:cubicBezTo>
                  <a:cubicBezTo>
                    <a:pt x="30" y="0"/>
                    <a:pt x="0" y="30"/>
                    <a:pt x="0" y="68"/>
                  </a:cubicBezTo>
                  <a:close/>
                  <a:moveTo>
                    <a:pt x="13" y="68"/>
                  </a:moveTo>
                  <a:cubicBezTo>
                    <a:pt x="13" y="38"/>
                    <a:pt x="38" y="14"/>
                    <a:pt x="68" y="14"/>
                  </a:cubicBezTo>
                  <a:cubicBezTo>
                    <a:pt x="98" y="14"/>
                    <a:pt x="122" y="38"/>
                    <a:pt x="122" y="68"/>
                  </a:cubicBezTo>
                  <a:cubicBezTo>
                    <a:pt x="122" y="98"/>
                    <a:pt x="98" y="122"/>
                    <a:pt x="68" y="122"/>
                  </a:cubicBezTo>
                  <a:cubicBezTo>
                    <a:pt x="38" y="122"/>
                    <a:pt x="13" y="98"/>
                    <a:pt x="13" y="6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1" name="Freeform 1244"/>
            <p:cNvSpPr>
              <a:spLocks noEditPoints="1"/>
            </p:cNvSpPr>
            <p:nvPr/>
          </p:nvSpPr>
          <p:spPr bwMode="auto">
            <a:xfrm>
              <a:off x="-5223669" y="3057753"/>
              <a:ext cx="407988" cy="404812"/>
            </a:xfrm>
            <a:custGeom>
              <a:avLst/>
              <a:gdLst>
                <a:gd name="T0" fmla="*/ 0 w 109"/>
                <a:gd name="T1" fmla="*/ 54 h 108"/>
                <a:gd name="T2" fmla="*/ 55 w 109"/>
                <a:gd name="T3" fmla="*/ 108 h 108"/>
                <a:gd name="T4" fmla="*/ 109 w 109"/>
                <a:gd name="T5" fmla="*/ 54 h 108"/>
                <a:gd name="T6" fmla="*/ 55 w 109"/>
                <a:gd name="T7" fmla="*/ 0 h 108"/>
                <a:gd name="T8" fmla="*/ 0 w 109"/>
                <a:gd name="T9" fmla="*/ 54 h 108"/>
                <a:gd name="T10" fmla="*/ 63 w 109"/>
                <a:gd name="T11" fmla="*/ 17 h 108"/>
                <a:gd name="T12" fmla="*/ 48 w 109"/>
                <a:gd name="T13" fmla="*/ 17 h 108"/>
                <a:gd name="T14" fmla="*/ 48 w 109"/>
                <a:gd name="T15" fmla="*/ 10 h 108"/>
                <a:gd name="T16" fmla="*/ 63 w 109"/>
                <a:gd name="T17" fmla="*/ 10 h 108"/>
                <a:gd name="T18" fmla="*/ 63 w 109"/>
                <a:gd name="T19" fmla="*/ 17 h 108"/>
                <a:gd name="T20" fmla="*/ 97 w 109"/>
                <a:gd name="T21" fmla="*/ 39 h 108"/>
                <a:gd name="T22" fmla="*/ 91 w 109"/>
                <a:gd name="T23" fmla="*/ 43 h 108"/>
                <a:gd name="T24" fmla="*/ 84 w 109"/>
                <a:gd name="T25" fmla="*/ 30 h 108"/>
                <a:gd name="T26" fmla="*/ 89 w 109"/>
                <a:gd name="T27" fmla="*/ 26 h 108"/>
                <a:gd name="T28" fmla="*/ 97 w 109"/>
                <a:gd name="T29" fmla="*/ 39 h 108"/>
                <a:gd name="T30" fmla="*/ 83 w 109"/>
                <a:gd name="T31" fmla="*/ 80 h 108"/>
                <a:gd name="T32" fmla="*/ 90 w 109"/>
                <a:gd name="T33" fmla="*/ 67 h 108"/>
                <a:gd name="T34" fmla="*/ 96 w 109"/>
                <a:gd name="T35" fmla="*/ 70 h 108"/>
                <a:gd name="T36" fmla="*/ 89 w 109"/>
                <a:gd name="T37" fmla="*/ 84 h 108"/>
                <a:gd name="T38" fmla="*/ 83 w 109"/>
                <a:gd name="T39" fmla="*/ 80 h 108"/>
                <a:gd name="T40" fmla="*/ 46 w 109"/>
                <a:gd name="T41" fmla="*/ 91 h 108"/>
                <a:gd name="T42" fmla="*/ 61 w 109"/>
                <a:gd name="T43" fmla="*/ 91 h 108"/>
                <a:gd name="T44" fmla="*/ 61 w 109"/>
                <a:gd name="T45" fmla="*/ 98 h 108"/>
                <a:gd name="T46" fmla="*/ 46 w 109"/>
                <a:gd name="T47" fmla="*/ 98 h 108"/>
                <a:gd name="T48" fmla="*/ 46 w 109"/>
                <a:gd name="T49" fmla="*/ 91 h 108"/>
                <a:gd name="T50" fmla="*/ 35 w 109"/>
                <a:gd name="T51" fmla="*/ 54 h 108"/>
                <a:gd name="T52" fmla="*/ 55 w 109"/>
                <a:gd name="T53" fmla="*/ 34 h 108"/>
                <a:gd name="T54" fmla="*/ 74 w 109"/>
                <a:gd name="T55" fmla="*/ 54 h 108"/>
                <a:gd name="T56" fmla="*/ 55 w 109"/>
                <a:gd name="T57" fmla="*/ 74 h 108"/>
                <a:gd name="T58" fmla="*/ 35 w 109"/>
                <a:gd name="T59" fmla="*/ 54 h 108"/>
                <a:gd name="T60" fmla="*/ 27 w 109"/>
                <a:gd name="T61" fmla="*/ 28 h 108"/>
                <a:gd name="T62" fmla="*/ 19 w 109"/>
                <a:gd name="T63" fmla="*/ 41 h 108"/>
                <a:gd name="T64" fmla="*/ 13 w 109"/>
                <a:gd name="T65" fmla="*/ 38 h 108"/>
                <a:gd name="T66" fmla="*/ 21 w 109"/>
                <a:gd name="T67" fmla="*/ 24 h 108"/>
                <a:gd name="T68" fmla="*/ 27 w 109"/>
                <a:gd name="T69" fmla="*/ 28 h 108"/>
                <a:gd name="T70" fmla="*/ 12 w 109"/>
                <a:gd name="T71" fmla="*/ 69 h 108"/>
                <a:gd name="T72" fmla="*/ 18 w 109"/>
                <a:gd name="T73" fmla="*/ 65 h 108"/>
                <a:gd name="T74" fmla="*/ 26 w 109"/>
                <a:gd name="T75" fmla="*/ 79 h 108"/>
                <a:gd name="T76" fmla="*/ 20 w 109"/>
                <a:gd name="T77" fmla="*/ 82 h 108"/>
                <a:gd name="T78" fmla="*/ 12 w 109"/>
                <a:gd name="T79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9" h="108">
                  <a:moveTo>
                    <a:pt x="0" y="54"/>
                  </a:moveTo>
                  <a:cubicBezTo>
                    <a:pt x="0" y="84"/>
                    <a:pt x="25" y="108"/>
                    <a:pt x="55" y="108"/>
                  </a:cubicBezTo>
                  <a:cubicBezTo>
                    <a:pt x="85" y="108"/>
                    <a:pt x="109" y="84"/>
                    <a:pt x="109" y="54"/>
                  </a:cubicBezTo>
                  <a:cubicBezTo>
                    <a:pt x="109" y="24"/>
                    <a:pt x="85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lose/>
                  <a:moveTo>
                    <a:pt x="63" y="17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63" y="10"/>
                    <a:pt x="63" y="10"/>
                    <a:pt x="63" y="10"/>
                  </a:cubicBezTo>
                  <a:lnTo>
                    <a:pt x="63" y="17"/>
                  </a:lnTo>
                  <a:close/>
                  <a:moveTo>
                    <a:pt x="97" y="39"/>
                  </a:moveTo>
                  <a:cubicBezTo>
                    <a:pt x="91" y="43"/>
                    <a:pt x="91" y="43"/>
                    <a:pt x="91" y="43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9" y="26"/>
                    <a:pt x="89" y="26"/>
                    <a:pt x="89" y="26"/>
                  </a:cubicBezTo>
                  <a:lnTo>
                    <a:pt x="97" y="39"/>
                  </a:lnTo>
                  <a:close/>
                  <a:moveTo>
                    <a:pt x="83" y="80"/>
                  </a:moveTo>
                  <a:cubicBezTo>
                    <a:pt x="90" y="67"/>
                    <a:pt x="90" y="67"/>
                    <a:pt x="90" y="67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89" y="84"/>
                    <a:pt x="89" y="84"/>
                    <a:pt x="89" y="84"/>
                  </a:cubicBezTo>
                  <a:lnTo>
                    <a:pt x="83" y="80"/>
                  </a:lnTo>
                  <a:close/>
                  <a:moveTo>
                    <a:pt x="46" y="91"/>
                  </a:moveTo>
                  <a:cubicBezTo>
                    <a:pt x="61" y="91"/>
                    <a:pt x="61" y="91"/>
                    <a:pt x="61" y="91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46" y="98"/>
                    <a:pt x="46" y="98"/>
                    <a:pt x="46" y="98"/>
                  </a:cubicBezTo>
                  <a:lnTo>
                    <a:pt x="46" y="91"/>
                  </a:lnTo>
                  <a:close/>
                  <a:moveTo>
                    <a:pt x="35" y="54"/>
                  </a:moveTo>
                  <a:cubicBezTo>
                    <a:pt x="35" y="43"/>
                    <a:pt x="44" y="34"/>
                    <a:pt x="55" y="34"/>
                  </a:cubicBezTo>
                  <a:cubicBezTo>
                    <a:pt x="66" y="34"/>
                    <a:pt x="74" y="43"/>
                    <a:pt x="74" y="54"/>
                  </a:cubicBezTo>
                  <a:cubicBezTo>
                    <a:pt x="74" y="65"/>
                    <a:pt x="66" y="74"/>
                    <a:pt x="55" y="74"/>
                  </a:cubicBezTo>
                  <a:cubicBezTo>
                    <a:pt x="44" y="74"/>
                    <a:pt x="35" y="65"/>
                    <a:pt x="35" y="54"/>
                  </a:cubicBezTo>
                  <a:close/>
                  <a:moveTo>
                    <a:pt x="27" y="28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7" y="28"/>
                  </a:lnTo>
                  <a:close/>
                  <a:moveTo>
                    <a:pt x="12" y="69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0" y="82"/>
                    <a:pt x="20" y="82"/>
                    <a:pt x="20" y="82"/>
                  </a:cubicBezTo>
                  <a:lnTo>
                    <a:pt x="12" y="69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2" name="Freeform 1245"/>
            <p:cNvSpPr>
              <a:spLocks/>
            </p:cNvSpPr>
            <p:nvPr/>
          </p:nvSpPr>
          <p:spPr bwMode="auto">
            <a:xfrm>
              <a:off x="-5179219" y="3302228"/>
              <a:ext cx="52388" cy="63500"/>
            </a:xfrm>
            <a:custGeom>
              <a:avLst/>
              <a:gdLst>
                <a:gd name="T0" fmla="*/ 0 w 33"/>
                <a:gd name="T1" fmla="*/ 9 h 40"/>
                <a:gd name="T2" fmla="*/ 19 w 33"/>
                <a:gd name="T3" fmla="*/ 40 h 40"/>
                <a:gd name="T4" fmla="*/ 33 w 33"/>
                <a:gd name="T5" fmla="*/ 33 h 40"/>
                <a:gd name="T6" fmla="*/ 14 w 33"/>
                <a:gd name="T7" fmla="*/ 0 h 40"/>
                <a:gd name="T8" fmla="*/ 0 w 33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9"/>
                  </a:moveTo>
                  <a:lnTo>
                    <a:pt x="19" y="40"/>
                  </a:lnTo>
                  <a:lnTo>
                    <a:pt x="33" y="33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3" name="Freeform 1246"/>
            <p:cNvSpPr>
              <a:spLocks/>
            </p:cNvSpPr>
            <p:nvPr/>
          </p:nvSpPr>
          <p:spPr bwMode="auto">
            <a:xfrm>
              <a:off x="-5174457" y="3148241"/>
              <a:ext cx="52388" cy="63500"/>
            </a:xfrm>
            <a:custGeom>
              <a:avLst/>
              <a:gdLst>
                <a:gd name="T0" fmla="*/ 0 w 33"/>
                <a:gd name="T1" fmla="*/ 33 h 40"/>
                <a:gd name="T2" fmla="*/ 14 w 33"/>
                <a:gd name="T3" fmla="*/ 40 h 40"/>
                <a:gd name="T4" fmla="*/ 33 w 33"/>
                <a:gd name="T5" fmla="*/ 10 h 40"/>
                <a:gd name="T6" fmla="*/ 19 w 33"/>
                <a:gd name="T7" fmla="*/ 0 h 40"/>
                <a:gd name="T8" fmla="*/ 0 w 33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33"/>
                  </a:moveTo>
                  <a:lnTo>
                    <a:pt x="14" y="40"/>
                  </a:lnTo>
                  <a:lnTo>
                    <a:pt x="33" y="10"/>
                  </a:lnTo>
                  <a:lnTo>
                    <a:pt x="1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4" name="Rectangle 1247"/>
            <p:cNvSpPr>
              <a:spLocks noChangeArrowheads="1"/>
            </p:cNvSpPr>
            <p:nvPr/>
          </p:nvSpPr>
          <p:spPr bwMode="auto">
            <a:xfrm>
              <a:off x="-5050632" y="3399066"/>
              <a:ext cx="55563" cy="26987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5" name="Freeform 1248"/>
            <p:cNvSpPr>
              <a:spLocks/>
            </p:cNvSpPr>
            <p:nvPr/>
          </p:nvSpPr>
          <p:spPr bwMode="auto">
            <a:xfrm>
              <a:off x="-4912519" y="3310166"/>
              <a:ext cx="49213" cy="63500"/>
            </a:xfrm>
            <a:custGeom>
              <a:avLst/>
              <a:gdLst>
                <a:gd name="T0" fmla="*/ 0 w 31"/>
                <a:gd name="T1" fmla="*/ 30 h 40"/>
                <a:gd name="T2" fmla="*/ 14 w 31"/>
                <a:gd name="T3" fmla="*/ 40 h 40"/>
                <a:gd name="T4" fmla="*/ 31 w 31"/>
                <a:gd name="T5" fmla="*/ 7 h 40"/>
                <a:gd name="T6" fmla="*/ 17 w 31"/>
                <a:gd name="T7" fmla="*/ 0 h 40"/>
                <a:gd name="T8" fmla="*/ 0 w 31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0" y="30"/>
                  </a:moveTo>
                  <a:lnTo>
                    <a:pt x="14" y="40"/>
                  </a:lnTo>
                  <a:lnTo>
                    <a:pt x="31" y="7"/>
                  </a:lnTo>
                  <a:lnTo>
                    <a:pt x="17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6" name="Freeform 1249"/>
            <p:cNvSpPr>
              <a:spLocks/>
            </p:cNvSpPr>
            <p:nvPr/>
          </p:nvSpPr>
          <p:spPr bwMode="auto">
            <a:xfrm>
              <a:off x="-4909344" y="3156178"/>
              <a:ext cx="49213" cy="63500"/>
            </a:xfrm>
            <a:custGeom>
              <a:avLst/>
              <a:gdLst>
                <a:gd name="T0" fmla="*/ 0 w 31"/>
                <a:gd name="T1" fmla="*/ 9 h 40"/>
                <a:gd name="T2" fmla="*/ 17 w 31"/>
                <a:gd name="T3" fmla="*/ 40 h 40"/>
                <a:gd name="T4" fmla="*/ 31 w 31"/>
                <a:gd name="T5" fmla="*/ 31 h 40"/>
                <a:gd name="T6" fmla="*/ 12 w 31"/>
                <a:gd name="T7" fmla="*/ 0 h 40"/>
                <a:gd name="T8" fmla="*/ 0 w 3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0" y="9"/>
                  </a:moveTo>
                  <a:lnTo>
                    <a:pt x="17" y="40"/>
                  </a:lnTo>
                  <a:lnTo>
                    <a:pt x="31" y="31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7" name="Rectangle 1250"/>
            <p:cNvSpPr>
              <a:spLocks noChangeArrowheads="1"/>
            </p:cNvSpPr>
            <p:nvPr/>
          </p:nvSpPr>
          <p:spPr bwMode="auto">
            <a:xfrm>
              <a:off x="-5044282" y="3095853"/>
              <a:ext cx="57150" cy="26987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8" name="Oval 1251"/>
            <p:cNvSpPr>
              <a:spLocks noChangeArrowheads="1"/>
            </p:cNvSpPr>
            <p:nvPr/>
          </p:nvSpPr>
          <p:spPr bwMode="auto">
            <a:xfrm>
              <a:off x="-5091907" y="3186341"/>
              <a:ext cx="146050" cy="149225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9" name="Freeform 1252"/>
            <p:cNvSpPr>
              <a:spLocks noEditPoints="1"/>
            </p:cNvSpPr>
            <p:nvPr/>
          </p:nvSpPr>
          <p:spPr bwMode="auto">
            <a:xfrm>
              <a:off x="-2167732" y="2905353"/>
              <a:ext cx="712788" cy="711200"/>
            </a:xfrm>
            <a:custGeom>
              <a:avLst/>
              <a:gdLst>
                <a:gd name="T0" fmla="*/ 0 w 190"/>
                <a:gd name="T1" fmla="*/ 95 h 190"/>
                <a:gd name="T2" fmla="*/ 95 w 190"/>
                <a:gd name="T3" fmla="*/ 190 h 190"/>
                <a:gd name="T4" fmla="*/ 190 w 190"/>
                <a:gd name="T5" fmla="*/ 95 h 190"/>
                <a:gd name="T6" fmla="*/ 95 w 190"/>
                <a:gd name="T7" fmla="*/ 0 h 190"/>
                <a:gd name="T8" fmla="*/ 0 w 190"/>
                <a:gd name="T9" fmla="*/ 95 h 190"/>
                <a:gd name="T10" fmla="*/ 27 w 190"/>
                <a:gd name="T11" fmla="*/ 95 h 190"/>
                <a:gd name="T12" fmla="*/ 95 w 190"/>
                <a:gd name="T13" fmla="*/ 27 h 190"/>
                <a:gd name="T14" fmla="*/ 163 w 190"/>
                <a:gd name="T15" fmla="*/ 95 h 190"/>
                <a:gd name="T16" fmla="*/ 95 w 190"/>
                <a:gd name="T17" fmla="*/ 163 h 190"/>
                <a:gd name="T18" fmla="*/ 27 w 190"/>
                <a:gd name="T19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90" y="147"/>
                    <a:pt x="190" y="95"/>
                  </a:cubicBezTo>
                  <a:cubicBezTo>
                    <a:pt x="190" y="43"/>
                    <a:pt x="147" y="0"/>
                    <a:pt x="95" y="0"/>
                  </a:cubicBezTo>
                  <a:cubicBezTo>
                    <a:pt x="42" y="0"/>
                    <a:pt x="0" y="43"/>
                    <a:pt x="0" y="95"/>
                  </a:cubicBezTo>
                  <a:close/>
                  <a:moveTo>
                    <a:pt x="27" y="95"/>
                  </a:moveTo>
                  <a:cubicBezTo>
                    <a:pt x="27" y="57"/>
                    <a:pt x="57" y="27"/>
                    <a:pt x="95" y="27"/>
                  </a:cubicBezTo>
                  <a:cubicBezTo>
                    <a:pt x="132" y="27"/>
                    <a:pt x="163" y="57"/>
                    <a:pt x="163" y="95"/>
                  </a:cubicBezTo>
                  <a:cubicBezTo>
                    <a:pt x="163" y="133"/>
                    <a:pt x="132" y="163"/>
                    <a:pt x="95" y="163"/>
                  </a:cubicBezTo>
                  <a:cubicBezTo>
                    <a:pt x="57" y="163"/>
                    <a:pt x="27" y="133"/>
                    <a:pt x="27" y="9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0" name="Freeform 1253"/>
            <p:cNvSpPr>
              <a:spLocks noEditPoints="1"/>
            </p:cNvSpPr>
            <p:nvPr/>
          </p:nvSpPr>
          <p:spPr bwMode="auto">
            <a:xfrm>
              <a:off x="-2066132" y="3005366"/>
              <a:ext cx="509588" cy="511175"/>
            </a:xfrm>
            <a:custGeom>
              <a:avLst/>
              <a:gdLst>
                <a:gd name="T0" fmla="*/ 0 w 136"/>
                <a:gd name="T1" fmla="*/ 68 h 136"/>
                <a:gd name="T2" fmla="*/ 68 w 136"/>
                <a:gd name="T3" fmla="*/ 136 h 136"/>
                <a:gd name="T4" fmla="*/ 136 w 136"/>
                <a:gd name="T5" fmla="*/ 68 h 136"/>
                <a:gd name="T6" fmla="*/ 68 w 136"/>
                <a:gd name="T7" fmla="*/ 0 h 136"/>
                <a:gd name="T8" fmla="*/ 0 w 136"/>
                <a:gd name="T9" fmla="*/ 68 h 136"/>
                <a:gd name="T10" fmla="*/ 13 w 136"/>
                <a:gd name="T11" fmla="*/ 68 h 136"/>
                <a:gd name="T12" fmla="*/ 68 w 136"/>
                <a:gd name="T13" fmla="*/ 14 h 136"/>
                <a:gd name="T14" fmla="*/ 122 w 136"/>
                <a:gd name="T15" fmla="*/ 68 h 136"/>
                <a:gd name="T16" fmla="*/ 68 w 136"/>
                <a:gd name="T17" fmla="*/ 122 h 136"/>
                <a:gd name="T18" fmla="*/ 13 w 136"/>
                <a:gd name="T1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0" y="68"/>
                  </a:moveTo>
                  <a:cubicBezTo>
                    <a:pt x="0" y="106"/>
                    <a:pt x="30" y="136"/>
                    <a:pt x="68" y="136"/>
                  </a:cubicBezTo>
                  <a:cubicBezTo>
                    <a:pt x="105" y="136"/>
                    <a:pt x="136" y="106"/>
                    <a:pt x="136" y="68"/>
                  </a:cubicBezTo>
                  <a:cubicBezTo>
                    <a:pt x="136" y="30"/>
                    <a:pt x="105" y="0"/>
                    <a:pt x="68" y="0"/>
                  </a:cubicBezTo>
                  <a:cubicBezTo>
                    <a:pt x="30" y="0"/>
                    <a:pt x="0" y="30"/>
                    <a:pt x="0" y="68"/>
                  </a:cubicBezTo>
                  <a:close/>
                  <a:moveTo>
                    <a:pt x="13" y="68"/>
                  </a:moveTo>
                  <a:cubicBezTo>
                    <a:pt x="13" y="38"/>
                    <a:pt x="38" y="14"/>
                    <a:pt x="68" y="14"/>
                  </a:cubicBezTo>
                  <a:cubicBezTo>
                    <a:pt x="97" y="14"/>
                    <a:pt x="122" y="38"/>
                    <a:pt x="122" y="68"/>
                  </a:cubicBezTo>
                  <a:cubicBezTo>
                    <a:pt x="122" y="98"/>
                    <a:pt x="97" y="122"/>
                    <a:pt x="68" y="122"/>
                  </a:cubicBezTo>
                  <a:cubicBezTo>
                    <a:pt x="38" y="122"/>
                    <a:pt x="13" y="98"/>
                    <a:pt x="13" y="6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1" name="Freeform 1254"/>
            <p:cNvSpPr>
              <a:spLocks noEditPoints="1"/>
            </p:cNvSpPr>
            <p:nvPr/>
          </p:nvSpPr>
          <p:spPr bwMode="auto">
            <a:xfrm>
              <a:off x="-2016919" y="3057753"/>
              <a:ext cx="407988" cy="404812"/>
            </a:xfrm>
            <a:custGeom>
              <a:avLst/>
              <a:gdLst>
                <a:gd name="T0" fmla="*/ 0 w 109"/>
                <a:gd name="T1" fmla="*/ 54 h 108"/>
                <a:gd name="T2" fmla="*/ 55 w 109"/>
                <a:gd name="T3" fmla="*/ 108 h 108"/>
                <a:gd name="T4" fmla="*/ 109 w 109"/>
                <a:gd name="T5" fmla="*/ 54 h 108"/>
                <a:gd name="T6" fmla="*/ 55 w 109"/>
                <a:gd name="T7" fmla="*/ 0 h 108"/>
                <a:gd name="T8" fmla="*/ 0 w 109"/>
                <a:gd name="T9" fmla="*/ 54 h 108"/>
                <a:gd name="T10" fmla="*/ 63 w 109"/>
                <a:gd name="T11" fmla="*/ 17 h 108"/>
                <a:gd name="T12" fmla="*/ 48 w 109"/>
                <a:gd name="T13" fmla="*/ 17 h 108"/>
                <a:gd name="T14" fmla="*/ 48 w 109"/>
                <a:gd name="T15" fmla="*/ 10 h 108"/>
                <a:gd name="T16" fmla="*/ 63 w 109"/>
                <a:gd name="T17" fmla="*/ 10 h 108"/>
                <a:gd name="T18" fmla="*/ 63 w 109"/>
                <a:gd name="T19" fmla="*/ 17 h 108"/>
                <a:gd name="T20" fmla="*/ 97 w 109"/>
                <a:gd name="T21" fmla="*/ 39 h 108"/>
                <a:gd name="T22" fmla="*/ 91 w 109"/>
                <a:gd name="T23" fmla="*/ 43 h 108"/>
                <a:gd name="T24" fmla="*/ 84 w 109"/>
                <a:gd name="T25" fmla="*/ 30 h 108"/>
                <a:gd name="T26" fmla="*/ 89 w 109"/>
                <a:gd name="T27" fmla="*/ 26 h 108"/>
                <a:gd name="T28" fmla="*/ 97 w 109"/>
                <a:gd name="T29" fmla="*/ 39 h 108"/>
                <a:gd name="T30" fmla="*/ 83 w 109"/>
                <a:gd name="T31" fmla="*/ 80 h 108"/>
                <a:gd name="T32" fmla="*/ 90 w 109"/>
                <a:gd name="T33" fmla="*/ 67 h 108"/>
                <a:gd name="T34" fmla="*/ 96 w 109"/>
                <a:gd name="T35" fmla="*/ 70 h 108"/>
                <a:gd name="T36" fmla="*/ 88 w 109"/>
                <a:gd name="T37" fmla="*/ 84 h 108"/>
                <a:gd name="T38" fmla="*/ 83 w 109"/>
                <a:gd name="T39" fmla="*/ 80 h 108"/>
                <a:gd name="T40" fmla="*/ 46 w 109"/>
                <a:gd name="T41" fmla="*/ 91 h 108"/>
                <a:gd name="T42" fmla="*/ 61 w 109"/>
                <a:gd name="T43" fmla="*/ 91 h 108"/>
                <a:gd name="T44" fmla="*/ 61 w 109"/>
                <a:gd name="T45" fmla="*/ 98 h 108"/>
                <a:gd name="T46" fmla="*/ 46 w 109"/>
                <a:gd name="T47" fmla="*/ 98 h 108"/>
                <a:gd name="T48" fmla="*/ 46 w 109"/>
                <a:gd name="T49" fmla="*/ 91 h 108"/>
                <a:gd name="T50" fmla="*/ 35 w 109"/>
                <a:gd name="T51" fmla="*/ 54 h 108"/>
                <a:gd name="T52" fmla="*/ 55 w 109"/>
                <a:gd name="T53" fmla="*/ 34 h 108"/>
                <a:gd name="T54" fmla="*/ 74 w 109"/>
                <a:gd name="T55" fmla="*/ 54 h 108"/>
                <a:gd name="T56" fmla="*/ 55 w 109"/>
                <a:gd name="T57" fmla="*/ 74 h 108"/>
                <a:gd name="T58" fmla="*/ 35 w 109"/>
                <a:gd name="T59" fmla="*/ 54 h 108"/>
                <a:gd name="T60" fmla="*/ 26 w 109"/>
                <a:gd name="T61" fmla="*/ 28 h 108"/>
                <a:gd name="T62" fmla="*/ 19 w 109"/>
                <a:gd name="T63" fmla="*/ 41 h 108"/>
                <a:gd name="T64" fmla="*/ 13 w 109"/>
                <a:gd name="T65" fmla="*/ 38 h 108"/>
                <a:gd name="T66" fmla="*/ 21 w 109"/>
                <a:gd name="T67" fmla="*/ 24 h 108"/>
                <a:gd name="T68" fmla="*/ 26 w 109"/>
                <a:gd name="T69" fmla="*/ 28 h 108"/>
                <a:gd name="T70" fmla="*/ 12 w 109"/>
                <a:gd name="T71" fmla="*/ 69 h 108"/>
                <a:gd name="T72" fmla="*/ 18 w 109"/>
                <a:gd name="T73" fmla="*/ 65 h 108"/>
                <a:gd name="T74" fmla="*/ 26 w 109"/>
                <a:gd name="T75" fmla="*/ 79 h 108"/>
                <a:gd name="T76" fmla="*/ 20 w 109"/>
                <a:gd name="T77" fmla="*/ 82 h 108"/>
                <a:gd name="T78" fmla="*/ 12 w 109"/>
                <a:gd name="T79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9" h="108">
                  <a:moveTo>
                    <a:pt x="0" y="54"/>
                  </a:moveTo>
                  <a:cubicBezTo>
                    <a:pt x="0" y="84"/>
                    <a:pt x="25" y="108"/>
                    <a:pt x="55" y="108"/>
                  </a:cubicBez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lose/>
                  <a:moveTo>
                    <a:pt x="63" y="17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63" y="10"/>
                    <a:pt x="63" y="10"/>
                    <a:pt x="63" y="10"/>
                  </a:cubicBezTo>
                  <a:lnTo>
                    <a:pt x="63" y="17"/>
                  </a:lnTo>
                  <a:close/>
                  <a:moveTo>
                    <a:pt x="97" y="39"/>
                  </a:moveTo>
                  <a:cubicBezTo>
                    <a:pt x="91" y="43"/>
                    <a:pt x="91" y="43"/>
                    <a:pt x="91" y="43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9" y="26"/>
                    <a:pt x="89" y="26"/>
                    <a:pt x="89" y="26"/>
                  </a:cubicBezTo>
                  <a:lnTo>
                    <a:pt x="97" y="39"/>
                  </a:lnTo>
                  <a:close/>
                  <a:moveTo>
                    <a:pt x="83" y="80"/>
                  </a:moveTo>
                  <a:cubicBezTo>
                    <a:pt x="90" y="67"/>
                    <a:pt x="90" y="67"/>
                    <a:pt x="90" y="67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88" y="84"/>
                    <a:pt x="88" y="84"/>
                    <a:pt x="88" y="84"/>
                  </a:cubicBezTo>
                  <a:lnTo>
                    <a:pt x="83" y="80"/>
                  </a:lnTo>
                  <a:close/>
                  <a:moveTo>
                    <a:pt x="46" y="91"/>
                  </a:moveTo>
                  <a:cubicBezTo>
                    <a:pt x="61" y="91"/>
                    <a:pt x="61" y="91"/>
                    <a:pt x="61" y="91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46" y="98"/>
                    <a:pt x="46" y="98"/>
                    <a:pt x="46" y="98"/>
                  </a:cubicBezTo>
                  <a:lnTo>
                    <a:pt x="46" y="91"/>
                  </a:lnTo>
                  <a:close/>
                  <a:moveTo>
                    <a:pt x="35" y="54"/>
                  </a:moveTo>
                  <a:cubicBezTo>
                    <a:pt x="35" y="43"/>
                    <a:pt x="44" y="34"/>
                    <a:pt x="55" y="34"/>
                  </a:cubicBezTo>
                  <a:cubicBezTo>
                    <a:pt x="66" y="34"/>
                    <a:pt x="74" y="43"/>
                    <a:pt x="74" y="54"/>
                  </a:cubicBezTo>
                  <a:cubicBezTo>
                    <a:pt x="74" y="65"/>
                    <a:pt x="66" y="74"/>
                    <a:pt x="55" y="74"/>
                  </a:cubicBezTo>
                  <a:cubicBezTo>
                    <a:pt x="44" y="74"/>
                    <a:pt x="35" y="65"/>
                    <a:pt x="35" y="54"/>
                  </a:cubicBezTo>
                  <a:close/>
                  <a:moveTo>
                    <a:pt x="26" y="28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6" y="28"/>
                  </a:lnTo>
                  <a:close/>
                  <a:moveTo>
                    <a:pt x="12" y="69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0" y="82"/>
                    <a:pt x="20" y="82"/>
                    <a:pt x="20" y="82"/>
                  </a:cubicBezTo>
                  <a:lnTo>
                    <a:pt x="12" y="69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2" name="Freeform 1255"/>
            <p:cNvSpPr>
              <a:spLocks/>
            </p:cNvSpPr>
            <p:nvPr/>
          </p:nvSpPr>
          <p:spPr bwMode="auto">
            <a:xfrm>
              <a:off x="-1972469" y="3302228"/>
              <a:ext cx="52388" cy="63500"/>
            </a:xfrm>
            <a:custGeom>
              <a:avLst/>
              <a:gdLst>
                <a:gd name="T0" fmla="*/ 0 w 33"/>
                <a:gd name="T1" fmla="*/ 9 h 40"/>
                <a:gd name="T2" fmla="*/ 19 w 33"/>
                <a:gd name="T3" fmla="*/ 40 h 40"/>
                <a:gd name="T4" fmla="*/ 33 w 33"/>
                <a:gd name="T5" fmla="*/ 33 h 40"/>
                <a:gd name="T6" fmla="*/ 14 w 33"/>
                <a:gd name="T7" fmla="*/ 0 h 40"/>
                <a:gd name="T8" fmla="*/ 0 w 33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9"/>
                  </a:moveTo>
                  <a:lnTo>
                    <a:pt x="19" y="40"/>
                  </a:lnTo>
                  <a:lnTo>
                    <a:pt x="33" y="33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3" name="Freeform 1256"/>
            <p:cNvSpPr>
              <a:spLocks/>
            </p:cNvSpPr>
            <p:nvPr/>
          </p:nvSpPr>
          <p:spPr bwMode="auto">
            <a:xfrm>
              <a:off x="-1967707" y="3148241"/>
              <a:ext cx="47625" cy="63500"/>
            </a:xfrm>
            <a:custGeom>
              <a:avLst/>
              <a:gdLst>
                <a:gd name="T0" fmla="*/ 0 w 30"/>
                <a:gd name="T1" fmla="*/ 33 h 40"/>
                <a:gd name="T2" fmla="*/ 14 w 30"/>
                <a:gd name="T3" fmla="*/ 40 h 40"/>
                <a:gd name="T4" fmla="*/ 30 w 30"/>
                <a:gd name="T5" fmla="*/ 10 h 40"/>
                <a:gd name="T6" fmla="*/ 19 w 30"/>
                <a:gd name="T7" fmla="*/ 0 h 40"/>
                <a:gd name="T8" fmla="*/ 0 w 30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0">
                  <a:moveTo>
                    <a:pt x="0" y="33"/>
                  </a:moveTo>
                  <a:lnTo>
                    <a:pt x="14" y="40"/>
                  </a:lnTo>
                  <a:lnTo>
                    <a:pt x="30" y="10"/>
                  </a:lnTo>
                  <a:lnTo>
                    <a:pt x="1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4" name="Rectangle 1257"/>
            <p:cNvSpPr>
              <a:spLocks noChangeArrowheads="1"/>
            </p:cNvSpPr>
            <p:nvPr/>
          </p:nvSpPr>
          <p:spPr bwMode="auto">
            <a:xfrm>
              <a:off x="-1843882" y="3399066"/>
              <a:ext cx="55563" cy="26987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5" name="Freeform 1258"/>
            <p:cNvSpPr>
              <a:spLocks/>
            </p:cNvSpPr>
            <p:nvPr/>
          </p:nvSpPr>
          <p:spPr bwMode="auto">
            <a:xfrm>
              <a:off x="-1705769" y="3310166"/>
              <a:ext cx="49213" cy="63500"/>
            </a:xfrm>
            <a:custGeom>
              <a:avLst/>
              <a:gdLst>
                <a:gd name="T0" fmla="*/ 0 w 31"/>
                <a:gd name="T1" fmla="*/ 30 h 40"/>
                <a:gd name="T2" fmla="*/ 12 w 31"/>
                <a:gd name="T3" fmla="*/ 40 h 40"/>
                <a:gd name="T4" fmla="*/ 31 w 31"/>
                <a:gd name="T5" fmla="*/ 7 h 40"/>
                <a:gd name="T6" fmla="*/ 17 w 31"/>
                <a:gd name="T7" fmla="*/ 0 h 40"/>
                <a:gd name="T8" fmla="*/ 0 w 31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0" y="30"/>
                  </a:moveTo>
                  <a:lnTo>
                    <a:pt x="12" y="40"/>
                  </a:lnTo>
                  <a:lnTo>
                    <a:pt x="31" y="7"/>
                  </a:lnTo>
                  <a:lnTo>
                    <a:pt x="17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6" name="Freeform 1259"/>
            <p:cNvSpPr>
              <a:spLocks/>
            </p:cNvSpPr>
            <p:nvPr/>
          </p:nvSpPr>
          <p:spPr bwMode="auto">
            <a:xfrm>
              <a:off x="-1702594" y="3156178"/>
              <a:ext cx="49213" cy="63500"/>
            </a:xfrm>
            <a:custGeom>
              <a:avLst/>
              <a:gdLst>
                <a:gd name="T0" fmla="*/ 0 w 31"/>
                <a:gd name="T1" fmla="*/ 9 h 40"/>
                <a:gd name="T2" fmla="*/ 17 w 31"/>
                <a:gd name="T3" fmla="*/ 40 h 40"/>
                <a:gd name="T4" fmla="*/ 31 w 31"/>
                <a:gd name="T5" fmla="*/ 31 h 40"/>
                <a:gd name="T6" fmla="*/ 12 w 31"/>
                <a:gd name="T7" fmla="*/ 0 h 40"/>
                <a:gd name="T8" fmla="*/ 0 w 3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0" y="9"/>
                  </a:moveTo>
                  <a:lnTo>
                    <a:pt x="17" y="40"/>
                  </a:lnTo>
                  <a:lnTo>
                    <a:pt x="31" y="31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7" name="Rectangle 1260"/>
            <p:cNvSpPr>
              <a:spLocks noChangeArrowheads="1"/>
            </p:cNvSpPr>
            <p:nvPr/>
          </p:nvSpPr>
          <p:spPr bwMode="auto">
            <a:xfrm>
              <a:off x="-1837532" y="3095853"/>
              <a:ext cx="57150" cy="26987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8" name="Oval 1261"/>
            <p:cNvSpPr>
              <a:spLocks noChangeArrowheads="1"/>
            </p:cNvSpPr>
            <p:nvPr/>
          </p:nvSpPr>
          <p:spPr bwMode="auto">
            <a:xfrm>
              <a:off x="-1885157" y="3186341"/>
              <a:ext cx="146050" cy="149225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4789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41666 -4.44444E-6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2.22222E-6 L 0.53056 2.22222E-6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48559 -0.01111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8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45" dur="750" spd="-100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51" dur="750" spd="-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35 -3.7037E-7 " pathEditMode="relative" rAng="0" ptsTypes="AA">
                                      <p:cBhvr>
                                        <p:cTn id="57" dur="750" spd="-100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47778 -0.00371 " pathEditMode="relative" rAng="0" ptsTypes="AA">
                                      <p:cBhvr>
                                        <p:cTn id="63" dur="750" spd="-100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0.27222 4.07407E-6 " pathEditMode="relative" rAng="0" ptsTypes="AA">
                                      <p:cBhvr>
                                        <p:cTn id="75" dur="750" spd="-100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29861 0.00186 " pathEditMode="relative" rAng="0" ptsTypes="AA">
                                      <p:cBhvr>
                                        <p:cTn id="81" dur="750" spd="-1000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87" dur="750" spd="-100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2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93" dur="750" spd="-100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5555 -4.81481E-6 " pathEditMode="relative" rAng="0" ptsTypes="AA">
                                      <p:cBhvr>
                                        <p:cTn id="99" dur="750" spd="-1000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105" dur="750" spd="-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111" dur="750" spd="-100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44590" y="2437109"/>
            <a:ext cx="5632024" cy="2534942"/>
            <a:chOff x="1170104" y="2106478"/>
            <a:chExt cx="7509365" cy="3379922"/>
          </a:xfrm>
        </p:grpSpPr>
        <p:sp>
          <p:nvSpPr>
            <p:cNvPr id="16394" name="Rectangle 11"/>
            <p:cNvSpPr>
              <a:spLocks noChangeArrowheads="1"/>
            </p:cNvSpPr>
            <p:nvPr/>
          </p:nvSpPr>
          <p:spPr bwMode="auto">
            <a:xfrm>
              <a:off x="1170104" y="2106478"/>
              <a:ext cx="330288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69056" tIns="34529" rIns="69056" bIns="34529" anchor="ctr"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1500392" y="2106478"/>
              <a:ext cx="957058" cy="337992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69056" tIns="34529" rIns="69056" bIns="34529" anchor="ctr"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457450" y="2106478"/>
              <a:ext cx="914400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69056" tIns="34529" rIns="69056" bIns="34529" anchor="ctr"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3371849" y="2106478"/>
              <a:ext cx="928483" cy="337992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69056" tIns="34529" rIns="69056" bIns="34529" anchor="ctr"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4300332" y="2106478"/>
              <a:ext cx="452643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69056" tIns="34529" rIns="69056" bIns="34529" anchor="ctr"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4752973" y="2106478"/>
              <a:ext cx="1310067" cy="337992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69056" tIns="34529" rIns="69056" bIns="34529" anchor="ctr"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6063040" y="2106478"/>
              <a:ext cx="909433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69056" tIns="34529" rIns="69056" bIns="34529" anchor="ctr"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6972473" y="2106478"/>
              <a:ext cx="997071" cy="337992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69056" tIns="34529" rIns="69056" bIns="34529" anchor="ctr"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7969544" y="2106478"/>
              <a:ext cx="709925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69056" tIns="34529" rIns="69056" bIns="34529" anchor="ctr"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aphicFrame>
        <p:nvGraphicFramePr>
          <p:cNvPr id="31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934903" y="2270525"/>
          <a:ext cx="6343650" cy="303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046148" name="Rectangle 4"/>
          <p:cNvSpPr>
            <a:spLocks noChangeArrowheads="1"/>
          </p:cNvSpPr>
          <p:nvPr/>
        </p:nvSpPr>
        <p:spPr bwMode="auto">
          <a:xfrm>
            <a:off x="3869637" y="5268954"/>
            <a:ext cx="5156404" cy="27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024" tIns="34514" rIns="69024" bIns="34514">
            <a:spAutoFit/>
          </a:bodyPr>
          <a:lstStyle/>
          <a:p>
            <a:pPr defTabSz="642732">
              <a:spcBef>
                <a:spcPct val="0"/>
              </a:spcBef>
            </a:pPr>
            <a:r>
              <a:rPr lang="en-US" sz="1336" b="1" dirty="0">
                <a:solidFill>
                  <a:srgbClr val="337DBE"/>
                </a:solidFill>
                <a:latin typeface="Arial" charset="0"/>
              </a:rPr>
              <a:t>BLUE</a:t>
            </a:r>
            <a:r>
              <a:rPr lang="en-US" sz="1054" b="1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1336" b="1" dirty="0">
                <a:solidFill>
                  <a:srgbClr val="000000"/>
                </a:solidFill>
                <a:latin typeface="Arial" charset="0"/>
              </a:rPr>
              <a:t>Democratic President</a:t>
            </a:r>
            <a:r>
              <a:rPr lang="en-US" sz="1054" b="1" dirty="0">
                <a:solidFill>
                  <a:srgbClr val="000000"/>
                </a:solidFill>
                <a:latin typeface="Arial" charset="0"/>
              </a:rPr>
              <a:t>        </a:t>
            </a:r>
            <a:r>
              <a:rPr lang="en-US" sz="1336" b="1" dirty="0">
                <a:solidFill>
                  <a:srgbClr val="C00000"/>
                </a:solidFill>
                <a:latin typeface="Arial" charset="0"/>
              </a:rPr>
              <a:t>RED</a:t>
            </a:r>
            <a:r>
              <a:rPr lang="en-US" sz="1054" b="1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1336" b="1" dirty="0">
                <a:solidFill>
                  <a:srgbClr val="000000"/>
                </a:solidFill>
                <a:latin typeface="Arial" charset="0"/>
              </a:rPr>
              <a:t>Republican President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P/C Insurance Industry ROE by Presidential Party Affiliation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1950-2016*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.</a:t>
            </a:r>
          </a:p>
          <a:p>
            <a:r>
              <a:rPr lang="en-US" dirty="0"/>
              <a:t>*2016 data is through Q3.  </a:t>
            </a:r>
          </a:p>
          <a:p>
            <a:r>
              <a:rPr lang="en-US" dirty="0"/>
              <a:t>Source: Insurance Information Institute</a:t>
            </a: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 rot="-5400000">
            <a:off x="3181063" y="2816396"/>
            <a:ext cx="993893" cy="23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024" tIns="34514" rIns="69024" bIns="34514" anchor="ctr" anchorCtr="0">
            <a:noAutofit/>
          </a:bodyPr>
          <a:lstStyle/>
          <a:p>
            <a:pPr marL="257055" indent="-257055" algn="r" defTabSz="642732">
              <a:buClr>
                <a:srgbClr val="000000"/>
              </a:buClr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Truman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 rot="-5400000">
            <a:off x="3605230" y="2845995"/>
            <a:ext cx="1053092" cy="23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024" tIns="34514" rIns="69024" bIns="34514" anchor="ctr" anchorCtr="0">
            <a:noAutofit/>
          </a:bodyPr>
          <a:lstStyle/>
          <a:p>
            <a:pPr marL="257055" indent="-257055" algn="r" defTabSz="642732">
              <a:buClr>
                <a:srgbClr val="000000"/>
              </a:buClr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Eisenhower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 rot="-5400000">
            <a:off x="4306700" y="2845995"/>
            <a:ext cx="1053092" cy="23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024" tIns="34514" rIns="69024" bIns="34514" anchor="ctr" anchorCtr="0">
            <a:noAutofit/>
          </a:bodyPr>
          <a:lstStyle/>
          <a:p>
            <a:pPr marL="257055" indent="-257055" algn="r" defTabSz="642732">
              <a:buClr>
                <a:srgbClr val="000000"/>
              </a:buClr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Kennedy/ Johnson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-5400000">
            <a:off x="5023109" y="2845995"/>
            <a:ext cx="1053092" cy="23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024" tIns="34514" rIns="69024" bIns="34514" anchor="ctr" anchorCtr="0">
            <a:noAutofit/>
          </a:bodyPr>
          <a:lstStyle/>
          <a:p>
            <a:pPr marL="257055" indent="-257055" algn="r" defTabSz="642732">
              <a:buClr>
                <a:srgbClr val="000000"/>
              </a:buClr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Nixon/</a:t>
            </a:r>
            <a:br>
              <a:rPr lang="en-US" sz="1054" b="1" dirty="0">
                <a:solidFill>
                  <a:srgbClr val="FFFFFF"/>
                </a:solidFill>
                <a:latin typeface="Arial"/>
              </a:rPr>
            </a:br>
            <a:r>
              <a:rPr lang="en-US" sz="1054" b="1" dirty="0">
                <a:solidFill>
                  <a:srgbClr val="FFFFFF"/>
                </a:solidFill>
                <a:latin typeface="Arial"/>
              </a:rPr>
              <a:t>Ford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 rot="-5400000">
            <a:off x="5531304" y="2845995"/>
            <a:ext cx="1053092" cy="23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024" tIns="34514" rIns="69024" bIns="34514" anchor="ctr" anchorCtr="0">
            <a:noAutofit/>
          </a:bodyPr>
          <a:lstStyle/>
          <a:p>
            <a:pPr marL="257055" indent="-257055" algn="r" defTabSz="642732">
              <a:buClr>
                <a:srgbClr val="000000"/>
              </a:buClr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Carter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 rot="-5400000">
            <a:off x="6196458" y="2845995"/>
            <a:ext cx="1053092" cy="23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024" tIns="34514" rIns="69024" bIns="34514" anchor="ctr" anchorCtr="0">
            <a:noAutofit/>
          </a:bodyPr>
          <a:lstStyle/>
          <a:p>
            <a:pPr marL="257055" indent="-257055" algn="r" defTabSz="642732">
              <a:buClr>
                <a:srgbClr val="000000"/>
              </a:buClr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Reagan/</a:t>
            </a:r>
            <a:br>
              <a:rPr lang="en-US" sz="1054" b="1" dirty="0">
                <a:solidFill>
                  <a:srgbClr val="FFFFFF"/>
                </a:solidFill>
                <a:latin typeface="Arial"/>
              </a:rPr>
            </a:br>
            <a:r>
              <a:rPr lang="en-US" sz="1054" b="1" dirty="0">
                <a:solidFill>
                  <a:srgbClr val="FFFFFF"/>
                </a:solidFill>
                <a:latin typeface="Arial"/>
              </a:rPr>
              <a:t>Bush I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 rot="-5400000">
            <a:off x="7027216" y="2845995"/>
            <a:ext cx="1053092" cy="23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024" tIns="34514" rIns="69024" bIns="34514" anchor="ctr" anchorCtr="0">
            <a:noAutofit/>
          </a:bodyPr>
          <a:lstStyle/>
          <a:p>
            <a:pPr marL="257055" indent="-257055" algn="r" defTabSz="642732">
              <a:buClr>
                <a:srgbClr val="000000"/>
              </a:buClr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Clinton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 rot="-5400000">
            <a:off x="7741521" y="2845995"/>
            <a:ext cx="1053092" cy="23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024" tIns="34514" rIns="69024" bIns="34514" anchor="ctr" anchorCtr="0">
            <a:noAutofit/>
          </a:bodyPr>
          <a:lstStyle/>
          <a:p>
            <a:pPr marL="257055" indent="-257055" algn="r" defTabSz="642732">
              <a:buClr>
                <a:srgbClr val="000000"/>
              </a:buClr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Bush II</a:t>
            </a: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 rot="-5400000">
            <a:off x="8383835" y="2845995"/>
            <a:ext cx="1053092" cy="23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024" tIns="34514" rIns="69024" bIns="34514" anchor="ctr" anchorCtr="0">
            <a:noAutofit/>
          </a:bodyPr>
          <a:lstStyle/>
          <a:p>
            <a:pPr marL="257055" indent="-257055" algn="r" defTabSz="642732">
              <a:buClr>
                <a:srgbClr val="000000"/>
              </a:buClr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Obama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292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14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7092" y="389158"/>
            <a:ext cx="11230924" cy="950976"/>
          </a:xfrm>
        </p:spPr>
        <p:txBody>
          <a:bodyPr/>
          <a:lstStyle/>
          <a:p>
            <a:r>
              <a:rPr lang="en-US" altLang="en-US" dirty="0"/>
              <a:t>But State Politics Drives Insurance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934466" y="1500815"/>
            <a:ext cx="6340507" cy="297710"/>
          </a:xfrm>
        </p:spPr>
        <p:txBody>
          <a:bodyPr/>
          <a:lstStyle/>
          <a:p>
            <a:r>
              <a:rPr lang="en-US" dirty="0"/>
              <a:t>And Every State is Different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2510803" y="5550248"/>
            <a:ext cx="7680960" cy="311264"/>
          </a:xfrm>
        </p:spPr>
        <p:txBody>
          <a:bodyPr/>
          <a:lstStyle/>
          <a:p>
            <a:r>
              <a:rPr lang="en-US" dirty="0"/>
              <a:t>Source: R Street Insurance Regulation Report Card, December 2016</a:t>
            </a:r>
          </a:p>
          <a:p>
            <a:endParaRPr lang="en-US" dirty="0"/>
          </a:p>
        </p:txBody>
      </p:sp>
      <p:grpSp>
        <p:nvGrpSpPr>
          <p:cNvPr id="198" name="Group 63"/>
          <p:cNvGrpSpPr>
            <a:grpSpLocks/>
          </p:cNvGrpSpPr>
          <p:nvPr/>
        </p:nvGrpSpPr>
        <p:grpSpPr bwMode="auto">
          <a:xfrm>
            <a:off x="4280590" y="4731078"/>
            <a:ext cx="824427" cy="556106"/>
            <a:chOff x="4817" y="3316"/>
            <a:chExt cx="1149" cy="776"/>
          </a:xfrm>
          <a:solidFill>
            <a:schemeClr val="accent3"/>
          </a:solidFill>
        </p:grpSpPr>
        <p:sp>
          <p:nvSpPr>
            <p:cNvPr id="199" name="Freeform 64"/>
            <p:cNvSpPr>
              <a:spLocks/>
            </p:cNvSpPr>
            <p:nvPr/>
          </p:nvSpPr>
          <p:spPr bwMode="auto">
            <a:xfrm>
              <a:off x="5680" y="3787"/>
              <a:ext cx="286" cy="305"/>
            </a:xfrm>
            <a:custGeom>
              <a:avLst/>
              <a:gdLst>
                <a:gd name="T0" fmla="*/ 92 w 856"/>
                <a:gd name="T1" fmla="*/ 297 h 914"/>
                <a:gd name="T2" fmla="*/ 113 w 856"/>
                <a:gd name="T3" fmla="*/ 290 h 914"/>
                <a:gd name="T4" fmla="*/ 111 w 856"/>
                <a:gd name="T5" fmla="*/ 278 h 914"/>
                <a:gd name="T6" fmla="*/ 144 w 856"/>
                <a:gd name="T7" fmla="*/ 259 h 914"/>
                <a:gd name="T8" fmla="*/ 172 w 856"/>
                <a:gd name="T9" fmla="*/ 223 h 914"/>
                <a:gd name="T10" fmla="*/ 190 w 856"/>
                <a:gd name="T11" fmla="*/ 240 h 914"/>
                <a:gd name="T12" fmla="*/ 227 w 856"/>
                <a:gd name="T13" fmla="*/ 220 h 914"/>
                <a:gd name="T14" fmla="*/ 246 w 856"/>
                <a:gd name="T15" fmla="*/ 208 h 914"/>
                <a:gd name="T16" fmla="*/ 255 w 856"/>
                <a:gd name="T17" fmla="*/ 190 h 914"/>
                <a:gd name="T18" fmla="*/ 282 w 856"/>
                <a:gd name="T19" fmla="*/ 174 h 914"/>
                <a:gd name="T20" fmla="*/ 286 w 856"/>
                <a:gd name="T21" fmla="*/ 158 h 914"/>
                <a:gd name="T22" fmla="*/ 258 w 856"/>
                <a:gd name="T23" fmla="*/ 150 h 914"/>
                <a:gd name="T24" fmla="*/ 246 w 856"/>
                <a:gd name="T25" fmla="*/ 109 h 914"/>
                <a:gd name="T26" fmla="*/ 219 w 856"/>
                <a:gd name="T27" fmla="*/ 115 h 914"/>
                <a:gd name="T28" fmla="*/ 219 w 856"/>
                <a:gd name="T29" fmla="*/ 89 h 914"/>
                <a:gd name="T30" fmla="*/ 205 w 856"/>
                <a:gd name="T31" fmla="*/ 74 h 914"/>
                <a:gd name="T32" fmla="*/ 163 w 856"/>
                <a:gd name="T33" fmla="*/ 47 h 914"/>
                <a:gd name="T34" fmla="*/ 131 w 856"/>
                <a:gd name="T35" fmla="*/ 43 h 914"/>
                <a:gd name="T36" fmla="*/ 116 w 856"/>
                <a:gd name="T37" fmla="*/ 27 h 914"/>
                <a:gd name="T38" fmla="*/ 49 w 856"/>
                <a:gd name="T39" fmla="*/ 0 h 914"/>
                <a:gd name="T40" fmla="*/ 40 w 856"/>
                <a:gd name="T41" fmla="*/ 8 h 914"/>
                <a:gd name="T42" fmla="*/ 40 w 856"/>
                <a:gd name="T43" fmla="*/ 31 h 914"/>
                <a:gd name="T44" fmla="*/ 52 w 856"/>
                <a:gd name="T45" fmla="*/ 38 h 914"/>
                <a:gd name="T46" fmla="*/ 52 w 856"/>
                <a:gd name="T47" fmla="*/ 62 h 914"/>
                <a:gd name="T48" fmla="*/ 42 w 856"/>
                <a:gd name="T49" fmla="*/ 77 h 914"/>
                <a:gd name="T50" fmla="*/ 33 w 856"/>
                <a:gd name="T51" fmla="*/ 89 h 914"/>
                <a:gd name="T52" fmla="*/ 16 w 856"/>
                <a:gd name="T53" fmla="*/ 93 h 914"/>
                <a:gd name="T54" fmla="*/ 0 w 856"/>
                <a:gd name="T55" fmla="*/ 123 h 914"/>
                <a:gd name="T56" fmla="*/ 36 w 856"/>
                <a:gd name="T57" fmla="*/ 201 h 914"/>
                <a:gd name="T58" fmla="*/ 36 w 856"/>
                <a:gd name="T59" fmla="*/ 251 h 914"/>
                <a:gd name="T60" fmla="*/ 30 w 856"/>
                <a:gd name="T61" fmla="*/ 266 h 914"/>
                <a:gd name="T62" fmla="*/ 36 w 856"/>
                <a:gd name="T63" fmla="*/ 286 h 914"/>
                <a:gd name="T64" fmla="*/ 79 w 856"/>
                <a:gd name="T65" fmla="*/ 305 h 914"/>
                <a:gd name="T66" fmla="*/ 92 w 856"/>
                <a:gd name="T67" fmla="*/ 297 h 914"/>
                <a:gd name="T68" fmla="*/ 92 w 856"/>
                <a:gd name="T69" fmla="*/ 297 h 9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56" h="914">
                  <a:moveTo>
                    <a:pt x="275" y="890"/>
                  </a:moveTo>
                  <a:lnTo>
                    <a:pt x="339" y="869"/>
                  </a:lnTo>
                  <a:lnTo>
                    <a:pt x="331" y="834"/>
                  </a:lnTo>
                  <a:lnTo>
                    <a:pt x="431" y="776"/>
                  </a:lnTo>
                  <a:lnTo>
                    <a:pt x="514" y="669"/>
                  </a:lnTo>
                  <a:lnTo>
                    <a:pt x="570" y="718"/>
                  </a:lnTo>
                  <a:lnTo>
                    <a:pt x="679" y="659"/>
                  </a:lnTo>
                  <a:lnTo>
                    <a:pt x="735" y="624"/>
                  </a:lnTo>
                  <a:lnTo>
                    <a:pt x="763" y="568"/>
                  </a:lnTo>
                  <a:lnTo>
                    <a:pt x="845" y="520"/>
                  </a:lnTo>
                  <a:lnTo>
                    <a:pt x="856" y="474"/>
                  </a:lnTo>
                  <a:lnTo>
                    <a:pt x="772" y="451"/>
                  </a:lnTo>
                  <a:lnTo>
                    <a:pt x="735" y="326"/>
                  </a:lnTo>
                  <a:lnTo>
                    <a:pt x="654" y="345"/>
                  </a:lnTo>
                  <a:lnTo>
                    <a:pt x="654" y="266"/>
                  </a:lnTo>
                  <a:lnTo>
                    <a:pt x="615" y="221"/>
                  </a:lnTo>
                  <a:lnTo>
                    <a:pt x="487" y="140"/>
                  </a:lnTo>
                  <a:lnTo>
                    <a:pt x="393" y="128"/>
                  </a:lnTo>
                  <a:lnTo>
                    <a:pt x="348" y="82"/>
                  </a:lnTo>
                  <a:lnTo>
                    <a:pt x="146" y="0"/>
                  </a:lnTo>
                  <a:lnTo>
                    <a:pt x="119" y="24"/>
                  </a:lnTo>
                  <a:lnTo>
                    <a:pt x="119" y="93"/>
                  </a:lnTo>
                  <a:lnTo>
                    <a:pt x="156" y="114"/>
                  </a:lnTo>
                  <a:lnTo>
                    <a:pt x="156" y="187"/>
                  </a:lnTo>
                  <a:lnTo>
                    <a:pt x="127" y="232"/>
                  </a:lnTo>
                  <a:lnTo>
                    <a:pt x="99" y="266"/>
                  </a:lnTo>
                  <a:lnTo>
                    <a:pt x="47" y="279"/>
                  </a:lnTo>
                  <a:lnTo>
                    <a:pt x="0" y="368"/>
                  </a:lnTo>
                  <a:lnTo>
                    <a:pt x="109" y="602"/>
                  </a:lnTo>
                  <a:lnTo>
                    <a:pt x="109" y="752"/>
                  </a:lnTo>
                  <a:lnTo>
                    <a:pt x="89" y="796"/>
                  </a:lnTo>
                  <a:lnTo>
                    <a:pt x="109" y="856"/>
                  </a:lnTo>
                  <a:lnTo>
                    <a:pt x="237" y="914"/>
                  </a:lnTo>
                  <a:lnTo>
                    <a:pt x="275" y="89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69056" tIns="34529" rIns="69056" bIns="34529" anchor="ctr" anchorCtr="0">
              <a:noAutofit/>
            </a:bodyPr>
            <a:lstStyle/>
            <a:p>
              <a:pPr algn="ctr" defTabSz="642732">
                <a:buClr>
                  <a:srgbClr val="000000"/>
                </a:buClr>
              </a:pPr>
              <a:endParaRPr lang="en-US" sz="703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" name="Freeform 65"/>
            <p:cNvSpPr>
              <a:spLocks/>
            </p:cNvSpPr>
            <p:nvPr/>
          </p:nvSpPr>
          <p:spPr bwMode="auto">
            <a:xfrm>
              <a:off x="5523" y="3590"/>
              <a:ext cx="169" cy="108"/>
            </a:xfrm>
            <a:custGeom>
              <a:avLst/>
              <a:gdLst>
                <a:gd name="T0" fmla="*/ 169 w 506"/>
                <a:gd name="T1" fmla="*/ 73 h 324"/>
                <a:gd name="T2" fmla="*/ 169 w 506"/>
                <a:gd name="T3" fmla="*/ 51 h 324"/>
                <a:gd name="T4" fmla="*/ 139 w 506"/>
                <a:gd name="T5" fmla="*/ 43 h 324"/>
                <a:gd name="T6" fmla="*/ 133 w 506"/>
                <a:gd name="T7" fmla="*/ 27 h 324"/>
                <a:gd name="T8" fmla="*/ 120 w 506"/>
                <a:gd name="T9" fmla="*/ 27 h 324"/>
                <a:gd name="T10" fmla="*/ 108 w 506"/>
                <a:gd name="T11" fmla="*/ 9 h 324"/>
                <a:gd name="T12" fmla="*/ 74 w 506"/>
                <a:gd name="T13" fmla="*/ 9 h 324"/>
                <a:gd name="T14" fmla="*/ 50 w 506"/>
                <a:gd name="T15" fmla="*/ 27 h 324"/>
                <a:gd name="T16" fmla="*/ 31 w 506"/>
                <a:gd name="T17" fmla="*/ 0 h 324"/>
                <a:gd name="T18" fmla="*/ 16 w 506"/>
                <a:gd name="T19" fmla="*/ 0 h 324"/>
                <a:gd name="T20" fmla="*/ 0 w 506"/>
                <a:gd name="T21" fmla="*/ 16 h 324"/>
                <a:gd name="T22" fmla="*/ 10 w 506"/>
                <a:gd name="T23" fmla="*/ 43 h 324"/>
                <a:gd name="T24" fmla="*/ 37 w 506"/>
                <a:gd name="T25" fmla="*/ 59 h 324"/>
                <a:gd name="T26" fmla="*/ 58 w 506"/>
                <a:gd name="T27" fmla="*/ 81 h 324"/>
                <a:gd name="T28" fmla="*/ 53 w 506"/>
                <a:gd name="T29" fmla="*/ 93 h 324"/>
                <a:gd name="T30" fmla="*/ 90 w 506"/>
                <a:gd name="T31" fmla="*/ 108 h 324"/>
                <a:gd name="T32" fmla="*/ 117 w 506"/>
                <a:gd name="T33" fmla="*/ 89 h 324"/>
                <a:gd name="T34" fmla="*/ 149 w 506"/>
                <a:gd name="T35" fmla="*/ 89 h 324"/>
                <a:gd name="T36" fmla="*/ 169 w 506"/>
                <a:gd name="T37" fmla="*/ 73 h 324"/>
                <a:gd name="T38" fmla="*/ 169 w 506"/>
                <a:gd name="T39" fmla="*/ 73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06" h="324">
                  <a:moveTo>
                    <a:pt x="506" y="219"/>
                  </a:moveTo>
                  <a:lnTo>
                    <a:pt x="506" y="152"/>
                  </a:lnTo>
                  <a:lnTo>
                    <a:pt x="415" y="128"/>
                  </a:lnTo>
                  <a:lnTo>
                    <a:pt x="398" y="80"/>
                  </a:lnTo>
                  <a:lnTo>
                    <a:pt x="359" y="80"/>
                  </a:lnTo>
                  <a:lnTo>
                    <a:pt x="323" y="27"/>
                  </a:lnTo>
                  <a:lnTo>
                    <a:pt x="222" y="27"/>
                  </a:lnTo>
                  <a:lnTo>
                    <a:pt x="150" y="80"/>
                  </a:lnTo>
                  <a:lnTo>
                    <a:pt x="94" y="0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30" y="128"/>
                  </a:lnTo>
                  <a:lnTo>
                    <a:pt x="111" y="176"/>
                  </a:lnTo>
                  <a:lnTo>
                    <a:pt x="174" y="244"/>
                  </a:lnTo>
                  <a:lnTo>
                    <a:pt x="158" y="280"/>
                  </a:lnTo>
                  <a:lnTo>
                    <a:pt x="270" y="324"/>
                  </a:lnTo>
                  <a:lnTo>
                    <a:pt x="350" y="268"/>
                  </a:lnTo>
                  <a:lnTo>
                    <a:pt x="445" y="268"/>
                  </a:lnTo>
                  <a:lnTo>
                    <a:pt x="506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69056" tIns="34529" rIns="69056" bIns="34529" anchor="ctr" anchorCtr="0">
              <a:noAutofit/>
            </a:bodyPr>
            <a:lstStyle/>
            <a:p>
              <a:pPr algn="ctr" defTabSz="642732">
                <a:buClr>
                  <a:srgbClr val="000000"/>
                </a:buClr>
              </a:pPr>
              <a:endParaRPr lang="en-US" sz="703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" name="Freeform 66"/>
            <p:cNvSpPr>
              <a:spLocks/>
            </p:cNvSpPr>
            <p:nvPr/>
          </p:nvSpPr>
          <p:spPr bwMode="auto">
            <a:xfrm>
              <a:off x="5529" y="3675"/>
              <a:ext cx="37" cy="39"/>
            </a:xfrm>
            <a:custGeom>
              <a:avLst/>
              <a:gdLst>
                <a:gd name="T0" fmla="*/ 37 w 110"/>
                <a:gd name="T1" fmla="*/ 36 h 115"/>
                <a:gd name="T2" fmla="*/ 31 w 110"/>
                <a:gd name="T3" fmla="*/ 0 h 115"/>
                <a:gd name="T4" fmla="*/ 0 w 110"/>
                <a:gd name="T5" fmla="*/ 31 h 115"/>
                <a:gd name="T6" fmla="*/ 4 w 110"/>
                <a:gd name="T7" fmla="*/ 39 h 115"/>
                <a:gd name="T8" fmla="*/ 37 w 110"/>
                <a:gd name="T9" fmla="*/ 36 h 115"/>
                <a:gd name="T10" fmla="*/ 37 w 110"/>
                <a:gd name="T11" fmla="*/ 36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" h="115">
                  <a:moveTo>
                    <a:pt x="110" y="107"/>
                  </a:moveTo>
                  <a:lnTo>
                    <a:pt x="92" y="0"/>
                  </a:lnTo>
                  <a:lnTo>
                    <a:pt x="0" y="91"/>
                  </a:lnTo>
                  <a:lnTo>
                    <a:pt x="11" y="115"/>
                  </a:lnTo>
                  <a:lnTo>
                    <a:pt x="110" y="107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69056" tIns="34529" rIns="69056" bIns="34529" anchor="ctr" anchorCtr="0">
              <a:noAutofit/>
            </a:bodyPr>
            <a:lstStyle/>
            <a:p>
              <a:pPr algn="ctr" defTabSz="642732">
                <a:buClr>
                  <a:srgbClr val="000000"/>
                </a:buClr>
              </a:pPr>
              <a:endParaRPr lang="en-US" sz="703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Freeform 67"/>
            <p:cNvSpPr>
              <a:spLocks/>
            </p:cNvSpPr>
            <p:nvPr/>
          </p:nvSpPr>
          <p:spPr bwMode="auto">
            <a:xfrm>
              <a:off x="5441" y="3606"/>
              <a:ext cx="58" cy="54"/>
            </a:xfrm>
            <a:custGeom>
              <a:avLst/>
              <a:gdLst>
                <a:gd name="T0" fmla="*/ 52 w 173"/>
                <a:gd name="T1" fmla="*/ 54 h 161"/>
                <a:gd name="T2" fmla="*/ 58 w 173"/>
                <a:gd name="T3" fmla="*/ 35 h 161"/>
                <a:gd name="T4" fmla="*/ 39 w 173"/>
                <a:gd name="T5" fmla="*/ 16 h 161"/>
                <a:gd name="T6" fmla="*/ 37 w 173"/>
                <a:gd name="T7" fmla="*/ 0 h 161"/>
                <a:gd name="T8" fmla="*/ 0 w 173"/>
                <a:gd name="T9" fmla="*/ 0 h 161"/>
                <a:gd name="T10" fmla="*/ 0 w 173"/>
                <a:gd name="T11" fmla="*/ 19 h 161"/>
                <a:gd name="T12" fmla="*/ 18 w 173"/>
                <a:gd name="T13" fmla="*/ 35 h 161"/>
                <a:gd name="T14" fmla="*/ 52 w 173"/>
                <a:gd name="T15" fmla="*/ 54 h 161"/>
                <a:gd name="T16" fmla="*/ 52 w 173"/>
                <a:gd name="T17" fmla="*/ 54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" h="161">
                  <a:moveTo>
                    <a:pt x="155" y="161"/>
                  </a:moveTo>
                  <a:lnTo>
                    <a:pt x="173" y="104"/>
                  </a:lnTo>
                  <a:lnTo>
                    <a:pt x="116" y="47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56"/>
                  </a:lnTo>
                  <a:lnTo>
                    <a:pt x="54" y="104"/>
                  </a:lnTo>
                  <a:lnTo>
                    <a:pt x="155" y="161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69056" tIns="34529" rIns="69056" bIns="34529" anchor="ctr" anchorCtr="0">
              <a:noAutofit/>
            </a:bodyPr>
            <a:lstStyle/>
            <a:p>
              <a:pPr algn="ctr" defTabSz="642732">
                <a:buClr>
                  <a:srgbClr val="000000"/>
                </a:buClr>
              </a:pPr>
              <a:endParaRPr lang="en-US" sz="703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Freeform 68"/>
            <p:cNvSpPr>
              <a:spLocks/>
            </p:cNvSpPr>
            <p:nvPr/>
          </p:nvSpPr>
          <p:spPr bwMode="auto">
            <a:xfrm>
              <a:off x="5385" y="3537"/>
              <a:ext cx="135" cy="46"/>
            </a:xfrm>
            <a:custGeom>
              <a:avLst/>
              <a:gdLst>
                <a:gd name="T0" fmla="*/ 135 w 407"/>
                <a:gd name="T1" fmla="*/ 19 h 139"/>
                <a:gd name="T2" fmla="*/ 122 w 407"/>
                <a:gd name="T3" fmla="*/ 7 h 139"/>
                <a:gd name="T4" fmla="*/ 89 w 407"/>
                <a:gd name="T5" fmla="*/ 19 h 139"/>
                <a:gd name="T6" fmla="*/ 10 w 407"/>
                <a:gd name="T7" fmla="*/ 0 h 139"/>
                <a:gd name="T8" fmla="*/ 0 w 407"/>
                <a:gd name="T9" fmla="*/ 23 h 139"/>
                <a:gd name="T10" fmla="*/ 0 w 407"/>
                <a:gd name="T11" fmla="*/ 34 h 139"/>
                <a:gd name="T12" fmla="*/ 37 w 407"/>
                <a:gd name="T13" fmla="*/ 38 h 139"/>
                <a:gd name="T14" fmla="*/ 56 w 407"/>
                <a:gd name="T15" fmla="*/ 29 h 139"/>
                <a:gd name="T16" fmla="*/ 74 w 407"/>
                <a:gd name="T17" fmla="*/ 46 h 139"/>
                <a:gd name="T18" fmla="*/ 104 w 407"/>
                <a:gd name="T19" fmla="*/ 46 h 139"/>
                <a:gd name="T20" fmla="*/ 122 w 407"/>
                <a:gd name="T21" fmla="*/ 34 h 139"/>
                <a:gd name="T22" fmla="*/ 135 w 407"/>
                <a:gd name="T23" fmla="*/ 19 h 139"/>
                <a:gd name="T24" fmla="*/ 135 w 407"/>
                <a:gd name="T25" fmla="*/ 19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7" h="139">
                  <a:moveTo>
                    <a:pt x="407" y="57"/>
                  </a:moveTo>
                  <a:lnTo>
                    <a:pt x="369" y="22"/>
                  </a:lnTo>
                  <a:lnTo>
                    <a:pt x="269" y="57"/>
                  </a:lnTo>
                  <a:lnTo>
                    <a:pt x="29" y="0"/>
                  </a:lnTo>
                  <a:lnTo>
                    <a:pt x="0" y="70"/>
                  </a:lnTo>
                  <a:lnTo>
                    <a:pt x="0" y="104"/>
                  </a:lnTo>
                  <a:lnTo>
                    <a:pt x="113" y="115"/>
                  </a:lnTo>
                  <a:lnTo>
                    <a:pt x="169" y="87"/>
                  </a:lnTo>
                  <a:lnTo>
                    <a:pt x="223" y="139"/>
                  </a:lnTo>
                  <a:lnTo>
                    <a:pt x="314" y="139"/>
                  </a:lnTo>
                  <a:lnTo>
                    <a:pt x="369" y="104"/>
                  </a:lnTo>
                  <a:lnTo>
                    <a:pt x="407" y="57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69056" tIns="34529" rIns="69056" bIns="34529" anchor="ctr" anchorCtr="0">
              <a:noAutofit/>
            </a:bodyPr>
            <a:lstStyle/>
            <a:p>
              <a:pPr algn="ctr" defTabSz="642732">
                <a:buClr>
                  <a:srgbClr val="000000"/>
                </a:buClr>
              </a:pPr>
              <a:endParaRPr lang="en-US" sz="703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" name="Freeform 69"/>
            <p:cNvSpPr>
              <a:spLocks/>
            </p:cNvSpPr>
            <p:nvPr/>
          </p:nvSpPr>
          <p:spPr bwMode="auto">
            <a:xfrm>
              <a:off x="5161" y="3429"/>
              <a:ext cx="144" cy="108"/>
            </a:xfrm>
            <a:custGeom>
              <a:avLst/>
              <a:gdLst>
                <a:gd name="T0" fmla="*/ 141 w 433"/>
                <a:gd name="T1" fmla="*/ 96 h 323"/>
                <a:gd name="T2" fmla="*/ 144 w 433"/>
                <a:gd name="T3" fmla="*/ 84 h 323"/>
                <a:gd name="T4" fmla="*/ 129 w 433"/>
                <a:gd name="T5" fmla="*/ 81 h 323"/>
                <a:gd name="T6" fmla="*/ 129 w 433"/>
                <a:gd name="T7" fmla="*/ 54 h 323"/>
                <a:gd name="T8" fmla="*/ 113 w 433"/>
                <a:gd name="T9" fmla="*/ 65 h 323"/>
                <a:gd name="T10" fmla="*/ 98 w 433"/>
                <a:gd name="T11" fmla="*/ 38 h 323"/>
                <a:gd name="T12" fmla="*/ 110 w 433"/>
                <a:gd name="T13" fmla="*/ 38 h 323"/>
                <a:gd name="T14" fmla="*/ 80 w 433"/>
                <a:gd name="T15" fmla="*/ 0 h 323"/>
                <a:gd name="T16" fmla="*/ 61 w 433"/>
                <a:gd name="T17" fmla="*/ 0 h 323"/>
                <a:gd name="T18" fmla="*/ 43 w 433"/>
                <a:gd name="T19" fmla="*/ 31 h 323"/>
                <a:gd name="T20" fmla="*/ 0 w 433"/>
                <a:gd name="T21" fmla="*/ 31 h 323"/>
                <a:gd name="T22" fmla="*/ 16 w 433"/>
                <a:gd name="T23" fmla="*/ 69 h 323"/>
                <a:gd name="T24" fmla="*/ 33 w 433"/>
                <a:gd name="T25" fmla="*/ 100 h 323"/>
                <a:gd name="T26" fmla="*/ 73 w 433"/>
                <a:gd name="T27" fmla="*/ 100 h 323"/>
                <a:gd name="T28" fmla="*/ 65 w 433"/>
                <a:gd name="T29" fmla="*/ 84 h 323"/>
                <a:gd name="T30" fmla="*/ 86 w 433"/>
                <a:gd name="T31" fmla="*/ 84 h 323"/>
                <a:gd name="T32" fmla="*/ 95 w 433"/>
                <a:gd name="T33" fmla="*/ 89 h 323"/>
                <a:gd name="T34" fmla="*/ 107 w 433"/>
                <a:gd name="T35" fmla="*/ 108 h 323"/>
                <a:gd name="T36" fmla="*/ 141 w 433"/>
                <a:gd name="T37" fmla="*/ 96 h 323"/>
                <a:gd name="T38" fmla="*/ 141 w 433"/>
                <a:gd name="T39" fmla="*/ 96 h 3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3" h="323">
                  <a:moveTo>
                    <a:pt x="425" y="287"/>
                  </a:moveTo>
                  <a:lnTo>
                    <a:pt x="433" y="252"/>
                  </a:lnTo>
                  <a:lnTo>
                    <a:pt x="388" y="241"/>
                  </a:lnTo>
                  <a:lnTo>
                    <a:pt x="388" y="161"/>
                  </a:lnTo>
                  <a:lnTo>
                    <a:pt x="341" y="195"/>
                  </a:lnTo>
                  <a:lnTo>
                    <a:pt x="296" y="115"/>
                  </a:lnTo>
                  <a:lnTo>
                    <a:pt x="332" y="115"/>
                  </a:lnTo>
                  <a:lnTo>
                    <a:pt x="240" y="0"/>
                  </a:lnTo>
                  <a:lnTo>
                    <a:pt x="184" y="0"/>
                  </a:lnTo>
                  <a:lnTo>
                    <a:pt x="128" y="92"/>
                  </a:lnTo>
                  <a:lnTo>
                    <a:pt x="0" y="92"/>
                  </a:lnTo>
                  <a:lnTo>
                    <a:pt x="48" y="207"/>
                  </a:lnTo>
                  <a:lnTo>
                    <a:pt x="100" y="299"/>
                  </a:lnTo>
                  <a:lnTo>
                    <a:pt x="221" y="299"/>
                  </a:lnTo>
                  <a:lnTo>
                    <a:pt x="195" y="252"/>
                  </a:lnTo>
                  <a:lnTo>
                    <a:pt x="258" y="252"/>
                  </a:lnTo>
                  <a:lnTo>
                    <a:pt x="286" y="266"/>
                  </a:lnTo>
                  <a:lnTo>
                    <a:pt x="321" y="323"/>
                  </a:lnTo>
                  <a:lnTo>
                    <a:pt x="425" y="287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69056" tIns="34529" rIns="69056" bIns="34529" anchor="ctr" anchorCtr="0">
              <a:noAutofit/>
            </a:bodyPr>
            <a:lstStyle/>
            <a:p>
              <a:pPr algn="ctr" defTabSz="642732">
                <a:buClr>
                  <a:srgbClr val="000000"/>
                </a:buClr>
              </a:pPr>
              <a:endParaRPr lang="en-US" sz="703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" name="Freeform 70"/>
            <p:cNvSpPr>
              <a:spLocks/>
            </p:cNvSpPr>
            <p:nvPr/>
          </p:nvSpPr>
          <p:spPr bwMode="auto">
            <a:xfrm>
              <a:off x="4918" y="3316"/>
              <a:ext cx="117" cy="96"/>
            </a:xfrm>
            <a:custGeom>
              <a:avLst/>
              <a:gdLst>
                <a:gd name="T0" fmla="*/ 80 w 350"/>
                <a:gd name="T1" fmla="*/ 85 h 288"/>
                <a:gd name="T2" fmla="*/ 90 w 350"/>
                <a:gd name="T3" fmla="*/ 74 h 288"/>
                <a:gd name="T4" fmla="*/ 95 w 350"/>
                <a:gd name="T5" fmla="*/ 66 h 288"/>
                <a:gd name="T6" fmla="*/ 95 w 350"/>
                <a:gd name="T7" fmla="*/ 46 h 288"/>
                <a:gd name="T8" fmla="*/ 117 w 350"/>
                <a:gd name="T9" fmla="*/ 34 h 288"/>
                <a:gd name="T10" fmla="*/ 117 w 350"/>
                <a:gd name="T11" fmla="*/ 16 h 288"/>
                <a:gd name="T12" fmla="*/ 105 w 350"/>
                <a:gd name="T13" fmla="*/ 0 h 288"/>
                <a:gd name="T14" fmla="*/ 71 w 350"/>
                <a:gd name="T15" fmla="*/ 0 h 288"/>
                <a:gd name="T16" fmla="*/ 55 w 350"/>
                <a:gd name="T17" fmla="*/ 3 h 288"/>
                <a:gd name="T18" fmla="*/ 16 w 350"/>
                <a:gd name="T19" fmla="*/ 20 h 288"/>
                <a:gd name="T20" fmla="*/ 0 w 350"/>
                <a:gd name="T21" fmla="*/ 42 h 288"/>
                <a:gd name="T22" fmla="*/ 0 w 350"/>
                <a:gd name="T23" fmla="*/ 69 h 288"/>
                <a:gd name="T24" fmla="*/ 40 w 350"/>
                <a:gd name="T25" fmla="*/ 74 h 288"/>
                <a:gd name="T26" fmla="*/ 52 w 350"/>
                <a:gd name="T27" fmla="*/ 96 h 288"/>
                <a:gd name="T28" fmla="*/ 71 w 350"/>
                <a:gd name="T29" fmla="*/ 88 h 288"/>
                <a:gd name="T30" fmla="*/ 80 w 350"/>
                <a:gd name="T31" fmla="*/ 85 h 288"/>
                <a:gd name="T32" fmla="*/ 80 w 350"/>
                <a:gd name="T33" fmla="*/ 85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0" h="288">
                  <a:moveTo>
                    <a:pt x="240" y="254"/>
                  </a:moveTo>
                  <a:lnTo>
                    <a:pt x="269" y="222"/>
                  </a:lnTo>
                  <a:lnTo>
                    <a:pt x="285" y="197"/>
                  </a:lnTo>
                  <a:lnTo>
                    <a:pt x="285" y="139"/>
                  </a:lnTo>
                  <a:lnTo>
                    <a:pt x="350" y="103"/>
                  </a:lnTo>
                  <a:lnTo>
                    <a:pt x="350" y="47"/>
                  </a:lnTo>
                  <a:lnTo>
                    <a:pt x="313" y="0"/>
                  </a:lnTo>
                  <a:lnTo>
                    <a:pt x="212" y="0"/>
                  </a:lnTo>
                  <a:lnTo>
                    <a:pt x="164" y="10"/>
                  </a:lnTo>
                  <a:lnTo>
                    <a:pt x="47" y="59"/>
                  </a:lnTo>
                  <a:lnTo>
                    <a:pt x="0" y="127"/>
                  </a:lnTo>
                  <a:lnTo>
                    <a:pt x="0" y="208"/>
                  </a:lnTo>
                  <a:lnTo>
                    <a:pt x="121" y="222"/>
                  </a:lnTo>
                  <a:lnTo>
                    <a:pt x="156" y="288"/>
                  </a:lnTo>
                  <a:lnTo>
                    <a:pt x="212" y="264"/>
                  </a:lnTo>
                  <a:lnTo>
                    <a:pt x="240" y="254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69056" tIns="34529" rIns="69056" bIns="34529" anchor="ctr" anchorCtr="0">
              <a:noAutofit/>
            </a:bodyPr>
            <a:lstStyle/>
            <a:p>
              <a:pPr algn="ctr" defTabSz="642732">
                <a:buClr>
                  <a:srgbClr val="000000"/>
                </a:buClr>
              </a:pPr>
              <a:endParaRPr lang="en-US" sz="703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Freeform 71"/>
            <p:cNvSpPr>
              <a:spLocks/>
            </p:cNvSpPr>
            <p:nvPr/>
          </p:nvSpPr>
          <p:spPr bwMode="auto">
            <a:xfrm>
              <a:off x="4817" y="3373"/>
              <a:ext cx="51" cy="58"/>
            </a:xfrm>
            <a:custGeom>
              <a:avLst/>
              <a:gdLst>
                <a:gd name="T0" fmla="*/ 6 w 154"/>
                <a:gd name="T1" fmla="*/ 58 h 174"/>
                <a:gd name="T2" fmla="*/ 14 w 154"/>
                <a:gd name="T3" fmla="*/ 35 h 174"/>
                <a:gd name="T4" fmla="*/ 39 w 154"/>
                <a:gd name="T5" fmla="*/ 23 h 174"/>
                <a:gd name="T6" fmla="*/ 39 w 154"/>
                <a:gd name="T7" fmla="*/ 16 h 174"/>
                <a:gd name="T8" fmla="*/ 51 w 154"/>
                <a:gd name="T9" fmla="*/ 0 h 174"/>
                <a:gd name="T10" fmla="*/ 33 w 154"/>
                <a:gd name="T11" fmla="*/ 0 h 174"/>
                <a:gd name="T12" fmla="*/ 21 w 154"/>
                <a:gd name="T13" fmla="*/ 20 h 174"/>
                <a:gd name="T14" fmla="*/ 2 w 154"/>
                <a:gd name="T15" fmla="*/ 23 h 174"/>
                <a:gd name="T16" fmla="*/ 0 w 154"/>
                <a:gd name="T17" fmla="*/ 58 h 174"/>
                <a:gd name="T18" fmla="*/ 6 w 154"/>
                <a:gd name="T19" fmla="*/ 58 h 174"/>
                <a:gd name="T20" fmla="*/ 6 w 154"/>
                <a:gd name="T21" fmla="*/ 58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174">
                  <a:moveTo>
                    <a:pt x="17" y="174"/>
                  </a:moveTo>
                  <a:lnTo>
                    <a:pt x="42" y="104"/>
                  </a:lnTo>
                  <a:lnTo>
                    <a:pt x="117" y="69"/>
                  </a:lnTo>
                  <a:lnTo>
                    <a:pt x="117" y="49"/>
                  </a:lnTo>
                  <a:lnTo>
                    <a:pt x="154" y="0"/>
                  </a:lnTo>
                  <a:lnTo>
                    <a:pt x="99" y="0"/>
                  </a:lnTo>
                  <a:lnTo>
                    <a:pt x="63" y="59"/>
                  </a:lnTo>
                  <a:lnTo>
                    <a:pt x="7" y="69"/>
                  </a:lnTo>
                  <a:lnTo>
                    <a:pt x="0" y="174"/>
                  </a:lnTo>
                  <a:lnTo>
                    <a:pt x="17" y="174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69056" tIns="34529" rIns="69056" bIns="34529" anchor="ctr" anchorCtr="0">
              <a:noAutofit/>
            </a:bodyPr>
            <a:lstStyle/>
            <a:p>
              <a:pPr algn="ctr" defTabSz="642732">
                <a:buClr>
                  <a:srgbClr val="000000"/>
                </a:buClr>
              </a:pPr>
              <a:endParaRPr lang="en-US" sz="703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41293" y="1986021"/>
            <a:ext cx="5309422" cy="3282416"/>
            <a:chOff x="1822057" y="1505027"/>
            <a:chExt cx="7079228" cy="4376554"/>
          </a:xfrm>
        </p:grpSpPr>
        <p:sp>
          <p:nvSpPr>
            <p:cNvPr id="208" name="Freeform 78"/>
            <p:cNvSpPr>
              <a:spLocks/>
            </p:cNvSpPr>
            <p:nvPr/>
          </p:nvSpPr>
          <p:spPr bwMode="auto">
            <a:xfrm>
              <a:off x="2155720" y="1505027"/>
              <a:ext cx="906453" cy="659913"/>
            </a:xfrm>
            <a:custGeom>
              <a:avLst/>
              <a:gdLst>
                <a:gd name="T0" fmla="*/ 8855 w 526"/>
                <a:gd name="T1" fmla="*/ 341445 h 384"/>
                <a:gd name="T2" fmla="*/ 0 w 526"/>
                <a:gd name="T3" fmla="*/ 341445 h 384"/>
                <a:gd name="T4" fmla="*/ 5903 w 526"/>
                <a:gd name="T5" fmla="*/ 317897 h 384"/>
                <a:gd name="T6" fmla="*/ 8855 w 526"/>
                <a:gd name="T7" fmla="*/ 303179 h 384"/>
                <a:gd name="T8" fmla="*/ 11807 w 526"/>
                <a:gd name="T9" fmla="*/ 297292 h 384"/>
                <a:gd name="T10" fmla="*/ 17710 w 526"/>
                <a:gd name="T11" fmla="*/ 309066 h 384"/>
                <a:gd name="T12" fmla="*/ 14758 w 526"/>
                <a:gd name="T13" fmla="*/ 317897 h 384"/>
                <a:gd name="T14" fmla="*/ 29517 w 526"/>
                <a:gd name="T15" fmla="*/ 309066 h 384"/>
                <a:gd name="T16" fmla="*/ 26565 w 526"/>
                <a:gd name="T17" fmla="*/ 297292 h 384"/>
                <a:gd name="T18" fmla="*/ 29517 w 526"/>
                <a:gd name="T19" fmla="*/ 282575 h 384"/>
                <a:gd name="T20" fmla="*/ 20662 w 526"/>
                <a:gd name="T21" fmla="*/ 259027 h 384"/>
                <a:gd name="T22" fmla="*/ 29517 w 526"/>
                <a:gd name="T23" fmla="*/ 259027 h 384"/>
                <a:gd name="T24" fmla="*/ 47227 w 526"/>
                <a:gd name="T25" fmla="*/ 250197 h 384"/>
                <a:gd name="T26" fmla="*/ 35420 w 526"/>
                <a:gd name="T27" fmla="*/ 238423 h 384"/>
                <a:gd name="T28" fmla="*/ 23613 w 526"/>
                <a:gd name="T29" fmla="*/ 244310 h 384"/>
                <a:gd name="T30" fmla="*/ 23613 w 526"/>
                <a:gd name="T31" fmla="*/ 217818 h 384"/>
                <a:gd name="T32" fmla="*/ 26565 w 526"/>
                <a:gd name="T33" fmla="*/ 185440 h 384"/>
                <a:gd name="T34" fmla="*/ 26565 w 526"/>
                <a:gd name="T35" fmla="*/ 144231 h 384"/>
                <a:gd name="T36" fmla="*/ 17710 w 526"/>
                <a:gd name="T37" fmla="*/ 91248 h 384"/>
                <a:gd name="T38" fmla="*/ 20662 w 526"/>
                <a:gd name="T39" fmla="*/ 50039 h 384"/>
                <a:gd name="T40" fmla="*/ 100357 w 526"/>
                <a:gd name="T41" fmla="*/ 79474 h 384"/>
                <a:gd name="T42" fmla="*/ 165293 w 526"/>
                <a:gd name="T43" fmla="*/ 108909 h 384"/>
                <a:gd name="T44" fmla="*/ 197762 w 526"/>
                <a:gd name="T45" fmla="*/ 120683 h 384"/>
                <a:gd name="T46" fmla="*/ 209568 w 526"/>
                <a:gd name="T47" fmla="*/ 129514 h 384"/>
                <a:gd name="T48" fmla="*/ 209568 w 526"/>
                <a:gd name="T49" fmla="*/ 173666 h 384"/>
                <a:gd name="T50" fmla="*/ 191858 w 526"/>
                <a:gd name="T51" fmla="*/ 197214 h 384"/>
                <a:gd name="T52" fmla="*/ 194810 w 526"/>
                <a:gd name="T53" fmla="*/ 217818 h 384"/>
                <a:gd name="T54" fmla="*/ 191858 w 526"/>
                <a:gd name="T55" fmla="*/ 229592 h 384"/>
                <a:gd name="T56" fmla="*/ 197762 w 526"/>
                <a:gd name="T57" fmla="*/ 244310 h 384"/>
                <a:gd name="T58" fmla="*/ 218423 w 526"/>
                <a:gd name="T59" fmla="*/ 203101 h 384"/>
                <a:gd name="T60" fmla="*/ 233182 w 526"/>
                <a:gd name="T61" fmla="*/ 182496 h 384"/>
                <a:gd name="T62" fmla="*/ 250892 w 526"/>
                <a:gd name="T63" fmla="*/ 156005 h 384"/>
                <a:gd name="T64" fmla="*/ 227278 w 526"/>
                <a:gd name="T65" fmla="*/ 85361 h 384"/>
                <a:gd name="T66" fmla="*/ 233182 w 526"/>
                <a:gd name="T67" fmla="*/ 76531 h 384"/>
                <a:gd name="T68" fmla="*/ 250892 w 526"/>
                <a:gd name="T69" fmla="*/ 61813 h 384"/>
                <a:gd name="T70" fmla="*/ 236133 w 526"/>
                <a:gd name="T71" fmla="*/ 38265 h 384"/>
                <a:gd name="T72" fmla="*/ 233182 w 526"/>
                <a:gd name="T73" fmla="*/ 0 h 384"/>
                <a:gd name="T74" fmla="*/ 534251 w 526"/>
                <a:gd name="T75" fmla="*/ 79474 h 384"/>
                <a:gd name="T76" fmla="*/ 776288 w 526"/>
                <a:gd name="T77" fmla="*/ 135401 h 384"/>
                <a:gd name="T78" fmla="*/ 693641 w 526"/>
                <a:gd name="T79" fmla="*/ 503337 h 384"/>
                <a:gd name="T80" fmla="*/ 687738 w 526"/>
                <a:gd name="T81" fmla="*/ 515111 h 384"/>
                <a:gd name="T82" fmla="*/ 693641 w 526"/>
                <a:gd name="T83" fmla="*/ 526885 h 384"/>
                <a:gd name="T84" fmla="*/ 696593 w 526"/>
                <a:gd name="T85" fmla="*/ 538659 h 384"/>
                <a:gd name="T86" fmla="*/ 687738 w 526"/>
                <a:gd name="T87" fmla="*/ 547489 h 384"/>
                <a:gd name="T88" fmla="*/ 690690 w 526"/>
                <a:gd name="T89" fmla="*/ 565150 h 384"/>
                <a:gd name="T90" fmla="*/ 469315 w 526"/>
                <a:gd name="T91" fmla="*/ 520998 h 384"/>
                <a:gd name="T92" fmla="*/ 448653 w 526"/>
                <a:gd name="T93" fmla="*/ 518054 h 384"/>
                <a:gd name="T94" fmla="*/ 427991 w 526"/>
                <a:gd name="T95" fmla="*/ 515111 h 384"/>
                <a:gd name="T96" fmla="*/ 407330 w 526"/>
                <a:gd name="T97" fmla="*/ 518054 h 384"/>
                <a:gd name="T98" fmla="*/ 377813 w 526"/>
                <a:gd name="T99" fmla="*/ 515111 h 384"/>
                <a:gd name="T100" fmla="*/ 351248 w 526"/>
                <a:gd name="T101" fmla="*/ 523941 h 384"/>
                <a:gd name="T102" fmla="*/ 321732 w 526"/>
                <a:gd name="T103" fmla="*/ 518054 h 384"/>
                <a:gd name="T104" fmla="*/ 259747 w 526"/>
                <a:gd name="T105" fmla="*/ 518054 h 384"/>
                <a:gd name="T106" fmla="*/ 212520 w 526"/>
                <a:gd name="T107" fmla="*/ 491563 h 384"/>
                <a:gd name="T108" fmla="*/ 168245 w 526"/>
                <a:gd name="T109" fmla="*/ 491563 h 384"/>
                <a:gd name="T110" fmla="*/ 103308 w 526"/>
                <a:gd name="T111" fmla="*/ 476845 h 384"/>
                <a:gd name="T112" fmla="*/ 100357 w 526"/>
                <a:gd name="T113" fmla="*/ 426806 h 384"/>
                <a:gd name="T114" fmla="*/ 97405 w 526"/>
                <a:gd name="T115" fmla="*/ 397371 h 384"/>
                <a:gd name="T116" fmla="*/ 59033 w 526"/>
                <a:gd name="T117" fmla="*/ 379710 h 384"/>
                <a:gd name="T118" fmla="*/ 50178 w 526"/>
                <a:gd name="T119" fmla="*/ 364993 h 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6" h="384">
                  <a:moveTo>
                    <a:pt x="20" y="242"/>
                  </a:moveTo>
                  <a:lnTo>
                    <a:pt x="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4" y="216"/>
                  </a:lnTo>
                  <a:lnTo>
                    <a:pt x="6" y="210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8" y="202"/>
                  </a:lnTo>
                  <a:lnTo>
                    <a:pt x="10" y="202"/>
                  </a:lnTo>
                  <a:lnTo>
                    <a:pt x="12" y="210"/>
                  </a:lnTo>
                  <a:lnTo>
                    <a:pt x="10" y="214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20" y="210"/>
                  </a:lnTo>
                  <a:lnTo>
                    <a:pt x="18" y="208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20" y="192"/>
                  </a:lnTo>
                  <a:lnTo>
                    <a:pt x="14" y="190"/>
                  </a:lnTo>
                  <a:lnTo>
                    <a:pt x="14" y="176"/>
                  </a:lnTo>
                  <a:lnTo>
                    <a:pt x="16" y="174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16" y="166"/>
                  </a:lnTo>
                  <a:lnTo>
                    <a:pt x="16" y="154"/>
                  </a:lnTo>
                  <a:lnTo>
                    <a:pt x="16" y="148"/>
                  </a:lnTo>
                  <a:lnTo>
                    <a:pt x="18" y="136"/>
                  </a:lnTo>
                  <a:lnTo>
                    <a:pt x="18" y="126"/>
                  </a:lnTo>
                  <a:lnTo>
                    <a:pt x="16" y="118"/>
                  </a:lnTo>
                  <a:lnTo>
                    <a:pt x="18" y="98"/>
                  </a:lnTo>
                  <a:lnTo>
                    <a:pt x="20" y="90"/>
                  </a:lnTo>
                  <a:lnTo>
                    <a:pt x="12" y="62"/>
                  </a:lnTo>
                  <a:lnTo>
                    <a:pt x="12" y="44"/>
                  </a:lnTo>
                  <a:lnTo>
                    <a:pt x="14" y="34"/>
                  </a:lnTo>
                  <a:lnTo>
                    <a:pt x="18" y="18"/>
                  </a:lnTo>
                  <a:lnTo>
                    <a:pt x="68" y="54"/>
                  </a:lnTo>
                  <a:lnTo>
                    <a:pt x="92" y="68"/>
                  </a:lnTo>
                  <a:lnTo>
                    <a:pt x="112" y="74"/>
                  </a:lnTo>
                  <a:lnTo>
                    <a:pt x="124" y="82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42" y="88"/>
                  </a:lnTo>
                  <a:lnTo>
                    <a:pt x="144" y="114"/>
                  </a:lnTo>
                  <a:lnTo>
                    <a:pt x="142" y="118"/>
                  </a:lnTo>
                  <a:lnTo>
                    <a:pt x="134" y="124"/>
                  </a:lnTo>
                  <a:lnTo>
                    <a:pt x="130" y="134"/>
                  </a:lnTo>
                  <a:lnTo>
                    <a:pt x="130" y="144"/>
                  </a:lnTo>
                  <a:lnTo>
                    <a:pt x="132" y="148"/>
                  </a:lnTo>
                  <a:lnTo>
                    <a:pt x="132" y="152"/>
                  </a:lnTo>
                  <a:lnTo>
                    <a:pt x="130" y="156"/>
                  </a:lnTo>
                  <a:lnTo>
                    <a:pt x="130" y="162"/>
                  </a:lnTo>
                  <a:lnTo>
                    <a:pt x="134" y="166"/>
                  </a:lnTo>
                  <a:lnTo>
                    <a:pt x="144" y="160"/>
                  </a:lnTo>
                  <a:lnTo>
                    <a:pt x="148" y="138"/>
                  </a:lnTo>
                  <a:lnTo>
                    <a:pt x="154" y="134"/>
                  </a:lnTo>
                  <a:lnTo>
                    <a:pt x="158" y="124"/>
                  </a:lnTo>
                  <a:lnTo>
                    <a:pt x="170" y="110"/>
                  </a:lnTo>
                  <a:lnTo>
                    <a:pt x="170" y="106"/>
                  </a:lnTo>
                  <a:lnTo>
                    <a:pt x="164" y="86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8" y="52"/>
                  </a:lnTo>
                  <a:lnTo>
                    <a:pt x="164" y="54"/>
                  </a:lnTo>
                  <a:lnTo>
                    <a:pt x="170" y="42"/>
                  </a:lnTo>
                  <a:lnTo>
                    <a:pt x="168" y="28"/>
                  </a:lnTo>
                  <a:lnTo>
                    <a:pt x="160" y="26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262" y="28"/>
                  </a:lnTo>
                  <a:lnTo>
                    <a:pt x="362" y="54"/>
                  </a:lnTo>
                  <a:lnTo>
                    <a:pt x="524" y="92"/>
                  </a:lnTo>
                  <a:lnTo>
                    <a:pt x="526" y="92"/>
                  </a:lnTo>
                  <a:lnTo>
                    <a:pt x="470" y="342"/>
                  </a:lnTo>
                  <a:lnTo>
                    <a:pt x="468" y="344"/>
                  </a:lnTo>
                  <a:lnTo>
                    <a:pt x="466" y="350"/>
                  </a:lnTo>
                  <a:lnTo>
                    <a:pt x="468" y="354"/>
                  </a:lnTo>
                  <a:lnTo>
                    <a:pt x="470" y="358"/>
                  </a:lnTo>
                  <a:lnTo>
                    <a:pt x="472" y="362"/>
                  </a:lnTo>
                  <a:lnTo>
                    <a:pt x="472" y="366"/>
                  </a:lnTo>
                  <a:lnTo>
                    <a:pt x="470" y="366"/>
                  </a:lnTo>
                  <a:lnTo>
                    <a:pt x="466" y="372"/>
                  </a:lnTo>
                  <a:lnTo>
                    <a:pt x="466" y="378"/>
                  </a:lnTo>
                  <a:lnTo>
                    <a:pt x="468" y="384"/>
                  </a:lnTo>
                  <a:lnTo>
                    <a:pt x="330" y="352"/>
                  </a:lnTo>
                  <a:lnTo>
                    <a:pt x="318" y="354"/>
                  </a:lnTo>
                  <a:lnTo>
                    <a:pt x="312" y="354"/>
                  </a:lnTo>
                  <a:lnTo>
                    <a:pt x="304" y="352"/>
                  </a:lnTo>
                  <a:lnTo>
                    <a:pt x="296" y="352"/>
                  </a:lnTo>
                  <a:lnTo>
                    <a:pt x="290" y="350"/>
                  </a:lnTo>
                  <a:lnTo>
                    <a:pt x="284" y="350"/>
                  </a:lnTo>
                  <a:lnTo>
                    <a:pt x="276" y="352"/>
                  </a:lnTo>
                  <a:lnTo>
                    <a:pt x="266" y="350"/>
                  </a:lnTo>
                  <a:lnTo>
                    <a:pt x="256" y="350"/>
                  </a:lnTo>
                  <a:lnTo>
                    <a:pt x="246" y="354"/>
                  </a:lnTo>
                  <a:lnTo>
                    <a:pt x="238" y="356"/>
                  </a:lnTo>
                  <a:lnTo>
                    <a:pt x="222" y="354"/>
                  </a:lnTo>
                  <a:lnTo>
                    <a:pt x="218" y="352"/>
                  </a:lnTo>
                  <a:lnTo>
                    <a:pt x="206" y="346"/>
                  </a:lnTo>
                  <a:lnTo>
                    <a:pt x="176" y="352"/>
                  </a:lnTo>
                  <a:lnTo>
                    <a:pt x="170" y="342"/>
                  </a:lnTo>
                  <a:lnTo>
                    <a:pt x="144" y="334"/>
                  </a:lnTo>
                  <a:lnTo>
                    <a:pt x="130" y="332"/>
                  </a:lnTo>
                  <a:lnTo>
                    <a:pt x="114" y="334"/>
                  </a:lnTo>
                  <a:lnTo>
                    <a:pt x="90" y="332"/>
                  </a:lnTo>
                  <a:lnTo>
                    <a:pt x="70" y="324"/>
                  </a:lnTo>
                  <a:lnTo>
                    <a:pt x="66" y="314"/>
                  </a:lnTo>
                  <a:lnTo>
                    <a:pt x="68" y="290"/>
                  </a:lnTo>
                  <a:lnTo>
                    <a:pt x="70" y="284"/>
                  </a:lnTo>
                  <a:lnTo>
                    <a:pt x="66" y="270"/>
                  </a:lnTo>
                  <a:lnTo>
                    <a:pt x="52" y="258"/>
                  </a:lnTo>
                  <a:lnTo>
                    <a:pt x="40" y="258"/>
                  </a:lnTo>
                  <a:lnTo>
                    <a:pt x="40" y="254"/>
                  </a:lnTo>
                  <a:lnTo>
                    <a:pt x="34" y="248"/>
                  </a:lnTo>
                  <a:lnTo>
                    <a:pt x="20" y="242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" name="Freeform 79"/>
            <p:cNvSpPr>
              <a:spLocks/>
            </p:cNvSpPr>
            <p:nvPr/>
          </p:nvSpPr>
          <p:spPr bwMode="auto">
            <a:xfrm>
              <a:off x="1912888" y="1922107"/>
              <a:ext cx="1088113" cy="906452"/>
            </a:xfrm>
            <a:custGeom>
              <a:avLst/>
              <a:gdLst>
                <a:gd name="T0" fmla="*/ 8819 w 634"/>
                <a:gd name="T1" fmla="*/ 576335 h 528"/>
                <a:gd name="T2" fmla="*/ 5879 w 634"/>
                <a:gd name="T3" fmla="*/ 532228 h 528"/>
                <a:gd name="T4" fmla="*/ 14698 w 634"/>
                <a:gd name="T5" fmla="*/ 496942 h 528"/>
                <a:gd name="T6" fmla="*/ 17638 w 634"/>
                <a:gd name="T7" fmla="*/ 441073 h 528"/>
                <a:gd name="T8" fmla="*/ 32336 w 634"/>
                <a:gd name="T9" fmla="*/ 429311 h 528"/>
                <a:gd name="T10" fmla="*/ 44094 w 634"/>
                <a:gd name="T11" fmla="*/ 408727 h 528"/>
                <a:gd name="T12" fmla="*/ 49974 w 634"/>
                <a:gd name="T13" fmla="*/ 385204 h 528"/>
                <a:gd name="T14" fmla="*/ 91129 w 634"/>
                <a:gd name="T15" fmla="*/ 323453 h 528"/>
                <a:gd name="T16" fmla="*/ 144042 w 634"/>
                <a:gd name="T17" fmla="*/ 197012 h 528"/>
                <a:gd name="T18" fmla="*/ 179317 w 634"/>
                <a:gd name="T19" fmla="*/ 111738 h 528"/>
                <a:gd name="T20" fmla="*/ 208714 w 634"/>
                <a:gd name="T21" fmla="*/ 29405 h 528"/>
                <a:gd name="T22" fmla="*/ 211653 w 634"/>
                <a:gd name="T23" fmla="*/ 2940 h 528"/>
                <a:gd name="T24" fmla="*/ 232231 w 634"/>
                <a:gd name="T25" fmla="*/ 2940 h 528"/>
                <a:gd name="T26" fmla="*/ 258688 w 634"/>
                <a:gd name="T27" fmla="*/ 8821 h 528"/>
                <a:gd name="T28" fmla="*/ 267506 w 634"/>
                <a:gd name="T29" fmla="*/ 23524 h 528"/>
                <a:gd name="T30" fmla="*/ 305722 w 634"/>
                <a:gd name="T31" fmla="*/ 41167 h 528"/>
                <a:gd name="T32" fmla="*/ 308661 w 634"/>
                <a:gd name="T33" fmla="*/ 70572 h 528"/>
                <a:gd name="T34" fmla="*/ 311601 w 634"/>
                <a:gd name="T35" fmla="*/ 120560 h 528"/>
                <a:gd name="T36" fmla="*/ 376273 w 634"/>
                <a:gd name="T37" fmla="*/ 135262 h 528"/>
                <a:gd name="T38" fmla="*/ 420367 w 634"/>
                <a:gd name="T39" fmla="*/ 135262 h 528"/>
                <a:gd name="T40" fmla="*/ 467401 w 634"/>
                <a:gd name="T41" fmla="*/ 161727 h 528"/>
                <a:gd name="T42" fmla="*/ 529134 w 634"/>
                <a:gd name="T43" fmla="*/ 161727 h 528"/>
                <a:gd name="T44" fmla="*/ 558530 w 634"/>
                <a:gd name="T45" fmla="*/ 167608 h 528"/>
                <a:gd name="T46" fmla="*/ 584987 w 634"/>
                <a:gd name="T47" fmla="*/ 158786 h 528"/>
                <a:gd name="T48" fmla="*/ 614383 w 634"/>
                <a:gd name="T49" fmla="*/ 161727 h 528"/>
                <a:gd name="T50" fmla="*/ 634960 w 634"/>
                <a:gd name="T51" fmla="*/ 158786 h 528"/>
                <a:gd name="T52" fmla="*/ 655538 w 634"/>
                <a:gd name="T53" fmla="*/ 161727 h 528"/>
                <a:gd name="T54" fmla="*/ 676115 w 634"/>
                <a:gd name="T55" fmla="*/ 164667 h 528"/>
                <a:gd name="T56" fmla="*/ 896587 w 634"/>
                <a:gd name="T57" fmla="*/ 208774 h 528"/>
                <a:gd name="T58" fmla="*/ 908346 w 634"/>
                <a:gd name="T59" fmla="*/ 235239 h 528"/>
                <a:gd name="T60" fmla="*/ 928923 w 634"/>
                <a:gd name="T61" fmla="*/ 247001 h 528"/>
                <a:gd name="T62" fmla="*/ 881889 w 634"/>
                <a:gd name="T63" fmla="*/ 344037 h 528"/>
                <a:gd name="T64" fmla="*/ 870131 w 634"/>
                <a:gd name="T65" fmla="*/ 361680 h 528"/>
                <a:gd name="T66" fmla="*/ 843674 w 634"/>
                <a:gd name="T67" fmla="*/ 382263 h 528"/>
                <a:gd name="T68" fmla="*/ 814278 w 634"/>
                <a:gd name="T69" fmla="*/ 438132 h 528"/>
                <a:gd name="T70" fmla="*/ 834855 w 634"/>
                <a:gd name="T71" fmla="*/ 455775 h 528"/>
                <a:gd name="T72" fmla="*/ 837795 w 634"/>
                <a:gd name="T73" fmla="*/ 476359 h 528"/>
                <a:gd name="T74" fmla="*/ 831916 w 634"/>
                <a:gd name="T75" fmla="*/ 482240 h 528"/>
                <a:gd name="T76" fmla="*/ 817217 w 634"/>
                <a:gd name="T77" fmla="*/ 517525 h 528"/>
                <a:gd name="T78" fmla="*/ 446824 w 634"/>
                <a:gd name="T79" fmla="*/ 702776 h 5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528">
                  <a:moveTo>
                    <a:pt x="8" y="398"/>
                  </a:moveTo>
                  <a:lnTo>
                    <a:pt x="6" y="392"/>
                  </a:lnTo>
                  <a:lnTo>
                    <a:pt x="0" y="372"/>
                  </a:lnTo>
                  <a:lnTo>
                    <a:pt x="4" y="362"/>
                  </a:lnTo>
                  <a:lnTo>
                    <a:pt x="4" y="354"/>
                  </a:lnTo>
                  <a:lnTo>
                    <a:pt x="10" y="338"/>
                  </a:lnTo>
                  <a:lnTo>
                    <a:pt x="8" y="306"/>
                  </a:lnTo>
                  <a:lnTo>
                    <a:pt x="12" y="300"/>
                  </a:lnTo>
                  <a:lnTo>
                    <a:pt x="18" y="296"/>
                  </a:lnTo>
                  <a:lnTo>
                    <a:pt x="22" y="292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2" y="264"/>
                  </a:lnTo>
                  <a:lnTo>
                    <a:pt x="34" y="262"/>
                  </a:lnTo>
                  <a:lnTo>
                    <a:pt x="54" y="240"/>
                  </a:lnTo>
                  <a:lnTo>
                    <a:pt x="62" y="220"/>
                  </a:lnTo>
                  <a:lnTo>
                    <a:pt x="78" y="188"/>
                  </a:lnTo>
                  <a:lnTo>
                    <a:pt x="98" y="134"/>
                  </a:lnTo>
                  <a:lnTo>
                    <a:pt x="110" y="110"/>
                  </a:lnTo>
                  <a:lnTo>
                    <a:pt x="122" y="76"/>
                  </a:lnTo>
                  <a:lnTo>
                    <a:pt x="136" y="34"/>
                  </a:lnTo>
                  <a:lnTo>
                    <a:pt x="142" y="20"/>
                  </a:lnTo>
                  <a:lnTo>
                    <a:pt x="144" y="6"/>
                  </a:lnTo>
                  <a:lnTo>
                    <a:pt x="144" y="2"/>
                  </a:lnTo>
                  <a:lnTo>
                    <a:pt x="150" y="0"/>
                  </a:lnTo>
                  <a:lnTo>
                    <a:pt x="158" y="2"/>
                  </a:lnTo>
                  <a:lnTo>
                    <a:pt x="162" y="0"/>
                  </a:lnTo>
                  <a:lnTo>
                    <a:pt x="176" y="6"/>
                  </a:lnTo>
                  <a:lnTo>
                    <a:pt x="182" y="12"/>
                  </a:lnTo>
                  <a:lnTo>
                    <a:pt x="182" y="16"/>
                  </a:lnTo>
                  <a:lnTo>
                    <a:pt x="194" y="16"/>
                  </a:lnTo>
                  <a:lnTo>
                    <a:pt x="208" y="28"/>
                  </a:lnTo>
                  <a:lnTo>
                    <a:pt x="212" y="42"/>
                  </a:lnTo>
                  <a:lnTo>
                    <a:pt x="210" y="48"/>
                  </a:lnTo>
                  <a:lnTo>
                    <a:pt x="208" y="72"/>
                  </a:lnTo>
                  <a:lnTo>
                    <a:pt x="212" y="82"/>
                  </a:lnTo>
                  <a:lnTo>
                    <a:pt x="232" y="90"/>
                  </a:lnTo>
                  <a:lnTo>
                    <a:pt x="256" y="92"/>
                  </a:lnTo>
                  <a:lnTo>
                    <a:pt x="272" y="90"/>
                  </a:lnTo>
                  <a:lnTo>
                    <a:pt x="286" y="92"/>
                  </a:lnTo>
                  <a:lnTo>
                    <a:pt x="312" y="100"/>
                  </a:lnTo>
                  <a:lnTo>
                    <a:pt x="318" y="110"/>
                  </a:lnTo>
                  <a:lnTo>
                    <a:pt x="348" y="104"/>
                  </a:lnTo>
                  <a:lnTo>
                    <a:pt x="360" y="110"/>
                  </a:lnTo>
                  <a:lnTo>
                    <a:pt x="364" y="112"/>
                  </a:lnTo>
                  <a:lnTo>
                    <a:pt x="380" y="114"/>
                  </a:lnTo>
                  <a:lnTo>
                    <a:pt x="388" y="112"/>
                  </a:lnTo>
                  <a:lnTo>
                    <a:pt x="398" y="108"/>
                  </a:lnTo>
                  <a:lnTo>
                    <a:pt x="408" y="108"/>
                  </a:lnTo>
                  <a:lnTo>
                    <a:pt x="418" y="110"/>
                  </a:lnTo>
                  <a:lnTo>
                    <a:pt x="426" y="108"/>
                  </a:lnTo>
                  <a:lnTo>
                    <a:pt x="432" y="108"/>
                  </a:lnTo>
                  <a:lnTo>
                    <a:pt x="438" y="110"/>
                  </a:lnTo>
                  <a:lnTo>
                    <a:pt x="446" y="110"/>
                  </a:lnTo>
                  <a:lnTo>
                    <a:pt x="454" y="112"/>
                  </a:lnTo>
                  <a:lnTo>
                    <a:pt x="460" y="112"/>
                  </a:lnTo>
                  <a:lnTo>
                    <a:pt x="472" y="110"/>
                  </a:lnTo>
                  <a:lnTo>
                    <a:pt x="610" y="142"/>
                  </a:lnTo>
                  <a:lnTo>
                    <a:pt x="612" y="150"/>
                  </a:lnTo>
                  <a:lnTo>
                    <a:pt x="618" y="160"/>
                  </a:lnTo>
                  <a:lnTo>
                    <a:pt x="624" y="162"/>
                  </a:lnTo>
                  <a:lnTo>
                    <a:pt x="632" y="168"/>
                  </a:lnTo>
                  <a:lnTo>
                    <a:pt x="634" y="182"/>
                  </a:lnTo>
                  <a:lnTo>
                    <a:pt x="600" y="234"/>
                  </a:lnTo>
                  <a:lnTo>
                    <a:pt x="594" y="240"/>
                  </a:lnTo>
                  <a:lnTo>
                    <a:pt x="592" y="246"/>
                  </a:lnTo>
                  <a:lnTo>
                    <a:pt x="586" y="254"/>
                  </a:lnTo>
                  <a:lnTo>
                    <a:pt x="574" y="260"/>
                  </a:lnTo>
                  <a:lnTo>
                    <a:pt x="558" y="286"/>
                  </a:lnTo>
                  <a:lnTo>
                    <a:pt x="554" y="298"/>
                  </a:lnTo>
                  <a:lnTo>
                    <a:pt x="556" y="306"/>
                  </a:lnTo>
                  <a:lnTo>
                    <a:pt x="568" y="310"/>
                  </a:lnTo>
                  <a:lnTo>
                    <a:pt x="572" y="318"/>
                  </a:lnTo>
                  <a:lnTo>
                    <a:pt x="570" y="324"/>
                  </a:lnTo>
                  <a:lnTo>
                    <a:pt x="568" y="326"/>
                  </a:lnTo>
                  <a:lnTo>
                    <a:pt x="566" y="328"/>
                  </a:lnTo>
                  <a:lnTo>
                    <a:pt x="566" y="340"/>
                  </a:lnTo>
                  <a:lnTo>
                    <a:pt x="556" y="352"/>
                  </a:lnTo>
                  <a:lnTo>
                    <a:pt x="516" y="528"/>
                  </a:lnTo>
                  <a:lnTo>
                    <a:pt x="304" y="478"/>
                  </a:lnTo>
                  <a:lnTo>
                    <a:pt x="8" y="39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Freeform 80"/>
            <p:cNvSpPr>
              <a:spLocks/>
            </p:cNvSpPr>
            <p:nvPr/>
          </p:nvSpPr>
          <p:spPr bwMode="auto">
            <a:xfrm>
              <a:off x="1822057" y="2606117"/>
              <a:ext cx="1084407" cy="1849979"/>
            </a:xfrm>
            <a:custGeom>
              <a:avLst/>
              <a:gdLst>
                <a:gd name="T0" fmla="*/ 524782 w 630"/>
                <a:gd name="T1" fmla="*/ 1546042 h 1076"/>
                <a:gd name="T2" fmla="*/ 527731 w 630"/>
                <a:gd name="T3" fmla="*/ 1522483 h 1076"/>
                <a:gd name="T4" fmla="*/ 515938 w 630"/>
                <a:gd name="T5" fmla="*/ 1504814 h 1076"/>
                <a:gd name="T6" fmla="*/ 492352 w 630"/>
                <a:gd name="T7" fmla="*/ 1401745 h 1076"/>
                <a:gd name="T8" fmla="*/ 436336 w 630"/>
                <a:gd name="T9" fmla="*/ 1342848 h 1076"/>
                <a:gd name="T10" fmla="*/ 415698 w 630"/>
                <a:gd name="T11" fmla="*/ 1319289 h 1076"/>
                <a:gd name="T12" fmla="*/ 403906 w 630"/>
                <a:gd name="T13" fmla="*/ 1289841 h 1076"/>
                <a:gd name="T14" fmla="*/ 336097 w 630"/>
                <a:gd name="T15" fmla="*/ 1263337 h 1076"/>
                <a:gd name="T16" fmla="*/ 285977 w 630"/>
                <a:gd name="T17" fmla="*/ 1210330 h 1076"/>
                <a:gd name="T18" fmla="*/ 194582 w 630"/>
                <a:gd name="T19" fmla="*/ 1174992 h 1076"/>
                <a:gd name="T20" fmla="*/ 188686 w 630"/>
                <a:gd name="T21" fmla="*/ 1139654 h 1076"/>
                <a:gd name="T22" fmla="*/ 200479 w 630"/>
                <a:gd name="T23" fmla="*/ 1089592 h 1076"/>
                <a:gd name="T24" fmla="*/ 182789 w 630"/>
                <a:gd name="T25" fmla="*/ 1048364 h 1076"/>
                <a:gd name="T26" fmla="*/ 188686 w 630"/>
                <a:gd name="T27" fmla="*/ 1030695 h 1076"/>
                <a:gd name="T28" fmla="*/ 138566 w 630"/>
                <a:gd name="T29" fmla="*/ 939405 h 1076"/>
                <a:gd name="T30" fmla="*/ 103188 w 630"/>
                <a:gd name="T31" fmla="*/ 874618 h 1076"/>
                <a:gd name="T32" fmla="*/ 120877 w 630"/>
                <a:gd name="T33" fmla="*/ 830445 h 1076"/>
                <a:gd name="T34" fmla="*/ 126773 w 630"/>
                <a:gd name="T35" fmla="*/ 783328 h 1076"/>
                <a:gd name="T36" fmla="*/ 82550 w 630"/>
                <a:gd name="T37" fmla="*/ 739155 h 1076"/>
                <a:gd name="T38" fmla="*/ 85498 w 630"/>
                <a:gd name="T39" fmla="*/ 671424 h 1076"/>
                <a:gd name="T40" fmla="*/ 100239 w 630"/>
                <a:gd name="T41" fmla="*/ 644920 h 1076"/>
                <a:gd name="T42" fmla="*/ 106136 w 630"/>
                <a:gd name="T43" fmla="*/ 677314 h 1076"/>
                <a:gd name="T44" fmla="*/ 129721 w 630"/>
                <a:gd name="T45" fmla="*/ 671424 h 1076"/>
                <a:gd name="T46" fmla="*/ 120877 w 630"/>
                <a:gd name="T47" fmla="*/ 609582 h 1076"/>
                <a:gd name="T48" fmla="*/ 103188 w 630"/>
                <a:gd name="T49" fmla="*/ 627251 h 1076"/>
                <a:gd name="T50" fmla="*/ 67809 w 630"/>
                <a:gd name="T51" fmla="*/ 606637 h 1076"/>
                <a:gd name="T52" fmla="*/ 56016 w 630"/>
                <a:gd name="T53" fmla="*/ 583079 h 1076"/>
                <a:gd name="T54" fmla="*/ 26534 w 630"/>
                <a:gd name="T55" fmla="*/ 485899 h 1076"/>
                <a:gd name="T56" fmla="*/ 14741 w 630"/>
                <a:gd name="T57" fmla="*/ 412278 h 1076"/>
                <a:gd name="T58" fmla="*/ 32430 w 630"/>
                <a:gd name="T59" fmla="*/ 353381 h 1076"/>
                <a:gd name="T60" fmla="*/ 17689 w 630"/>
                <a:gd name="T61" fmla="*/ 282705 h 1076"/>
                <a:gd name="T62" fmla="*/ 5896 w 630"/>
                <a:gd name="T63" fmla="*/ 259146 h 1076"/>
                <a:gd name="T64" fmla="*/ 2948 w 630"/>
                <a:gd name="T65" fmla="*/ 220863 h 1076"/>
                <a:gd name="T66" fmla="*/ 58964 w 630"/>
                <a:gd name="T67" fmla="*/ 138408 h 1076"/>
                <a:gd name="T68" fmla="*/ 70757 w 630"/>
                <a:gd name="T69" fmla="*/ 103069 h 1076"/>
                <a:gd name="T70" fmla="*/ 73705 w 630"/>
                <a:gd name="T71" fmla="*/ 26504 h 1076"/>
                <a:gd name="T72" fmla="*/ 524782 w 630"/>
                <a:gd name="T73" fmla="*/ 117794 h 1076"/>
                <a:gd name="T74" fmla="*/ 893309 w 630"/>
                <a:gd name="T75" fmla="*/ 1275117 h 1076"/>
                <a:gd name="T76" fmla="*/ 902154 w 630"/>
                <a:gd name="T77" fmla="*/ 1307510 h 1076"/>
                <a:gd name="T78" fmla="*/ 910999 w 630"/>
                <a:gd name="T79" fmla="*/ 1348738 h 1076"/>
                <a:gd name="T80" fmla="*/ 928688 w 630"/>
                <a:gd name="T81" fmla="*/ 1375241 h 1076"/>
                <a:gd name="T82" fmla="*/ 908050 w 630"/>
                <a:gd name="T83" fmla="*/ 1389965 h 1076"/>
                <a:gd name="T84" fmla="*/ 866775 w 630"/>
                <a:gd name="T85" fmla="*/ 1451807 h 1076"/>
                <a:gd name="T86" fmla="*/ 831397 w 630"/>
                <a:gd name="T87" fmla="*/ 1490090 h 1076"/>
                <a:gd name="T88" fmla="*/ 828449 w 630"/>
                <a:gd name="T89" fmla="*/ 1528373 h 1076"/>
                <a:gd name="T90" fmla="*/ 852034 w 630"/>
                <a:gd name="T91" fmla="*/ 1557821 h 1076"/>
                <a:gd name="T92" fmla="*/ 834345 w 630"/>
                <a:gd name="T93" fmla="*/ 1584325 h 10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30" h="1076">
                  <a:moveTo>
                    <a:pt x="548" y="1072"/>
                  </a:moveTo>
                  <a:lnTo>
                    <a:pt x="358" y="1052"/>
                  </a:lnTo>
                  <a:lnTo>
                    <a:pt x="356" y="1050"/>
                  </a:lnTo>
                  <a:lnTo>
                    <a:pt x="354" y="1040"/>
                  </a:lnTo>
                  <a:lnTo>
                    <a:pt x="356" y="1036"/>
                  </a:lnTo>
                  <a:lnTo>
                    <a:pt x="358" y="1034"/>
                  </a:lnTo>
                  <a:lnTo>
                    <a:pt x="356" y="1032"/>
                  </a:lnTo>
                  <a:lnTo>
                    <a:pt x="352" y="1030"/>
                  </a:lnTo>
                  <a:lnTo>
                    <a:pt x="350" y="1022"/>
                  </a:lnTo>
                  <a:lnTo>
                    <a:pt x="352" y="1020"/>
                  </a:lnTo>
                  <a:lnTo>
                    <a:pt x="350" y="988"/>
                  </a:lnTo>
                  <a:lnTo>
                    <a:pt x="334" y="952"/>
                  </a:lnTo>
                  <a:lnTo>
                    <a:pt x="324" y="942"/>
                  </a:lnTo>
                  <a:lnTo>
                    <a:pt x="316" y="928"/>
                  </a:lnTo>
                  <a:lnTo>
                    <a:pt x="296" y="912"/>
                  </a:lnTo>
                  <a:lnTo>
                    <a:pt x="284" y="912"/>
                  </a:lnTo>
                  <a:lnTo>
                    <a:pt x="278" y="906"/>
                  </a:lnTo>
                  <a:lnTo>
                    <a:pt x="282" y="896"/>
                  </a:lnTo>
                  <a:lnTo>
                    <a:pt x="280" y="890"/>
                  </a:lnTo>
                  <a:lnTo>
                    <a:pt x="280" y="884"/>
                  </a:lnTo>
                  <a:lnTo>
                    <a:pt x="274" y="876"/>
                  </a:lnTo>
                  <a:lnTo>
                    <a:pt x="254" y="874"/>
                  </a:lnTo>
                  <a:lnTo>
                    <a:pt x="242" y="870"/>
                  </a:lnTo>
                  <a:lnTo>
                    <a:pt x="228" y="858"/>
                  </a:lnTo>
                  <a:lnTo>
                    <a:pt x="220" y="836"/>
                  </a:lnTo>
                  <a:lnTo>
                    <a:pt x="208" y="826"/>
                  </a:lnTo>
                  <a:lnTo>
                    <a:pt x="194" y="822"/>
                  </a:lnTo>
                  <a:lnTo>
                    <a:pt x="158" y="806"/>
                  </a:lnTo>
                  <a:lnTo>
                    <a:pt x="148" y="806"/>
                  </a:lnTo>
                  <a:lnTo>
                    <a:pt x="132" y="798"/>
                  </a:lnTo>
                  <a:lnTo>
                    <a:pt x="124" y="788"/>
                  </a:lnTo>
                  <a:lnTo>
                    <a:pt x="124" y="780"/>
                  </a:lnTo>
                  <a:lnTo>
                    <a:pt x="128" y="774"/>
                  </a:lnTo>
                  <a:lnTo>
                    <a:pt x="132" y="756"/>
                  </a:lnTo>
                  <a:lnTo>
                    <a:pt x="134" y="746"/>
                  </a:lnTo>
                  <a:lnTo>
                    <a:pt x="136" y="740"/>
                  </a:lnTo>
                  <a:lnTo>
                    <a:pt x="134" y="728"/>
                  </a:lnTo>
                  <a:lnTo>
                    <a:pt x="124" y="724"/>
                  </a:lnTo>
                  <a:lnTo>
                    <a:pt x="124" y="712"/>
                  </a:lnTo>
                  <a:lnTo>
                    <a:pt x="126" y="710"/>
                  </a:lnTo>
                  <a:lnTo>
                    <a:pt x="128" y="710"/>
                  </a:lnTo>
                  <a:lnTo>
                    <a:pt x="128" y="700"/>
                  </a:lnTo>
                  <a:lnTo>
                    <a:pt x="118" y="692"/>
                  </a:lnTo>
                  <a:lnTo>
                    <a:pt x="96" y="650"/>
                  </a:lnTo>
                  <a:lnTo>
                    <a:pt x="94" y="638"/>
                  </a:lnTo>
                  <a:lnTo>
                    <a:pt x="90" y="628"/>
                  </a:lnTo>
                  <a:lnTo>
                    <a:pt x="88" y="620"/>
                  </a:lnTo>
                  <a:lnTo>
                    <a:pt x="70" y="594"/>
                  </a:lnTo>
                  <a:lnTo>
                    <a:pt x="72" y="570"/>
                  </a:lnTo>
                  <a:lnTo>
                    <a:pt x="76" y="564"/>
                  </a:lnTo>
                  <a:lnTo>
                    <a:pt x="82" y="564"/>
                  </a:lnTo>
                  <a:lnTo>
                    <a:pt x="90" y="554"/>
                  </a:lnTo>
                  <a:lnTo>
                    <a:pt x="92" y="536"/>
                  </a:lnTo>
                  <a:lnTo>
                    <a:pt x="86" y="532"/>
                  </a:lnTo>
                  <a:lnTo>
                    <a:pt x="74" y="526"/>
                  </a:lnTo>
                  <a:lnTo>
                    <a:pt x="60" y="514"/>
                  </a:lnTo>
                  <a:lnTo>
                    <a:pt x="56" y="502"/>
                  </a:lnTo>
                  <a:lnTo>
                    <a:pt x="56" y="470"/>
                  </a:lnTo>
                  <a:lnTo>
                    <a:pt x="60" y="466"/>
                  </a:lnTo>
                  <a:lnTo>
                    <a:pt x="58" y="456"/>
                  </a:lnTo>
                  <a:lnTo>
                    <a:pt x="62" y="454"/>
                  </a:lnTo>
                  <a:lnTo>
                    <a:pt x="64" y="438"/>
                  </a:lnTo>
                  <a:lnTo>
                    <a:pt x="68" y="438"/>
                  </a:lnTo>
                  <a:lnTo>
                    <a:pt x="70" y="444"/>
                  </a:lnTo>
                  <a:lnTo>
                    <a:pt x="70" y="456"/>
                  </a:lnTo>
                  <a:lnTo>
                    <a:pt x="72" y="460"/>
                  </a:lnTo>
                  <a:lnTo>
                    <a:pt x="84" y="468"/>
                  </a:lnTo>
                  <a:lnTo>
                    <a:pt x="86" y="466"/>
                  </a:lnTo>
                  <a:lnTo>
                    <a:pt x="88" y="456"/>
                  </a:lnTo>
                  <a:lnTo>
                    <a:pt x="82" y="438"/>
                  </a:lnTo>
                  <a:lnTo>
                    <a:pt x="80" y="428"/>
                  </a:lnTo>
                  <a:lnTo>
                    <a:pt x="82" y="414"/>
                  </a:lnTo>
                  <a:lnTo>
                    <a:pt x="78" y="412"/>
                  </a:lnTo>
                  <a:lnTo>
                    <a:pt x="70" y="422"/>
                  </a:lnTo>
                  <a:lnTo>
                    <a:pt x="70" y="426"/>
                  </a:lnTo>
                  <a:lnTo>
                    <a:pt x="68" y="432"/>
                  </a:lnTo>
                  <a:lnTo>
                    <a:pt x="56" y="428"/>
                  </a:lnTo>
                  <a:lnTo>
                    <a:pt x="46" y="412"/>
                  </a:lnTo>
                  <a:lnTo>
                    <a:pt x="34" y="406"/>
                  </a:lnTo>
                  <a:lnTo>
                    <a:pt x="38" y="396"/>
                  </a:lnTo>
                  <a:lnTo>
                    <a:pt x="38" y="360"/>
                  </a:lnTo>
                  <a:lnTo>
                    <a:pt x="24" y="342"/>
                  </a:lnTo>
                  <a:lnTo>
                    <a:pt x="18" y="330"/>
                  </a:lnTo>
                  <a:lnTo>
                    <a:pt x="6" y="300"/>
                  </a:lnTo>
                  <a:lnTo>
                    <a:pt x="12" y="290"/>
                  </a:lnTo>
                  <a:lnTo>
                    <a:pt x="10" y="280"/>
                  </a:lnTo>
                  <a:lnTo>
                    <a:pt x="8" y="272"/>
                  </a:lnTo>
                  <a:lnTo>
                    <a:pt x="14" y="250"/>
                  </a:lnTo>
                  <a:lnTo>
                    <a:pt x="22" y="240"/>
                  </a:lnTo>
                  <a:lnTo>
                    <a:pt x="22" y="234"/>
                  </a:lnTo>
                  <a:lnTo>
                    <a:pt x="22" y="212"/>
                  </a:lnTo>
                  <a:lnTo>
                    <a:pt x="12" y="192"/>
                  </a:lnTo>
                  <a:lnTo>
                    <a:pt x="12" y="188"/>
                  </a:lnTo>
                  <a:lnTo>
                    <a:pt x="8" y="182"/>
                  </a:lnTo>
                  <a:lnTo>
                    <a:pt x="4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2" y="124"/>
                  </a:lnTo>
                  <a:lnTo>
                    <a:pt x="40" y="94"/>
                  </a:lnTo>
                  <a:lnTo>
                    <a:pt x="40" y="86"/>
                  </a:lnTo>
                  <a:lnTo>
                    <a:pt x="42" y="76"/>
                  </a:lnTo>
                  <a:lnTo>
                    <a:pt x="48" y="70"/>
                  </a:lnTo>
                  <a:lnTo>
                    <a:pt x="54" y="58"/>
                  </a:lnTo>
                  <a:lnTo>
                    <a:pt x="58" y="30"/>
                  </a:lnTo>
                  <a:lnTo>
                    <a:pt x="50" y="18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356" y="80"/>
                  </a:lnTo>
                  <a:lnTo>
                    <a:pt x="282" y="374"/>
                  </a:lnTo>
                  <a:lnTo>
                    <a:pt x="606" y="852"/>
                  </a:lnTo>
                  <a:lnTo>
                    <a:pt x="606" y="866"/>
                  </a:lnTo>
                  <a:lnTo>
                    <a:pt x="608" y="872"/>
                  </a:lnTo>
                  <a:lnTo>
                    <a:pt x="606" y="876"/>
                  </a:lnTo>
                  <a:lnTo>
                    <a:pt x="612" y="888"/>
                  </a:lnTo>
                  <a:lnTo>
                    <a:pt x="612" y="898"/>
                  </a:lnTo>
                  <a:lnTo>
                    <a:pt x="616" y="904"/>
                  </a:lnTo>
                  <a:lnTo>
                    <a:pt x="618" y="916"/>
                  </a:lnTo>
                  <a:lnTo>
                    <a:pt x="624" y="920"/>
                  </a:lnTo>
                  <a:lnTo>
                    <a:pt x="628" y="926"/>
                  </a:lnTo>
                  <a:lnTo>
                    <a:pt x="630" y="934"/>
                  </a:lnTo>
                  <a:lnTo>
                    <a:pt x="628" y="938"/>
                  </a:lnTo>
                  <a:lnTo>
                    <a:pt x="626" y="936"/>
                  </a:lnTo>
                  <a:lnTo>
                    <a:pt x="616" y="944"/>
                  </a:lnTo>
                  <a:lnTo>
                    <a:pt x="604" y="948"/>
                  </a:lnTo>
                  <a:lnTo>
                    <a:pt x="594" y="960"/>
                  </a:lnTo>
                  <a:lnTo>
                    <a:pt x="588" y="986"/>
                  </a:lnTo>
                  <a:lnTo>
                    <a:pt x="572" y="1006"/>
                  </a:lnTo>
                  <a:lnTo>
                    <a:pt x="564" y="1006"/>
                  </a:lnTo>
                  <a:lnTo>
                    <a:pt x="564" y="1012"/>
                  </a:lnTo>
                  <a:lnTo>
                    <a:pt x="566" y="1020"/>
                  </a:lnTo>
                  <a:lnTo>
                    <a:pt x="566" y="1026"/>
                  </a:lnTo>
                  <a:lnTo>
                    <a:pt x="562" y="1038"/>
                  </a:lnTo>
                  <a:lnTo>
                    <a:pt x="564" y="1044"/>
                  </a:lnTo>
                  <a:lnTo>
                    <a:pt x="576" y="1052"/>
                  </a:lnTo>
                  <a:lnTo>
                    <a:pt x="578" y="1058"/>
                  </a:lnTo>
                  <a:lnTo>
                    <a:pt x="574" y="1062"/>
                  </a:lnTo>
                  <a:lnTo>
                    <a:pt x="572" y="1068"/>
                  </a:lnTo>
                  <a:lnTo>
                    <a:pt x="566" y="1076"/>
                  </a:lnTo>
                  <a:lnTo>
                    <a:pt x="562" y="1074"/>
                  </a:lnTo>
                  <a:lnTo>
                    <a:pt x="548" y="1072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69056" tIns="34529" rIns="69056" bIns="34529" anchor="ctr" anchorCtr="0">
              <a:noAutofit/>
            </a:bodyPr>
            <a:lstStyle/>
            <a:p>
              <a:pPr algn="ctr" defTabSz="642732">
                <a:buClr>
                  <a:srgbClr val="000000"/>
                </a:buClr>
              </a:pPr>
              <a:endParaRPr lang="en-US" sz="703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" name="Freeform 81"/>
            <p:cNvSpPr>
              <a:spLocks/>
            </p:cNvSpPr>
            <p:nvPr/>
          </p:nvSpPr>
          <p:spPr bwMode="auto">
            <a:xfrm>
              <a:off x="2798950" y="1660737"/>
              <a:ext cx="808207" cy="1316117"/>
            </a:xfrm>
            <a:custGeom>
              <a:avLst/>
              <a:gdLst>
                <a:gd name="T0" fmla="*/ 58906 w 470"/>
                <a:gd name="T1" fmla="*/ 742542 h 762"/>
                <a:gd name="T2" fmla="*/ 73633 w 470"/>
                <a:gd name="T3" fmla="*/ 707042 h 762"/>
                <a:gd name="T4" fmla="*/ 79524 w 470"/>
                <a:gd name="T5" fmla="*/ 701125 h 762"/>
                <a:gd name="T6" fmla="*/ 76578 w 470"/>
                <a:gd name="T7" fmla="*/ 680417 h 762"/>
                <a:gd name="T8" fmla="*/ 55961 w 470"/>
                <a:gd name="T9" fmla="*/ 662667 h 762"/>
                <a:gd name="T10" fmla="*/ 85414 w 470"/>
                <a:gd name="T11" fmla="*/ 606458 h 762"/>
                <a:gd name="T12" fmla="*/ 111922 w 470"/>
                <a:gd name="T13" fmla="*/ 585750 h 762"/>
                <a:gd name="T14" fmla="*/ 123703 w 470"/>
                <a:gd name="T15" fmla="*/ 568000 h 762"/>
                <a:gd name="T16" fmla="*/ 170829 w 470"/>
                <a:gd name="T17" fmla="*/ 470375 h 762"/>
                <a:gd name="T18" fmla="*/ 150211 w 470"/>
                <a:gd name="T19" fmla="*/ 458542 h 762"/>
                <a:gd name="T20" fmla="*/ 138430 w 470"/>
                <a:gd name="T21" fmla="*/ 431917 h 762"/>
                <a:gd name="T22" fmla="*/ 141375 w 470"/>
                <a:gd name="T23" fmla="*/ 405292 h 762"/>
                <a:gd name="T24" fmla="*/ 138430 w 470"/>
                <a:gd name="T25" fmla="*/ 387542 h 762"/>
                <a:gd name="T26" fmla="*/ 141375 w 470"/>
                <a:gd name="T27" fmla="*/ 369792 h 762"/>
                <a:gd name="T28" fmla="*/ 220899 w 470"/>
                <a:gd name="T29" fmla="*/ 0 h 762"/>
                <a:gd name="T30" fmla="*/ 288641 w 470"/>
                <a:gd name="T31" fmla="*/ 162708 h 762"/>
                <a:gd name="T32" fmla="*/ 312204 w 470"/>
                <a:gd name="T33" fmla="*/ 227792 h 762"/>
                <a:gd name="T34" fmla="*/ 300423 w 470"/>
                <a:gd name="T35" fmla="*/ 248500 h 762"/>
                <a:gd name="T36" fmla="*/ 318094 w 470"/>
                <a:gd name="T37" fmla="*/ 272167 h 762"/>
                <a:gd name="T38" fmla="*/ 362274 w 470"/>
                <a:gd name="T39" fmla="*/ 334292 h 762"/>
                <a:gd name="T40" fmla="*/ 374056 w 470"/>
                <a:gd name="T41" fmla="*/ 372750 h 762"/>
                <a:gd name="T42" fmla="*/ 388782 w 470"/>
                <a:gd name="T43" fmla="*/ 384583 h 762"/>
                <a:gd name="T44" fmla="*/ 418235 w 470"/>
                <a:gd name="T45" fmla="*/ 396417 h 762"/>
                <a:gd name="T46" fmla="*/ 397618 w 470"/>
                <a:gd name="T47" fmla="*/ 449667 h 762"/>
                <a:gd name="T48" fmla="*/ 385837 w 470"/>
                <a:gd name="T49" fmla="*/ 482208 h 762"/>
                <a:gd name="T50" fmla="*/ 388782 w 470"/>
                <a:gd name="T51" fmla="*/ 497000 h 762"/>
                <a:gd name="T52" fmla="*/ 371110 w 470"/>
                <a:gd name="T53" fmla="*/ 520667 h 762"/>
                <a:gd name="T54" fmla="*/ 368165 w 470"/>
                <a:gd name="T55" fmla="*/ 541375 h 762"/>
                <a:gd name="T56" fmla="*/ 394673 w 470"/>
                <a:gd name="T57" fmla="*/ 559125 h 762"/>
                <a:gd name="T58" fmla="*/ 430017 w 470"/>
                <a:gd name="T59" fmla="*/ 532500 h 762"/>
                <a:gd name="T60" fmla="*/ 435907 w 470"/>
                <a:gd name="T61" fmla="*/ 544333 h 762"/>
                <a:gd name="T62" fmla="*/ 447689 w 470"/>
                <a:gd name="T63" fmla="*/ 553208 h 762"/>
                <a:gd name="T64" fmla="*/ 444743 w 470"/>
                <a:gd name="T65" fmla="*/ 600542 h 762"/>
                <a:gd name="T66" fmla="*/ 462415 w 470"/>
                <a:gd name="T67" fmla="*/ 636042 h 762"/>
                <a:gd name="T68" fmla="*/ 453579 w 470"/>
                <a:gd name="T69" fmla="*/ 656750 h 762"/>
                <a:gd name="T70" fmla="*/ 477142 w 470"/>
                <a:gd name="T71" fmla="*/ 677458 h 762"/>
                <a:gd name="T72" fmla="*/ 491868 w 470"/>
                <a:gd name="T73" fmla="*/ 701125 h 762"/>
                <a:gd name="T74" fmla="*/ 485978 w 470"/>
                <a:gd name="T75" fmla="*/ 724792 h 762"/>
                <a:gd name="T76" fmla="*/ 509540 w 470"/>
                <a:gd name="T77" fmla="*/ 748458 h 762"/>
                <a:gd name="T78" fmla="*/ 524267 w 470"/>
                <a:gd name="T79" fmla="*/ 730708 h 762"/>
                <a:gd name="T80" fmla="*/ 553720 w 470"/>
                <a:gd name="T81" fmla="*/ 742542 h 762"/>
                <a:gd name="T82" fmla="*/ 571392 w 470"/>
                <a:gd name="T83" fmla="*/ 730708 h 762"/>
                <a:gd name="T84" fmla="*/ 606736 w 470"/>
                <a:gd name="T85" fmla="*/ 736625 h 762"/>
                <a:gd name="T86" fmla="*/ 624408 w 470"/>
                <a:gd name="T87" fmla="*/ 742542 h 762"/>
                <a:gd name="T88" fmla="*/ 650916 w 470"/>
                <a:gd name="T89" fmla="*/ 730708 h 762"/>
                <a:gd name="T90" fmla="*/ 680369 w 470"/>
                <a:gd name="T91" fmla="*/ 733667 h 762"/>
                <a:gd name="T92" fmla="*/ 692150 w 470"/>
                <a:gd name="T93" fmla="*/ 763250 h 762"/>
                <a:gd name="T94" fmla="*/ 642080 w 470"/>
                <a:gd name="T95" fmla="*/ 1127125 h 762"/>
                <a:gd name="T96" fmla="*/ 318094 w 470"/>
                <a:gd name="T97" fmla="*/ 1067958 h 7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70" h="762">
                  <a:moveTo>
                    <a:pt x="0" y="678"/>
                  </a:moveTo>
                  <a:lnTo>
                    <a:pt x="40" y="502"/>
                  </a:lnTo>
                  <a:lnTo>
                    <a:pt x="50" y="490"/>
                  </a:lnTo>
                  <a:lnTo>
                    <a:pt x="50" y="478"/>
                  </a:lnTo>
                  <a:lnTo>
                    <a:pt x="52" y="476"/>
                  </a:lnTo>
                  <a:lnTo>
                    <a:pt x="54" y="474"/>
                  </a:lnTo>
                  <a:lnTo>
                    <a:pt x="56" y="468"/>
                  </a:lnTo>
                  <a:lnTo>
                    <a:pt x="52" y="460"/>
                  </a:lnTo>
                  <a:lnTo>
                    <a:pt x="40" y="456"/>
                  </a:lnTo>
                  <a:lnTo>
                    <a:pt x="38" y="448"/>
                  </a:lnTo>
                  <a:lnTo>
                    <a:pt x="42" y="436"/>
                  </a:lnTo>
                  <a:lnTo>
                    <a:pt x="58" y="410"/>
                  </a:lnTo>
                  <a:lnTo>
                    <a:pt x="70" y="404"/>
                  </a:lnTo>
                  <a:lnTo>
                    <a:pt x="76" y="396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118" y="332"/>
                  </a:lnTo>
                  <a:lnTo>
                    <a:pt x="116" y="318"/>
                  </a:lnTo>
                  <a:lnTo>
                    <a:pt x="108" y="312"/>
                  </a:lnTo>
                  <a:lnTo>
                    <a:pt x="102" y="310"/>
                  </a:lnTo>
                  <a:lnTo>
                    <a:pt x="96" y="300"/>
                  </a:lnTo>
                  <a:lnTo>
                    <a:pt x="94" y="292"/>
                  </a:lnTo>
                  <a:lnTo>
                    <a:pt x="92" y="280"/>
                  </a:lnTo>
                  <a:lnTo>
                    <a:pt x="96" y="274"/>
                  </a:lnTo>
                  <a:lnTo>
                    <a:pt x="98" y="270"/>
                  </a:lnTo>
                  <a:lnTo>
                    <a:pt x="94" y="262"/>
                  </a:lnTo>
                  <a:lnTo>
                    <a:pt x="94" y="252"/>
                  </a:lnTo>
                  <a:lnTo>
                    <a:pt x="96" y="25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214" y="16"/>
                  </a:lnTo>
                  <a:lnTo>
                    <a:pt x="196" y="110"/>
                  </a:lnTo>
                  <a:lnTo>
                    <a:pt x="208" y="136"/>
                  </a:lnTo>
                  <a:lnTo>
                    <a:pt x="212" y="154"/>
                  </a:lnTo>
                  <a:lnTo>
                    <a:pt x="208" y="162"/>
                  </a:lnTo>
                  <a:lnTo>
                    <a:pt x="204" y="168"/>
                  </a:lnTo>
                  <a:lnTo>
                    <a:pt x="208" y="172"/>
                  </a:lnTo>
                  <a:lnTo>
                    <a:pt x="216" y="184"/>
                  </a:lnTo>
                  <a:lnTo>
                    <a:pt x="234" y="200"/>
                  </a:lnTo>
                  <a:lnTo>
                    <a:pt x="246" y="226"/>
                  </a:lnTo>
                  <a:lnTo>
                    <a:pt x="248" y="238"/>
                  </a:lnTo>
                  <a:lnTo>
                    <a:pt x="254" y="252"/>
                  </a:lnTo>
                  <a:lnTo>
                    <a:pt x="264" y="252"/>
                  </a:lnTo>
                  <a:lnTo>
                    <a:pt x="264" y="260"/>
                  </a:lnTo>
                  <a:lnTo>
                    <a:pt x="280" y="262"/>
                  </a:lnTo>
                  <a:lnTo>
                    <a:pt x="284" y="268"/>
                  </a:lnTo>
                  <a:lnTo>
                    <a:pt x="268" y="300"/>
                  </a:lnTo>
                  <a:lnTo>
                    <a:pt x="270" y="304"/>
                  </a:lnTo>
                  <a:lnTo>
                    <a:pt x="264" y="310"/>
                  </a:lnTo>
                  <a:lnTo>
                    <a:pt x="262" y="326"/>
                  </a:lnTo>
                  <a:lnTo>
                    <a:pt x="264" y="326"/>
                  </a:lnTo>
                  <a:lnTo>
                    <a:pt x="264" y="336"/>
                  </a:lnTo>
                  <a:lnTo>
                    <a:pt x="252" y="344"/>
                  </a:lnTo>
                  <a:lnTo>
                    <a:pt x="252" y="352"/>
                  </a:lnTo>
                  <a:lnTo>
                    <a:pt x="254" y="358"/>
                  </a:lnTo>
                  <a:lnTo>
                    <a:pt x="250" y="366"/>
                  </a:lnTo>
                  <a:lnTo>
                    <a:pt x="264" y="378"/>
                  </a:lnTo>
                  <a:lnTo>
                    <a:pt x="268" y="378"/>
                  </a:lnTo>
                  <a:lnTo>
                    <a:pt x="288" y="360"/>
                  </a:lnTo>
                  <a:lnTo>
                    <a:pt x="292" y="360"/>
                  </a:lnTo>
                  <a:lnTo>
                    <a:pt x="294" y="360"/>
                  </a:lnTo>
                  <a:lnTo>
                    <a:pt x="296" y="368"/>
                  </a:lnTo>
                  <a:lnTo>
                    <a:pt x="300" y="370"/>
                  </a:lnTo>
                  <a:lnTo>
                    <a:pt x="304" y="374"/>
                  </a:lnTo>
                  <a:lnTo>
                    <a:pt x="302" y="386"/>
                  </a:lnTo>
                  <a:lnTo>
                    <a:pt x="302" y="406"/>
                  </a:lnTo>
                  <a:lnTo>
                    <a:pt x="306" y="418"/>
                  </a:lnTo>
                  <a:lnTo>
                    <a:pt x="314" y="430"/>
                  </a:lnTo>
                  <a:lnTo>
                    <a:pt x="314" y="436"/>
                  </a:lnTo>
                  <a:lnTo>
                    <a:pt x="308" y="444"/>
                  </a:lnTo>
                  <a:lnTo>
                    <a:pt x="316" y="458"/>
                  </a:lnTo>
                  <a:lnTo>
                    <a:pt x="324" y="458"/>
                  </a:lnTo>
                  <a:lnTo>
                    <a:pt x="332" y="466"/>
                  </a:lnTo>
                  <a:lnTo>
                    <a:pt x="334" y="474"/>
                  </a:lnTo>
                  <a:lnTo>
                    <a:pt x="330" y="486"/>
                  </a:lnTo>
                  <a:lnTo>
                    <a:pt x="330" y="490"/>
                  </a:lnTo>
                  <a:lnTo>
                    <a:pt x="336" y="500"/>
                  </a:lnTo>
                  <a:lnTo>
                    <a:pt x="346" y="506"/>
                  </a:lnTo>
                  <a:lnTo>
                    <a:pt x="350" y="496"/>
                  </a:lnTo>
                  <a:lnTo>
                    <a:pt x="356" y="494"/>
                  </a:lnTo>
                  <a:lnTo>
                    <a:pt x="370" y="500"/>
                  </a:lnTo>
                  <a:lnTo>
                    <a:pt x="376" y="502"/>
                  </a:lnTo>
                  <a:lnTo>
                    <a:pt x="384" y="494"/>
                  </a:lnTo>
                  <a:lnTo>
                    <a:pt x="388" y="494"/>
                  </a:lnTo>
                  <a:lnTo>
                    <a:pt x="392" y="498"/>
                  </a:lnTo>
                  <a:lnTo>
                    <a:pt x="412" y="498"/>
                  </a:lnTo>
                  <a:lnTo>
                    <a:pt x="420" y="504"/>
                  </a:lnTo>
                  <a:lnTo>
                    <a:pt x="424" y="502"/>
                  </a:lnTo>
                  <a:lnTo>
                    <a:pt x="444" y="502"/>
                  </a:lnTo>
                  <a:lnTo>
                    <a:pt x="442" y="494"/>
                  </a:lnTo>
                  <a:lnTo>
                    <a:pt x="452" y="488"/>
                  </a:lnTo>
                  <a:lnTo>
                    <a:pt x="462" y="496"/>
                  </a:lnTo>
                  <a:lnTo>
                    <a:pt x="464" y="508"/>
                  </a:lnTo>
                  <a:lnTo>
                    <a:pt x="470" y="516"/>
                  </a:lnTo>
                  <a:lnTo>
                    <a:pt x="436" y="762"/>
                  </a:lnTo>
                  <a:lnTo>
                    <a:pt x="434" y="762"/>
                  </a:lnTo>
                  <a:lnTo>
                    <a:pt x="216" y="722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" name="Freeform 82"/>
            <p:cNvSpPr>
              <a:spLocks/>
            </p:cNvSpPr>
            <p:nvPr/>
          </p:nvSpPr>
          <p:spPr bwMode="auto">
            <a:xfrm>
              <a:off x="2307723" y="2745144"/>
              <a:ext cx="861965" cy="1327239"/>
            </a:xfrm>
            <a:custGeom>
              <a:avLst/>
              <a:gdLst>
                <a:gd name="T0" fmla="*/ 108817 w 502"/>
                <a:gd name="T1" fmla="*/ 0 h 772"/>
                <a:gd name="T2" fmla="*/ 0 w 502"/>
                <a:gd name="T3" fmla="*/ 432869 h 772"/>
                <a:gd name="T4" fmla="*/ 476440 w 502"/>
                <a:gd name="T5" fmla="*/ 1136650 h 772"/>
                <a:gd name="T6" fmla="*/ 476440 w 502"/>
                <a:gd name="T7" fmla="*/ 1130761 h 772"/>
                <a:gd name="T8" fmla="*/ 482322 w 502"/>
                <a:gd name="T9" fmla="*/ 1118982 h 772"/>
                <a:gd name="T10" fmla="*/ 491145 w 502"/>
                <a:gd name="T11" fmla="*/ 1089535 h 772"/>
                <a:gd name="T12" fmla="*/ 485263 w 502"/>
                <a:gd name="T13" fmla="*/ 1077756 h 772"/>
                <a:gd name="T14" fmla="*/ 494086 w 502"/>
                <a:gd name="T15" fmla="*/ 1010028 h 772"/>
                <a:gd name="T16" fmla="*/ 488204 w 502"/>
                <a:gd name="T17" fmla="*/ 983526 h 772"/>
                <a:gd name="T18" fmla="*/ 494086 w 502"/>
                <a:gd name="T19" fmla="*/ 974692 h 772"/>
                <a:gd name="T20" fmla="*/ 511732 w 502"/>
                <a:gd name="T21" fmla="*/ 971747 h 772"/>
                <a:gd name="T22" fmla="*/ 535260 w 502"/>
                <a:gd name="T23" fmla="*/ 977637 h 772"/>
                <a:gd name="T24" fmla="*/ 541142 w 502"/>
                <a:gd name="T25" fmla="*/ 986471 h 772"/>
                <a:gd name="T26" fmla="*/ 541142 w 502"/>
                <a:gd name="T27" fmla="*/ 992360 h 772"/>
                <a:gd name="T28" fmla="*/ 549965 w 502"/>
                <a:gd name="T29" fmla="*/ 1001194 h 772"/>
                <a:gd name="T30" fmla="*/ 561729 w 502"/>
                <a:gd name="T31" fmla="*/ 1001194 h 772"/>
                <a:gd name="T32" fmla="*/ 585257 w 502"/>
                <a:gd name="T33" fmla="*/ 939356 h 772"/>
                <a:gd name="T34" fmla="*/ 597021 w 502"/>
                <a:gd name="T35" fmla="*/ 862794 h 772"/>
                <a:gd name="T36" fmla="*/ 738188 w 502"/>
                <a:gd name="T37" fmla="*/ 138400 h 772"/>
                <a:gd name="T38" fmla="*/ 420561 w 502"/>
                <a:gd name="T39" fmla="*/ 73617 h 772"/>
                <a:gd name="T40" fmla="*/ 108817 w 502"/>
                <a:gd name="T41" fmla="*/ 0 h 7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2" h="772">
                  <a:moveTo>
                    <a:pt x="74" y="0"/>
                  </a:moveTo>
                  <a:lnTo>
                    <a:pt x="0" y="294"/>
                  </a:lnTo>
                  <a:lnTo>
                    <a:pt x="324" y="772"/>
                  </a:lnTo>
                  <a:lnTo>
                    <a:pt x="324" y="768"/>
                  </a:lnTo>
                  <a:lnTo>
                    <a:pt x="328" y="760"/>
                  </a:lnTo>
                  <a:lnTo>
                    <a:pt x="334" y="740"/>
                  </a:lnTo>
                  <a:lnTo>
                    <a:pt x="330" y="732"/>
                  </a:lnTo>
                  <a:lnTo>
                    <a:pt x="336" y="686"/>
                  </a:lnTo>
                  <a:lnTo>
                    <a:pt x="332" y="668"/>
                  </a:lnTo>
                  <a:lnTo>
                    <a:pt x="336" y="662"/>
                  </a:lnTo>
                  <a:lnTo>
                    <a:pt x="348" y="660"/>
                  </a:lnTo>
                  <a:lnTo>
                    <a:pt x="364" y="664"/>
                  </a:lnTo>
                  <a:lnTo>
                    <a:pt x="368" y="670"/>
                  </a:lnTo>
                  <a:lnTo>
                    <a:pt x="368" y="674"/>
                  </a:lnTo>
                  <a:lnTo>
                    <a:pt x="374" y="680"/>
                  </a:lnTo>
                  <a:lnTo>
                    <a:pt x="382" y="680"/>
                  </a:lnTo>
                  <a:lnTo>
                    <a:pt x="398" y="638"/>
                  </a:lnTo>
                  <a:lnTo>
                    <a:pt x="406" y="586"/>
                  </a:lnTo>
                  <a:lnTo>
                    <a:pt x="502" y="94"/>
                  </a:lnTo>
                  <a:lnTo>
                    <a:pt x="286" y="5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Freeform 83"/>
            <p:cNvSpPr>
              <a:spLocks/>
            </p:cNvSpPr>
            <p:nvPr/>
          </p:nvSpPr>
          <p:spPr bwMode="auto">
            <a:xfrm>
              <a:off x="3681304" y="3178906"/>
              <a:ext cx="984307" cy="778548"/>
            </a:xfrm>
            <a:custGeom>
              <a:avLst/>
              <a:gdLst>
                <a:gd name="T0" fmla="*/ 0 w 572"/>
                <a:gd name="T1" fmla="*/ 581570 h 454"/>
                <a:gd name="T2" fmla="*/ 79580 w 572"/>
                <a:gd name="T3" fmla="*/ 0 h 454"/>
                <a:gd name="T4" fmla="*/ 624854 w 572"/>
                <a:gd name="T5" fmla="*/ 61682 h 454"/>
                <a:gd name="T6" fmla="*/ 842963 w 572"/>
                <a:gd name="T7" fmla="*/ 79305 h 454"/>
                <a:gd name="T8" fmla="*/ 834121 w 572"/>
                <a:gd name="T9" fmla="*/ 226166 h 454"/>
                <a:gd name="T10" fmla="*/ 807594 w 572"/>
                <a:gd name="T11" fmla="*/ 666750 h 454"/>
                <a:gd name="T12" fmla="*/ 695592 w 572"/>
                <a:gd name="T13" fmla="*/ 657938 h 454"/>
                <a:gd name="T14" fmla="*/ 0 w 572"/>
                <a:gd name="T15" fmla="*/ 581570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2" h="454">
                  <a:moveTo>
                    <a:pt x="0" y="396"/>
                  </a:moveTo>
                  <a:lnTo>
                    <a:pt x="54" y="0"/>
                  </a:lnTo>
                  <a:lnTo>
                    <a:pt x="424" y="42"/>
                  </a:lnTo>
                  <a:lnTo>
                    <a:pt x="572" y="54"/>
                  </a:lnTo>
                  <a:lnTo>
                    <a:pt x="566" y="154"/>
                  </a:lnTo>
                  <a:lnTo>
                    <a:pt x="548" y="454"/>
                  </a:lnTo>
                  <a:lnTo>
                    <a:pt x="472" y="44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" name="Freeform 84"/>
            <p:cNvSpPr>
              <a:spLocks/>
            </p:cNvSpPr>
            <p:nvPr/>
          </p:nvSpPr>
          <p:spPr bwMode="auto">
            <a:xfrm>
              <a:off x="3544132" y="3857356"/>
              <a:ext cx="947233" cy="982454"/>
            </a:xfrm>
            <a:custGeom>
              <a:avLst/>
              <a:gdLst>
                <a:gd name="T0" fmla="*/ 117567 w 552"/>
                <a:gd name="T1" fmla="*/ 0 h 570"/>
                <a:gd name="T2" fmla="*/ 0 w 552"/>
                <a:gd name="T3" fmla="*/ 826614 h 570"/>
                <a:gd name="T4" fmla="*/ 0 w 552"/>
                <a:gd name="T5" fmla="*/ 826614 h 570"/>
                <a:gd name="T6" fmla="*/ 105810 w 552"/>
                <a:gd name="T7" fmla="*/ 841375 h 570"/>
                <a:gd name="T8" fmla="*/ 114628 w 552"/>
                <a:gd name="T9" fmla="*/ 776427 h 570"/>
                <a:gd name="T10" fmla="*/ 314492 w 552"/>
                <a:gd name="T11" fmla="*/ 800044 h 570"/>
                <a:gd name="T12" fmla="*/ 314492 w 552"/>
                <a:gd name="T13" fmla="*/ 797092 h 570"/>
                <a:gd name="T14" fmla="*/ 308614 w 552"/>
                <a:gd name="T15" fmla="*/ 785283 h 570"/>
                <a:gd name="T16" fmla="*/ 314492 w 552"/>
                <a:gd name="T17" fmla="*/ 779379 h 570"/>
                <a:gd name="T18" fmla="*/ 311553 w 552"/>
                <a:gd name="T19" fmla="*/ 776427 h 570"/>
                <a:gd name="T20" fmla="*/ 308614 w 552"/>
                <a:gd name="T21" fmla="*/ 770522 h 570"/>
                <a:gd name="T22" fmla="*/ 311553 w 552"/>
                <a:gd name="T23" fmla="*/ 767570 h 570"/>
                <a:gd name="T24" fmla="*/ 746551 w 552"/>
                <a:gd name="T25" fmla="*/ 811853 h 570"/>
                <a:gd name="T26" fmla="*/ 799456 w 552"/>
                <a:gd name="T27" fmla="*/ 150562 h 570"/>
                <a:gd name="T28" fmla="*/ 808274 w 552"/>
                <a:gd name="T29" fmla="*/ 150562 h 570"/>
                <a:gd name="T30" fmla="*/ 811213 w 552"/>
                <a:gd name="T31" fmla="*/ 76757 h 570"/>
                <a:gd name="T32" fmla="*/ 117567 w 552"/>
                <a:gd name="T33" fmla="*/ 0 h 5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2" h="570">
                  <a:moveTo>
                    <a:pt x="80" y="0"/>
                  </a:moveTo>
                  <a:lnTo>
                    <a:pt x="0" y="560"/>
                  </a:lnTo>
                  <a:lnTo>
                    <a:pt x="72" y="570"/>
                  </a:lnTo>
                  <a:lnTo>
                    <a:pt x="78" y="526"/>
                  </a:lnTo>
                  <a:lnTo>
                    <a:pt x="214" y="542"/>
                  </a:lnTo>
                  <a:lnTo>
                    <a:pt x="214" y="540"/>
                  </a:lnTo>
                  <a:lnTo>
                    <a:pt x="210" y="532"/>
                  </a:lnTo>
                  <a:lnTo>
                    <a:pt x="214" y="528"/>
                  </a:lnTo>
                  <a:lnTo>
                    <a:pt x="212" y="526"/>
                  </a:lnTo>
                  <a:lnTo>
                    <a:pt x="210" y="522"/>
                  </a:lnTo>
                  <a:lnTo>
                    <a:pt x="212" y="520"/>
                  </a:lnTo>
                  <a:lnTo>
                    <a:pt x="508" y="550"/>
                  </a:lnTo>
                  <a:lnTo>
                    <a:pt x="544" y="102"/>
                  </a:lnTo>
                  <a:lnTo>
                    <a:pt x="550" y="102"/>
                  </a:lnTo>
                  <a:lnTo>
                    <a:pt x="552" y="5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" name="Freeform 85"/>
            <p:cNvSpPr>
              <a:spLocks/>
            </p:cNvSpPr>
            <p:nvPr/>
          </p:nvSpPr>
          <p:spPr bwMode="auto">
            <a:xfrm>
              <a:off x="4409803" y="2906415"/>
              <a:ext cx="1121481" cy="552399"/>
            </a:xfrm>
            <a:custGeom>
              <a:avLst/>
              <a:gdLst>
                <a:gd name="T0" fmla="*/ 0 w 650"/>
                <a:gd name="T1" fmla="*/ 293835 h 322"/>
                <a:gd name="T2" fmla="*/ 23642 w 650"/>
                <a:gd name="T3" fmla="*/ 0 h 322"/>
                <a:gd name="T4" fmla="*/ 617636 w 650"/>
                <a:gd name="T5" fmla="*/ 32322 h 322"/>
                <a:gd name="T6" fmla="*/ 632411 w 650"/>
                <a:gd name="T7" fmla="*/ 55829 h 322"/>
                <a:gd name="T8" fmla="*/ 653098 w 650"/>
                <a:gd name="T9" fmla="*/ 55829 h 322"/>
                <a:gd name="T10" fmla="*/ 667874 w 650"/>
                <a:gd name="T11" fmla="*/ 49952 h 322"/>
                <a:gd name="T12" fmla="*/ 679695 w 650"/>
                <a:gd name="T13" fmla="*/ 58767 h 322"/>
                <a:gd name="T14" fmla="*/ 685605 w 650"/>
                <a:gd name="T15" fmla="*/ 76397 h 322"/>
                <a:gd name="T16" fmla="*/ 703336 w 650"/>
                <a:gd name="T17" fmla="*/ 82274 h 322"/>
                <a:gd name="T18" fmla="*/ 718112 w 650"/>
                <a:gd name="T19" fmla="*/ 76397 h 322"/>
                <a:gd name="T20" fmla="*/ 732888 w 650"/>
                <a:gd name="T21" fmla="*/ 67582 h 322"/>
                <a:gd name="T22" fmla="*/ 753574 w 650"/>
                <a:gd name="T23" fmla="*/ 67582 h 322"/>
                <a:gd name="T24" fmla="*/ 765395 w 650"/>
                <a:gd name="T25" fmla="*/ 70520 h 322"/>
                <a:gd name="T26" fmla="*/ 812678 w 650"/>
                <a:gd name="T27" fmla="*/ 99904 h 322"/>
                <a:gd name="T28" fmla="*/ 833365 w 650"/>
                <a:gd name="T29" fmla="*/ 117534 h 322"/>
                <a:gd name="T30" fmla="*/ 836320 w 650"/>
                <a:gd name="T31" fmla="*/ 132226 h 322"/>
                <a:gd name="T32" fmla="*/ 851096 w 650"/>
                <a:gd name="T33" fmla="*/ 141041 h 322"/>
                <a:gd name="T34" fmla="*/ 851096 w 650"/>
                <a:gd name="T35" fmla="*/ 149856 h 322"/>
                <a:gd name="T36" fmla="*/ 842230 w 650"/>
                <a:gd name="T37" fmla="*/ 170425 h 322"/>
                <a:gd name="T38" fmla="*/ 854051 w 650"/>
                <a:gd name="T39" fmla="*/ 182178 h 322"/>
                <a:gd name="T40" fmla="*/ 862917 w 650"/>
                <a:gd name="T41" fmla="*/ 205685 h 322"/>
                <a:gd name="T42" fmla="*/ 874737 w 650"/>
                <a:gd name="T43" fmla="*/ 217438 h 322"/>
                <a:gd name="T44" fmla="*/ 871782 w 650"/>
                <a:gd name="T45" fmla="*/ 229192 h 322"/>
                <a:gd name="T46" fmla="*/ 874737 w 650"/>
                <a:gd name="T47" fmla="*/ 240945 h 322"/>
                <a:gd name="T48" fmla="*/ 889513 w 650"/>
                <a:gd name="T49" fmla="*/ 252698 h 322"/>
                <a:gd name="T50" fmla="*/ 892469 w 650"/>
                <a:gd name="T51" fmla="*/ 264452 h 322"/>
                <a:gd name="T52" fmla="*/ 889513 w 650"/>
                <a:gd name="T53" fmla="*/ 276205 h 322"/>
                <a:gd name="T54" fmla="*/ 886558 w 650"/>
                <a:gd name="T55" fmla="*/ 299712 h 322"/>
                <a:gd name="T56" fmla="*/ 901334 w 650"/>
                <a:gd name="T57" fmla="*/ 305589 h 322"/>
                <a:gd name="T58" fmla="*/ 904289 w 650"/>
                <a:gd name="T59" fmla="*/ 317342 h 322"/>
                <a:gd name="T60" fmla="*/ 898379 w 650"/>
                <a:gd name="T61" fmla="*/ 329096 h 322"/>
                <a:gd name="T62" fmla="*/ 901334 w 650"/>
                <a:gd name="T63" fmla="*/ 340849 h 322"/>
                <a:gd name="T64" fmla="*/ 910200 w 650"/>
                <a:gd name="T65" fmla="*/ 352602 h 322"/>
                <a:gd name="T66" fmla="*/ 904289 w 650"/>
                <a:gd name="T67" fmla="*/ 364356 h 322"/>
                <a:gd name="T68" fmla="*/ 910200 w 650"/>
                <a:gd name="T69" fmla="*/ 379048 h 322"/>
                <a:gd name="T70" fmla="*/ 913155 w 650"/>
                <a:gd name="T71" fmla="*/ 384924 h 322"/>
                <a:gd name="T72" fmla="*/ 922020 w 650"/>
                <a:gd name="T73" fmla="*/ 399616 h 322"/>
                <a:gd name="T74" fmla="*/ 933841 w 650"/>
                <a:gd name="T75" fmla="*/ 411370 h 322"/>
                <a:gd name="T76" fmla="*/ 936796 w 650"/>
                <a:gd name="T77" fmla="*/ 431938 h 322"/>
                <a:gd name="T78" fmla="*/ 951572 w 650"/>
                <a:gd name="T79" fmla="*/ 449568 h 322"/>
                <a:gd name="T80" fmla="*/ 960438 w 650"/>
                <a:gd name="T81" fmla="*/ 452507 h 322"/>
                <a:gd name="T82" fmla="*/ 957483 w 650"/>
                <a:gd name="T83" fmla="*/ 470137 h 322"/>
                <a:gd name="T84" fmla="*/ 957483 w 650"/>
                <a:gd name="T85" fmla="*/ 473075 h 322"/>
                <a:gd name="T86" fmla="*/ 209819 w 650"/>
                <a:gd name="T87" fmla="*/ 458383 h 322"/>
                <a:gd name="T88" fmla="*/ 218684 w 650"/>
                <a:gd name="T89" fmla="*/ 311466 h 322"/>
                <a:gd name="T90" fmla="*/ 0 w 650"/>
                <a:gd name="T91" fmla="*/ 293835 h 322"/>
                <a:gd name="T92" fmla="*/ 0 w 650"/>
                <a:gd name="T93" fmla="*/ 293835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50" h="322">
                  <a:moveTo>
                    <a:pt x="0" y="200"/>
                  </a:moveTo>
                  <a:lnTo>
                    <a:pt x="16" y="0"/>
                  </a:lnTo>
                  <a:lnTo>
                    <a:pt x="418" y="22"/>
                  </a:lnTo>
                  <a:lnTo>
                    <a:pt x="428" y="38"/>
                  </a:lnTo>
                  <a:lnTo>
                    <a:pt x="442" y="38"/>
                  </a:lnTo>
                  <a:lnTo>
                    <a:pt x="452" y="34"/>
                  </a:lnTo>
                  <a:lnTo>
                    <a:pt x="460" y="40"/>
                  </a:lnTo>
                  <a:lnTo>
                    <a:pt x="464" y="52"/>
                  </a:lnTo>
                  <a:lnTo>
                    <a:pt x="476" y="56"/>
                  </a:lnTo>
                  <a:lnTo>
                    <a:pt x="486" y="52"/>
                  </a:lnTo>
                  <a:lnTo>
                    <a:pt x="496" y="46"/>
                  </a:lnTo>
                  <a:lnTo>
                    <a:pt x="510" y="46"/>
                  </a:lnTo>
                  <a:lnTo>
                    <a:pt x="518" y="48"/>
                  </a:lnTo>
                  <a:lnTo>
                    <a:pt x="550" y="68"/>
                  </a:lnTo>
                  <a:lnTo>
                    <a:pt x="564" y="80"/>
                  </a:lnTo>
                  <a:lnTo>
                    <a:pt x="566" y="90"/>
                  </a:lnTo>
                  <a:lnTo>
                    <a:pt x="576" y="96"/>
                  </a:lnTo>
                  <a:lnTo>
                    <a:pt x="576" y="102"/>
                  </a:lnTo>
                  <a:lnTo>
                    <a:pt x="570" y="116"/>
                  </a:lnTo>
                  <a:lnTo>
                    <a:pt x="578" y="124"/>
                  </a:lnTo>
                  <a:lnTo>
                    <a:pt x="584" y="140"/>
                  </a:lnTo>
                  <a:lnTo>
                    <a:pt x="592" y="148"/>
                  </a:lnTo>
                  <a:lnTo>
                    <a:pt x="590" y="156"/>
                  </a:lnTo>
                  <a:lnTo>
                    <a:pt x="592" y="164"/>
                  </a:lnTo>
                  <a:lnTo>
                    <a:pt x="602" y="172"/>
                  </a:lnTo>
                  <a:lnTo>
                    <a:pt x="604" y="180"/>
                  </a:lnTo>
                  <a:lnTo>
                    <a:pt x="602" y="188"/>
                  </a:lnTo>
                  <a:lnTo>
                    <a:pt x="600" y="204"/>
                  </a:lnTo>
                  <a:lnTo>
                    <a:pt x="610" y="208"/>
                  </a:lnTo>
                  <a:lnTo>
                    <a:pt x="612" y="216"/>
                  </a:lnTo>
                  <a:lnTo>
                    <a:pt x="608" y="224"/>
                  </a:lnTo>
                  <a:lnTo>
                    <a:pt x="610" y="232"/>
                  </a:lnTo>
                  <a:lnTo>
                    <a:pt x="616" y="240"/>
                  </a:lnTo>
                  <a:lnTo>
                    <a:pt x="612" y="248"/>
                  </a:lnTo>
                  <a:lnTo>
                    <a:pt x="616" y="258"/>
                  </a:lnTo>
                  <a:lnTo>
                    <a:pt x="618" y="262"/>
                  </a:lnTo>
                  <a:lnTo>
                    <a:pt x="624" y="272"/>
                  </a:lnTo>
                  <a:lnTo>
                    <a:pt x="632" y="280"/>
                  </a:lnTo>
                  <a:lnTo>
                    <a:pt x="634" y="294"/>
                  </a:lnTo>
                  <a:lnTo>
                    <a:pt x="644" y="306"/>
                  </a:lnTo>
                  <a:lnTo>
                    <a:pt x="650" y="308"/>
                  </a:lnTo>
                  <a:lnTo>
                    <a:pt x="648" y="320"/>
                  </a:lnTo>
                  <a:lnTo>
                    <a:pt x="648" y="322"/>
                  </a:lnTo>
                  <a:lnTo>
                    <a:pt x="142" y="312"/>
                  </a:lnTo>
                  <a:lnTo>
                    <a:pt x="148" y="212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" name="Freeform 86"/>
            <p:cNvSpPr>
              <a:spLocks/>
            </p:cNvSpPr>
            <p:nvPr/>
          </p:nvSpPr>
          <p:spPr bwMode="auto">
            <a:xfrm>
              <a:off x="4624830" y="3442130"/>
              <a:ext cx="1004698" cy="535715"/>
            </a:xfrm>
            <a:custGeom>
              <a:avLst/>
              <a:gdLst>
                <a:gd name="T0" fmla="*/ 26520 w 584"/>
                <a:gd name="T1" fmla="*/ 0 h 312"/>
                <a:gd name="T2" fmla="*/ 772025 w 584"/>
                <a:gd name="T3" fmla="*/ 14705 h 312"/>
                <a:gd name="T4" fmla="*/ 822118 w 584"/>
                <a:gd name="T5" fmla="*/ 52937 h 312"/>
                <a:gd name="T6" fmla="*/ 807385 w 584"/>
                <a:gd name="T7" fmla="*/ 70583 h 312"/>
                <a:gd name="T8" fmla="*/ 804438 w 584"/>
                <a:gd name="T9" fmla="*/ 88228 h 312"/>
                <a:gd name="T10" fmla="*/ 810332 w 584"/>
                <a:gd name="T11" fmla="*/ 97051 h 312"/>
                <a:gd name="T12" fmla="*/ 822118 w 584"/>
                <a:gd name="T13" fmla="*/ 102933 h 312"/>
                <a:gd name="T14" fmla="*/ 830958 w 584"/>
                <a:gd name="T15" fmla="*/ 129402 h 312"/>
                <a:gd name="T16" fmla="*/ 842745 w 584"/>
                <a:gd name="T17" fmla="*/ 135284 h 312"/>
                <a:gd name="T18" fmla="*/ 851585 w 584"/>
                <a:gd name="T19" fmla="*/ 138225 h 312"/>
                <a:gd name="T20" fmla="*/ 857478 w 584"/>
                <a:gd name="T21" fmla="*/ 141166 h 312"/>
                <a:gd name="T22" fmla="*/ 860425 w 584"/>
                <a:gd name="T23" fmla="*/ 458788 h 312"/>
                <a:gd name="T24" fmla="*/ 0 w 584"/>
                <a:gd name="T25" fmla="*/ 441142 h 312"/>
                <a:gd name="T26" fmla="*/ 26520 w 584"/>
                <a:gd name="T27" fmla="*/ 0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84" h="312">
                  <a:moveTo>
                    <a:pt x="18" y="0"/>
                  </a:moveTo>
                  <a:lnTo>
                    <a:pt x="524" y="10"/>
                  </a:lnTo>
                  <a:lnTo>
                    <a:pt x="558" y="36"/>
                  </a:lnTo>
                  <a:lnTo>
                    <a:pt x="548" y="48"/>
                  </a:lnTo>
                  <a:lnTo>
                    <a:pt x="546" y="60"/>
                  </a:lnTo>
                  <a:lnTo>
                    <a:pt x="550" y="66"/>
                  </a:lnTo>
                  <a:lnTo>
                    <a:pt x="558" y="70"/>
                  </a:lnTo>
                  <a:lnTo>
                    <a:pt x="564" y="88"/>
                  </a:lnTo>
                  <a:lnTo>
                    <a:pt x="572" y="92"/>
                  </a:lnTo>
                  <a:lnTo>
                    <a:pt x="578" y="94"/>
                  </a:lnTo>
                  <a:lnTo>
                    <a:pt x="582" y="96"/>
                  </a:lnTo>
                  <a:lnTo>
                    <a:pt x="584" y="312"/>
                  </a:lnTo>
                  <a:lnTo>
                    <a:pt x="0" y="3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Freeform 87"/>
            <p:cNvSpPr>
              <a:spLocks/>
            </p:cNvSpPr>
            <p:nvPr/>
          </p:nvSpPr>
          <p:spPr bwMode="auto">
            <a:xfrm>
              <a:off x="5299572" y="1859082"/>
              <a:ext cx="895331" cy="1006551"/>
            </a:xfrm>
            <a:custGeom>
              <a:avLst/>
              <a:gdLst>
                <a:gd name="T0" fmla="*/ 74012 w 518"/>
                <a:gd name="T1" fmla="*/ 593372 h 584"/>
                <a:gd name="T2" fmla="*/ 32565 w 518"/>
                <a:gd name="T3" fmla="*/ 546138 h 584"/>
                <a:gd name="T4" fmla="*/ 59209 w 518"/>
                <a:gd name="T5" fmla="*/ 510713 h 584"/>
                <a:gd name="T6" fmla="*/ 59209 w 518"/>
                <a:gd name="T7" fmla="*/ 478240 h 584"/>
                <a:gd name="T8" fmla="*/ 44407 w 518"/>
                <a:gd name="T9" fmla="*/ 404438 h 584"/>
                <a:gd name="T10" fmla="*/ 41447 w 518"/>
                <a:gd name="T11" fmla="*/ 369012 h 584"/>
                <a:gd name="T12" fmla="*/ 35526 w 518"/>
                <a:gd name="T13" fmla="*/ 280449 h 584"/>
                <a:gd name="T14" fmla="*/ 14802 w 518"/>
                <a:gd name="T15" fmla="*/ 224360 h 584"/>
                <a:gd name="T16" fmla="*/ 2960 w 518"/>
                <a:gd name="T17" fmla="*/ 135797 h 584"/>
                <a:gd name="T18" fmla="*/ 11842 w 518"/>
                <a:gd name="T19" fmla="*/ 100371 h 584"/>
                <a:gd name="T20" fmla="*/ 0 w 518"/>
                <a:gd name="T21" fmla="*/ 53138 h 584"/>
                <a:gd name="T22" fmla="*/ 198352 w 518"/>
                <a:gd name="T23" fmla="*/ 20665 h 584"/>
                <a:gd name="T24" fmla="*/ 216115 w 518"/>
                <a:gd name="T25" fmla="*/ 0 h 584"/>
                <a:gd name="T26" fmla="*/ 239798 w 518"/>
                <a:gd name="T27" fmla="*/ 41329 h 584"/>
                <a:gd name="T28" fmla="*/ 242759 w 518"/>
                <a:gd name="T29" fmla="*/ 82659 h 584"/>
                <a:gd name="T30" fmla="*/ 272364 w 518"/>
                <a:gd name="T31" fmla="*/ 94467 h 584"/>
                <a:gd name="T32" fmla="*/ 296047 w 518"/>
                <a:gd name="T33" fmla="*/ 106276 h 584"/>
                <a:gd name="T34" fmla="*/ 331573 w 518"/>
                <a:gd name="T35" fmla="*/ 106276 h 584"/>
                <a:gd name="T36" fmla="*/ 334534 w 518"/>
                <a:gd name="T37" fmla="*/ 121036 h 584"/>
                <a:gd name="T38" fmla="*/ 373020 w 518"/>
                <a:gd name="T39" fmla="*/ 109228 h 584"/>
                <a:gd name="T40" fmla="*/ 444071 w 518"/>
                <a:gd name="T41" fmla="*/ 115132 h 584"/>
                <a:gd name="T42" fmla="*/ 447032 w 518"/>
                <a:gd name="T43" fmla="*/ 121036 h 584"/>
                <a:gd name="T44" fmla="*/ 458874 w 518"/>
                <a:gd name="T45" fmla="*/ 126940 h 584"/>
                <a:gd name="T46" fmla="*/ 470716 w 518"/>
                <a:gd name="T47" fmla="*/ 150557 h 584"/>
                <a:gd name="T48" fmla="*/ 491439 w 518"/>
                <a:gd name="T49" fmla="*/ 141701 h 584"/>
                <a:gd name="T50" fmla="*/ 509202 w 518"/>
                <a:gd name="T51" fmla="*/ 141701 h 584"/>
                <a:gd name="T52" fmla="*/ 538806 w 518"/>
                <a:gd name="T53" fmla="*/ 162365 h 584"/>
                <a:gd name="T54" fmla="*/ 556569 w 518"/>
                <a:gd name="T55" fmla="*/ 180078 h 584"/>
                <a:gd name="T56" fmla="*/ 586174 w 518"/>
                <a:gd name="T57" fmla="*/ 177126 h 584"/>
                <a:gd name="T58" fmla="*/ 630581 w 518"/>
                <a:gd name="T59" fmla="*/ 153509 h 584"/>
                <a:gd name="T60" fmla="*/ 695712 w 518"/>
                <a:gd name="T61" fmla="*/ 165318 h 584"/>
                <a:gd name="T62" fmla="*/ 713474 w 518"/>
                <a:gd name="T63" fmla="*/ 171222 h 584"/>
                <a:gd name="T64" fmla="*/ 740119 w 518"/>
                <a:gd name="T65" fmla="*/ 177126 h 584"/>
                <a:gd name="T66" fmla="*/ 751961 w 518"/>
                <a:gd name="T67" fmla="*/ 188934 h 584"/>
                <a:gd name="T68" fmla="*/ 698672 w 518"/>
                <a:gd name="T69" fmla="*/ 212551 h 584"/>
                <a:gd name="T70" fmla="*/ 672028 w 518"/>
                <a:gd name="T71" fmla="*/ 233216 h 584"/>
                <a:gd name="T72" fmla="*/ 627621 w 518"/>
                <a:gd name="T73" fmla="*/ 256833 h 584"/>
                <a:gd name="T74" fmla="*/ 509202 w 518"/>
                <a:gd name="T75" fmla="*/ 371965 h 584"/>
                <a:gd name="T76" fmla="*/ 494399 w 518"/>
                <a:gd name="T77" fmla="*/ 389677 h 584"/>
                <a:gd name="T78" fmla="*/ 491439 w 518"/>
                <a:gd name="T79" fmla="*/ 478240 h 584"/>
                <a:gd name="T80" fmla="*/ 449992 w 518"/>
                <a:gd name="T81" fmla="*/ 504809 h 584"/>
                <a:gd name="T82" fmla="*/ 447032 w 518"/>
                <a:gd name="T83" fmla="*/ 522522 h 584"/>
                <a:gd name="T84" fmla="*/ 452953 w 518"/>
                <a:gd name="T85" fmla="*/ 552043 h 584"/>
                <a:gd name="T86" fmla="*/ 455913 w 518"/>
                <a:gd name="T87" fmla="*/ 587468 h 584"/>
                <a:gd name="T88" fmla="*/ 452953 w 518"/>
                <a:gd name="T89" fmla="*/ 628797 h 584"/>
                <a:gd name="T90" fmla="*/ 458874 w 518"/>
                <a:gd name="T91" fmla="*/ 673079 h 584"/>
                <a:gd name="T92" fmla="*/ 473676 w 518"/>
                <a:gd name="T93" fmla="*/ 687839 h 584"/>
                <a:gd name="T94" fmla="*/ 506241 w 518"/>
                <a:gd name="T95" fmla="*/ 696695 h 584"/>
                <a:gd name="T96" fmla="*/ 515123 w 518"/>
                <a:gd name="T97" fmla="*/ 708504 h 584"/>
                <a:gd name="T98" fmla="*/ 556569 w 518"/>
                <a:gd name="T99" fmla="*/ 743929 h 584"/>
                <a:gd name="T100" fmla="*/ 618739 w 518"/>
                <a:gd name="T101" fmla="*/ 788211 h 584"/>
                <a:gd name="T102" fmla="*/ 621700 w 518"/>
                <a:gd name="T103" fmla="*/ 814779 h 584"/>
                <a:gd name="T104" fmla="*/ 74012 w 518"/>
                <a:gd name="T105" fmla="*/ 862013 h 5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8" h="584">
                  <a:moveTo>
                    <a:pt x="50" y="584"/>
                  </a:moveTo>
                  <a:lnTo>
                    <a:pt x="50" y="402"/>
                  </a:lnTo>
                  <a:lnTo>
                    <a:pt x="24" y="378"/>
                  </a:lnTo>
                  <a:lnTo>
                    <a:pt x="22" y="370"/>
                  </a:lnTo>
                  <a:lnTo>
                    <a:pt x="36" y="356"/>
                  </a:lnTo>
                  <a:lnTo>
                    <a:pt x="40" y="346"/>
                  </a:lnTo>
                  <a:lnTo>
                    <a:pt x="40" y="338"/>
                  </a:lnTo>
                  <a:lnTo>
                    <a:pt x="40" y="324"/>
                  </a:lnTo>
                  <a:lnTo>
                    <a:pt x="40" y="310"/>
                  </a:lnTo>
                  <a:lnTo>
                    <a:pt x="30" y="274"/>
                  </a:lnTo>
                  <a:lnTo>
                    <a:pt x="28" y="268"/>
                  </a:lnTo>
                  <a:lnTo>
                    <a:pt x="28" y="250"/>
                  </a:lnTo>
                  <a:lnTo>
                    <a:pt x="26" y="240"/>
                  </a:lnTo>
                  <a:lnTo>
                    <a:pt x="24" y="190"/>
                  </a:lnTo>
                  <a:lnTo>
                    <a:pt x="18" y="160"/>
                  </a:lnTo>
                  <a:lnTo>
                    <a:pt x="10" y="152"/>
                  </a:lnTo>
                  <a:lnTo>
                    <a:pt x="4" y="120"/>
                  </a:lnTo>
                  <a:lnTo>
                    <a:pt x="2" y="92"/>
                  </a:lnTo>
                  <a:lnTo>
                    <a:pt x="4" y="76"/>
                  </a:lnTo>
                  <a:lnTo>
                    <a:pt x="8" y="68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34" y="36"/>
                  </a:lnTo>
                  <a:lnTo>
                    <a:pt x="134" y="14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60" y="6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4" y="56"/>
                  </a:lnTo>
                  <a:lnTo>
                    <a:pt x="180" y="66"/>
                  </a:lnTo>
                  <a:lnTo>
                    <a:pt x="184" y="64"/>
                  </a:lnTo>
                  <a:lnTo>
                    <a:pt x="194" y="66"/>
                  </a:lnTo>
                  <a:lnTo>
                    <a:pt x="200" y="72"/>
                  </a:lnTo>
                  <a:lnTo>
                    <a:pt x="212" y="72"/>
                  </a:lnTo>
                  <a:lnTo>
                    <a:pt x="224" y="72"/>
                  </a:lnTo>
                  <a:lnTo>
                    <a:pt x="226" y="78"/>
                  </a:lnTo>
                  <a:lnTo>
                    <a:pt x="226" y="82"/>
                  </a:lnTo>
                  <a:lnTo>
                    <a:pt x="246" y="80"/>
                  </a:lnTo>
                  <a:lnTo>
                    <a:pt x="252" y="74"/>
                  </a:lnTo>
                  <a:lnTo>
                    <a:pt x="282" y="72"/>
                  </a:lnTo>
                  <a:lnTo>
                    <a:pt x="300" y="78"/>
                  </a:lnTo>
                  <a:lnTo>
                    <a:pt x="304" y="78"/>
                  </a:lnTo>
                  <a:lnTo>
                    <a:pt x="302" y="82"/>
                  </a:lnTo>
                  <a:lnTo>
                    <a:pt x="308" y="86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102"/>
                  </a:lnTo>
                  <a:lnTo>
                    <a:pt x="324" y="106"/>
                  </a:lnTo>
                  <a:lnTo>
                    <a:pt x="332" y="96"/>
                  </a:lnTo>
                  <a:lnTo>
                    <a:pt x="336" y="94"/>
                  </a:lnTo>
                  <a:lnTo>
                    <a:pt x="344" y="96"/>
                  </a:lnTo>
                  <a:lnTo>
                    <a:pt x="348" y="106"/>
                  </a:lnTo>
                  <a:lnTo>
                    <a:pt x="364" y="110"/>
                  </a:lnTo>
                  <a:lnTo>
                    <a:pt x="368" y="116"/>
                  </a:lnTo>
                  <a:lnTo>
                    <a:pt x="376" y="122"/>
                  </a:lnTo>
                  <a:lnTo>
                    <a:pt x="386" y="122"/>
                  </a:lnTo>
                  <a:lnTo>
                    <a:pt x="396" y="120"/>
                  </a:lnTo>
                  <a:lnTo>
                    <a:pt x="422" y="102"/>
                  </a:lnTo>
                  <a:lnTo>
                    <a:pt x="426" y="104"/>
                  </a:lnTo>
                  <a:lnTo>
                    <a:pt x="432" y="112"/>
                  </a:lnTo>
                  <a:lnTo>
                    <a:pt x="470" y="112"/>
                  </a:lnTo>
                  <a:lnTo>
                    <a:pt x="476" y="114"/>
                  </a:lnTo>
                  <a:lnTo>
                    <a:pt x="482" y="116"/>
                  </a:lnTo>
                  <a:lnTo>
                    <a:pt x="492" y="124"/>
                  </a:lnTo>
                  <a:lnTo>
                    <a:pt x="500" y="120"/>
                  </a:lnTo>
                  <a:lnTo>
                    <a:pt x="518" y="118"/>
                  </a:lnTo>
                  <a:lnTo>
                    <a:pt x="508" y="128"/>
                  </a:lnTo>
                  <a:lnTo>
                    <a:pt x="484" y="140"/>
                  </a:lnTo>
                  <a:lnTo>
                    <a:pt x="472" y="144"/>
                  </a:lnTo>
                  <a:lnTo>
                    <a:pt x="464" y="148"/>
                  </a:lnTo>
                  <a:lnTo>
                    <a:pt x="454" y="158"/>
                  </a:lnTo>
                  <a:lnTo>
                    <a:pt x="434" y="166"/>
                  </a:lnTo>
                  <a:lnTo>
                    <a:pt x="424" y="174"/>
                  </a:lnTo>
                  <a:lnTo>
                    <a:pt x="392" y="210"/>
                  </a:lnTo>
                  <a:lnTo>
                    <a:pt x="344" y="252"/>
                  </a:lnTo>
                  <a:lnTo>
                    <a:pt x="340" y="260"/>
                  </a:lnTo>
                  <a:lnTo>
                    <a:pt x="334" y="264"/>
                  </a:lnTo>
                  <a:lnTo>
                    <a:pt x="336" y="318"/>
                  </a:lnTo>
                  <a:lnTo>
                    <a:pt x="332" y="324"/>
                  </a:lnTo>
                  <a:lnTo>
                    <a:pt x="324" y="326"/>
                  </a:lnTo>
                  <a:lnTo>
                    <a:pt x="304" y="342"/>
                  </a:lnTo>
                  <a:lnTo>
                    <a:pt x="304" y="352"/>
                  </a:lnTo>
                  <a:lnTo>
                    <a:pt x="302" y="354"/>
                  </a:lnTo>
                  <a:lnTo>
                    <a:pt x="296" y="370"/>
                  </a:lnTo>
                  <a:lnTo>
                    <a:pt x="306" y="374"/>
                  </a:lnTo>
                  <a:lnTo>
                    <a:pt x="314" y="388"/>
                  </a:lnTo>
                  <a:lnTo>
                    <a:pt x="308" y="398"/>
                  </a:lnTo>
                  <a:lnTo>
                    <a:pt x="310" y="408"/>
                  </a:lnTo>
                  <a:lnTo>
                    <a:pt x="306" y="426"/>
                  </a:lnTo>
                  <a:lnTo>
                    <a:pt x="306" y="450"/>
                  </a:lnTo>
                  <a:lnTo>
                    <a:pt x="310" y="456"/>
                  </a:lnTo>
                  <a:lnTo>
                    <a:pt x="318" y="462"/>
                  </a:lnTo>
                  <a:lnTo>
                    <a:pt x="320" y="466"/>
                  </a:lnTo>
                  <a:lnTo>
                    <a:pt x="338" y="470"/>
                  </a:lnTo>
                  <a:lnTo>
                    <a:pt x="342" y="472"/>
                  </a:lnTo>
                  <a:lnTo>
                    <a:pt x="342" y="476"/>
                  </a:lnTo>
                  <a:lnTo>
                    <a:pt x="348" y="480"/>
                  </a:lnTo>
                  <a:lnTo>
                    <a:pt x="368" y="490"/>
                  </a:lnTo>
                  <a:lnTo>
                    <a:pt x="376" y="504"/>
                  </a:lnTo>
                  <a:lnTo>
                    <a:pt x="396" y="520"/>
                  </a:lnTo>
                  <a:lnTo>
                    <a:pt x="418" y="534"/>
                  </a:lnTo>
                  <a:lnTo>
                    <a:pt x="420" y="540"/>
                  </a:lnTo>
                  <a:lnTo>
                    <a:pt x="420" y="552"/>
                  </a:lnTo>
                  <a:lnTo>
                    <a:pt x="422" y="572"/>
                  </a:lnTo>
                  <a:lnTo>
                    <a:pt x="50" y="58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Freeform 88"/>
            <p:cNvSpPr>
              <a:spLocks/>
            </p:cNvSpPr>
            <p:nvPr/>
          </p:nvSpPr>
          <p:spPr bwMode="auto">
            <a:xfrm>
              <a:off x="5473819" y="3343884"/>
              <a:ext cx="910160" cy="782256"/>
            </a:xfrm>
            <a:custGeom>
              <a:avLst/>
              <a:gdLst>
                <a:gd name="T0" fmla="*/ 655458 w 528"/>
                <a:gd name="T1" fmla="*/ 593530 h 456"/>
                <a:gd name="T2" fmla="*/ 664315 w 528"/>
                <a:gd name="T3" fmla="*/ 608221 h 456"/>
                <a:gd name="T4" fmla="*/ 667268 w 528"/>
                <a:gd name="T5" fmla="*/ 631728 h 456"/>
                <a:gd name="T6" fmla="*/ 637742 w 528"/>
                <a:gd name="T7" fmla="*/ 661110 h 456"/>
                <a:gd name="T8" fmla="*/ 714508 w 528"/>
                <a:gd name="T9" fmla="*/ 664048 h 456"/>
                <a:gd name="T10" fmla="*/ 717460 w 528"/>
                <a:gd name="T11" fmla="*/ 634666 h 456"/>
                <a:gd name="T12" fmla="*/ 732223 w 528"/>
                <a:gd name="T13" fmla="*/ 590592 h 456"/>
                <a:gd name="T14" fmla="*/ 755843 w 528"/>
                <a:gd name="T15" fmla="*/ 572962 h 456"/>
                <a:gd name="T16" fmla="*/ 767653 w 528"/>
                <a:gd name="T17" fmla="*/ 570024 h 456"/>
                <a:gd name="T18" fmla="*/ 776510 w 528"/>
                <a:gd name="T19" fmla="*/ 520073 h 456"/>
                <a:gd name="T20" fmla="*/ 764700 w 528"/>
                <a:gd name="T21" fmla="*/ 514197 h 456"/>
                <a:gd name="T22" fmla="*/ 761748 w 528"/>
                <a:gd name="T23" fmla="*/ 508320 h 456"/>
                <a:gd name="T24" fmla="*/ 752890 w 528"/>
                <a:gd name="T25" fmla="*/ 514197 h 456"/>
                <a:gd name="T26" fmla="*/ 723365 w 528"/>
                <a:gd name="T27" fmla="*/ 475999 h 456"/>
                <a:gd name="T28" fmla="*/ 732223 w 528"/>
                <a:gd name="T29" fmla="*/ 461308 h 456"/>
                <a:gd name="T30" fmla="*/ 723365 w 528"/>
                <a:gd name="T31" fmla="*/ 443678 h 456"/>
                <a:gd name="T32" fmla="*/ 684983 w 528"/>
                <a:gd name="T33" fmla="*/ 387851 h 456"/>
                <a:gd name="T34" fmla="*/ 634790 w 528"/>
                <a:gd name="T35" fmla="*/ 364345 h 456"/>
                <a:gd name="T36" fmla="*/ 608217 w 528"/>
                <a:gd name="T37" fmla="*/ 329086 h 456"/>
                <a:gd name="T38" fmla="*/ 634790 w 528"/>
                <a:gd name="T39" fmla="*/ 293827 h 456"/>
                <a:gd name="T40" fmla="*/ 637742 w 528"/>
                <a:gd name="T41" fmla="*/ 255629 h 456"/>
                <a:gd name="T42" fmla="*/ 605265 w 528"/>
                <a:gd name="T43" fmla="*/ 232123 h 456"/>
                <a:gd name="T44" fmla="*/ 584597 w 528"/>
                <a:gd name="T45" fmla="*/ 249753 h 456"/>
                <a:gd name="T46" fmla="*/ 560977 w 528"/>
                <a:gd name="T47" fmla="*/ 190987 h 456"/>
                <a:gd name="T48" fmla="*/ 516689 w 528"/>
                <a:gd name="T49" fmla="*/ 155728 h 456"/>
                <a:gd name="T50" fmla="*/ 484212 w 528"/>
                <a:gd name="T51" fmla="*/ 105778 h 456"/>
                <a:gd name="T52" fmla="*/ 472402 w 528"/>
                <a:gd name="T53" fmla="*/ 55827 h 456"/>
                <a:gd name="T54" fmla="*/ 478307 w 528"/>
                <a:gd name="T55" fmla="*/ 32321 h 456"/>
                <a:gd name="T56" fmla="*/ 0 w 528"/>
                <a:gd name="T57" fmla="*/ 11753 h 456"/>
                <a:gd name="T58" fmla="*/ 20668 w 528"/>
                <a:gd name="T59" fmla="*/ 38197 h 456"/>
                <a:gd name="T60" fmla="*/ 38383 w 528"/>
                <a:gd name="T61" fmla="*/ 76395 h 456"/>
                <a:gd name="T62" fmla="*/ 44288 w 528"/>
                <a:gd name="T63" fmla="*/ 96963 h 456"/>
                <a:gd name="T64" fmla="*/ 94480 w 528"/>
                <a:gd name="T65" fmla="*/ 138099 h 456"/>
                <a:gd name="T66" fmla="*/ 76765 w 528"/>
                <a:gd name="T67" fmla="*/ 173358 h 456"/>
                <a:gd name="T68" fmla="*/ 94480 w 528"/>
                <a:gd name="T69" fmla="*/ 188049 h 456"/>
                <a:gd name="T70" fmla="*/ 115148 w 528"/>
                <a:gd name="T71" fmla="*/ 220370 h 456"/>
                <a:gd name="T72" fmla="*/ 129911 w 528"/>
                <a:gd name="T73" fmla="*/ 226247 h 456"/>
                <a:gd name="T74" fmla="*/ 135816 w 528"/>
                <a:gd name="T75" fmla="*/ 617036 h 4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8" h="456">
                  <a:moveTo>
                    <a:pt x="92" y="420"/>
                  </a:moveTo>
                  <a:lnTo>
                    <a:pt x="444" y="404"/>
                  </a:lnTo>
                  <a:lnTo>
                    <a:pt x="442" y="408"/>
                  </a:lnTo>
                  <a:lnTo>
                    <a:pt x="450" y="414"/>
                  </a:lnTo>
                  <a:lnTo>
                    <a:pt x="454" y="422"/>
                  </a:lnTo>
                  <a:lnTo>
                    <a:pt x="452" y="430"/>
                  </a:lnTo>
                  <a:lnTo>
                    <a:pt x="442" y="438"/>
                  </a:lnTo>
                  <a:lnTo>
                    <a:pt x="432" y="450"/>
                  </a:lnTo>
                  <a:lnTo>
                    <a:pt x="430" y="456"/>
                  </a:lnTo>
                  <a:lnTo>
                    <a:pt x="484" y="452"/>
                  </a:lnTo>
                  <a:lnTo>
                    <a:pt x="488" y="438"/>
                  </a:lnTo>
                  <a:lnTo>
                    <a:pt x="486" y="432"/>
                  </a:lnTo>
                  <a:lnTo>
                    <a:pt x="490" y="416"/>
                  </a:lnTo>
                  <a:lnTo>
                    <a:pt x="496" y="402"/>
                  </a:lnTo>
                  <a:lnTo>
                    <a:pt x="502" y="394"/>
                  </a:lnTo>
                  <a:lnTo>
                    <a:pt x="512" y="390"/>
                  </a:lnTo>
                  <a:lnTo>
                    <a:pt x="516" y="392"/>
                  </a:lnTo>
                  <a:lnTo>
                    <a:pt x="520" y="388"/>
                  </a:lnTo>
                  <a:lnTo>
                    <a:pt x="528" y="364"/>
                  </a:lnTo>
                  <a:lnTo>
                    <a:pt x="526" y="354"/>
                  </a:lnTo>
                  <a:lnTo>
                    <a:pt x="520" y="352"/>
                  </a:lnTo>
                  <a:lnTo>
                    <a:pt x="518" y="350"/>
                  </a:lnTo>
                  <a:lnTo>
                    <a:pt x="518" y="348"/>
                  </a:lnTo>
                  <a:lnTo>
                    <a:pt x="516" y="346"/>
                  </a:lnTo>
                  <a:lnTo>
                    <a:pt x="510" y="346"/>
                  </a:lnTo>
                  <a:lnTo>
                    <a:pt x="510" y="350"/>
                  </a:lnTo>
                  <a:lnTo>
                    <a:pt x="506" y="352"/>
                  </a:lnTo>
                  <a:lnTo>
                    <a:pt x="490" y="324"/>
                  </a:lnTo>
                  <a:lnTo>
                    <a:pt x="490" y="320"/>
                  </a:lnTo>
                  <a:lnTo>
                    <a:pt x="496" y="314"/>
                  </a:lnTo>
                  <a:lnTo>
                    <a:pt x="498" y="310"/>
                  </a:lnTo>
                  <a:lnTo>
                    <a:pt x="490" y="302"/>
                  </a:lnTo>
                  <a:lnTo>
                    <a:pt x="486" y="284"/>
                  </a:lnTo>
                  <a:lnTo>
                    <a:pt x="464" y="264"/>
                  </a:lnTo>
                  <a:lnTo>
                    <a:pt x="452" y="262"/>
                  </a:lnTo>
                  <a:lnTo>
                    <a:pt x="430" y="248"/>
                  </a:lnTo>
                  <a:lnTo>
                    <a:pt x="418" y="234"/>
                  </a:lnTo>
                  <a:lnTo>
                    <a:pt x="412" y="224"/>
                  </a:lnTo>
                  <a:lnTo>
                    <a:pt x="416" y="218"/>
                  </a:lnTo>
                  <a:lnTo>
                    <a:pt x="430" y="200"/>
                  </a:lnTo>
                  <a:lnTo>
                    <a:pt x="428" y="186"/>
                  </a:lnTo>
                  <a:lnTo>
                    <a:pt x="432" y="174"/>
                  </a:lnTo>
                  <a:lnTo>
                    <a:pt x="428" y="168"/>
                  </a:lnTo>
                  <a:lnTo>
                    <a:pt x="410" y="158"/>
                  </a:lnTo>
                  <a:lnTo>
                    <a:pt x="404" y="162"/>
                  </a:lnTo>
                  <a:lnTo>
                    <a:pt x="396" y="170"/>
                  </a:lnTo>
                  <a:lnTo>
                    <a:pt x="392" y="166"/>
                  </a:lnTo>
                  <a:lnTo>
                    <a:pt x="380" y="130"/>
                  </a:lnTo>
                  <a:lnTo>
                    <a:pt x="374" y="124"/>
                  </a:lnTo>
                  <a:lnTo>
                    <a:pt x="350" y="10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0" y="56"/>
                  </a:lnTo>
                  <a:lnTo>
                    <a:pt x="320" y="38"/>
                  </a:lnTo>
                  <a:lnTo>
                    <a:pt x="324" y="26"/>
                  </a:lnTo>
                  <a:lnTo>
                    <a:pt x="324" y="22"/>
                  </a:lnTo>
                  <a:lnTo>
                    <a:pt x="300" y="0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4" y="26"/>
                  </a:lnTo>
                  <a:lnTo>
                    <a:pt x="16" y="4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64" y="94"/>
                  </a:lnTo>
                  <a:lnTo>
                    <a:pt x="54" y="106"/>
                  </a:lnTo>
                  <a:lnTo>
                    <a:pt x="52" y="118"/>
                  </a:lnTo>
                  <a:lnTo>
                    <a:pt x="56" y="124"/>
                  </a:lnTo>
                  <a:lnTo>
                    <a:pt x="64" y="128"/>
                  </a:lnTo>
                  <a:lnTo>
                    <a:pt x="70" y="146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88" y="154"/>
                  </a:lnTo>
                  <a:lnTo>
                    <a:pt x="90" y="370"/>
                  </a:lnTo>
                  <a:lnTo>
                    <a:pt x="92" y="42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Freeform 89"/>
            <p:cNvSpPr>
              <a:spLocks/>
            </p:cNvSpPr>
            <p:nvPr/>
          </p:nvSpPr>
          <p:spPr bwMode="auto">
            <a:xfrm>
              <a:off x="5716652" y="4645172"/>
              <a:ext cx="774841" cy="667328"/>
            </a:xfrm>
            <a:custGeom>
              <a:avLst/>
              <a:gdLst>
                <a:gd name="T0" fmla="*/ 355487 w 448"/>
                <a:gd name="T1" fmla="*/ 11784 h 388"/>
                <a:gd name="T2" fmla="*/ 379186 w 448"/>
                <a:gd name="T3" fmla="*/ 85430 h 388"/>
                <a:gd name="T4" fmla="*/ 373261 w 448"/>
                <a:gd name="T5" fmla="*/ 114889 h 388"/>
                <a:gd name="T6" fmla="*/ 337712 w 448"/>
                <a:gd name="T7" fmla="*/ 185590 h 388"/>
                <a:gd name="T8" fmla="*/ 545079 w 448"/>
                <a:gd name="T9" fmla="*/ 282804 h 388"/>
                <a:gd name="T10" fmla="*/ 545079 w 448"/>
                <a:gd name="T11" fmla="*/ 344668 h 388"/>
                <a:gd name="T12" fmla="*/ 542117 w 448"/>
                <a:gd name="T13" fmla="*/ 391802 h 388"/>
                <a:gd name="T14" fmla="*/ 494719 w 448"/>
                <a:gd name="T15" fmla="*/ 380018 h 388"/>
                <a:gd name="T16" fmla="*/ 482869 w 448"/>
                <a:gd name="T17" fmla="*/ 421260 h 388"/>
                <a:gd name="T18" fmla="*/ 533230 w 448"/>
                <a:gd name="T19" fmla="*/ 412423 h 388"/>
                <a:gd name="T20" fmla="*/ 565816 w 448"/>
                <a:gd name="T21" fmla="*/ 406531 h 388"/>
                <a:gd name="T22" fmla="*/ 553967 w 448"/>
                <a:gd name="T23" fmla="*/ 427152 h 388"/>
                <a:gd name="T24" fmla="*/ 571741 w 448"/>
                <a:gd name="T25" fmla="*/ 441881 h 388"/>
                <a:gd name="T26" fmla="*/ 613214 w 448"/>
                <a:gd name="T27" fmla="*/ 409477 h 388"/>
                <a:gd name="T28" fmla="*/ 633951 w 448"/>
                <a:gd name="T29" fmla="*/ 412423 h 388"/>
                <a:gd name="T30" fmla="*/ 630989 w 448"/>
                <a:gd name="T31" fmla="*/ 435990 h 388"/>
                <a:gd name="T32" fmla="*/ 583591 w 448"/>
                <a:gd name="T33" fmla="*/ 483124 h 388"/>
                <a:gd name="T34" fmla="*/ 613214 w 448"/>
                <a:gd name="T35" fmla="*/ 521420 h 388"/>
                <a:gd name="T36" fmla="*/ 657650 w 448"/>
                <a:gd name="T37" fmla="*/ 556771 h 388"/>
                <a:gd name="T38" fmla="*/ 613214 w 448"/>
                <a:gd name="T39" fmla="*/ 544987 h 388"/>
                <a:gd name="T40" fmla="*/ 551004 w 448"/>
                <a:gd name="T41" fmla="*/ 509637 h 388"/>
                <a:gd name="T42" fmla="*/ 527305 w 448"/>
                <a:gd name="T43" fmla="*/ 536149 h 388"/>
                <a:gd name="T44" fmla="*/ 512493 w 448"/>
                <a:gd name="T45" fmla="*/ 559716 h 388"/>
                <a:gd name="T46" fmla="*/ 488794 w 448"/>
                <a:gd name="T47" fmla="*/ 542041 h 388"/>
                <a:gd name="T48" fmla="*/ 465095 w 448"/>
                <a:gd name="T49" fmla="*/ 542041 h 388"/>
                <a:gd name="T50" fmla="*/ 420659 w 448"/>
                <a:gd name="T51" fmla="*/ 553825 h 388"/>
                <a:gd name="T52" fmla="*/ 352524 w 448"/>
                <a:gd name="T53" fmla="*/ 509637 h 388"/>
                <a:gd name="T54" fmla="*/ 325863 w 448"/>
                <a:gd name="T55" fmla="*/ 489015 h 388"/>
                <a:gd name="T56" fmla="*/ 319938 w 448"/>
                <a:gd name="T57" fmla="*/ 480178 h 388"/>
                <a:gd name="T58" fmla="*/ 293276 w 448"/>
                <a:gd name="T59" fmla="*/ 477232 h 388"/>
                <a:gd name="T60" fmla="*/ 281427 w 448"/>
                <a:gd name="T61" fmla="*/ 465448 h 388"/>
                <a:gd name="T62" fmla="*/ 263653 w 448"/>
                <a:gd name="T63" fmla="*/ 503745 h 388"/>
                <a:gd name="T64" fmla="*/ 121458 w 448"/>
                <a:gd name="T65" fmla="*/ 480178 h 388"/>
                <a:gd name="T66" fmla="*/ 26661 w 448"/>
                <a:gd name="T67" fmla="*/ 477232 h 388"/>
                <a:gd name="T68" fmla="*/ 44436 w 448"/>
                <a:gd name="T69" fmla="*/ 453665 h 388"/>
                <a:gd name="T70" fmla="*/ 47398 w 448"/>
                <a:gd name="T71" fmla="*/ 397693 h 388"/>
                <a:gd name="T72" fmla="*/ 53323 w 448"/>
                <a:gd name="T73" fmla="*/ 365289 h 388"/>
                <a:gd name="T74" fmla="*/ 71097 w 448"/>
                <a:gd name="T75" fmla="*/ 315209 h 388"/>
                <a:gd name="T76" fmla="*/ 56285 w 448"/>
                <a:gd name="T77" fmla="*/ 262183 h 388"/>
                <a:gd name="T78" fmla="*/ 50361 w 448"/>
                <a:gd name="T79" fmla="*/ 244508 h 388"/>
                <a:gd name="T80" fmla="*/ 32586 w 448"/>
                <a:gd name="T81" fmla="*/ 217995 h 388"/>
                <a:gd name="T82" fmla="*/ 8887 w 448"/>
                <a:gd name="T83" fmla="*/ 164969 h 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48" h="388">
                  <a:moveTo>
                    <a:pt x="0" y="6"/>
                  </a:moveTo>
                  <a:lnTo>
                    <a:pt x="240" y="0"/>
                  </a:lnTo>
                  <a:lnTo>
                    <a:pt x="240" y="8"/>
                  </a:lnTo>
                  <a:lnTo>
                    <a:pt x="250" y="28"/>
                  </a:lnTo>
                  <a:lnTo>
                    <a:pt x="250" y="46"/>
                  </a:lnTo>
                  <a:lnTo>
                    <a:pt x="256" y="58"/>
                  </a:lnTo>
                  <a:lnTo>
                    <a:pt x="262" y="62"/>
                  </a:lnTo>
                  <a:lnTo>
                    <a:pt x="262" y="72"/>
                  </a:lnTo>
                  <a:lnTo>
                    <a:pt x="252" y="78"/>
                  </a:lnTo>
                  <a:lnTo>
                    <a:pt x="248" y="82"/>
                  </a:lnTo>
                  <a:lnTo>
                    <a:pt x="244" y="102"/>
                  </a:lnTo>
                  <a:lnTo>
                    <a:pt x="228" y="126"/>
                  </a:lnTo>
                  <a:lnTo>
                    <a:pt x="214" y="168"/>
                  </a:lnTo>
                  <a:lnTo>
                    <a:pt x="214" y="198"/>
                  </a:lnTo>
                  <a:lnTo>
                    <a:pt x="368" y="192"/>
                  </a:lnTo>
                  <a:lnTo>
                    <a:pt x="372" y="198"/>
                  </a:lnTo>
                  <a:lnTo>
                    <a:pt x="368" y="212"/>
                  </a:lnTo>
                  <a:lnTo>
                    <a:pt x="368" y="234"/>
                  </a:lnTo>
                  <a:lnTo>
                    <a:pt x="386" y="250"/>
                  </a:lnTo>
                  <a:lnTo>
                    <a:pt x="388" y="270"/>
                  </a:lnTo>
                  <a:lnTo>
                    <a:pt x="366" y="266"/>
                  </a:lnTo>
                  <a:lnTo>
                    <a:pt x="346" y="256"/>
                  </a:lnTo>
                  <a:lnTo>
                    <a:pt x="342" y="254"/>
                  </a:lnTo>
                  <a:lnTo>
                    <a:pt x="334" y="258"/>
                  </a:lnTo>
                  <a:lnTo>
                    <a:pt x="320" y="272"/>
                  </a:lnTo>
                  <a:lnTo>
                    <a:pt x="320" y="278"/>
                  </a:lnTo>
                  <a:lnTo>
                    <a:pt x="326" y="286"/>
                  </a:lnTo>
                  <a:lnTo>
                    <a:pt x="334" y="288"/>
                  </a:lnTo>
                  <a:lnTo>
                    <a:pt x="350" y="286"/>
                  </a:lnTo>
                  <a:lnTo>
                    <a:pt x="360" y="280"/>
                  </a:lnTo>
                  <a:lnTo>
                    <a:pt x="366" y="276"/>
                  </a:lnTo>
                  <a:lnTo>
                    <a:pt x="376" y="278"/>
                  </a:lnTo>
                  <a:lnTo>
                    <a:pt x="382" y="276"/>
                  </a:lnTo>
                  <a:lnTo>
                    <a:pt x="382" y="280"/>
                  </a:lnTo>
                  <a:lnTo>
                    <a:pt x="380" y="284"/>
                  </a:lnTo>
                  <a:lnTo>
                    <a:pt x="374" y="290"/>
                  </a:lnTo>
                  <a:lnTo>
                    <a:pt x="374" y="296"/>
                  </a:lnTo>
                  <a:lnTo>
                    <a:pt x="380" y="300"/>
                  </a:lnTo>
                  <a:lnTo>
                    <a:pt x="386" y="300"/>
                  </a:lnTo>
                  <a:lnTo>
                    <a:pt x="390" y="296"/>
                  </a:lnTo>
                  <a:lnTo>
                    <a:pt x="398" y="284"/>
                  </a:lnTo>
                  <a:lnTo>
                    <a:pt x="414" y="278"/>
                  </a:lnTo>
                  <a:lnTo>
                    <a:pt x="420" y="274"/>
                  </a:lnTo>
                  <a:lnTo>
                    <a:pt x="424" y="274"/>
                  </a:lnTo>
                  <a:lnTo>
                    <a:pt x="428" y="280"/>
                  </a:lnTo>
                  <a:lnTo>
                    <a:pt x="426" y="286"/>
                  </a:lnTo>
                  <a:lnTo>
                    <a:pt x="428" y="290"/>
                  </a:lnTo>
                  <a:lnTo>
                    <a:pt x="426" y="296"/>
                  </a:lnTo>
                  <a:lnTo>
                    <a:pt x="420" y="302"/>
                  </a:lnTo>
                  <a:lnTo>
                    <a:pt x="406" y="318"/>
                  </a:lnTo>
                  <a:lnTo>
                    <a:pt x="394" y="328"/>
                  </a:lnTo>
                  <a:lnTo>
                    <a:pt x="394" y="336"/>
                  </a:lnTo>
                  <a:lnTo>
                    <a:pt x="398" y="344"/>
                  </a:lnTo>
                  <a:lnTo>
                    <a:pt x="414" y="354"/>
                  </a:lnTo>
                  <a:lnTo>
                    <a:pt x="444" y="366"/>
                  </a:lnTo>
                  <a:lnTo>
                    <a:pt x="448" y="370"/>
                  </a:lnTo>
                  <a:lnTo>
                    <a:pt x="444" y="378"/>
                  </a:lnTo>
                  <a:lnTo>
                    <a:pt x="440" y="380"/>
                  </a:lnTo>
                  <a:lnTo>
                    <a:pt x="416" y="388"/>
                  </a:lnTo>
                  <a:lnTo>
                    <a:pt x="414" y="370"/>
                  </a:lnTo>
                  <a:lnTo>
                    <a:pt x="400" y="364"/>
                  </a:lnTo>
                  <a:lnTo>
                    <a:pt x="376" y="354"/>
                  </a:lnTo>
                  <a:lnTo>
                    <a:pt x="372" y="346"/>
                  </a:lnTo>
                  <a:lnTo>
                    <a:pt x="366" y="342"/>
                  </a:lnTo>
                  <a:lnTo>
                    <a:pt x="360" y="346"/>
                  </a:lnTo>
                  <a:lnTo>
                    <a:pt x="356" y="364"/>
                  </a:lnTo>
                  <a:lnTo>
                    <a:pt x="360" y="366"/>
                  </a:lnTo>
                  <a:lnTo>
                    <a:pt x="360" y="370"/>
                  </a:lnTo>
                  <a:lnTo>
                    <a:pt x="346" y="380"/>
                  </a:lnTo>
                  <a:lnTo>
                    <a:pt x="342" y="378"/>
                  </a:lnTo>
                  <a:lnTo>
                    <a:pt x="334" y="368"/>
                  </a:lnTo>
                  <a:lnTo>
                    <a:pt x="330" y="368"/>
                  </a:lnTo>
                  <a:lnTo>
                    <a:pt x="322" y="370"/>
                  </a:lnTo>
                  <a:lnTo>
                    <a:pt x="318" y="366"/>
                  </a:lnTo>
                  <a:lnTo>
                    <a:pt x="314" y="368"/>
                  </a:lnTo>
                  <a:lnTo>
                    <a:pt x="302" y="380"/>
                  </a:lnTo>
                  <a:lnTo>
                    <a:pt x="288" y="380"/>
                  </a:lnTo>
                  <a:lnTo>
                    <a:pt x="284" y="376"/>
                  </a:lnTo>
                  <a:lnTo>
                    <a:pt x="270" y="374"/>
                  </a:lnTo>
                  <a:lnTo>
                    <a:pt x="250" y="348"/>
                  </a:lnTo>
                  <a:lnTo>
                    <a:pt x="238" y="346"/>
                  </a:lnTo>
                  <a:lnTo>
                    <a:pt x="226" y="342"/>
                  </a:lnTo>
                  <a:lnTo>
                    <a:pt x="222" y="334"/>
                  </a:lnTo>
                  <a:lnTo>
                    <a:pt x="220" y="332"/>
                  </a:lnTo>
                  <a:lnTo>
                    <a:pt x="216" y="332"/>
                  </a:lnTo>
                  <a:lnTo>
                    <a:pt x="216" y="330"/>
                  </a:lnTo>
                  <a:lnTo>
                    <a:pt x="216" y="326"/>
                  </a:lnTo>
                  <a:lnTo>
                    <a:pt x="212" y="324"/>
                  </a:lnTo>
                  <a:lnTo>
                    <a:pt x="208" y="326"/>
                  </a:lnTo>
                  <a:lnTo>
                    <a:pt x="198" y="324"/>
                  </a:lnTo>
                  <a:lnTo>
                    <a:pt x="198" y="322"/>
                  </a:lnTo>
                  <a:lnTo>
                    <a:pt x="196" y="316"/>
                  </a:lnTo>
                  <a:lnTo>
                    <a:pt x="190" y="316"/>
                  </a:lnTo>
                  <a:lnTo>
                    <a:pt x="174" y="330"/>
                  </a:lnTo>
                  <a:lnTo>
                    <a:pt x="182" y="340"/>
                  </a:lnTo>
                  <a:lnTo>
                    <a:pt x="178" y="342"/>
                  </a:lnTo>
                  <a:lnTo>
                    <a:pt x="152" y="344"/>
                  </a:lnTo>
                  <a:lnTo>
                    <a:pt x="108" y="334"/>
                  </a:lnTo>
                  <a:lnTo>
                    <a:pt x="82" y="326"/>
                  </a:lnTo>
                  <a:lnTo>
                    <a:pt x="24" y="334"/>
                  </a:lnTo>
                  <a:lnTo>
                    <a:pt x="20" y="330"/>
                  </a:lnTo>
                  <a:lnTo>
                    <a:pt x="18" y="324"/>
                  </a:lnTo>
                  <a:lnTo>
                    <a:pt x="22" y="320"/>
                  </a:lnTo>
                  <a:lnTo>
                    <a:pt x="24" y="314"/>
                  </a:lnTo>
                  <a:lnTo>
                    <a:pt x="30" y="308"/>
                  </a:lnTo>
                  <a:lnTo>
                    <a:pt x="36" y="286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4" y="266"/>
                  </a:lnTo>
                  <a:lnTo>
                    <a:pt x="32" y="260"/>
                  </a:lnTo>
                  <a:lnTo>
                    <a:pt x="36" y="248"/>
                  </a:lnTo>
                  <a:lnTo>
                    <a:pt x="42" y="242"/>
                  </a:lnTo>
                  <a:lnTo>
                    <a:pt x="44" y="232"/>
                  </a:lnTo>
                  <a:lnTo>
                    <a:pt x="48" y="214"/>
                  </a:lnTo>
                  <a:lnTo>
                    <a:pt x="48" y="204"/>
                  </a:lnTo>
                  <a:lnTo>
                    <a:pt x="44" y="188"/>
                  </a:lnTo>
                  <a:lnTo>
                    <a:pt x="38" y="178"/>
                  </a:lnTo>
                  <a:lnTo>
                    <a:pt x="36" y="176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0" y="156"/>
                  </a:lnTo>
                  <a:lnTo>
                    <a:pt x="24" y="152"/>
                  </a:lnTo>
                  <a:lnTo>
                    <a:pt x="22" y="148"/>
                  </a:lnTo>
                  <a:lnTo>
                    <a:pt x="26" y="138"/>
                  </a:lnTo>
                  <a:lnTo>
                    <a:pt x="18" y="124"/>
                  </a:lnTo>
                  <a:lnTo>
                    <a:pt x="6" y="112"/>
                  </a:lnTo>
                  <a:lnTo>
                    <a:pt x="2" y="10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69056" tIns="34529" rIns="69056" bIns="34529" anchor="ctr" anchorCtr="0">
              <a:noAutofit/>
            </a:bodyPr>
            <a:lstStyle/>
            <a:p>
              <a:pPr algn="ctr" defTabSz="642732">
                <a:buClr>
                  <a:srgbClr val="000000"/>
                </a:buClr>
              </a:pPr>
              <a:endParaRPr lang="en-US" sz="703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" name="Freeform 90"/>
            <p:cNvSpPr>
              <a:spLocks/>
            </p:cNvSpPr>
            <p:nvPr/>
          </p:nvSpPr>
          <p:spPr bwMode="auto">
            <a:xfrm>
              <a:off x="6024364" y="2987977"/>
              <a:ext cx="541276" cy="960210"/>
            </a:xfrm>
            <a:custGeom>
              <a:avLst/>
              <a:gdLst>
                <a:gd name="T0" fmla="*/ 76766 w 314"/>
                <a:gd name="T1" fmla="*/ 20632 h 558"/>
                <a:gd name="T2" fmla="*/ 103339 w 314"/>
                <a:gd name="T3" fmla="*/ 44211 h 558"/>
                <a:gd name="T4" fmla="*/ 126960 w 314"/>
                <a:gd name="T5" fmla="*/ 67790 h 558"/>
                <a:gd name="T6" fmla="*/ 132865 w 314"/>
                <a:gd name="T7" fmla="*/ 106106 h 558"/>
                <a:gd name="T8" fmla="*/ 118102 w 314"/>
                <a:gd name="T9" fmla="*/ 129686 h 558"/>
                <a:gd name="T10" fmla="*/ 100387 w 314"/>
                <a:gd name="T11" fmla="*/ 162107 h 558"/>
                <a:gd name="T12" fmla="*/ 76766 w 314"/>
                <a:gd name="T13" fmla="*/ 173897 h 558"/>
                <a:gd name="T14" fmla="*/ 44288 w 314"/>
                <a:gd name="T15" fmla="*/ 182739 h 558"/>
                <a:gd name="T16" fmla="*/ 38383 w 314"/>
                <a:gd name="T17" fmla="*/ 209266 h 558"/>
                <a:gd name="T18" fmla="*/ 56098 w 314"/>
                <a:gd name="T19" fmla="*/ 232845 h 558"/>
                <a:gd name="T20" fmla="*/ 35431 w 314"/>
                <a:gd name="T21" fmla="*/ 291793 h 558"/>
                <a:gd name="T22" fmla="*/ 11810 w 314"/>
                <a:gd name="T23" fmla="*/ 312425 h 558"/>
                <a:gd name="T24" fmla="*/ 5905 w 314"/>
                <a:gd name="T25" fmla="*/ 336004 h 558"/>
                <a:gd name="T26" fmla="*/ 0 w 314"/>
                <a:gd name="T27" fmla="*/ 359583 h 558"/>
                <a:gd name="T28" fmla="*/ 11810 w 314"/>
                <a:gd name="T29" fmla="*/ 409689 h 558"/>
                <a:gd name="T30" fmla="*/ 44288 w 314"/>
                <a:gd name="T31" fmla="*/ 459795 h 558"/>
                <a:gd name="T32" fmla="*/ 88576 w 314"/>
                <a:gd name="T33" fmla="*/ 495163 h 558"/>
                <a:gd name="T34" fmla="*/ 112197 w 314"/>
                <a:gd name="T35" fmla="*/ 554111 h 558"/>
                <a:gd name="T36" fmla="*/ 132865 w 314"/>
                <a:gd name="T37" fmla="*/ 536427 h 558"/>
                <a:gd name="T38" fmla="*/ 165343 w 314"/>
                <a:gd name="T39" fmla="*/ 560006 h 558"/>
                <a:gd name="T40" fmla="*/ 162390 w 314"/>
                <a:gd name="T41" fmla="*/ 598322 h 558"/>
                <a:gd name="T42" fmla="*/ 135817 w 314"/>
                <a:gd name="T43" fmla="*/ 633691 h 558"/>
                <a:gd name="T44" fmla="*/ 162390 w 314"/>
                <a:gd name="T45" fmla="*/ 669060 h 558"/>
                <a:gd name="T46" fmla="*/ 212583 w 314"/>
                <a:gd name="T47" fmla="*/ 692639 h 558"/>
                <a:gd name="T48" fmla="*/ 250967 w 314"/>
                <a:gd name="T49" fmla="*/ 748640 h 558"/>
                <a:gd name="T50" fmla="*/ 259824 w 314"/>
                <a:gd name="T51" fmla="*/ 766324 h 558"/>
                <a:gd name="T52" fmla="*/ 250967 w 314"/>
                <a:gd name="T53" fmla="*/ 781061 h 558"/>
                <a:gd name="T54" fmla="*/ 280492 w 314"/>
                <a:gd name="T55" fmla="*/ 819378 h 558"/>
                <a:gd name="T56" fmla="*/ 289350 w 314"/>
                <a:gd name="T57" fmla="*/ 813483 h 558"/>
                <a:gd name="T58" fmla="*/ 298207 w 314"/>
                <a:gd name="T59" fmla="*/ 792851 h 558"/>
                <a:gd name="T60" fmla="*/ 330685 w 314"/>
                <a:gd name="T61" fmla="*/ 786956 h 558"/>
                <a:gd name="T62" fmla="*/ 360211 w 314"/>
                <a:gd name="T63" fmla="*/ 804641 h 558"/>
                <a:gd name="T64" fmla="*/ 369068 w 314"/>
                <a:gd name="T65" fmla="*/ 769272 h 558"/>
                <a:gd name="T66" fmla="*/ 377926 w 314"/>
                <a:gd name="T67" fmla="*/ 745693 h 558"/>
                <a:gd name="T68" fmla="*/ 416309 w 314"/>
                <a:gd name="T69" fmla="*/ 733903 h 558"/>
                <a:gd name="T70" fmla="*/ 401546 w 314"/>
                <a:gd name="T71" fmla="*/ 713271 h 558"/>
                <a:gd name="T72" fmla="*/ 410404 w 314"/>
                <a:gd name="T73" fmla="*/ 698534 h 558"/>
                <a:gd name="T74" fmla="*/ 413357 w 314"/>
                <a:gd name="T75" fmla="*/ 689692 h 558"/>
                <a:gd name="T76" fmla="*/ 410404 w 314"/>
                <a:gd name="T77" fmla="*/ 677902 h 558"/>
                <a:gd name="T78" fmla="*/ 419262 w 314"/>
                <a:gd name="T79" fmla="*/ 630744 h 558"/>
                <a:gd name="T80" fmla="*/ 445835 w 314"/>
                <a:gd name="T81" fmla="*/ 589480 h 558"/>
                <a:gd name="T82" fmla="*/ 463550 w 314"/>
                <a:gd name="T83" fmla="*/ 551164 h 558"/>
                <a:gd name="T84" fmla="*/ 445835 w 314"/>
                <a:gd name="T85" fmla="*/ 495163 h 558"/>
                <a:gd name="T86" fmla="*/ 445835 w 314"/>
                <a:gd name="T87" fmla="*/ 462742 h 558"/>
                <a:gd name="T88" fmla="*/ 422214 w 314"/>
                <a:gd name="T89" fmla="*/ 109054 h 558"/>
                <a:gd name="T90" fmla="*/ 413357 w 314"/>
                <a:gd name="T91" fmla="*/ 97264 h 558"/>
                <a:gd name="T92" fmla="*/ 401546 w 314"/>
                <a:gd name="T93" fmla="*/ 56001 h 558"/>
                <a:gd name="T94" fmla="*/ 380879 w 314"/>
                <a:gd name="T95" fmla="*/ 26527 h 5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4" h="558">
                  <a:moveTo>
                    <a:pt x="258" y="0"/>
                  </a:moveTo>
                  <a:lnTo>
                    <a:pt x="52" y="14"/>
                  </a:lnTo>
                  <a:lnTo>
                    <a:pt x="56" y="18"/>
                  </a:lnTo>
                  <a:lnTo>
                    <a:pt x="70" y="30"/>
                  </a:lnTo>
                  <a:lnTo>
                    <a:pt x="72" y="38"/>
                  </a:lnTo>
                  <a:lnTo>
                    <a:pt x="86" y="46"/>
                  </a:lnTo>
                  <a:lnTo>
                    <a:pt x="92" y="64"/>
                  </a:lnTo>
                  <a:lnTo>
                    <a:pt x="90" y="72"/>
                  </a:lnTo>
                  <a:lnTo>
                    <a:pt x="86" y="82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68" y="110"/>
                  </a:lnTo>
                  <a:lnTo>
                    <a:pt x="56" y="114"/>
                  </a:lnTo>
                  <a:lnTo>
                    <a:pt x="52" y="118"/>
                  </a:lnTo>
                  <a:lnTo>
                    <a:pt x="36" y="120"/>
                  </a:lnTo>
                  <a:lnTo>
                    <a:pt x="30" y="124"/>
                  </a:lnTo>
                  <a:lnTo>
                    <a:pt x="24" y="134"/>
                  </a:lnTo>
                  <a:lnTo>
                    <a:pt x="26" y="142"/>
                  </a:lnTo>
                  <a:lnTo>
                    <a:pt x="34" y="152"/>
                  </a:lnTo>
                  <a:lnTo>
                    <a:pt x="38" y="158"/>
                  </a:lnTo>
                  <a:lnTo>
                    <a:pt x="34" y="172"/>
                  </a:lnTo>
                  <a:lnTo>
                    <a:pt x="24" y="198"/>
                  </a:lnTo>
                  <a:lnTo>
                    <a:pt x="12" y="204"/>
                  </a:lnTo>
                  <a:lnTo>
                    <a:pt x="8" y="212"/>
                  </a:lnTo>
                  <a:lnTo>
                    <a:pt x="10" y="220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0" y="244"/>
                  </a:lnTo>
                  <a:lnTo>
                    <a:pt x="0" y="262"/>
                  </a:lnTo>
                  <a:lnTo>
                    <a:pt x="8" y="278"/>
                  </a:lnTo>
                  <a:lnTo>
                    <a:pt x="8" y="286"/>
                  </a:lnTo>
                  <a:lnTo>
                    <a:pt x="30" y="312"/>
                  </a:lnTo>
                  <a:lnTo>
                    <a:pt x="54" y="330"/>
                  </a:lnTo>
                  <a:lnTo>
                    <a:pt x="60" y="336"/>
                  </a:lnTo>
                  <a:lnTo>
                    <a:pt x="72" y="372"/>
                  </a:lnTo>
                  <a:lnTo>
                    <a:pt x="76" y="376"/>
                  </a:lnTo>
                  <a:lnTo>
                    <a:pt x="84" y="368"/>
                  </a:lnTo>
                  <a:lnTo>
                    <a:pt x="90" y="364"/>
                  </a:lnTo>
                  <a:lnTo>
                    <a:pt x="108" y="374"/>
                  </a:lnTo>
                  <a:lnTo>
                    <a:pt x="112" y="380"/>
                  </a:lnTo>
                  <a:lnTo>
                    <a:pt x="108" y="392"/>
                  </a:lnTo>
                  <a:lnTo>
                    <a:pt x="110" y="406"/>
                  </a:lnTo>
                  <a:lnTo>
                    <a:pt x="96" y="424"/>
                  </a:lnTo>
                  <a:lnTo>
                    <a:pt x="92" y="430"/>
                  </a:lnTo>
                  <a:lnTo>
                    <a:pt x="98" y="440"/>
                  </a:lnTo>
                  <a:lnTo>
                    <a:pt x="110" y="454"/>
                  </a:lnTo>
                  <a:lnTo>
                    <a:pt x="132" y="468"/>
                  </a:lnTo>
                  <a:lnTo>
                    <a:pt x="144" y="470"/>
                  </a:lnTo>
                  <a:lnTo>
                    <a:pt x="166" y="490"/>
                  </a:lnTo>
                  <a:lnTo>
                    <a:pt x="170" y="508"/>
                  </a:lnTo>
                  <a:lnTo>
                    <a:pt x="178" y="516"/>
                  </a:lnTo>
                  <a:lnTo>
                    <a:pt x="176" y="520"/>
                  </a:lnTo>
                  <a:lnTo>
                    <a:pt x="170" y="526"/>
                  </a:lnTo>
                  <a:lnTo>
                    <a:pt x="170" y="530"/>
                  </a:lnTo>
                  <a:lnTo>
                    <a:pt x="186" y="558"/>
                  </a:lnTo>
                  <a:lnTo>
                    <a:pt x="190" y="556"/>
                  </a:lnTo>
                  <a:lnTo>
                    <a:pt x="190" y="552"/>
                  </a:lnTo>
                  <a:lnTo>
                    <a:pt x="196" y="552"/>
                  </a:lnTo>
                  <a:lnTo>
                    <a:pt x="198" y="554"/>
                  </a:lnTo>
                  <a:lnTo>
                    <a:pt x="202" y="538"/>
                  </a:lnTo>
                  <a:lnTo>
                    <a:pt x="212" y="532"/>
                  </a:lnTo>
                  <a:lnTo>
                    <a:pt x="224" y="534"/>
                  </a:lnTo>
                  <a:lnTo>
                    <a:pt x="234" y="540"/>
                  </a:lnTo>
                  <a:lnTo>
                    <a:pt x="244" y="546"/>
                  </a:lnTo>
                  <a:lnTo>
                    <a:pt x="254" y="542"/>
                  </a:lnTo>
                  <a:lnTo>
                    <a:pt x="250" y="522"/>
                  </a:lnTo>
                  <a:lnTo>
                    <a:pt x="248" y="510"/>
                  </a:lnTo>
                  <a:lnTo>
                    <a:pt x="256" y="506"/>
                  </a:lnTo>
                  <a:lnTo>
                    <a:pt x="280" y="500"/>
                  </a:lnTo>
                  <a:lnTo>
                    <a:pt x="282" y="498"/>
                  </a:lnTo>
                  <a:lnTo>
                    <a:pt x="274" y="488"/>
                  </a:lnTo>
                  <a:lnTo>
                    <a:pt x="272" y="484"/>
                  </a:lnTo>
                  <a:lnTo>
                    <a:pt x="276" y="482"/>
                  </a:lnTo>
                  <a:lnTo>
                    <a:pt x="278" y="474"/>
                  </a:lnTo>
                  <a:lnTo>
                    <a:pt x="280" y="470"/>
                  </a:lnTo>
                  <a:lnTo>
                    <a:pt x="280" y="468"/>
                  </a:lnTo>
                  <a:lnTo>
                    <a:pt x="278" y="464"/>
                  </a:lnTo>
                  <a:lnTo>
                    <a:pt x="278" y="460"/>
                  </a:lnTo>
                  <a:lnTo>
                    <a:pt x="284" y="442"/>
                  </a:lnTo>
                  <a:lnTo>
                    <a:pt x="284" y="428"/>
                  </a:lnTo>
                  <a:lnTo>
                    <a:pt x="294" y="416"/>
                  </a:lnTo>
                  <a:lnTo>
                    <a:pt x="302" y="400"/>
                  </a:lnTo>
                  <a:lnTo>
                    <a:pt x="302" y="394"/>
                  </a:lnTo>
                  <a:lnTo>
                    <a:pt x="314" y="374"/>
                  </a:lnTo>
                  <a:lnTo>
                    <a:pt x="310" y="354"/>
                  </a:lnTo>
                  <a:lnTo>
                    <a:pt x="302" y="336"/>
                  </a:lnTo>
                  <a:lnTo>
                    <a:pt x="304" y="324"/>
                  </a:lnTo>
                  <a:lnTo>
                    <a:pt x="302" y="314"/>
                  </a:lnTo>
                  <a:lnTo>
                    <a:pt x="306" y="310"/>
                  </a:lnTo>
                  <a:lnTo>
                    <a:pt x="286" y="74"/>
                  </a:lnTo>
                  <a:lnTo>
                    <a:pt x="282" y="72"/>
                  </a:lnTo>
                  <a:lnTo>
                    <a:pt x="280" y="66"/>
                  </a:lnTo>
                  <a:lnTo>
                    <a:pt x="274" y="46"/>
                  </a:lnTo>
                  <a:lnTo>
                    <a:pt x="272" y="38"/>
                  </a:lnTo>
                  <a:lnTo>
                    <a:pt x="264" y="32"/>
                  </a:lnTo>
                  <a:lnTo>
                    <a:pt x="258" y="1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1" name="Freeform 91"/>
            <p:cNvSpPr>
              <a:spLocks/>
            </p:cNvSpPr>
            <p:nvPr/>
          </p:nvSpPr>
          <p:spPr bwMode="auto">
            <a:xfrm>
              <a:off x="6593445" y="2383674"/>
              <a:ext cx="528301" cy="721085"/>
            </a:xfrm>
            <a:custGeom>
              <a:avLst/>
              <a:gdLst>
                <a:gd name="T0" fmla="*/ 227698 w 306"/>
                <a:gd name="T1" fmla="*/ 591072 h 420"/>
                <a:gd name="T2" fmla="*/ 369639 w 306"/>
                <a:gd name="T3" fmla="*/ 576369 h 420"/>
                <a:gd name="T4" fmla="*/ 390339 w 306"/>
                <a:gd name="T5" fmla="*/ 538140 h 420"/>
                <a:gd name="T6" fmla="*/ 393296 w 306"/>
                <a:gd name="T7" fmla="*/ 505793 h 420"/>
                <a:gd name="T8" fmla="*/ 419910 w 306"/>
                <a:gd name="T9" fmla="*/ 473446 h 420"/>
                <a:gd name="T10" fmla="*/ 422867 w 306"/>
                <a:gd name="T11" fmla="*/ 449921 h 420"/>
                <a:gd name="T12" fmla="*/ 434695 w 306"/>
                <a:gd name="T13" fmla="*/ 429336 h 420"/>
                <a:gd name="T14" fmla="*/ 440610 w 306"/>
                <a:gd name="T15" fmla="*/ 441099 h 420"/>
                <a:gd name="T16" fmla="*/ 452438 w 306"/>
                <a:gd name="T17" fmla="*/ 432277 h 420"/>
                <a:gd name="T18" fmla="*/ 449481 w 306"/>
                <a:gd name="T19" fmla="*/ 402870 h 420"/>
                <a:gd name="T20" fmla="*/ 446524 w 306"/>
                <a:gd name="T21" fmla="*/ 361701 h 420"/>
                <a:gd name="T22" fmla="*/ 408081 w 306"/>
                <a:gd name="T23" fmla="*/ 244075 h 420"/>
                <a:gd name="T24" fmla="*/ 363725 w 306"/>
                <a:gd name="T25" fmla="*/ 241134 h 420"/>
                <a:gd name="T26" fmla="*/ 310497 w 306"/>
                <a:gd name="T27" fmla="*/ 311710 h 420"/>
                <a:gd name="T28" fmla="*/ 304582 w 306"/>
                <a:gd name="T29" fmla="*/ 308769 h 420"/>
                <a:gd name="T30" fmla="*/ 283883 w 306"/>
                <a:gd name="T31" fmla="*/ 297006 h 420"/>
                <a:gd name="T32" fmla="*/ 283883 w 306"/>
                <a:gd name="T33" fmla="*/ 261718 h 420"/>
                <a:gd name="T34" fmla="*/ 310497 w 306"/>
                <a:gd name="T35" fmla="*/ 241134 h 420"/>
                <a:gd name="T36" fmla="*/ 313454 w 306"/>
                <a:gd name="T37" fmla="*/ 223490 h 420"/>
                <a:gd name="T38" fmla="*/ 325282 w 306"/>
                <a:gd name="T39" fmla="*/ 208787 h 420"/>
                <a:gd name="T40" fmla="*/ 334154 w 306"/>
                <a:gd name="T41" fmla="*/ 152914 h 420"/>
                <a:gd name="T42" fmla="*/ 322325 w 306"/>
                <a:gd name="T43" fmla="*/ 126448 h 420"/>
                <a:gd name="T44" fmla="*/ 307540 w 306"/>
                <a:gd name="T45" fmla="*/ 105864 h 420"/>
                <a:gd name="T46" fmla="*/ 322325 w 306"/>
                <a:gd name="T47" fmla="*/ 91160 h 420"/>
                <a:gd name="T48" fmla="*/ 310497 w 306"/>
                <a:gd name="T49" fmla="*/ 61754 h 420"/>
                <a:gd name="T50" fmla="*/ 260226 w 306"/>
                <a:gd name="T51" fmla="*/ 38229 h 420"/>
                <a:gd name="T52" fmla="*/ 221783 w 306"/>
                <a:gd name="T53" fmla="*/ 23525 h 420"/>
                <a:gd name="T54" fmla="*/ 180384 w 306"/>
                <a:gd name="T55" fmla="*/ 11763 h 420"/>
                <a:gd name="T56" fmla="*/ 156727 w 306"/>
                <a:gd name="T57" fmla="*/ 8822 h 420"/>
                <a:gd name="T58" fmla="*/ 133070 w 306"/>
                <a:gd name="T59" fmla="*/ 35288 h 420"/>
                <a:gd name="T60" fmla="*/ 136027 w 306"/>
                <a:gd name="T61" fmla="*/ 55872 h 420"/>
                <a:gd name="T62" fmla="*/ 141941 w 306"/>
                <a:gd name="T63" fmla="*/ 64694 h 420"/>
                <a:gd name="T64" fmla="*/ 130113 w 306"/>
                <a:gd name="T65" fmla="*/ 70576 h 420"/>
                <a:gd name="T66" fmla="*/ 112370 w 306"/>
                <a:gd name="T67" fmla="*/ 85279 h 420"/>
                <a:gd name="T68" fmla="*/ 109413 w 306"/>
                <a:gd name="T69" fmla="*/ 117626 h 420"/>
                <a:gd name="T70" fmla="*/ 103499 w 306"/>
                <a:gd name="T71" fmla="*/ 149974 h 420"/>
                <a:gd name="T72" fmla="*/ 85756 w 306"/>
                <a:gd name="T73" fmla="*/ 144092 h 420"/>
                <a:gd name="T74" fmla="*/ 85756 w 306"/>
                <a:gd name="T75" fmla="*/ 111745 h 420"/>
                <a:gd name="T76" fmla="*/ 85756 w 306"/>
                <a:gd name="T77" fmla="*/ 102923 h 420"/>
                <a:gd name="T78" fmla="*/ 73928 w 306"/>
                <a:gd name="T79" fmla="*/ 114686 h 420"/>
                <a:gd name="T80" fmla="*/ 68014 w 306"/>
                <a:gd name="T81" fmla="*/ 138211 h 420"/>
                <a:gd name="T82" fmla="*/ 47314 w 306"/>
                <a:gd name="T83" fmla="*/ 149974 h 420"/>
                <a:gd name="T84" fmla="*/ 41400 w 306"/>
                <a:gd name="T85" fmla="*/ 167617 h 420"/>
                <a:gd name="T86" fmla="*/ 26614 w 306"/>
                <a:gd name="T87" fmla="*/ 205846 h 420"/>
                <a:gd name="T88" fmla="*/ 23657 w 306"/>
                <a:gd name="T89" fmla="*/ 247015 h 420"/>
                <a:gd name="T90" fmla="*/ 5914 w 306"/>
                <a:gd name="T91" fmla="*/ 276422 h 420"/>
                <a:gd name="T92" fmla="*/ 17743 w 306"/>
                <a:gd name="T93" fmla="*/ 323472 h 420"/>
                <a:gd name="T94" fmla="*/ 20700 w 306"/>
                <a:gd name="T95" fmla="*/ 358760 h 420"/>
                <a:gd name="T96" fmla="*/ 56185 w 306"/>
                <a:gd name="T97" fmla="*/ 435217 h 420"/>
                <a:gd name="T98" fmla="*/ 62099 w 306"/>
                <a:gd name="T99" fmla="*/ 473446 h 420"/>
                <a:gd name="T100" fmla="*/ 59142 w 306"/>
                <a:gd name="T101" fmla="*/ 482268 h 420"/>
                <a:gd name="T102" fmla="*/ 50271 w 306"/>
                <a:gd name="T103" fmla="*/ 535200 h 420"/>
                <a:gd name="T104" fmla="*/ 23657 w 306"/>
                <a:gd name="T105" fmla="*/ 599894 h 420"/>
                <a:gd name="T106" fmla="*/ 0 w 306"/>
                <a:gd name="T107" fmla="*/ 617538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Freeform 92"/>
            <p:cNvSpPr>
              <a:spLocks/>
            </p:cNvSpPr>
            <p:nvPr/>
          </p:nvSpPr>
          <p:spPr bwMode="auto">
            <a:xfrm>
              <a:off x="6098512" y="2138988"/>
              <a:ext cx="828597" cy="404104"/>
            </a:xfrm>
            <a:custGeom>
              <a:avLst/>
              <a:gdLst>
                <a:gd name="T0" fmla="*/ 32524 w 480"/>
                <a:gd name="T1" fmla="*/ 134911 h 236"/>
                <a:gd name="T2" fmla="*/ 68005 w 480"/>
                <a:gd name="T3" fmla="*/ 108515 h 236"/>
                <a:gd name="T4" fmla="*/ 165576 w 480"/>
                <a:gd name="T5" fmla="*/ 46925 h 236"/>
                <a:gd name="T6" fmla="*/ 221754 w 480"/>
                <a:gd name="T7" fmla="*/ 5866 h 236"/>
                <a:gd name="T8" fmla="*/ 263148 w 480"/>
                <a:gd name="T9" fmla="*/ 5866 h 236"/>
                <a:gd name="T10" fmla="*/ 233581 w 480"/>
                <a:gd name="T11" fmla="*/ 32261 h 236"/>
                <a:gd name="T12" fmla="*/ 198100 w 480"/>
                <a:gd name="T13" fmla="*/ 73321 h 236"/>
                <a:gd name="T14" fmla="*/ 198100 w 480"/>
                <a:gd name="T15" fmla="*/ 99717 h 236"/>
                <a:gd name="T16" fmla="*/ 239494 w 480"/>
                <a:gd name="T17" fmla="*/ 82119 h 236"/>
                <a:gd name="T18" fmla="*/ 337066 w 480"/>
                <a:gd name="T19" fmla="*/ 131978 h 236"/>
                <a:gd name="T20" fmla="*/ 366633 w 480"/>
                <a:gd name="T21" fmla="*/ 137843 h 236"/>
                <a:gd name="T22" fmla="*/ 378460 w 480"/>
                <a:gd name="T23" fmla="*/ 143709 h 236"/>
                <a:gd name="T24" fmla="*/ 416898 w 480"/>
                <a:gd name="T25" fmla="*/ 111448 h 236"/>
                <a:gd name="T26" fmla="*/ 544037 w 480"/>
                <a:gd name="T27" fmla="*/ 70388 h 236"/>
                <a:gd name="T28" fmla="*/ 544037 w 480"/>
                <a:gd name="T29" fmla="*/ 96784 h 236"/>
                <a:gd name="T30" fmla="*/ 564734 w 480"/>
                <a:gd name="T31" fmla="*/ 117314 h 236"/>
                <a:gd name="T32" fmla="*/ 617955 w 480"/>
                <a:gd name="T33" fmla="*/ 111448 h 236"/>
                <a:gd name="T34" fmla="*/ 650479 w 480"/>
                <a:gd name="T35" fmla="*/ 152508 h 236"/>
                <a:gd name="T36" fmla="*/ 703700 w 480"/>
                <a:gd name="T37" fmla="*/ 158373 h 236"/>
                <a:gd name="T38" fmla="*/ 700743 w 480"/>
                <a:gd name="T39" fmla="*/ 178903 h 236"/>
                <a:gd name="T40" fmla="*/ 674132 w 480"/>
                <a:gd name="T41" fmla="*/ 175970 h 236"/>
                <a:gd name="T42" fmla="*/ 644565 w 480"/>
                <a:gd name="T43" fmla="*/ 178903 h 236"/>
                <a:gd name="T44" fmla="*/ 597258 w 480"/>
                <a:gd name="T45" fmla="*/ 178903 h 236"/>
                <a:gd name="T46" fmla="*/ 591344 w 480"/>
                <a:gd name="T47" fmla="*/ 202366 h 236"/>
                <a:gd name="T48" fmla="*/ 529253 w 480"/>
                <a:gd name="T49" fmla="*/ 181836 h 236"/>
                <a:gd name="T50" fmla="*/ 487859 w 480"/>
                <a:gd name="T51" fmla="*/ 199433 h 236"/>
                <a:gd name="T52" fmla="*/ 467162 w 480"/>
                <a:gd name="T53" fmla="*/ 208232 h 236"/>
                <a:gd name="T54" fmla="*/ 431681 w 480"/>
                <a:gd name="T55" fmla="*/ 211164 h 236"/>
                <a:gd name="T56" fmla="*/ 393244 w 480"/>
                <a:gd name="T57" fmla="*/ 258090 h 236"/>
                <a:gd name="T58" fmla="*/ 399157 w 480"/>
                <a:gd name="T59" fmla="*/ 234627 h 236"/>
                <a:gd name="T60" fmla="*/ 375504 w 480"/>
                <a:gd name="T61" fmla="*/ 243426 h 236"/>
                <a:gd name="T62" fmla="*/ 357763 w 480"/>
                <a:gd name="T63" fmla="*/ 225829 h 236"/>
                <a:gd name="T64" fmla="*/ 337066 w 480"/>
                <a:gd name="T65" fmla="*/ 269821 h 236"/>
                <a:gd name="T66" fmla="*/ 310456 w 480"/>
                <a:gd name="T67" fmla="*/ 325545 h 236"/>
                <a:gd name="T68" fmla="*/ 292715 w 480"/>
                <a:gd name="T69" fmla="*/ 337276 h 236"/>
                <a:gd name="T70" fmla="*/ 295672 w 480"/>
                <a:gd name="T71" fmla="*/ 305015 h 236"/>
                <a:gd name="T72" fmla="*/ 272018 w 480"/>
                <a:gd name="T73" fmla="*/ 305015 h 236"/>
                <a:gd name="T74" fmla="*/ 254278 w 480"/>
                <a:gd name="T75" fmla="*/ 246358 h 236"/>
                <a:gd name="T76" fmla="*/ 245408 w 480"/>
                <a:gd name="T77" fmla="*/ 234627 h 236"/>
                <a:gd name="T78" fmla="*/ 198100 w 480"/>
                <a:gd name="T79" fmla="*/ 219963 h 236"/>
                <a:gd name="T80" fmla="*/ 183317 w 480"/>
                <a:gd name="T81" fmla="*/ 219963 h 236"/>
                <a:gd name="T82" fmla="*/ 136009 w 480"/>
                <a:gd name="T83" fmla="*/ 202366 h 236"/>
                <a:gd name="T84" fmla="*/ 29567 w 480"/>
                <a:gd name="T85" fmla="*/ 164239 h 236"/>
                <a:gd name="T86" fmla="*/ 0 w 480"/>
                <a:gd name="T87" fmla="*/ 146642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Freeform 93"/>
            <p:cNvSpPr>
              <a:spLocks/>
            </p:cNvSpPr>
            <p:nvPr/>
          </p:nvSpPr>
          <p:spPr bwMode="auto">
            <a:xfrm>
              <a:off x="6593445" y="2383674"/>
              <a:ext cx="528301" cy="721085"/>
            </a:xfrm>
            <a:custGeom>
              <a:avLst/>
              <a:gdLst>
                <a:gd name="T0" fmla="*/ 227698 w 306"/>
                <a:gd name="T1" fmla="*/ 591072 h 420"/>
                <a:gd name="T2" fmla="*/ 369639 w 306"/>
                <a:gd name="T3" fmla="*/ 576369 h 420"/>
                <a:gd name="T4" fmla="*/ 390339 w 306"/>
                <a:gd name="T5" fmla="*/ 538140 h 420"/>
                <a:gd name="T6" fmla="*/ 393296 w 306"/>
                <a:gd name="T7" fmla="*/ 505793 h 420"/>
                <a:gd name="T8" fmla="*/ 419910 w 306"/>
                <a:gd name="T9" fmla="*/ 473446 h 420"/>
                <a:gd name="T10" fmla="*/ 422867 w 306"/>
                <a:gd name="T11" fmla="*/ 449921 h 420"/>
                <a:gd name="T12" fmla="*/ 434695 w 306"/>
                <a:gd name="T13" fmla="*/ 429336 h 420"/>
                <a:gd name="T14" fmla="*/ 440610 w 306"/>
                <a:gd name="T15" fmla="*/ 441099 h 420"/>
                <a:gd name="T16" fmla="*/ 452438 w 306"/>
                <a:gd name="T17" fmla="*/ 432277 h 420"/>
                <a:gd name="T18" fmla="*/ 449481 w 306"/>
                <a:gd name="T19" fmla="*/ 402870 h 420"/>
                <a:gd name="T20" fmla="*/ 446524 w 306"/>
                <a:gd name="T21" fmla="*/ 361701 h 420"/>
                <a:gd name="T22" fmla="*/ 408081 w 306"/>
                <a:gd name="T23" fmla="*/ 244075 h 420"/>
                <a:gd name="T24" fmla="*/ 363725 w 306"/>
                <a:gd name="T25" fmla="*/ 241134 h 420"/>
                <a:gd name="T26" fmla="*/ 310497 w 306"/>
                <a:gd name="T27" fmla="*/ 311710 h 420"/>
                <a:gd name="T28" fmla="*/ 304582 w 306"/>
                <a:gd name="T29" fmla="*/ 308769 h 420"/>
                <a:gd name="T30" fmla="*/ 283883 w 306"/>
                <a:gd name="T31" fmla="*/ 297006 h 420"/>
                <a:gd name="T32" fmla="*/ 283883 w 306"/>
                <a:gd name="T33" fmla="*/ 261718 h 420"/>
                <a:gd name="T34" fmla="*/ 310497 w 306"/>
                <a:gd name="T35" fmla="*/ 241134 h 420"/>
                <a:gd name="T36" fmla="*/ 313454 w 306"/>
                <a:gd name="T37" fmla="*/ 223490 h 420"/>
                <a:gd name="T38" fmla="*/ 325282 w 306"/>
                <a:gd name="T39" fmla="*/ 208787 h 420"/>
                <a:gd name="T40" fmla="*/ 334154 w 306"/>
                <a:gd name="T41" fmla="*/ 152914 h 420"/>
                <a:gd name="T42" fmla="*/ 322325 w 306"/>
                <a:gd name="T43" fmla="*/ 126448 h 420"/>
                <a:gd name="T44" fmla="*/ 307540 w 306"/>
                <a:gd name="T45" fmla="*/ 105864 h 420"/>
                <a:gd name="T46" fmla="*/ 322325 w 306"/>
                <a:gd name="T47" fmla="*/ 91160 h 420"/>
                <a:gd name="T48" fmla="*/ 310497 w 306"/>
                <a:gd name="T49" fmla="*/ 61754 h 420"/>
                <a:gd name="T50" fmla="*/ 260226 w 306"/>
                <a:gd name="T51" fmla="*/ 38229 h 420"/>
                <a:gd name="T52" fmla="*/ 221783 w 306"/>
                <a:gd name="T53" fmla="*/ 23525 h 420"/>
                <a:gd name="T54" fmla="*/ 180384 w 306"/>
                <a:gd name="T55" fmla="*/ 11763 h 420"/>
                <a:gd name="T56" fmla="*/ 156727 w 306"/>
                <a:gd name="T57" fmla="*/ 8822 h 420"/>
                <a:gd name="T58" fmla="*/ 133070 w 306"/>
                <a:gd name="T59" fmla="*/ 35288 h 420"/>
                <a:gd name="T60" fmla="*/ 136027 w 306"/>
                <a:gd name="T61" fmla="*/ 55872 h 420"/>
                <a:gd name="T62" fmla="*/ 141941 w 306"/>
                <a:gd name="T63" fmla="*/ 64694 h 420"/>
                <a:gd name="T64" fmla="*/ 130113 w 306"/>
                <a:gd name="T65" fmla="*/ 70576 h 420"/>
                <a:gd name="T66" fmla="*/ 112370 w 306"/>
                <a:gd name="T67" fmla="*/ 85279 h 420"/>
                <a:gd name="T68" fmla="*/ 109413 w 306"/>
                <a:gd name="T69" fmla="*/ 117626 h 420"/>
                <a:gd name="T70" fmla="*/ 103499 w 306"/>
                <a:gd name="T71" fmla="*/ 149974 h 420"/>
                <a:gd name="T72" fmla="*/ 85756 w 306"/>
                <a:gd name="T73" fmla="*/ 144092 h 420"/>
                <a:gd name="T74" fmla="*/ 85756 w 306"/>
                <a:gd name="T75" fmla="*/ 111745 h 420"/>
                <a:gd name="T76" fmla="*/ 85756 w 306"/>
                <a:gd name="T77" fmla="*/ 102923 h 420"/>
                <a:gd name="T78" fmla="*/ 73928 w 306"/>
                <a:gd name="T79" fmla="*/ 114686 h 420"/>
                <a:gd name="T80" fmla="*/ 68014 w 306"/>
                <a:gd name="T81" fmla="*/ 138211 h 420"/>
                <a:gd name="T82" fmla="*/ 47314 w 306"/>
                <a:gd name="T83" fmla="*/ 149974 h 420"/>
                <a:gd name="T84" fmla="*/ 41400 w 306"/>
                <a:gd name="T85" fmla="*/ 167617 h 420"/>
                <a:gd name="T86" fmla="*/ 26614 w 306"/>
                <a:gd name="T87" fmla="*/ 205846 h 420"/>
                <a:gd name="T88" fmla="*/ 23657 w 306"/>
                <a:gd name="T89" fmla="*/ 247015 h 420"/>
                <a:gd name="T90" fmla="*/ 5914 w 306"/>
                <a:gd name="T91" fmla="*/ 276422 h 420"/>
                <a:gd name="T92" fmla="*/ 17743 w 306"/>
                <a:gd name="T93" fmla="*/ 323472 h 420"/>
                <a:gd name="T94" fmla="*/ 20700 w 306"/>
                <a:gd name="T95" fmla="*/ 358760 h 420"/>
                <a:gd name="T96" fmla="*/ 56185 w 306"/>
                <a:gd name="T97" fmla="*/ 435217 h 420"/>
                <a:gd name="T98" fmla="*/ 62099 w 306"/>
                <a:gd name="T99" fmla="*/ 473446 h 420"/>
                <a:gd name="T100" fmla="*/ 59142 w 306"/>
                <a:gd name="T101" fmla="*/ 482268 h 420"/>
                <a:gd name="T102" fmla="*/ 50271 w 306"/>
                <a:gd name="T103" fmla="*/ 535200 h 420"/>
                <a:gd name="T104" fmla="*/ 23657 w 306"/>
                <a:gd name="T105" fmla="*/ 599894 h 420"/>
                <a:gd name="T106" fmla="*/ 0 w 306"/>
                <a:gd name="T107" fmla="*/ 617538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4" name="Freeform 94"/>
            <p:cNvSpPr>
              <a:spLocks/>
            </p:cNvSpPr>
            <p:nvPr/>
          </p:nvSpPr>
          <p:spPr bwMode="auto">
            <a:xfrm>
              <a:off x="6098512" y="2138988"/>
              <a:ext cx="828597" cy="404104"/>
            </a:xfrm>
            <a:custGeom>
              <a:avLst/>
              <a:gdLst>
                <a:gd name="T0" fmla="*/ 32524 w 480"/>
                <a:gd name="T1" fmla="*/ 134911 h 236"/>
                <a:gd name="T2" fmla="*/ 68005 w 480"/>
                <a:gd name="T3" fmla="*/ 108515 h 236"/>
                <a:gd name="T4" fmla="*/ 165576 w 480"/>
                <a:gd name="T5" fmla="*/ 46925 h 236"/>
                <a:gd name="T6" fmla="*/ 221754 w 480"/>
                <a:gd name="T7" fmla="*/ 5866 h 236"/>
                <a:gd name="T8" fmla="*/ 263148 w 480"/>
                <a:gd name="T9" fmla="*/ 5866 h 236"/>
                <a:gd name="T10" fmla="*/ 233581 w 480"/>
                <a:gd name="T11" fmla="*/ 32261 h 236"/>
                <a:gd name="T12" fmla="*/ 198100 w 480"/>
                <a:gd name="T13" fmla="*/ 73321 h 236"/>
                <a:gd name="T14" fmla="*/ 198100 w 480"/>
                <a:gd name="T15" fmla="*/ 99717 h 236"/>
                <a:gd name="T16" fmla="*/ 239494 w 480"/>
                <a:gd name="T17" fmla="*/ 82119 h 236"/>
                <a:gd name="T18" fmla="*/ 337066 w 480"/>
                <a:gd name="T19" fmla="*/ 131978 h 236"/>
                <a:gd name="T20" fmla="*/ 366633 w 480"/>
                <a:gd name="T21" fmla="*/ 137843 h 236"/>
                <a:gd name="T22" fmla="*/ 378460 w 480"/>
                <a:gd name="T23" fmla="*/ 143709 h 236"/>
                <a:gd name="T24" fmla="*/ 416898 w 480"/>
                <a:gd name="T25" fmla="*/ 111448 h 236"/>
                <a:gd name="T26" fmla="*/ 544037 w 480"/>
                <a:gd name="T27" fmla="*/ 70388 h 236"/>
                <a:gd name="T28" fmla="*/ 544037 w 480"/>
                <a:gd name="T29" fmla="*/ 96784 h 236"/>
                <a:gd name="T30" fmla="*/ 564734 w 480"/>
                <a:gd name="T31" fmla="*/ 117314 h 236"/>
                <a:gd name="T32" fmla="*/ 617955 w 480"/>
                <a:gd name="T33" fmla="*/ 111448 h 236"/>
                <a:gd name="T34" fmla="*/ 650479 w 480"/>
                <a:gd name="T35" fmla="*/ 152508 h 236"/>
                <a:gd name="T36" fmla="*/ 703700 w 480"/>
                <a:gd name="T37" fmla="*/ 158373 h 236"/>
                <a:gd name="T38" fmla="*/ 700743 w 480"/>
                <a:gd name="T39" fmla="*/ 178903 h 236"/>
                <a:gd name="T40" fmla="*/ 674132 w 480"/>
                <a:gd name="T41" fmla="*/ 175970 h 236"/>
                <a:gd name="T42" fmla="*/ 644565 w 480"/>
                <a:gd name="T43" fmla="*/ 178903 h 236"/>
                <a:gd name="T44" fmla="*/ 597258 w 480"/>
                <a:gd name="T45" fmla="*/ 178903 h 236"/>
                <a:gd name="T46" fmla="*/ 591344 w 480"/>
                <a:gd name="T47" fmla="*/ 202366 h 236"/>
                <a:gd name="T48" fmla="*/ 529253 w 480"/>
                <a:gd name="T49" fmla="*/ 181836 h 236"/>
                <a:gd name="T50" fmla="*/ 487859 w 480"/>
                <a:gd name="T51" fmla="*/ 199433 h 236"/>
                <a:gd name="T52" fmla="*/ 467162 w 480"/>
                <a:gd name="T53" fmla="*/ 208232 h 236"/>
                <a:gd name="T54" fmla="*/ 431681 w 480"/>
                <a:gd name="T55" fmla="*/ 211164 h 236"/>
                <a:gd name="T56" fmla="*/ 393244 w 480"/>
                <a:gd name="T57" fmla="*/ 258090 h 236"/>
                <a:gd name="T58" fmla="*/ 399157 w 480"/>
                <a:gd name="T59" fmla="*/ 234627 h 236"/>
                <a:gd name="T60" fmla="*/ 375504 w 480"/>
                <a:gd name="T61" fmla="*/ 243426 h 236"/>
                <a:gd name="T62" fmla="*/ 357763 w 480"/>
                <a:gd name="T63" fmla="*/ 225829 h 236"/>
                <a:gd name="T64" fmla="*/ 337066 w 480"/>
                <a:gd name="T65" fmla="*/ 269821 h 236"/>
                <a:gd name="T66" fmla="*/ 310456 w 480"/>
                <a:gd name="T67" fmla="*/ 325545 h 236"/>
                <a:gd name="T68" fmla="*/ 292715 w 480"/>
                <a:gd name="T69" fmla="*/ 337276 h 236"/>
                <a:gd name="T70" fmla="*/ 295672 w 480"/>
                <a:gd name="T71" fmla="*/ 305015 h 236"/>
                <a:gd name="T72" fmla="*/ 272018 w 480"/>
                <a:gd name="T73" fmla="*/ 305015 h 236"/>
                <a:gd name="T74" fmla="*/ 254278 w 480"/>
                <a:gd name="T75" fmla="*/ 246358 h 236"/>
                <a:gd name="T76" fmla="*/ 245408 w 480"/>
                <a:gd name="T77" fmla="*/ 234627 h 236"/>
                <a:gd name="T78" fmla="*/ 198100 w 480"/>
                <a:gd name="T79" fmla="*/ 219963 h 236"/>
                <a:gd name="T80" fmla="*/ 183317 w 480"/>
                <a:gd name="T81" fmla="*/ 219963 h 236"/>
                <a:gd name="T82" fmla="*/ 136009 w 480"/>
                <a:gd name="T83" fmla="*/ 202366 h 236"/>
                <a:gd name="T84" fmla="*/ 29567 w 480"/>
                <a:gd name="T85" fmla="*/ 164239 h 236"/>
                <a:gd name="T86" fmla="*/ 0 w 480"/>
                <a:gd name="T87" fmla="*/ 146642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5" name="Freeform 95"/>
            <p:cNvSpPr>
              <a:spLocks/>
            </p:cNvSpPr>
            <p:nvPr/>
          </p:nvSpPr>
          <p:spPr bwMode="auto">
            <a:xfrm>
              <a:off x="6593445" y="2383674"/>
              <a:ext cx="528301" cy="721085"/>
            </a:xfrm>
            <a:custGeom>
              <a:avLst/>
              <a:gdLst>
                <a:gd name="T0" fmla="*/ 227698 w 306"/>
                <a:gd name="T1" fmla="*/ 591072 h 420"/>
                <a:gd name="T2" fmla="*/ 369639 w 306"/>
                <a:gd name="T3" fmla="*/ 576369 h 420"/>
                <a:gd name="T4" fmla="*/ 390339 w 306"/>
                <a:gd name="T5" fmla="*/ 538140 h 420"/>
                <a:gd name="T6" fmla="*/ 393296 w 306"/>
                <a:gd name="T7" fmla="*/ 505793 h 420"/>
                <a:gd name="T8" fmla="*/ 419910 w 306"/>
                <a:gd name="T9" fmla="*/ 473446 h 420"/>
                <a:gd name="T10" fmla="*/ 422867 w 306"/>
                <a:gd name="T11" fmla="*/ 449921 h 420"/>
                <a:gd name="T12" fmla="*/ 434695 w 306"/>
                <a:gd name="T13" fmla="*/ 429336 h 420"/>
                <a:gd name="T14" fmla="*/ 440610 w 306"/>
                <a:gd name="T15" fmla="*/ 441099 h 420"/>
                <a:gd name="T16" fmla="*/ 452438 w 306"/>
                <a:gd name="T17" fmla="*/ 432277 h 420"/>
                <a:gd name="T18" fmla="*/ 449481 w 306"/>
                <a:gd name="T19" fmla="*/ 402870 h 420"/>
                <a:gd name="T20" fmla="*/ 446524 w 306"/>
                <a:gd name="T21" fmla="*/ 361701 h 420"/>
                <a:gd name="T22" fmla="*/ 408081 w 306"/>
                <a:gd name="T23" fmla="*/ 244075 h 420"/>
                <a:gd name="T24" fmla="*/ 363725 w 306"/>
                <a:gd name="T25" fmla="*/ 241134 h 420"/>
                <a:gd name="T26" fmla="*/ 310497 w 306"/>
                <a:gd name="T27" fmla="*/ 311710 h 420"/>
                <a:gd name="T28" fmla="*/ 304582 w 306"/>
                <a:gd name="T29" fmla="*/ 308769 h 420"/>
                <a:gd name="T30" fmla="*/ 283883 w 306"/>
                <a:gd name="T31" fmla="*/ 297006 h 420"/>
                <a:gd name="T32" fmla="*/ 283883 w 306"/>
                <a:gd name="T33" fmla="*/ 261718 h 420"/>
                <a:gd name="T34" fmla="*/ 310497 w 306"/>
                <a:gd name="T35" fmla="*/ 241134 h 420"/>
                <a:gd name="T36" fmla="*/ 313454 w 306"/>
                <a:gd name="T37" fmla="*/ 223490 h 420"/>
                <a:gd name="T38" fmla="*/ 325282 w 306"/>
                <a:gd name="T39" fmla="*/ 208787 h 420"/>
                <a:gd name="T40" fmla="*/ 334154 w 306"/>
                <a:gd name="T41" fmla="*/ 152914 h 420"/>
                <a:gd name="T42" fmla="*/ 322325 w 306"/>
                <a:gd name="T43" fmla="*/ 126448 h 420"/>
                <a:gd name="T44" fmla="*/ 307540 w 306"/>
                <a:gd name="T45" fmla="*/ 105864 h 420"/>
                <a:gd name="T46" fmla="*/ 322325 w 306"/>
                <a:gd name="T47" fmla="*/ 91160 h 420"/>
                <a:gd name="T48" fmla="*/ 310497 w 306"/>
                <a:gd name="T49" fmla="*/ 61754 h 420"/>
                <a:gd name="T50" fmla="*/ 260226 w 306"/>
                <a:gd name="T51" fmla="*/ 38229 h 420"/>
                <a:gd name="T52" fmla="*/ 221783 w 306"/>
                <a:gd name="T53" fmla="*/ 23525 h 420"/>
                <a:gd name="T54" fmla="*/ 180384 w 306"/>
                <a:gd name="T55" fmla="*/ 11763 h 420"/>
                <a:gd name="T56" fmla="*/ 156727 w 306"/>
                <a:gd name="T57" fmla="*/ 8822 h 420"/>
                <a:gd name="T58" fmla="*/ 133070 w 306"/>
                <a:gd name="T59" fmla="*/ 35288 h 420"/>
                <a:gd name="T60" fmla="*/ 136027 w 306"/>
                <a:gd name="T61" fmla="*/ 55872 h 420"/>
                <a:gd name="T62" fmla="*/ 141941 w 306"/>
                <a:gd name="T63" fmla="*/ 64694 h 420"/>
                <a:gd name="T64" fmla="*/ 130113 w 306"/>
                <a:gd name="T65" fmla="*/ 70576 h 420"/>
                <a:gd name="T66" fmla="*/ 112370 w 306"/>
                <a:gd name="T67" fmla="*/ 85279 h 420"/>
                <a:gd name="T68" fmla="*/ 109413 w 306"/>
                <a:gd name="T69" fmla="*/ 117626 h 420"/>
                <a:gd name="T70" fmla="*/ 103499 w 306"/>
                <a:gd name="T71" fmla="*/ 149974 h 420"/>
                <a:gd name="T72" fmla="*/ 85756 w 306"/>
                <a:gd name="T73" fmla="*/ 144092 h 420"/>
                <a:gd name="T74" fmla="*/ 85756 w 306"/>
                <a:gd name="T75" fmla="*/ 111745 h 420"/>
                <a:gd name="T76" fmla="*/ 85756 w 306"/>
                <a:gd name="T77" fmla="*/ 102923 h 420"/>
                <a:gd name="T78" fmla="*/ 73928 w 306"/>
                <a:gd name="T79" fmla="*/ 114686 h 420"/>
                <a:gd name="T80" fmla="*/ 68014 w 306"/>
                <a:gd name="T81" fmla="*/ 138211 h 420"/>
                <a:gd name="T82" fmla="*/ 47314 w 306"/>
                <a:gd name="T83" fmla="*/ 149974 h 420"/>
                <a:gd name="T84" fmla="*/ 41400 w 306"/>
                <a:gd name="T85" fmla="*/ 167617 h 420"/>
                <a:gd name="T86" fmla="*/ 26614 w 306"/>
                <a:gd name="T87" fmla="*/ 205846 h 420"/>
                <a:gd name="T88" fmla="*/ 23657 w 306"/>
                <a:gd name="T89" fmla="*/ 247015 h 420"/>
                <a:gd name="T90" fmla="*/ 5914 w 306"/>
                <a:gd name="T91" fmla="*/ 276422 h 420"/>
                <a:gd name="T92" fmla="*/ 17743 w 306"/>
                <a:gd name="T93" fmla="*/ 323472 h 420"/>
                <a:gd name="T94" fmla="*/ 20700 w 306"/>
                <a:gd name="T95" fmla="*/ 358760 h 420"/>
                <a:gd name="T96" fmla="*/ 56185 w 306"/>
                <a:gd name="T97" fmla="*/ 435217 h 420"/>
                <a:gd name="T98" fmla="*/ 62099 w 306"/>
                <a:gd name="T99" fmla="*/ 473446 h 420"/>
                <a:gd name="T100" fmla="*/ 59142 w 306"/>
                <a:gd name="T101" fmla="*/ 482268 h 420"/>
                <a:gd name="T102" fmla="*/ 50271 w 306"/>
                <a:gd name="T103" fmla="*/ 535200 h 420"/>
                <a:gd name="T104" fmla="*/ 23657 w 306"/>
                <a:gd name="T105" fmla="*/ 599894 h 420"/>
                <a:gd name="T106" fmla="*/ 0 w 306"/>
                <a:gd name="T107" fmla="*/ 617538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6" name="Freeform 96"/>
            <p:cNvSpPr>
              <a:spLocks/>
            </p:cNvSpPr>
            <p:nvPr/>
          </p:nvSpPr>
          <p:spPr bwMode="auto">
            <a:xfrm>
              <a:off x="6098512" y="2138988"/>
              <a:ext cx="828597" cy="404104"/>
            </a:xfrm>
            <a:custGeom>
              <a:avLst/>
              <a:gdLst>
                <a:gd name="T0" fmla="*/ 32524 w 480"/>
                <a:gd name="T1" fmla="*/ 134911 h 236"/>
                <a:gd name="T2" fmla="*/ 68005 w 480"/>
                <a:gd name="T3" fmla="*/ 108515 h 236"/>
                <a:gd name="T4" fmla="*/ 165576 w 480"/>
                <a:gd name="T5" fmla="*/ 46925 h 236"/>
                <a:gd name="T6" fmla="*/ 221754 w 480"/>
                <a:gd name="T7" fmla="*/ 5866 h 236"/>
                <a:gd name="T8" fmla="*/ 263148 w 480"/>
                <a:gd name="T9" fmla="*/ 5866 h 236"/>
                <a:gd name="T10" fmla="*/ 233581 w 480"/>
                <a:gd name="T11" fmla="*/ 32261 h 236"/>
                <a:gd name="T12" fmla="*/ 198100 w 480"/>
                <a:gd name="T13" fmla="*/ 73321 h 236"/>
                <a:gd name="T14" fmla="*/ 198100 w 480"/>
                <a:gd name="T15" fmla="*/ 99717 h 236"/>
                <a:gd name="T16" fmla="*/ 239494 w 480"/>
                <a:gd name="T17" fmla="*/ 82119 h 236"/>
                <a:gd name="T18" fmla="*/ 337066 w 480"/>
                <a:gd name="T19" fmla="*/ 131978 h 236"/>
                <a:gd name="T20" fmla="*/ 366633 w 480"/>
                <a:gd name="T21" fmla="*/ 137843 h 236"/>
                <a:gd name="T22" fmla="*/ 378460 w 480"/>
                <a:gd name="T23" fmla="*/ 143709 h 236"/>
                <a:gd name="T24" fmla="*/ 416898 w 480"/>
                <a:gd name="T25" fmla="*/ 111448 h 236"/>
                <a:gd name="T26" fmla="*/ 544037 w 480"/>
                <a:gd name="T27" fmla="*/ 70388 h 236"/>
                <a:gd name="T28" fmla="*/ 544037 w 480"/>
                <a:gd name="T29" fmla="*/ 96784 h 236"/>
                <a:gd name="T30" fmla="*/ 564734 w 480"/>
                <a:gd name="T31" fmla="*/ 117314 h 236"/>
                <a:gd name="T32" fmla="*/ 617955 w 480"/>
                <a:gd name="T33" fmla="*/ 111448 h 236"/>
                <a:gd name="T34" fmla="*/ 650479 w 480"/>
                <a:gd name="T35" fmla="*/ 152508 h 236"/>
                <a:gd name="T36" fmla="*/ 703700 w 480"/>
                <a:gd name="T37" fmla="*/ 158373 h 236"/>
                <a:gd name="T38" fmla="*/ 700743 w 480"/>
                <a:gd name="T39" fmla="*/ 178903 h 236"/>
                <a:gd name="T40" fmla="*/ 674132 w 480"/>
                <a:gd name="T41" fmla="*/ 175970 h 236"/>
                <a:gd name="T42" fmla="*/ 644565 w 480"/>
                <a:gd name="T43" fmla="*/ 178903 h 236"/>
                <a:gd name="T44" fmla="*/ 597258 w 480"/>
                <a:gd name="T45" fmla="*/ 178903 h 236"/>
                <a:gd name="T46" fmla="*/ 591344 w 480"/>
                <a:gd name="T47" fmla="*/ 202366 h 236"/>
                <a:gd name="T48" fmla="*/ 529253 w 480"/>
                <a:gd name="T49" fmla="*/ 181836 h 236"/>
                <a:gd name="T50" fmla="*/ 487859 w 480"/>
                <a:gd name="T51" fmla="*/ 199433 h 236"/>
                <a:gd name="T52" fmla="*/ 467162 w 480"/>
                <a:gd name="T53" fmla="*/ 208232 h 236"/>
                <a:gd name="T54" fmla="*/ 431681 w 480"/>
                <a:gd name="T55" fmla="*/ 211164 h 236"/>
                <a:gd name="T56" fmla="*/ 393244 w 480"/>
                <a:gd name="T57" fmla="*/ 258090 h 236"/>
                <a:gd name="T58" fmla="*/ 399157 w 480"/>
                <a:gd name="T59" fmla="*/ 234627 h 236"/>
                <a:gd name="T60" fmla="*/ 375504 w 480"/>
                <a:gd name="T61" fmla="*/ 243426 h 236"/>
                <a:gd name="T62" fmla="*/ 357763 w 480"/>
                <a:gd name="T63" fmla="*/ 225829 h 236"/>
                <a:gd name="T64" fmla="*/ 337066 w 480"/>
                <a:gd name="T65" fmla="*/ 269821 h 236"/>
                <a:gd name="T66" fmla="*/ 310456 w 480"/>
                <a:gd name="T67" fmla="*/ 325545 h 236"/>
                <a:gd name="T68" fmla="*/ 292715 w 480"/>
                <a:gd name="T69" fmla="*/ 337276 h 236"/>
                <a:gd name="T70" fmla="*/ 295672 w 480"/>
                <a:gd name="T71" fmla="*/ 305015 h 236"/>
                <a:gd name="T72" fmla="*/ 272018 w 480"/>
                <a:gd name="T73" fmla="*/ 305015 h 236"/>
                <a:gd name="T74" fmla="*/ 254278 w 480"/>
                <a:gd name="T75" fmla="*/ 246358 h 236"/>
                <a:gd name="T76" fmla="*/ 245408 w 480"/>
                <a:gd name="T77" fmla="*/ 234627 h 236"/>
                <a:gd name="T78" fmla="*/ 198100 w 480"/>
                <a:gd name="T79" fmla="*/ 219963 h 236"/>
                <a:gd name="T80" fmla="*/ 183317 w 480"/>
                <a:gd name="T81" fmla="*/ 219963 h 236"/>
                <a:gd name="T82" fmla="*/ 136009 w 480"/>
                <a:gd name="T83" fmla="*/ 202366 h 236"/>
                <a:gd name="T84" fmla="*/ 29567 w 480"/>
                <a:gd name="T85" fmla="*/ 164239 h 236"/>
                <a:gd name="T86" fmla="*/ 0 w 480"/>
                <a:gd name="T87" fmla="*/ 146642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7" name="Freeform 97"/>
            <p:cNvSpPr>
              <a:spLocks/>
            </p:cNvSpPr>
            <p:nvPr/>
          </p:nvSpPr>
          <p:spPr bwMode="auto">
            <a:xfrm>
              <a:off x="6502615" y="3075101"/>
              <a:ext cx="413372" cy="721083"/>
            </a:xfrm>
            <a:custGeom>
              <a:avLst/>
              <a:gdLst>
                <a:gd name="T0" fmla="*/ 11800 w 240"/>
                <a:gd name="T1" fmla="*/ 35288 h 420"/>
                <a:gd name="T2" fmla="*/ 41302 w 240"/>
                <a:gd name="T3" fmla="*/ 382285 h 420"/>
                <a:gd name="T4" fmla="*/ 35401 w 240"/>
                <a:gd name="T5" fmla="*/ 388167 h 420"/>
                <a:gd name="T6" fmla="*/ 38351 w 240"/>
                <a:gd name="T7" fmla="*/ 402870 h 420"/>
                <a:gd name="T8" fmla="*/ 35401 w 240"/>
                <a:gd name="T9" fmla="*/ 420514 h 420"/>
                <a:gd name="T10" fmla="*/ 47202 w 240"/>
                <a:gd name="T11" fmla="*/ 446980 h 420"/>
                <a:gd name="T12" fmla="*/ 53102 w 240"/>
                <a:gd name="T13" fmla="*/ 476386 h 420"/>
                <a:gd name="T14" fmla="*/ 35401 w 240"/>
                <a:gd name="T15" fmla="*/ 505793 h 420"/>
                <a:gd name="T16" fmla="*/ 35401 w 240"/>
                <a:gd name="T17" fmla="*/ 514615 h 420"/>
                <a:gd name="T18" fmla="*/ 23601 w 240"/>
                <a:gd name="T19" fmla="*/ 538140 h 420"/>
                <a:gd name="T20" fmla="*/ 8850 w 240"/>
                <a:gd name="T21" fmla="*/ 555784 h 420"/>
                <a:gd name="T22" fmla="*/ 8850 w 240"/>
                <a:gd name="T23" fmla="*/ 576369 h 420"/>
                <a:gd name="T24" fmla="*/ 0 w 240"/>
                <a:gd name="T25" fmla="*/ 602835 h 420"/>
                <a:gd name="T26" fmla="*/ 0 w 240"/>
                <a:gd name="T27" fmla="*/ 608716 h 420"/>
                <a:gd name="T28" fmla="*/ 2950 w 240"/>
                <a:gd name="T29" fmla="*/ 614597 h 420"/>
                <a:gd name="T30" fmla="*/ 2950 w 240"/>
                <a:gd name="T31" fmla="*/ 614597 h 420"/>
                <a:gd name="T32" fmla="*/ 11800 w 240"/>
                <a:gd name="T33" fmla="*/ 617538 h 420"/>
                <a:gd name="T34" fmla="*/ 20651 w 240"/>
                <a:gd name="T35" fmla="*/ 614597 h 420"/>
                <a:gd name="T36" fmla="*/ 17701 w 240"/>
                <a:gd name="T37" fmla="*/ 608716 h 420"/>
                <a:gd name="T38" fmla="*/ 23601 w 240"/>
                <a:gd name="T39" fmla="*/ 596953 h 420"/>
                <a:gd name="T40" fmla="*/ 44252 w 240"/>
                <a:gd name="T41" fmla="*/ 599894 h 420"/>
                <a:gd name="T42" fmla="*/ 70803 w 240"/>
                <a:gd name="T43" fmla="*/ 588131 h 420"/>
                <a:gd name="T44" fmla="*/ 106204 w 240"/>
                <a:gd name="T45" fmla="*/ 605775 h 420"/>
                <a:gd name="T46" fmla="*/ 109154 w 240"/>
                <a:gd name="T47" fmla="*/ 608716 h 420"/>
                <a:gd name="T48" fmla="*/ 115054 w 240"/>
                <a:gd name="T49" fmla="*/ 605775 h 420"/>
                <a:gd name="T50" fmla="*/ 123905 w 240"/>
                <a:gd name="T51" fmla="*/ 585191 h 420"/>
                <a:gd name="T52" fmla="*/ 141605 w 240"/>
                <a:gd name="T53" fmla="*/ 576369 h 420"/>
                <a:gd name="T54" fmla="*/ 150456 w 240"/>
                <a:gd name="T55" fmla="*/ 588131 h 420"/>
                <a:gd name="T56" fmla="*/ 162256 w 240"/>
                <a:gd name="T57" fmla="*/ 594013 h 420"/>
                <a:gd name="T58" fmla="*/ 171106 w 240"/>
                <a:gd name="T59" fmla="*/ 588131 h 420"/>
                <a:gd name="T60" fmla="*/ 179957 w 240"/>
                <a:gd name="T61" fmla="*/ 558725 h 420"/>
                <a:gd name="T62" fmla="*/ 188807 w 240"/>
                <a:gd name="T63" fmla="*/ 546962 h 420"/>
                <a:gd name="T64" fmla="*/ 194707 w 240"/>
                <a:gd name="T65" fmla="*/ 549903 h 420"/>
                <a:gd name="T66" fmla="*/ 209458 w 240"/>
                <a:gd name="T67" fmla="*/ 564606 h 420"/>
                <a:gd name="T68" fmla="*/ 238959 w 240"/>
                <a:gd name="T69" fmla="*/ 561666 h 420"/>
                <a:gd name="T70" fmla="*/ 244859 w 240"/>
                <a:gd name="T71" fmla="*/ 538140 h 420"/>
                <a:gd name="T72" fmla="*/ 292061 w 240"/>
                <a:gd name="T73" fmla="*/ 476386 h 420"/>
                <a:gd name="T74" fmla="*/ 292061 w 240"/>
                <a:gd name="T75" fmla="*/ 455802 h 420"/>
                <a:gd name="T76" fmla="*/ 300911 w 240"/>
                <a:gd name="T77" fmla="*/ 449921 h 420"/>
                <a:gd name="T78" fmla="*/ 318612 w 240"/>
                <a:gd name="T79" fmla="*/ 452861 h 420"/>
                <a:gd name="T80" fmla="*/ 333362 w 240"/>
                <a:gd name="T81" fmla="*/ 441099 h 420"/>
                <a:gd name="T82" fmla="*/ 348113 w 240"/>
                <a:gd name="T83" fmla="*/ 438158 h 420"/>
                <a:gd name="T84" fmla="*/ 354013 w 240"/>
                <a:gd name="T85" fmla="*/ 429336 h 420"/>
                <a:gd name="T86" fmla="*/ 345163 w 240"/>
                <a:gd name="T87" fmla="*/ 402870 h 420"/>
                <a:gd name="T88" fmla="*/ 345163 w 240"/>
                <a:gd name="T89" fmla="*/ 396989 h 420"/>
                <a:gd name="T90" fmla="*/ 348113 w 240"/>
                <a:gd name="T91" fmla="*/ 385226 h 420"/>
                <a:gd name="T92" fmla="*/ 306811 w 240"/>
                <a:gd name="T93" fmla="*/ 5881 h 420"/>
                <a:gd name="T94" fmla="*/ 306811 w 240"/>
                <a:gd name="T95" fmla="*/ 0 h 420"/>
                <a:gd name="T96" fmla="*/ 79653 w 240"/>
                <a:gd name="T97" fmla="*/ 26466 h 420"/>
                <a:gd name="T98" fmla="*/ 73753 w 240"/>
                <a:gd name="T99" fmla="*/ 32347 h 420"/>
                <a:gd name="T100" fmla="*/ 59002 w 240"/>
                <a:gd name="T101" fmla="*/ 38229 h 420"/>
                <a:gd name="T102" fmla="*/ 47202 w 240"/>
                <a:gd name="T103" fmla="*/ 44110 h 420"/>
                <a:gd name="T104" fmla="*/ 26551 w 240"/>
                <a:gd name="T105" fmla="*/ 47051 h 420"/>
                <a:gd name="T106" fmla="*/ 11800 w 240"/>
                <a:gd name="T107" fmla="*/ 35288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0" h="420">
                  <a:moveTo>
                    <a:pt x="8" y="24"/>
                  </a:moveTo>
                  <a:lnTo>
                    <a:pt x="28" y="260"/>
                  </a:lnTo>
                  <a:lnTo>
                    <a:pt x="24" y="264"/>
                  </a:lnTo>
                  <a:lnTo>
                    <a:pt x="26" y="274"/>
                  </a:lnTo>
                  <a:lnTo>
                    <a:pt x="24" y="286"/>
                  </a:lnTo>
                  <a:lnTo>
                    <a:pt x="32" y="304"/>
                  </a:lnTo>
                  <a:lnTo>
                    <a:pt x="36" y="324"/>
                  </a:lnTo>
                  <a:lnTo>
                    <a:pt x="24" y="344"/>
                  </a:lnTo>
                  <a:lnTo>
                    <a:pt x="24" y="350"/>
                  </a:lnTo>
                  <a:lnTo>
                    <a:pt x="16" y="366"/>
                  </a:lnTo>
                  <a:lnTo>
                    <a:pt x="6" y="378"/>
                  </a:lnTo>
                  <a:lnTo>
                    <a:pt x="6" y="392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2" y="418"/>
                  </a:lnTo>
                  <a:lnTo>
                    <a:pt x="8" y="420"/>
                  </a:lnTo>
                  <a:lnTo>
                    <a:pt x="14" y="418"/>
                  </a:lnTo>
                  <a:lnTo>
                    <a:pt x="12" y="414"/>
                  </a:lnTo>
                  <a:lnTo>
                    <a:pt x="16" y="406"/>
                  </a:lnTo>
                  <a:lnTo>
                    <a:pt x="30" y="408"/>
                  </a:lnTo>
                  <a:lnTo>
                    <a:pt x="48" y="400"/>
                  </a:lnTo>
                  <a:lnTo>
                    <a:pt x="72" y="412"/>
                  </a:lnTo>
                  <a:lnTo>
                    <a:pt x="74" y="414"/>
                  </a:lnTo>
                  <a:lnTo>
                    <a:pt x="78" y="412"/>
                  </a:lnTo>
                  <a:lnTo>
                    <a:pt x="84" y="398"/>
                  </a:lnTo>
                  <a:lnTo>
                    <a:pt x="96" y="392"/>
                  </a:lnTo>
                  <a:lnTo>
                    <a:pt x="102" y="400"/>
                  </a:lnTo>
                  <a:lnTo>
                    <a:pt x="110" y="404"/>
                  </a:lnTo>
                  <a:lnTo>
                    <a:pt x="116" y="400"/>
                  </a:lnTo>
                  <a:lnTo>
                    <a:pt x="122" y="380"/>
                  </a:lnTo>
                  <a:lnTo>
                    <a:pt x="128" y="372"/>
                  </a:lnTo>
                  <a:lnTo>
                    <a:pt x="132" y="374"/>
                  </a:lnTo>
                  <a:lnTo>
                    <a:pt x="142" y="384"/>
                  </a:lnTo>
                  <a:lnTo>
                    <a:pt x="162" y="382"/>
                  </a:lnTo>
                  <a:lnTo>
                    <a:pt x="166" y="366"/>
                  </a:lnTo>
                  <a:lnTo>
                    <a:pt x="198" y="324"/>
                  </a:lnTo>
                  <a:lnTo>
                    <a:pt x="198" y="310"/>
                  </a:lnTo>
                  <a:lnTo>
                    <a:pt x="204" y="306"/>
                  </a:lnTo>
                  <a:lnTo>
                    <a:pt x="216" y="308"/>
                  </a:lnTo>
                  <a:lnTo>
                    <a:pt x="226" y="300"/>
                  </a:lnTo>
                  <a:lnTo>
                    <a:pt x="236" y="298"/>
                  </a:lnTo>
                  <a:lnTo>
                    <a:pt x="240" y="292"/>
                  </a:lnTo>
                  <a:lnTo>
                    <a:pt x="234" y="274"/>
                  </a:lnTo>
                  <a:lnTo>
                    <a:pt x="234" y="270"/>
                  </a:lnTo>
                  <a:lnTo>
                    <a:pt x="236" y="262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54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2" y="30"/>
                  </a:lnTo>
                  <a:lnTo>
                    <a:pt x="18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8" name="Freeform 98"/>
            <p:cNvSpPr>
              <a:spLocks/>
            </p:cNvSpPr>
            <p:nvPr/>
          </p:nvSpPr>
          <p:spPr bwMode="auto">
            <a:xfrm>
              <a:off x="6087390" y="4274434"/>
              <a:ext cx="472689" cy="836013"/>
            </a:xfrm>
            <a:custGeom>
              <a:avLst/>
              <a:gdLst>
                <a:gd name="T0" fmla="*/ 375479 w 276"/>
                <a:gd name="T1" fmla="*/ 0 h 486"/>
                <a:gd name="T2" fmla="*/ 132004 w 276"/>
                <a:gd name="T3" fmla="*/ 20624 h 486"/>
                <a:gd name="T4" fmla="*/ 129071 w 276"/>
                <a:gd name="T5" fmla="*/ 26517 h 486"/>
                <a:gd name="T6" fmla="*/ 105603 w 276"/>
                <a:gd name="T7" fmla="*/ 47142 h 486"/>
                <a:gd name="T8" fmla="*/ 99737 w 276"/>
                <a:gd name="T9" fmla="*/ 70712 h 486"/>
                <a:gd name="T10" fmla="*/ 99737 w 276"/>
                <a:gd name="T11" fmla="*/ 91337 h 486"/>
                <a:gd name="T12" fmla="*/ 96803 w 276"/>
                <a:gd name="T13" fmla="*/ 106069 h 486"/>
                <a:gd name="T14" fmla="*/ 76269 w 276"/>
                <a:gd name="T15" fmla="*/ 117854 h 486"/>
                <a:gd name="T16" fmla="*/ 61602 w 276"/>
                <a:gd name="T17" fmla="*/ 141425 h 486"/>
                <a:gd name="T18" fmla="*/ 55735 w 276"/>
                <a:gd name="T19" fmla="*/ 147317 h 486"/>
                <a:gd name="T20" fmla="*/ 55735 w 276"/>
                <a:gd name="T21" fmla="*/ 164996 h 486"/>
                <a:gd name="T22" fmla="*/ 44001 w 276"/>
                <a:gd name="T23" fmla="*/ 179727 h 486"/>
                <a:gd name="T24" fmla="*/ 44001 w 276"/>
                <a:gd name="T25" fmla="*/ 194459 h 486"/>
                <a:gd name="T26" fmla="*/ 38135 w 276"/>
                <a:gd name="T27" fmla="*/ 212137 h 486"/>
                <a:gd name="T28" fmla="*/ 26401 w 276"/>
                <a:gd name="T29" fmla="*/ 232762 h 486"/>
                <a:gd name="T30" fmla="*/ 29334 w 276"/>
                <a:gd name="T31" fmla="*/ 256332 h 486"/>
                <a:gd name="T32" fmla="*/ 41068 w 276"/>
                <a:gd name="T33" fmla="*/ 268118 h 486"/>
                <a:gd name="T34" fmla="*/ 44001 w 276"/>
                <a:gd name="T35" fmla="*/ 282850 h 486"/>
                <a:gd name="T36" fmla="*/ 46935 w 276"/>
                <a:gd name="T37" fmla="*/ 285796 h 486"/>
                <a:gd name="T38" fmla="*/ 46935 w 276"/>
                <a:gd name="T39" fmla="*/ 291689 h 486"/>
                <a:gd name="T40" fmla="*/ 41068 w 276"/>
                <a:gd name="T41" fmla="*/ 297581 h 486"/>
                <a:gd name="T42" fmla="*/ 38135 w 276"/>
                <a:gd name="T43" fmla="*/ 309367 h 486"/>
                <a:gd name="T44" fmla="*/ 38135 w 276"/>
                <a:gd name="T45" fmla="*/ 318206 h 486"/>
                <a:gd name="T46" fmla="*/ 38135 w 276"/>
                <a:gd name="T47" fmla="*/ 329991 h 486"/>
                <a:gd name="T48" fmla="*/ 52802 w 276"/>
                <a:gd name="T49" fmla="*/ 359455 h 486"/>
                <a:gd name="T50" fmla="*/ 52802 w 276"/>
                <a:gd name="T51" fmla="*/ 385972 h 486"/>
                <a:gd name="T52" fmla="*/ 61602 w 276"/>
                <a:gd name="T53" fmla="*/ 403650 h 486"/>
                <a:gd name="T54" fmla="*/ 70402 w 276"/>
                <a:gd name="T55" fmla="*/ 409543 h 486"/>
                <a:gd name="T56" fmla="*/ 70402 w 276"/>
                <a:gd name="T57" fmla="*/ 424274 h 486"/>
                <a:gd name="T58" fmla="*/ 55735 w 276"/>
                <a:gd name="T59" fmla="*/ 433113 h 486"/>
                <a:gd name="T60" fmla="*/ 49868 w 276"/>
                <a:gd name="T61" fmla="*/ 439006 h 486"/>
                <a:gd name="T62" fmla="*/ 44001 w 276"/>
                <a:gd name="T63" fmla="*/ 468470 h 486"/>
                <a:gd name="T64" fmla="*/ 20534 w 276"/>
                <a:gd name="T65" fmla="*/ 503826 h 486"/>
                <a:gd name="T66" fmla="*/ 0 w 276"/>
                <a:gd name="T67" fmla="*/ 565699 h 486"/>
                <a:gd name="T68" fmla="*/ 0 w 276"/>
                <a:gd name="T69" fmla="*/ 609894 h 486"/>
                <a:gd name="T70" fmla="*/ 225874 w 276"/>
                <a:gd name="T71" fmla="*/ 601055 h 486"/>
                <a:gd name="T72" fmla="*/ 231741 w 276"/>
                <a:gd name="T73" fmla="*/ 609894 h 486"/>
                <a:gd name="T74" fmla="*/ 225874 w 276"/>
                <a:gd name="T75" fmla="*/ 630519 h 486"/>
                <a:gd name="T76" fmla="*/ 225874 w 276"/>
                <a:gd name="T77" fmla="*/ 662929 h 486"/>
                <a:gd name="T78" fmla="*/ 252275 w 276"/>
                <a:gd name="T79" fmla="*/ 686500 h 486"/>
                <a:gd name="T80" fmla="*/ 255208 w 276"/>
                <a:gd name="T81" fmla="*/ 715963 h 486"/>
                <a:gd name="T82" fmla="*/ 272809 w 276"/>
                <a:gd name="T83" fmla="*/ 715963 h 486"/>
                <a:gd name="T84" fmla="*/ 296276 w 276"/>
                <a:gd name="T85" fmla="*/ 695339 h 486"/>
                <a:gd name="T86" fmla="*/ 352011 w 276"/>
                <a:gd name="T87" fmla="*/ 677660 h 486"/>
                <a:gd name="T88" fmla="*/ 366678 w 276"/>
                <a:gd name="T89" fmla="*/ 683553 h 486"/>
                <a:gd name="T90" fmla="*/ 387212 w 276"/>
                <a:gd name="T91" fmla="*/ 677660 h 486"/>
                <a:gd name="T92" fmla="*/ 390146 w 276"/>
                <a:gd name="T93" fmla="*/ 680607 h 486"/>
                <a:gd name="T94" fmla="*/ 401880 w 276"/>
                <a:gd name="T95" fmla="*/ 686500 h 486"/>
                <a:gd name="T96" fmla="*/ 404813 w 276"/>
                <a:gd name="T97" fmla="*/ 683553 h 486"/>
                <a:gd name="T98" fmla="*/ 381346 w 276"/>
                <a:gd name="T99" fmla="*/ 465523 h 486"/>
                <a:gd name="T100" fmla="*/ 378412 w 276"/>
                <a:gd name="T101" fmla="*/ 444899 h 486"/>
                <a:gd name="T102" fmla="*/ 387212 w 276"/>
                <a:gd name="T103" fmla="*/ 14732 h 486"/>
                <a:gd name="T104" fmla="*/ 375479 w 276"/>
                <a:gd name="T105" fmla="*/ 0 h 4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486">
                  <a:moveTo>
                    <a:pt x="256" y="0"/>
                  </a:moveTo>
                  <a:lnTo>
                    <a:pt x="90" y="14"/>
                  </a:lnTo>
                  <a:lnTo>
                    <a:pt x="88" y="18"/>
                  </a:lnTo>
                  <a:lnTo>
                    <a:pt x="72" y="32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66" y="72"/>
                  </a:lnTo>
                  <a:lnTo>
                    <a:pt x="52" y="80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12"/>
                  </a:lnTo>
                  <a:lnTo>
                    <a:pt x="30" y="122"/>
                  </a:lnTo>
                  <a:lnTo>
                    <a:pt x="30" y="132"/>
                  </a:lnTo>
                  <a:lnTo>
                    <a:pt x="26" y="144"/>
                  </a:lnTo>
                  <a:lnTo>
                    <a:pt x="18" y="158"/>
                  </a:lnTo>
                  <a:lnTo>
                    <a:pt x="20" y="174"/>
                  </a:lnTo>
                  <a:lnTo>
                    <a:pt x="28" y="182"/>
                  </a:lnTo>
                  <a:lnTo>
                    <a:pt x="30" y="192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28" y="202"/>
                  </a:lnTo>
                  <a:lnTo>
                    <a:pt x="26" y="210"/>
                  </a:lnTo>
                  <a:lnTo>
                    <a:pt x="26" y="216"/>
                  </a:lnTo>
                  <a:lnTo>
                    <a:pt x="26" y="224"/>
                  </a:lnTo>
                  <a:lnTo>
                    <a:pt x="36" y="244"/>
                  </a:lnTo>
                  <a:lnTo>
                    <a:pt x="36" y="262"/>
                  </a:lnTo>
                  <a:lnTo>
                    <a:pt x="42" y="274"/>
                  </a:lnTo>
                  <a:lnTo>
                    <a:pt x="48" y="278"/>
                  </a:lnTo>
                  <a:lnTo>
                    <a:pt x="48" y="288"/>
                  </a:lnTo>
                  <a:lnTo>
                    <a:pt x="38" y="294"/>
                  </a:lnTo>
                  <a:lnTo>
                    <a:pt x="34" y="298"/>
                  </a:lnTo>
                  <a:lnTo>
                    <a:pt x="30" y="318"/>
                  </a:lnTo>
                  <a:lnTo>
                    <a:pt x="14" y="342"/>
                  </a:lnTo>
                  <a:lnTo>
                    <a:pt x="0" y="384"/>
                  </a:lnTo>
                  <a:lnTo>
                    <a:pt x="0" y="414"/>
                  </a:lnTo>
                  <a:lnTo>
                    <a:pt x="154" y="408"/>
                  </a:lnTo>
                  <a:lnTo>
                    <a:pt x="158" y="414"/>
                  </a:lnTo>
                  <a:lnTo>
                    <a:pt x="154" y="428"/>
                  </a:lnTo>
                  <a:lnTo>
                    <a:pt x="154" y="450"/>
                  </a:lnTo>
                  <a:lnTo>
                    <a:pt x="172" y="466"/>
                  </a:lnTo>
                  <a:lnTo>
                    <a:pt x="174" y="486"/>
                  </a:lnTo>
                  <a:lnTo>
                    <a:pt x="186" y="486"/>
                  </a:lnTo>
                  <a:lnTo>
                    <a:pt x="202" y="472"/>
                  </a:lnTo>
                  <a:lnTo>
                    <a:pt x="240" y="460"/>
                  </a:lnTo>
                  <a:lnTo>
                    <a:pt x="250" y="464"/>
                  </a:lnTo>
                  <a:lnTo>
                    <a:pt x="264" y="460"/>
                  </a:lnTo>
                  <a:lnTo>
                    <a:pt x="266" y="462"/>
                  </a:lnTo>
                  <a:lnTo>
                    <a:pt x="274" y="466"/>
                  </a:lnTo>
                  <a:lnTo>
                    <a:pt x="276" y="464"/>
                  </a:lnTo>
                  <a:lnTo>
                    <a:pt x="260" y="316"/>
                  </a:lnTo>
                  <a:lnTo>
                    <a:pt x="258" y="302"/>
                  </a:lnTo>
                  <a:lnTo>
                    <a:pt x="264" y="1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69056" tIns="34529" rIns="69056" bIns="34529" anchor="ctr" anchorCtr="0">
              <a:noAutofit/>
            </a:bodyPr>
            <a:lstStyle/>
            <a:p>
              <a:pPr algn="ctr" defTabSz="642732">
                <a:buClr>
                  <a:srgbClr val="000000"/>
                </a:buClr>
              </a:pPr>
              <a:endParaRPr lang="en-US" sz="703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9" name="Freeform 99"/>
            <p:cNvSpPr>
              <a:spLocks/>
            </p:cNvSpPr>
            <p:nvPr/>
          </p:nvSpPr>
          <p:spPr bwMode="auto">
            <a:xfrm>
              <a:off x="6528566" y="4244776"/>
              <a:ext cx="522739" cy="832305"/>
            </a:xfrm>
            <a:custGeom>
              <a:avLst/>
              <a:gdLst>
                <a:gd name="T0" fmla="*/ 0 w 304"/>
                <a:gd name="T1" fmla="*/ 26509 h 484"/>
                <a:gd name="T2" fmla="*/ 11781 w 304"/>
                <a:gd name="T3" fmla="*/ 41236 h 484"/>
                <a:gd name="T4" fmla="*/ 2945 w 304"/>
                <a:gd name="T5" fmla="*/ 471265 h 484"/>
                <a:gd name="T6" fmla="*/ 5890 w 304"/>
                <a:gd name="T7" fmla="*/ 491883 h 484"/>
                <a:gd name="T8" fmla="*/ 29452 w 304"/>
                <a:gd name="T9" fmla="*/ 709843 h 484"/>
                <a:gd name="T10" fmla="*/ 35343 w 304"/>
                <a:gd name="T11" fmla="*/ 703952 h 484"/>
                <a:gd name="T12" fmla="*/ 44178 w 304"/>
                <a:gd name="T13" fmla="*/ 701006 h 484"/>
                <a:gd name="T14" fmla="*/ 61850 w 304"/>
                <a:gd name="T15" fmla="*/ 706897 h 484"/>
                <a:gd name="T16" fmla="*/ 67740 w 304"/>
                <a:gd name="T17" fmla="*/ 698061 h 484"/>
                <a:gd name="T18" fmla="*/ 70686 w 304"/>
                <a:gd name="T19" fmla="*/ 665662 h 484"/>
                <a:gd name="T20" fmla="*/ 79521 w 304"/>
                <a:gd name="T21" fmla="*/ 645044 h 484"/>
                <a:gd name="T22" fmla="*/ 91302 w 304"/>
                <a:gd name="T23" fmla="*/ 665662 h 484"/>
                <a:gd name="T24" fmla="*/ 88357 w 304"/>
                <a:gd name="T25" fmla="*/ 674498 h 484"/>
                <a:gd name="T26" fmla="*/ 94247 w 304"/>
                <a:gd name="T27" fmla="*/ 692170 h 484"/>
                <a:gd name="T28" fmla="*/ 108974 w 304"/>
                <a:gd name="T29" fmla="*/ 712788 h 484"/>
                <a:gd name="T30" fmla="*/ 120754 w 304"/>
                <a:gd name="T31" fmla="*/ 712788 h 484"/>
                <a:gd name="T32" fmla="*/ 132535 w 304"/>
                <a:gd name="T33" fmla="*/ 712788 h 484"/>
                <a:gd name="T34" fmla="*/ 147262 w 304"/>
                <a:gd name="T35" fmla="*/ 695116 h 484"/>
                <a:gd name="T36" fmla="*/ 150207 w 304"/>
                <a:gd name="T37" fmla="*/ 695116 h 484"/>
                <a:gd name="T38" fmla="*/ 156097 w 304"/>
                <a:gd name="T39" fmla="*/ 689225 h 484"/>
                <a:gd name="T40" fmla="*/ 156097 w 304"/>
                <a:gd name="T41" fmla="*/ 686279 h 484"/>
                <a:gd name="T42" fmla="*/ 156097 w 304"/>
                <a:gd name="T43" fmla="*/ 683334 h 484"/>
                <a:gd name="T44" fmla="*/ 147262 w 304"/>
                <a:gd name="T45" fmla="*/ 677443 h 484"/>
                <a:gd name="T46" fmla="*/ 147262 w 304"/>
                <a:gd name="T47" fmla="*/ 674498 h 484"/>
                <a:gd name="T48" fmla="*/ 153152 w 304"/>
                <a:gd name="T49" fmla="*/ 662716 h 484"/>
                <a:gd name="T50" fmla="*/ 153152 w 304"/>
                <a:gd name="T51" fmla="*/ 656825 h 484"/>
                <a:gd name="T52" fmla="*/ 141371 w 304"/>
                <a:gd name="T53" fmla="*/ 650934 h 484"/>
                <a:gd name="T54" fmla="*/ 138426 w 304"/>
                <a:gd name="T55" fmla="*/ 647989 h 484"/>
                <a:gd name="T56" fmla="*/ 132535 w 304"/>
                <a:gd name="T57" fmla="*/ 642098 h 484"/>
                <a:gd name="T58" fmla="*/ 123700 w 304"/>
                <a:gd name="T59" fmla="*/ 630317 h 484"/>
                <a:gd name="T60" fmla="*/ 120754 w 304"/>
                <a:gd name="T61" fmla="*/ 618535 h 484"/>
                <a:gd name="T62" fmla="*/ 126645 w 304"/>
                <a:gd name="T63" fmla="*/ 615590 h 484"/>
                <a:gd name="T64" fmla="*/ 123700 w 304"/>
                <a:gd name="T65" fmla="*/ 612644 h 484"/>
                <a:gd name="T66" fmla="*/ 123700 w 304"/>
                <a:gd name="T67" fmla="*/ 603808 h 484"/>
                <a:gd name="T68" fmla="*/ 447675 w 304"/>
                <a:gd name="T69" fmla="*/ 574354 h 484"/>
                <a:gd name="T70" fmla="*/ 444730 w 304"/>
                <a:gd name="T71" fmla="*/ 565518 h 484"/>
                <a:gd name="T72" fmla="*/ 430004 w 304"/>
                <a:gd name="T73" fmla="*/ 541955 h 484"/>
                <a:gd name="T74" fmla="*/ 432949 w 304"/>
                <a:gd name="T75" fmla="*/ 503664 h 484"/>
                <a:gd name="T76" fmla="*/ 418223 w 304"/>
                <a:gd name="T77" fmla="*/ 471265 h 484"/>
                <a:gd name="T78" fmla="*/ 415277 w 304"/>
                <a:gd name="T79" fmla="*/ 447702 h 484"/>
                <a:gd name="T80" fmla="*/ 424113 w 304"/>
                <a:gd name="T81" fmla="*/ 430029 h 484"/>
                <a:gd name="T82" fmla="*/ 424113 w 304"/>
                <a:gd name="T83" fmla="*/ 409411 h 484"/>
                <a:gd name="T84" fmla="*/ 435894 w 304"/>
                <a:gd name="T85" fmla="*/ 391739 h 484"/>
                <a:gd name="T86" fmla="*/ 435894 w 304"/>
                <a:gd name="T87" fmla="*/ 388793 h 484"/>
                <a:gd name="T88" fmla="*/ 427058 w 304"/>
                <a:gd name="T89" fmla="*/ 377012 h 484"/>
                <a:gd name="T90" fmla="*/ 430004 w 304"/>
                <a:gd name="T91" fmla="*/ 362285 h 484"/>
                <a:gd name="T92" fmla="*/ 421168 w 304"/>
                <a:gd name="T93" fmla="*/ 356394 h 484"/>
                <a:gd name="T94" fmla="*/ 409387 w 304"/>
                <a:gd name="T95" fmla="*/ 347558 h 484"/>
                <a:gd name="T96" fmla="*/ 406442 w 304"/>
                <a:gd name="T97" fmla="*/ 338722 h 484"/>
                <a:gd name="T98" fmla="*/ 400551 w 304"/>
                <a:gd name="T99" fmla="*/ 315158 h 484"/>
                <a:gd name="T100" fmla="*/ 391716 w 304"/>
                <a:gd name="T101" fmla="*/ 309268 h 484"/>
                <a:gd name="T102" fmla="*/ 306304 w 304"/>
                <a:gd name="T103" fmla="*/ 0 h 484"/>
                <a:gd name="T104" fmla="*/ 0 w 304"/>
                <a:gd name="T105" fmla="*/ 26509 h 4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4" h="484">
                  <a:moveTo>
                    <a:pt x="0" y="18"/>
                  </a:moveTo>
                  <a:lnTo>
                    <a:pt x="8" y="28"/>
                  </a:lnTo>
                  <a:lnTo>
                    <a:pt x="2" y="320"/>
                  </a:lnTo>
                  <a:lnTo>
                    <a:pt x="4" y="334"/>
                  </a:lnTo>
                  <a:lnTo>
                    <a:pt x="20" y="482"/>
                  </a:lnTo>
                  <a:lnTo>
                    <a:pt x="24" y="478"/>
                  </a:lnTo>
                  <a:lnTo>
                    <a:pt x="30" y="476"/>
                  </a:lnTo>
                  <a:lnTo>
                    <a:pt x="42" y="480"/>
                  </a:lnTo>
                  <a:lnTo>
                    <a:pt x="46" y="474"/>
                  </a:lnTo>
                  <a:lnTo>
                    <a:pt x="48" y="452"/>
                  </a:lnTo>
                  <a:lnTo>
                    <a:pt x="54" y="438"/>
                  </a:lnTo>
                  <a:lnTo>
                    <a:pt x="62" y="452"/>
                  </a:lnTo>
                  <a:lnTo>
                    <a:pt x="60" y="458"/>
                  </a:lnTo>
                  <a:lnTo>
                    <a:pt x="64" y="470"/>
                  </a:lnTo>
                  <a:lnTo>
                    <a:pt x="74" y="484"/>
                  </a:lnTo>
                  <a:lnTo>
                    <a:pt x="82" y="484"/>
                  </a:lnTo>
                  <a:lnTo>
                    <a:pt x="90" y="484"/>
                  </a:lnTo>
                  <a:lnTo>
                    <a:pt x="100" y="472"/>
                  </a:lnTo>
                  <a:lnTo>
                    <a:pt x="102" y="472"/>
                  </a:lnTo>
                  <a:lnTo>
                    <a:pt x="106" y="468"/>
                  </a:lnTo>
                  <a:lnTo>
                    <a:pt x="106" y="466"/>
                  </a:lnTo>
                  <a:lnTo>
                    <a:pt x="106" y="464"/>
                  </a:lnTo>
                  <a:lnTo>
                    <a:pt x="100" y="460"/>
                  </a:lnTo>
                  <a:lnTo>
                    <a:pt x="100" y="458"/>
                  </a:lnTo>
                  <a:lnTo>
                    <a:pt x="104" y="450"/>
                  </a:lnTo>
                  <a:lnTo>
                    <a:pt x="104" y="446"/>
                  </a:lnTo>
                  <a:lnTo>
                    <a:pt x="96" y="442"/>
                  </a:lnTo>
                  <a:lnTo>
                    <a:pt x="94" y="440"/>
                  </a:lnTo>
                  <a:lnTo>
                    <a:pt x="90" y="436"/>
                  </a:lnTo>
                  <a:lnTo>
                    <a:pt x="84" y="428"/>
                  </a:lnTo>
                  <a:lnTo>
                    <a:pt x="82" y="420"/>
                  </a:lnTo>
                  <a:lnTo>
                    <a:pt x="86" y="418"/>
                  </a:lnTo>
                  <a:lnTo>
                    <a:pt x="84" y="416"/>
                  </a:lnTo>
                  <a:lnTo>
                    <a:pt x="84" y="410"/>
                  </a:lnTo>
                  <a:lnTo>
                    <a:pt x="304" y="390"/>
                  </a:lnTo>
                  <a:lnTo>
                    <a:pt x="302" y="384"/>
                  </a:lnTo>
                  <a:lnTo>
                    <a:pt x="292" y="368"/>
                  </a:lnTo>
                  <a:lnTo>
                    <a:pt x="294" y="342"/>
                  </a:lnTo>
                  <a:lnTo>
                    <a:pt x="284" y="320"/>
                  </a:lnTo>
                  <a:lnTo>
                    <a:pt x="282" y="304"/>
                  </a:lnTo>
                  <a:lnTo>
                    <a:pt x="288" y="292"/>
                  </a:lnTo>
                  <a:lnTo>
                    <a:pt x="288" y="278"/>
                  </a:lnTo>
                  <a:lnTo>
                    <a:pt x="296" y="266"/>
                  </a:lnTo>
                  <a:lnTo>
                    <a:pt x="296" y="264"/>
                  </a:lnTo>
                  <a:lnTo>
                    <a:pt x="290" y="256"/>
                  </a:lnTo>
                  <a:lnTo>
                    <a:pt x="292" y="246"/>
                  </a:lnTo>
                  <a:lnTo>
                    <a:pt x="286" y="242"/>
                  </a:lnTo>
                  <a:lnTo>
                    <a:pt x="278" y="236"/>
                  </a:lnTo>
                  <a:lnTo>
                    <a:pt x="276" y="230"/>
                  </a:lnTo>
                  <a:lnTo>
                    <a:pt x="272" y="214"/>
                  </a:lnTo>
                  <a:lnTo>
                    <a:pt x="266" y="210"/>
                  </a:lnTo>
                  <a:lnTo>
                    <a:pt x="20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0" name="Freeform 100"/>
            <p:cNvSpPr>
              <a:spLocks/>
            </p:cNvSpPr>
            <p:nvPr/>
          </p:nvSpPr>
          <p:spPr bwMode="auto">
            <a:xfrm>
              <a:off x="7125454" y="3343884"/>
              <a:ext cx="1034357" cy="587620"/>
            </a:xfrm>
            <a:custGeom>
              <a:avLst/>
              <a:gdLst>
                <a:gd name="T0" fmla="*/ 274606 w 600"/>
                <a:gd name="T1" fmla="*/ 471054 h 344"/>
                <a:gd name="T2" fmla="*/ 224409 w 600"/>
                <a:gd name="T3" fmla="*/ 476906 h 344"/>
                <a:gd name="T4" fmla="*/ 194882 w 600"/>
                <a:gd name="T5" fmla="*/ 479832 h 344"/>
                <a:gd name="T6" fmla="*/ 50197 w 600"/>
                <a:gd name="T7" fmla="*/ 476906 h 344"/>
                <a:gd name="T8" fmla="*/ 79724 w 600"/>
                <a:gd name="T9" fmla="*/ 438870 h 344"/>
                <a:gd name="T10" fmla="*/ 94488 w 600"/>
                <a:gd name="T11" fmla="*/ 415464 h 344"/>
                <a:gd name="T12" fmla="*/ 171260 w 600"/>
                <a:gd name="T13" fmla="*/ 342319 h 344"/>
                <a:gd name="T14" fmla="*/ 186023 w 600"/>
                <a:gd name="T15" fmla="*/ 374503 h 344"/>
                <a:gd name="T16" fmla="*/ 239173 w 600"/>
                <a:gd name="T17" fmla="*/ 374503 h 344"/>
                <a:gd name="T18" fmla="*/ 259842 w 600"/>
                <a:gd name="T19" fmla="*/ 368651 h 344"/>
                <a:gd name="T20" fmla="*/ 301181 w 600"/>
                <a:gd name="T21" fmla="*/ 356948 h 344"/>
                <a:gd name="T22" fmla="*/ 315944 w 600"/>
                <a:gd name="T23" fmla="*/ 345245 h 344"/>
                <a:gd name="T24" fmla="*/ 366141 w 600"/>
                <a:gd name="T25" fmla="*/ 304283 h 344"/>
                <a:gd name="T26" fmla="*/ 383858 w 600"/>
                <a:gd name="T27" fmla="*/ 242842 h 344"/>
                <a:gd name="T28" fmla="*/ 428149 w 600"/>
                <a:gd name="T29" fmla="*/ 155068 h 344"/>
                <a:gd name="T30" fmla="*/ 451771 w 600"/>
                <a:gd name="T31" fmla="*/ 163845 h 344"/>
                <a:gd name="T32" fmla="*/ 478346 w 600"/>
                <a:gd name="T33" fmla="*/ 99477 h 344"/>
                <a:gd name="T34" fmla="*/ 510826 w 600"/>
                <a:gd name="T35" fmla="*/ 78997 h 344"/>
                <a:gd name="T36" fmla="*/ 531495 w 600"/>
                <a:gd name="T37" fmla="*/ 46813 h 344"/>
                <a:gd name="T38" fmla="*/ 528542 w 600"/>
                <a:gd name="T39" fmla="*/ 8777 h 344"/>
                <a:gd name="T40" fmla="*/ 590550 w 600"/>
                <a:gd name="T41" fmla="*/ 32184 h 344"/>
                <a:gd name="T42" fmla="*/ 605314 w 600"/>
                <a:gd name="T43" fmla="*/ 5852 h 344"/>
                <a:gd name="T44" fmla="*/ 634841 w 600"/>
                <a:gd name="T45" fmla="*/ 11703 h 344"/>
                <a:gd name="T46" fmla="*/ 664369 w 600"/>
                <a:gd name="T47" fmla="*/ 38035 h 344"/>
                <a:gd name="T48" fmla="*/ 696849 w 600"/>
                <a:gd name="T49" fmla="*/ 64368 h 344"/>
                <a:gd name="T50" fmla="*/ 673227 w 600"/>
                <a:gd name="T51" fmla="*/ 119958 h 344"/>
                <a:gd name="T52" fmla="*/ 705707 w 600"/>
                <a:gd name="T53" fmla="*/ 125810 h 344"/>
                <a:gd name="T54" fmla="*/ 732282 w 600"/>
                <a:gd name="T55" fmla="*/ 146290 h 344"/>
                <a:gd name="T56" fmla="*/ 752951 w 600"/>
                <a:gd name="T57" fmla="*/ 152142 h 344"/>
                <a:gd name="T58" fmla="*/ 803148 w 600"/>
                <a:gd name="T59" fmla="*/ 169697 h 344"/>
                <a:gd name="T60" fmla="*/ 803148 w 600"/>
                <a:gd name="T61" fmla="*/ 193103 h 344"/>
                <a:gd name="T62" fmla="*/ 797243 w 600"/>
                <a:gd name="T63" fmla="*/ 219435 h 344"/>
                <a:gd name="T64" fmla="*/ 823817 w 600"/>
                <a:gd name="T65" fmla="*/ 242842 h 344"/>
                <a:gd name="T66" fmla="*/ 806101 w 600"/>
                <a:gd name="T67" fmla="*/ 251619 h 344"/>
                <a:gd name="T68" fmla="*/ 812006 w 600"/>
                <a:gd name="T69" fmla="*/ 263322 h 344"/>
                <a:gd name="T70" fmla="*/ 797243 w 600"/>
                <a:gd name="T71" fmla="*/ 272100 h 344"/>
                <a:gd name="T72" fmla="*/ 814959 w 600"/>
                <a:gd name="T73" fmla="*/ 283803 h 344"/>
                <a:gd name="T74" fmla="*/ 817912 w 600"/>
                <a:gd name="T75" fmla="*/ 307209 h 344"/>
                <a:gd name="T76" fmla="*/ 794290 w 600"/>
                <a:gd name="T77" fmla="*/ 307209 h 344"/>
                <a:gd name="T78" fmla="*/ 829723 w 600"/>
                <a:gd name="T79" fmla="*/ 318912 h 344"/>
                <a:gd name="T80" fmla="*/ 871061 w 600"/>
                <a:gd name="T81" fmla="*/ 307209 h 344"/>
                <a:gd name="T82" fmla="*/ 876967 w 600"/>
                <a:gd name="T83" fmla="*/ 359874 h 3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0" h="344">
                  <a:moveTo>
                    <a:pt x="592" y="250"/>
                  </a:moveTo>
                  <a:lnTo>
                    <a:pt x="394" y="288"/>
                  </a:lnTo>
                  <a:lnTo>
                    <a:pt x="186" y="322"/>
                  </a:lnTo>
                  <a:lnTo>
                    <a:pt x="182" y="322"/>
                  </a:lnTo>
                  <a:lnTo>
                    <a:pt x="174" y="324"/>
                  </a:lnTo>
                  <a:lnTo>
                    <a:pt x="152" y="326"/>
                  </a:lnTo>
                  <a:lnTo>
                    <a:pt x="154" y="322"/>
                  </a:lnTo>
                  <a:lnTo>
                    <a:pt x="132" y="326"/>
                  </a:lnTo>
                  <a:lnTo>
                    <a:pt x="132" y="328"/>
                  </a:lnTo>
                  <a:lnTo>
                    <a:pt x="0" y="344"/>
                  </a:lnTo>
                  <a:lnTo>
                    <a:pt x="6" y="340"/>
                  </a:lnTo>
                  <a:lnTo>
                    <a:pt x="34" y="326"/>
                  </a:lnTo>
                  <a:lnTo>
                    <a:pt x="38" y="318"/>
                  </a:lnTo>
                  <a:lnTo>
                    <a:pt x="54" y="308"/>
                  </a:lnTo>
                  <a:lnTo>
                    <a:pt x="54" y="300"/>
                  </a:lnTo>
                  <a:lnTo>
                    <a:pt x="56" y="296"/>
                  </a:lnTo>
                  <a:lnTo>
                    <a:pt x="64" y="292"/>
                  </a:lnTo>
                  <a:lnTo>
                    <a:pt x="64" y="284"/>
                  </a:lnTo>
                  <a:lnTo>
                    <a:pt x="72" y="276"/>
                  </a:lnTo>
                  <a:lnTo>
                    <a:pt x="112" y="242"/>
                  </a:lnTo>
                  <a:lnTo>
                    <a:pt x="116" y="234"/>
                  </a:lnTo>
                  <a:lnTo>
                    <a:pt x="118" y="236"/>
                  </a:lnTo>
                  <a:lnTo>
                    <a:pt x="116" y="244"/>
                  </a:lnTo>
                  <a:lnTo>
                    <a:pt x="126" y="256"/>
                  </a:lnTo>
                  <a:lnTo>
                    <a:pt x="144" y="262"/>
                  </a:lnTo>
                  <a:lnTo>
                    <a:pt x="152" y="262"/>
                  </a:lnTo>
                  <a:lnTo>
                    <a:pt x="162" y="256"/>
                  </a:lnTo>
                  <a:lnTo>
                    <a:pt x="162" y="250"/>
                  </a:lnTo>
                  <a:lnTo>
                    <a:pt x="168" y="246"/>
                  </a:lnTo>
                  <a:lnTo>
                    <a:pt x="176" y="252"/>
                  </a:lnTo>
                  <a:lnTo>
                    <a:pt x="178" y="254"/>
                  </a:lnTo>
                  <a:lnTo>
                    <a:pt x="184" y="252"/>
                  </a:lnTo>
                  <a:lnTo>
                    <a:pt x="204" y="244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4" y="236"/>
                  </a:lnTo>
                  <a:lnTo>
                    <a:pt x="230" y="222"/>
                  </a:lnTo>
                  <a:lnTo>
                    <a:pt x="236" y="226"/>
                  </a:lnTo>
                  <a:lnTo>
                    <a:pt x="248" y="208"/>
                  </a:lnTo>
                  <a:lnTo>
                    <a:pt x="244" y="202"/>
                  </a:lnTo>
                  <a:lnTo>
                    <a:pt x="246" y="190"/>
                  </a:lnTo>
                  <a:lnTo>
                    <a:pt x="260" y="166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06"/>
                  </a:lnTo>
                  <a:lnTo>
                    <a:pt x="290" y="110"/>
                  </a:lnTo>
                  <a:lnTo>
                    <a:pt x="296" y="114"/>
                  </a:lnTo>
                  <a:lnTo>
                    <a:pt x="306" y="112"/>
                  </a:lnTo>
                  <a:lnTo>
                    <a:pt x="312" y="102"/>
                  </a:lnTo>
                  <a:lnTo>
                    <a:pt x="318" y="76"/>
                  </a:lnTo>
                  <a:lnTo>
                    <a:pt x="324" y="68"/>
                  </a:lnTo>
                  <a:lnTo>
                    <a:pt x="334" y="72"/>
                  </a:lnTo>
                  <a:lnTo>
                    <a:pt x="340" y="58"/>
                  </a:lnTo>
                  <a:lnTo>
                    <a:pt x="346" y="54"/>
                  </a:lnTo>
                  <a:lnTo>
                    <a:pt x="350" y="48"/>
                  </a:lnTo>
                  <a:lnTo>
                    <a:pt x="356" y="34"/>
                  </a:lnTo>
                  <a:lnTo>
                    <a:pt x="360" y="32"/>
                  </a:lnTo>
                  <a:lnTo>
                    <a:pt x="360" y="28"/>
                  </a:lnTo>
                  <a:lnTo>
                    <a:pt x="358" y="26"/>
                  </a:lnTo>
                  <a:lnTo>
                    <a:pt x="358" y="6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400" y="22"/>
                  </a:lnTo>
                  <a:lnTo>
                    <a:pt x="404" y="24"/>
                  </a:lnTo>
                  <a:lnTo>
                    <a:pt x="406" y="22"/>
                  </a:lnTo>
                  <a:lnTo>
                    <a:pt x="410" y="4"/>
                  </a:lnTo>
                  <a:lnTo>
                    <a:pt x="416" y="2"/>
                  </a:lnTo>
                  <a:lnTo>
                    <a:pt x="422" y="6"/>
                  </a:lnTo>
                  <a:lnTo>
                    <a:pt x="430" y="8"/>
                  </a:lnTo>
                  <a:lnTo>
                    <a:pt x="426" y="16"/>
                  </a:lnTo>
                  <a:lnTo>
                    <a:pt x="434" y="26"/>
                  </a:lnTo>
                  <a:lnTo>
                    <a:pt x="450" y="26"/>
                  </a:lnTo>
                  <a:lnTo>
                    <a:pt x="456" y="32"/>
                  </a:lnTo>
                  <a:lnTo>
                    <a:pt x="466" y="36"/>
                  </a:lnTo>
                  <a:lnTo>
                    <a:pt x="472" y="44"/>
                  </a:lnTo>
                  <a:lnTo>
                    <a:pt x="470" y="48"/>
                  </a:lnTo>
                  <a:lnTo>
                    <a:pt x="460" y="66"/>
                  </a:lnTo>
                  <a:lnTo>
                    <a:pt x="456" y="82"/>
                  </a:lnTo>
                  <a:lnTo>
                    <a:pt x="456" y="92"/>
                  </a:lnTo>
                  <a:lnTo>
                    <a:pt x="468" y="94"/>
                  </a:lnTo>
                  <a:lnTo>
                    <a:pt x="478" y="86"/>
                  </a:lnTo>
                  <a:lnTo>
                    <a:pt x="486" y="96"/>
                  </a:lnTo>
                  <a:lnTo>
                    <a:pt x="492" y="98"/>
                  </a:lnTo>
                  <a:lnTo>
                    <a:pt x="496" y="100"/>
                  </a:lnTo>
                  <a:lnTo>
                    <a:pt x="500" y="104"/>
                  </a:lnTo>
                  <a:lnTo>
                    <a:pt x="504" y="106"/>
                  </a:lnTo>
                  <a:lnTo>
                    <a:pt x="510" y="104"/>
                  </a:lnTo>
                  <a:lnTo>
                    <a:pt x="512" y="104"/>
                  </a:lnTo>
                  <a:lnTo>
                    <a:pt x="530" y="114"/>
                  </a:lnTo>
                  <a:lnTo>
                    <a:pt x="544" y="116"/>
                  </a:lnTo>
                  <a:lnTo>
                    <a:pt x="550" y="124"/>
                  </a:lnTo>
                  <a:lnTo>
                    <a:pt x="548" y="128"/>
                  </a:lnTo>
                  <a:lnTo>
                    <a:pt x="544" y="132"/>
                  </a:lnTo>
                  <a:lnTo>
                    <a:pt x="546" y="144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54" y="158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6" y="174"/>
                  </a:lnTo>
                  <a:lnTo>
                    <a:pt x="546" y="172"/>
                  </a:lnTo>
                  <a:lnTo>
                    <a:pt x="544" y="176"/>
                  </a:lnTo>
                  <a:lnTo>
                    <a:pt x="548" y="180"/>
                  </a:lnTo>
                  <a:lnTo>
                    <a:pt x="550" y="180"/>
                  </a:lnTo>
                  <a:lnTo>
                    <a:pt x="550" y="184"/>
                  </a:lnTo>
                  <a:lnTo>
                    <a:pt x="544" y="186"/>
                  </a:lnTo>
                  <a:lnTo>
                    <a:pt x="540" y="186"/>
                  </a:lnTo>
                  <a:lnTo>
                    <a:pt x="540" y="188"/>
                  </a:lnTo>
                  <a:lnTo>
                    <a:pt x="544" y="192"/>
                  </a:lnTo>
                  <a:lnTo>
                    <a:pt x="552" y="194"/>
                  </a:lnTo>
                  <a:lnTo>
                    <a:pt x="562" y="196"/>
                  </a:lnTo>
                  <a:lnTo>
                    <a:pt x="564" y="20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38" y="206"/>
                  </a:lnTo>
                  <a:lnTo>
                    <a:pt x="538" y="210"/>
                  </a:lnTo>
                  <a:lnTo>
                    <a:pt x="546" y="216"/>
                  </a:lnTo>
                  <a:lnTo>
                    <a:pt x="554" y="220"/>
                  </a:lnTo>
                  <a:lnTo>
                    <a:pt x="562" y="218"/>
                  </a:lnTo>
                  <a:lnTo>
                    <a:pt x="570" y="210"/>
                  </a:lnTo>
                  <a:lnTo>
                    <a:pt x="578" y="212"/>
                  </a:lnTo>
                  <a:lnTo>
                    <a:pt x="590" y="210"/>
                  </a:lnTo>
                  <a:lnTo>
                    <a:pt x="592" y="212"/>
                  </a:lnTo>
                  <a:lnTo>
                    <a:pt x="600" y="240"/>
                  </a:lnTo>
                  <a:lnTo>
                    <a:pt x="594" y="246"/>
                  </a:lnTo>
                  <a:lnTo>
                    <a:pt x="592" y="246"/>
                  </a:lnTo>
                  <a:lnTo>
                    <a:pt x="592" y="25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1" name="Freeform 101"/>
            <p:cNvSpPr>
              <a:spLocks/>
            </p:cNvSpPr>
            <p:nvPr/>
          </p:nvSpPr>
          <p:spPr bwMode="auto">
            <a:xfrm>
              <a:off x="7199601" y="4129847"/>
              <a:ext cx="696986" cy="522739"/>
            </a:xfrm>
            <a:custGeom>
              <a:avLst/>
              <a:gdLst>
                <a:gd name="T0" fmla="*/ 351639 w 404"/>
                <a:gd name="T1" fmla="*/ 447675 h 304"/>
                <a:gd name="T2" fmla="*/ 330954 w 404"/>
                <a:gd name="T3" fmla="*/ 441785 h 304"/>
                <a:gd name="T4" fmla="*/ 319135 w 404"/>
                <a:gd name="T5" fmla="*/ 406442 h 304"/>
                <a:gd name="T6" fmla="*/ 286630 w 404"/>
                <a:gd name="T7" fmla="*/ 376989 h 304"/>
                <a:gd name="T8" fmla="*/ 262991 w 404"/>
                <a:gd name="T9" fmla="*/ 335756 h 304"/>
                <a:gd name="T10" fmla="*/ 248216 w 404"/>
                <a:gd name="T11" fmla="*/ 315140 h 304"/>
                <a:gd name="T12" fmla="*/ 215711 w 404"/>
                <a:gd name="T13" fmla="*/ 288633 h 304"/>
                <a:gd name="T14" fmla="*/ 200937 w 404"/>
                <a:gd name="T15" fmla="*/ 270961 h 304"/>
                <a:gd name="T16" fmla="*/ 189117 w 404"/>
                <a:gd name="T17" fmla="*/ 253290 h 304"/>
                <a:gd name="T18" fmla="*/ 130018 w 404"/>
                <a:gd name="T19" fmla="*/ 212057 h 304"/>
                <a:gd name="T20" fmla="*/ 109333 w 404"/>
                <a:gd name="T21" fmla="*/ 194385 h 304"/>
                <a:gd name="T22" fmla="*/ 82739 w 404"/>
                <a:gd name="T23" fmla="*/ 156097 h 304"/>
                <a:gd name="T24" fmla="*/ 65009 w 404"/>
                <a:gd name="T25" fmla="*/ 135481 h 304"/>
                <a:gd name="T26" fmla="*/ 8865 w 404"/>
                <a:gd name="T27" fmla="*/ 114864 h 304"/>
                <a:gd name="T28" fmla="*/ 11820 w 404"/>
                <a:gd name="T29" fmla="*/ 82466 h 304"/>
                <a:gd name="T30" fmla="*/ 23640 w 404"/>
                <a:gd name="T31" fmla="*/ 67740 h 304"/>
                <a:gd name="T32" fmla="*/ 23640 w 404"/>
                <a:gd name="T33" fmla="*/ 58905 h 304"/>
                <a:gd name="T34" fmla="*/ 70919 w 404"/>
                <a:gd name="T35" fmla="*/ 41233 h 304"/>
                <a:gd name="T36" fmla="*/ 100468 w 404"/>
                <a:gd name="T37" fmla="*/ 20617 h 304"/>
                <a:gd name="T38" fmla="*/ 109333 w 404"/>
                <a:gd name="T39" fmla="*/ 17671 h 304"/>
                <a:gd name="T40" fmla="*/ 265946 w 404"/>
                <a:gd name="T41" fmla="*/ 2945 h 304"/>
                <a:gd name="T42" fmla="*/ 268900 w 404"/>
                <a:gd name="T43" fmla="*/ 14726 h 304"/>
                <a:gd name="T44" fmla="*/ 304360 w 404"/>
                <a:gd name="T45" fmla="*/ 26507 h 304"/>
                <a:gd name="T46" fmla="*/ 437333 w 404"/>
                <a:gd name="T47" fmla="*/ 26507 h 304"/>
                <a:gd name="T48" fmla="*/ 590990 w 404"/>
                <a:gd name="T49" fmla="*/ 138426 h 304"/>
                <a:gd name="T50" fmla="*/ 567350 w 404"/>
                <a:gd name="T51" fmla="*/ 161988 h 304"/>
                <a:gd name="T52" fmla="*/ 540756 w 404"/>
                <a:gd name="T53" fmla="*/ 203221 h 304"/>
                <a:gd name="T54" fmla="*/ 537801 w 404"/>
                <a:gd name="T55" fmla="*/ 235618 h 304"/>
                <a:gd name="T56" fmla="*/ 531891 w 404"/>
                <a:gd name="T57" fmla="*/ 253290 h 304"/>
                <a:gd name="T58" fmla="*/ 520071 w 404"/>
                <a:gd name="T59" fmla="*/ 262125 h 304"/>
                <a:gd name="T60" fmla="*/ 505297 w 404"/>
                <a:gd name="T61" fmla="*/ 276852 h 304"/>
                <a:gd name="T62" fmla="*/ 490522 w 404"/>
                <a:gd name="T63" fmla="*/ 300413 h 304"/>
                <a:gd name="T64" fmla="*/ 460972 w 404"/>
                <a:gd name="T65" fmla="*/ 329866 h 304"/>
                <a:gd name="T66" fmla="*/ 434378 w 404"/>
                <a:gd name="T67" fmla="*/ 350482 h 304"/>
                <a:gd name="T68" fmla="*/ 419603 w 404"/>
                <a:gd name="T69" fmla="*/ 365209 h 304"/>
                <a:gd name="T70" fmla="*/ 401873 w 404"/>
                <a:gd name="T71" fmla="*/ 374044 h 304"/>
                <a:gd name="T72" fmla="*/ 398918 w 404"/>
                <a:gd name="T73" fmla="*/ 382880 h 304"/>
                <a:gd name="T74" fmla="*/ 393008 w 404"/>
                <a:gd name="T75" fmla="*/ 397606 h 304"/>
                <a:gd name="T76" fmla="*/ 372324 w 404"/>
                <a:gd name="T77" fmla="*/ 406442 h 304"/>
                <a:gd name="T78" fmla="*/ 369369 w 404"/>
                <a:gd name="T79" fmla="*/ 409387 h 304"/>
                <a:gd name="T80" fmla="*/ 375279 w 404"/>
                <a:gd name="T81" fmla="*/ 415277 h 304"/>
                <a:gd name="T82" fmla="*/ 375279 w 404"/>
                <a:gd name="T83" fmla="*/ 424113 h 304"/>
                <a:gd name="T84" fmla="*/ 360504 w 404"/>
                <a:gd name="T85" fmla="*/ 435894 h 304"/>
                <a:gd name="T86" fmla="*/ 357549 w 404"/>
                <a:gd name="T87" fmla="*/ 447675 h 3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4" h="304">
                  <a:moveTo>
                    <a:pt x="242" y="304"/>
                  </a:moveTo>
                  <a:lnTo>
                    <a:pt x="238" y="304"/>
                  </a:lnTo>
                  <a:lnTo>
                    <a:pt x="226" y="302"/>
                  </a:lnTo>
                  <a:lnTo>
                    <a:pt x="224" y="300"/>
                  </a:lnTo>
                  <a:lnTo>
                    <a:pt x="220" y="296"/>
                  </a:lnTo>
                  <a:lnTo>
                    <a:pt x="216" y="276"/>
                  </a:lnTo>
                  <a:lnTo>
                    <a:pt x="206" y="262"/>
                  </a:lnTo>
                  <a:lnTo>
                    <a:pt x="194" y="256"/>
                  </a:lnTo>
                  <a:lnTo>
                    <a:pt x="188" y="236"/>
                  </a:lnTo>
                  <a:lnTo>
                    <a:pt x="178" y="228"/>
                  </a:lnTo>
                  <a:lnTo>
                    <a:pt x="176" y="216"/>
                  </a:lnTo>
                  <a:lnTo>
                    <a:pt x="168" y="214"/>
                  </a:lnTo>
                  <a:lnTo>
                    <a:pt x="154" y="208"/>
                  </a:lnTo>
                  <a:lnTo>
                    <a:pt x="146" y="196"/>
                  </a:lnTo>
                  <a:lnTo>
                    <a:pt x="136" y="190"/>
                  </a:lnTo>
                  <a:lnTo>
                    <a:pt x="136" y="184"/>
                  </a:lnTo>
                  <a:lnTo>
                    <a:pt x="132" y="174"/>
                  </a:lnTo>
                  <a:lnTo>
                    <a:pt x="128" y="172"/>
                  </a:lnTo>
                  <a:lnTo>
                    <a:pt x="114" y="166"/>
                  </a:lnTo>
                  <a:lnTo>
                    <a:pt x="88" y="144"/>
                  </a:lnTo>
                  <a:lnTo>
                    <a:pt x="76" y="140"/>
                  </a:lnTo>
                  <a:lnTo>
                    <a:pt x="74" y="132"/>
                  </a:lnTo>
                  <a:lnTo>
                    <a:pt x="62" y="122"/>
                  </a:lnTo>
                  <a:lnTo>
                    <a:pt x="56" y="106"/>
                  </a:lnTo>
                  <a:lnTo>
                    <a:pt x="48" y="98"/>
                  </a:lnTo>
                  <a:lnTo>
                    <a:pt x="44" y="92"/>
                  </a:lnTo>
                  <a:lnTo>
                    <a:pt x="28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8" y="56"/>
                  </a:lnTo>
                  <a:lnTo>
                    <a:pt x="12" y="52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40" y="28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8" y="4"/>
                  </a:lnTo>
                  <a:lnTo>
                    <a:pt x="206" y="18"/>
                  </a:lnTo>
                  <a:lnTo>
                    <a:pt x="208" y="30"/>
                  </a:lnTo>
                  <a:lnTo>
                    <a:pt x="296" y="18"/>
                  </a:lnTo>
                  <a:lnTo>
                    <a:pt x="404" y="92"/>
                  </a:lnTo>
                  <a:lnTo>
                    <a:pt x="400" y="94"/>
                  </a:lnTo>
                  <a:lnTo>
                    <a:pt x="390" y="100"/>
                  </a:lnTo>
                  <a:lnTo>
                    <a:pt x="384" y="110"/>
                  </a:lnTo>
                  <a:lnTo>
                    <a:pt x="370" y="130"/>
                  </a:lnTo>
                  <a:lnTo>
                    <a:pt x="366" y="138"/>
                  </a:lnTo>
                  <a:lnTo>
                    <a:pt x="362" y="150"/>
                  </a:lnTo>
                  <a:lnTo>
                    <a:pt x="364" y="160"/>
                  </a:lnTo>
                  <a:lnTo>
                    <a:pt x="364" y="168"/>
                  </a:lnTo>
                  <a:lnTo>
                    <a:pt x="360" y="172"/>
                  </a:lnTo>
                  <a:lnTo>
                    <a:pt x="358" y="178"/>
                  </a:lnTo>
                  <a:lnTo>
                    <a:pt x="352" y="178"/>
                  </a:lnTo>
                  <a:lnTo>
                    <a:pt x="346" y="182"/>
                  </a:lnTo>
                  <a:lnTo>
                    <a:pt x="342" y="188"/>
                  </a:lnTo>
                  <a:lnTo>
                    <a:pt x="336" y="196"/>
                  </a:lnTo>
                  <a:lnTo>
                    <a:pt x="332" y="204"/>
                  </a:lnTo>
                  <a:lnTo>
                    <a:pt x="318" y="214"/>
                  </a:lnTo>
                  <a:lnTo>
                    <a:pt x="312" y="224"/>
                  </a:lnTo>
                  <a:lnTo>
                    <a:pt x="304" y="232"/>
                  </a:lnTo>
                  <a:lnTo>
                    <a:pt x="294" y="238"/>
                  </a:lnTo>
                  <a:lnTo>
                    <a:pt x="290" y="244"/>
                  </a:lnTo>
                  <a:lnTo>
                    <a:pt x="284" y="248"/>
                  </a:lnTo>
                  <a:lnTo>
                    <a:pt x="276" y="252"/>
                  </a:lnTo>
                  <a:lnTo>
                    <a:pt x="272" y="254"/>
                  </a:lnTo>
                  <a:lnTo>
                    <a:pt x="268" y="258"/>
                  </a:lnTo>
                  <a:lnTo>
                    <a:pt x="270" y="260"/>
                  </a:lnTo>
                  <a:lnTo>
                    <a:pt x="268" y="262"/>
                  </a:lnTo>
                  <a:lnTo>
                    <a:pt x="266" y="270"/>
                  </a:lnTo>
                  <a:lnTo>
                    <a:pt x="258" y="276"/>
                  </a:lnTo>
                  <a:lnTo>
                    <a:pt x="252" y="276"/>
                  </a:lnTo>
                  <a:lnTo>
                    <a:pt x="250" y="278"/>
                  </a:lnTo>
                  <a:lnTo>
                    <a:pt x="252" y="280"/>
                  </a:lnTo>
                  <a:lnTo>
                    <a:pt x="254" y="282"/>
                  </a:lnTo>
                  <a:lnTo>
                    <a:pt x="256" y="284"/>
                  </a:lnTo>
                  <a:lnTo>
                    <a:pt x="254" y="288"/>
                  </a:lnTo>
                  <a:lnTo>
                    <a:pt x="252" y="290"/>
                  </a:lnTo>
                  <a:lnTo>
                    <a:pt x="244" y="296"/>
                  </a:lnTo>
                  <a:lnTo>
                    <a:pt x="242" y="302"/>
                  </a:lnTo>
                  <a:lnTo>
                    <a:pt x="242" y="30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2" name="Freeform 102"/>
            <p:cNvSpPr>
              <a:spLocks/>
            </p:cNvSpPr>
            <p:nvPr/>
          </p:nvSpPr>
          <p:spPr bwMode="auto">
            <a:xfrm>
              <a:off x="6886328" y="4200287"/>
              <a:ext cx="741475" cy="765573"/>
            </a:xfrm>
            <a:custGeom>
              <a:avLst/>
              <a:gdLst>
                <a:gd name="T0" fmla="*/ 85255 w 432"/>
                <a:gd name="T1" fmla="*/ 346930 h 446"/>
                <a:gd name="T2" fmla="*/ 99954 w 432"/>
                <a:gd name="T3" fmla="*/ 376330 h 446"/>
                <a:gd name="T4" fmla="*/ 114653 w 432"/>
                <a:gd name="T5" fmla="*/ 393971 h 446"/>
                <a:gd name="T6" fmla="*/ 120532 w 432"/>
                <a:gd name="T7" fmla="*/ 414551 h 446"/>
                <a:gd name="T8" fmla="*/ 129352 w 432"/>
                <a:gd name="T9" fmla="*/ 429252 h 446"/>
                <a:gd name="T10" fmla="*/ 117593 w 432"/>
                <a:gd name="T11" fmla="*/ 467473 h 446"/>
                <a:gd name="T12" fmla="*/ 111713 w 432"/>
                <a:gd name="T13" fmla="*/ 508634 h 446"/>
                <a:gd name="T14" fmla="*/ 123472 w 432"/>
                <a:gd name="T15" fmla="*/ 579196 h 446"/>
                <a:gd name="T16" fmla="*/ 141111 w 432"/>
                <a:gd name="T17" fmla="*/ 611537 h 446"/>
                <a:gd name="T18" fmla="*/ 152870 w 432"/>
                <a:gd name="T19" fmla="*/ 629177 h 446"/>
                <a:gd name="T20" fmla="*/ 161690 w 432"/>
                <a:gd name="T21" fmla="*/ 649758 h 446"/>
                <a:gd name="T22" fmla="*/ 499769 w 432"/>
                <a:gd name="T23" fmla="*/ 646818 h 446"/>
                <a:gd name="T24" fmla="*/ 520347 w 432"/>
                <a:gd name="T25" fmla="*/ 655638 h 446"/>
                <a:gd name="T26" fmla="*/ 514468 w 432"/>
                <a:gd name="T27" fmla="*/ 605657 h 446"/>
                <a:gd name="T28" fmla="*/ 517407 w 432"/>
                <a:gd name="T29" fmla="*/ 588016 h 446"/>
                <a:gd name="T30" fmla="*/ 552685 w 432"/>
                <a:gd name="T31" fmla="*/ 590956 h 446"/>
                <a:gd name="T32" fmla="*/ 582083 w 432"/>
                <a:gd name="T33" fmla="*/ 590956 h 446"/>
                <a:gd name="T34" fmla="*/ 576204 w 432"/>
                <a:gd name="T35" fmla="*/ 552735 h 446"/>
                <a:gd name="T36" fmla="*/ 579144 w 432"/>
                <a:gd name="T37" fmla="*/ 526274 h 446"/>
                <a:gd name="T38" fmla="*/ 599722 w 432"/>
                <a:gd name="T39" fmla="*/ 455713 h 446"/>
                <a:gd name="T40" fmla="*/ 617361 w 432"/>
                <a:gd name="T41" fmla="*/ 411611 h 446"/>
                <a:gd name="T42" fmla="*/ 632060 w 432"/>
                <a:gd name="T43" fmla="*/ 399851 h 446"/>
                <a:gd name="T44" fmla="*/ 626181 w 432"/>
                <a:gd name="T45" fmla="*/ 391031 h 446"/>
                <a:gd name="T46" fmla="*/ 620301 w 432"/>
                <a:gd name="T47" fmla="*/ 388091 h 446"/>
                <a:gd name="T48" fmla="*/ 599722 w 432"/>
                <a:gd name="T49" fmla="*/ 382210 h 446"/>
                <a:gd name="T50" fmla="*/ 587963 w 432"/>
                <a:gd name="T51" fmla="*/ 346930 h 446"/>
                <a:gd name="T52" fmla="*/ 555625 w 432"/>
                <a:gd name="T53" fmla="*/ 317529 h 446"/>
                <a:gd name="T54" fmla="*/ 532106 w 432"/>
                <a:gd name="T55" fmla="*/ 276368 h 446"/>
                <a:gd name="T56" fmla="*/ 517407 w 432"/>
                <a:gd name="T57" fmla="*/ 255787 h 446"/>
                <a:gd name="T58" fmla="*/ 485069 w 432"/>
                <a:gd name="T59" fmla="*/ 229326 h 446"/>
                <a:gd name="T60" fmla="*/ 470370 w 432"/>
                <a:gd name="T61" fmla="*/ 211686 h 446"/>
                <a:gd name="T62" fmla="*/ 458611 w 432"/>
                <a:gd name="T63" fmla="*/ 194045 h 446"/>
                <a:gd name="T64" fmla="*/ 399815 w 432"/>
                <a:gd name="T65" fmla="*/ 152884 h 446"/>
                <a:gd name="T66" fmla="*/ 379236 w 432"/>
                <a:gd name="T67" fmla="*/ 135244 h 446"/>
                <a:gd name="T68" fmla="*/ 352778 w 432"/>
                <a:gd name="T69" fmla="*/ 97023 h 446"/>
                <a:gd name="T70" fmla="*/ 335139 w 432"/>
                <a:gd name="T71" fmla="*/ 76442 h 446"/>
                <a:gd name="T72" fmla="*/ 279282 w 432"/>
                <a:gd name="T73" fmla="*/ 55862 h 446"/>
                <a:gd name="T74" fmla="*/ 282222 w 432"/>
                <a:gd name="T75" fmla="*/ 23521 h 446"/>
                <a:gd name="T76" fmla="*/ 293981 w 432"/>
                <a:gd name="T77" fmla="*/ 8820 h 446"/>
                <a:gd name="T78" fmla="*/ 293981 w 432"/>
                <a:gd name="T79" fmla="*/ 0 h 446"/>
                <a:gd name="T80" fmla="*/ 0 w 432"/>
                <a:gd name="T81" fmla="*/ 38221 h 4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32" h="446">
                  <a:moveTo>
                    <a:pt x="0" y="26"/>
                  </a:moveTo>
                  <a:lnTo>
                    <a:pt x="58" y="236"/>
                  </a:lnTo>
                  <a:lnTo>
                    <a:pt x="64" y="240"/>
                  </a:lnTo>
                  <a:lnTo>
                    <a:pt x="68" y="256"/>
                  </a:lnTo>
                  <a:lnTo>
                    <a:pt x="70" y="262"/>
                  </a:lnTo>
                  <a:lnTo>
                    <a:pt x="78" y="268"/>
                  </a:lnTo>
                  <a:lnTo>
                    <a:pt x="84" y="272"/>
                  </a:lnTo>
                  <a:lnTo>
                    <a:pt x="82" y="282"/>
                  </a:lnTo>
                  <a:lnTo>
                    <a:pt x="88" y="290"/>
                  </a:lnTo>
                  <a:lnTo>
                    <a:pt x="88" y="292"/>
                  </a:lnTo>
                  <a:lnTo>
                    <a:pt x="80" y="304"/>
                  </a:lnTo>
                  <a:lnTo>
                    <a:pt x="80" y="318"/>
                  </a:lnTo>
                  <a:lnTo>
                    <a:pt x="74" y="330"/>
                  </a:lnTo>
                  <a:lnTo>
                    <a:pt x="76" y="346"/>
                  </a:lnTo>
                  <a:lnTo>
                    <a:pt x="86" y="368"/>
                  </a:lnTo>
                  <a:lnTo>
                    <a:pt x="84" y="394"/>
                  </a:lnTo>
                  <a:lnTo>
                    <a:pt x="94" y="410"/>
                  </a:lnTo>
                  <a:lnTo>
                    <a:pt x="96" y="416"/>
                  </a:lnTo>
                  <a:lnTo>
                    <a:pt x="96" y="420"/>
                  </a:lnTo>
                  <a:lnTo>
                    <a:pt x="104" y="428"/>
                  </a:lnTo>
                  <a:lnTo>
                    <a:pt x="104" y="434"/>
                  </a:lnTo>
                  <a:lnTo>
                    <a:pt x="110" y="442"/>
                  </a:lnTo>
                  <a:lnTo>
                    <a:pt x="336" y="428"/>
                  </a:lnTo>
                  <a:lnTo>
                    <a:pt x="340" y="440"/>
                  </a:lnTo>
                  <a:lnTo>
                    <a:pt x="342" y="444"/>
                  </a:lnTo>
                  <a:lnTo>
                    <a:pt x="354" y="446"/>
                  </a:lnTo>
                  <a:lnTo>
                    <a:pt x="356" y="434"/>
                  </a:lnTo>
                  <a:lnTo>
                    <a:pt x="350" y="412"/>
                  </a:lnTo>
                  <a:lnTo>
                    <a:pt x="350" y="404"/>
                  </a:lnTo>
                  <a:lnTo>
                    <a:pt x="352" y="400"/>
                  </a:lnTo>
                  <a:lnTo>
                    <a:pt x="360" y="396"/>
                  </a:lnTo>
                  <a:lnTo>
                    <a:pt x="376" y="402"/>
                  </a:lnTo>
                  <a:lnTo>
                    <a:pt x="390" y="404"/>
                  </a:lnTo>
                  <a:lnTo>
                    <a:pt x="396" y="402"/>
                  </a:lnTo>
                  <a:lnTo>
                    <a:pt x="394" y="386"/>
                  </a:lnTo>
                  <a:lnTo>
                    <a:pt x="392" y="376"/>
                  </a:lnTo>
                  <a:lnTo>
                    <a:pt x="392" y="366"/>
                  </a:lnTo>
                  <a:lnTo>
                    <a:pt x="394" y="358"/>
                  </a:lnTo>
                  <a:lnTo>
                    <a:pt x="406" y="324"/>
                  </a:lnTo>
                  <a:lnTo>
                    <a:pt x="408" y="310"/>
                  </a:lnTo>
                  <a:lnTo>
                    <a:pt x="412" y="296"/>
                  </a:lnTo>
                  <a:lnTo>
                    <a:pt x="420" y="280"/>
                  </a:lnTo>
                  <a:lnTo>
                    <a:pt x="428" y="274"/>
                  </a:lnTo>
                  <a:lnTo>
                    <a:pt x="430" y="272"/>
                  </a:lnTo>
                  <a:lnTo>
                    <a:pt x="432" y="268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2" y="264"/>
                  </a:lnTo>
                  <a:lnTo>
                    <a:pt x="410" y="262"/>
                  </a:lnTo>
                  <a:lnTo>
                    <a:pt x="408" y="260"/>
                  </a:lnTo>
                  <a:lnTo>
                    <a:pt x="404" y="256"/>
                  </a:lnTo>
                  <a:lnTo>
                    <a:pt x="400" y="236"/>
                  </a:lnTo>
                  <a:lnTo>
                    <a:pt x="390" y="222"/>
                  </a:lnTo>
                  <a:lnTo>
                    <a:pt x="378" y="216"/>
                  </a:lnTo>
                  <a:lnTo>
                    <a:pt x="372" y="196"/>
                  </a:lnTo>
                  <a:lnTo>
                    <a:pt x="362" y="188"/>
                  </a:lnTo>
                  <a:lnTo>
                    <a:pt x="360" y="176"/>
                  </a:lnTo>
                  <a:lnTo>
                    <a:pt x="352" y="174"/>
                  </a:lnTo>
                  <a:lnTo>
                    <a:pt x="338" y="168"/>
                  </a:lnTo>
                  <a:lnTo>
                    <a:pt x="330" y="156"/>
                  </a:lnTo>
                  <a:lnTo>
                    <a:pt x="320" y="150"/>
                  </a:lnTo>
                  <a:lnTo>
                    <a:pt x="320" y="144"/>
                  </a:lnTo>
                  <a:lnTo>
                    <a:pt x="316" y="134"/>
                  </a:lnTo>
                  <a:lnTo>
                    <a:pt x="312" y="132"/>
                  </a:lnTo>
                  <a:lnTo>
                    <a:pt x="298" y="126"/>
                  </a:lnTo>
                  <a:lnTo>
                    <a:pt x="272" y="104"/>
                  </a:lnTo>
                  <a:lnTo>
                    <a:pt x="260" y="100"/>
                  </a:lnTo>
                  <a:lnTo>
                    <a:pt x="258" y="92"/>
                  </a:lnTo>
                  <a:lnTo>
                    <a:pt x="246" y="82"/>
                  </a:lnTo>
                  <a:lnTo>
                    <a:pt x="240" y="66"/>
                  </a:lnTo>
                  <a:lnTo>
                    <a:pt x="232" y="58"/>
                  </a:lnTo>
                  <a:lnTo>
                    <a:pt x="228" y="52"/>
                  </a:lnTo>
                  <a:lnTo>
                    <a:pt x="212" y="50"/>
                  </a:lnTo>
                  <a:lnTo>
                    <a:pt x="190" y="38"/>
                  </a:lnTo>
                  <a:lnTo>
                    <a:pt x="184" y="32"/>
                  </a:lnTo>
                  <a:lnTo>
                    <a:pt x="192" y="16"/>
                  </a:lnTo>
                  <a:lnTo>
                    <a:pt x="196" y="12"/>
                  </a:lnTo>
                  <a:lnTo>
                    <a:pt x="200" y="6"/>
                  </a:lnTo>
                  <a:lnTo>
                    <a:pt x="202" y="2"/>
                  </a:lnTo>
                  <a:lnTo>
                    <a:pt x="200" y="0"/>
                  </a:lnTo>
                  <a:lnTo>
                    <a:pt x="80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3" name="Freeform 103"/>
            <p:cNvSpPr>
              <a:spLocks/>
            </p:cNvSpPr>
            <p:nvPr/>
          </p:nvSpPr>
          <p:spPr bwMode="auto">
            <a:xfrm>
              <a:off x="6667592" y="4880591"/>
              <a:ext cx="1240116" cy="934258"/>
            </a:xfrm>
            <a:custGeom>
              <a:avLst/>
              <a:gdLst>
                <a:gd name="T0" fmla="*/ 2950 w 720"/>
                <a:gd name="T1" fmla="*/ 67656 h 544"/>
                <a:gd name="T2" fmla="*/ 2950 w 720"/>
                <a:gd name="T3" fmla="*/ 85305 h 544"/>
                <a:gd name="T4" fmla="*/ 20651 w 720"/>
                <a:gd name="T5" fmla="*/ 105896 h 544"/>
                <a:gd name="T6" fmla="*/ 26551 w 720"/>
                <a:gd name="T7" fmla="*/ 129428 h 544"/>
                <a:gd name="T8" fmla="*/ 35401 w 720"/>
                <a:gd name="T9" fmla="*/ 141194 h 544"/>
                <a:gd name="T10" fmla="*/ 29501 w 720"/>
                <a:gd name="T11" fmla="*/ 158843 h 544"/>
                <a:gd name="T12" fmla="*/ 59002 w 720"/>
                <a:gd name="T13" fmla="*/ 150019 h 544"/>
                <a:gd name="T14" fmla="*/ 73753 w 720"/>
                <a:gd name="T15" fmla="*/ 129428 h 544"/>
                <a:gd name="T16" fmla="*/ 91453 w 720"/>
                <a:gd name="T17" fmla="*/ 129428 h 544"/>
                <a:gd name="T18" fmla="*/ 79653 w 720"/>
                <a:gd name="T19" fmla="*/ 147077 h 544"/>
                <a:gd name="T20" fmla="*/ 162256 w 720"/>
                <a:gd name="T21" fmla="*/ 120603 h 544"/>
                <a:gd name="T22" fmla="*/ 159306 w 720"/>
                <a:gd name="T23" fmla="*/ 135311 h 544"/>
                <a:gd name="T24" fmla="*/ 215358 w 720"/>
                <a:gd name="T25" fmla="*/ 147077 h 544"/>
                <a:gd name="T26" fmla="*/ 247809 w 720"/>
                <a:gd name="T27" fmla="*/ 155902 h 544"/>
                <a:gd name="T28" fmla="*/ 271410 w 720"/>
                <a:gd name="T29" fmla="*/ 161785 h 544"/>
                <a:gd name="T30" fmla="*/ 271410 w 720"/>
                <a:gd name="T31" fmla="*/ 170610 h 544"/>
                <a:gd name="T32" fmla="*/ 309761 w 720"/>
                <a:gd name="T33" fmla="*/ 208850 h 544"/>
                <a:gd name="T34" fmla="*/ 300911 w 720"/>
                <a:gd name="T35" fmla="*/ 217674 h 544"/>
                <a:gd name="T36" fmla="*/ 297961 w 720"/>
                <a:gd name="T37" fmla="*/ 223557 h 544"/>
                <a:gd name="T38" fmla="*/ 351063 w 720"/>
                <a:gd name="T39" fmla="*/ 208850 h 544"/>
                <a:gd name="T40" fmla="*/ 427765 w 720"/>
                <a:gd name="T41" fmla="*/ 176493 h 544"/>
                <a:gd name="T42" fmla="*/ 430715 w 720"/>
                <a:gd name="T43" fmla="*/ 150019 h 544"/>
                <a:gd name="T44" fmla="*/ 531019 w 720"/>
                <a:gd name="T45" fmla="*/ 182376 h 544"/>
                <a:gd name="T46" fmla="*/ 592971 w 720"/>
                <a:gd name="T47" fmla="*/ 238265 h 544"/>
                <a:gd name="T48" fmla="*/ 637223 w 720"/>
                <a:gd name="T49" fmla="*/ 258856 h 544"/>
                <a:gd name="T50" fmla="*/ 660824 w 720"/>
                <a:gd name="T51" fmla="*/ 302979 h 544"/>
                <a:gd name="T52" fmla="*/ 657874 w 720"/>
                <a:gd name="T53" fmla="*/ 408875 h 544"/>
                <a:gd name="T54" fmla="*/ 687375 w 720"/>
                <a:gd name="T55" fmla="*/ 464764 h 544"/>
                <a:gd name="T56" fmla="*/ 678524 w 720"/>
                <a:gd name="T57" fmla="*/ 426524 h 544"/>
                <a:gd name="T58" fmla="*/ 702125 w 720"/>
                <a:gd name="T59" fmla="*/ 441232 h 544"/>
                <a:gd name="T60" fmla="*/ 713926 w 720"/>
                <a:gd name="T61" fmla="*/ 429465 h 544"/>
                <a:gd name="T62" fmla="*/ 713926 w 720"/>
                <a:gd name="T63" fmla="*/ 452998 h 544"/>
                <a:gd name="T64" fmla="*/ 693275 w 720"/>
                <a:gd name="T65" fmla="*/ 488296 h 544"/>
                <a:gd name="T66" fmla="*/ 713926 w 720"/>
                <a:gd name="T67" fmla="*/ 520653 h 544"/>
                <a:gd name="T68" fmla="*/ 767027 w 720"/>
                <a:gd name="T69" fmla="*/ 582426 h 544"/>
                <a:gd name="T70" fmla="*/ 784728 w 720"/>
                <a:gd name="T71" fmla="*/ 591250 h 544"/>
                <a:gd name="T72" fmla="*/ 808329 w 720"/>
                <a:gd name="T73" fmla="*/ 632432 h 544"/>
                <a:gd name="T74" fmla="*/ 852581 w 720"/>
                <a:gd name="T75" fmla="*/ 700088 h 544"/>
                <a:gd name="T76" fmla="*/ 929283 w 720"/>
                <a:gd name="T77" fmla="*/ 755977 h 544"/>
                <a:gd name="T78" fmla="*/ 958784 w 720"/>
                <a:gd name="T79" fmla="*/ 773626 h 544"/>
                <a:gd name="T80" fmla="*/ 946984 w 720"/>
                <a:gd name="T81" fmla="*/ 782451 h 544"/>
                <a:gd name="T82" fmla="*/ 938134 w 720"/>
                <a:gd name="T83" fmla="*/ 788334 h 544"/>
                <a:gd name="T84" fmla="*/ 970585 w 720"/>
                <a:gd name="T85" fmla="*/ 794217 h 544"/>
                <a:gd name="T86" fmla="*/ 1044337 w 720"/>
                <a:gd name="T87" fmla="*/ 753035 h 544"/>
                <a:gd name="T88" fmla="*/ 1041387 w 720"/>
                <a:gd name="T89" fmla="*/ 705971 h 544"/>
                <a:gd name="T90" fmla="*/ 1050238 w 720"/>
                <a:gd name="T91" fmla="*/ 635374 h 544"/>
                <a:gd name="T92" fmla="*/ 1038437 w 720"/>
                <a:gd name="T93" fmla="*/ 523595 h 544"/>
                <a:gd name="T94" fmla="*/ 976485 w 720"/>
                <a:gd name="T95" fmla="*/ 411816 h 544"/>
                <a:gd name="T96" fmla="*/ 946984 w 720"/>
                <a:gd name="T97" fmla="*/ 364751 h 544"/>
                <a:gd name="T98" fmla="*/ 946984 w 720"/>
                <a:gd name="T99" fmla="*/ 320628 h 544"/>
                <a:gd name="T100" fmla="*/ 890932 w 720"/>
                <a:gd name="T101" fmla="*/ 247090 h 544"/>
                <a:gd name="T102" fmla="*/ 849630 w 720"/>
                <a:gd name="T103" fmla="*/ 202967 h 544"/>
                <a:gd name="T104" fmla="*/ 793578 w 720"/>
                <a:gd name="T105" fmla="*/ 70597 h 544"/>
                <a:gd name="T106" fmla="*/ 778828 w 720"/>
                <a:gd name="T107" fmla="*/ 52948 h 544"/>
                <a:gd name="T108" fmla="*/ 761127 w 720"/>
                <a:gd name="T109" fmla="*/ 11766 h 544"/>
                <a:gd name="T110" fmla="*/ 705075 w 720"/>
                <a:gd name="T111" fmla="*/ 5883 h 544"/>
                <a:gd name="T112" fmla="*/ 710975 w 720"/>
                <a:gd name="T113" fmla="*/ 55889 h 544"/>
                <a:gd name="T114" fmla="*/ 687375 w 720"/>
                <a:gd name="T115" fmla="*/ 64714 h 544"/>
                <a:gd name="T116" fmla="*/ 339262 w 720"/>
                <a:gd name="T117" fmla="*/ 55889 h 544"/>
                <a:gd name="T118" fmla="*/ 327462 w 720"/>
                <a:gd name="T119" fmla="*/ 29415 h 5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20" h="544">
                  <a:moveTo>
                    <a:pt x="222" y="20"/>
                  </a:moveTo>
                  <a:lnTo>
                    <a:pt x="2" y="40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0" y="102"/>
                  </a:lnTo>
                  <a:lnTo>
                    <a:pt x="20" y="108"/>
                  </a:lnTo>
                  <a:lnTo>
                    <a:pt x="22" y="110"/>
                  </a:lnTo>
                  <a:lnTo>
                    <a:pt x="36" y="106"/>
                  </a:lnTo>
                  <a:lnTo>
                    <a:pt x="40" y="102"/>
                  </a:lnTo>
                  <a:lnTo>
                    <a:pt x="44" y="90"/>
                  </a:lnTo>
                  <a:lnTo>
                    <a:pt x="46" y="86"/>
                  </a:lnTo>
                  <a:lnTo>
                    <a:pt x="50" y="88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52" y="98"/>
                  </a:lnTo>
                  <a:lnTo>
                    <a:pt x="54" y="100"/>
                  </a:lnTo>
                  <a:lnTo>
                    <a:pt x="60" y="96"/>
                  </a:lnTo>
                  <a:lnTo>
                    <a:pt x="72" y="96"/>
                  </a:lnTo>
                  <a:lnTo>
                    <a:pt x="11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08" y="92"/>
                  </a:lnTo>
                  <a:lnTo>
                    <a:pt x="112" y="94"/>
                  </a:lnTo>
                  <a:lnTo>
                    <a:pt x="130" y="94"/>
                  </a:lnTo>
                  <a:lnTo>
                    <a:pt x="146" y="100"/>
                  </a:lnTo>
                  <a:lnTo>
                    <a:pt x="164" y="110"/>
                  </a:lnTo>
                  <a:lnTo>
                    <a:pt x="168" y="112"/>
                  </a:lnTo>
                  <a:lnTo>
                    <a:pt x="168" y="106"/>
                  </a:lnTo>
                  <a:lnTo>
                    <a:pt x="172" y="102"/>
                  </a:lnTo>
                  <a:lnTo>
                    <a:pt x="174" y="108"/>
                  </a:lnTo>
                  <a:lnTo>
                    <a:pt x="184" y="110"/>
                  </a:lnTo>
                  <a:lnTo>
                    <a:pt x="188" y="112"/>
                  </a:lnTo>
                  <a:lnTo>
                    <a:pt x="188" y="114"/>
                  </a:lnTo>
                  <a:lnTo>
                    <a:pt x="184" y="116"/>
                  </a:lnTo>
                  <a:lnTo>
                    <a:pt x="186" y="118"/>
                  </a:lnTo>
                  <a:lnTo>
                    <a:pt x="208" y="136"/>
                  </a:lnTo>
                  <a:lnTo>
                    <a:pt x="210" y="142"/>
                  </a:lnTo>
                  <a:lnTo>
                    <a:pt x="208" y="146"/>
                  </a:lnTo>
                  <a:lnTo>
                    <a:pt x="206" y="150"/>
                  </a:lnTo>
                  <a:lnTo>
                    <a:pt x="204" y="148"/>
                  </a:lnTo>
                  <a:lnTo>
                    <a:pt x="202" y="142"/>
                  </a:lnTo>
                  <a:lnTo>
                    <a:pt x="200" y="148"/>
                  </a:lnTo>
                  <a:lnTo>
                    <a:pt x="202" y="152"/>
                  </a:lnTo>
                  <a:lnTo>
                    <a:pt x="206" y="154"/>
                  </a:lnTo>
                  <a:lnTo>
                    <a:pt x="236" y="146"/>
                  </a:lnTo>
                  <a:lnTo>
                    <a:pt x="238" y="142"/>
                  </a:lnTo>
                  <a:lnTo>
                    <a:pt x="250" y="140"/>
                  </a:lnTo>
                  <a:lnTo>
                    <a:pt x="274" y="120"/>
                  </a:lnTo>
                  <a:lnTo>
                    <a:pt x="290" y="120"/>
                  </a:lnTo>
                  <a:lnTo>
                    <a:pt x="290" y="116"/>
                  </a:lnTo>
                  <a:lnTo>
                    <a:pt x="288" y="112"/>
                  </a:lnTo>
                  <a:lnTo>
                    <a:pt x="292" y="102"/>
                  </a:lnTo>
                  <a:lnTo>
                    <a:pt x="320" y="98"/>
                  </a:lnTo>
                  <a:lnTo>
                    <a:pt x="358" y="118"/>
                  </a:lnTo>
                  <a:lnTo>
                    <a:pt x="360" y="124"/>
                  </a:lnTo>
                  <a:lnTo>
                    <a:pt x="370" y="132"/>
                  </a:lnTo>
                  <a:lnTo>
                    <a:pt x="378" y="146"/>
                  </a:lnTo>
                  <a:lnTo>
                    <a:pt x="402" y="162"/>
                  </a:lnTo>
                  <a:lnTo>
                    <a:pt x="406" y="170"/>
                  </a:lnTo>
                  <a:lnTo>
                    <a:pt x="412" y="176"/>
                  </a:lnTo>
                  <a:lnTo>
                    <a:pt x="432" y="176"/>
                  </a:lnTo>
                  <a:lnTo>
                    <a:pt x="446" y="196"/>
                  </a:lnTo>
                  <a:lnTo>
                    <a:pt x="450" y="200"/>
                  </a:lnTo>
                  <a:lnTo>
                    <a:pt x="448" y="206"/>
                  </a:lnTo>
                  <a:lnTo>
                    <a:pt x="454" y="228"/>
                  </a:lnTo>
                  <a:lnTo>
                    <a:pt x="452" y="252"/>
                  </a:lnTo>
                  <a:lnTo>
                    <a:pt x="446" y="278"/>
                  </a:lnTo>
                  <a:lnTo>
                    <a:pt x="446" y="300"/>
                  </a:lnTo>
                  <a:lnTo>
                    <a:pt x="450" y="306"/>
                  </a:lnTo>
                  <a:lnTo>
                    <a:pt x="466" y="316"/>
                  </a:lnTo>
                  <a:lnTo>
                    <a:pt x="470" y="308"/>
                  </a:lnTo>
                  <a:lnTo>
                    <a:pt x="466" y="304"/>
                  </a:lnTo>
                  <a:lnTo>
                    <a:pt x="460" y="290"/>
                  </a:lnTo>
                  <a:lnTo>
                    <a:pt x="462" y="288"/>
                  </a:lnTo>
                  <a:lnTo>
                    <a:pt x="470" y="286"/>
                  </a:lnTo>
                  <a:lnTo>
                    <a:pt x="476" y="300"/>
                  </a:lnTo>
                  <a:lnTo>
                    <a:pt x="480" y="300"/>
                  </a:lnTo>
                  <a:lnTo>
                    <a:pt x="482" y="292"/>
                  </a:lnTo>
                  <a:lnTo>
                    <a:pt x="484" y="292"/>
                  </a:lnTo>
                  <a:lnTo>
                    <a:pt x="488" y="294"/>
                  </a:lnTo>
                  <a:lnTo>
                    <a:pt x="488" y="300"/>
                  </a:lnTo>
                  <a:lnTo>
                    <a:pt x="484" y="308"/>
                  </a:lnTo>
                  <a:lnTo>
                    <a:pt x="480" y="314"/>
                  </a:lnTo>
                  <a:lnTo>
                    <a:pt x="474" y="330"/>
                  </a:lnTo>
                  <a:lnTo>
                    <a:pt x="470" y="332"/>
                  </a:lnTo>
                  <a:lnTo>
                    <a:pt x="470" y="340"/>
                  </a:lnTo>
                  <a:lnTo>
                    <a:pt x="476" y="346"/>
                  </a:lnTo>
                  <a:lnTo>
                    <a:pt x="484" y="354"/>
                  </a:lnTo>
                  <a:lnTo>
                    <a:pt x="498" y="384"/>
                  </a:lnTo>
                  <a:lnTo>
                    <a:pt x="518" y="396"/>
                  </a:lnTo>
                  <a:lnTo>
                    <a:pt x="520" y="396"/>
                  </a:lnTo>
                  <a:lnTo>
                    <a:pt x="520" y="390"/>
                  </a:lnTo>
                  <a:lnTo>
                    <a:pt x="528" y="390"/>
                  </a:lnTo>
                  <a:lnTo>
                    <a:pt x="532" y="402"/>
                  </a:lnTo>
                  <a:lnTo>
                    <a:pt x="532" y="408"/>
                  </a:lnTo>
                  <a:lnTo>
                    <a:pt x="540" y="424"/>
                  </a:lnTo>
                  <a:lnTo>
                    <a:pt x="548" y="430"/>
                  </a:lnTo>
                  <a:lnTo>
                    <a:pt x="558" y="432"/>
                  </a:lnTo>
                  <a:lnTo>
                    <a:pt x="572" y="474"/>
                  </a:lnTo>
                  <a:lnTo>
                    <a:pt x="578" y="476"/>
                  </a:lnTo>
                  <a:lnTo>
                    <a:pt x="598" y="482"/>
                  </a:lnTo>
                  <a:lnTo>
                    <a:pt x="606" y="486"/>
                  </a:lnTo>
                  <a:lnTo>
                    <a:pt x="630" y="514"/>
                  </a:lnTo>
                  <a:lnTo>
                    <a:pt x="640" y="522"/>
                  </a:lnTo>
                  <a:lnTo>
                    <a:pt x="644" y="522"/>
                  </a:lnTo>
                  <a:lnTo>
                    <a:pt x="650" y="526"/>
                  </a:lnTo>
                  <a:lnTo>
                    <a:pt x="652" y="532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40" y="532"/>
                  </a:lnTo>
                  <a:lnTo>
                    <a:pt x="638" y="532"/>
                  </a:lnTo>
                  <a:lnTo>
                    <a:pt x="636" y="536"/>
                  </a:lnTo>
                  <a:lnTo>
                    <a:pt x="640" y="540"/>
                  </a:lnTo>
                  <a:lnTo>
                    <a:pt x="652" y="544"/>
                  </a:lnTo>
                  <a:lnTo>
                    <a:pt x="658" y="540"/>
                  </a:lnTo>
                  <a:lnTo>
                    <a:pt x="666" y="538"/>
                  </a:lnTo>
                  <a:lnTo>
                    <a:pt x="702" y="524"/>
                  </a:lnTo>
                  <a:lnTo>
                    <a:pt x="708" y="512"/>
                  </a:lnTo>
                  <a:lnTo>
                    <a:pt x="710" y="508"/>
                  </a:lnTo>
                  <a:lnTo>
                    <a:pt x="704" y="490"/>
                  </a:lnTo>
                  <a:lnTo>
                    <a:pt x="706" y="480"/>
                  </a:lnTo>
                  <a:lnTo>
                    <a:pt x="712" y="464"/>
                  </a:lnTo>
                  <a:lnTo>
                    <a:pt x="720" y="466"/>
                  </a:lnTo>
                  <a:lnTo>
                    <a:pt x="712" y="432"/>
                  </a:lnTo>
                  <a:lnTo>
                    <a:pt x="714" y="414"/>
                  </a:lnTo>
                  <a:lnTo>
                    <a:pt x="712" y="382"/>
                  </a:lnTo>
                  <a:lnTo>
                    <a:pt x="704" y="356"/>
                  </a:lnTo>
                  <a:lnTo>
                    <a:pt x="700" y="348"/>
                  </a:lnTo>
                  <a:lnTo>
                    <a:pt x="676" y="316"/>
                  </a:lnTo>
                  <a:lnTo>
                    <a:pt x="662" y="280"/>
                  </a:lnTo>
                  <a:lnTo>
                    <a:pt x="642" y="256"/>
                  </a:lnTo>
                  <a:lnTo>
                    <a:pt x="644" y="252"/>
                  </a:lnTo>
                  <a:lnTo>
                    <a:pt x="642" y="248"/>
                  </a:lnTo>
                  <a:lnTo>
                    <a:pt x="636" y="234"/>
                  </a:lnTo>
                  <a:lnTo>
                    <a:pt x="636" y="228"/>
                  </a:lnTo>
                  <a:lnTo>
                    <a:pt x="642" y="218"/>
                  </a:lnTo>
                  <a:lnTo>
                    <a:pt x="642" y="216"/>
                  </a:lnTo>
                  <a:lnTo>
                    <a:pt x="618" y="182"/>
                  </a:lnTo>
                  <a:lnTo>
                    <a:pt x="604" y="168"/>
                  </a:lnTo>
                  <a:lnTo>
                    <a:pt x="594" y="162"/>
                  </a:lnTo>
                  <a:lnTo>
                    <a:pt x="592" y="158"/>
                  </a:lnTo>
                  <a:lnTo>
                    <a:pt x="576" y="138"/>
                  </a:lnTo>
                  <a:lnTo>
                    <a:pt x="556" y="100"/>
                  </a:lnTo>
                  <a:lnTo>
                    <a:pt x="550" y="78"/>
                  </a:lnTo>
                  <a:lnTo>
                    <a:pt x="538" y="48"/>
                  </a:lnTo>
                  <a:lnTo>
                    <a:pt x="538" y="42"/>
                  </a:lnTo>
                  <a:lnTo>
                    <a:pt x="532" y="38"/>
                  </a:lnTo>
                  <a:lnTo>
                    <a:pt x="528" y="36"/>
                  </a:lnTo>
                  <a:lnTo>
                    <a:pt x="526" y="14"/>
                  </a:lnTo>
                  <a:lnTo>
                    <a:pt x="522" y="6"/>
                  </a:lnTo>
                  <a:lnTo>
                    <a:pt x="516" y="8"/>
                  </a:lnTo>
                  <a:lnTo>
                    <a:pt x="502" y="6"/>
                  </a:lnTo>
                  <a:lnTo>
                    <a:pt x="486" y="0"/>
                  </a:lnTo>
                  <a:lnTo>
                    <a:pt x="478" y="4"/>
                  </a:lnTo>
                  <a:lnTo>
                    <a:pt x="476" y="8"/>
                  </a:lnTo>
                  <a:lnTo>
                    <a:pt x="476" y="16"/>
                  </a:lnTo>
                  <a:lnTo>
                    <a:pt x="482" y="38"/>
                  </a:lnTo>
                  <a:lnTo>
                    <a:pt x="480" y="50"/>
                  </a:lnTo>
                  <a:lnTo>
                    <a:pt x="468" y="48"/>
                  </a:lnTo>
                  <a:lnTo>
                    <a:pt x="466" y="44"/>
                  </a:lnTo>
                  <a:lnTo>
                    <a:pt x="462" y="32"/>
                  </a:lnTo>
                  <a:lnTo>
                    <a:pt x="236" y="46"/>
                  </a:lnTo>
                  <a:lnTo>
                    <a:pt x="230" y="38"/>
                  </a:lnTo>
                  <a:lnTo>
                    <a:pt x="230" y="32"/>
                  </a:lnTo>
                  <a:lnTo>
                    <a:pt x="222" y="24"/>
                  </a:lnTo>
                  <a:lnTo>
                    <a:pt x="222" y="2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69056" tIns="34529" rIns="69056" bIns="34529" anchor="ctr" anchorCtr="0">
              <a:noAutofit/>
            </a:bodyPr>
            <a:lstStyle/>
            <a:p>
              <a:pPr algn="ctr" defTabSz="642732">
                <a:buClr>
                  <a:srgbClr val="000000"/>
                </a:buClr>
              </a:pPr>
              <a:endParaRPr lang="en-US" sz="703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4" name="Freeform 104"/>
            <p:cNvSpPr>
              <a:spLocks/>
            </p:cNvSpPr>
            <p:nvPr/>
          </p:nvSpPr>
          <p:spPr bwMode="auto">
            <a:xfrm>
              <a:off x="7587021" y="3227103"/>
              <a:ext cx="622838" cy="302150"/>
            </a:xfrm>
            <a:custGeom>
              <a:avLst/>
              <a:gdLst>
                <a:gd name="T0" fmla="*/ 306484 w 362"/>
                <a:gd name="T1" fmla="*/ 17846 h 174"/>
                <a:gd name="T2" fmla="*/ 17682 w 362"/>
                <a:gd name="T3" fmla="*/ 154663 h 174"/>
                <a:gd name="T4" fmla="*/ 29470 w 362"/>
                <a:gd name="T5" fmla="*/ 139792 h 174"/>
                <a:gd name="T6" fmla="*/ 61886 w 362"/>
                <a:gd name="T7" fmla="*/ 110049 h 174"/>
                <a:gd name="T8" fmla="*/ 79568 w 362"/>
                <a:gd name="T9" fmla="*/ 92203 h 174"/>
                <a:gd name="T10" fmla="*/ 91356 w 362"/>
                <a:gd name="T11" fmla="*/ 86254 h 174"/>
                <a:gd name="T12" fmla="*/ 120825 w 362"/>
                <a:gd name="T13" fmla="*/ 83280 h 174"/>
                <a:gd name="T14" fmla="*/ 159136 w 362"/>
                <a:gd name="T15" fmla="*/ 62460 h 174"/>
                <a:gd name="T16" fmla="*/ 176818 w 362"/>
                <a:gd name="T17" fmla="*/ 68409 h 174"/>
                <a:gd name="T18" fmla="*/ 191552 w 362"/>
                <a:gd name="T19" fmla="*/ 74357 h 174"/>
                <a:gd name="T20" fmla="*/ 209234 w 362"/>
                <a:gd name="T21" fmla="*/ 104100 h 174"/>
                <a:gd name="T22" fmla="*/ 218075 w 362"/>
                <a:gd name="T23" fmla="*/ 101126 h 174"/>
                <a:gd name="T24" fmla="*/ 238704 w 362"/>
                <a:gd name="T25" fmla="*/ 110049 h 174"/>
                <a:gd name="T26" fmla="*/ 244598 w 362"/>
                <a:gd name="T27" fmla="*/ 136817 h 174"/>
                <a:gd name="T28" fmla="*/ 277014 w 362"/>
                <a:gd name="T29" fmla="*/ 145740 h 174"/>
                <a:gd name="T30" fmla="*/ 300590 w 362"/>
                <a:gd name="T31" fmla="*/ 163586 h 174"/>
                <a:gd name="T32" fmla="*/ 282908 w 362"/>
                <a:gd name="T33" fmla="*/ 196303 h 174"/>
                <a:gd name="T34" fmla="*/ 277014 w 362"/>
                <a:gd name="T35" fmla="*/ 234969 h 174"/>
                <a:gd name="T36" fmla="*/ 309431 w 362"/>
                <a:gd name="T37" fmla="*/ 226046 h 174"/>
                <a:gd name="T38" fmla="*/ 330060 w 362"/>
                <a:gd name="T39" fmla="*/ 243892 h 174"/>
                <a:gd name="T40" fmla="*/ 341848 w 362"/>
                <a:gd name="T41" fmla="*/ 237943 h 174"/>
                <a:gd name="T42" fmla="*/ 386052 w 362"/>
                <a:gd name="T43" fmla="*/ 246866 h 174"/>
                <a:gd name="T44" fmla="*/ 400787 w 362"/>
                <a:gd name="T45" fmla="*/ 252814 h 174"/>
                <a:gd name="T46" fmla="*/ 394893 w 362"/>
                <a:gd name="T47" fmla="*/ 240917 h 174"/>
                <a:gd name="T48" fmla="*/ 377211 w 362"/>
                <a:gd name="T49" fmla="*/ 220097 h 174"/>
                <a:gd name="T50" fmla="*/ 377211 w 362"/>
                <a:gd name="T51" fmla="*/ 214149 h 174"/>
                <a:gd name="T52" fmla="*/ 383105 w 362"/>
                <a:gd name="T53" fmla="*/ 208200 h 174"/>
                <a:gd name="T54" fmla="*/ 362476 w 362"/>
                <a:gd name="T55" fmla="*/ 187380 h 174"/>
                <a:gd name="T56" fmla="*/ 350688 w 362"/>
                <a:gd name="T57" fmla="*/ 154663 h 174"/>
                <a:gd name="T58" fmla="*/ 353635 w 362"/>
                <a:gd name="T59" fmla="*/ 110049 h 174"/>
                <a:gd name="T60" fmla="*/ 347741 w 362"/>
                <a:gd name="T61" fmla="*/ 101126 h 174"/>
                <a:gd name="T62" fmla="*/ 350688 w 362"/>
                <a:gd name="T63" fmla="*/ 86254 h 174"/>
                <a:gd name="T64" fmla="*/ 356582 w 362"/>
                <a:gd name="T65" fmla="*/ 71383 h 174"/>
                <a:gd name="T66" fmla="*/ 380158 w 362"/>
                <a:gd name="T67" fmla="*/ 53537 h 174"/>
                <a:gd name="T68" fmla="*/ 397840 w 362"/>
                <a:gd name="T69" fmla="*/ 32717 h 174"/>
                <a:gd name="T70" fmla="*/ 391946 w 362"/>
                <a:gd name="T71" fmla="*/ 56511 h 174"/>
                <a:gd name="T72" fmla="*/ 377211 w 362"/>
                <a:gd name="T73" fmla="*/ 77331 h 174"/>
                <a:gd name="T74" fmla="*/ 380158 w 362"/>
                <a:gd name="T75" fmla="*/ 104100 h 174"/>
                <a:gd name="T76" fmla="*/ 394893 w 362"/>
                <a:gd name="T77" fmla="*/ 133843 h 174"/>
                <a:gd name="T78" fmla="*/ 377211 w 362"/>
                <a:gd name="T79" fmla="*/ 148714 h 174"/>
                <a:gd name="T80" fmla="*/ 391946 w 362"/>
                <a:gd name="T81" fmla="*/ 157637 h 174"/>
                <a:gd name="T82" fmla="*/ 391946 w 362"/>
                <a:gd name="T83" fmla="*/ 175483 h 174"/>
                <a:gd name="T84" fmla="*/ 394893 w 362"/>
                <a:gd name="T85" fmla="*/ 190354 h 174"/>
                <a:gd name="T86" fmla="*/ 418469 w 362"/>
                <a:gd name="T87" fmla="*/ 220097 h 174"/>
                <a:gd name="T88" fmla="*/ 430256 w 362"/>
                <a:gd name="T89" fmla="*/ 214149 h 174"/>
                <a:gd name="T90" fmla="*/ 444991 w 362"/>
                <a:gd name="T91" fmla="*/ 217123 h 174"/>
                <a:gd name="T92" fmla="*/ 450885 w 362"/>
                <a:gd name="T93" fmla="*/ 240917 h 174"/>
                <a:gd name="T94" fmla="*/ 456779 w 362"/>
                <a:gd name="T95" fmla="*/ 255789 h 174"/>
                <a:gd name="T96" fmla="*/ 474461 w 362"/>
                <a:gd name="T97" fmla="*/ 258763 h 174"/>
                <a:gd name="T98" fmla="*/ 518665 w 362"/>
                <a:gd name="T99" fmla="*/ 234969 h 174"/>
                <a:gd name="T100" fmla="*/ 524559 w 362"/>
                <a:gd name="T101" fmla="*/ 220097 h 174"/>
                <a:gd name="T102" fmla="*/ 530453 w 362"/>
                <a:gd name="T103" fmla="*/ 166560 h 174"/>
                <a:gd name="T104" fmla="*/ 403734 w 362"/>
                <a:gd name="T105" fmla="*/ 0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62" h="174">
                  <a:moveTo>
                    <a:pt x="274" y="0"/>
                  </a:moveTo>
                  <a:lnTo>
                    <a:pt x="208" y="12"/>
                  </a:lnTo>
                  <a:lnTo>
                    <a:pt x="0" y="5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20" y="94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58" y="52"/>
                  </a:lnTo>
                  <a:lnTo>
                    <a:pt x="62" y="58"/>
                  </a:lnTo>
                  <a:lnTo>
                    <a:pt x="72" y="60"/>
                  </a:lnTo>
                  <a:lnTo>
                    <a:pt x="82" y="56"/>
                  </a:lnTo>
                  <a:lnTo>
                    <a:pt x="84" y="50"/>
                  </a:lnTo>
                  <a:lnTo>
                    <a:pt x="108" y="42"/>
                  </a:lnTo>
                  <a:lnTo>
                    <a:pt x="114" y="44"/>
                  </a:lnTo>
                  <a:lnTo>
                    <a:pt x="120" y="46"/>
                  </a:lnTo>
                  <a:lnTo>
                    <a:pt x="128" y="42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4" y="72"/>
                  </a:lnTo>
                  <a:lnTo>
                    <a:pt x="162" y="74"/>
                  </a:lnTo>
                  <a:lnTo>
                    <a:pt x="158" y="82"/>
                  </a:lnTo>
                  <a:lnTo>
                    <a:pt x="166" y="92"/>
                  </a:lnTo>
                  <a:lnTo>
                    <a:pt x="182" y="92"/>
                  </a:lnTo>
                  <a:lnTo>
                    <a:pt x="188" y="98"/>
                  </a:lnTo>
                  <a:lnTo>
                    <a:pt x="198" y="102"/>
                  </a:lnTo>
                  <a:lnTo>
                    <a:pt x="204" y="110"/>
                  </a:lnTo>
                  <a:lnTo>
                    <a:pt x="202" y="114"/>
                  </a:lnTo>
                  <a:lnTo>
                    <a:pt x="192" y="132"/>
                  </a:lnTo>
                  <a:lnTo>
                    <a:pt x="188" y="148"/>
                  </a:lnTo>
                  <a:lnTo>
                    <a:pt x="188" y="158"/>
                  </a:lnTo>
                  <a:lnTo>
                    <a:pt x="200" y="160"/>
                  </a:lnTo>
                  <a:lnTo>
                    <a:pt x="210" y="152"/>
                  </a:lnTo>
                  <a:lnTo>
                    <a:pt x="218" y="162"/>
                  </a:lnTo>
                  <a:lnTo>
                    <a:pt x="224" y="164"/>
                  </a:lnTo>
                  <a:lnTo>
                    <a:pt x="224" y="162"/>
                  </a:lnTo>
                  <a:lnTo>
                    <a:pt x="232" y="160"/>
                  </a:lnTo>
                  <a:lnTo>
                    <a:pt x="246" y="160"/>
                  </a:lnTo>
                  <a:lnTo>
                    <a:pt x="262" y="166"/>
                  </a:lnTo>
                  <a:lnTo>
                    <a:pt x="268" y="170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68" y="162"/>
                  </a:lnTo>
                  <a:lnTo>
                    <a:pt x="262" y="150"/>
                  </a:lnTo>
                  <a:lnTo>
                    <a:pt x="256" y="148"/>
                  </a:lnTo>
                  <a:lnTo>
                    <a:pt x="254" y="146"/>
                  </a:lnTo>
                  <a:lnTo>
                    <a:pt x="256" y="144"/>
                  </a:lnTo>
                  <a:lnTo>
                    <a:pt x="258" y="144"/>
                  </a:lnTo>
                  <a:lnTo>
                    <a:pt x="260" y="140"/>
                  </a:lnTo>
                  <a:lnTo>
                    <a:pt x="252" y="136"/>
                  </a:lnTo>
                  <a:lnTo>
                    <a:pt x="246" y="126"/>
                  </a:lnTo>
                  <a:lnTo>
                    <a:pt x="240" y="110"/>
                  </a:lnTo>
                  <a:lnTo>
                    <a:pt x="238" y="104"/>
                  </a:lnTo>
                  <a:lnTo>
                    <a:pt x="238" y="92"/>
                  </a:lnTo>
                  <a:lnTo>
                    <a:pt x="240" y="74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6" y="62"/>
                  </a:lnTo>
                  <a:lnTo>
                    <a:pt x="238" y="58"/>
                  </a:lnTo>
                  <a:lnTo>
                    <a:pt x="240" y="54"/>
                  </a:lnTo>
                  <a:lnTo>
                    <a:pt x="242" y="48"/>
                  </a:lnTo>
                  <a:lnTo>
                    <a:pt x="256" y="38"/>
                  </a:lnTo>
                  <a:lnTo>
                    <a:pt x="258" y="36"/>
                  </a:lnTo>
                  <a:lnTo>
                    <a:pt x="262" y="22"/>
                  </a:lnTo>
                  <a:lnTo>
                    <a:pt x="270" y="22"/>
                  </a:lnTo>
                  <a:lnTo>
                    <a:pt x="272" y="28"/>
                  </a:lnTo>
                  <a:lnTo>
                    <a:pt x="266" y="38"/>
                  </a:lnTo>
                  <a:lnTo>
                    <a:pt x="262" y="46"/>
                  </a:lnTo>
                  <a:lnTo>
                    <a:pt x="256" y="52"/>
                  </a:lnTo>
                  <a:lnTo>
                    <a:pt x="252" y="60"/>
                  </a:lnTo>
                  <a:lnTo>
                    <a:pt x="258" y="70"/>
                  </a:lnTo>
                  <a:lnTo>
                    <a:pt x="264" y="72"/>
                  </a:lnTo>
                  <a:lnTo>
                    <a:pt x="268" y="90"/>
                  </a:lnTo>
                  <a:lnTo>
                    <a:pt x="266" y="92"/>
                  </a:lnTo>
                  <a:lnTo>
                    <a:pt x="256" y="100"/>
                  </a:lnTo>
                  <a:lnTo>
                    <a:pt x="258" y="104"/>
                  </a:lnTo>
                  <a:lnTo>
                    <a:pt x="266" y="106"/>
                  </a:lnTo>
                  <a:lnTo>
                    <a:pt x="268" y="110"/>
                  </a:lnTo>
                  <a:lnTo>
                    <a:pt x="266" y="118"/>
                  </a:lnTo>
                  <a:lnTo>
                    <a:pt x="268" y="124"/>
                  </a:lnTo>
                  <a:lnTo>
                    <a:pt x="268" y="128"/>
                  </a:lnTo>
                  <a:lnTo>
                    <a:pt x="272" y="140"/>
                  </a:lnTo>
                  <a:lnTo>
                    <a:pt x="284" y="148"/>
                  </a:lnTo>
                  <a:lnTo>
                    <a:pt x="290" y="148"/>
                  </a:lnTo>
                  <a:lnTo>
                    <a:pt x="292" y="144"/>
                  </a:lnTo>
                  <a:lnTo>
                    <a:pt x="300" y="144"/>
                  </a:lnTo>
                  <a:lnTo>
                    <a:pt x="302" y="146"/>
                  </a:lnTo>
                  <a:lnTo>
                    <a:pt x="300" y="152"/>
                  </a:lnTo>
                  <a:lnTo>
                    <a:pt x="306" y="162"/>
                  </a:lnTo>
                  <a:lnTo>
                    <a:pt x="308" y="166"/>
                  </a:lnTo>
                  <a:lnTo>
                    <a:pt x="310" y="172"/>
                  </a:lnTo>
                  <a:lnTo>
                    <a:pt x="320" y="172"/>
                  </a:lnTo>
                  <a:lnTo>
                    <a:pt x="322" y="174"/>
                  </a:lnTo>
                  <a:lnTo>
                    <a:pt x="328" y="166"/>
                  </a:lnTo>
                  <a:lnTo>
                    <a:pt x="352" y="158"/>
                  </a:lnTo>
                  <a:lnTo>
                    <a:pt x="354" y="154"/>
                  </a:lnTo>
                  <a:lnTo>
                    <a:pt x="356" y="148"/>
                  </a:lnTo>
                  <a:lnTo>
                    <a:pt x="362" y="114"/>
                  </a:lnTo>
                  <a:lnTo>
                    <a:pt x="360" y="112"/>
                  </a:lnTo>
                  <a:lnTo>
                    <a:pt x="310" y="1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Freeform 105"/>
            <p:cNvSpPr>
              <a:spLocks/>
            </p:cNvSpPr>
            <p:nvPr/>
          </p:nvSpPr>
          <p:spPr bwMode="auto">
            <a:xfrm>
              <a:off x="8056004" y="3203004"/>
              <a:ext cx="148295" cy="235419"/>
            </a:xfrm>
            <a:custGeom>
              <a:avLst/>
              <a:gdLst>
                <a:gd name="T0" fmla="*/ 127000 w 86"/>
                <a:gd name="T1" fmla="*/ 187003 h 138"/>
                <a:gd name="T2" fmla="*/ 127000 w 86"/>
                <a:gd name="T3" fmla="*/ 172394 h 138"/>
                <a:gd name="T4" fmla="*/ 118140 w 86"/>
                <a:gd name="T5" fmla="*/ 151940 h 138"/>
                <a:gd name="T6" fmla="*/ 103372 w 86"/>
                <a:gd name="T7" fmla="*/ 137331 h 138"/>
                <a:gd name="T8" fmla="*/ 82698 w 86"/>
                <a:gd name="T9" fmla="*/ 125643 h 138"/>
                <a:gd name="T10" fmla="*/ 76791 w 86"/>
                <a:gd name="T11" fmla="*/ 116877 h 138"/>
                <a:gd name="T12" fmla="*/ 70884 w 86"/>
                <a:gd name="T13" fmla="*/ 105189 h 138"/>
                <a:gd name="T14" fmla="*/ 56116 w 86"/>
                <a:gd name="T15" fmla="*/ 78892 h 138"/>
                <a:gd name="T16" fmla="*/ 50209 w 86"/>
                <a:gd name="T17" fmla="*/ 67204 h 138"/>
                <a:gd name="T18" fmla="*/ 35442 w 86"/>
                <a:gd name="T19" fmla="*/ 52595 h 138"/>
                <a:gd name="T20" fmla="*/ 32488 w 86"/>
                <a:gd name="T21" fmla="*/ 43829 h 138"/>
                <a:gd name="T22" fmla="*/ 29535 w 86"/>
                <a:gd name="T23" fmla="*/ 35063 h 138"/>
                <a:gd name="T24" fmla="*/ 29535 w 86"/>
                <a:gd name="T25" fmla="*/ 32141 h 138"/>
                <a:gd name="T26" fmla="*/ 29535 w 86"/>
                <a:gd name="T27" fmla="*/ 29219 h 138"/>
                <a:gd name="T28" fmla="*/ 38395 w 86"/>
                <a:gd name="T29" fmla="*/ 2922 h 138"/>
                <a:gd name="T30" fmla="*/ 29535 w 86"/>
                <a:gd name="T31" fmla="*/ 0 h 138"/>
                <a:gd name="T32" fmla="*/ 17721 w 86"/>
                <a:gd name="T33" fmla="*/ 0 h 138"/>
                <a:gd name="T34" fmla="*/ 5907 w 86"/>
                <a:gd name="T35" fmla="*/ 11688 h 138"/>
                <a:gd name="T36" fmla="*/ 5907 w 86"/>
                <a:gd name="T37" fmla="*/ 20453 h 138"/>
                <a:gd name="T38" fmla="*/ 2953 w 86"/>
                <a:gd name="T39" fmla="*/ 20453 h 138"/>
                <a:gd name="T40" fmla="*/ 0 w 86"/>
                <a:gd name="T41" fmla="*/ 23375 h 138"/>
                <a:gd name="T42" fmla="*/ 53163 w 86"/>
                <a:gd name="T43" fmla="*/ 201613 h 138"/>
                <a:gd name="T44" fmla="*/ 127000 w 86"/>
                <a:gd name="T45" fmla="*/ 187003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138">
                  <a:moveTo>
                    <a:pt x="86" y="128"/>
                  </a:moveTo>
                  <a:lnTo>
                    <a:pt x="86" y="118"/>
                  </a:lnTo>
                  <a:lnTo>
                    <a:pt x="80" y="104"/>
                  </a:lnTo>
                  <a:lnTo>
                    <a:pt x="70" y="94"/>
                  </a:lnTo>
                  <a:lnTo>
                    <a:pt x="56" y="86"/>
                  </a:lnTo>
                  <a:lnTo>
                    <a:pt x="52" y="80"/>
                  </a:lnTo>
                  <a:lnTo>
                    <a:pt x="48" y="72"/>
                  </a:lnTo>
                  <a:lnTo>
                    <a:pt x="38" y="54"/>
                  </a:lnTo>
                  <a:lnTo>
                    <a:pt x="34" y="46"/>
                  </a:lnTo>
                  <a:lnTo>
                    <a:pt x="24" y="36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36" y="138"/>
                  </a:lnTo>
                  <a:lnTo>
                    <a:pt x="86" y="128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6" name="Freeform 106"/>
            <p:cNvSpPr>
              <a:spLocks/>
            </p:cNvSpPr>
            <p:nvPr/>
          </p:nvSpPr>
          <p:spPr bwMode="auto">
            <a:xfrm>
              <a:off x="8093078" y="2923098"/>
              <a:ext cx="190930" cy="415226"/>
            </a:xfrm>
            <a:custGeom>
              <a:avLst/>
              <a:gdLst>
                <a:gd name="T0" fmla="*/ 0 w 110"/>
                <a:gd name="T1" fmla="*/ 267435 h 242"/>
                <a:gd name="T2" fmla="*/ 5946 w 110"/>
                <a:gd name="T3" fmla="*/ 267435 h 242"/>
                <a:gd name="T4" fmla="*/ 20811 w 110"/>
                <a:gd name="T5" fmla="*/ 290945 h 242"/>
                <a:gd name="T6" fmla="*/ 56486 w 110"/>
                <a:gd name="T7" fmla="*/ 314456 h 242"/>
                <a:gd name="T8" fmla="*/ 83243 w 110"/>
                <a:gd name="T9" fmla="*/ 320334 h 242"/>
                <a:gd name="T10" fmla="*/ 92162 w 110"/>
                <a:gd name="T11" fmla="*/ 340906 h 242"/>
                <a:gd name="T12" fmla="*/ 98108 w 110"/>
                <a:gd name="T13" fmla="*/ 355600 h 242"/>
                <a:gd name="T14" fmla="*/ 112973 w 110"/>
                <a:gd name="T15" fmla="*/ 332089 h 242"/>
                <a:gd name="T16" fmla="*/ 124864 w 110"/>
                <a:gd name="T17" fmla="*/ 293884 h 242"/>
                <a:gd name="T18" fmla="*/ 148648 w 110"/>
                <a:gd name="T19" fmla="*/ 255679 h 242"/>
                <a:gd name="T20" fmla="*/ 163513 w 110"/>
                <a:gd name="T21" fmla="*/ 220413 h 242"/>
                <a:gd name="T22" fmla="*/ 157567 w 110"/>
                <a:gd name="T23" fmla="*/ 161636 h 242"/>
                <a:gd name="T24" fmla="*/ 145675 w 110"/>
                <a:gd name="T25" fmla="*/ 111676 h 242"/>
                <a:gd name="T26" fmla="*/ 124864 w 110"/>
                <a:gd name="T27" fmla="*/ 120493 h 242"/>
                <a:gd name="T28" fmla="*/ 115946 w 110"/>
                <a:gd name="T29" fmla="*/ 114615 h 242"/>
                <a:gd name="T30" fmla="*/ 110000 w 110"/>
                <a:gd name="T31" fmla="*/ 117554 h 242"/>
                <a:gd name="T32" fmla="*/ 118919 w 110"/>
                <a:gd name="T33" fmla="*/ 94043 h 242"/>
                <a:gd name="T34" fmla="*/ 127837 w 110"/>
                <a:gd name="T35" fmla="*/ 88165 h 242"/>
                <a:gd name="T36" fmla="*/ 130810 w 110"/>
                <a:gd name="T37" fmla="*/ 61716 h 242"/>
                <a:gd name="T38" fmla="*/ 139729 w 110"/>
                <a:gd name="T39" fmla="*/ 49960 h 242"/>
                <a:gd name="T40" fmla="*/ 38649 w 110"/>
                <a:gd name="T41" fmla="*/ 0 h 242"/>
                <a:gd name="T42" fmla="*/ 26757 w 110"/>
                <a:gd name="T43" fmla="*/ 17633 h 242"/>
                <a:gd name="T44" fmla="*/ 20811 w 110"/>
                <a:gd name="T45" fmla="*/ 44083 h 242"/>
                <a:gd name="T46" fmla="*/ 5946 w 110"/>
                <a:gd name="T47" fmla="*/ 61716 h 242"/>
                <a:gd name="T48" fmla="*/ 14865 w 110"/>
                <a:gd name="T49" fmla="*/ 76410 h 242"/>
                <a:gd name="T50" fmla="*/ 8919 w 110"/>
                <a:gd name="T51" fmla="*/ 94043 h 242"/>
                <a:gd name="T52" fmla="*/ 11892 w 110"/>
                <a:gd name="T53" fmla="*/ 123431 h 242"/>
                <a:gd name="T54" fmla="*/ 29730 w 110"/>
                <a:gd name="T55" fmla="*/ 144003 h 242"/>
                <a:gd name="T56" fmla="*/ 47567 w 110"/>
                <a:gd name="T57" fmla="*/ 149881 h 242"/>
                <a:gd name="T58" fmla="*/ 62432 w 110"/>
                <a:gd name="T59" fmla="*/ 161636 h 242"/>
                <a:gd name="T60" fmla="*/ 77297 w 110"/>
                <a:gd name="T61" fmla="*/ 176331 h 242"/>
                <a:gd name="T62" fmla="*/ 41621 w 110"/>
                <a:gd name="T63" fmla="*/ 205719 h 242"/>
                <a:gd name="T64" fmla="*/ 8919 w 110"/>
                <a:gd name="T65" fmla="*/ 240985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0" h="242">
                  <a:moveTo>
                    <a:pt x="6" y="164"/>
                  </a:moveTo>
                  <a:lnTo>
                    <a:pt x="0" y="182"/>
                  </a:lnTo>
                  <a:lnTo>
                    <a:pt x="0" y="184"/>
                  </a:lnTo>
                  <a:lnTo>
                    <a:pt x="4" y="182"/>
                  </a:lnTo>
                  <a:lnTo>
                    <a:pt x="8" y="192"/>
                  </a:lnTo>
                  <a:lnTo>
                    <a:pt x="14" y="198"/>
                  </a:lnTo>
                  <a:lnTo>
                    <a:pt x="20" y="206"/>
                  </a:lnTo>
                  <a:lnTo>
                    <a:pt x="38" y="214"/>
                  </a:lnTo>
                  <a:lnTo>
                    <a:pt x="44" y="216"/>
                  </a:lnTo>
                  <a:lnTo>
                    <a:pt x="56" y="218"/>
                  </a:lnTo>
                  <a:lnTo>
                    <a:pt x="62" y="220"/>
                  </a:lnTo>
                  <a:lnTo>
                    <a:pt x="62" y="232"/>
                  </a:lnTo>
                  <a:lnTo>
                    <a:pt x="62" y="238"/>
                  </a:lnTo>
                  <a:lnTo>
                    <a:pt x="66" y="242"/>
                  </a:lnTo>
                  <a:lnTo>
                    <a:pt x="70" y="236"/>
                  </a:lnTo>
                  <a:lnTo>
                    <a:pt x="76" y="226"/>
                  </a:lnTo>
                  <a:lnTo>
                    <a:pt x="76" y="214"/>
                  </a:lnTo>
                  <a:lnTo>
                    <a:pt x="84" y="200"/>
                  </a:lnTo>
                  <a:lnTo>
                    <a:pt x="88" y="190"/>
                  </a:lnTo>
                  <a:lnTo>
                    <a:pt x="100" y="174"/>
                  </a:lnTo>
                  <a:lnTo>
                    <a:pt x="104" y="162"/>
                  </a:lnTo>
                  <a:lnTo>
                    <a:pt x="110" y="150"/>
                  </a:lnTo>
                  <a:lnTo>
                    <a:pt x="108" y="144"/>
                  </a:lnTo>
                  <a:lnTo>
                    <a:pt x="106" y="110"/>
                  </a:lnTo>
                  <a:lnTo>
                    <a:pt x="104" y="84"/>
                  </a:lnTo>
                  <a:lnTo>
                    <a:pt x="98" y="76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8" y="78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4" y="76"/>
                  </a:lnTo>
                  <a:lnTo>
                    <a:pt x="80" y="64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50"/>
                  </a:lnTo>
                  <a:lnTo>
                    <a:pt x="88" y="42"/>
                  </a:lnTo>
                  <a:lnTo>
                    <a:pt x="90" y="38"/>
                  </a:lnTo>
                  <a:lnTo>
                    <a:pt x="94" y="34"/>
                  </a:lnTo>
                  <a:lnTo>
                    <a:pt x="90" y="24"/>
                  </a:lnTo>
                  <a:lnTo>
                    <a:pt x="26" y="0"/>
                  </a:lnTo>
                  <a:lnTo>
                    <a:pt x="22" y="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10" y="52"/>
                  </a:lnTo>
                  <a:lnTo>
                    <a:pt x="10" y="62"/>
                  </a:lnTo>
                  <a:lnTo>
                    <a:pt x="6" y="64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8" y="86"/>
                  </a:lnTo>
                  <a:lnTo>
                    <a:pt x="20" y="98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8" y="106"/>
                  </a:lnTo>
                  <a:lnTo>
                    <a:pt x="42" y="110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40" y="128"/>
                  </a:lnTo>
                  <a:lnTo>
                    <a:pt x="28" y="140"/>
                  </a:lnTo>
                  <a:lnTo>
                    <a:pt x="26" y="150"/>
                  </a:lnTo>
                  <a:lnTo>
                    <a:pt x="6" y="16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7" name="Freeform 107"/>
            <p:cNvSpPr>
              <a:spLocks/>
            </p:cNvSpPr>
            <p:nvPr/>
          </p:nvSpPr>
          <p:spPr bwMode="auto">
            <a:xfrm>
              <a:off x="8261763" y="2556068"/>
              <a:ext cx="446739" cy="229857"/>
            </a:xfrm>
            <a:custGeom>
              <a:avLst/>
              <a:gdLst>
                <a:gd name="T0" fmla="*/ 76518 w 260"/>
                <a:gd name="T1" fmla="*/ 64637 h 134"/>
                <a:gd name="T2" fmla="*/ 203066 w 260"/>
                <a:gd name="T3" fmla="*/ 32319 h 134"/>
                <a:gd name="T4" fmla="*/ 211895 w 260"/>
                <a:gd name="T5" fmla="*/ 32319 h 134"/>
                <a:gd name="T6" fmla="*/ 211895 w 260"/>
                <a:gd name="T7" fmla="*/ 20566 h 134"/>
                <a:gd name="T8" fmla="*/ 229553 w 260"/>
                <a:gd name="T9" fmla="*/ 0 h 134"/>
                <a:gd name="T10" fmla="*/ 244268 w 260"/>
                <a:gd name="T11" fmla="*/ 2938 h 134"/>
                <a:gd name="T12" fmla="*/ 264869 w 260"/>
                <a:gd name="T13" fmla="*/ 32319 h 134"/>
                <a:gd name="T14" fmla="*/ 267812 w 260"/>
                <a:gd name="T15" fmla="*/ 44071 h 134"/>
                <a:gd name="T16" fmla="*/ 253097 w 260"/>
                <a:gd name="T17" fmla="*/ 61699 h 134"/>
                <a:gd name="T18" fmla="*/ 247211 w 260"/>
                <a:gd name="T19" fmla="*/ 85204 h 134"/>
                <a:gd name="T20" fmla="*/ 279584 w 260"/>
                <a:gd name="T21" fmla="*/ 94018 h 134"/>
                <a:gd name="T22" fmla="*/ 309013 w 260"/>
                <a:gd name="T23" fmla="*/ 129275 h 134"/>
                <a:gd name="T24" fmla="*/ 344329 w 260"/>
                <a:gd name="T25" fmla="*/ 143965 h 134"/>
                <a:gd name="T26" fmla="*/ 367873 w 260"/>
                <a:gd name="T27" fmla="*/ 120460 h 134"/>
                <a:gd name="T28" fmla="*/ 353158 w 260"/>
                <a:gd name="T29" fmla="*/ 105770 h 134"/>
                <a:gd name="T30" fmla="*/ 341386 w 260"/>
                <a:gd name="T31" fmla="*/ 94018 h 134"/>
                <a:gd name="T32" fmla="*/ 356101 w 260"/>
                <a:gd name="T33" fmla="*/ 94018 h 134"/>
                <a:gd name="T34" fmla="*/ 382588 w 260"/>
                <a:gd name="T35" fmla="*/ 143965 h 134"/>
                <a:gd name="T36" fmla="*/ 370816 w 260"/>
                <a:gd name="T37" fmla="*/ 146903 h 134"/>
                <a:gd name="T38" fmla="*/ 341386 w 260"/>
                <a:gd name="T39" fmla="*/ 164531 h 134"/>
                <a:gd name="T40" fmla="*/ 314899 w 260"/>
                <a:gd name="T41" fmla="*/ 182160 h 134"/>
                <a:gd name="T42" fmla="*/ 314899 w 260"/>
                <a:gd name="T43" fmla="*/ 170407 h 134"/>
                <a:gd name="T44" fmla="*/ 306070 w 260"/>
                <a:gd name="T45" fmla="*/ 158655 h 134"/>
                <a:gd name="T46" fmla="*/ 282527 w 260"/>
                <a:gd name="T47" fmla="*/ 193912 h 134"/>
                <a:gd name="T48" fmla="*/ 270755 w 260"/>
                <a:gd name="T49" fmla="*/ 188036 h 134"/>
                <a:gd name="T50" fmla="*/ 264869 w 260"/>
                <a:gd name="T51" fmla="*/ 185098 h 134"/>
                <a:gd name="T52" fmla="*/ 256040 w 260"/>
                <a:gd name="T53" fmla="*/ 176284 h 134"/>
                <a:gd name="T54" fmla="*/ 235439 w 260"/>
                <a:gd name="T55" fmla="*/ 164531 h 134"/>
                <a:gd name="T56" fmla="*/ 223667 w 260"/>
                <a:gd name="T57" fmla="*/ 149841 h 134"/>
                <a:gd name="T58" fmla="*/ 179522 w 260"/>
                <a:gd name="T59" fmla="*/ 143965 h 134"/>
                <a:gd name="T60" fmla="*/ 76518 w 260"/>
                <a:gd name="T61" fmla="*/ 176284 h 134"/>
                <a:gd name="T62" fmla="*/ 70632 w 260"/>
                <a:gd name="T63" fmla="*/ 170407 h 134"/>
                <a:gd name="T64" fmla="*/ 0 w 260"/>
                <a:gd name="T65" fmla="*/ 182160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0" h="134">
                  <a:moveTo>
                    <a:pt x="0" y="56"/>
                  </a:moveTo>
                  <a:lnTo>
                    <a:pt x="52" y="44"/>
                  </a:lnTo>
                  <a:lnTo>
                    <a:pt x="138" y="26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50" y="1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2"/>
                  </a:lnTo>
                  <a:lnTo>
                    <a:pt x="170" y="14"/>
                  </a:lnTo>
                  <a:lnTo>
                    <a:pt x="180" y="22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76" y="32"/>
                  </a:lnTo>
                  <a:lnTo>
                    <a:pt x="172" y="42"/>
                  </a:lnTo>
                  <a:lnTo>
                    <a:pt x="168" y="52"/>
                  </a:lnTo>
                  <a:lnTo>
                    <a:pt x="168" y="58"/>
                  </a:lnTo>
                  <a:lnTo>
                    <a:pt x="180" y="58"/>
                  </a:lnTo>
                  <a:lnTo>
                    <a:pt x="190" y="64"/>
                  </a:lnTo>
                  <a:lnTo>
                    <a:pt x="204" y="78"/>
                  </a:lnTo>
                  <a:lnTo>
                    <a:pt x="210" y="88"/>
                  </a:lnTo>
                  <a:lnTo>
                    <a:pt x="216" y="96"/>
                  </a:lnTo>
                  <a:lnTo>
                    <a:pt x="234" y="98"/>
                  </a:lnTo>
                  <a:lnTo>
                    <a:pt x="244" y="94"/>
                  </a:lnTo>
                  <a:lnTo>
                    <a:pt x="250" y="82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32" y="68"/>
                  </a:lnTo>
                  <a:lnTo>
                    <a:pt x="232" y="64"/>
                  </a:lnTo>
                  <a:lnTo>
                    <a:pt x="238" y="64"/>
                  </a:lnTo>
                  <a:lnTo>
                    <a:pt x="242" y="64"/>
                  </a:lnTo>
                  <a:lnTo>
                    <a:pt x="254" y="82"/>
                  </a:lnTo>
                  <a:lnTo>
                    <a:pt x="260" y="98"/>
                  </a:lnTo>
                  <a:lnTo>
                    <a:pt x="260" y="106"/>
                  </a:lnTo>
                  <a:lnTo>
                    <a:pt x="252" y="100"/>
                  </a:lnTo>
                  <a:lnTo>
                    <a:pt x="244" y="106"/>
                  </a:lnTo>
                  <a:lnTo>
                    <a:pt x="232" y="112"/>
                  </a:lnTo>
                  <a:lnTo>
                    <a:pt x="220" y="124"/>
                  </a:lnTo>
                  <a:lnTo>
                    <a:pt x="214" y="124"/>
                  </a:lnTo>
                  <a:lnTo>
                    <a:pt x="214" y="122"/>
                  </a:lnTo>
                  <a:lnTo>
                    <a:pt x="214" y="116"/>
                  </a:lnTo>
                  <a:lnTo>
                    <a:pt x="212" y="108"/>
                  </a:lnTo>
                  <a:lnTo>
                    <a:pt x="208" y="108"/>
                  </a:lnTo>
                  <a:lnTo>
                    <a:pt x="202" y="120"/>
                  </a:lnTo>
                  <a:lnTo>
                    <a:pt x="192" y="132"/>
                  </a:lnTo>
                  <a:lnTo>
                    <a:pt x="190" y="134"/>
                  </a:lnTo>
                  <a:lnTo>
                    <a:pt x="184" y="128"/>
                  </a:lnTo>
                  <a:lnTo>
                    <a:pt x="184" y="126"/>
                  </a:lnTo>
                  <a:lnTo>
                    <a:pt x="180" y="126"/>
                  </a:lnTo>
                  <a:lnTo>
                    <a:pt x="178" y="124"/>
                  </a:lnTo>
                  <a:lnTo>
                    <a:pt x="174" y="120"/>
                  </a:lnTo>
                  <a:lnTo>
                    <a:pt x="174" y="116"/>
                  </a:lnTo>
                  <a:lnTo>
                    <a:pt x="160" y="112"/>
                  </a:lnTo>
                  <a:lnTo>
                    <a:pt x="156" y="104"/>
                  </a:lnTo>
                  <a:lnTo>
                    <a:pt x="152" y="102"/>
                  </a:lnTo>
                  <a:lnTo>
                    <a:pt x="148" y="92"/>
                  </a:lnTo>
                  <a:lnTo>
                    <a:pt x="122" y="98"/>
                  </a:lnTo>
                  <a:lnTo>
                    <a:pt x="54" y="116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48" y="116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8" name="Freeform 108"/>
            <p:cNvSpPr>
              <a:spLocks/>
            </p:cNvSpPr>
            <p:nvPr/>
          </p:nvSpPr>
          <p:spPr bwMode="auto">
            <a:xfrm>
              <a:off x="8473082" y="2711778"/>
              <a:ext cx="114929" cy="133465"/>
            </a:xfrm>
            <a:custGeom>
              <a:avLst/>
              <a:gdLst>
                <a:gd name="T0" fmla="*/ 0 w 68"/>
                <a:gd name="T1" fmla="*/ 9024 h 76"/>
                <a:gd name="T2" fmla="*/ 20264 w 68"/>
                <a:gd name="T3" fmla="*/ 93245 h 76"/>
                <a:gd name="T4" fmla="*/ 17369 w 68"/>
                <a:gd name="T5" fmla="*/ 102268 h 76"/>
                <a:gd name="T6" fmla="*/ 17369 w 68"/>
                <a:gd name="T7" fmla="*/ 105276 h 76"/>
                <a:gd name="T8" fmla="*/ 17369 w 68"/>
                <a:gd name="T9" fmla="*/ 111292 h 76"/>
                <a:gd name="T10" fmla="*/ 17369 w 68"/>
                <a:gd name="T11" fmla="*/ 114300 h 76"/>
                <a:gd name="T12" fmla="*/ 23159 w 68"/>
                <a:gd name="T13" fmla="*/ 114300 h 76"/>
                <a:gd name="T14" fmla="*/ 43423 w 68"/>
                <a:gd name="T15" fmla="*/ 99261 h 76"/>
                <a:gd name="T16" fmla="*/ 57897 w 68"/>
                <a:gd name="T17" fmla="*/ 90237 h 76"/>
                <a:gd name="T18" fmla="*/ 57897 w 68"/>
                <a:gd name="T19" fmla="*/ 81213 h 76"/>
                <a:gd name="T20" fmla="*/ 52107 w 68"/>
                <a:gd name="T21" fmla="*/ 72189 h 76"/>
                <a:gd name="T22" fmla="*/ 52107 w 68"/>
                <a:gd name="T23" fmla="*/ 60158 h 76"/>
                <a:gd name="T24" fmla="*/ 60792 w 68"/>
                <a:gd name="T25" fmla="*/ 51134 h 76"/>
                <a:gd name="T26" fmla="*/ 66582 w 68"/>
                <a:gd name="T27" fmla="*/ 54142 h 76"/>
                <a:gd name="T28" fmla="*/ 66582 w 68"/>
                <a:gd name="T29" fmla="*/ 63166 h 76"/>
                <a:gd name="T30" fmla="*/ 66582 w 68"/>
                <a:gd name="T31" fmla="*/ 81213 h 76"/>
                <a:gd name="T32" fmla="*/ 69476 w 68"/>
                <a:gd name="T33" fmla="*/ 84221 h 76"/>
                <a:gd name="T34" fmla="*/ 75266 w 68"/>
                <a:gd name="T35" fmla="*/ 84221 h 76"/>
                <a:gd name="T36" fmla="*/ 75266 w 68"/>
                <a:gd name="T37" fmla="*/ 72189 h 76"/>
                <a:gd name="T38" fmla="*/ 81056 w 68"/>
                <a:gd name="T39" fmla="*/ 72189 h 76"/>
                <a:gd name="T40" fmla="*/ 86846 w 68"/>
                <a:gd name="T41" fmla="*/ 69182 h 76"/>
                <a:gd name="T42" fmla="*/ 98425 w 68"/>
                <a:gd name="T43" fmla="*/ 66174 h 76"/>
                <a:gd name="T44" fmla="*/ 98425 w 68"/>
                <a:gd name="T45" fmla="*/ 63166 h 76"/>
                <a:gd name="T46" fmla="*/ 89740 w 68"/>
                <a:gd name="T47" fmla="*/ 54142 h 76"/>
                <a:gd name="T48" fmla="*/ 89740 w 68"/>
                <a:gd name="T49" fmla="*/ 51134 h 76"/>
                <a:gd name="T50" fmla="*/ 83951 w 68"/>
                <a:gd name="T51" fmla="*/ 51134 h 76"/>
                <a:gd name="T52" fmla="*/ 81056 w 68"/>
                <a:gd name="T53" fmla="*/ 48126 h 76"/>
                <a:gd name="T54" fmla="*/ 75266 w 68"/>
                <a:gd name="T55" fmla="*/ 42111 h 76"/>
                <a:gd name="T56" fmla="*/ 75266 w 68"/>
                <a:gd name="T57" fmla="*/ 36095 h 76"/>
                <a:gd name="T58" fmla="*/ 55002 w 68"/>
                <a:gd name="T59" fmla="*/ 30079 h 76"/>
                <a:gd name="T60" fmla="*/ 49213 w 68"/>
                <a:gd name="T61" fmla="*/ 18047 h 76"/>
                <a:gd name="T62" fmla="*/ 43423 w 68"/>
                <a:gd name="T63" fmla="*/ 15039 h 76"/>
                <a:gd name="T64" fmla="*/ 37633 w 68"/>
                <a:gd name="T65" fmla="*/ 0 h 76"/>
                <a:gd name="T66" fmla="*/ 0 w 68"/>
                <a:gd name="T67" fmla="*/ 9024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76">
                  <a:moveTo>
                    <a:pt x="0" y="6"/>
                  </a:moveTo>
                  <a:lnTo>
                    <a:pt x="14" y="62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30" y="66"/>
                  </a:lnTo>
                  <a:lnTo>
                    <a:pt x="40" y="60"/>
                  </a:lnTo>
                  <a:lnTo>
                    <a:pt x="40" y="54"/>
                  </a:lnTo>
                  <a:lnTo>
                    <a:pt x="36" y="48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6" y="36"/>
                  </a:lnTo>
                  <a:lnTo>
                    <a:pt x="46" y="42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0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38" y="20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Freeform 109"/>
            <p:cNvSpPr>
              <a:spLocks/>
            </p:cNvSpPr>
            <p:nvPr/>
          </p:nvSpPr>
          <p:spPr bwMode="auto">
            <a:xfrm>
              <a:off x="8150542" y="2222404"/>
              <a:ext cx="239126" cy="428201"/>
            </a:xfrm>
            <a:custGeom>
              <a:avLst/>
              <a:gdLst>
                <a:gd name="T0" fmla="*/ 0 w 138"/>
                <a:gd name="T1" fmla="*/ 47318 h 248"/>
                <a:gd name="T2" fmla="*/ 8904 w 138"/>
                <a:gd name="T3" fmla="*/ 62105 h 248"/>
                <a:gd name="T4" fmla="*/ 5936 w 138"/>
                <a:gd name="T5" fmla="*/ 68019 h 248"/>
                <a:gd name="T6" fmla="*/ 11872 w 138"/>
                <a:gd name="T7" fmla="*/ 73934 h 248"/>
                <a:gd name="T8" fmla="*/ 11872 w 138"/>
                <a:gd name="T9" fmla="*/ 79849 h 248"/>
                <a:gd name="T10" fmla="*/ 29679 w 138"/>
                <a:gd name="T11" fmla="*/ 121252 h 248"/>
                <a:gd name="T12" fmla="*/ 35615 w 138"/>
                <a:gd name="T13" fmla="*/ 150826 h 248"/>
                <a:gd name="T14" fmla="*/ 26711 w 138"/>
                <a:gd name="T15" fmla="*/ 168570 h 248"/>
                <a:gd name="T16" fmla="*/ 29679 w 138"/>
                <a:gd name="T17" fmla="*/ 183357 h 248"/>
                <a:gd name="T18" fmla="*/ 47487 w 138"/>
                <a:gd name="T19" fmla="*/ 224760 h 248"/>
                <a:gd name="T20" fmla="*/ 44519 w 138"/>
                <a:gd name="T21" fmla="*/ 242504 h 248"/>
                <a:gd name="T22" fmla="*/ 47487 w 138"/>
                <a:gd name="T23" fmla="*/ 251376 h 248"/>
                <a:gd name="T24" fmla="*/ 50455 w 138"/>
                <a:gd name="T25" fmla="*/ 248418 h 248"/>
                <a:gd name="T26" fmla="*/ 50455 w 138"/>
                <a:gd name="T27" fmla="*/ 245461 h 248"/>
                <a:gd name="T28" fmla="*/ 56391 w 138"/>
                <a:gd name="T29" fmla="*/ 242504 h 248"/>
                <a:gd name="T30" fmla="*/ 68263 w 138"/>
                <a:gd name="T31" fmla="*/ 263205 h 248"/>
                <a:gd name="T32" fmla="*/ 74199 w 138"/>
                <a:gd name="T33" fmla="*/ 298694 h 248"/>
                <a:gd name="T34" fmla="*/ 74199 w 138"/>
                <a:gd name="T35" fmla="*/ 319395 h 248"/>
                <a:gd name="T36" fmla="*/ 83102 w 138"/>
                <a:gd name="T37" fmla="*/ 343054 h 248"/>
                <a:gd name="T38" fmla="*/ 94974 w 138"/>
                <a:gd name="T39" fmla="*/ 366713 h 248"/>
                <a:gd name="T40" fmla="*/ 172141 w 138"/>
                <a:gd name="T41" fmla="*/ 348969 h 248"/>
                <a:gd name="T42" fmla="*/ 172141 w 138"/>
                <a:gd name="T43" fmla="*/ 343054 h 248"/>
                <a:gd name="T44" fmla="*/ 163237 w 138"/>
                <a:gd name="T45" fmla="*/ 334182 h 248"/>
                <a:gd name="T46" fmla="*/ 163237 w 138"/>
                <a:gd name="T47" fmla="*/ 319395 h 248"/>
                <a:gd name="T48" fmla="*/ 166205 w 138"/>
                <a:gd name="T49" fmla="*/ 313480 h 248"/>
                <a:gd name="T50" fmla="*/ 163237 w 138"/>
                <a:gd name="T51" fmla="*/ 298694 h 248"/>
                <a:gd name="T52" fmla="*/ 157301 w 138"/>
                <a:gd name="T53" fmla="*/ 239546 h 248"/>
                <a:gd name="T54" fmla="*/ 157301 w 138"/>
                <a:gd name="T55" fmla="*/ 221802 h 248"/>
                <a:gd name="T56" fmla="*/ 163237 w 138"/>
                <a:gd name="T57" fmla="*/ 186314 h 248"/>
                <a:gd name="T58" fmla="*/ 169173 w 138"/>
                <a:gd name="T59" fmla="*/ 162655 h 248"/>
                <a:gd name="T60" fmla="*/ 172141 w 138"/>
                <a:gd name="T61" fmla="*/ 147868 h 248"/>
                <a:gd name="T62" fmla="*/ 163237 w 138"/>
                <a:gd name="T63" fmla="*/ 133081 h 248"/>
                <a:gd name="T64" fmla="*/ 163237 w 138"/>
                <a:gd name="T65" fmla="*/ 121252 h 248"/>
                <a:gd name="T66" fmla="*/ 169173 w 138"/>
                <a:gd name="T67" fmla="*/ 112380 h 248"/>
                <a:gd name="T68" fmla="*/ 192916 w 138"/>
                <a:gd name="T69" fmla="*/ 94636 h 248"/>
                <a:gd name="T70" fmla="*/ 204788 w 138"/>
                <a:gd name="T71" fmla="*/ 62105 h 248"/>
                <a:gd name="T72" fmla="*/ 192916 w 138"/>
                <a:gd name="T73" fmla="*/ 41403 h 248"/>
                <a:gd name="T74" fmla="*/ 189948 w 138"/>
                <a:gd name="T75" fmla="*/ 32531 h 248"/>
                <a:gd name="T76" fmla="*/ 195884 w 138"/>
                <a:gd name="T77" fmla="*/ 26616 h 248"/>
                <a:gd name="T78" fmla="*/ 192916 w 138"/>
                <a:gd name="T79" fmla="*/ 20702 h 248"/>
                <a:gd name="T80" fmla="*/ 186980 w 138"/>
                <a:gd name="T81" fmla="*/ 0 h 248"/>
                <a:gd name="T82" fmla="*/ 0 w 138"/>
                <a:gd name="T83" fmla="*/ 47318 h 248"/>
                <a:gd name="T84" fmla="*/ 0 w 138"/>
                <a:gd name="T85" fmla="*/ 47318 h 2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8" h="248">
                  <a:moveTo>
                    <a:pt x="0" y="32"/>
                  </a:moveTo>
                  <a:lnTo>
                    <a:pt x="6" y="42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20" y="82"/>
                  </a:lnTo>
                  <a:lnTo>
                    <a:pt x="24" y="102"/>
                  </a:lnTo>
                  <a:lnTo>
                    <a:pt x="18" y="114"/>
                  </a:lnTo>
                  <a:lnTo>
                    <a:pt x="20" y="124"/>
                  </a:lnTo>
                  <a:lnTo>
                    <a:pt x="32" y="152"/>
                  </a:lnTo>
                  <a:lnTo>
                    <a:pt x="30" y="164"/>
                  </a:lnTo>
                  <a:lnTo>
                    <a:pt x="32" y="170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8" y="164"/>
                  </a:lnTo>
                  <a:lnTo>
                    <a:pt x="46" y="178"/>
                  </a:lnTo>
                  <a:lnTo>
                    <a:pt x="50" y="202"/>
                  </a:lnTo>
                  <a:lnTo>
                    <a:pt x="50" y="216"/>
                  </a:lnTo>
                  <a:lnTo>
                    <a:pt x="56" y="232"/>
                  </a:lnTo>
                  <a:lnTo>
                    <a:pt x="64" y="248"/>
                  </a:lnTo>
                  <a:lnTo>
                    <a:pt x="116" y="236"/>
                  </a:lnTo>
                  <a:lnTo>
                    <a:pt x="116" y="232"/>
                  </a:lnTo>
                  <a:lnTo>
                    <a:pt x="110" y="226"/>
                  </a:lnTo>
                  <a:lnTo>
                    <a:pt x="110" y="216"/>
                  </a:lnTo>
                  <a:lnTo>
                    <a:pt x="112" y="212"/>
                  </a:lnTo>
                  <a:lnTo>
                    <a:pt x="110" y="202"/>
                  </a:lnTo>
                  <a:lnTo>
                    <a:pt x="106" y="162"/>
                  </a:lnTo>
                  <a:lnTo>
                    <a:pt x="106" y="150"/>
                  </a:lnTo>
                  <a:lnTo>
                    <a:pt x="110" y="126"/>
                  </a:lnTo>
                  <a:lnTo>
                    <a:pt x="114" y="110"/>
                  </a:lnTo>
                  <a:lnTo>
                    <a:pt x="116" y="100"/>
                  </a:lnTo>
                  <a:lnTo>
                    <a:pt x="110" y="90"/>
                  </a:lnTo>
                  <a:lnTo>
                    <a:pt x="110" y="82"/>
                  </a:lnTo>
                  <a:lnTo>
                    <a:pt x="114" y="76"/>
                  </a:lnTo>
                  <a:lnTo>
                    <a:pt x="130" y="64"/>
                  </a:lnTo>
                  <a:lnTo>
                    <a:pt x="138" y="42"/>
                  </a:lnTo>
                  <a:lnTo>
                    <a:pt x="130" y="28"/>
                  </a:lnTo>
                  <a:lnTo>
                    <a:pt x="128" y="22"/>
                  </a:lnTo>
                  <a:lnTo>
                    <a:pt x="132" y="18"/>
                  </a:lnTo>
                  <a:lnTo>
                    <a:pt x="130" y="14"/>
                  </a:lnTo>
                  <a:lnTo>
                    <a:pt x="12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0" name="Freeform 110"/>
            <p:cNvSpPr>
              <a:spLocks/>
            </p:cNvSpPr>
            <p:nvPr/>
          </p:nvSpPr>
          <p:spPr bwMode="auto">
            <a:xfrm>
              <a:off x="8332203" y="2159379"/>
              <a:ext cx="218735" cy="470836"/>
            </a:xfrm>
            <a:custGeom>
              <a:avLst/>
              <a:gdLst>
                <a:gd name="T0" fmla="*/ 184352 w 126"/>
                <a:gd name="T1" fmla="*/ 341417 h 274"/>
                <a:gd name="T2" fmla="*/ 178405 w 126"/>
                <a:gd name="T3" fmla="*/ 338474 h 274"/>
                <a:gd name="T4" fmla="*/ 169485 w 126"/>
                <a:gd name="T5" fmla="*/ 338474 h 274"/>
                <a:gd name="T6" fmla="*/ 160564 w 126"/>
                <a:gd name="T7" fmla="*/ 356133 h 274"/>
                <a:gd name="T8" fmla="*/ 151644 w 126"/>
                <a:gd name="T9" fmla="*/ 359076 h 274"/>
                <a:gd name="T10" fmla="*/ 151644 w 126"/>
                <a:gd name="T11" fmla="*/ 367906 h 274"/>
                <a:gd name="T12" fmla="*/ 151644 w 126"/>
                <a:gd name="T13" fmla="*/ 370849 h 274"/>
                <a:gd name="T14" fmla="*/ 148671 w 126"/>
                <a:gd name="T15" fmla="*/ 367906 h 274"/>
                <a:gd name="T16" fmla="*/ 142724 w 126"/>
                <a:gd name="T17" fmla="*/ 370849 h 274"/>
                <a:gd name="T18" fmla="*/ 142724 w 126"/>
                <a:gd name="T19" fmla="*/ 376736 h 274"/>
                <a:gd name="T20" fmla="*/ 14867 w 126"/>
                <a:gd name="T21" fmla="*/ 403225 h 274"/>
                <a:gd name="T22" fmla="*/ 14867 w 126"/>
                <a:gd name="T23" fmla="*/ 397339 h 274"/>
                <a:gd name="T24" fmla="*/ 5947 w 126"/>
                <a:gd name="T25" fmla="*/ 388509 h 274"/>
                <a:gd name="T26" fmla="*/ 5947 w 126"/>
                <a:gd name="T27" fmla="*/ 373793 h 274"/>
                <a:gd name="T28" fmla="*/ 8920 w 126"/>
                <a:gd name="T29" fmla="*/ 367906 h 274"/>
                <a:gd name="T30" fmla="*/ 5947 w 126"/>
                <a:gd name="T31" fmla="*/ 353190 h 274"/>
                <a:gd name="T32" fmla="*/ 0 w 126"/>
                <a:gd name="T33" fmla="*/ 294325 h 274"/>
                <a:gd name="T34" fmla="*/ 0 w 126"/>
                <a:gd name="T35" fmla="*/ 276665 h 274"/>
                <a:gd name="T36" fmla="*/ 5947 w 126"/>
                <a:gd name="T37" fmla="*/ 241346 h 274"/>
                <a:gd name="T38" fmla="*/ 11894 w 126"/>
                <a:gd name="T39" fmla="*/ 217800 h 274"/>
                <a:gd name="T40" fmla="*/ 14867 w 126"/>
                <a:gd name="T41" fmla="*/ 203084 h 274"/>
                <a:gd name="T42" fmla="*/ 5947 w 126"/>
                <a:gd name="T43" fmla="*/ 188368 h 274"/>
                <a:gd name="T44" fmla="*/ 5947 w 126"/>
                <a:gd name="T45" fmla="*/ 176595 h 274"/>
                <a:gd name="T46" fmla="*/ 11894 w 126"/>
                <a:gd name="T47" fmla="*/ 167765 h 274"/>
                <a:gd name="T48" fmla="*/ 35681 w 126"/>
                <a:gd name="T49" fmla="*/ 150106 h 274"/>
                <a:gd name="T50" fmla="*/ 47575 w 126"/>
                <a:gd name="T51" fmla="*/ 117730 h 274"/>
                <a:gd name="T52" fmla="*/ 35681 w 126"/>
                <a:gd name="T53" fmla="*/ 97127 h 274"/>
                <a:gd name="T54" fmla="*/ 32708 w 126"/>
                <a:gd name="T55" fmla="*/ 88297 h 274"/>
                <a:gd name="T56" fmla="*/ 38654 w 126"/>
                <a:gd name="T57" fmla="*/ 82411 h 274"/>
                <a:gd name="T58" fmla="*/ 35681 w 126"/>
                <a:gd name="T59" fmla="*/ 76524 h 274"/>
                <a:gd name="T60" fmla="*/ 29734 w 126"/>
                <a:gd name="T61" fmla="*/ 55922 h 274"/>
                <a:gd name="T62" fmla="*/ 35681 w 126"/>
                <a:gd name="T63" fmla="*/ 29432 h 274"/>
                <a:gd name="T64" fmla="*/ 29734 w 126"/>
                <a:gd name="T65" fmla="*/ 20603 h 274"/>
                <a:gd name="T66" fmla="*/ 32708 w 126"/>
                <a:gd name="T67" fmla="*/ 14716 h 274"/>
                <a:gd name="T68" fmla="*/ 38654 w 126"/>
                <a:gd name="T69" fmla="*/ 14716 h 274"/>
                <a:gd name="T70" fmla="*/ 44601 w 126"/>
                <a:gd name="T71" fmla="*/ 5886 h 274"/>
                <a:gd name="T72" fmla="*/ 50548 w 126"/>
                <a:gd name="T73" fmla="*/ 8830 h 274"/>
                <a:gd name="T74" fmla="*/ 56495 w 126"/>
                <a:gd name="T75" fmla="*/ 8830 h 274"/>
                <a:gd name="T76" fmla="*/ 62442 w 126"/>
                <a:gd name="T77" fmla="*/ 0 h 274"/>
                <a:gd name="T78" fmla="*/ 145697 w 126"/>
                <a:gd name="T79" fmla="*/ 247233 h 274"/>
                <a:gd name="T80" fmla="*/ 148671 w 126"/>
                <a:gd name="T81" fmla="*/ 253119 h 274"/>
                <a:gd name="T82" fmla="*/ 148671 w 126"/>
                <a:gd name="T83" fmla="*/ 264892 h 274"/>
                <a:gd name="T84" fmla="*/ 148671 w 126"/>
                <a:gd name="T85" fmla="*/ 267836 h 274"/>
                <a:gd name="T86" fmla="*/ 169485 w 126"/>
                <a:gd name="T87" fmla="*/ 285495 h 274"/>
                <a:gd name="T88" fmla="*/ 172458 w 126"/>
                <a:gd name="T89" fmla="*/ 285495 h 274"/>
                <a:gd name="T90" fmla="*/ 175431 w 126"/>
                <a:gd name="T91" fmla="*/ 294325 h 274"/>
                <a:gd name="T92" fmla="*/ 175431 w 126"/>
                <a:gd name="T93" fmla="*/ 297268 h 274"/>
                <a:gd name="T94" fmla="*/ 187325 w 126"/>
                <a:gd name="T95" fmla="*/ 317871 h 274"/>
                <a:gd name="T96" fmla="*/ 187325 w 126"/>
                <a:gd name="T97" fmla="*/ 323757 h 274"/>
                <a:gd name="T98" fmla="*/ 184352 w 126"/>
                <a:gd name="T99" fmla="*/ 332587 h 274"/>
                <a:gd name="T100" fmla="*/ 184352 w 126"/>
                <a:gd name="T101" fmla="*/ 341417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6" h="274">
                  <a:moveTo>
                    <a:pt x="124" y="232"/>
                  </a:moveTo>
                  <a:lnTo>
                    <a:pt x="120" y="230"/>
                  </a:lnTo>
                  <a:lnTo>
                    <a:pt x="114" y="230"/>
                  </a:lnTo>
                  <a:lnTo>
                    <a:pt x="108" y="242"/>
                  </a:lnTo>
                  <a:lnTo>
                    <a:pt x="102" y="244"/>
                  </a:lnTo>
                  <a:lnTo>
                    <a:pt x="102" y="250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96" y="252"/>
                  </a:lnTo>
                  <a:lnTo>
                    <a:pt x="96" y="256"/>
                  </a:lnTo>
                  <a:lnTo>
                    <a:pt x="10" y="274"/>
                  </a:lnTo>
                  <a:lnTo>
                    <a:pt x="10" y="270"/>
                  </a:lnTo>
                  <a:lnTo>
                    <a:pt x="4" y="264"/>
                  </a:lnTo>
                  <a:lnTo>
                    <a:pt x="4" y="254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0" y="200"/>
                  </a:lnTo>
                  <a:lnTo>
                    <a:pt x="0" y="188"/>
                  </a:lnTo>
                  <a:lnTo>
                    <a:pt x="4" y="164"/>
                  </a:lnTo>
                  <a:lnTo>
                    <a:pt x="8" y="148"/>
                  </a:lnTo>
                  <a:lnTo>
                    <a:pt x="10" y="138"/>
                  </a:lnTo>
                  <a:lnTo>
                    <a:pt x="4" y="128"/>
                  </a:lnTo>
                  <a:lnTo>
                    <a:pt x="4" y="120"/>
                  </a:lnTo>
                  <a:lnTo>
                    <a:pt x="8" y="114"/>
                  </a:lnTo>
                  <a:lnTo>
                    <a:pt x="24" y="102"/>
                  </a:lnTo>
                  <a:lnTo>
                    <a:pt x="32" y="80"/>
                  </a:lnTo>
                  <a:lnTo>
                    <a:pt x="24" y="66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24" y="52"/>
                  </a:lnTo>
                  <a:lnTo>
                    <a:pt x="20" y="38"/>
                  </a:lnTo>
                  <a:lnTo>
                    <a:pt x="24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0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200"/>
                  </a:lnTo>
                  <a:lnTo>
                    <a:pt x="118" y="202"/>
                  </a:lnTo>
                  <a:lnTo>
                    <a:pt x="126" y="216"/>
                  </a:lnTo>
                  <a:lnTo>
                    <a:pt x="126" y="220"/>
                  </a:lnTo>
                  <a:lnTo>
                    <a:pt x="124" y="226"/>
                  </a:lnTo>
                  <a:lnTo>
                    <a:pt x="124" y="232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1" name="Freeform 111"/>
            <p:cNvSpPr>
              <a:spLocks/>
            </p:cNvSpPr>
            <p:nvPr/>
          </p:nvSpPr>
          <p:spPr bwMode="auto">
            <a:xfrm>
              <a:off x="8406350" y="1731178"/>
              <a:ext cx="494935" cy="800793"/>
            </a:xfrm>
            <a:custGeom>
              <a:avLst/>
              <a:gdLst>
                <a:gd name="T0" fmla="*/ 82418 w 288"/>
                <a:gd name="T1" fmla="*/ 614855 h 464"/>
                <a:gd name="T2" fmla="*/ 85361 w 288"/>
                <a:gd name="T3" fmla="*/ 632591 h 464"/>
                <a:gd name="T4" fmla="*/ 105966 w 288"/>
                <a:gd name="T5" fmla="*/ 653284 h 464"/>
                <a:gd name="T6" fmla="*/ 111853 w 288"/>
                <a:gd name="T7" fmla="*/ 662152 h 464"/>
                <a:gd name="T8" fmla="*/ 123627 w 288"/>
                <a:gd name="T9" fmla="*/ 685800 h 464"/>
                <a:gd name="T10" fmla="*/ 129514 w 288"/>
                <a:gd name="T11" fmla="*/ 665108 h 464"/>
                <a:gd name="T12" fmla="*/ 138344 w 288"/>
                <a:gd name="T13" fmla="*/ 629635 h 464"/>
                <a:gd name="T14" fmla="*/ 156005 w 288"/>
                <a:gd name="T15" fmla="*/ 591207 h 464"/>
                <a:gd name="T16" fmla="*/ 153062 w 288"/>
                <a:gd name="T17" fmla="*/ 582339 h 464"/>
                <a:gd name="T18" fmla="*/ 173666 w 288"/>
                <a:gd name="T19" fmla="*/ 540954 h 464"/>
                <a:gd name="T20" fmla="*/ 182497 w 288"/>
                <a:gd name="T21" fmla="*/ 555734 h 464"/>
                <a:gd name="T22" fmla="*/ 191327 w 288"/>
                <a:gd name="T23" fmla="*/ 555734 h 464"/>
                <a:gd name="T24" fmla="*/ 191327 w 288"/>
                <a:gd name="T25" fmla="*/ 535042 h 464"/>
                <a:gd name="T26" fmla="*/ 220762 w 288"/>
                <a:gd name="T27" fmla="*/ 526174 h 464"/>
                <a:gd name="T28" fmla="*/ 226649 w 288"/>
                <a:gd name="T29" fmla="*/ 511394 h 464"/>
                <a:gd name="T30" fmla="*/ 244310 w 288"/>
                <a:gd name="T31" fmla="*/ 505482 h 464"/>
                <a:gd name="T32" fmla="*/ 253140 w 288"/>
                <a:gd name="T33" fmla="*/ 484790 h 464"/>
                <a:gd name="T34" fmla="*/ 261971 w 288"/>
                <a:gd name="T35" fmla="*/ 455229 h 464"/>
                <a:gd name="T36" fmla="*/ 267858 w 288"/>
                <a:gd name="T37" fmla="*/ 446361 h 464"/>
                <a:gd name="T38" fmla="*/ 291406 w 288"/>
                <a:gd name="T39" fmla="*/ 443405 h 464"/>
                <a:gd name="T40" fmla="*/ 300236 w 288"/>
                <a:gd name="T41" fmla="*/ 422713 h 464"/>
                <a:gd name="T42" fmla="*/ 317897 w 288"/>
                <a:gd name="T43" fmla="*/ 404977 h 464"/>
                <a:gd name="T44" fmla="*/ 344389 w 288"/>
                <a:gd name="T45" fmla="*/ 416801 h 464"/>
                <a:gd name="T46" fmla="*/ 370880 w 288"/>
                <a:gd name="T47" fmla="*/ 381328 h 464"/>
                <a:gd name="T48" fmla="*/ 400315 w 288"/>
                <a:gd name="T49" fmla="*/ 351768 h 464"/>
                <a:gd name="T50" fmla="*/ 409146 w 288"/>
                <a:gd name="T51" fmla="*/ 348812 h 464"/>
                <a:gd name="T52" fmla="*/ 423863 w 288"/>
                <a:gd name="T53" fmla="*/ 334032 h 464"/>
                <a:gd name="T54" fmla="*/ 415033 w 288"/>
                <a:gd name="T55" fmla="*/ 319252 h 464"/>
                <a:gd name="T56" fmla="*/ 406202 w 288"/>
                <a:gd name="T57" fmla="*/ 316296 h 464"/>
                <a:gd name="T58" fmla="*/ 415033 w 288"/>
                <a:gd name="T59" fmla="*/ 304472 h 464"/>
                <a:gd name="T60" fmla="*/ 406202 w 288"/>
                <a:gd name="T61" fmla="*/ 277867 h 464"/>
                <a:gd name="T62" fmla="*/ 385598 w 288"/>
                <a:gd name="T63" fmla="*/ 271955 h 464"/>
                <a:gd name="T64" fmla="*/ 373824 w 288"/>
                <a:gd name="T65" fmla="*/ 280823 h 464"/>
                <a:gd name="T66" fmla="*/ 353219 w 288"/>
                <a:gd name="T67" fmla="*/ 239439 h 464"/>
                <a:gd name="T68" fmla="*/ 356163 w 288"/>
                <a:gd name="T69" fmla="*/ 227615 h 464"/>
                <a:gd name="T70" fmla="*/ 347332 w 288"/>
                <a:gd name="T71" fmla="*/ 224659 h 464"/>
                <a:gd name="T72" fmla="*/ 326728 w 288"/>
                <a:gd name="T73" fmla="*/ 221703 h 464"/>
                <a:gd name="T74" fmla="*/ 312010 w 288"/>
                <a:gd name="T75" fmla="*/ 218747 h 464"/>
                <a:gd name="T76" fmla="*/ 306123 w 288"/>
                <a:gd name="T77" fmla="*/ 192142 h 464"/>
                <a:gd name="T78" fmla="*/ 208988 w 288"/>
                <a:gd name="T79" fmla="*/ 2956 h 464"/>
                <a:gd name="T80" fmla="*/ 188384 w 288"/>
                <a:gd name="T81" fmla="*/ 2956 h 464"/>
                <a:gd name="T82" fmla="*/ 179553 w 288"/>
                <a:gd name="T83" fmla="*/ 17736 h 464"/>
                <a:gd name="T84" fmla="*/ 158949 w 288"/>
                <a:gd name="T85" fmla="*/ 23648 h 464"/>
                <a:gd name="T86" fmla="*/ 129514 w 288"/>
                <a:gd name="T87" fmla="*/ 44341 h 464"/>
                <a:gd name="T88" fmla="*/ 120683 w 288"/>
                <a:gd name="T89" fmla="*/ 17736 h 464"/>
                <a:gd name="T90" fmla="*/ 108909 w 288"/>
                <a:gd name="T91" fmla="*/ 11824 h 464"/>
                <a:gd name="T92" fmla="*/ 55926 w 288"/>
                <a:gd name="T93" fmla="*/ 141890 h 464"/>
                <a:gd name="T94" fmla="*/ 61813 w 288"/>
                <a:gd name="T95" fmla="*/ 168494 h 464"/>
                <a:gd name="T96" fmla="*/ 58870 w 288"/>
                <a:gd name="T97" fmla="*/ 192142 h 464"/>
                <a:gd name="T98" fmla="*/ 47096 w 288"/>
                <a:gd name="T99" fmla="*/ 209878 h 464"/>
                <a:gd name="T100" fmla="*/ 52983 w 288"/>
                <a:gd name="T101" fmla="*/ 277867 h 464"/>
                <a:gd name="T102" fmla="*/ 35322 w 288"/>
                <a:gd name="T103" fmla="*/ 316296 h 464"/>
                <a:gd name="T104" fmla="*/ 38265 w 288"/>
                <a:gd name="T105" fmla="*/ 339944 h 464"/>
                <a:gd name="T106" fmla="*/ 26491 w 288"/>
                <a:gd name="T107" fmla="*/ 342900 h 464"/>
                <a:gd name="T108" fmla="*/ 26491 w 288"/>
                <a:gd name="T109" fmla="*/ 363592 h 464"/>
                <a:gd name="T110" fmla="*/ 11774 w 288"/>
                <a:gd name="T111" fmla="*/ 360636 h 4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8" h="464">
                  <a:moveTo>
                    <a:pt x="0" y="248"/>
                  </a:moveTo>
                  <a:lnTo>
                    <a:pt x="56" y="416"/>
                  </a:lnTo>
                  <a:lnTo>
                    <a:pt x="58" y="420"/>
                  </a:lnTo>
                  <a:lnTo>
                    <a:pt x="58" y="428"/>
                  </a:lnTo>
                  <a:lnTo>
                    <a:pt x="58" y="430"/>
                  </a:lnTo>
                  <a:lnTo>
                    <a:pt x="72" y="442"/>
                  </a:lnTo>
                  <a:lnTo>
                    <a:pt x="74" y="442"/>
                  </a:lnTo>
                  <a:lnTo>
                    <a:pt x="76" y="448"/>
                  </a:lnTo>
                  <a:lnTo>
                    <a:pt x="76" y="450"/>
                  </a:lnTo>
                  <a:lnTo>
                    <a:pt x="84" y="464"/>
                  </a:lnTo>
                  <a:lnTo>
                    <a:pt x="86" y="462"/>
                  </a:lnTo>
                  <a:lnTo>
                    <a:pt x="88" y="450"/>
                  </a:lnTo>
                  <a:lnTo>
                    <a:pt x="88" y="438"/>
                  </a:lnTo>
                  <a:lnTo>
                    <a:pt x="94" y="426"/>
                  </a:lnTo>
                  <a:lnTo>
                    <a:pt x="100" y="408"/>
                  </a:lnTo>
                  <a:lnTo>
                    <a:pt x="106" y="400"/>
                  </a:lnTo>
                  <a:lnTo>
                    <a:pt x="108" y="396"/>
                  </a:lnTo>
                  <a:lnTo>
                    <a:pt x="104" y="394"/>
                  </a:lnTo>
                  <a:lnTo>
                    <a:pt x="100" y="384"/>
                  </a:lnTo>
                  <a:lnTo>
                    <a:pt x="118" y="366"/>
                  </a:lnTo>
                  <a:lnTo>
                    <a:pt x="122" y="368"/>
                  </a:lnTo>
                  <a:lnTo>
                    <a:pt x="124" y="376"/>
                  </a:lnTo>
                  <a:lnTo>
                    <a:pt x="126" y="378"/>
                  </a:lnTo>
                  <a:lnTo>
                    <a:pt x="130" y="376"/>
                  </a:lnTo>
                  <a:lnTo>
                    <a:pt x="130" y="368"/>
                  </a:lnTo>
                  <a:lnTo>
                    <a:pt x="130" y="362"/>
                  </a:lnTo>
                  <a:lnTo>
                    <a:pt x="144" y="360"/>
                  </a:lnTo>
                  <a:lnTo>
                    <a:pt x="150" y="356"/>
                  </a:lnTo>
                  <a:lnTo>
                    <a:pt x="150" y="348"/>
                  </a:lnTo>
                  <a:lnTo>
                    <a:pt x="154" y="346"/>
                  </a:lnTo>
                  <a:lnTo>
                    <a:pt x="160" y="346"/>
                  </a:lnTo>
                  <a:lnTo>
                    <a:pt x="166" y="342"/>
                  </a:lnTo>
                  <a:lnTo>
                    <a:pt x="168" y="338"/>
                  </a:lnTo>
                  <a:lnTo>
                    <a:pt x="172" y="328"/>
                  </a:lnTo>
                  <a:lnTo>
                    <a:pt x="170" y="318"/>
                  </a:lnTo>
                  <a:lnTo>
                    <a:pt x="178" y="308"/>
                  </a:lnTo>
                  <a:lnTo>
                    <a:pt x="178" y="302"/>
                  </a:lnTo>
                  <a:lnTo>
                    <a:pt x="182" y="302"/>
                  </a:lnTo>
                  <a:lnTo>
                    <a:pt x="192" y="304"/>
                  </a:lnTo>
                  <a:lnTo>
                    <a:pt x="198" y="300"/>
                  </a:lnTo>
                  <a:lnTo>
                    <a:pt x="200" y="296"/>
                  </a:lnTo>
                  <a:lnTo>
                    <a:pt x="204" y="286"/>
                  </a:lnTo>
                  <a:lnTo>
                    <a:pt x="208" y="286"/>
                  </a:lnTo>
                  <a:lnTo>
                    <a:pt x="216" y="274"/>
                  </a:lnTo>
                  <a:lnTo>
                    <a:pt x="226" y="276"/>
                  </a:lnTo>
                  <a:lnTo>
                    <a:pt x="234" y="282"/>
                  </a:lnTo>
                  <a:lnTo>
                    <a:pt x="244" y="264"/>
                  </a:lnTo>
                  <a:lnTo>
                    <a:pt x="252" y="258"/>
                  </a:lnTo>
                  <a:lnTo>
                    <a:pt x="268" y="246"/>
                  </a:lnTo>
                  <a:lnTo>
                    <a:pt x="272" y="238"/>
                  </a:lnTo>
                  <a:lnTo>
                    <a:pt x="274" y="236"/>
                  </a:lnTo>
                  <a:lnTo>
                    <a:pt x="278" y="236"/>
                  </a:lnTo>
                  <a:lnTo>
                    <a:pt x="286" y="234"/>
                  </a:lnTo>
                  <a:lnTo>
                    <a:pt x="288" y="226"/>
                  </a:lnTo>
                  <a:lnTo>
                    <a:pt x="288" y="218"/>
                  </a:lnTo>
                  <a:lnTo>
                    <a:pt x="282" y="216"/>
                  </a:lnTo>
                  <a:lnTo>
                    <a:pt x="280" y="216"/>
                  </a:lnTo>
                  <a:lnTo>
                    <a:pt x="276" y="214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4"/>
                  </a:lnTo>
                  <a:lnTo>
                    <a:pt x="262" y="184"/>
                  </a:lnTo>
                  <a:lnTo>
                    <a:pt x="260" y="188"/>
                  </a:lnTo>
                  <a:lnTo>
                    <a:pt x="254" y="190"/>
                  </a:lnTo>
                  <a:lnTo>
                    <a:pt x="248" y="188"/>
                  </a:lnTo>
                  <a:lnTo>
                    <a:pt x="240" y="162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0" y="152"/>
                  </a:lnTo>
                  <a:lnTo>
                    <a:pt x="236" y="152"/>
                  </a:lnTo>
                  <a:lnTo>
                    <a:pt x="232" y="154"/>
                  </a:lnTo>
                  <a:lnTo>
                    <a:pt x="222" y="150"/>
                  </a:lnTo>
                  <a:lnTo>
                    <a:pt x="216" y="150"/>
                  </a:lnTo>
                  <a:lnTo>
                    <a:pt x="212" y="148"/>
                  </a:lnTo>
                  <a:lnTo>
                    <a:pt x="208" y="132"/>
                  </a:lnTo>
                  <a:lnTo>
                    <a:pt x="208" y="130"/>
                  </a:lnTo>
                  <a:lnTo>
                    <a:pt x="172" y="20"/>
                  </a:lnTo>
                  <a:lnTo>
                    <a:pt x="142" y="2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4" y="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08" y="16"/>
                  </a:lnTo>
                  <a:lnTo>
                    <a:pt x="92" y="30"/>
                  </a:lnTo>
                  <a:lnTo>
                    <a:pt x="88" y="30"/>
                  </a:lnTo>
                  <a:lnTo>
                    <a:pt x="82" y="22"/>
                  </a:lnTo>
                  <a:lnTo>
                    <a:pt x="82" y="12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4" y="12"/>
                  </a:lnTo>
                  <a:lnTo>
                    <a:pt x="38" y="96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24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2" y="142"/>
                  </a:lnTo>
                  <a:lnTo>
                    <a:pt x="40" y="176"/>
                  </a:lnTo>
                  <a:lnTo>
                    <a:pt x="36" y="188"/>
                  </a:lnTo>
                  <a:lnTo>
                    <a:pt x="36" y="196"/>
                  </a:lnTo>
                  <a:lnTo>
                    <a:pt x="24" y="214"/>
                  </a:lnTo>
                  <a:lnTo>
                    <a:pt x="22" y="220"/>
                  </a:lnTo>
                  <a:lnTo>
                    <a:pt x="26" y="230"/>
                  </a:lnTo>
                  <a:lnTo>
                    <a:pt x="26" y="232"/>
                  </a:lnTo>
                  <a:lnTo>
                    <a:pt x="18" y="232"/>
                  </a:lnTo>
                  <a:lnTo>
                    <a:pt x="20" y="240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8" y="24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2" name="Freeform 112"/>
            <p:cNvSpPr>
              <a:spLocks/>
            </p:cNvSpPr>
            <p:nvPr/>
          </p:nvSpPr>
          <p:spPr bwMode="auto">
            <a:xfrm>
              <a:off x="5633236" y="4035309"/>
              <a:ext cx="672888" cy="622838"/>
            </a:xfrm>
            <a:custGeom>
              <a:avLst/>
              <a:gdLst>
                <a:gd name="T0" fmla="*/ 0 w 392"/>
                <a:gd name="T1" fmla="*/ 23707 h 360"/>
                <a:gd name="T2" fmla="*/ 517461 w 392"/>
                <a:gd name="T3" fmla="*/ 0 h 360"/>
                <a:gd name="T4" fmla="*/ 514521 w 392"/>
                <a:gd name="T5" fmla="*/ 5927 h 360"/>
                <a:gd name="T6" fmla="*/ 526281 w 392"/>
                <a:gd name="T7" fmla="*/ 14817 h 360"/>
                <a:gd name="T8" fmla="*/ 532161 w 392"/>
                <a:gd name="T9" fmla="*/ 26670 h 360"/>
                <a:gd name="T10" fmla="*/ 529221 w 392"/>
                <a:gd name="T11" fmla="*/ 38523 h 360"/>
                <a:gd name="T12" fmla="*/ 514521 w 392"/>
                <a:gd name="T13" fmla="*/ 50377 h 360"/>
                <a:gd name="T14" fmla="*/ 499820 w 392"/>
                <a:gd name="T15" fmla="*/ 68157 h 360"/>
                <a:gd name="T16" fmla="*/ 496880 w 392"/>
                <a:gd name="T17" fmla="*/ 77047 h 360"/>
                <a:gd name="T18" fmla="*/ 576263 w 392"/>
                <a:gd name="T19" fmla="*/ 71120 h 360"/>
                <a:gd name="T20" fmla="*/ 573323 w 392"/>
                <a:gd name="T21" fmla="*/ 80010 h 360"/>
                <a:gd name="T22" fmla="*/ 576263 w 392"/>
                <a:gd name="T23" fmla="*/ 85937 h 360"/>
                <a:gd name="T24" fmla="*/ 570383 w 392"/>
                <a:gd name="T25" fmla="*/ 97790 h 360"/>
                <a:gd name="T26" fmla="*/ 555682 w 392"/>
                <a:gd name="T27" fmla="*/ 112607 h 360"/>
                <a:gd name="T28" fmla="*/ 549802 w 392"/>
                <a:gd name="T29" fmla="*/ 145203 h 360"/>
                <a:gd name="T30" fmla="*/ 535101 w 392"/>
                <a:gd name="T31" fmla="*/ 162983 h 360"/>
                <a:gd name="T32" fmla="*/ 538041 w 392"/>
                <a:gd name="T33" fmla="*/ 183727 h 360"/>
                <a:gd name="T34" fmla="*/ 535101 w 392"/>
                <a:gd name="T35" fmla="*/ 210397 h 360"/>
                <a:gd name="T36" fmla="*/ 532161 w 392"/>
                <a:gd name="T37" fmla="*/ 210397 h 360"/>
                <a:gd name="T38" fmla="*/ 520401 w 392"/>
                <a:gd name="T39" fmla="*/ 225213 h 360"/>
                <a:gd name="T40" fmla="*/ 517461 w 392"/>
                <a:gd name="T41" fmla="*/ 231140 h 360"/>
                <a:gd name="T42" fmla="*/ 493940 w 392"/>
                <a:gd name="T43" fmla="*/ 251883 h 360"/>
                <a:gd name="T44" fmla="*/ 488059 w 392"/>
                <a:gd name="T45" fmla="*/ 275590 h 360"/>
                <a:gd name="T46" fmla="*/ 488059 w 392"/>
                <a:gd name="T47" fmla="*/ 296333 h 360"/>
                <a:gd name="T48" fmla="*/ 485119 w 392"/>
                <a:gd name="T49" fmla="*/ 311150 h 360"/>
                <a:gd name="T50" fmla="*/ 464539 w 392"/>
                <a:gd name="T51" fmla="*/ 323003 h 360"/>
                <a:gd name="T52" fmla="*/ 449838 w 392"/>
                <a:gd name="T53" fmla="*/ 346710 h 360"/>
                <a:gd name="T54" fmla="*/ 443958 w 392"/>
                <a:gd name="T55" fmla="*/ 352637 h 360"/>
                <a:gd name="T56" fmla="*/ 443958 w 392"/>
                <a:gd name="T57" fmla="*/ 370417 h 360"/>
                <a:gd name="T58" fmla="*/ 432197 w 392"/>
                <a:gd name="T59" fmla="*/ 385233 h 360"/>
                <a:gd name="T60" fmla="*/ 432197 w 392"/>
                <a:gd name="T61" fmla="*/ 400050 h 360"/>
                <a:gd name="T62" fmla="*/ 426317 w 392"/>
                <a:gd name="T63" fmla="*/ 417830 h 360"/>
                <a:gd name="T64" fmla="*/ 414557 w 392"/>
                <a:gd name="T65" fmla="*/ 438573 h 360"/>
                <a:gd name="T66" fmla="*/ 417497 w 392"/>
                <a:gd name="T67" fmla="*/ 462280 h 360"/>
                <a:gd name="T68" fmla="*/ 429257 w 392"/>
                <a:gd name="T69" fmla="*/ 474133 h 360"/>
                <a:gd name="T70" fmla="*/ 432197 w 392"/>
                <a:gd name="T71" fmla="*/ 488950 h 360"/>
                <a:gd name="T72" fmla="*/ 435137 w 392"/>
                <a:gd name="T73" fmla="*/ 491913 h 360"/>
                <a:gd name="T74" fmla="*/ 435137 w 392"/>
                <a:gd name="T75" fmla="*/ 497840 h 360"/>
                <a:gd name="T76" fmla="*/ 429257 w 392"/>
                <a:gd name="T77" fmla="*/ 503767 h 360"/>
                <a:gd name="T78" fmla="*/ 426317 w 392"/>
                <a:gd name="T79" fmla="*/ 515620 h 360"/>
                <a:gd name="T80" fmla="*/ 426317 w 392"/>
                <a:gd name="T81" fmla="*/ 524510 h 360"/>
                <a:gd name="T82" fmla="*/ 73503 w 392"/>
                <a:gd name="T83" fmla="*/ 533400 h 360"/>
                <a:gd name="T84" fmla="*/ 73503 w 392"/>
                <a:gd name="T85" fmla="*/ 456353 h 360"/>
                <a:gd name="T86" fmla="*/ 55862 w 392"/>
                <a:gd name="T87" fmla="*/ 453390 h 360"/>
                <a:gd name="T88" fmla="*/ 41162 w 392"/>
                <a:gd name="T89" fmla="*/ 459317 h 360"/>
                <a:gd name="T90" fmla="*/ 35281 w 392"/>
                <a:gd name="T91" fmla="*/ 456353 h 360"/>
                <a:gd name="T92" fmla="*/ 17641 w 392"/>
                <a:gd name="T93" fmla="*/ 444500 h 360"/>
                <a:gd name="T94" fmla="*/ 20581 w 392"/>
                <a:gd name="T95" fmla="*/ 183727 h 360"/>
                <a:gd name="T96" fmla="*/ 0 w 392"/>
                <a:gd name="T97" fmla="*/ 2370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2" h="360">
                  <a:moveTo>
                    <a:pt x="0" y="16"/>
                  </a:moveTo>
                  <a:lnTo>
                    <a:pt x="352" y="0"/>
                  </a:lnTo>
                  <a:lnTo>
                    <a:pt x="350" y="4"/>
                  </a:lnTo>
                  <a:lnTo>
                    <a:pt x="358" y="10"/>
                  </a:lnTo>
                  <a:lnTo>
                    <a:pt x="362" y="18"/>
                  </a:lnTo>
                  <a:lnTo>
                    <a:pt x="360" y="26"/>
                  </a:lnTo>
                  <a:lnTo>
                    <a:pt x="350" y="34"/>
                  </a:lnTo>
                  <a:lnTo>
                    <a:pt x="340" y="46"/>
                  </a:lnTo>
                  <a:lnTo>
                    <a:pt x="338" y="52"/>
                  </a:lnTo>
                  <a:lnTo>
                    <a:pt x="392" y="48"/>
                  </a:lnTo>
                  <a:lnTo>
                    <a:pt x="390" y="54"/>
                  </a:lnTo>
                  <a:lnTo>
                    <a:pt x="392" y="58"/>
                  </a:lnTo>
                  <a:lnTo>
                    <a:pt x="388" y="66"/>
                  </a:lnTo>
                  <a:lnTo>
                    <a:pt x="378" y="76"/>
                  </a:lnTo>
                  <a:lnTo>
                    <a:pt x="374" y="98"/>
                  </a:lnTo>
                  <a:lnTo>
                    <a:pt x="364" y="110"/>
                  </a:lnTo>
                  <a:lnTo>
                    <a:pt x="366" y="124"/>
                  </a:lnTo>
                  <a:lnTo>
                    <a:pt x="364" y="142"/>
                  </a:lnTo>
                  <a:lnTo>
                    <a:pt x="362" y="142"/>
                  </a:lnTo>
                  <a:lnTo>
                    <a:pt x="354" y="152"/>
                  </a:lnTo>
                  <a:lnTo>
                    <a:pt x="352" y="156"/>
                  </a:lnTo>
                  <a:lnTo>
                    <a:pt x="336" y="170"/>
                  </a:lnTo>
                  <a:lnTo>
                    <a:pt x="332" y="186"/>
                  </a:lnTo>
                  <a:lnTo>
                    <a:pt x="332" y="200"/>
                  </a:lnTo>
                  <a:lnTo>
                    <a:pt x="330" y="210"/>
                  </a:lnTo>
                  <a:lnTo>
                    <a:pt x="316" y="218"/>
                  </a:lnTo>
                  <a:lnTo>
                    <a:pt x="306" y="234"/>
                  </a:lnTo>
                  <a:lnTo>
                    <a:pt x="302" y="238"/>
                  </a:lnTo>
                  <a:lnTo>
                    <a:pt x="302" y="250"/>
                  </a:lnTo>
                  <a:lnTo>
                    <a:pt x="294" y="260"/>
                  </a:lnTo>
                  <a:lnTo>
                    <a:pt x="294" y="270"/>
                  </a:lnTo>
                  <a:lnTo>
                    <a:pt x="290" y="282"/>
                  </a:lnTo>
                  <a:lnTo>
                    <a:pt x="282" y="296"/>
                  </a:lnTo>
                  <a:lnTo>
                    <a:pt x="284" y="312"/>
                  </a:lnTo>
                  <a:lnTo>
                    <a:pt x="292" y="320"/>
                  </a:lnTo>
                  <a:lnTo>
                    <a:pt x="294" y="330"/>
                  </a:lnTo>
                  <a:lnTo>
                    <a:pt x="296" y="332"/>
                  </a:lnTo>
                  <a:lnTo>
                    <a:pt x="296" y="336"/>
                  </a:lnTo>
                  <a:lnTo>
                    <a:pt x="292" y="340"/>
                  </a:lnTo>
                  <a:lnTo>
                    <a:pt x="290" y="348"/>
                  </a:lnTo>
                  <a:lnTo>
                    <a:pt x="290" y="354"/>
                  </a:lnTo>
                  <a:lnTo>
                    <a:pt x="50" y="360"/>
                  </a:lnTo>
                  <a:lnTo>
                    <a:pt x="50" y="308"/>
                  </a:lnTo>
                  <a:lnTo>
                    <a:pt x="38" y="306"/>
                  </a:lnTo>
                  <a:lnTo>
                    <a:pt x="28" y="310"/>
                  </a:lnTo>
                  <a:lnTo>
                    <a:pt x="24" y="308"/>
                  </a:lnTo>
                  <a:lnTo>
                    <a:pt x="12" y="300"/>
                  </a:lnTo>
                  <a:lnTo>
                    <a:pt x="14" y="1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3" name="Freeform 113"/>
            <p:cNvSpPr>
              <a:spLocks/>
            </p:cNvSpPr>
            <p:nvPr/>
          </p:nvSpPr>
          <p:spPr bwMode="auto">
            <a:xfrm>
              <a:off x="3004709" y="2906415"/>
              <a:ext cx="771133" cy="950942"/>
            </a:xfrm>
            <a:custGeom>
              <a:avLst/>
              <a:gdLst>
                <a:gd name="T0" fmla="*/ 580441 w 446"/>
                <a:gd name="T1" fmla="*/ 814388 h 554"/>
                <a:gd name="T2" fmla="*/ 660400 w 446"/>
                <a:gd name="T3" fmla="*/ 232262 h 554"/>
                <a:gd name="T4" fmla="*/ 444215 w 446"/>
                <a:gd name="T5" fmla="*/ 199922 h 554"/>
                <a:gd name="T6" fmla="*/ 464945 w 446"/>
                <a:gd name="T7" fmla="*/ 58801 h 554"/>
                <a:gd name="T8" fmla="*/ 142149 w 446"/>
                <a:gd name="T9" fmla="*/ 0 h 554"/>
                <a:gd name="T10" fmla="*/ 0 w 446"/>
                <a:gd name="T11" fmla="*/ 723247 h 554"/>
                <a:gd name="T12" fmla="*/ 0 w 446"/>
                <a:gd name="T13" fmla="*/ 723247 h 554"/>
                <a:gd name="T14" fmla="*/ 580441 w 446"/>
                <a:gd name="T15" fmla="*/ 814388 h 5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" h="554">
                  <a:moveTo>
                    <a:pt x="392" y="554"/>
                  </a:moveTo>
                  <a:lnTo>
                    <a:pt x="446" y="158"/>
                  </a:lnTo>
                  <a:lnTo>
                    <a:pt x="300" y="136"/>
                  </a:lnTo>
                  <a:lnTo>
                    <a:pt x="314" y="40"/>
                  </a:lnTo>
                  <a:lnTo>
                    <a:pt x="96" y="0"/>
                  </a:lnTo>
                  <a:lnTo>
                    <a:pt x="0" y="492"/>
                  </a:lnTo>
                  <a:lnTo>
                    <a:pt x="392" y="55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Freeform 114"/>
            <p:cNvSpPr>
              <a:spLocks/>
            </p:cNvSpPr>
            <p:nvPr/>
          </p:nvSpPr>
          <p:spPr bwMode="auto">
            <a:xfrm>
              <a:off x="3136321" y="1690396"/>
              <a:ext cx="1388410" cy="878647"/>
            </a:xfrm>
            <a:custGeom>
              <a:avLst/>
              <a:gdLst>
                <a:gd name="T0" fmla="*/ 416016 w 806"/>
                <a:gd name="T1" fmla="*/ 663949 h 510"/>
                <a:gd name="T2" fmla="*/ 404214 w 806"/>
                <a:gd name="T3" fmla="*/ 737721 h 510"/>
                <a:gd name="T4" fmla="*/ 392412 w 806"/>
                <a:gd name="T5" fmla="*/ 708212 h 510"/>
                <a:gd name="T6" fmla="*/ 362907 w 806"/>
                <a:gd name="T7" fmla="*/ 705261 h 510"/>
                <a:gd name="T8" fmla="*/ 336353 w 806"/>
                <a:gd name="T9" fmla="*/ 717064 h 510"/>
                <a:gd name="T10" fmla="*/ 318650 w 806"/>
                <a:gd name="T11" fmla="*/ 711163 h 510"/>
                <a:gd name="T12" fmla="*/ 283245 w 806"/>
                <a:gd name="T13" fmla="*/ 705261 h 510"/>
                <a:gd name="T14" fmla="*/ 265542 w 806"/>
                <a:gd name="T15" fmla="*/ 717064 h 510"/>
                <a:gd name="T16" fmla="*/ 236037 w 806"/>
                <a:gd name="T17" fmla="*/ 705261 h 510"/>
                <a:gd name="T18" fmla="*/ 221285 w 806"/>
                <a:gd name="T19" fmla="*/ 722966 h 510"/>
                <a:gd name="T20" fmla="*/ 197681 w 806"/>
                <a:gd name="T21" fmla="*/ 699359 h 510"/>
                <a:gd name="T22" fmla="*/ 203582 w 806"/>
                <a:gd name="T23" fmla="*/ 675752 h 510"/>
                <a:gd name="T24" fmla="*/ 188830 w 806"/>
                <a:gd name="T25" fmla="*/ 652145 h 510"/>
                <a:gd name="T26" fmla="*/ 165226 w 806"/>
                <a:gd name="T27" fmla="*/ 631489 h 510"/>
                <a:gd name="T28" fmla="*/ 174078 w 806"/>
                <a:gd name="T29" fmla="*/ 610833 h 510"/>
                <a:gd name="T30" fmla="*/ 156375 w 806"/>
                <a:gd name="T31" fmla="*/ 575422 h 510"/>
                <a:gd name="T32" fmla="*/ 159325 w 806"/>
                <a:gd name="T33" fmla="*/ 528208 h 510"/>
                <a:gd name="T34" fmla="*/ 147523 w 806"/>
                <a:gd name="T35" fmla="*/ 519355 h 510"/>
                <a:gd name="T36" fmla="*/ 141622 w 806"/>
                <a:gd name="T37" fmla="*/ 507552 h 510"/>
                <a:gd name="T38" fmla="*/ 106217 w 806"/>
                <a:gd name="T39" fmla="*/ 534110 h 510"/>
                <a:gd name="T40" fmla="*/ 79663 w 806"/>
                <a:gd name="T41" fmla="*/ 516404 h 510"/>
                <a:gd name="T42" fmla="*/ 82613 w 806"/>
                <a:gd name="T43" fmla="*/ 495748 h 510"/>
                <a:gd name="T44" fmla="*/ 100316 w 806"/>
                <a:gd name="T45" fmla="*/ 472141 h 510"/>
                <a:gd name="T46" fmla="*/ 97365 w 806"/>
                <a:gd name="T47" fmla="*/ 457387 h 510"/>
                <a:gd name="T48" fmla="*/ 109167 w 806"/>
                <a:gd name="T49" fmla="*/ 424927 h 510"/>
                <a:gd name="T50" fmla="*/ 129821 w 806"/>
                <a:gd name="T51" fmla="*/ 371811 h 510"/>
                <a:gd name="T52" fmla="*/ 100316 w 806"/>
                <a:gd name="T53" fmla="*/ 360008 h 510"/>
                <a:gd name="T54" fmla="*/ 85564 w 806"/>
                <a:gd name="T55" fmla="*/ 348204 h 510"/>
                <a:gd name="T56" fmla="*/ 73762 w 806"/>
                <a:gd name="T57" fmla="*/ 309843 h 510"/>
                <a:gd name="T58" fmla="*/ 29505 w 806"/>
                <a:gd name="T59" fmla="*/ 247874 h 510"/>
                <a:gd name="T60" fmla="*/ 11802 w 806"/>
                <a:gd name="T61" fmla="*/ 224267 h 510"/>
                <a:gd name="T62" fmla="*/ 23604 w 806"/>
                <a:gd name="T63" fmla="*/ 203611 h 510"/>
                <a:gd name="T64" fmla="*/ 0 w 806"/>
                <a:gd name="T65" fmla="*/ 138691 h 510"/>
                <a:gd name="T66" fmla="*/ 135721 w 806"/>
                <a:gd name="T67" fmla="*/ 17705 h 510"/>
                <a:gd name="T68" fmla="*/ 722864 w 806"/>
                <a:gd name="T69" fmla="*/ 118035 h 510"/>
                <a:gd name="T70" fmla="*/ 1153632 w 806"/>
                <a:gd name="T71" fmla="*/ 610833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06" h="510">
                  <a:moveTo>
                    <a:pt x="772" y="510"/>
                  </a:moveTo>
                  <a:lnTo>
                    <a:pt x="282" y="450"/>
                  </a:lnTo>
                  <a:lnTo>
                    <a:pt x="274" y="500"/>
                  </a:lnTo>
                  <a:lnTo>
                    <a:pt x="268" y="492"/>
                  </a:lnTo>
                  <a:lnTo>
                    <a:pt x="266" y="480"/>
                  </a:lnTo>
                  <a:lnTo>
                    <a:pt x="256" y="472"/>
                  </a:lnTo>
                  <a:lnTo>
                    <a:pt x="246" y="478"/>
                  </a:lnTo>
                  <a:lnTo>
                    <a:pt x="248" y="486"/>
                  </a:lnTo>
                  <a:lnTo>
                    <a:pt x="228" y="486"/>
                  </a:lnTo>
                  <a:lnTo>
                    <a:pt x="224" y="488"/>
                  </a:lnTo>
                  <a:lnTo>
                    <a:pt x="216" y="482"/>
                  </a:lnTo>
                  <a:lnTo>
                    <a:pt x="196" y="482"/>
                  </a:lnTo>
                  <a:lnTo>
                    <a:pt x="192" y="478"/>
                  </a:lnTo>
                  <a:lnTo>
                    <a:pt x="188" y="478"/>
                  </a:lnTo>
                  <a:lnTo>
                    <a:pt x="180" y="486"/>
                  </a:lnTo>
                  <a:lnTo>
                    <a:pt x="174" y="484"/>
                  </a:lnTo>
                  <a:lnTo>
                    <a:pt x="160" y="478"/>
                  </a:lnTo>
                  <a:lnTo>
                    <a:pt x="154" y="480"/>
                  </a:lnTo>
                  <a:lnTo>
                    <a:pt x="150" y="490"/>
                  </a:lnTo>
                  <a:lnTo>
                    <a:pt x="140" y="484"/>
                  </a:lnTo>
                  <a:lnTo>
                    <a:pt x="134" y="474"/>
                  </a:lnTo>
                  <a:lnTo>
                    <a:pt x="134" y="470"/>
                  </a:lnTo>
                  <a:lnTo>
                    <a:pt x="138" y="458"/>
                  </a:lnTo>
                  <a:lnTo>
                    <a:pt x="136" y="450"/>
                  </a:lnTo>
                  <a:lnTo>
                    <a:pt x="128" y="442"/>
                  </a:lnTo>
                  <a:lnTo>
                    <a:pt x="120" y="442"/>
                  </a:lnTo>
                  <a:lnTo>
                    <a:pt x="112" y="428"/>
                  </a:lnTo>
                  <a:lnTo>
                    <a:pt x="118" y="420"/>
                  </a:lnTo>
                  <a:lnTo>
                    <a:pt x="118" y="414"/>
                  </a:lnTo>
                  <a:lnTo>
                    <a:pt x="110" y="402"/>
                  </a:lnTo>
                  <a:lnTo>
                    <a:pt x="106" y="390"/>
                  </a:lnTo>
                  <a:lnTo>
                    <a:pt x="106" y="370"/>
                  </a:lnTo>
                  <a:lnTo>
                    <a:pt x="108" y="358"/>
                  </a:lnTo>
                  <a:lnTo>
                    <a:pt x="104" y="354"/>
                  </a:lnTo>
                  <a:lnTo>
                    <a:pt x="100" y="352"/>
                  </a:lnTo>
                  <a:lnTo>
                    <a:pt x="98" y="344"/>
                  </a:lnTo>
                  <a:lnTo>
                    <a:pt x="96" y="344"/>
                  </a:lnTo>
                  <a:lnTo>
                    <a:pt x="92" y="344"/>
                  </a:lnTo>
                  <a:lnTo>
                    <a:pt x="72" y="362"/>
                  </a:lnTo>
                  <a:lnTo>
                    <a:pt x="68" y="362"/>
                  </a:lnTo>
                  <a:lnTo>
                    <a:pt x="54" y="350"/>
                  </a:lnTo>
                  <a:lnTo>
                    <a:pt x="58" y="342"/>
                  </a:lnTo>
                  <a:lnTo>
                    <a:pt x="56" y="336"/>
                  </a:lnTo>
                  <a:lnTo>
                    <a:pt x="56" y="328"/>
                  </a:lnTo>
                  <a:lnTo>
                    <a:pt x="68" y="320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8" y="294"/>
                  </a:lnTo>
                  <a:lnTo>
                    <a:pt x="74" y="288"/>
                  </a:lnTo>
                  <a:lnTo>
                    <a:pt x="72" y="284"/>
                  </a:lnTo>
                  <a:lnTo>
                    <a:pt x="88" y="252"/>
                  </a:lnTo>
                  <a:lnTo>
                    <a:pt x="84" y="246"/>
                  </a:lnTo>
                  <a:lnTo>
                    <a:pt x="68" y="244"/>
                  </a:lnTo>
                  <a:lnTo>
                    <a:pt x="68" y="236"/>
                  </a:lnTo>
                  <a:lnTo>
                    <a:pt x="58" y="236"/>
                  </a:lnTo>
                  <a:lnTo>
                    <a:pt x="52" y="222"/>
                  </a:lnTo>
                  <a:lnTo>
                    <a:pt x="50" y="210"/>
                  </a:lnTo>
                  <a:lnTo>
                    <a:pt x="38" y="184"/>
                  </a:lnTo>
                  <a:lnTo>
                    <a:pt x="20" y="168"/>
                  </a:lnTo>
                  <a:lnTo>
                    <a:pt x="12" y="156"/>
                  </a:lnTo>
                  <a:lnTo>
                    <a:pt x="8" y="152"/>
                  </a:lnTo>
                  <a:lnTo>
                    <a:pt x="12" y="146"/>
                  </a:lnTo>
                  <a:lnTo>
                    <a:pt x="16" y="138"/>
                  </a:lnTo>
                  <a:lnTo>
                    <a:pt x="12" y="120"/>
                  </a:lnTo>
                  <a:lnTo>
                    <a:pt x="0" y="94"/>
                  </a:lnTo>
                  <a:lnTo>
                    <a:pt x="18" y="0"/>
                  </a:lnTo>
                  <a:lnTo>
                    <a:pt x="92" y="12"/>
                  </a:lnTo>
                  <a:lnTo>
                    <a:pt x="288" y="46"/>
                  </a:lnTo>
                  <a:lnTo>
                    <a:pt x="490" y="80"/>
                  </a:lnTo>
                  <a:lnTo>
                    <a:pt x="806" y="112"/>
                  </a:lnTo>
                  <a:lnTo>
                    <a:pt x="782" y="414"/>
                  </a:lnTo>
                  <a:lnTo>
                    <a:pt x="772" y="51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69056" tIns="34529" rIns="69056" bIns="34529" anchor="ctr" anchorCtr="0">
              <a:noAutofit/>
            </a:bodyPr>
            <a:lstStyle/>
            <a:p>
              <a:pPr algn="ctr" defTabSz="642732">
                <a:buClr>
                  <a:srgbClr val="000000"/>
                </a:buClr>
              </a:pPr>
              <a:endParaRPr lang="en-US" sz="703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5" name="Freeform 115"/>
            <p:cNvSpPr>
              <a:spLocks/>
            </p:cNvSpPr>
            <p:nvPr/>
          </p:nvSpPr>
          <p:spPr bwMode="auto">
            <a:xfrm>
              <a:off x="3523740" y="2465237"/>
              <a:ext cx="939819" cy="782256"/>
            </a:xfrm>
            <a:custGeom>
              <a:avLst/>
              <a:gdLst>
                <a:gd name="T0" fmla="*/ 757864 w 548"/>
                <a:gd name="T1" fmla="*/ 669925 h 456"/>
                <a:gd name="T2" fmla="*/ 781363 w 548"/>
                <a:gd name="T3" fmla="*/ 376098 h 456"/>
                <a:gd name="T4" fmla="*/ 804863 w 548"/>
                <a:gd name="T5" fmla="*/ 88148 h 456"/>
                <a:gd name="T6" fmla="*/ 85186 w 548"/>
                <a:gd name="T7" fmla="*/ 0 h 456"/>
                <a:gd name="T8" fmla="*/ 73436 w 548"/>
                <a:gd name="T9" fmla="*/ 73457 h 456"/>
                <a:gd name="T10" fmla="*/ 23500 w 548"/>
                <a:gd name="T11" fmla="*/ 434864 h 456"/>
                <a:gd name="T12" fmla="*/ 20562 w 548"/>
                <a:gd name="T13" fmla="*/ 434864 h 456"/>
                <a:gd name="T14" fmla="*/ 0 w 548"/>
                <a:gd name="T15" fmla="*/ 575900 h 456"/>
                <a:gd name="T16" fmla="*/ 214434 w 548"/>
                <a:gd name="T17" fmla="*/ 608221 h 456"/>
                <a:gd name="T18" fmla="*/ 757864 w 548"/>
                <a:gd name="T19" fmla="*/ 669925 h 456"/>
                <a:gd name="T20" fmla="*/ 757864 w 548"/>
                <a:gd name="T21" fmla="*/ 669925 h 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8" h="456">
                  <a:moveTo>
                    <a:pt x="516" y="456"/>
                  </a:moveTo>
                  <a:lnTo>
                    <a:pt x="532" y="256"/>
                  </a:lnTo>
                  <a:lnTo>
                    <a:pt x="548" y="60"/>
                  </a:lnTo>
                  <a:lnTo>
                    <a:pt x="58" y="0"/>
                  </a:lnTo>
                  <a:lnTo>
                    <a:pt x="50" y="50"/>
                  </a:lnTo>
                  <a:lnTo>
                    <a:pt x="16" y="296"/>
                  </a:lnTo>
                  <a:lnTo>
                    <a:pt x="14" y="296"/>
                  </a:lnTo>
                  <a:lnTo>
                    <a:pt x="0" y="392"/>
                  </a:lnTo>
                  <a:lnTo>
                    <a:pt x="146" y="414"/>
                  </a:lnTo>
                  <a:lnTo>
                    <a:pt x="516" y="45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6" name="Freeform 116"/>
            <p:cNvSpPr>
              <a:spLocks/>
            </p:cNvSpPr>
            <p:nvPr/>
          </p:nvSpPr>
          <p:spPr bwMode="auto">
            <a:xfrm>
              <a:off x="4483950" y="1885034"/>
              <a:ext cx="886062" cy="556106"/>
            </a:xfrm>
            <a:custGeom>
              <a:avLst/>
              <a:gdLst>
                <a:gd name="T0" fmla="*/ 0 w 516"/>
                <a:gd name="T1" fmla="*/ 443912 h 324"/>
                <a:gd name="T2" fmla="*/ 35294 w 516"/>
                <a:gd name="T3" fmla="*/ 0 h 324"/>
                <a:gd name="T4" fmla="*/ 370589 w 516"/>
                <a:gd name="T5" fmla="*/ 23519 h 324"/>
                <a:gd name="T6" fmla="*/ 700001 w 516"/>
                <a:gd name="T7" fmla="*/ 32338 h 324"/>
                <a:gd name="T8" fmla="*/ 700001 w 516"/>
                <a:gd name="T9" fmla="*/ 44097 h 324"/>
                <a:gd name="T10" fmla="*/ 711766 w 516"/>
                <a:gd name="T11" fmla="*/ 79375 h 324"/>
                <a:gd name="T12" fmla="*/ 705884 w 516"/>
                <a:gd name="T13" fmla="*/ 91134 h 324"/>
                <a:gd name="T14" fmla="*/ 702943 w 516"/>
                <a:gd name="T15" fmla="*/ 114653 h 324"/>
                <a:gd name="T16" fmla="*/ 705884 w 516"/>
                <a:gd name="T17" fmla="*/ 155810 h 324"/>
                <a:gd name="T18" fmla="*/ 714707 w 516"/>
                <a:gd name="T19" fmla="*/ 202847 h 324"/>
                <a:gd name="T20" fmla="*/ 726472 w 516"/>
                <a:gd name="T21" fmla="*/ 214606 h 324"/>
                <a:gd name="T22" fmla="*/ 735296 w 516"/>
                <a:gd name="T23" fmla="*/ 258704 h 324"/>
                <a:gd name="T24" fmla="*/ 738237 w 516"/>
                <a:gd name="T25" fmla="*/ 332199 h 324"/>
                <a:gd name="T26" fmla="*/ 741178 w 516"/>
                <a:gd name="T27" fmla="*/ 346898 h 324"/>
                <a:gd name="T28" fmla="*/ 741178 w 516"/>
                <a:gd name="T29" fmla="*/ 373356 h 324"/>
                <a:gd name="T30" fmla="*/ 744119 w 516"/>
                <a:gd name="T31" fmla="*/ 382176 h 324"/>
                <a:gd name="T32" fmla="*/ 758825 w 516"/>
                <a:gd name="T33" fmla="*/ 435093 h 324"/>
                <a:gd name="T34" fmla="*/ 758825 w 516"/>
                <a:gd name="T35" fmla="*/ 455671 h 324"/>
                <a:gd name="T36" fmla="*/ 758825 w 516"/>
                <a:gd name="T37" fmla="*/ 476250 h 324"/>
                <a:gd name="T38" fmla="*/ 0 w 516"/>
                <a:gd name="T39" fmla="*/ 443912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16" h="324">
                  <a:moveTo>
                    <a:pt x="0" y="302"/>
                  </a:moveTo>
                  <a:lnTo>
                    <a:pt x="24" y="0"/>
                  </a:lnTo>
                  <a:lnTo>
                    <a:pt x="252" y="16"/>
                  </a:lnTo>
                  <a:lnTo>
                    <a:pt x="476" y="22"/>
                  </a:lnTo>
                  <a:lnTo>
                    <a:pt x="476" y="30"/>
                  </a:lnTo>
                  <a:lnTo>
                    <a:pt x="484" y="54"/>
                  </a:lnTo>
                  <a:lnTo>
                    <a:pt x="480" y="62"/>
                  </a:lnTo>
                  <a:lnTo>
                    <a:pt x="478" y="78"/>
                  </a:lnTo>
                  <a:lnTo>
                    <a:pt x="480" y="106"/>
                  </a:lnTo>
                  <a:lnTo>
                    <a:pt x="486" y="138"/>
                  </a:lnTo>
                  <a:lnTo>
                    <a:pt x="494" y="146"/>
                  </a:lnTo>
                  <a:lnTo>
                    <a:pt x="500" y="176"/>
                  </a:lnTo>
                  <a:lnTo>
                    <a:pt x="502" y="226"/>
                  </a:lnTo>
                  <a:lnTo>
                    <a:pt x="504" y="236"/>
                  </a:lnTo>
                  <a:lnTo>
                    <a:pt x="504" y="254"/>
                  </a:lnTo>
                  <a:lnTo>
                    <a:pt x="506" y="260"/>
                  </a:lnTo>
                  <a:lnTo>
                    <a:pt x="516" y="296"/>
                  </a:lnTo>
                  <a:lnTo>
                    <a:pt x="516" y="310"/>
                  </a:lnTo>
                  <a:lnTo>
                    <a:pt x="516" y="32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Freeform 117"/>
            <p:cNvSpPr>
              <a:spLocks/>
            </p:cNvSpPr>
            <p:nvPr/>
          </p:nvSpPr>
          <p:spPr bwMode="auto">
            <a:xfrm>
              <a:off x="4439462" y="2404066"/>
              <a:ext cx="947234" cy="637668"/>
            </a:xfrm>
            <a:custGeom>
              <a:avLst/>
              <a:gdLst>
                <a:gd name="T0" fmla="*/ 0 w 552"/>
                <a:gd name="T1" fmla="*/ 428659 h 372"/>
                <a:gd name="T2" fmla="*/ 23513 w 552"/>
                <a:gd name="T3" fmla="*/ 140929 h 372"/>
                <a:gd name="T4" fmla="*/ 38209 w 552"/>
                <a:gd name="T5" fmla="*/ 0 h 372"/>
                <a:gd name="T6" fmla="*/ 796517 w 552"/>
                <a:gd name="T7" fmla="*/ 32296 h 372"/>
                <a:gd name="T8" fmla="*/ 796517 w 552"/>
                <a:gd name="T9" fmla="*/ 44040 h 372"/>
                <a:gd name="T10" fmla="*/ 790639 w 552"/>
                <a:gd name="T11" fmla="*/ 58720 h 372"/>
                <a:gd name="T12" fmla="*/ 770065 w 552"/>
                <a:gd name="T13" fmla="*/ 79273 h 372"/>
                <a:gd name="T14" fmla="*/ 773004 w 552"/>
                <a:gd name="T15" fmla="*/ 91017 h 372"/>
                <a:gd name="T16" fmla="*/ 811213 w 552"/>
                <a:gd name="T17" fmla="*/ 126249 h 372"/>
                <a:gd name="T18" fmla="*/ 811213 w 552"/>
                <a:gd name="T19" fmla="*/ 393427 h 372"/>
                <a:gd name="T20" fmla="*/ 802395 w 552"/>
                <a:gd name="T21" fmla="*/ 390491 h 372"/>
                <a:gd name="T22" fmla="*/ 793578 w 552"/>
                <a:gd name="T23" fmla="*/ 393427 h 372"/>
                <a:gd name="T24" fmla="*/ 799456 w 552"/>
                <a:gd name="T25" fmla="*/ 402235 h 372"/>
                <a:gd name="T26" fmla="*/ 802395 w 552"/>
                <a:gd name="T27" fmla="*/ 411043 h 372"/>
                <a:gd name="T28" fmla="*/ 796517 w 552"/>
                <a:gd name="T29" fmla="*/ 425723 h 372"/>
                <a:gd name="T30" fmla="*/ 805335 w 552"/>
                <a:gd name="T31" fmla="*/ 431595 h 372"/>
                <a:gd name="T32" fmla="*/ 811213 w 552"/>
                <a:gd name="T33" fmla="*/ 455083 h 372"/>
                <a:gd name="T34" fmla="*/ 802395 w 552"/>
                <a:gd name="T35" fmla="*/ 460955 h 372"/>
                <a:gd name="T36" fmla="*/ 802395 w 552"/>
                <a:gd name="T37" fmla="*/ 475635 h 372"/>
                <a:gd name="T38" fmla="*/ 793578 w 552"/>
                <a:gd name="T39" fmla="*/ 499124 h 372"/>
                <a:gd name="T40" fmla="*/ 802395 w 552"/>
                <a:gd name="T41" fmla="*/ 525548 h 372"/>
                <a:gd name="T42" fmla="*/ 808274 w 552"/>
                <a:gd name="T43" fmla="*/ 540228 h 372"/>
                <a:gd name="T44" fmla="*/ 805335 w 552"/>
                <a:gd name="T45" fmla="*/ 546100 h 372"/>
                <a:gd name="T46" fmla="*/ 784760 w 552"/>
                <a:gd name="T47" fmla="*/ 528484 h 372"/>
                <a:gd name="T48" fmla="*/ 737734 w 552"/>
                <a:gd name="T49" fmla="*/ 499124 h 372"/>
                <a:gd name="T50" fmla="*/ 725977 w 552"/>
                <a:gd name="T51" fmla="*/ 496188 h 372"/>
                <a:gd name="T52" fmla="*/ 705403 w 552"/>
                <a:gd name="T53" fmla="*/ 496188 h 372"/>
                <a:gd name="T54" fmla="*/ 690707 w 552"/>
                <a:gd name="T55" fmla="*/ 504996 h 372"/>
                <a:gd name="T56" fmla="*/ 676011 w 552"/>
                <a:gd name="T57" fmla="*/ 510868 h 372"/>
                <a:gd name="T58" fmla="*/ 658376 w 552"/>
                <a:gd name="T59" fmla="*/ 504996 h 372"/>
                <a:gd name="T60" fmla="*/ 652497 w 552"/>
                <a:gd name="T61" fmla="*/ 487380 h 372"/>
                <a:gd name="T62" fmla="*/ 640741 w 552"/>
                <a:gd name="T63" fmla="*/ 478572 h 372"/>
                <a:gd name="T64" fmla="*/ 626045 w 552"/>
                <a:gd name="T65" fmla="*/ 484444 h 372"/>
                <a:gd name="T66" fmla="*/ 605471 w 552"/>
                <a:gd name="T67" fmla="*/ 484444 h 372"/>
                <a:gd name="T68" fmla="*/ 590775 w 552"/>
                <a:gd name="T69" fmla="*/ 460955 h 372"/>
                <a:gd name="T70" fmla="*/ 0 w 552"/>
                <a:gd name="T71" fmla="*/ 428659 h 3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52" h="372">
                  <a:moveTo>
                    <a:pt x="0" y="292"/>
                  </a:moveTo>
                  <a:lnTo>
                    <a:pt x="16" y="96"/>
                  </a:lnTo>
                  <a:lnTo>
                    <a:pt x="26" y="0"/>
                  </a:lnTo>
                  <a:lnTo>
                    <a:pt x="542" y="22"/>
                  </a:lnTo>
                  <a:lnTo>
                    <a:pt x="542" y="30"/>
                  </a:lnTo>
                  <a:lnTo>
                    <a:pt x="538" y="40"/>
                  </a:lnTo>
                  <a:lnTo>
                    <a:pt x="524" y="54"/>
                  </a:lnTo>
                  <a:lnTo>
                    <a:pt x="526" y="62"/>
                  </a:lnTo>
                  <a:lnTo>
                    <a:pt x="552" y="86"/>
                  </a:lnTo>
                  <a:lnTo>
                    <a:pt x="552" y="268"/>
                  </a:lnTo>
                  <a:lnTo>
                    <a:pt x="546" y="266"/>
                  </a:lnTo>
                  <a:lnTo>
                    <a:pt x="540" y="268"/>
                  </a:lnTo>
                  <a:lnTo>
                    <a:pt x="544" y="274"/>
                  </a:lnTo>
                  <a:lnTo>
                    <a:pt x="546" y="280"/>
                  </a:lnTo>
                  <a:lnTo>
                    <a:pt x="542" y="290"/>
                  </a:lnTo>
                  <a:lnTo>
                    <a:pt x="548" y="294"/>
                  </a:lnTo>
                  <a:lnTo>
                    <a:pt x="552" y="310"/>
                  </a:lnTo>
                  <a:lnTo>
                    <a:pt x="546" y="314"/>
                  </a:lnTo>
                  <a:lnTo>
                    <a:pt x="546" y="324"/>
                  </a:lnTo>
                  <a:lnTo>
                    <a:pt x="540" y="340"/>
                  </a:lnTo>
                  <a:lnTo>
                    <a:pt x="546" y="358"/>
                  </a:lnTo>
                  <a:lnTo>
                    <a:pt x="550" y="368"/>
                  </a:lnTo>
                  <a:lnTo>
                    <a:pt x="548" y="372"/>
                  </a:lnTo>
                  <a:lnTo>
                    <a:pt x="534" y="360"/>
                  </a:lnTo>
                  <a:lnTo>
                    <a:pt x="502" y="340"/>
                  </a:lnTo>
                  <a:lnTo>
                    <a:pt x="494" y="338"/>
                  </a:lnTo>
                  <a:lnTo>
                    <a:pt x="480" y="338"/>
                  </a:lnTo>
                  <a:lnTo>
                    <a:pt x="470" y="344"/>
                  </a:lnTo>
                  <a:lnTo>
                    <a:pt x="460" y="348"/>
                  </a:lnTo>
                  <a:lnTo>
                    <a:pt x="448" y="344"/>
                  </a:lnTo>
                  <a:lnTo>
                    <a:pt x="444" y="332"/>
                  </a:lnTo>
                  <a:lnTo>
                    <a:pt x="436" y="326"/>
                  </a:lnTo>
                  <a:lnTo>
                    <a:pt x="426" y="330"/>
                  </a:lnTo>
                  <a:lnTo>
                    <a:pt x="412" y="330"/>
                  </a:lnTo>
                  <a:lnTo>
                    <a:pt x="402" y="314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Freeform 118"/>
            <p:cNvSpPr>
              <a:spLocks/>
            </p:cNvSpPr>
            <p:nvPr/>
          </p:nvSpPr>
          <p:spPr bwMode="auto">
            <a:xfrm>
              <a:off x="5366305" y="2845243"/>
              <a:ext cx="815622" cy="535715"/>
            </a:xfrm>
            <a:custGeom>
              <a:avLst/>
              <a:gdLst>
                <a:gd name="T0" fmla="*/ 565873 w 474"/>
                <a:gd name="T1" fmla="*/ 0 h 312"/>
                <a:gd name="T2" fmla="*/ 586504 w 474"/>
                <a:gd name="T3" fmla="*/ 26469 h 312"/>
                <a:gd name="T4" fmla="*/ 577662 w 474"/>
                <a:gd name="T5" fmla="*/ 49996 h 312"/>
                <a:gd name="T6" fmla="*/ 592399 w 474"/>
                <a:gd name="T7" fmla="*/ 108815 h 312"/>
                <a:gd name="T8" fmla="*/ 636608 w 474"/>
                <a:gd name="T9" fmla="*/ 129402 h 312"/>
                <a:gd name="T10" fmla="*/ 645449 w 474"/>
                <a:gd name="T11" fmla="*/ 149988 h 312"/>
                <a:gd name="T12" fmla="*/ 669027 w 474"/>
                <a:gd name="T13" fmla="*/ 179398 h 312"/>
                <a:gd name="T14" fmla="*/ 698500 w 474"/>
                <a:gd name="T15" fmla="*/ 217630 h 312"/>
                <a:gd name="T16" fmla="*/ 689658 w 474"/>
                <a:gd name="T17" fmla="*/ 244099 h 312"/>
                <a:gd name="T18" fmla="*/ 680816 w 474"/>
                <a:gd name="T19" fmla="*/ 264685 h 312"/>
                <a:gd name="T20" fmla="*/ 645449 w 474"/>
                <a:gd name="T21" fmla="*/ 291154 h 312"/>
                <a:gd name="T22" fmla="*/ 615977 w 474"/>
                <a:gd name="T23" fmla="*/ 299977 h 312"/>
                <a:gd name="T24" fmla="*/ 598293 w 474"/>
                <a:gd name="T25" fmla="*/ 320563 h 312"/>
                <a:gd name="T26" fmla="*/ 613030 w 474"/>
                <a:gd name="T27" fmla="*/ 347032 h 312"/>
                <a:gd name="T28" fmla="*/ 613030 w 474"/>
                <a:gd name="T29" fmla="*/ 376441 h 312"/>
                <a:gd name="T30" fmla="*/ 580610 w 474"/>
                <a:gd name="T31" fmla="*/ 423497 h 312"/>
                <a:gd name="T32" fmla="*/ 577662 w 474"/>
                <a:gd name="T33" fmla="*/ 447024 h 312"/>
                <a:gd name="T34" fmla="*/ 533454 w 474"/>
                <a:gd name="T35" fmla="*/ 426438 h 312"/>
                <a:gd name="T36" fmla="*/ 88418 w 474"/>
                <a:gd name="T37" fmla="*/ 432319 h 312"/>
                <a:gd name="T38" fmla="*/ 88418 w 474"/>
                <a:gd name="T39" fmla="*/ 405851 h 312"/>
                <a:gd name="T40" fmla="*/ 76629 w 474"/>
                <a:gd name="T41" fmla="*/ 382323 h 312"/>
                <a:gd name="T42" fmla="*/ 79576 w 474"/>
                <a:gd name="T43" fmla="*/ 358796 h 312"/>
                <a:gd name="T44" fmla="*/ 67787 w 474"/>
                <a:gd name="T45" fmla="*/ 329386 h 312"/>
                <a:gd name="T46" fmla="*/ 67787 w 474"/>
                <a:gd name="T47" fmla="*/ 305859 h 312"/>
                <a:gd name="T48" fmla="*/ 50103 w 474"/>
                <a:gd name="T49" fmla="*/ 282331 h 312"/>
                <a:gd name="T50" fmla="*/ 41262 w 474"/>
                <a:gd name="T51" fmla="*/ 258803 h 312"/>
                <a:gd name="T52" fmla="*/ 20631 w 474"/>
                <a:gd name="T53" fmla="*/ 223512 h 312"/>
                <a:gd name="T54" fmla="*/ 29473 w 474"/>
                <a:gd name="T55" fmla="*/ 194103 h 312"/>
                <a:gd name="T56" fmla="*/ 11789 w 474"/>
                <a:gd name="T57" fmla="*/ 170575 h 312"/>
                <a:gd name="T58" fmla="*/ 8842 w 474"/>
                <a:gd name="T59" fmla="*/ 149988 h 312"/>
                <a:gd name="T60" fmla="*/ 8842 w 474"/>
                <a:gd name="T61" fmla="*/ 99992 h 312"/>
                <a:gd name="T62" fmla="*/ 17684 w 474"/>
                <a:gd name="T63" fmla="*/ 79406 h 312"/>
                <a:gd name="T64" fmla="*/ 2947 w 474"/>
                <a:gd name="T65" fmla="*/ 49996 h 312"/>
                <a:gd name="T66" fmla="*/ 5895 w 474"/>
                <a:gd name="T67" fmla="*/ 26469 h 312"/>
                <a:gd name="T68" fmla="*/ 8842 w 474"/>
                <a:gd name="T69" fmla="*/ 14705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74" h="312">
                  <a:moveTo>
                    <a:pt x="12" y="12"/>
                  </a:moveTo>
                  <a:lnTo>
                    <a:pt x="384" y="0"/>
                  </a:lnTo>
                  <a:lnTo>
                    <a:pt x="390" y="12"/>
                  </a:lnTo>
                  <a:lnTo>
                    <a:pt x="398" y="18"/>
                  </a:lnTo>
                  <a:lnTo>
                    <a:pt x="396" y="26"/>
                  </a:lnTo>
                  <a:lnTo>
                    <a:pt x="392" y="34"/>
                  </a:lnTo>
                  <a:lnTo>
                    <a:pt x="396" y="46"/>
                  </a:lnTo>
                  <a:lnTo>
                    <a:pt x="402" y="74"/>
                  </a:lnTo>
                  <a:lnTo>
                    <a:pt x="424" y="82"/>
                  </a:lnTo>
                  <a:lnTo>
                    <a:pt x="432" y="88"/>
                  </a:lnTo>
                  <a:lnTo>
                    <a:pt x="434" y="98"/>
                  </a:lnTo>
                  <a:lnTo>
                    <a:pt x="438" y="102"/>
                  </a:lnTo>
                  <a:lnTo>
                    <a:pt x="452" y="114"/>
                  </a:lnTo>
                  <a:lnTo>
                    <a:pt x="454" y="122"/>
                  </a:lnTo>
                  <a:lnTo>
                    <a:pt x="468" y="130"/>
                  </a:lnTo>
                  <a:lnTo>
                    <a:pt x="474" y="148"/>
                  </a:lnTo>
                  <a:lnTo>
                    <a:pt x="472" y="156"/>
                  </a:lnTo>
                  <a:lnTo>
                    <a:pt x="468" y="166"/>
                  </a:lnTo>
                  <a:lnTo>
                    <a:pt x="462" y="172"/>
                  </a:lnTo>
                  <a:lnTo>
                    <a:pt x="462" y="180"/>
                  </a:lnTo>
                  <a:lnTo>
                    <a:pt x="450" y="194"/>
                  </a:lnTo>
                  <a:lnTo>
                    <a:pt x="438" y="198"/>
                  </a:lnTo>
                  <a:lnTo>
                    <a:pt x="434" y="202"/>
                  </a:lnTo>
                  <a:lnTo>
                    <a:pt x="418" y="204"/>
                  </a:lnTo>
                  <a:lnTo>
                    <a:pt x="412" y="208"/>
                  </a:lnTo>
                  <a:lnTo>
                    <a:pt x="406" y="218"/>
                  </a:lnTo>
                  <a:lnTo>
                    <a:pt x="408" y="226"/>
                  </a:lnTo>
                  <a:lnTo>
                    <a:pt x="416" y="236"/>
                  </a:lnTo>
                  <a:lnTo>
                    <a:pt x="420" y="242"/>
                  </a:lnTo>
                  <a:lnTo>
                    <a:pt x="416" y="256"/>
                  </a:lnTo>
                  <a:lnTo>
                    <a:pt x="406" y="282"/>
                  </a:lnTo>
                  <a:lnTo>
                    <a:pt x="394" y="288"/>
                  </a:lnTo>
                  <a:lnTo>
                    <a:pt x="390" y="296"/>
                  </a:lnTo>
                  <a:lnTo>
                    <a:pt x="392" y="304"/>
                  </a:lnTo>
                  <a:lnTo>
                    <a:pt x="386" y="312"/>
                  </a:lnTo>
                  <a:lnTo>
                    <a:pt x="362" y="290"/>
                  </a:lnTo>
                  <a:lnTo>
                    <a:pt x="62" y="298"/>
                  </a:lnTo>
                  <a:lnTo>
                    <a:pt x="60" y="294"/>
                  </a:lnTo>
                  <a:lnTo>
                    <a:pt x="56" y="284"/>
                  </a:lnTo>
                  <a:lnTo>
                    <a:pt x="60" y="276"/>
                  </a:lnTo>
                  <a:lnTo>
                    <a:pt x="54" y="268"/>
                  </a:lnTo>
                  <a:lnTo>
                    <a:pt x="52" y="260"/>
                  </a:lnTo>
                  <a:lnTo>
                    <a:pt x="56" y="252"/>
                  </a:lnTo>
                  <a:lnTo>
                    <a:pt x="54" y="244"/>
                  </a:lnTo>
                  <a:lnTo>
                    <a:pt x="44" y="240"/>
                  </a:lnTo>
                  <a:lnTo>
                    <a:pt x="46" y="224"/>
                  </a:lnTo>
                  <a:lnTo>
                    <a:pt x="48" y="216"/>
                  </a:lnTo>
                  <a:lnTo>
                    <a:pt x="46" y="208"/>
                  </a:lnTo>
                  <a:lnTo>
                    <a:pt x="36" y="200"/>
                  </a:lnTo>
                  <a:lnTo>
                    <a:pt x="34" y="192"/>
                  </a:lnTo>
                  <a:lnTo>
                    <a:pt x="36" y="184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4" y="152"/>
                  </a:lnTo>
                  <a:lnTo>
                    <a:pt x="20" y="138"/>
                  </a:lnTo>
                  <a:lnTo>
                    <a:pt x="20" y="132"/>
                  </a:lnTo>
                  <a:lnTo>
                    <a:pt x="10" y="126"/>
                  </a:lnTo>
                  <a:lnTo>
                    <a:pt x="8" y="116"/>
                  </a:lnTo>
                  <a:lnTo>
                    <a:pt x="10" y="112"/>
                  </a:lnTo>
                  <a:lnTo>
                    <a:pt x="6" y="102"/>
                  </a:lnTo>
                  <a:lnTo>
                    <a:pt x="0" y="84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12" y="54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9" name="Freeform 119"/>
            <p:cNvSpPr>
              <a:spLocks/>
            </p:cNvSpPr>
            <p:nvPr/>
          </p:nvSpPr>
          <p:spPr bwMode="auto">
            <a:xfrm>
              <a:off x="5811189" y="2250209"/>
              <a:ext cx="717377" cy="763718"/>
            </a:xfrm>
            <a:custGeom>
              <a:avLst/>
              <a:gdLst>
                <a:gd name="T0" fmla="*/ 256969 w 416"/>
                <a:gd name="T1" fmla="*/ 639252 h 442"/>
                <a:gd name="T2" fmla="*/ 212664 w 416"/>
                <a:gd name="T3" fmla="*/ 618536 h 442"/>
                <a:gd name="T4" fmla="*/ 197896 w 416"/>
                <a:gd name="T5" fmla="*/ 559346 h 442"/>
                <a:gd name="T6" fmla="*/ 206757 w 416"/>
                <a:gd name="T7" fmla="*/ 535670 h 442"/>
                <a:gd name="T8" fmla="*/ 186081 w 416"/>
                <a:gd name="T9" fmla="*/ 509034 h 442"/>
                <a:gd name="T10" fmla="*/ 183127 w 416"/>
                <a:gd name="T11" fmla="*/ 461682 h 442"/>
                <a:gd name="T12" fmla="*/ 147683 w 416"/>
                <a:gd name="T13" fmla="*/ 432087 h 442"/>
                <a:gd name="T14" fmla="*/ 106332 w 416"/>
                <a:gd name="T15" fmla="*/ 387695 h 442"/>
                <a:gd name="T16" fmla="*/ 67934 w 416"/>
                <a:gd name="T17" fmla="*/ 366978 h 442"/>
                <a:gd name="T18" fmla="*/ 62027 w 416"/>
                <a:gd name="T19" fmla="*/ 358100 h 442"/>
                <a:gd name="T20" fmla="*/ 32490 w 416"/>
                <a:gd name="T21" fmla="*/ 346262 h 442"/>
                <a:gd name="T22" fmla="*/ 14768 w 416"/>
                <a:gd name="T23" fmla="*/ 328505 h 442"/>
                <a:gd name="T24" fmla="*/ 20676 w 416"/>
                <a:gd name="T25" fmla="*/ 266355 h 442"/>
                <a:gd name="T26" fmla="*/ 26583 w 416"/>
                <a:gd name="T27" fmla="*/ 236760 h 442"/>
                <a:gd name="T28" fmla="*/ 0 w 416"/>
                <a:gd name="T29" fmla="*/ 210125 h 442"/>
                <a:gd name="T30" fmla="*/ 11815 w 416"/>
                <a:gd name="T31" fmla="*/ 183489 h 442"/>
                <a:gd name="T32" fmla="*/ 41351 w 416"/>
                <a:gd name="T33" fmla="*/ 145016 h 442"/>
                <a:gd name="T34" fmla="*/ 59073 w 416"/>
                <a:gd name="T35" fmla="*/ 133178 h 442"/>
                <a:gd name="T36" fmla="*/ 64981 w 416"/>
                <a:gd name="T37" fmla="*/ 47352 h 442"/>
                <a:gd name="T38" fmla="*/ 82703 w 416"/>
                <a:gd name="T39" fmla="*/ 41433 h 442"/>
                <a:gd name="T40" fmla="*/ 115193 w 416"/>
                <a:gd name="T41" fmla="*/ 44393 h 442"/>
                <a:gd name="T42" fmla="*/ 191988 w 416"/>
                <a:gd name="T43" fmla="*/ 0 h 442"/>
                <a:gd name="T44" fmla="*/ 206757 w 416"/>
                <a:gd name="T45" fmla="*/ 2960 h 442"/>
                <a:gd name="T46" fmla="*/ 200849 w 416"/>
                <a:gd name="T47" fmla="*/ 23676 h 442"/>
                <a:gd name="T48" fmla="*/ 194942 w 416"/>
                <a:gd name="T49" fmla="*/ 50312 h 442"/>
                <a:gd name="T50" fmla="*/ 224479 w 416"/>
                <a:gd name="T51" fmla="*/ 41433 h 442"/>
                <a:gd name="T52" fmla="*/ 248108 w 416"/>
                <a:gd name="T53" fmla="*/ 50312 h 442"/>
                <a:gd name="T54" fmla="*/ 268784 w 416"/>
                <a:gd name="T55" fmla="*/ 62150 h 442"/>
                <a:gd name="T56" fmla="*/ 280598 w 416"/>
                <a:gd name="T57" fmla="*/ 82866 h 442"/>
                <a:gd name="T58" fmla="*/ 383977 w 416"/>
                <a:gd name="T59" fmla="*/ 106542 h 442"/>
                <a:gd name="T60" fmla="*/ 416467 w 416"/>
                <a:gd name="T61" fmla="*/ 124299 h 442"/>
                <a:gd name="T62" fmla="*/ 434189 w 416"/>
                <a:gd name="T63" fmla="*/ 130218 h 442"/>
                <a:gd name="T64" fmla="*/ 446004 w 416"/>
                <a:gd name="T65" fmla="*/ 124299 h 442"/>
                <a:gd name="T66" fmla="*/ 484402 w 416"/>
                <a:gd name="T67" fmla="*/ 133178 h 442"/>
                <a:gd name="T68" fmla="*/ 487355 w 416"/>
                <a:gd name="T69" fmla="*/ 142056 h 442"/>
                <a:gd name="T70" fmla="*/ 502124 w 416"/>
                <a:gd name="T71" fmla="*/ 150935 h 442"/>
                <a:gd name="T72" fmla="*/ 525753 w 416"/>
                <a:gd name="T73" fmla="*/ 174611 h 442"/>
                <a:gd name="T74" fmla="*/ 522799 w 416"/>
                <a:gd name="T75" fmla="*/ 213084 h 442"/>
                <a:gd name="T76" fmla="*/ 543475 w 416"/>
                <a:gd name="T77" fmla="*/ 210125 h 442"/>
                <a:gd name="T78" fmla="*/ 534614 w 416"/>
                <a:gd name="T79" fmla="*/ 224922 h 442"/>
                <a:gd name="T80" fmla="*/ 555290 w 416"/>
                <a:gd name="T81" fmla="*/ 251558 h 442"/>
                <a:gd name="T82" fmla="*/ 531660 w 416"/>
                <a:gd name="T83" fmla="*/ 278193 h 442"/>
                <a:gd name="T84" fmla="*/ 513938 w 416"/>
                <a:gd name="T85" fmla="*/ 322586 h 442"/>
                <a:gd name="T86" fmla="*/ 516892 w 416"/>
                <a:gd name="T87" fmla="*/ 337383 h 442"/>
                <a:gd name="T88" fmla="*/ 549382 w 416"/>
                <a:gd name="T89" fmla="*/ 295950 h 442"/>
                <a:gd name="T90" fmla="*/ 575965 w 416"/>
                <a:gd name="T91" fmla="*/ 278193 h 442"/>
                <a:gd name="T92" fmla="*/ 587780 w 416"/>
                <a:gd name="T93" fmla="*/ 260436 h 442"/>
                <a:gd name="T94" fmla="*/ 590734 w 416"/>
                <a:gd name="T95" fmla="*/ 239720 h 442"/>
                <a:gd name="T96" fmla="*/ 596641 w 416"/>
                <a:gd name="T97" fmla="*/ 227882 h 442"/>
                <a:gd name="T98" fmla="*/ 605502 w 416"/>
                <a:gd name="T99" fmla="*/ 216044 h 442"/>
                <a:gd name="T100" fmla="*/ 614363 w 416"/>
                <a:gd name="T101" fmla="*/ 221963 h 442"/>
                <a:gd name="T102" fmla="*/ 596641 w 416"/>
                <a:gd name="T103" fmla="*/ 278193 h 442"/>
                <a:gd name="T104" fmla="*/ 584826 w 416"/>
                <a:gd name="T105" fmla="*/ 298910 h 442"/>
                <a:gd name="T106" fmla="*/ 573012 w 416"/>
                <a:gd name="T107" fmla="*/ 337383 h 442"/>
                <a:gd name="T108" fmla="*/ 570058 w 416"/>
                <a:gd name="T109" fmla="*/ 381776 h 442"/>
                <a:gd name="T110" fmla="*/ 555290 w 416"/>
                <a:gd name="T111" fmla="*/ 405452 h 442"/>
                <a:gd name="T112" fmla="*/ 561197 w 416"/>
                <a:gd name="T113" fmla="*/ 461682 h 442"/>
                <a:gd name="T114" fmla="*/ 543475 w 416"/>
                <a:gd name="T115" fmla="*/ 506075 h 442"/>
                <a:gd name="T116" fmla="*/ 564151 w 416"/>
                <a:gd name="T117" fmla="*/ 597819 h 442"/>
                <a:gd name="T118" fmla="*/ 564151 w 416"/>
                <a:gd name="T119" fmla="*/ 609657 h 442"/>
                <a:gd name="T120" fmla="*/ 564151 w 416"/>
                <a:gd name="T121" fmla="*/ 633333 h 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6" h="442">
                  <a:moveTo>
                    <a:pt x="176" y="442"/>
                  </a:moveTo>
                  <a:lnTo>
                    <a:pt x="174" y="432"/>
                  </a:lnTo>
                  <a:lnTo>
                    <a:pt x="166" y="426"/>
                  </a:lnTo>
                  <a:lnTo>
                    <a:pt x="144" y="418"/>
                  </a:lnTo>
                  <a:lnTo>
                    <a:pt x="138" y="390"/>
                  </a:lnTo>
                  <a:lnTo>
                    <a:pt x="134" y="378"/>
                  </a:lnTo>
                  <a:lnTo>
                    <a:pt x="138" y="370"/>
                  </a:lnTo>
                  <a:lnTo>
                    <a:pt x="140" y="362"/>
                  </a:lnTo>
                  <a:lnTo>
                    <a:pt x="132" y="356"/>
                  </a:lnTo>
                  <a:lnTo>
                    <a:pt x="126" y="344"/>
                  </a:lnTo>
                  <a:lnTo>
                    <a:pt x="124" y="324"/>
                  </a:lnTo>
                  <a:lnTo>
                    <a:pt x="124" y="312"/>
                  </a:lnTo>
                  <a:lnTo>
                    <a:pt x="122" y="306"/>
                  </a:lnTo>
                  <a:lnTo>
                    <a:pt x="100" y="292"/>
                  </a:lnTo>
                  <a:lnTo>
                    <a:pt x="80" y="276"/>
                  </a:lnTo>
                  <a:lnTo>
                    <a:pt x="72" y="262"/>
                  </a:lnTo>
                  <a:lnTo>
                    <a:pt x="52" y="252"/>
                  </a:lnTo>
                  <a:lnTo>
                    <a:pt x="46" y="248"/>
                  </a:lnTo>
                  <a:lnTo>
                    <a:pt x="46" y="244"/>
                  </a:lnTo>
                  <a:lnTo>
                    <a:pt x="42" y="242"/>
                  </a:lnTo>
                  <a:lnTo>
                    <a:pt x="24" y="238"/>
                  </a:lnTo>
                  <a:lnTo>
                    <a:pt x="22" y="234"/>
                  </a:lnTo>
                  <a:lnTo>
                    <a:pt x="14" y="228"/>
                  </a:lnTo>
                  <a:lnTo>
                    <a:pt x="10" y="222"/>
                  </a:lnTo>
                  <a:lnTo>
                    <a:pt x="10" y="198"/>
                  </a:lnTo>
                  <a:lnTo>
                    <a:pt x="14" y="180"/>
                  </a:lnTo>
                  <a:lnTo>
                    <a:pt x="12" y="170"/>
                  </a:lnTo>
                  <a:lnTo>
                    <a:pt x="18" y="160"/>
                  </a:lnTo>
                  <a:lnTo>
                    <a:pt x="10" y="146"/>
                  </a:lnTo>
                  <a:lnTo>
                    <a:pt x="0" y="142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14"/>
                  </a:lnTo>
                  <a:lnTo>
                    <a:pt x="28" y="98"/>
                  </a:lnTo>
                  <a:lnTo>
                    <a:pt x="36" y="96"/>
                  </a:lnTo>
                  <a:lnTo>
                    <a:pt x="40" y="90"/>
                  </a:lnTo>
                  <a:lnTo>
                    <a:pt x="38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6" y="18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2" y="34"/>
                  </a:lnTo>
                  <a:lnTo>
                    <a:pt x="146" y="28"/>
                  </a:lnTo>
                  <a:lnTo>
                    <a:pt x="152" y="28"/>
                  </a:lnTo>
                  <a:lnTo>
                    <a:pt x="160" y="36"/>
                  </a:lnTo>
                  <a:lnTo>
                    <a:pt x="168" y="34"/>
                  </a:lnTo>
                  <a:lnTo>
                    <a:pt x="172" y="40"/>
                  </a:lnTo>
                  <a:lnTo>
                    <a:pt x="182" y="42"/>
                  </a:lnTo>
                  <a:lnTo>
                    <a:pt x="188" y="46"/>
                  </a:lnTo>
                  <a:lnTo>
                    <a:pt x="190" y="56"/>
                  </a:lnTo>
                  <a:lnTo>
                    <a:pt x="196" y="60"/>
                  </a:lnTo>
                  <a:lnTo>
                    <a:pt x="260" y="72"/>
                  </a:lnTo>
                  <a:lnTo>
                    <a:pt x="268" y="72"/>
                  </a:lnTo>
                  <a:lnTo>
                    <a:pt x="282" y="84"/>
                  </a:lnTo>
                  <a:lnTo>
                    <a:pt x="292" y="84"/>
                  </a:lnTo>
                  <a:lnTo>
                    <a:pt x="294" y="88"/>
                  </a:lnTo>
                  <a:lnTo>
                    <a:pt x="298" y="84"/>
                  </a:lnTo>
                  <a:lnTo>
                    <a:pt x="302" y="84"/>
                  </a:lnTo>
                  <a:lnTo>
                    <a:pt x="318" y="86"/>
                  </a:lnTo>
                  <a:lnTo>
                    <a:pt x="328" y="90"/>
                  </a:lnTo>
                  <a:lnTo>
                    <a:pt x="334" y="94"/>
                  </a:lnTo>
                  <a:lnTo>
                    <a:pt x="330" y="96"/>
                  </a:lnTo>
                  <a:lnTo>
                    <a:pt x="330" y="100"/>
                  </a:lnTo>
                  <a:lnTo>
                    <a:pt x="340" y="102"/>
                  </a:lnTo>
                  <a:lnTo>
                    <a:pt x="354" y="110"/>
                  </a:lnTo>
                  <a:lnTo>
                    <a:pt x="356" y="118"/>
                  </a:lnTo>
                  <a:lnTo>
                    <a:pt x="352" y="142"/>
                  </a:lnTo>
                  <a:lnTo>
                    <a:pt x="354" y="144"/>
                  </a:lnTo>
                  <a:lnTo>
                    <a:pt x="366" y="142"/>
                  </a:lnTo>
                  <a:lnTo>
                    <a:pt x="368" y="142"/>
                  </a:lnTo>
                  <a:lnTo>
                    <a:pt x="366" y="148"/>
                  </a:lnTo>
                  <a:lnTo>
                    <a:pt x="362" y="152"/>
                  </a:lnTo>
                  <a:lnTo>
                    <a:pt x="366" y="164"/>
                  </a:lnTo>
                  <a:lnTo>
                    <a:pt x="376" y="170"/>
                  </a:lnTo>
                  <a:lnTo>
                    <a:pt x="374" y="172"/>
                  </a:lnTo>
                  <a:lnTo>
                    <a:pt x="360" y="188"/>
                  </a:lnTo>
                  <a:lnTo>
                    <a:pt x="352" y="206"/>
                  </a:lnTo>
                  <a:lnTo>
                    <a:pt x="348" y="218"/>
                  </a:lnTo>
                  <a:lnTo>
                    <a:pt x="346" y="224"/>
                  </a:lnTo>
                  <a:lnTo>
                    <a:pt x="350" y="228"/>
                  </a:lnTo>
                  <a:lnTo>
                    <a:pt x="360" y="222"/>
                  </a:lnTo>
                  <a:lnTo>
                    <a:pt x="372" y="200"/>
                  </a:lnTo>
                  <a:lnTo>
                    <a:pt x="384" y="190"/>
                  </a:lnTo>
                  <a:lnTo>
                    <a:pt x="390" y="188"/>
                  </a:lnTo>
                  <a:lnTo>
                    <a:pt x="392" y="182"/>
                  </a:lnTo>
                  <a:lnTo>
                    <a:pt x="398" y="176"/>
                  </a:lnTo>
                  <a:lnTo>
                    <a:pt x="400" y="170"/>
                  </a:lnTo>
                  <a:lnTo>
                    <a:pt x="400" y="162"/>
                  </a:lnTo>
                  <a:lnTo>
                    <a:pt x="400" y="158"/>
                  </a:lnTo>
                  <a:lnTo>
                    <a:pt x="404" y="154"/>
                  </a:lnTo>
                  <a:lnTo>
                    <a:pt x="406" y="148"/>
                  </a:lnTo>
                  <a:lnTo>
                    <a:pt x="410" y="146"/>
                  </a:lnTo>
                  <a:lnTo>
                    <a:pt x="414" y="146"/>
                  </a:lnTo>
                  <a:lnTo>
                    <a:pt x="416" y="150"/>
                  </a:lnTo>
                  <a:lnTo>
                    <a:pt x="414" y="162"/>
                  </a:lnTo>
                  <a:lnTo>
                    <a:pt x="404" y="188"/>
                  </a:lnTo>
                  <a:lnTo>
                    <a:pt x="400" y="194"/>
                  </a:lnTo>
                  <a:lnTo>
                    <a:pt x="396" y="202"/>
                  </a:lnTo>
                  <a:lnTo>
                    <a:pt x="396" y="208"/>
                  </a:lnTo>
                  <a:lnTo>
                    <a:pt x="388" y="228"/>
                  </a:lnTo>
                  <a:lnTo>
                    <a:pt x="388" y="246"/>
                  </a:lnTo>
                  <a:lnTo>
                    <a:pt x="386" y="258"/>
                  </a:lnTo>
                  <a:lnTo>
                    <a:pt x="378" y="268"/>
                  </a:lnTo>
                  <a:lnTo>
                    <a:pt x="376" y="274"/>
                  </a:lnTo>
                  <a:lnTo>
                    <a:pt x="378" y="288"/>
                  </a:lnTo>
                  <a:lnTo>
                    <a:pt x="380" y="312"/>
                  </a:lnTo>
                  <a:lnTo>
                    <a:pt x="376" y="316"/>
                  </a:lnTo>
                  <a:lnTo>
                    <a:pt x="368" y="342"/>
                  </a:lnTo>
                  <a:lnTo>
                    <a:pt x="372" y="378"/>
                  </a:lnTo>
                  <a:lnTo>
                    <a:pt x="382" y="404"/>
                  </a:lnTo>
                  <a:lnTo>
                    <a:pt x="380" y="408"/>
                  </a:lnTo>
                  <a:lnTo>
                    <a:pt x="382" y="412"/>
                  </a:lnTo>
                  <a:lnTo>
                    <a:pt x="380" y="418"/>
                  </a:lnTo>
                  <a:lnTo>
                    <a:pt x="382" y="428"/>
                  </a:lnTo>
                  <a:lnTo>
                    <a:pt x="176" y="442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Freeform 120"/>
            <p:cNvSpPr>
              <a:spLocks/>
            </p:cNvSpPr>
            <p:nvPr/>
          </p:nvSpPr>
          <p:spPr bwMode="auto">
            <a:xfrm>
              <a:off x="2752607" y="3751695"/>
              <a:ext cx="928697" cy="1071430"/>
            </a:xfrm>
            <a:custGeom>
              <a:avLst/>
              <a:gdLst>
                <a:gd name="T0" fmla="*/ 677072 w 538"/>
                <a:gd name="T1" fmla="*/ 917575 h 622"/>
                <a:gd name="T2" fmla="*/ 795338 w 538"/>
                <a:gd name="T3" fmla="*/ 91462 h 622"/>
                <a:gd name="T4" fmla="*/ 215835 w 538"/>
                <a:gd name="T5" fmla="*/ 0 h 622"/>
                <a:gd name="T6" fmla="*/ 215835 w 538"/>
                <a:gd name="T7" fmla="*/ 0 h 622"/>
                <a:gd name="T8" fmla="*/ 204009 w 538"/>
                <a:gd name="T9" fmla="*/ 76710 h 622"/>
                <a:gd name="T10" fmla="*/ 180355 w 538"/>
                <a:gd name="T11" fmla="*/ 138669 h 622"/>
                <a:gd name="T12" fmla="*/ 168529 w 538"/>
                <a:gd name="T13" fmla="*/ 138669 h 622"/>
                <a:gd name="T14" fmla="*/ 159659 w 538"/>
                <a:gd name="T15" fmla="*/ 129818 h 622"/>
                <a:gd name="T16" fmla="*/ 159659 w 538"/>
                <a:gd name="T17" fmla="*/ 123917 h 622"/>
                <a:gd name="T18" fmla="*/ 153746 w 538"/>
                <a:gd name="T19" fmla="*/ 115066 h 622"/>
                <a:gd name="T20" fmla="*/ 130092 w 538"/>
                <a:gd name="T21" fmla="*/ 109165 h 622"/>
                <a:gd name="T22" fmla="*/ 112353 w 538"/>
                <a:gd name="T23" fmla="*/ 112115 h 622"/>
                <a:gd name="T24" fmla="*/ 106439 w 538"/>
                <a:gd name="T25" fmla="*/ 120966 h 622"/>
                <a:gd name="T26" fmla="*/ 112353 w 538"/>
                <a:gd name="T27" fmla="*/ 147520 h 622"/>
                <a:gd name="T28" fmla="*/ 103483 w 538"/>
                <a:gd name="T29" fmla="*/ 215379 h 622"/>
                <a:gd name="T30" fmla="*/ 109396 w 538"/>
                <a:gd name="T31" fmla="*/ 227181 h 622"/>
                <a:gd name="T32" fmla="*/ 100526 w 538"/>
                <a:gd name="T33" fmla="*/ 256685 h 622"/>
                <a:gd name="T34" fmla="*/ 94613 w 538"/>
                <a:gd name="T35" fmla="*/ 268487 h 622"/>
                <a:gd name="T36" fmla="*/ 94613 w 538"/>
                <a:gd name="T37" fmla="*/ 274387 h 622"/>
                <a:gd name="T38" fmla="*/ 94613 w 538"/>
                <a:gd name="T39" fmla="*/ 295040 h 622"/>
                <a:gd name="T40" fmla="*/ 97569 w 538"/>
                <a:gd name="T41" fmla="*/ 303891 h 622"/>
                <a:gd name="T42" fmla="*/ 94613 w 538"/>
                <a:gd name="T43" fmla="*/ 309792 h 622"/>
                <a:gd name="T44" fmla="*/ 103483 w 538"/>
                <a:gd name="T45" fmla="*/ 327495 h 622"/>
                <a:gd name="T46" fmla="*/ 103483 w 538"/>
                <a:gd name="T47" fmla="*/ 342247 h 622"/>
                <a:gd name="T48" fmla="*/ 109396 w 538"/>
                <a:gd name="T49" fmla="*/ 351098 h 622"/>
                <a:gd name="T50" fmla="*/ 112353 w 538"/>
                <a:gd name="T51" fmla="*/ 368800 h 622"/>
                <a:gd name="T52" fmla="*/ 121223 w 538"/>
                <a:gd name="T53" fmla="*/ 374701 h 622"/>
                <a:gd name="T54" fmla="*/ 127136 w 538"/>
                <a:gd name="T55" fmla="*/ 383552 h 622"/>
                <a:gd name="T56" fmla="*/ 130092 w 538"/>
                <a:gd name="T57" fmla="*/ 395354 h 622"/>
                <a:gd name="T58" fmla="*/ 127136 w 538"/>
                <a:gd name="T59" fmla="*/ 401255 h 622"/>
                <a:gd name="T60" fmla="*/ 124179 w 538"/>
                <a:gd name="T61" fmla="*/ 398304 h 622"/>
                <a:gd name="T62" fmla="*/ 109396 w 538"/>
                <a:gd name="T63" fmla="*/ 410106 h 622"/>
                <a:gd name="T64" fmla="*/ 91656 w 538"/>
                <a:gd name="T65" fmla="*/ 416007 h 622"/>
                <a:gd name="T66" fmla="*/ 76873 w 538"/>
                <a:gd name="T67" fmla="*/ 433709 h 622"/>
                <a:gd name="T68" fmla="*/ 68003 w 538"/>
                <a:gd name="T69" fmla="*/ 472064 h 622"/>
                <a:gd name="T70" fmla="*/ 44350 w 538"/>
                <a:gd name="T71" fmla="*/ 501568 h 622"/>
                <a:gd name="T72" fmla="*/ 32523 w 538"/>
                <a:gd name="T73" fmla="*/ 501568 h 622"/>
                <a:gd name="T74" fmla="*/ 32523 w 538"/>
                <a:gd name="T75" fmla="*/ 510420 h 622"/>
                <a:gd name="T76" fmla="*/ 35480 w 538"/>
                <a:gd name="T77" fmla="*/ 522221 h 622"/>
                <a:gd name="T78" fmla="*/ 35480 w 538"/>
                <a:gd name="T79" fmla="*/ 531072 h 622"/>
                <a:gd name="T80" fmla="*/ 29566 w 538"/>
                <a:gd name="T81" fmla="*/ 548775 h 622"/>
                <a:gd name="T82" fmla="*/ 32523 w 538"/>
                <a:gd name="T83" fmla="*/ 557626 h 622"/>
                <a:gd name="T84" fmla="*/ 50263 w 538"/>
                <a:gd name="T85" fmla="*/ 569428 h 622"/>
                <a:gd name="T86" fmla="*/ 53220 w 538"/>
                <a:gd name="T87" fmla="*/ 578279 h 622"/>
                <a:gd name="T88" fmla="*/ 47306 w 538"/>
                <a:gd name="T89" fmla="*/ 584180 h 622"/>
                <a:gd name="T90" fmla="*/ 44350 w 538"/>
                <a:gd name="T91" fmla="*/ 593031 h 622"/>
                <a:gd name="T92" fmla="*/ 35480 w 538"/>
                <a:gd name="T93" fmla="*/ 604832 h 622"/>
                <a:gd name="T94" fmla="*/ 29566 w 538"/>
                <a:gd name="T95" fmla="*/ 601882 h 622"/>
                <a:gd name="T96" fmla="*/ 8870 w 538"/>
                <a:gd name="T97" fmla="*/ 598932 h 622"/>
                <a:gd name="T98" fmla="*/ 0 w 538"/>
                <a:gd name="T99" fmla="*/ 634336 h 622"/>
                <a:gd name="T100" fmla="*/ 428714 w 538"/>
                <a:gd name="T101" fmla="*/ 879220 h 622"/>
                <a:gd name="T102" fmla="*/ 677072 w 538"/>
                <a:gd name="T103" fmla="*/ 917575 h 622"/>
                <a:gd name="T104" fmla="*/ 677072 w 538"/>
                <a:gd name="T105" fmla="*/ 917575 h 6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8" h="622">
                  <a:moveTo>
                    <a:pt x="458" y="622"/>
                  </a:moveTo>
                  <a:lnTo>
                    <a:pt x="538" y="62"/>
                  </a:lnTo>
                  <a:lnTo>
                    <a:pt x="146" y="0"/>
                  </a:lnTo>
                  <a:lnTo>
                    <a:pt x="138" y="52"/>
                  </a:lnTo>
                  <a:lnTo>
                    <a:pt x="122" y="94"/>
                  </a:lnTo>
                  <a:lnTo>
                    <a:pt x="114" y="94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4" y="78"/>
                  </a:lnTo>
                  <a:lnTo>
                    <a:pt x="88" y="74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6" y="100"/>
                  </a:lnTo>
                  <a:lnTo>
                    <a:pt x="70" y="146"/>
                  </a:lnTo>
                  <a:lnTo>
                    <a:pt x="74" y="154"/>
                  </a:lnTo>
                  <a:lnTo>
                    <a:pt x="68" y="174"/>
                  </a:lnTo>
                  <a:lnTo>
                    <a:pt x="64" y="182"/>
                  </a:lnTo>
                  <a:lnTo>
                    <a:pt x="64" y="186"/>
                  </a:lnTo>
                  <a:lnTo>
                    <a:pt x="64" y="200"/>
                  </a:lnTo>
                  <a:lnTo>
                    <a:pt x="66" y="206"/>
                  </a:lnTo>
                  <a:lnTo>
                    <a:pt x="64" y="210"/>
                  </a:lnTo>
                  <a:lnTo>
                    <a:pt x="70" y="222"/>
                  </a:lnTo>
                  <a:lnTo>
                    <a:pt x="70" y="232"/>
                  </a:lnTo>
                  <a:lnTo>
                    <a:pt x="74" y="238"/>
                  </a:lnTo>
                  <a:lnTo>
                    <a:pt x="76" y="250"/>
                  </a:lnTo>
                  <a:lnTo>
                    <a:pt x="82" y="254"/>
                  </a:lnTo>
                  <a:lnTo>
                    <a:pt x="86" y="260"/>
                  </a:lnTo>
                  <a:lnTo>
                    <a:pt x="88" y="268"/>
                  </a:lnTo>
                  <a:lnTo>
                    <a:pt x="86" y="272"/>
                  </a:lnTo>
                  <a:lnTo>
                    <a:pt x="84" y="270"/>
                  </a:lnTo>
                  <a:lnTo>
                    <a:pt x="74" y="278"/>
                  </a:lnTo>
                  <a:lnTo>
                    <a:pt x="62" y="282"/>
                  </a:lnTo>
                  <a:lnTo>
                    <a:pt x="52" y="294"/>
                  </a:lnTo>
                  <a:lnTo>
                    <a:pt x="46" y="320"/>
                  </a:lnTo>
                  <a:lnTo>
                    <a:pt x="30" y="340"/>
                  </a:lnTo>
                  <a:lnTo>
                    <a:pt x="22" y="340"/>
                  </a:lnTo>
                  <a:lnTo>
                    <a:pt x="22" y="346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20" y="372"/>
                  </a:lnTo>
                  <a:lnTo>
                    <a:pt x="22" y="378"/>
                  </a:lnTo>
                  <a:lnTo>
                    <a:pt x="34" y="386"/>
                  </a:lnTo>
                  <a:lnTo>
                    <a:pt x="36" y="392"/>
                  </a:lnTo>
                  <a:lnTo>
                    <a:pt x="32" y="396"/>
                  </a:lnTo>
                  <a:lnTo>
                    <a:pt x="30" y="402"/>
                  </a:lnTo>
                  <a:lnTo>
                    <a:pt x="24" y="410"/>
                  </a:lnTo>
                  <a:lnTo>
                    <a:pt x="20" y="408"/>
                  </a:lnTo>
                  <a:lnTo>
                    <a:pt x="6" y="406"/>
                  </a:lnTo>
                  <a:lnTo>
                    <a:pt x="0" y="430"/>
                  </a:lnTo>
                  <a:lnTo>
                    <a:pt x="290" y="596"/>
                  </a:lnTo>
                  <a:lnTo>
                    <a:pt x="458" y="622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1" name="Freeform 121"/>
            <p:cNvSpPr>
              <a:spLocks/>
            </p:cNvSpPr>
            <p:nvPr/>
          </p:nvSpPr>
          <p:spPr bwMode="auto">
            <a:xfrm>
              <a:off x="4487657" y="3948186"/>
              <a:ext cx="1165969" cy="606156"/>
            </a:xfrm>
            <a:custGeom>
              <a:avLst/>
              <a:gdLst>
                <a:gd name="T0" fmla="*/ 114876 w 678"/>
                <a:gd name="T1" fmla="*/ 8849 h 352"/>
                <a:gd name="T2" fmla="*/ 0 w 678"/>
                <a:gd name="T3" fmla="*/ 73738 h 352"/>
                <a:gd name="T4" fmla="*/ 338737 w 678"/>
                <a:gd name="T5" fmla="*/ 377537 h 352"/>
                <a:gd name="T6" fmla="*/ 356410 w 678"/>
                <a:gd name="T7" fmla="*/ 383436 h 352"/>
                <a:gd name="T8" fmla="*/ 382920 w 678"/>
                <a:gd name="T9" fmla="*/ 409981 h 352"/>
                <a:gd name="T10" fmla="*/ 415321 w 678"/>
                <a:gd name="T11" fmla="*/ 398183 h 352"/>
                <a:gd name="T12" fmla="*/ 432994 w 678"/>
                <a:gd name="T13" fmla="*/ 412931 h 352"/>
                <a:gd name="T14" fmla="*/ 438885 w 678"/>
                <a:gd name="T15" fmla="*/ 430628 h 352"/>
                <a:gd name="T16" fmla="*/ 474232 w 678"/>
                <a:gd name="T17" fmla="*/ 439476 h 352"/>
                <a:gd name="T18" fmla="*/ 491905 w 678"/>
                <a:gd name="T19" fmla="*/ 445375 h 352"/>
                <a:gd name="T20" fmla="*/ 503687 w 678"/>
                <a:gd name="T21" fmla="*/ 439476 h 352"/>
                <a:gd name="T22" fmla="*/ 524306 w 678"/>
                <a:gd name="T23" fmla="*/ 457173 h 352"/>
                <a:gd name="T24" fmla="*/ 562598 w 678"/>
                <a:gd name="T25" fmla="*/ 451274 h 352"/>
                <a:gd name="T26" fmla="*/ 574380 w 678"/>
                <a:gd name="T27" fmla="*/ 468971 h 352"/>
                <a:gd name="T28" fmla="*/ 580271 w 678"/>
                <a:gd name="T29" fmla="*/ 486668 h 352"/>
                <a:gd name="T30" fmla="*/ 606781 w 678"/>
                <a:gd name="T31" fmla="*/ 474870 h 352"/>
                <a:gd name="T32" fmla="*/ 645073 w 678"/>
                <a:gd name="T33" fmla="*/ 492567 h 352"/>
                <a:gd name="T34" fmla="*/ 662746 w 678"/>
                <a:gd name="T35" fmla="*/ 486668 h 352"/>
                <a:gd name="T36" fmla="*/ 674529 w 678"/>
                <a:gd name="T37" fmla="*/ 492567 h 352"/>
                <a:gd name="T38" fmla="*/ 677474 w 678"/>
                <a:gd name="T39" fmla="*/ 513214 h 352"/>
                <a:gd name="T40" fmla="*/ 683365 w 678"/>
                <a:gd name="T41" fmla="*/ 498466 h 352"/>
                <a:gd name="T42" fmla="*/ 703984 w 678"/>
                <a:gd name="T43" fmla="*/ 480769 h 352"/>
                <a:gd name="T44" fmla="*/ 709875 w 678"/>
                <a:gd name="T45" fmla="*/ 489618 h 352"/>
                <a:gd name="T46" fmla="*/ 730494 w 678"/>
                <a:gd name="T47" fmla="*/ 492567 h 352"/>
                <a:gd name="T48" fmla="*/ 745222 w 678"/>
                <a:gd name="T49" fmla="*/ 489618 h 352"/>
                <a:gd name="T50" fmla="*/ 745222 w 678"/>
                <a:gd name="T51" fmla="*/ 492567 h 352"/>
                <a:gd name="T52" fmla="*/ 774677 w 678"/>
                <a:gd name="T53" fmla="*/ 513214 h 352"/>
                <a:gd name="T54" fmla="*/ 801187 w 678"/>
                <a:gd name="T55" fmla="*/ 492567 h 352"/>
                <a:gd name="T56" fmla="*/ 848315 w 678"/>
                <a:gd name="T57" fmla="*/ 483719 h 352"/>
                <a:gd name="T58" fmla="*/ 868934 w 678"/>
                <a:gd name="T59" fmla="*/ 480769 h 352"/>
                <a:gd name="T60" fmla="*/ 913117 w 678"/>
                <a:gd name="T61" fmla="*/ 480769 h 352"/>
                <a:gd name="T62" fmla="*/ 972028 w 678"/>
                <a:gd name="T63" fmla="*/ 507315 h 352"/>
                <a:gd name="T64" fmla="*/ 989701 w 678"/>
                <a:gd name="T65" fmla="*/ 516163 h 352"/>
                <a:gd name="T66" fmla="*/ 998538 w 678"/>
                <a:gd name="T67" fmla="*/ 259557 h 352"/>
                <a:gd name="T68" fmla="*/ 974974 w 678"/>
                <a:gd name="T69" fmla="*/ 26546 h 3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78" h="352">
                  <a:moveTo>
                    <a:pt x="662" y="18"/>
                  </a:moveTo>
                  <a:lnTo>
                    <a:pt x="78" y="6"/>
                  </a:lnTo>
                  <a:lnTo>
                    <a:pt x="2" y="0"/>
                  </a:lnTo>
                  <a:lnTo>
                    <a:pt x="0" y="50"/>
                  </a:lnTo>
                  <a:lnTo>
                    <a:pt x="236" y="64"/>
                  </a:lnTo>
                  <a:lnTo>
                    <a:pt x="230" y="256"/>
                  </a:lnTo>
                  <a:lnTo>
                    <a:pt x="238" y="256"/>
                  </a:lnTo>
                  <a:lnTo>
                    <a:pt x="242" y="260"/>
                  </a:lnTo>
                  <a:lnTo>
                    <a:pt x="254" y="276"/>
                  </a:lnTo>
                  <a:lnTo>
                    <a:pt x="260" y="278"/>
                  </a:lnTo>
                  <a:lnTo>
                    <a:pt x="276" y="276"/>
                  </a:lnTo>
                  <a:lnTo>
                    <a:pt x="282" y="270"/>
                  </a:lnTo>
                  <a:lnTo>
                    <a:pt x="290" y="276"/>
                  </a:lnTo>
                  <a:lnTo>
                    <a:pt x="294" y="280"/>
                  </a:lnTo>
                  <a:lnTo>
                    <a:pt x="294" y="284"/>
                  </a:lnTo>
                  <a:lnTo>
                    <a:pt x="298" y="292"/>
                  </a:lnTo>
                  <a:lnTo>
                    <a:pt x="300" y="294"/>
                  </a:lnTo>
                  <a:lnTo>
                    <a:pt x="322" y="298"/>
                  </a:lnTo>
                  <a:lnTo>
                    <a:pt x="330" y="302"/>
                  </a:lnTo>
                  <a:lnTo>
                    <a:pt x="334" y="302"/>
                  </a:lnTo>
                  <a:lnTo>
                    <a:pt x="336" y="300"/>
                  </a:lnTo>
                  <a:lnTo>
                    <a:pt x="342" y="298"/>
                  </a:lnTo>
                  <a:lnTo>
                    <a:pt x="346" y="306"/>
                  </a:lnTo>
                  <a:lnTo>
                    <a:pt x="356" y="310"/>
                  </a:lnTo>
                  <a:lnTo>
                    <a:pt x="362" y="304"/>
                  </a:lnTo>
                  <a:lnTo>
                    <a:pt x="382" y="306"/>
                  </a:lnTo>
                  <a:lnTo>
                    <a:pt x="382" y="310"/>
                  </a:lnTo>
                  <a:lnTo>
                    <a:pt x="390" y="318"/>
                  </a:lnTo>
                  <a:lnTo>
                    <a:pt x="394" y="320"/>
                  </a:lnTo>
                  <a:lnTo>
                    <a:pt x="394" y="330"/>
                  </a:lnTo>
                  <a:lnTo>
                    <a:pt x="410" y="33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38" y="334"/>
                  </a:lnTo>
                  <a:lnTo>
                    <a:pt x="442" y="334"/>
                  </a:lnTo>
                  <a:lnTo>
                    <a:pt x="450" y="330"/>
                  </a:lnTo>
                  <a:lnTo>
                    <a:pt x="456" y="330"/>
                  </a:lnTo>
                  <a:lnTo>
                    <a:pt x="458" y="334"/>
                  </a:lnTo>
                  <a:lnTo>
                    <a:pt x="456" y="340"/>
                  </a:lnTo>
                  <a:lnTo>
                    <a:pt x="460" y="348"/>
                  </a:lnTo>
                  <a:lnTo>
                    <a:pt x="466" y="344"/>
                  </a:lnTo>
                  <a:lnTo>
                    <a:pt x="464" y="338"/>
                  </a:lnTo>
                  <a:lnTo>
                    <a:pt x="470" y="330"/>
                  </a:lnTo>
                  <a:lnTo>
                    <a:pt x="478" y="326"/>
                  </a:lnTo>
                  <a:lnTo>
                    <a:pt x="480" y="326"/>
                  </a:lnTo>
                  <a:lnTo>
                    <a:pt x="482" y="332"/>
                  </a:lnTo>
                  <a:lnTo>
                    <a:pt x="492" y="336"/>
                  </a:lnTo>
                  <a:lnTo>
                    <a:pt x="496" y="334"/>
                  </a:lnTo>
                  <a:lnTo>
                    <a:pt x="498" y="330"/>
                  </a:lnTo>
                  <a:lnTo>
                    <a:pt x="506" y="332"/>
                  </a:lnTo>
                  <a:lnTo>
                    <a:pt x="506" y="334"/>
                  </a:lnTo>
                  <a:lnTo>
                    <a:pt x="514" y="340"/>
                  </a:lnTo>
                  <a:lnTo>
                    <a:pt x="526" y="348"/>
                  </a:lnTo>
                  <a:lnTo>
                    <a:pt x="540" y="338"/>
                  </a:lnTo>
                  <a:lnTo>
                    <a:pt x="544" y="334"/>
                  </a:lnTo>
                  <a:lnTo>
                    <a:pt x="562" y="334"/>
                  </a:lnTo>
                  <a:lnTo>
                    <a:pt x="576" y="328"/>
                  </a:lnTo>
                  <a:lnTo>
                    <a:pt x="582" y="326"/>
                  </a:lnTo>
                  <a:lnTo>
                    <a:pt x="590" y="326"/>
                  </a:lnTo>
                  <a:lnTo>
                    <a:pt x="608" y="330"/>
                  </a:lnTo>
                  <a:lnTo>
                    <a:pt x="620" y="326"/>
                  </a:lnTo>
                  <a:lnTo>
                    <a:pt x="622" y="324"/>
                  </a:lnTo>
                  <a:lnTo>
                    <a:pt x="660" y="344"/>
                  </a:lnTo>
                  <a:lnTo>
                    <a:pt x="668" y="346"/>
                  </a:lnTo>
                  <a:lnTo>
                    <a:pt x="672" y="350"/>
                  </a:lnTo>
                  <a:lnTo>
                    <a:pt x="676" y="352"/>
                  </a:lnTo>
                  <a:lnTo>
                    <a:pt x="678" y="176"/>
                  </a:lnTo>
                  <a:lnTo>
                    <a:pt x="664" y="68"/>
                  </a:lnTo>
                  <a:lnTo>
                    <a:pt x="662" y="1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2" name="Freeform 122"/>
            <p:cNvSpPr>
              <a:spLocks/>
            </p:cNvSpPr>
            <p:nvPr/>
          </p:nvSpPr>
          <p:spPr bwMode="auto">
            <a:xfrm>
              <a:off x="3903746" y="4035309"/>
              <a:ext cx="1894467" cy="1846272"/>
            </a:xfrm>
            <a:custGeom>
              <a:avLst/>
              <a:gdLst>
                <a:gd name="T0" fmla="*/ 1472255 w 1102"/>
                <a:gd name="T1" fmla="*/ 432829 h 1074"/>
                <a:gd name="T2" fmla="*/ 1369197 w 1102"/>
                <a:gd name="T3" fmla="*/ 406329 h 1074"/>
                <a:gd name="T4" fmla="*/ 1301473 w 1102"/>
                <a:gd name="T5" fmla="*/ 418107 h 1074"/>
                <a:gd name="T6" fmla="*/ 1245528 w 1102"/>
                <a:gd name="T7" fmla="*/ 418107 h 1074"/>
                <a:gd name="T8" fmla="*/ 1230805 w 1102"/>
                <a:gd name="T9" fmla="*/ 418107 h 1074"/>
                <a:gd name="T10" fmla="*/ 1204305 w 1102"/>
                <a:gd name="T11" fmla="*/ 406329 h 1074"/>
                <a:gd name="T12" fmla="*/ 1177804 w 1102"/>
                <a:gd name="T13" fmla="*/ 438718 h 1074"/>
                <a:gd name="T14" fmla="*/ 1163081 w 1102"/>
                <a:gd name="T15" fmla="*/ 412218 h 1074"/>
                <a:gd name="T16" fmla="*/ 1107136 w 1102"/>
                <a:gd name="T17" fmla="*/ 400440 h 1074"/>
                <a:gd name="T18" fmla="*/ 1074746 w 1102"/>
                <a:gd name="T19" fmla="*/ 394551 h 1074"/>
                <a:gd name="T20" fmla="*/ 1024689 w 1102"/>
                <a:gd name="T21" fmla="*/ 382774 h 1074"/>
                <a:gd name="T22" fmla="*/ 992300 w 1102"/>
                <a:gd name="T23" fmla="*/ 370996 h 1074"/>
                <a:gd name="T24" fmla="*/ 939299 w 1102"/>
                <a:gd name="T25" fmla="*/ 356274 h 1074"/>
                <a:gd name="T26" fmla="*/ 915743 w 1102"/>
                <a:gd name="T27" fmla="*/ 323885 h 1074"/>
                <a:gd name="T28" fmla="*/ 856852 w 1102"/>
                <a:gd name="T29" fmla="*/ 309163 h 1074"/>
                <a:gd name="T30" fmla="*/ 500567 w 1102"/>
                <a:gd name="T31" fmla="*/ 0 h 1074"/>
                <a:gd name="T32" fmla="*/ 0 w 1102"/>
                <a:gd name="T33" fmla="*/ 618327 h 1074"/>
                <a:gd name="T34" fmla="*/ 5889 w 1102"/>
                <a:gd name="T35" fmla="*/ 644827 h 1074"/>
                <a:gd name="T36" fmla="*/ 44168 w 1102"/>
                <a:gd name="T37" fmla="*/ 697826 h 1074"/>
                <a:gd name="T38" fmla="*/ 197282 w 1102"/>
                <a:gd name="T39" fmla="*/ 847991 h 1074"/>
                <a:gd name="T40" fmla="*/ 217894 w 1102"/>
                <a:gd name="T41" fmla="*/ 898046 h 1074"/>
                <a:gd name="T42" fmla="*/ 323896 w 1102"/>
                <a:gd name="T43" fmla="*/ 1057044 h 1074"/>
                <a:gd name="T44" fmla="*/ 424009 w 1102"/>
                <a:gd name="T45" fmla="*/ 1071766 h 1074"/>
                <a:gd name="T46" fmla="*/ 479955 w 1102"/>
                <a:gd name="T47" fmla="*/ 983434 h 1074"/>
                <a:gd name="T48" fmla="*/ 515289 w 1102"/>
                <a:gd name="T49" fmla="*/ 974601 h 1074"/>
                <a:gd name="T50" fmla="*/ 577124 w 1102"/>
                <a:gd name="T51" fmla="*/ 992267 h 1074"/>
                <a:gd name="T52" fmla="*/ 641903 w 1102"/>
                <a:gd name="T53" fmla="*/ 1024656 h 1074"/>
                <a:gd name="T54" fmla="*/ 665459 w 1102"/>
                <a:gd name="T55" fmla="*/ 1042322 h 1074"/>
                <a:gd name="T56" fmla="*/ 718460 w 1102"/>
                <a:gd name="T57" fmla="*/ 1110044 h 1074"/>
                <a:gd name="T58" fmla="*/ 806796 w 1102"/>
                <a:gd name="T59" fmla="*/ 1277875 h 1074"/>
                <a:gd name="T60" fmla="*/ 856852 w 1102"/>
                <a:gd name="T61" fmla="*/ 1336764 h 1074"/>
                <a:gd name="T62" fmla="*/ 877464 w 1102"/>
                <a:gd name="T63" fmla="*/ 1425096 h 1074"/>
                <a:gd name="T64" fmla="*/ 954021 w 1102"/>
                <a:gd name="T65" fmla="*/ 1513428 h 1074"/>
                <a:gd name="T66" fmla="*/ 1086524 w 1102"/>
                <a:gd name="T67" fmla="*/ 1554650 h 1074"/>
                <a:gd name="T68" fmla="*/ 1160137 w 1102"/>
                <a:gd name="T69" fmla="*/ 1566428 h 1074"/>
                <a:gd name="T70" fmla="*/ 1151303 w 1102"/>
                <a:gd name="T71" fmla="*/ 1545817 h 1074"/>
                <a:gd name="T72" fmla="*/ 1127747 w 1102"/>
                <a:gd name="T73" fmla="*/ 1392708 h 1074"/>
                <a:gd name="T74" fmla="*/ 1115969 w 1102"/>
                <a:gd name="T75" fmla="*/ 1375041 h 1074"/>
                <a:gd name="T76" fmla="*/ 1148359 w 1102"/>
                <a:gd name="T77" fmla="*/ 1319097 h 1074"/>
                <a:gd name="T78" fmla="*/ 1157192 w 1102"/>
                <a:gd name="T79" fmla="*/ 1295542 h 1074"/>
                <a:gd name="T80" fmla="*/ 1177804 w 1102"/>
                <a:gd name="T81" fmla="*/ 1245487 h 1074"/>
                <a:gd name="T82" fmla="*/ 1198416 w 1102"/>
                <a:gd name="T83" fmla="*/ 1245487 h 1074"/>
                <a:gd name="T84" fmla="*/ 1213138 w 1102"/>
                <a:gd name="T85" fmla="*/ 1221932 h 1074"/>
                <a:gd name="T86" fmla="*/ 1227861 w 1102"/>
                <a:gd name="T87" fmla="*/ 1218987 h 1074"/>
                <a:gd name="T88" fmla="*/ 1260250 w 1102"/>
                <a:gd name="T89" fmla="*/ 1204265 h 1074"/>
                <a:gd name="T90" fmla="*/ 1277917 w 1102"/>
                <a:gd name="T91" fmla="*/ 1171877 h 1074"/>
                <a:gd name="T92" fmla="*/ 1289695 w 1102"/>
                <a:gd name="T93" fmla="*/ 1183654 h 1074"/>
                <a:gd name="T94" fmla="*/ 1419254 w 1102"/>
                <a:gd name="T95" fmla="*/ 1115933 h 1074"/>
                <a:gd name="T96" fmla="*/ 1445754 w 1102"/>
                <a:gd name="T97" fmla="*/ 1045267 h 1074"/>
                <a:gd name="T98" fmla="*/ 1472255 w 1102"/>
                <a:gd name="T99" fmla="*/ 1036434 h 1074"/>
                <a:gd name="T100" fmla="*/ 1557646 w 1102"/>
                <a:gd name="T101" fmla="*/ 1021711 h 1074"/>
                <a:gd name="T102" fmla="*/ 1581202 w 1102"/>
                <a:gd name="T103" fmla="*/ 1009934 h 1074"/>
                <a:gd name="T104" fmla="*/ 1595924 w 1102"/>
                <a:gd name="T105" fmla="*/ 977545 h 1074"/>
                <a:gd name="T106" fmla="*/ 1601813 w 1102"/>
                <a:gd name="T107" fmla="*/ 915713 h 1074"/>
                <a:gd name="T108" fmla="*/ 1616536 w 1102"/>
                <a:gd name="T109" fmla="*/ 865658 h 1074"/>
                <a:gd name="T110" fmla="*/ 1607702 w 1102"/>
                <a:gd name="T111" fmla="*/ 786158 h 1074"/>
                <a:gd name="T112" fmla="*/ 1595924 w 1102"/>
                <a:gd name="T113" fmla="*/ 753770 h 1074"/>
                <a:gd name="T114" fmla="*/ 1578257 w 1102"/>
                <a:gd name="T115" fmla="*/ 706659 h 1074"/>
                <a:gd name="T116" fmla="*/ 1551757 w 1102"/>
                <a:gd name="T117" fmla="*/ 456384 h 1074"/>
                <a:gd name="T118" fmla="*/ 1495811 w 1102"/>
                <a:gd name="T119" fmla="*/ 444606 h 10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2" h="1074">
                  <a:moveTo>
                    <a:pt x="1016" y="302"/>
                  </a:moveTo>
                  <a:lnTo>
                    <a:pt x="1012" y="300"/>
                  </a:lnTo>
                  <a:lnTo>
                    <a:pt x="1008" y="296"/>
                  </a:lnTo>
                  <a:lnTo>
                    <a:pt x="1000" y="294"/>
                  </a:lnTo>
                  <a:lnTo>
                    <a:pt x="962" y="274"/>
                  </a:lnTo>
                  <a:lnTo>
                    <a:pt x="960" y="276"/>
                  </a:lnTo>
                  <a:lnTo>
                    <a:pt x="948" y="280"/>
                  </a:lnTo>
                  <a:lnTo>
                    <a:pt x="930" y="276"/>
                  </a:lnTo>
                  <a:lnTo>
                    <a:pt x="922" y="276"/>
                  </a:lnTo>
                  <a:lnTo>
                    <a:pt x="916" y="278"/>
                  </a:lnTo>
                  <a:lnTo>
                    <a:pt x="902" y="284"/>
                  </a:lnTo>
                  <a:lnTo>
                    <a:pt x="884" y="284"/>
                  </a:lnTo>
                  <a:lnTo>
                    <a:pt x="880" y="288"/>
                  </a:lnTo>
                  <a:lnTo>
                    <a:pt x="866" y="298"/>
                  </a:lnTo>
                  <a:lnTo>
                    <a:pt x="854" y="290"/>
                  </a:lnTo>
                  <a:lnTo>
                    <a:pt x="846" y="284"/>
                  </a:lnTo>
                  <a:lnTo>
                    <a:pt x="846" y="282"/>
                  </a:lnTo>
                  <a:lnTo>
                    <a:pt x="838" y="280"/>
                  </a:lnTo>
                  <a:lnTo>
                    <a:pt x="836" y="284"/>
                  </a:lnTo>
                  <a:lnTo>
                    <a:pt x="832" y="286"/>
                  </a:lnTo>
                  <a:lnTo>
                    <a:pt x="822" y="282"/>
                  </a:lnTo>
                  <a:lnTo>
                    <a:pt x="820" y="276"/>
                  </a:lnTo>
                  <a:lnTo>
                    <a:pt x="818" y="276"/>
                  </a:lnTo>
                  <a:lnTo>
                    <a:pt x="810" y="280"/>
                  </a:lnTo>
                  <a:lnTo>
                    <a:pt x="804" y="288"/>
                  </a:lnTo>
                  <a:lnTo>
                    <a:pt x="806" y="294"/>
                  </a:lnTo>
                  <a:lnTo>
                    <a:pt x="800" y="298"/>
                  </a:lnTo>
                  <a:lnTo>
                    <a:pt x="796" y="290"/>
                  </a:lnTo>
                  <a:lnTo>
                    <a:pt x="798" y="284"/>
                  </a:lnTo>
                  <a:lnTo>
                    <a:pt x="796" y="280"/>
                  </a:lnTo>
                  <a:lnTo>
                    <a:pt x="790" y="280"/>
                  </a:lnTo>
                  <a:lnTo>
                    <a:pt x="782" y="284"/>
                  </a:lnTo>
                  <a:lnTo>
                    <a:pt x="778" y="284"/>
                  </a:lnTo>
                  <a:lnTo>
                    <a:pt x="758" y="270"/>
                  </a:lnTo>
                  <a:lnTo>
                    <a:pt x="752" y="272"/>
                  </a:lnTo>
                  <a:lnTo>
                    <a:pt x="750" y="284"/>
                  </a:lnTo>
                  <a:lnTo>
                    <a:pt x="734" y="280"/>
                  </a:lnTo>
                  <a:lnTo>
                    <a:pt x="734" y="270"/>
                  </a:lnTo>
                  <a:lnTo>
                    <a:pt x="730" y="268"/>
                  </a:lnTo>
                  <a:lnTo>
                    <a:pt x="722" y="260"/>
                  </a:lnTo>
                  <a:lnTo>
                    <a:pt x="722" y="256"/>
                  </a:lnTo>
                  <a:lnTo>
                    <a:pt x="702" y="254"/>
                  </a:lnTo>
                  <a:lnTo>
                    <a:pt x="696" y="260"/>
                  </a:lnTo>
                  <a:lnTo>
                    <a:pt x="686" y="256"/>
                  </a:lnTo>
                  <a:lnTo>
                    <a:pt x="682" y="248"/>
                  </a:lnTo>
                  <a:lnTo>
                    <a:pt x="676" y="250"/>
                  </a:lnTo>
                  <a:lnTo>
                    <a:pt x="674" y="252"/>
                  </a:lnTo>
                  <a:lnTo>
                    <a:pt x="670" y="252"/>
                  </a:lnTo>
                  <a:lnTo>
                    <a:pt x="662" y="248"/>
                  </a:lnTo>
                  <a:lnTo>
                    <a:pt x="640" y="244"/>
                  </a:lnTo>
                  <a:lnTo>
                    <a:pt x="638" y="242"/>
                  </a:lnTo>
                  <a:lnTo>
                    <a:pt x="634" y="234"/>
                  </a:lnTo>
                  <a:lnTo>
                    <a:pt x="634" y="230"/>
                  </a:lnTo>
                  <a:lnTo>
                    <a:pt x="630" y="226"/>
                  </a:lnTo>
                  <a:lnTo>
                    <a:pt x="622" y="220"/>
                  </a:lnTo>
                  <a:lnTo>
                    <a:pt x="616" y="226"/>
                  </a:lnTo>
                  <a:lnTo>
                    <a:pt x="600" y="228"/>
                  </a:lnTo>
                  <a:lnTo>
                    <a:pt x="594" y="226"/>
                  </a:lnTo>
                  <a:lnTo>
                    <a:pt x="582" y="210"/>
                  </a:lnTo>
                  <a:lnTo>
                    <a:pt x="578" y="206"/>
                  </a:lnTo>
                  <a:lnTo>
                    <a:pt x="570" y="206"/>
                  </a:lnTo>
                  <a:lnTo>
                    <a:pt x="576" y="14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298" y="448"/>
                  </a:lnTo>
                  <a:lnTo>
                    <a:pt x="2" y="418"/>
                  </a:lnTo>
                  <a:lnTo>
                    <a:pt x="0" y="420"/>
                  </a:lnTo>
                  <a:lnTo>
                    <a:pt x="2" y="424"/>
                  </a:lnTo>
                  <a:lnTo>
                    <a:pt x="4" y="426"/>
                  </a:lnTo>
                  <a:lnTo>
                    <a:pt x="0" y="430"/>
                  </a:lnTo>
                  <a:lnTo>
                    <a:pt x="4" y="438"/>
                  </a:lnTo>
                  <a:lnTo>
                    <a:pt x="4" y="440"/>
                  </a:lnTo>
                  <a:lnTo>
                    <a:pt x="20" y="450"/>
                  </a:lnTo>
                  <a:lnTo>
                    <a:pt x="24" y="462"/>
                  </a:lnTo>
                  <a:lnTo>
                    <a:pt x="30" y="474"/>
                  </a:lnTo>
                  <a:lnTo>
                    <a:pt x="46" y="484"/>
                  </a:lnTo>
                  <a:lnTo>
                    <a:pt x="92" y="540"/>
                  </a:lnTo>
                  <a:lnTo>
                    <a:pt x="130" y="572"/>
                  </a:lnTo>
                  <a:lnTo>
                    <a:pt x="134" y="576"/>
                  </a:lnTo>
                  <a:lnTo>
                    <a:pt x="136" y="584"/>
                  </a:lnTo>
                  <a:lnTo>
                    <a:pt x="136" y="592"/>
                  </a:lnTo>
                  <a:lnTo>
                    <a:pt x="138" y="596"/>
                  </a:lnTo>
                  <a:lnTo>
                    <a:pt x="148" y="610"/>
                  </a:lnTo>
                  <a:lnTo>
                    <a:pt x="146" y="642"/>
                  </a:lnTo>
                  <a:lnTo>
                    <a:pt x="148" y="652"/>
                  </a:lnTo>
                  <a:lnTo>
                    <a:pt x="162" y="674"/>
                  </a:lnTo>
                  <a:lnTo>
                    <a:pt x="220" y="718"/>
                  </a:lnTo>
                  <a:lnTo>
                    <a:pt x="260" y="742"/>
                  </a:lnTo>
                  <a:lnTo>
                    <a:pt x="272" y="744"/>
                  </a:lnTo>
                  <a:lnTo>
                    <a:pt x="278" y="740"/>
                  </a:lnTo>
                  <a:lnTo>
                    <a:pt x="288" y="728"/>
                  </a:lnTo>
                  <a:lnTo>
                    <a:pt x="294" y="724"/>
                  </a:lnTo>
                  <a:lnTo>
                    <a:pt x="312" y="684"/>
                  </a:lnTo>
                  <a:lnTo>
                    <a:pt x="320" y="672"/>
                  </a:lnTo>
                  <a:lnTo>
                    <a:pt x="326" y="668"/>
                  </a:lnTo>
                  <a:lnTo>
                    <a:pt x="340" y="672"/>
                  </a:lnTo>
                  <a:lnTo>
                    <a:pt x="342" y="672"/>
                  </a:lnTo>
                  <a:lnTo>
                    <a:pt x="346" y="666"/>
                  </a:lnTo>
                  <a:lnTo>
                    <a:pt x="350" y="662"/>
                  </a:lnTo>
                  <a:lnTo>
                    <a:pt x="356" y="664"/>
                  </a:lnTo>
                  <a:lnTo>
                    <a:pt x="364" y="668"/>
                  </a:lnTo>
                  <a:lnTo>
                    <a:pt x="386" y="672"/>
                  </a:lnTo>
                  <a:lnTo>
                    <a:pt x="392" y="674"/>
                  </a:lnTo>
                  <a:lnTo>
                    <a:pt x="408" y="680"/>
                  </a:lnTo>
                  <a:lnTo>
                    <a:pt x="414" y="676"/>
                  </a:lnTo>
                  <a:lnTo>
                    <a:pt x="432" y="686"/>
                  </a:lnTo>
                  <a:lnTo>
                    <a:pt x="436" y="696"/>
                  </a:lnTo>
                  <a:lnTo>
                    <a:pt x="438" y="698"/>
                  </a:lnTo>
                  <a:lnTo>
                    <a:pt x="440" y="702"/>
                  </a:lnTo>
                  <a:lnTo>
                    <a:pt x="444" y="702"/>
                  </a:lnTo>
                  <a:lnTo>
                    <a:pt x="452" y="708"/>
                  </a:lnTo>
                  <a:lnTo>
                    <a:pt x="462" y="722"/>
                  </a:lnTo>
                  <a:lnTo>
                    <a:pt x="478" y="736"/>
                  </a:lnTo>
                  <a:lnTo>
                    <a:pt x="488" y="750"/>
                  </a:lnTo>
                  <a:lnTo>
                    <a:pt x="488" y="754"/>
                  </a:lnTo>
                  <a:lnTo>
                    <a:pt x="514" y="818"/>
                  </a:lnTo>
                  <a:lnTo>
                    <a:pt x="518" y="828"/>
                  </a:lnTo>
                  <a:lnTo>
                    <a:pt x="546" y="862"/>
                  </a:lnTo>
                  <a:lnTo>
                    <a:pt x="548" y="868"/>
                  </a:lnTo>
                  <a:lnTo>
                    <a:pt x="568" y="890"/>
                  </a:lnTo>
                  <a:lnTo>
                    <a:pt x="572" y="894"/>
                  </a:lnTo>
                  <a:lnTo>
                    <a:pt x="580" y="902"/>
                  </a:lnTo>
                  <a:lnTo>
                    <a:pt x="582" y="908"/>
                  </a:lnTo>
                  <a:lnTo>
                    <a:pt x="582" y="928"/>
                  </a:lnTo>
                  <a:lnTo>
                    <a:pt x="588" y="936"/>
                  </a:lnTo>
                  <a:lnTo>
                    <a:pt x="590" y="960"/>
                  </a:lnTo>
                  <a:lnTo>
                    <a:pt x="596" y="968"/>
                  </a:lnTo>
                  <a:lnTo>
                    <a:pt x="616" y="1006"/>
                  </a:lnTo>
                  <a:lnTo>
                    <a:pt x="618" y="1018"/>
                  </a:lnTo>
                  <a:lnTo>
                    <a:pt x="632" y="1018"/>
                  </a:lnTo>
                  <a:lnTo>
                    <a:pt x="648" y="1028"/>
                  </a:lnTo>
                  <a:lnTo>
                    <a:pt x="666" y="1034"/>
                  </a:lnTo>
                  <a:lnTo>
                    <a:pt x="694" y="1052"/>
                  </a:lnTo>
                  <a:lnTo>
                    <a:pt x="732" y="1054"/>
                  </a:lnTo>
                  <a:lnTo>
                    <a:pt x="738" y="1056"/>
                  </a:lnTo>
                  <a:lnTo>
                    <a:pt x="758" y="1070"/>
                  </a:lnTo>
                  <a:lnTo>
                    <a:pt x="770" y="1074"/>
                  </a:lnTo>
                  <a:lnTo>
                    <a:pt x="778" y="1062"/>
                  </a:lnTo>
                  <a:lnTo>
                    <a:pt x="788" y="1064"/>
                  </a:lnTo>
                  <a:lnTo>
                    <a:pt x="790" y="1062"/>
                  </a:lnTo>
                  <a:lnTo>
                    <a:pt x="790" y="1056"/>
                  </a:lnTo>
                  <a:lnTo>
                    <a:pt x="782" y="1054"/>
                  </a:lnTo>
                  <a:lnTo>
                    <a:pt x="782" y="1050"/>
                  </a:lnTo>
                  <a:lnTo>
                    <a:pt x="774" y="1040"/>
                  </a:lnTo>
                  <a:lnTo>
                    <a:pt x="762" y="994"/>
                  </a:lnTo>
                  <a:lnTo>
                    <a:pt x="756" y="974"/>
                  </a:lnTo>
                  <a:lnTo>
                    <a:pt x="766" y="946"/>
                  </a:lnTo>
                  <a:lnTo>
                    <a:pt x="764" y="938"/>
                  </a:lnTo>
                  <a:lnTo>
                    <a:pt x="762" y="936"/>
                  </a:lnTo>
                  <a:lnTo>
                    <a:pt x="758" y="936"/>
                  </a:lnTo>
                  <a:lnTo>
                    <a:pt x="758" y="934"/>
                  </a:lnTo>
                  <a:lnTo>
                    <a:pt x="758" y="932"/>
                  </a:lnTo>
                  <a:lnTo>
                    <a:pt x="760" y="930"/>
                  </a:lnTo>
                  <a:lnTo>
                    <a:pt x="772" y="922"/>
                  </a:lnTo>
                  <a:lnTo>
                    <a:pt x="780" y="896"/>
                  </a:lnTo>
                  <a:lnTo>
                    <a:pt x="774" y="894"/>
                  </a:lnTo>
                  <a:lnTo>
                    <a:pt x="770" y="882"/>
                  </a:lnTo>
                  <a:lnTo>
                    <a:pt x="778" y="874"/>
                  </a:lnTo>
                  <a:lnTo>
                    <a:pt x="786" y="880"/>
                  </a:lnTo>
                  <a:lnTo>
                    <a:pt x="800" y="870"/>
                  </a:lnTo>
                  <a:lnTo>
                    <a:pt x="804" y="856"/>
                  </a:lnTo>
                  <a:lnTo>
                    <a:pt x="796" y="852"/>
                  </a:lnTo>
                  <a:lnTo>
                    <a:pt x="800" y="846"/>
                  </a:lnTo>
                  <a:lnTo>
                    <a:pt x="804" y="846"/>
                  </a:lnTo>
                  <a:lnTo>
                    <a:pt x="806" y="848"/>
                  </a:lnTo>
                  <a:lnTo>
                    <a:pt x="810" y="844"/>
                  </a:lnTo>
                  <a:lnTo>
                    <a:pt x="814" y="846"/>
                  </a:lnTo>
                  <a:lnTo>
                    <a:pt x="820" y="846"/>
                  </a:lnTo>
                  <a:lnTo>
                    <a:pt x="822" y="844"/>
                  </a:lnTo>
                  <a:lnTo>
                    <a:pt x="824" y="842"/>
                  </a:lnTo>
                  <a:lnTo>
                    <a:pt x="824" y="830"/>
                  </a:lnTo>
                  <a:lnTo>
                    <a:pt x="826" y="826"/>
                  </a:lnTo>
                  <a:lnTo>
                    <a:pt x="828" y="826"/>
                  </a:lnTo>
                  <a:lnTo>
                    <a:pt x="832" y="828"/>
                  </a:lnTo>
                  <a:lnTo>
                    <a:pt x="834" y="828"/>
                  </a:lnTo>
                  <a:lnTo>
                    <a:pt x="856" y="824"/>
                  </a:lnTo>
                  <a:lnTo>
                    <a:pt x="858" y="822"/>
                  </a:lnTo>
                  <a:lnTo>
                    <a:pt x="858" y="820"/>
                  </a:lnTo>
                  <a:lnTo>
                    <a:pt x="856" y="818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66" y="800"/>
                  </a:lnTo>
                  <a:lnTo>
                    <a:pt x="868" y="796"/>
                  </a:lnTo>
                  <a:lnTo>
                    <a:pt x="874" y="794"/>
                  </a:lnTo>
                  <a:lnTo>
                    <a:pt x="876" y="796"/>
                  </a:lnTo>
                  <a:lnTo>
                    <a:pt x="874" y="798"/>
                  </a:lnTo>
                  <a:lnTo>
                    <a:pt x="876" y="804"/>
                  </a:lnTo>
                  <a:lnTo>
                    <a:pt x="880" y="804"/>
                  </a:lnTo>
                  <a:lnTo>
                    <a:pt x="884" y="802"/>
                  </a:lnTo>
                  <a:lnTo>
                    <a:pt x="914" y="792"/>
                  </a:lnTo>
                  <a:lnTo>
                    <a:pt x="964" y="758"/>
                  </a:lnTo>
                  <a:lnTo>
                    <a:pt x="966" y="746"/>
                  </a:lnTo>
                  <a:lnTo>
                    <a:pt x="990" y="726"/>
                  </a:lnTo>
                  <a:lnTo>
                    <a:pt x="990" y="724"/>
                  </a:lnTo>
                  <a:lnTo>
                    <a:pt x="982" y="710"/>
                  </a:lnTo>
                  <a:lnTo>
                    <a:pt x="982" y="698"/>
                  </a:lnTo>
                  <a:lnTo>
                    <a:pt x="998" y="692"/>
                  </a:lnTo>
                  <a:lnTo>
                    <a:pt x="1002" y="692"/>
                  </a:lnTo>
                  <a:lnTo>
                    <a:pt x="1000" y="704"/>
                  </a:lnTo>
                  <a:lnTo>
                    <a:pt x="1000" y="708"/>
                  </a:lnTo>
                  <a:lnTo>
                    <a:pt x="1020" y="706"/>
                  </a:lnTo>
                  <a:lnTo>
                    <a:pt x="1022" y="710"/>
                  </a:lnTo>
                  <a:lnTo>
                    <a:pt x="1058" y="694"/>
                  </a:lnTo>
                  <a:lnTo>
                    <a:pt x="1078" y="694"/>
                  </a:lnTo>
                  <a:lnTo>
                    <a:pt x="1080" y="692"/>
                  </a:lnTo>
                  <a:lnTo>
                    <a:pt x="1078" y="690"/>
                  </a:lnTo>
                  <a:lnTo>
                    <a:pt x="1074" y="686"/>
                  </a:lnTo>
                  <a:lnTo>
                    <a:pt x="1072" y="680"/>
                  </a:lnTo>
                  <a:lnTo>
                    <a:pt x="1076" y="676"/>
                  </a:lnTo>
                  <a:lnTo>
                    <a:pt x="1078" y="670"/>
                  </a:lnTo>
                  <a:lnTo>
                    <a:pt x="1084" y="664"/>
                  </a:lnTo>
                  <a:lnTo>
                    <a:pt x="1090" y="642"/>
                  </a:lnTo>
                  <a:lnTo>
                    <a:pt x="1086" y="634"/>
                  </a:lnTo>
                  <a:lnTo>
                    <a:pt x="1086" y="626"/>
                  </a:lnTo>
                  <a:lnTo>
                    <a:pt x="1088" y="622"/>
                  </a:lnTo>
                  <a:lnTo>
                    <a:pt x="1086" y="616"/>
                  </a:lnTo>
                  <a:lnTo>
                    <a:pt x="1090" y="604"/>
                  </a:lnTo>
                  <a:lnTo>
                    <a:pt x="1096" y="598"/>
                  </a:lnTo>
                  <a:lnTo>
                    <a:pt x="1098" y="588"/>
                  </a:lnTo>
                  <a:lnTo>
                    <a:pt x="1102" y="570"/>
                  </a:lnTo>
                  <a:lnTo>
                    <a:pt x="1102" y="560"/>
                  </a:lnTo>
                  <a:lnTo>
                    <a:pt x="1098" y="544"/>
                  </a:lnTo>
                  <a:lnTo>
                    <a:pt x="1092" y="534"/>
                  </a:lnTo>
                  <a:lnTo>
                    <a:pt x="1090" y="532"/>
                  </a:lnTo>
                  <a:lnTo>
                    <a:pt x="1090" y="526"/>
                  </a:lnTo>
                  <a:lnTo>
                    <a:pt x="1088" y="522"/>
                  </a:lnTo>
                  <a:lnTo>
                    <a:pt x="1084" y="512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80" y="494"/>
                  </a:lnTo>
                  <a:lnTo>
                    <a:pt x="1072" y="480"/>
                  </a:lnTo>
                  <a:lnTo>
                    <a:pt x="1060" y="468"/>
                  </a:lnTo>
                  <a:lnTo>
                    <a:pt x="1056" y="462"/>
                  </a:lnTo>
                  <a:lnTo>
                    <a:pt x="1054" y="362"/>
                  </a:lnTo>
                  <a:lnTo>
                    <a:pt x="1054" y="310"/>
                  </a:lnTo>
                  <a:lnTo>
                    <a:pt x="1042" y="308"/>
                  </a:lnTo>
                  <a:lnTo>
                    <a:pt x="1032" y="312"/>
                  </a:lnTo>
                  <a:lnTo>
                    <a:pt x="1028" y="310"/>
                  </a:lnTo>
                  <a:lnTo>
                    <a:pt x="1016" y="302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wrap="square" lIns="69056" tIns="34529" rIns="69056" bIns="34529" anchor="ctr" anchorCtr="0">
              <a:noAutofit/>
            </a:bodyPr>
            <a:lstStyle/>
            <a:p>
              <a:pPr algn="ctr" defTabSz="642732">
                <a:buClr>
                  <a:srgbClr val="000000"/>
                </a:buClr>
              </a:pPr>
              <a:endParaRPr lang="en-US" sz="703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Freeform 123"/>
            <p:cNvSpPr>
              <a:spLocks/>
            </p:cNvSpPr>
            <p:nvPr/>
          </p:nvSpPr>
          <p:spPr bwMode="auto">
            <a:xfrm>
              <a:off x="6326515" y="3519985"/>
              <a:ext cx="997283" cy="515324"/>
            </a:xfrm>
            <a:custGeom>
              <a:avLst/>
              <a:gdLst>
                <a:gd name="T0" fmla="*/ 170815 w 580"/>
                <a:gd name="T1" fmla="*/ 426515 h 298"/>
                <a:gd name="T2" fmla="*/ 167870 w 580"/>
                <a:gd name="T3" fmla="*/ 405782 h 298"/>
                <a:gd name="T4" fmla="*/ 194376 w 580"/>
                <a:gd name="T5" fmla="*/ 405782 h 298"/>
                <a:gd name="T6" fmla="*/ 683260 w 580"/>
                <a:gd name="T7" fmla="*/ 355430 h 298"/>
                <a:gd name="T8" fmla="*/ 733326 w 580"/>
                <a:gd name="T9" fmla="*/ 328772 h 298"/>
                <a:gd name="T10" fmla="*/ 762777 w 580"/>
                <a:gd name="T11" fmla="*/ 302115 h 298"/>
                <a:gd name="T12" fmla="*/ 765722 w 580"/>
                <a:gd name="T13" fmla="*/ 284344 h 298"/>
                <a:gd name="T14" fmla="*/ 777503 w 580"/>
                <a:gd name="T15" fmla="*/ 266572 h 298"/>
                <a:gd name="T16" fmla="*/ 848185 w 580"/>
                <a:gd name="T17" fmla="*/ 204372 h 298"/>
                <a:gd name="T18" fmla="*/ 845240 w 580"/>
                <a:gd name="T19" fmla="*/ 192524 h 298"/>
                <a:gd name="T20" fmla="*/ 833459 w 580"/>
                <a:gd name="T21" fmla="*/ 186601 h 298"/>
                <a:gd name="T22" fmla="*/ 818734 w 580"/>
                <a:gd name="T23" fmla="*/ 177715 h 298"/>
                <a:gd name="T24" fmla="*/ 809899 w 580"/>
                <a:gd name="T25" fmla="*/ 174753 h 298"/>
                <a:gd name="T26" fmla="*/ 771613 w 580"/>
                <a:gd name="T27" fmla="*/ 121438 h 298"/>
                <a:gd name="T28" fmla="*/ 768668 w 580"/>
                <a:gd name="T29" fmla="*/ 103667 h 298"/>
                <a:gd name="T30" fmla="*/ 765722 w 580"/>
                <a:gd name="T31" fmla="*/ 71086 h 298"/>
                <a:gd name="T32" fmla="*/ 748052 w 580"/>
                <a:gd name="T33" fmla="*/ 56276 h 298"/>
                <a:gd name="T34" fmla="*/ 724491 w 580"/>
                <a:gd name="T35" fmla="*/ 38505 h 298"/>
                <a:gd name="T36" fmla="*/ 703876 w 580"/>
                <a:gd name="T37" fmla="*/ 38505 h 298"/>
                <a:gd name="T38" fmla="*/ 692095 w 580"/>
                <a:gd name="T39" fmla="*/ 50353 h 298"/>
                <a:gd name="T40" fmla="*/ 674425 w 580"/>
                <a:gd name="T41" fmla="*/ 56276 h 298"/>
                <a:gd name="T42" fmla="*/ 644974 w 580"/>
                <a:gd name="T43" fmla="*/ 50353 h 298"/>
                <a:gd name="T44" fmla="*/ 612578 w 580"/>
                <a:gd name="T45" fmla="*/ 44429 h 298"/>
                <a:gd name="T46" fmla="*/ 571347 w 580"/>
                <a:gd name="T47" fmla="*/ 38505 h 298"/>
                <a:gd name="T48" fmla="*/ 538951 w 580"/>
                <a:gd name="T49" fmla="*/ 0 h 298"/>
                <a:gd name="T50" fmla="*/ 521280 w 580"/>
                <a:gd name="T51" fmla="*/ 8886 h 298"/>
                <a:gd name="T52" fmla="*/ 497720 w 580"/>
                <a:gd name="T53" fmla="*/ 2962 h 298"/>
                <a:gd name="T54" fmla="*/ 494774 w 580"/>
                <a:gd name="T55" fmla="*/ 20733 h 298"/>
                <a:gd name="T56" fmla="*/ 497720 w 580"/>
                <a:gd name="T57" fmla="*/ 56276 h 298"/>
                <a:gd name="T58" fmla="*/ 468269 w 580"/>
                <a:gd name="T59" fmla="*/ 71086 h 298"/>
                <a:gd name="T60" fmla="*/ 441763 w 580"/>
                <a:gd name="T61" fmla="*/ 74048 h 298"/>
                <a:gd name="T62" fmla="*/ 394642 w 580"/>
                <a:gd name="T63" fmla="*/ 156981 h 298"/>
                <a:gd name="T64" fmla="*/ 359301 w 580"/>
                <a:gd name="T65" fmla="*/ 183639 h 298"/>
                <a:gd name="T66" fmla="*/ 338685 w 580"/>
                <a:gd name="T67" fmla="*/ 165867 h 298"/>
                <a:gd name="T68" fmla="*/ 321014 w 580"/>
                <a:gd name="T69" fmla="*/ 207334 h 298"/>
                <a:gd name="T70" fmla="*/ 300399 w 580"/>
                <a:gd name="T71" fmla="*/ 207334 h 298"/>
                <a:gd name="T72" fmla="*/ 273893 w 580"/>
                <a:gd name="T73" fmla="*/ 204372 h 298"/>
                <a:gd name="T74" fmla="*/ 259168 w 580"/>
                <a:gd name="T75" fmla="*/ 228067 h 298"/>
                <a:gd name="T76" fmla="*/ 220881 w 580"/>
                <a:gd name="T77" fmla="*/ 207334 h 298"/>
                <a:gd name="T78" fmla="*/ 173760 w 580"/>
                <a:gd name="T79" fmla="*/ 216220 h 298"/>
                <a:gd name="T80" fmla="*/ 170815 w 580"/>
                <a:gd name="T81" fmla="*/ 233991 h 298"/>
                <a:gd name="T82" fmla="*/ 153144 w 580"/>
                <a:gd name="T83" fmla="*/ 233991 h 298"/>
                <a:gd name="T84" fmla="*/ 153144 w 580"/>
                <a:gd name="T85" fmla="*/ 236953 h 298"/>
                <a:gd name="T86" fmla="*/ 147254 w 580"/>
                <a:gd name="T87" fmla="*/ 254724 h 298"/>
                <a:gd name="T88" fmla="*/ 144309 w 580"/>
                <a:gd name="T89" fmla="*/ 263610 h 298"/>
                <a:gd name="T90" fmla="*/ 153144 w 580"/>
                <a:gd name="T91" fmla="*/ 281382 h 298"/>
                <a:gd name="T92" fmla="*/ 106023 w 580"/>
                <a:gd name="T93" fmla="*/ 296191 h 298"/>
                <a:gd name="T94" fmla="*/ 114858 w 580"/>
                <a:gd name="T95" fmla="*/ 343582 h 298"/>
                <a:gd name="T96" fmla="*/ 85408 w 580"/>
                <a:gd name="T97" fmla="*/ 340620 h 298"/>
                <a:gd name="T98" fmla="*/ 53012 w 580"/>
                <a:gd name="T99" fmla="*/ 328772 h 298"/>
                <a:gd name="T100" fmla="*/ 32396 w 580"/>
                <a:gd name="T101" fmla="*/ 361353 h 298"/>
                <a:gd name="T102" fmla="*/ 35341 w 580"/>
                <a:gd name="T103" fmla="*/ 367277 h 298"/>
                <a:gd name="T104" fmla="*/ 47121 w 580"/>
                <a:gd name="T105" fmla="*/ 385049 h 298"/>
                <a:gd name="T106" fmla="*/ 29451 w 580"/>
                <a:gd name="T107" fmla="*/ 426515 h 298"/>
                <a:gd name="T108" fmla="*/ 8835 w 580"/>
                <a:gd name="T109" fmla="*/ 429477 h 2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80" h="298">
                  <a:moveTo>
                    <a:pt x="0" y="298"/>
                  </a:moveTo>
                  <a:lnTo>
                    <a:pt x="116" y="288"/>
                  </a:lnTo>
                  <a:lnTo>
                    <a:pt x="116" y="278"/>
                  </a:lnTo>
                  <a:lnTo>
                    <a:pt x="114" y="274"/>
                  </a:lnTo>
                  <a:lnTo>
                    <a:pt x="126" y="272"/>
                  </a:lnTo>
                  <a:lnTo>
                    <a:pt x="132" y="274"/>
                  </a:lnTo>
                  <a:lnTo>
                    <a:pt x="458" y="246"/>
                  </a:lnTo>
                  <a:lnTo>
                    <a:pt x="464" y="240"/>
                  </a:lnTo>
                  <a:lnTo>
                    <a:pt x="470" y="236"/>
                  </a:lnTo>
                  <a:lnTo>
                    <a:pt x="498" y="222"/>
                  </a:lnTo>
                  <a:lnTo>
                    <a:pt x="502" y="214"/>
                  </a:lnTo>
                  <a:lnTo>
                    <a:pt x="518" y="204"/>
                  </a:lnTo>
                  <a:lnTo>
                    <a:pt x="518" y="196"/>
                  </a:lnTo>
                  <a:lnTo>
                    <a:pt x="520" y="192"/>
                  </a:lnTo>
                  <a:lnTo>
                    <a:pt x="528" y="188"/>
                  </a:lnTo>
                  <a:lnTo>
                    <a:pt x="528" y="180"/>
                  </a:lnTo>
                  <a:lnTo>
                    <a:pt x="536" y="172"/>
                  </a:lnTo>
                  <a:lnTo>
                    <a:pt x="576" y="138"/>
                  </a:lnTo>
                  <a:lnTo>
                    <a:pt x="580" y="130"/>
                  </a:lnTo>
                  <a:lnTo>
                    <a:pt x="574" y="130"/>
                  </a:lnTo>
                  <a:lnTo>
                    <a:pt x="568" y="126"/>
                  </a:lnTo>
                  <a:lnTo>
                    <a:pt x="566" y="126"/>
                  </a:lnTo>
                  <a:lnTo>
                    <a:pt x="564" y="122"/>
                  </a:lnTo>
                  <a:lnTo>
                    <a:pt x="556" y="120"/>
                  </a:lnTo>
                  <a:lnTo>
                    <a:pt x="552" y="120"/>
                  </a:lnTo>
                  <a:lnTo>
                    <a:pt x="550" y="118"/>
                  </a:lnTo>
                  <a:lnTo>
                    <a:pt x="540" y="102"/>
                  </a:lnTo>
                  <a:lnTo>
                    <a:pt x="524" y="82"/>
                  </a:lnTo>
                  <a:lnTo>
                    <a:pt x="522" y="76"/>
                  </a:lnTo>
                  <a:lnTo>
                    <a:pt x="522" y="70"/>
                  </a:lnTo>
                  <a:lnTo>
                    <a:pt x="522" y="62"/>
                  </a:lnTo>
                  <a:lnTo>
                    <a:pt x="520" y="48"/>
                  </a:lnTo>
                  <a:lnTo>
                    <a:pt x="518" y="46"/>
                  </a:lnTo>
                  <a:lnTo>
                    <a:pt x="508" y="38"/>
                  </a:lnTo>
                  <a:lnTo>
                    <a:pt x="500" y="38"/>
                  </a:lnTo>
                  <a:lnTo>
                    <a:pt x="492" y="26"/>
                  </a:lnTo>
                  <a:lnTo>
                    <a:pt x="488" y="20"/>
                  </a:lnTo>
                  <a:lnTo>
                    <a:pt x="478" y="26"/>
                  </a:lnTo>
                  <a:lnTo>
                    <a:pt x="476" y="32"/>
                  </a:lnTo>
                  <a:lnTo>
                    <a:pt x="470" y="34"/>
                  </a:lnTo>
                  <a:lnTo>
                    <a:pt x="468" y="36"/>
                  </a:lnTo>
                  <a:lnTo>
                    <a:pt x="458" y="38"/>
                  </a:lnTo>
                  <a:lnTo>
                    <a:pt x="444" y="32"/>
                  </a:lnTo>
                  <a:lnTo>
                    <a:pt x="438" y="34"/>
                  </a:lnTo>
                  <a:lnTo>
                    <a:pt x="432" y="42"/>
                  </a:lnTo>
                  <a:lnTo>
                    <a:pt x="416" y="30"/>
                  </a:lnTo>
                  <a:lnTo>
                    <a:pt x="400" y="32"/>
                  </a:lnTo>
                  <a:lnTo>
                    <a:pt x="388" y="26"/>
                  </a:lnTo>
                  <a:lnTo>
                    <a:pt x="382" y="12"/>
                  </a:lnTo>
                  <a:lnTo>
                    <a:pt x="366" y="0"/>
                  </a:lnTo>
                  <a:lnTo>
                    <a:pt x="358" y="6"/>
                  </a:lnTo>
                  <a:lnTo>
                    <a:pt x="354" y="6"/>
                  </a:lnTo>
                  <a:lnTo>
                    <a:pt x="346" y="2"/>
                  </a:lnTo>
                  <a:lnTo>
                    <a:pt x="338" y="2"/>
                  </a:lnTo>
                  <a:lnTo>
                    <a:pt x="336" y="10"/>
                  </a:lnTo>
                  <a:lnTo>
                    <a:pt x="336" y="14"/>
                  </a:lnTo>
                  <a:lnTo>
                    <a:pt x="342" y="32"/>
                  </a:lnTo>
                  <a:lnTo>
                    <a:pt x="338" y="38"/>
                  </a:lnTo>
                  <a:lnTo>
                    <a:pt x="328" y="40"/>
                  </a:lnTo>
                  <a:lnTo>
                    <a:pt x="318" y="48"/>
                  </a:lnTo>
                  <a:lnTo>
                    <a:pt x="306" y="46"/>
                  </a:lnTo>
                  <a:lnTo>
                    <a:pt x="300" y="50"/>
                  </a:lnTo>
                  <a:lnTo>
                    <a:pt x="300" y="64"/>
                  </a:lnTo>
                  <a:lnTo>
                    <a:pt x="268" y="106"/>
                  </a:lnTo>
                  <a:lnTo>
                    <a:pt x="264" y="122"/>
                  </a:lnTo>
                  <a:lnTo>
                    <a:pt x="244" y="124"/>
                  </a:lnTo>
                  <a:lnTo>
                    <a:pt x="234" y="114"/>
                  </a:lnTo>
                  <a:lnTo>
                    <a:pt x="230" y="112"/>
                  </a:lnTo>
                  <a:lnTo>
                    <a:pt x="224" y="120"/>
                  </a:lnTo>
                  <a:lnTo>
                    <a:pt x="218" y="140"/>
                  </a:lnTo>
                  <a:lnTo>
                    <a:pt x="212" y="144"/>
                  </a:lnTo>
                  <a:lnTo>
                    <a:pt x="204" y="140"/>
                  </a:lnTo>
                  <a:lnTo>
                    <a:pt x="198" y="132"/>
                  </a:lnTo>
                  <a:lnTo>
                    <a:pt x="186" y="138"/>
                  </a:lnTo>
                  <a:lnTo>
                    <a:pt x="180" y="152"/>
                  </a:lnTo>
                  <a:lnTo>
                    <a:pt x="176" y="154"/>
                  </a:lnTo>
                  <a:lnTo>
                    <a:pt x="174" y="152"/>
                  </a:lnTo>
                  <a:lnTo>
                    <a:pt x="150" y="140"/>
                  </a:lnTo>
                  <a:lnTo>
                    <a:pt x="132" y="148"/>
                  </a:lnTo>
                  <a:lnTo>
                    <a:pt x="118" y="146"/>
                  </a:lnTo>
                  <a:lnTo>
                    <a:pt x="114" y="154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2" y="164"/>
                  </a:lnTo>
                  <a:lnTo>
                    <a:pt x="100" y="172"/>
                  </a:lnTo>
                  <a:lnTo>
                    <a:pt x="96" y="174"/>
                  </a:lnTo>
                  <a:lnTo>
                    <a:pt x="98" y="178"/>
                  </a:lnTo>
                  <a:lnTo>
                    <a:pt x="106" y="188"/>
                  </a:lnTo>
                  <a:lnTo>
                    <a:pt x="104" y="190"/>
                  </a:lnTo>
                  <a:lnTo>
                    <a:pt x="80" y="196"/>
                  </a:lnTo>
                  <a:lnTo>
                    <a:pt x="72" y="200"/>
                  </a:lnTo>
                  <a:lnTo>
                    <a:pt x="74" y="212"/>
                  </a:lnTo>
                  <a:lnTo>
                    <a:pt x="78" y="232"/>
                  </a:lnTo>
                  <a:lnTo>
                    <a:pt x="68" y="236"/>
                  </a:lnTo>
                  <a:lnTo>
                    <a:pt x="58" y="230"/>
                  </a:lnTo>
                  <a:lnTo>
                    <a:pt x="48" y="224"/>
                  </a:lnTo>
                  <a:lnTo>
                    <a:pt x="36" y="222"/>
                  </a:lnTo>
                  <a:lnTo>
                    <a:pt x="26" y="228"/>
                  </a:lnTo>
                  <a:lnTo>
                    <a:pt x="22" y="244"/>
                  </a:lnTo>
                  <a:lnTo>
                    <a:pt x="22" y="246"/>
                  </a:lnTo>
                  <a:lnTo>
                    <a:pt x="24" y="248"/>
                  </a:lnTo>
                  <a:lnTo>
                    <a:pt x="30" y="250"/>
                  </a:lnTo>
                  <a:lnTo>
                    <a:pt x="32" y="260"/>
                  </a:lnTo>
                  <a:lnTo>
                    <a:pt x="24" y="284"/>
                  </a:lnTo>
                  <a:lnTo>
                    <a:pt x="20" y="288"/>
                  </a:lnTo>
                  <a:lnTo>
                    <a:pt x="16" y="286"/>
                  </a:lnTo>
                  <a:lnTo>
                    <a:pt x="6" y="29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4" name="Freeform 124"/>
            <p:cNvSpPr>
              <a:spLocks/>
            </p:cNvSpPr>
            <p:nvPr/>
          </p:nvSpPr>
          <p:spPr bwMode="auto">
            <a:xfrm>
              <a:off x="6239392" y="3907405"/>
              <a:ext cx="1112212" cy="391128"/>
            </a:xfrm>
            <a:custGeom>
              <a:avLst/>
              <a:gdLst>
                <a:gd name="T0" fmla="*/ 952500 w 646"/>
                <a:gd name="T1" fmla="*/ 0 h 228"/>
                <a:gd name="T2" fmla="*/ 757872 w 646"/>
                <a:gd name="T3" fmla="*/ 23506 h 228"/>
                <a:gd name="T4" fmla="*/ 749025 w 646"/>
                <a:gd name="T5" fmla="*/ 32321 h 228"/>
                <a:gd name="T6" fmla="*/ 268351 w 646"/>
                <a:gd name="T7" fmla="*/ 73457 h 228"/>
                <a:gd name="T8" fmla="*/ 259505 w 646"/>
                <a:gd name="T9" fmla="*/ 70519 h 228"/>
                <a:gd name="T10" fmla="*/ 241811 w 646"/>
                <a:gd name="T11" fmla="*/ 73457 h 228"/>
                <a:gd name="T12" fmla="*/ 244760 w 646"/>
                <a:gd name="T13" fmla="*/ 79333 h 228"/>
                <a:gd name="T14" fmla="*/ 244760 w 646"/>
                <a:gd name="T15" fmla="*/ 94025 h 228"/>
                <a:gd name="T16" fmla="*/ 73723 w 646"/>
                <a:gd name="T17" fmla="*/ 108716 h 228"/>
                <a:gd name="T18" fmla="*/ 64876 w 646"/>
                <a:gd name="T19" fmla="*/ 129284 h 228"/>
                <a:gd name="T20" fmla="*/ 58978 w 646"/>
                <a:gd name="T21" fmla="*/ 152790 h 228"/>
                <a:gd name="T22" fmla="*/ 61927 w 646"/>
                <a:gd name="T23" fmla="*/ 161605 h 228"/>
                <a:gd name="T24" fmla="*/ 56029 w 646"/>
                <a:gd name="T25" fmla="*/ 182173 h 228"/>
                <a:gd name="T26" fmla="*/ 53080 w 646"/>
                <a:gd name="T27" fmla="*/ 190988 h 228"/>
                <a:gd name="T28" fmla="*/ 56029 w 646"/>
                <a:gd name="T29" fmla="*/ 196864 h 228"/>
                <a:gd name="T30" fmla="*/ 50132 w 646"/>
                <a:gd name="T31" fmla="*/ 208617 h 228"/>
                <a:gd name="T32" fmla="*/ 35387 w 646"/>
                <a:gd name="T33" fmla="*/ 223309 h 228"/>
                <a:gd name="T34" fmla="*/ 29489 w 646"/>
                <a:gd name="T35" fmla="*/ 255630 h 228"/>
                <a:gd name="T36" fmla="*/ 14745 w 646"/>
                <a:gd name="T37" fmla="*/ 273259 h 228"/>
                <a:gd name="T38" fmla="*/ 17693 w 646"/>
                <a:gd name="T39" fmla="*/ 293827 h 228"/>
                <a:gd name="T40" fmla="*/ 14745 w 646"/>
                <a:gd name="T41" fmla="*/ 320272 h 228"/>
                <a:gd name="T42" fmla="*/ 11796 w 646"/>
                <a:gd name="T43" fmla="*/ 320272 h 228"/>
                <a:gd name="T44" fmla="*/ 0 w 646"/>
                <a:gd name="T45" fmla="*/ 334963 h 228"/>
                <a:gd name="T46" fmla="*/ 244760 w 646"/>
                <a:gd name="T47" fmla="*/ 314395 h 228"/>
                <a:gd name="T48" fmla="*/ 551447 w 646"/>
                <a:gd name="T49" fmla="*/ 287951 h 228"/>
                <a:gd name="T50" fmla="*/ 669404 w 646"/>
                <a:gd name="T51" fmla="*/ 276198 h 228"/>
                <a:gd name="T52" fmla="*/ 672353 w 646"/>
                <a:gd name="T53" fmla="*/ 240938 h 228"/>
                <a:gd name="T54" fmla="*/ 684149 w 646"/>
                <a:gd name="T55" fmla="*/ 240938 h 228"/>
                <a:gd name="T56" fmla="*/ 690046 w 646"/>
                <a:gd name="T57" fmla="*/ 240938 h 228"/>
                <a:gd name="T58" fmla="*/ 698893 w 646"/>
                <a:gd name="T59" fmla="*/ 232123 h 228"/>
                <a:gd name="T60" fmla="*/ 698893 w 646"/>
                <a:gd name="T61" fmla="*/ 223309 h 228"/>
                <a:gd name="T62" fmla="*/ 698893 w 646"/>
                <a:gd name="T63" fmla="*/ 214494 h 228"/>
                <a:gd name="T64" fmla="*/ 701842 w 646"/>
                <a:gd name="T65" fmla="*/ 205679 h 228"/>
                <a:gd name="T66" fmla="*/ 710689 w 646"/>
                <a:gd name="T67" fmla="*/ 196864 h 228"/>
                <a:gd name="T68" fmla="*/ 734280 w 646"/>
                <a:gd name="T69" fmla="*/ 185111 h 228"/>
                <a:gd name="T70" fmla="*/ 763769 w 646"/>
                <a:gd name="T71" fmla="*/ 179235 h 228"/>
                <a:gd name="T72" fmla="*/ 790310 w 646"/>
                <a:gd name="T73" fmla="*/ 155728 h 228"/>
                <a:gd name="T74" fmla="*/ 799156 w 646"/>
                <a:gd name="T75" fmla="*/ 149852 h 228"/>
                <a:gd name="T76" fmla="*/ 816850 w 646"/>
                <a:gd name="T77" fmla="*/ 135161 h 228"/>
                <a:gd name="T78" fmla="*/ 819799 w 646"/>
                <a:gd name="T79" fmla="*/ 120469 h 228"/>
                <a:gd name="T80" fmla="*/ 825697 w 646"/>
                <a:gd name="T81" fmla="*/ 120469 h 228"/>
                <a:gd name="T82" fmla="*/ 831594 w 646"/>
                <a:gd name="T83" fmla="*/ 120469 h 228"/>
                <a:gd name="T84" fmla="*/ 837492 w 646"/>
                <a:gd name="T85" fmla="*/ 114593 h 228"/>
                <a:gd name="T86" fmla="*/ 837492 w 646"/>
                <a:gd name="T87" fmla="*/ 111654 h 228"/>
                <a:gd name="T88" fmla="*/ 846339 w 646"/>
                <a:gd name="T89" fmla="*/ 102840 h 228"/>
                <a:gd name="T90" fmla="*/ 852237 w 646"/>
                <a:gd name="T91" fmla="*/ 102840 h 228"/>
                <a:gd name="T92" fmla="*/ 858135 w 646"/>
                <a:gd name="T93" fmla="*/ 108716 h 228"/>
                <a:gd name="T94" fmla="*/ 866981 w 646"/>
                <a:gd name="T95" fmla="*/ 102840 h 228"/>
                <a:gd name="T96" fmla="*/ 869930 w 646"/>
                <a:gd name="T97" fmla="*/ 96963 h 228"/>
                <a:gd name="T98" fmla="*/ 881726 w 646"/>
                <a:gd name="T99" fmla="*/ 85210 h 228"/>
                <a:gd name="T100" fmla="*/ 893522 w 646"/>
                <a:gd name="T101" fmla="*/ 82272 h 228"/>
                <a:gd name="T102" fmla="*/ 911215 w 646"/>
                <a:gd name="T103" fmla="*/ 82272 h 228"/>
                <a:gd name="T104" fmla="*/ 931858 w 646"/>
                <a:gd name="T105" fmla="*/ 49951 h 228"/>
                <a:gd name="T106" fmla="*/ 946602 w 646"/>
                <a:gd name="T107" fmla="*/ 38198 h 228"/>
                <a:gd name="T108" fmla="*/ 949551 w 646"/>
                <a:gd name="T109" fmla="*/ 29383 h 228"/>
                <a:gd name="T110" fmla="*/ 952500 w 646"/>
                <a:gd name="T111" fmla="*/ 20568 h 228"/>
                <a:gd name="T112" fmla="*/ 949551 w 646"/>
                <a:gd name="T113" fmla="*/ 8815 h 228"/>
                <a:gd name="T114" fmla="*/ 952500 w 646"/>
                <a:gd name="T115" fmla="*/ 0 h 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46" h="228">
                  <a:moveTo>
                    <a:pt x="646" y="0"/>
                  </a:moveTo>
                  <a:lnTo>
                    <a:pt x="514" y="16"/>
                  </a:lnTo>
                  <a:lnTo>
                    <a:pt x="508" y="22"/>
                  </a:lnTo>
                  <a:lnTo>
                    <a:pt x="182" y="50"/>
                  </a:lnTo>
                  <a:lnTo>
                    <a:pt x="176" y="48"/>
                  </a:lnTo>
                  <a:lnTo>
                    <a:pt x="164" y="50"/>
                  </a:lnTo>
                  <a:lnTo>
                    <a:pt x="166" y="54"/>
                  </a:lnTo>
                  <a:lnTo>
                    <a:pt x="166" y="64"/>
                  </a:lnTo>
                  <a:lnTo>
                    <a:pt x="50" y="74"/>
                  </a:lnTo>
                  <a:lnTo>
                    <a:pt x="44" y="88"/>
                  </a:lnTo>
                  <a:lnTo>
                    <a:pt x="40" y="104"/>
                  </a:lnTo>
                  <a:lnTo>
                    <a:pt x="42" y="110"/>
                  </a:lnTo>
                  <a:lnTo>
                    <a:pt x="38" y="124"/>
                  </a:lnTo>
                  <a:lnTo>
                    <a:pt x="36" y="130"/>
                  </a:lnTo>
                  <a:lnTo>
                    <a:pt x="38" y="134"/>
                  </a:lnTo>
                  <a:lnTo>
                    <a:pt x="34" y="142"/>
                  </a:lnTo>
                  <a:lnTo>
                    <a:pt x="24" y="152"/>
                  </a:lnTo>
                  <a:lnTo>
                    <a:pt x="20" y="174"/>
                  </a:lnTo>
                  <a:lnTo>
                    <a:pt x="10" y="186"/>
                  </a:lnTo>
                  <a:lnTo>
                    <a:pt x="12" y="200"/>
                  </a:lnTo>
                  <a:lnTo>
                    <a:pt x="10" y="218"/>
                  </a:lnTo>
                  <a:lnTo>
                    <a:pt x="8" y="218"/>
                  </a:lnTo>
                  <a:lnTo>
                    <a:pt x="0" y="228"/>
                  </a:lnTo>
                  <a:lnTo>
                    <a:pt x="166" y="214"/>
                  </a:lnTo>
                  <a:lnTo>
                    <a:pt x="374" y="196"/>
                  </a:lnTo>
                  <a:lnTo>
                    <a:pt x="454" y="188"/>
                  </a:lnTo>
                  <a:lnTo>
                    <a:pt x="456" y="164"/>
                  </a:lnTo>
                  <a:lnTo>
                    <a:pt x="464" y="164"/>
                  </a:lnTo>
                  <a:lnTo>
                    <a:pt x="468" y="164"/>
                  </a:lnTo>
                  <a:lnTo>
                    <a:pt x="474" y="158"/>
                  </a:lnTo>
                  <a:lnTo>
                    <a:pt x="474" y="152"/>
                  </a:lnTo>
                  <a:lnTo>
                    <a:pt x="474" y="146"/>
                  </a:lnTo>
                  <a:lnTo>
                    <a:pt x="476" y="140"/>
                  </a:lnTo>
                  <a:lnTo>
                    <a:pt x="482" y="134"/>
                  </a:lnTo>
                  <a:lnTo>
                    <a:pt x="498" y="126"/>
                  </a:lnTo>
                  <a:lnTo>
                    <a:pt x="518" y="122"/>
                  </a:lnTo>
                  <a:lnTo>
                    <a:pt x="536" y="106"/>
                  </a:lnTo>
                  <a:lnTo>
                    <a:pt x="542" y="102"/>
                  </a:lnTo>
                  <a:lnTo>
                    <a:pt x="554" y="9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4" y="82"/>
                  </a:lnTo>
                  <a:lnTo>
                    <a:pt x="568" y="78"/>
                  </a:lnTo>
                  <a:lnTo>
                    <a:pt x="568" y="76"/>
                  </a:lnTo>
                  <a:lnTo>
                    <a:pt x="574" y="70"/>
                  </a:lnTo>
                  <a:lnTo>
                    <a:pt x="578" y="70"/>
                  </a:lnTo>
                  <a:lnTo>
                    <a:pt x="582" y="74"/>
                  </a:lnTo>
                  <a:lnTo>
                    <a:pt x="588" y="70"/>
                  </a:lnTo>
                  <a:lnTo>
                    <a:pt x="590" y="66"/>
                  </a:lnTo>
                  <a:lnTo>
                    <a:pt x="598" y="58"/>
                  </a:lnTo>
                  <a:lnTo>
                    <a:pt x="606" y="56"/>
                  </a:lnTo>
                  <a:lnTo>
                    <a:pt x="618" y="56"/>
                  </a:lnTo>
                  <a:lnTo>
                    <a:pt x="632" y="34"/>
                  </a:lnTo>
                  <a:lnTo>
                    <a:pt x="642" y="26"/>
                  </a:lnTo>
                  <a:lnTo>
                    <a:pt x="644" y="20"/>
                  </a:lnTo>
                  <a:lnTo>
                    <a:pt x="646" y="14"/>
                  </a:lnTo>
                  <a:lnTo>
                    <a:pt x="644" y="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5" name="Freeform 125"/>
            <p:cNvSpPr>
              <a:spLocks/>
            </p:cNvSpPr>
            <p:nvPr/>
          </p:nvSpPr>
          <p:spPr bwMode="auto">
            <a:xfrm>
              <a:off x="6862230" y="2967587"/>
              <a:ext cx="567228" cy="635814"/>
            </a:xfrm>
            <a:custGeom>
              <a:avLst/>
              <a:gdLst>
                <a:gd name="T0" fmla="*/ 41217 w 330"/>
                <a:gd name="T1" fmla="*/ 476817 h 370"/>
                <a:gd name="T2" fmla="*/ 64770 w 330"/>
                <a:gd name="T3" fmla="*/ 482703 h 370"/>
                <a:gd name="T4" fmla="*/ 82435 w 330"/>
                <a:gd name="T5" fmla="*/ 473873 h 370"/>
                <a:gd name="T6" fmla="*/ 114820 w 330"/>
                <a:gd name="T7" fmla="*/ 512137 h 370"/>
                <a:gd name="T8" fmla="*/ 156037 w 330"/>
                <a:gd name="T9" fmla="*/ 518023 h 370"/>
                <a:gd name="T10" fmla="*/ 188422 w 330"/>
                <a:gd name="T11" fmla="*/ 523910 h 370"/>
                <a:gd name="T12" fmla="*/ 217863 w 330"/>
                <a:gd name="T13" fmla="*/ 529796 h 370"/>
                <a:gd name="T14" fmla="*/ 235527 w 330"/>
                <a:gd name="T15" fmla="*/ 523910 h 370"/>
                <a:gd name="T16" fmla="*/ 247304 w 330"/>
                <a:gd name="T17" fmla="*/ 512137 h 370"/>
                <a:gd name="T18" fmla="*/ 267912 w 330"/>
                <a:gd name="T19" fmla="*/ 512137 h 370"/>
                <a:gd name="T20" fmla="*/ 291465 w 330"/>
                <a:gd name="T21" fmla="*/ 529796 h 370"/>
                <a:gd name="T22" fmla="*/ 309130 w 330"/>
                <a:gd name="T23" fmla="*/ 544513 h 370"/>
                <a:gd name="T24" fmla="*/ 335626 w 330"/>
                <a:gd name="T25" fmla="*/ 523910 h 370"/>
                <a:gd name="T26" fmla="*/ 344459 w 330"/>
                <a:gd name="T27" fmla="*/ 503307 h 370"/>
                <a:gd name="T28" fmla="*/ 353291 w 330"/>
                <a:gd name="T29" fmla="*/ 450327 h 370"/>
                <a:gd name="T30" fmla="*/ 373900 w 330"/>
                <a:gd name="T31" fmla="*/ 467987 h 370"/>
                <a:gd name="T32" fmla="*/ 382732 w 330"/>
                <a:gd name="T33" fmla="*/ 435610 h 370"/>
                <a:gd name="T34" fmla="*/ 403340 w 330"/>
                <a:gd name="T35" fmla="*/ 400291 h 370"/>
                <a:gd name="T36" fmla="*/ 412173 w 330"/>
                <a:gd name="T37" fmla="*/ 385574 h 370"/>
                <a:gd name="T38" fmla="*/ 435725 w 330"/>
                <a:gd name="T39" fmla="*/ 382631 h 370"/>
                <a:gd name="T40" fmla="*/ 459278 w 330"/>
                <a:gd name="T41" fmla="*/ 353198 h 370"/>
                <a:gd name="T42" fmla="*/ 476943 w 330"/>
                <a:gd name="T43" fmla="*/ 338481 h 370"/>
                <a:gd name="T44" fmla="*/ 471055 w 330"/>
                <a:gd name="T45" fmla="*/ 314935 h 370"/>
                <a:gd name="T46" fmla="*/ 476943 w 330"/>
                <a:gd name="T47" fmla="*/ 291388 h 370"/>
                <a:gd name="T48" fmla="*/ 465166 w 330"/>
                <a:gd name="T49" fmla="*/ 226635 h 370"/>
                <a:gd name="T50" fmla="*/ 473999 w 330"/>
                <a:gd name="T51" fmla="*/ 200145 h 370"/>
                <a:gd name="T52" fmla="*/ 485775 w 330"/>
                <a:gd name="T53" fmla="*/ 194259 h 370"/>
                <a:gd name="T54" fmla="*/ 397452 w 330"/>
                <a:gd name="T55" fmla="*/ 29433 h 370"/>
                <a:gd name="T56" fmla="*/ 362123 w 330"/>
                <a:gd name="T57" fmla="*/ 50036 h 370"/>
                <a:gd name="T58" fmla="*/ 320906 w 330"/>
                <a:gd name="T59" fmla="*/ 91243 h 370"/>
                <a:gd name="T60" fmla="*/ 294409 w 330"/>
                <a:gd name="T61" fmla="*/ 91243 h 370"/>
                <a:gd name="T62" fmla="*/ 259080 w 330"/>
                <a:gd name="T63" fmla="*/ 114789 h 370"/>
                <a:gd name="T64" fmla="*/ 226695 w 330"/>
                <a:gd name="T65" fmla="*/ 105959 h 370"/>
                <a:gd name="T66" fmla="*/ 214919 w 330"/>
                <a:gd name="T67" fmla="*/ 105959 h 370"/>
                <a:gd name="T68" fmla="*/ 214919 w 330"/>
                <a:gd name="T69" fmla="*/ 97129 h 370"/>
                <a:gd name="T70" fmla="*/ 164869 w 330"/>
                <a:gd name="T71" fmla="*/ 82413 h 370"/>
                <a:gd name="T72" fmla="*/ 141316 w 330"/>
                <a:gd name="T73" fmla="*/ 85356 h 370"/>
                <a:gd name="T74" fmla="*/ 0 w 330"/>
                <a:gd name="T75" fmla="*/ 97129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30" h="370">
                  <a:moveTo>
                    <a:pt x="0" y="66"/>
                  </a:moveTo>
                  <a:lnTo>
                    <a:pt x="28" y="324"/>
                  </a:lnTo>
                  <a:lnTo>
                    <a:pt x="36" y="324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6" y="322"/>
                  </a:lnTo>
                  <a:lnTo>
                    <a:pt x="72" y="33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06" y="352"/>
                  </a:lnTo>
                  <a:lnTo>
                    <a:pt x="122" y="364"/>
                  </a:lnTo>
                  <a:lnTo>
                    <a:pt x="128" y="356"/>
                  </a:lnTo>
                  <a:lnTo>
                    <a:pt x="134" y="354"/>
                  </a:lnTo>
                  <a:lnTo>
                    <a:pt x="148" y="360"/>
                  </a:lnTo>
                  <a:lnTo>
                    <a:pt x="158" y="358"/>
                  </a:lnTo>
                  <a:lnTo>
                    <a:pt x="160" y="356"/>
                  </a:lnTo>
                  <a:lnTo>
                    <a:pt x="166" y="354"/>
                  </a:lnTo>
                  <a:lnTo>
                    <a:pt x="168" y="348"/>
                  </a:lnTo>
                  <a:lnTo>
                    <a:pt x="178" y="342"/>
                  </a:lnTo>
                  <a:lnTo>
                    <a:pt x="182" y="348"/>
                  </a:lnTo>
                  <a:lnTo>
                    <a:pt x="190" y="360"/>
                  </a:lnTo>
                  <a:lnTo>
                    <a:pt x="198" y="360"/>
                  </a:lnTo>
                  <a:lnTo>
                    <a:pt x="208" y="368"/>
                  </a:lnTo>
                  <a:lnTo>
                    <a:pt x="210" y="370"/>
                  </a:lnTo>
                  <a:lnTo>
                    <a:pt x="220" y="370"/>
                  </a:lnTo>
                  <a:lnTo>
                    <a:pt x="228" y="356"/>
                  </a:lnTo>
                  <a:lnTo>
                    <a:pt x="234" y="352"/>
                  </a:lnTo>
                  <a:lnTo>
                    <a:pt x="234" y="342"/>
                  </a:lnTo>
                  <a:lnTo>
                    <a:pt x="234" y="330"/>
                  </a:lnTo>
                  <a:lnTo>
                    <a:pt x="240" y="306"/>
                  </a:lnTo>
                  <a:lnTo>
                    <a:pt x="246" y="306"/>
                  </a:lnTo>
                  <a:lnTo>
                    <a:pt x="254" y="318"/>
                  </a:lnTo>
                  <a:lnTo>
                    <a:pt x="262" y="308"/>
                  </a:lnTo>
                  <a:lnTo>
                    <a:pt x="260" y="296"/>
                  </a:lnTo>
                  <a:lnTo>
                    <a:pt x="268" y="280"/>
                  </a:lnTo>
                  <a:lnTo>
                    <a:pt x="274" y="272"/>
                  </a:lnTo>
                  <a:lnTo>
                    <a:pt x="274" y="268"/>
                  </a:lnTo>
                  <a:lnTo>
                    <a:pt x="280" y="262"/>
                  </a:lnTo>
                  <a:lnTo>
                    <a:pt x="288" y="264"/>
                  </a:lnTo>
                  <a:lnTo>
                    <a:pt x="296" y="260"/>
                  </a:lnTo>
                  <a:lnTo>
                    <a:pt x="298" y="258"/>
                  </a:lnTo>
                  <a:lnTo>
                    <a:pt x="312" y="240"/>
                  </a:lnTo>
                  <a:lnTo>
                    <a:pt x="316" y="238"/>
                  </a:lnTo>
                  <a:lnTo>
                    <a:pt x="324" y="230"/>
                  </a:lnTo>
                  <a:lnTo>
                    <a:pt x="322" y="220"/>
                  </a:lnTo>
                  <a:lnTo>
                    <a:pt x="320" y="214"/>
                  </a:lnTo>
                  <a:lnTo>
                    <a:pt x="320" y="206"/>
                  </a:lnTo>
                  <a:lnTo>
                    <a:pt x="324" y="198"/>
                  </a:lnTo>
                  <a:lnTo>
                    <a:pt x="330" y="162"/>
                  </a:lnTo>
                  <a:lnTo>
                    <a:pt x="316" y="154"/>
                  </a:lnTo>
                  <a:lnTo>
                    <a:pt x="326" y="146"/>
                  </a:lnTo>
                  <a:lnTo>
                    <a:pt x="322" y="136"/>
                  </a:lnTo>
                  <a:lnTo>
                    <a:pt x="328" y="130"/>
                  </a:lnTo>
                  <a:lnTo>
                    <a:pt x="330" y="132"/>
                  </a:lnTo>
                  <a:lnTo>
                    <a:pt x="308" y="0"/>
                  </a:lnTo>
                  <a:lnTo>
                    <a:pt x="270" y="20"/>
                  </a:lnTo>
                  <a:lnTo>
                    <a:pt x="254" y="30"/>
                  </a:lnTo>
                  <a:lnTo>
                    <a:pt x="246" y="34"/>
                  </a:lnTo>
                  <a:lnTo>
                    <a:pt x="224" y="58"/>
                  </a:lnTo>
                  <a:lnTo>
                    <a:pt x="218" y="62"/>
                  </a:lnTo>
                  <a:lnTo>
                    <a:pt x="212" y="62"/>
                  </a:lnTo>
                  <a:lnTo>
                    <a:pt x="200" y="62"/>
                  </a:lnTo>
                  <a:lnTo>
                    <a:pt x="194" y="64"/>
                  </a:lnTo>
                  <a:lnTo>
                    <a:pt x="176" y="78"/>
                  </a:lnTo>
                  <a:lnTo>
                    <a:pt x="168" y="76"/>
                  </a:lnTo>
                  <a:lnTo>
                    <a:pt x="154" y="72"/>
                  </a:lnTo>
                  <a:lnTo>
                    <a:pt x="150" y="74"/>
                  </a:lnTo>
                  <a:lnTo>
                    <a:pt x="146" y="72"/>
                  </a:lnTo>
                  <a:lnTo>
                    <a:pt x="150" y="66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12" y="56"/>
                  </a:lnTo>
                  <a:lnTo>
                    <a:pt x="108" y="56"/>
                  </a:lnTo>
                  <a:lnTo>
                    <a:pt x="96" y="58"/>
                  </a:lnTo>
                  <a:lnTo>
                    <a:pt x="9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Freeform 126"/>
            <p:cNvSpPr>
              <a:spLocks/>
            </p:cNvSpPr>
            <p:nvPr/>
          </p:nvSpPr>
          <p:spPr bwMode="auto">
            <a:xfrm>
              <a:off x="7472092" y="2279869"/>
              <a:ext cx="1021382" cy="782256"/>
            </a:xfrm>
            <a:custGeom>
              <a:avLst/>
              <a:gdLst>
                <a:gd name="T0" fmla="*/ 668552 w 594"/>
                <a:gd name="T1" fmla="*/ 599407 h 456"/>
                <a:gd name="T2" fmla="*/ 656771 w 594"/>
                <a:gd name="T3" fmla="*/ 622913 h 456"/>
                <a:gd name="T4" fmla="*/ 647936 w 594"/>
                <a:gd name="T5" fmla="*/ 643481 h 456"/>
                <a:gd name="T6" fmla="*/ 642045 w 594"/>
                <a:gd name="T7" fmla="*/ 669925 h 456"/>
                <a:gd name="T8" fmla="*/ 662661 w 594"/>
                <a:gd name="T9" fmla="*/ 646419 h 456"/>
                <a:gd name="T10" fmla="*/ 698003 w 594"/>
                <a:gd name="T11" fmla="*/ 643481 h 456"/>
                <a:gd name="T12" fmla="*/ 745126 w 594"/>
                <a:gd name="T13" fmla="*/ 622913 h 456"/>
                <a:gd name="T14" fmla="*/ 824645 w 594"/>
                <a:gd name="T15" fmla="*/ 567086 h 456"/>
                <a:gd name="T16" fmla="*/ 851152 w 594"/>
                <a:gd name="T17" fmla="*/ 546518 h 456"/>
                <a:gd name="T18" fmla="*/ 874713 w 594"/>
                <a:gd name="T19" fmla="*/ 523012 h 456"/>
                <a:gd name="T20" fmla="*/ 862932 w 594"/>
                <a:gd name="T21" fmla="*/ 528888 h 456"/>
                <a:gd name="T22" fmla="*/ 830536 w 594"/>
                <a:gd name="T23" fmla="*/ 543579 h 456"/>
                <a:gd name="T24" fmla="*/ 809919 w 594"/>
                <a:gd name="T25" fmla="*/ 555333 h 456"/>
                <a:gd name="T26" fmla="*/ 833481 w 594"/>
                <a:gd name="T27" fmla="*/ 517135 h 456"/>
                <a:gd name="T28" fmla="*/ 815810 w 594"/>
                <a:gd name="T29" fmla="*/ 534765 h 456"/>
                <a:gd name="T30" fmla="*/ 742181 w 594"/>
                <a:gd name="T31" fmla="*/ 575900 h 456"/>
                <a:gd name="T32" fmla="*/ 686223 w 594"/>
                <a:gd name="T33" fmla="*/ 614098 h 456"/>
                <a:gd name="T34" fmla="*/ 683277 w 594"/>
                <a:gd name="T35" fmla="*/ 584715 h 456"/>
                <a:gd name="T36" fmla="*/ 698003 w 594"/>
                <a:gd name="T37" fmla="*/ 546518 h 456"/>
                <a:gd name="T38" fmla="*/ 677387 w 594"/>
                <a:gd name="T39" fmla="*/ 423111 h 456"/>
                <a:gd name="T40" fmla="*/ 662661 w 594"/>
                <a:gd name="T41" fmla="*/ 293827 h 456"/>
                <a:gd name="T42" fmla="*/ 647936 w 594"/>
                <a:gd name="T43" fmla="*/ 214494 h 456"/>
                <a:gd name="T44" fmla="*/ 630265 w 594"/>
                <a:gd name="T45" fmla="*/ 199802 h 456"/>
                <a:gd name="T46" fmla="*/ 627319 w 594"/>
                <a:gd name="T47" fmla="*/ 176296 h 456"/>
                <a:gd name="T48" fmla="*/ 615539 w 594"/>
                <a:gd name="T49" fmla="*/ 102839 h 456"/>
                <a:gd name="T50" fmla="*/ 591977 w 594"/>
                <a:gd name="T51" fmla="*/ 26444 h 456"/>
                <a:gd name="T52" fmla="*/ 580197 w 594"/>
                <a:gd name="T53" fmla="*/ 0 h 456"/>
                <a:gd name="T54" fmla="*/ 441774 w 594"/>
                <a:gd name="T55" fmla="*/ 29383 h 456"/>
                <a:gd name="T56" fmla="*/ 391706 w 594"/>
                <a:gd name="T57" fmla="*/ 70518 h 456"/>
                <a:gd name="T58" fmla="*/ 356365 w 594"/>
                <a:gd name="T59" fmla="*/ 132222 h 456"/>
                <a:gd name="T60" fmla="*/ 309242 w 594"/>
                <a:gd name="T61" fmla="*/ 190987 h 456"/>
                <a:gd name="T62" fmla="*/ 315132 w 594"/>
                <a:gd name="T63" fmla="*/ 214494 h 456"/>
                <a:gd name="T64" fmla="*/ 332803 w 594"/>
                <a:gd name="T65" fmla="*/ 226247 h 456"/>
                <a:gd name="T66" fmla="*/ 335748 w 594"/>
                <a:gd name="T67" fmla="*/ 255629 h 456"/>
                <a:gd name="T68" fmla="*/ 279790 w 594"/>
                <a:gd name="T69" fmla="*/ 320271 h 456"/>
                <a:gd name="T70" fmla="*/ 182600 w 594"/>
                <a:gd name="T71" fmla="*/ 337901 h 456"/>
                <a:gd name="T72" fmla="*/ 106026 w 594"/>
                <a:gd name="T73" fmla="*/ 343777 h 456"/>
                <a:gd name="T74" fmla="*/ 55958 w 594"/>
                <a:gd name="T75" fmla="*/ 384913 h 456"/>
                <a:gd name="T76" fmla="*/ 82465 w 594"/>
                <a:gd name="T77" fmla="*/ 434864 h 456"/>
                <a:gd name="T78" fmla="*/ 61848 w 594"/>
                <a:gd name="T79" fmla="*/ 470123 h 456"/>
                <a:gd name="T80" fmla="*/ 8835 w 594"/>
                <a:gd name="T81" fmla="*/ 567086 h 456"/>
                <a:gd name="T82" fmla="*/ 488897 w 594"/>
                <a:gd name="T83" fmla="*/ 484814 h 456"/>
                <a:gd name="T84" fmla="*/ 500677 w 594"/>
                <a:gd name="T85" fmla="*/ 493629 h 456"/>
                <a:gd name="T86" fmla="*/ 524239 w 594"/>
                <a:gd name="T87" fmla="*/ 531826 h 456"/>
                <a:gd name="T88" fmla="*/ 559581 w 594"/>
                <a:gd name="T89" fmla="*/ 543579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4" h="456">
                  <a:moveTo>
                    <a:pt x="386" y="374"/>
                  </a:moveTo>
                  <a:lnTo>
                    <a:pt x="450" y="398"/>
                  </a:lnTo>
                  <a:lnTo>
                    <a:pt x="454" y="408"/>
                  </a:lnTo>
                  <a:lnTo>
                    <a:pt x="450" y="412"/>
                  </a:lnTo>
                  <a:lnTo>
                    <a:pt x="448" y="416"/>
                  </a:lnTo>
                  <a:lnTo>
                    <a:pt x="446" y="424"/>
                  </a:lnTo>
                  <a:lnTo>
                    <a:pt x="446" y="434"/>
                  </a:lnTo>
                  <a:lnTo>
                    <a:pt x="442" y="434"/>
                  </a:lnTo>
                  <a:lnTo>
                    <a:pt x="440" y="43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6" y="456"/>
                  </a:lnTo>
                  <a:lnTo>
                    <a:pt x="438" y="452"/>
                  </a:lnTo>
                  <a:lnTo>
                    <a:pt x="440" y="450"/>
                  </a:lnTo>
                  <a:lnTo>
                    <a:pt x="450" y="440"/>
                  </a:lnTo>
                  <a:lnTo>
                    <a:pt x="456" y="442"/>
                  </a:lnTo>
                  <a:lnTo>
                    <a:pt x="470" y="442"/>
                  </a:lnTo>
                  <a:lnTo>
                    <a:pt x="474" y="438"/>
                  </a:lnTo>
                  <a:lnTo>
                    <a:pt x="488" y="434"/>
                  </a:lnTo>
                  <a:lnTo>
                    <a:pt x="500" y="430"/>
                  </a:lnTo>
                  <a:lnTo>
                    <a:pt x="506" y="424"/>
                  </a:lnTo>
                  <a:lnTo>
                    <a:pt x="514" y="416"/>
                  </a:lnTo>
                  <a:lnTo>
                    <a:pt x="550" y="392"/>
                  </a:lnTo>
                  <a:lnTo>
                    <a:pt x="560" y="386"/>
                  </a:lnTo>
                  <a:lnTo>
                    <a:pt x="568" y="380"/>
                  </a:lnTo>
                  <a:lnTo>
                    <a:pt x="574" y="378"/>
                  </a:lnTo>
                  <a:lnTo>
                    <a:pt x="578" y="372"/>
                  </a:lnTo>
                  <a:lnTo>
                    <a:pt x="586" y="368"/>
                  </a:lnTo>
                  <a:lnTo>
                    <a:pt x="590" y="364"/>
                  </a:lnTo>
                  <a:lnTo>
                    <a:pt x="594" y="356"/>
                  </a:lnTo>
                  <a:lnTo>
                    <a:pt x="594" y="354"/>
                  </a:lnTo>
                  <a:lnTo>
                    <a:pt x="594" y="352"/>
                  </a:lnTo>
                  <a:lnTo>
                    <a:pt x="586" y="360"/>
                  </a:lnTo>
                  <a:lnTo>
                    <a:pt x="578" y="362"/>
                  </a:lnTo>
                  <a:lnTo>
                    <a:pt x="568" y="366"/>
                  </a:lnTo>
                  <a:lnTo>
                    <a:pt x="564" y="370"/>
                  </a:lnTo>
                  <a:lnTo>
                    <a:pt x="560" y="376"/>
                  </a:lnTo>
                  <a:lnTo>
                    <a:pt x="552" y="382"/>
                  </a:lnTo>
                  <a:lnTo>
                    <a:pt x="550" y="378"/>
                  </a:lnTo>
                  <a:lnTo>
                    <a:pt x="552" y="372"/>
                  </a:lnTo>
                  <a:lnTo>
                    <a:pt x="560" y="364"/>
                  </a:lnTo>
                  <a:lnTo>
                    <a:pt x="566" y="352"/>
                  </a:lnTo>
                  <a:lnTo>
                    <a:pt x="564" y="350"/>
                  </a:lnTo>
                  <a:lnTo>
                    <a:pt x="558" y="356"/>
                  </a:lnTo>
                  <a:lnTo>
                    <a:pt x="554" y="364"/>
                  </a:lnTo>
                  <a:lnTo>
                    <a:pt x="548" y="368"/>
                  </a:lnTo>
                  <a:lnTo>
                    <a:pt x="528" y="380"/>
                  </a:lnTo>
                  <a:lnTo>
                    <a:pt x="504" y="392"/>
                  </a:lnTo>
                  <a:lnTo>
                    <a:pt x="482" y="402"/>
                  </a:lnTo>
                  <a:lnTo>
                    <a:pt x="474" y="408"/>
                  </a:lnTo>
                  <a:lnTo>
                    <a:pt x="466" y="418"/>
                  </a:lnTo>
                  <a:lnTo>
                    <a:pt x="462" y="414"/>
                  </a:lnTo>
                  <a:lnTo>
                    <a:pt x="460" y="406"/>
                  </a:lnTo>
                  <a:lnTo>
                    <a:pt x="464" y="398"/>
                  </a:lnTo>
                  <a:lnTo>
                    <a:pt x="470" y="392"/>
                  </a:lnTo>
                  <a:lnTo>
                    <a:pt x="462" y="384"/>
                  </a:lnTo>
                  <a:lnTo>
                    <a:pt x="474" y="372"/>
                  </a:lnTo>
                  <a:lnTo>
                    <a:pt x="474" y="368"/>
                  </a:lnTo>
                  <a:lnTo>
                    <a:pt x="470" y="360"/>
                  </a:lnTo>
                  <a:lnTo>
                    <a:pt x="460" y="288"/>
                  </a:lnTo>
                  <a:lnTo>
                    <a:pt x="458" y="284"/>
                  </a:lnTo>
                  <a:lnTo>
                    <a:pt x="458" y="216"/>
                  </a:lnTo>
                  <a:lnTo>
                    <a:pt x="450" y="200"/>
                  </a:lnTo>
                  <a:lnTo>
                    <a:pt x="444" y="184"/>
                  </a:lnTo>
                  <a:lnTo>
                    <a:pt x="444" y="170"/>
                  </a:lnTo>
                  <a:lnTo>
                    <a:pt x="440" y="146"/>
                  </a:lnTo>
                  <a:lnTo>
                    <a:pt x="432" y="132"/>
                  </a:lnTo>
                  <a:lnTo>
                    <a:pt x="428" y="134"/>
                  </a:lnTo>
                  <a:lnTo>
                    <a:pt x="428" y="136"/>
                  </a:lnTo>
                  <a:lnTo>
                    <a:pt x="426" y="138"/>
                  </a:lnTo>
                  <a:lnTo>
                    <a:pt x="424" y="132"/>
                  </a:lnTo>
                  <a:lnTo>
                    <a:pt x="426" y="120"/>
                  </a:lnTo>
                  <a:lnTo>
                    <a:pt x="414" y="92"/>
                  </a:lnTo>
                  <a:lnTo>
                    <a:pt x="412" y="82"/>
                  </a:lnTo>
                  <a:lnTo>
                    <a:pt x="418" y="70"/>
                  </a:lnTo>
                  <a:lnTo>
                    <a:pt x="414" y="50"/>
                  </a:lnTo>
                  <a:lnTo>
                    <a:pt x="402" y="22"/>
                  </a:lnTo>
                  <a:lnTo>
                    <a:pt x="402" y="18"/>
                  </a:lnTo>
                  <a:lnTo>
                    <a:pt x="398" y="14"/>
                  </a:lnTo>
                  <a:lnTo>
                    <a:pt x="400" y="10"/>
                  </a:lnTo>
                  <a:lnTo>
                    <a:pt x="394" y="0"/>
                  </a:lnTo>
                  <a:lnTo>
                    <a:pt x="300" y="24"/>
                  </a:lnTo>
                  <a:lnTo>
                    <a:pt x="300" y="20"/>
                  </a:lnTo>
                  <a:lnTo>
                    <a:pt x="296" y="20"/>
                  </a:lnTo>
                  <a:lnTo>
                    <a:pt x="288" y="26"/>
                  </a:lnTo>
                  <a:lnTo>
                    <a:pt x="266" y="48"/>
                  </a:lnTo>
                  <a:lnTo>
                    <a:pt x="244" y="80"/>
                  </a:lnTo>
                  <a:lnTo>
                    <a:pt x="240" y="86"/>
                  </a:lnTo>
                  <a:lnTo>
                    <a:pt x="242" y="90"/>
                  </a:lnTo>
                  <a:lnTo>
                    <a:pt x="238" y="102"/>
                  </a:lnTo>
                  <a:lnTo>
                    <a:pt x="234" y="108"/>
                  </a:lnTo>
                  <a:lnTo>
                    <a:pt x="210" y="130"/>
                  </a:lnTo>
                  <a:lnTo>
                    <a:pt x="208" y="134"/>
                  </a:lnTo>
                  <a:lnTo>
                    <a:pt x="212" y="144"/>
                  </a:lnTo>
                  <a:lnTo>
                    <a:pt x="214" y="146"/>
                  </a:lnTo>
                  <a:lnTo>
                    <a:pt x="220" y="144"/>
                  </a:lnTo>
                  <a:lnTo>
                    <a:pt x="224" y="148"/>
                  </a:lnTo>
                  <a:lnTo>
                    <a:pt x="226" y="154"/>
                  </a:lnTo>
                  <a:lnTo>
                    <a:pt x="220" y="158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28" y="188"/>
                  </a:lnTo>
                  <a:lnTo>
                    <a:pt x="212" y="194"/>
                  </a:lnTo>
                  <a:lnTo>
                    <a:pt x="190" y="218"/>
                  </a:lnTo>
                  <a:lnTo>
                    <a:pt x="174" y="224"/>
                  </a:lnTo>
                  <a:lnTo>
                    <a:pt x="136" y="234"/>
                  </a:lnTo>
                  <a:lnTo>
                    <a:pt x="124" y="230"/>
                  </a:lnTo>
                  <a:lnTo>
                    <a:pt x="114" y="228"/>
                  </a:lnTo>
                  <a:lnTo>
                    <a:pt x="94" y="230"/>
                  </a:lnTo>
                  <a:lnTo>
                    <a:pt x="72" y="234"/>
                  </a:lnTo>
                  <a:lnTo>
                    <a:pt x="52" y="242"/>
                  </a:lnTo>
                  <a:lnTo>
                    <a:pt x="40" y="248"/>
                  </a:lnTo>
                  <a:lnTo>
                    <a:pt x="38" y="262"/>
                  </a:lnTo>
                  <a:lnTo>
                    <a:pt x="38" y="270"/>
                  </a:lnTo>
                  <a:lnTo>
                    <a:pt x="54" y="288"/>
                  </a:lnTo>
                  <a:lnTo>
                    <a:pt x="56" y="296"/>
                  </a:lnTo>
                  <a:lnTo>
                    <a:pt x="54" y="302"/>
                  </a:lnTo>
                  <a:lnTo>
                    <a:pt x="48" y="306"/>
                  </a:lnTo>
                  <a:lnTo>
                    <a:pt x="42" y="320"/>
                  </a:lnTo>
                  <a:lnTo>
                    <a:pt x="12" y="350"/>
                  </a:lnTo>
                  <a:lnTo>
                    <a:pt x="0" y="360"/>
                  </a:lnTo>
                  <a:lnTo>
                    <a:pt x="6" y="386"/>
                  </a:lnTo>
                  <a:lnTo>
                    <a:pt x="324" y="322"/>
                  </a:lnTo>
                  <a:lnTo>
                    <a:pt x="330" y="326"/>
                  </a:lnTo>
                  <a:lnTo>
                    <a:pt x="332" y="330"/>
                  </a:lnTo>
                  <a:lnTo>
                    <a:pt x="334" y="334"/>
                  </a:lnTo>
                  <a:lnTo>
                    <a:pt x="338" y="332"/>
                  </a:lnTo>
                  <a:lnTo>
                    <a:pt x="340" y="336"/>
                  </a:lnTo>
                  <a:lnTo>
                    <a:pt x="346" y="336"/>
                  </a:lnTo>
                  <a:lnTo>
                    <a:pt x="356" y="356"/>
                  </a:lnTo>
                  <a:lnTo>
                    <a:pt x="356" y="362"/>
                  </a:lnTo>
                  <a:lnTo>
                    <a:pt x="360" y="366"/>
                  </a:lnTo>
                  <a:lnTo>
                    <a:pt x="360" y="368"/>
                  </a:lnTo>
                  <a:lnTo>
                    <a:pt x="380" y="370"/>
                  </a:lnTo>
                  <a:lnTo>
                    <a:pt x="386" y="374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69056" tIns="34529" rIns="69056" bIns="34529" anchor="ctr" anchorCtr="0">
              <a:noAutofit/>
            </a:bodyPr>
            <a:lstStyle/>
            <a:p>
              <a:pPr algn="ctr" defTabSz="642732">
                <a:buClr>
                  <a:srgbClr val="000000"/>
                </a:buClr>
              </a:pPr>
              <a:endParaRPr lang="en-US" sz="703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7" name="Freeform 127"/>
            <p:cNvSpPr>
              <a:spLocks/>
            </p:cNvSpPr>
            <p:nvPr/>
          </p:nvSpPr>
          <p:spPr bwMode="auto">
            <a:xfrm>
              <a:off x="7388677" y="2832267"/>
              <a:ext cx="791523" cy="515324"/>
            </a:xfrm>
            <a:custGeom>
              <a:avLst/>
              <a:gdLst>
                <a:gd name="T0" fmla="*/ 167992 w 460"/>
                <a:gd name="T1" fmla="*/ 417630 h 298"/>
                <a:gd name="T2" fmla="*/ 474504 w 460"/>
                <a:gd name="T3" fmla="*/ 358391 h 298"/>
                <a:gd name="T4" fmla="*/ 571763 w 460"/>
                <a:gd name="T5" fmla="*/ 340620 h 298"/>
                <a:gd name="T6" fmla="*/ 574710 w 460"/>
                <a:gd name="T7" fmla="*/ 337658 h 298"/>
                <a:gd name="T8" fmla="*/ 577657 w 460"/>
                <a:gd name="T9" fmla="*/ 337658 h 298"/>
                <a:gd name="T10" fmla="*/ 577657 w 460"/>
                <a:gd name="T11" fmla="*/ 328772 h 298"/>
                <a:gd name="T12" fmla="*/ 589446 w 460"/>
                <a:gd name="T13" fmla="*/ 316925 h 298"/>
                <a:gd name="T14" fmla="*/ 601235 w 460"/>
                <a:gd name="T15" fmla="*/ 316925 h 298"/>
                <a:gd name="T16" fmla="*/ 610077 w 460"/>
                <a:gd name="T17" fmla="*/ 319887 h 298"/>
                <a:gd name="T18" fmla="*/ 639549 w 460"/>
                <a:gd name="T19" fmla="*/ 299153 h 298"/>
                <a:gd name="T20" fmla="*/ 642496 w 460"/>
                <a:gd name="T21" fmla="*/ 284344 h 298"/>
                <a:gd name="T22" fmla="*/ 660180 w 460"/>
                <a:gd name="T23" fmla="*/ 266572 h 298"/>
                <a:gd name="T24" fmla="*/ 677863 w 460"/>
                <a:gd name="T25" fmla="*/ 254724 h 298"/>
                <a:gd name="T26" fmla="*/ 677863 w 460"/>
                <a:gd name="T27" fmla="*/ 251763 h 298"/>
                <a:gd name="T28" fmla="*/ 663127 w 460"/>
                <a:gd name="T29" fmla="*/ 239915 h 298"/>
                <a:gd name="T30" fmla="*/ 657232 w 460"/>
                <a:gd name="T31" fmla="*/ 233991 h 298"/>
                <a:gd name="T32" fmla="*/ 648391 w 460"/>
                <a:gd name="T33" fmla="*/ 228067 h 298"/>
                <a:gd name="T34" fmla="*/ 645443 w 460"/>
                <a:gd name="T35" fmla="*/ 225105 h 298"/>
                <a:gd name="T36" fmla="*/ 630707 w 460"/>
                <a:gd name="T37" fmla="*/ 222143 h 298"/>
                <a:gd name="T38" fmla="*/ 627760 w 460"/>
                <a:gd name="T39" fmla="*/ 204372 h 298"/>
                <a:gd name="T40" fmla="*/ 613024 w 460"/>
                <a:gd name="T41" fmla="*/ 201410 h 298"/>
                <a:gd name="T42" fmla="*/ 610077 w 460"/>
                <a:gd name="T43" fmla="*/ 198448 h 298"/>
                <a:gd name="T44" fmla="*/ 610077 w 460"/>
                <a:gd name="T45" fmla="*/ 171791 h 298"/>
                <a:gd name="T46" fmla="*/ 615971 w 460"/>
                <a:gd name="T47" fmla="*/ 168829 h 298"/>
                <a:gd name="T48" fmla="*/ 615971 w 460"/>
                <a:gd name="T49" fmla="*/ 154019 h 298"/>
                <a:gd name="T50" fmla="*/ 607129 w 460"/>
                <a:gd name="T51" fmla="*/ 145134 h 298"/>
                <a:gd name="T52" fmla="*/ 607129 w 460"/>
                <a:gd name="T53" fmla="*/ 139210 h 298"/>
                <a:gd name="T54" fmla="*/ 610077 w 460"/>
                <a:gd name="T55" fmla="*/ 136248 h 298"/>
                <a:gd name="T56" fmla="*/ 621866 w 460"/>
                <a:gd name="T57" fmla="*/ 121438 h 298"/>
                <a:gd name="T58" fmla="*/ 627760 w 460"/>
                <a:gd name="T59" fmla="*/ 100705 h 298"/>
                <a:gd name="T60" fmla="*/ 627760 w 460"/>
                <a:gd name="T61" fmla="*/ 94781 h 298"/>
                <a:gd name="T62" fmla="*/ 633655 w 460"/>
                <a:gd name="T63" fmla="*/ 82934 h 298"/>
                <a:gd name="T64" fmla="*/ 639549 w 460"/>
                <a:gd name="T65" fmla="*/ 77010 h 298"/>
                <a:gd name="T66" fmla="*/ 630707 w 460"/>
                <a:gd name="T67" fmla="*/ 71086 h 298"/>
                <a:gd name="T68" fmla="*/ 601235 w 460"/>
                <a:gd name="T69" fmla="*/ 68124 h 298"/>
                <a:gd name="T70" fmla="*/ 601235 w 460"/>
                <a:gd name="T71" fmla="*/ 65162 h 298"/>
                <a:gd name="T72" fmla="*/ 595341 w 460"/>
                <a:gd name="T73" fmla="*/ 59238 h 298"/>
                <a:gd name="T74" fmla="*/ 595341 w 460"/>
                <a:gd name="T75" fmla="*/ 50353 h 298"/>
                <a:gd name="T76" fmla="*/ 580604 w 460"/>
                <a:gd name="T77" fmla="*/ 20733 h 298"/>
                <a:gd name="T78" fmla="*/ 571763 w 460"/>
                <a:gd name="T79" fmla="*/ 20733 h 298"/>
                <a:gd name="T80" fmla="*/ 568815 w 460"/>
                <a:gd name="T81" fmla="*/ 14810 h 298"/>
                <a:gd name="T82" fmla="*/ 562921 w 460"/>
                <a:gd name="T83" fmla="*/ 17771 h 298"/>
                <a:gd name="T84" fmla="*/ 559974 w 460"/>
                <a:gd name="T85" fmla="*/ 11848 h 298"/>
                <a:gd name="T86" fmla="*/ 557027 w 460"/>
                <a:gd name="T87" fmla="*/ 5924 h 298"/>
                <a:gd name="T88" fmla="*/ 548185 w 460"/>
                <a:gd name="T89" fmla="*/ 0 h 298"/>
                <a:gd name="T90" fmla="*/ 79575 w 460"/>
                <a:gd name="T91" fmla="*/ 94781 h 298"/>
                <a:gd name="T92" fmla="*/ 70734 w 460"/>
                <a:gd name="T93" fmla="*/ 56276 h 298"/>
                <a:gd name="T94" fmla="*/ 47156 w 460"/>
                <a:gd name="T95" fmla="*/ 79972 h 298"/>
                <a:gd name="T96" fmla="*/ 41261 w 460"/>
                <a:gd name="T97" fmla="*/ 82934 h 298"/>
                <a:gd name="T98" fmla="*/ 38314 w 460"/>
                <a:gd name="T99" fmla="*/ 77010 h 298"/>
                <a:gd name="T100" fmla="*/ 35367 w 460"/>
                <a:gd name="T101" fmla="*/ 77010 h 298"/>
                <a:gd name="T102" fmla="*/ 29472 w 460"/>
                <a:gd name="T103" fmla="*/ 91819 h 298"/>
                <a:gd name="T104" fmla="*/ 5894 w 460"/>
                <a:gd name="T105" fmla="*/ 109591 h 298"/>
                <a:gd name="T106" fmla="*/ 0 w 460"/>
                <a:gd name="T107" fmla="*/ 115515 h 298"/>
                <a:gd name="T108" fmla="*/ 32420 w 460"/>
                <a:gd name="T109" fmla="*/ 311001 h 298"/>
                <a:gd name="T110" fmla="*/ 55997 w 460"/>
                <a:gd name="T111" fmla="*/ 441325 h 298"/>
                <a:gd name="T112" fmla="*/ 167992 w 460"/>
                <a:gd name="T113" fmla="*/ 417630 h 2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0" h="298">
                  <a:moveTo>
                    <a:pt x="114" y="282"/>
                  </a:moveTo>
                  <a:lnTo>
                    <a:pt x="322" y="242"/>
                  </a:lnTo>
                  <a:lnTo>
                    <a:pt x="388" y="230"/>
                  </a:lnTo>
                  <a:lnTo>
                    <a:pt x="390" y="228"/>
                  </a:lnTo>
                  <a:lnTo>
                    <a:pt x="392" y="228"/>
                  </a:lnTo>
                  <a:lnTo>
                    <a:pt x="392" y="222"/>
                  </a:lnTo>
                  <a:lnTo>
                    <a:pt x="400" y="214"/>
                  </a:lnTo>
                  <a:lnTo>
                    <a:pt x="408" y="214"/>
                  </a:lnTo>
                  <a:lnTo>
                    <a:pt x="414" y="216"/>
                  </a:lnTo>
                  <a:lnTo>
                    <a:pt x="434" y="202"/>
                  </a:lnTo>
                  <a:lnTo>
                    <a:pt x="436" y="192"/>
                  </a:lnTo>
                  <a:lnTo>
                    <a:pt x="448" y="180"/>
                  </a:lnTo>
                  <a:lnTo>
                    <a:pt x="460" y="172"/>
                  </a:lnTo>
                  <a:lnTo>
                    <a:pt x="460" y="170"/>
                  </a:lnTo>
                  <a:lnTo>
                    <a:pt x="450" y="162"/>
                  </a:lnTo>
                  <a:lnTo>
                    <a:pt x="446" y="158"/>
                  </a:lnTo>
                  <a:lnTo>
                    <a:pt x="440" y="154"/>
                  </a:lnTo>
                  <a:lnTo>
                    <a:pt x="438" y="152"/>
                  </a:lnTo>
                  <a:lnTo>
                    <a:pt x="428" y="150"/>
                  </a:lnTo>
                  <a:lnTo>
                    <a:pt x="426" y="138"/>
                  </a:lnTo>
                  <a:lnTo>
                    <a:pt x="416" y="136"/>
                  </a:lnTo>
                  <a:lnTo>
                    <a:pt x="414" y="134"/>
                  </a:lnTo>
                  <a:lnTo>
                    <a:pt x="414" y="116"/>
                  </a:lnTo>
                  <a:lnTo>
                    <a:pt x="418" y="114"/>
                  </a:lnTo>
                  <a:lnTo>
                    <a:pt x="418" y="104"/>
                  </a:lnTo>
                  <a:lnTo>
                    <a:pt x="412" y="98"/>
                  </a:lnTo>
                  <a:lnTo>
                    <a:pt x="412" y="94"/>
                  </a:lnTo>
                  <a:lnTo>
                    <a:pt x="414" y="92"/>
                  </a:lnTo>
                  <a:lnTo>
                    <a:pt x="422" y="82"/>
                  </a:lnTo>
                  <a:lnTo>
                    <a:pt x="426" y="68"/>
                  </a:lnTo>
                  <a:lnTo>
                    <a:pt x="426" y="64"/>
                  </a:lnTo>
                  <a:lnTo>
                    <a:pt x="430" y="56"/>
                  </a:lnTo>
                  <a:lnTo>
                    <a:pt x="434" y="52"/>
                  </a:lnTo>
                  <a:lnTo>
                    <a:pt x="428" y="48"/>
                  </a:lnTo>
                  <a:lnTo>
                    <a:pt x="408" y="46"/>
                  </a:lnTo>
                  <a:lnTo>
                    <a:pt x="408" y="44"/>
                  </a:lnTo>
                  <a:lnTo>
                    <a:pt x="404" y="40"/>
                  </a:lnTo>
                  <a:lnTo>
                    <a:pt x="404" y="34"/>
                  </a:lnTo>
                  <a:lnTo>
                    <a:pt x="394" y="14"/>
                  </a:lnTo>
                  <a:lnTo>
                    <a:pt x="388" y="14"/>
                  </a:lnTo>
                  <a:lnTo>
                    <a:pt x="386" y="1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8" y="4"/>
                  </a:lnTo>
                  <a:lnTo>
                    <a:pt x="372" y="0"/>
                  </a:lnTo>
                  <a:lnTo>
                    <a:pt x="54" y="64"/>
                  </a:lnTo>
                  <a:lnTo>
                    <a:pt x="48" y="3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6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22" y="210"/>
                  </a:lnTo>
                  <a:lnTo>
                    <a:pt x="38" y="298"/>
                  </a:lnTo>
                  <a:lnTo>
                    <a:pt x="114" y="28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8" name="Freeform 128"/>
            <p:cNvSpPr>
              <a:spLocks/>
            </p:cNvSpPr>
            <p:nvPr/>
          </p:nvSpPr>
          <p:spPr bwMode="auto">
            <a:xfrm>
              <a:off x="7021647" y="3772087"/>
              <a:ext cx="1195627" cy="515324"/>
            </a:xfrm>
            <a:custGeom>
              <a:avLst/>
              <a:gdLst>
                <a:gd name="T0" fmla="*/ 14754 w 694"/>
                <a:gd name="T1" fmla="*/ 356002 h 300"/>
                <a:gd name="T2" fmla="*/ 29508 w 694"/>
                <a:gd name="T3" fmla="*/ 338349 h 300"/>
                <a:gd name="T4" fmla="*/ 41312 w 694"/>
                <a:gd name="T5" fmla="*/ 311870 h 300"/>
                <a:gd name="T6" fmla="*/ 120984 w 694"/>
                <a:gd name="T7" fmla="*/ 270679 h 300"/>
                <a:gd name="T8" fmla="*/ 150492 w 694"/>
                <a:gd name="T9" fmla="*/ 235373 h 300"/>
                <a:gd name="T10" fmla="*/ 168197 w 694"/>
                <a:gd name="T11" fmla="*/ 229489 h 300"/>
                <a:gd name="T12" fmla="*/ 182951 w 694"/>
                <a:gd name="T13" fmla="*/ 217720 h 300"/>
                <a:gd name="T14" fmla="*/ 200656 w 694"/>
                <a:gd name="T15" fmla="*/ 211836 h 300"/>
                <a:gd name="T16" fmla="*/ 241968 w 694"/>
                <a:gd name="T17" fmla="*/ 197125 h 300"/>
                <a:gd name="T18" fmla="*/ 280329 w 694"/>
                <a:gd name="T19" fmla="*/ 144166 h 300"/>
                <a:gd name="T20" fmla="*/ 283280 w 694"/>
                <a:gd name="T21" fmla="*/ 114745 h 300"/>
                <a:gd name="T22" fmla="*/ 312788 w 694"/>
                <a:gd name="T23" fmla="*/ 111802 h 300"/>
                <a:gd name="T24" fmla="*/ 362952 w 694"/>
                <a:gd name="T25" fmla="*/ 105918 h 300"/>
                <a:gd name="T26" fmla="*/ 967872 w 694"/>
                <a:gd name="T27" fmla="*/ 5884 h 300"/>
                <a:gd name="T28" fmla="*/ 982626 w 694"/>
                <a:gd name="T29" fmla="*/ 17653 h 300"/>
                <a:gd name="T30" fmla="*/ 1000331 w 694"/>
                <a:gd name="T31" fmla="*/ 44133 h 300"/>
                <a:gd name="T32" fmla="*/ 994430 w 694"/>
                <a:gd name="T33" fmla="*/ 47075 h 300"/>
                <a:gd name="T34" fmla="*/ 976725 w 694"/>
                <a:gd name="T35" fmla="*/ 47075 h 300"/>
                <a:gd name="T36" fmla="*/ 970823 w 694"/>
                <a:gd name="T37" fmla="*/ 50017 h 300"/>
                <a:gd name="T38" fmla="*/ 935413 w 694"/>
                <a:gd name="T39" fmla="*/ 73554 h 300"/>
                <a:gd name="T40" fmla="*/ 902954 w 694"/>
                <a:gd name="T41" fmla="*/ 97092 h 300"/>
                <a:gd name="T42" fmla="*/ 914757 w 694"/>
                <a:gd name="T43" fmla="*/ 100034 h 300"/>
                <a:gd name="T44" fmla="*/ 961971 w 694"/>
                <a:gd name="T45" fmla="*/ 79439 h 300"/>
                <a:gd name="T46" fmla="*/ 979676 w 694"/>
                <a:gd name="T47" fmla="*/ 94149 h 300"/>
                <a:gd name="T48" fmla="*/ 991479 w 694"/>
                <a:gd name="T49" fmla="*/ 100034 h 300"/>
                <a:gd name="T50" fmla="*/ 1012135 w 694"/>
                <a:gd name="T51" fmla="*/ 79439 h 300"/>
                <a:gd name="T52" fmla="*/ 1023938 w 694"/>
                <a:gd name="T53" fmla="*/ 123571 h 300"/>
                <a:gd name="T54" fmla="*/ 1006233 w 694"/>
                <a:gd name="T55" fmla="*/ 150051 h 300"/>
                <a:gd name="T56" fmla="*/ 982626 w 694"/>
                <a:gd name="T57" fmla="*/ 167704 h 300"/>
                <a:gd name="T58" fmla="*/ 947216 w 694"/>
                <a:gd name="T59" fmla="*/ 170646 h 300"/>
                <a:gd name="T60" fmla="*/ 941315 w 694"/>
                <a:gd name="T61" fmla="*/ 161819 h 300"/>
                <a:gd name="T62" fmla="*/ 932462 w 694"/>
                <a:gd name="T63" fmla="*/ 152993 h 300"/>
                <a:gd name="T64" fmla="*/ 929511 w 694"/>
                <a:gd name="T65" fmla="*/ 179472 h 300"/>
                <a:gd name="T66" fmla="*/ 941315 w 694"/>
                <a:gd name="T67" fmla="*/ 188299 h 300"/>
                <a:gd name="T68" fmla="*/ 947216 w 694"/>
                <a:gd name="T69" fmla="*/ 211836 h 300"/>
                <a:gd name="T70" fmla="*/ 905905 w 694"/>
                <a:gd name="T71" fmla="*/ 238316 h 300"/>
                <a:gd name="T72" fmla="*/ 902954 w 694"/>
                <a:gd name="T73" fmla="*/ 247142 h 300"/>
                <a:gd name="T74" fmla="*/ 961971 w 694"/>
                <a:gd name="T75" fmla="*/ 229489 h 300"/>
                <a:gd name="T76" fmla="*/ 979676 w 694"/>
                <a:gd name="T77" fmla="*/ 232431 h 300"/>
                <a:gd name="T78" fmla="*/ 932462 w 694"/>
                <a:gd name="T79" fmla="*/ 273622 h 300"/>
                <a:gd name="T80" fmla="*/ 882298 w 694"/>
                <a:gd name="T81" fmla="*/ 311870 h 300"/>
                <a:gd name="T82" fmla="*/ 873446 w 694"/>
                <a:gd name="T83" fmla="*/ 320696 h 300"/>
                <a:gd name="T84" fmla="*/ 826232 w 694"/>
                <a:gd name="T85" fmla="*/ 379540 h 300"/>
                <a:gd name="T86" fmla="*/ 799675 w 694"/>
                <a:gd name="T87" fmla="*/ 429556 h 300"/>
                <a:gd name="T88" fmla="*/ 590166 w 694"/>
                <a:gd name="T89" fmla="*/ 332465 h 300"/>
                <a:gd name="T90" fmla="*/ 430821 w 694"/>
                <a:gd name="T91" fmla="*/ 311870 h 300"/>
                <a:gd name="T92" fmla="*/ 419018 w 694"/>
                <a:gd name="T93" fmla="*/ 308928 h 300"/>
                <a:gd name="T94" fmla="*/ 256722 w 694"/>
                <a:gd name="T95" fmla="*/ 320696 h 300"/>
                <a:gd name="T96" fmla="*/ 224263 w 694"/>
                <a:gd name="T97" fmla="*/ 347176 h 300"/>
                <a:gd name="T98" fmla="*/ 0 w 694"/>
                <a:gd name="T99" fmla="*/ 391308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94" h="300">
                  <a:moveTo>
                    <a:pt x="0" y="266"/>
                  </a:moveTo>
                  <a:lnTo>
                    <a:pt x="2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20" y="236"/>
                  </a:lnTo>
                  <a:lnTo>
                    <a:pt x="20" y="230"/>
                  </a:lnTo>
                  <a:lnTo>
                    <a:pt x="20" y="224"/>
                  </a:lnTo>
                  <a:lnTo>
                    <a:pt x="22" y="218"/>
                  </a:lnTo>
                  <a:lnTo>
                    <a:pt x="28" y="212"/>
                  </a:lnTo>
                  <a:lnTo>
                    <a:pt x="44" y="204"/>
                  </a:lnTo>
                  <a:lnTo>
                    <a:pt x="64" y="200"/>
                  </a:lnTo>
                  <a:lnTo>
                    <a:pt x="82" y="184"/>
                  </a:lnTo>
                  <a:lnTo>
                    <a:pt x="88" y="180"/>
                  </a:lnTo>
                  <a:lnTo>
                    <a:pt x="100" y="170"/>
                  </a:lnTo>
                  <a:lnTo>
                    <a:pt x="102" y="160"/>
                  </a:lnTo>
                  <a:lnTo>
                    <a:pt x="106" y="160"/>
                  </a:lnTo>
                  <a:lnTo>
                    <a:pt x="110" y="160"/>
                  </a:lnTo>
                  <a:lnTo>
                    <a:pt x="114" y="156"/>
                  </a:lnTo>
                  <a:lnTo>
                    <a:pt x="114" y="154"/>
                  </a:lnTo>
                  <a:lnTo>
                    <a:pt x="120" y="148"/>
                  </a:lnTo>
                  <a:lnTo>
                    <a:pt x="124" y="148"/>
                  </a:lnTo>
                  <a:lnTo>
                    <a:pt x="128" y="152"/>
                  </a:lnTo>
                  <a:lnTo>
                    <a:pt x="134" y="148"/>
                  </a:lnTo>
                  <a:lnTo>
                    <a:pt x="136" y="144"/>
                  </a:lnTo>
                  <a:lnTo>
                    <a:pt x="144" y="136"/>
                  </a:lnTo>
                  <a:lnTo>
                    <a:pt x="152" y="134"/>
                  </a:lnTo>
                  <a:lnTo>
                    <a:pt x="164" y="134"/>
                  </a:lnTo>
                  <a:lnTo>
                    <a:pt x="178" y="112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214" y="72"/>
                  </a:lnTo>
                  <a:lnTo>
                    <a:pt x="212" y="76"/>
                  </a:lnTo>
                  <a:lnTo>
                    <a:pt x="234" y="74"/>
                  </a:lnTo>
                  <a:lnTo>
                    <a:pt x="242" y="72"/>
                  </a:lnTo>
                  <a:lnTo>
                    <a:pt x="246" y="72"/>
                  </a:lnTo>
                  <a:lnTo>
                    <a:pt x="454" y="38"/>
                  </a:lnTo>
                  <a:lnTo>
                    <a:pt x="652" y="0"/>
                  </a:lnTo>
                  <a:lnTo>
                    <a:pt x="656" y="4"/>
                  </a:lnTo>
                  <a:lnTo>
                    <a:pt x="658" y="8"/>
                  </a:lnTo>
                  <a:lnTo>
                    <a:pt x="664" y="10"/>
                  </a:lnTo>
                  <a:lnTo>
                    <a:pt x="666" y="12"/>
                  </a:lnTo>
                  <a:lnTo>
                    <a:pt x="670" y="16"/>
                  </a:lnTo>
                  <a:lnTo>
                    <a:pt x="672" y="20"/>
                  </a:lnTo>
                  <a:lnTo>
                    <a:pt x="678" y="30"/>
                  </a:lnTo>
                  <a:lnTo>
                    <a:pt x="676" y="32"/>
                  </a:lnTo>
                  <a:lnTo>
                    <a:pt x="674" y="32"/>
                  </a:lnTo>
                  <a:lnTo>
                    <a:pt x="672" y="30"/>
                  </a:lnTo>
                  <a:lnTo>
                    <a:pt x="666" y="32"/>
                  </a:lnTo>
                  <a:lnTo>
                    <a:pt x="662" y="32"/>
                  </a:lnTo>
                  <a:lnTo>
                    <a:pt x="658" y="30"/>
                  </a:lnTo>
                  <a:lnTo>
                    <a:pt x="656" y="30"/>
                  </a:lnTo>
                  <a:lnTo>
                    <a:pt x="658" y="34"/>
                  </a:lnTo>
                  <a:lnTo>
                    <a:pt x="656" y="36"/>
                  </a:lnTo>
                  <a:lnTo>
                    <a:pt x="638" y="46"/>
                  </a:lnTo>
                  <a:lnTo>
                    <a:pt x="634" y="50"/>
                  </a:lnTo>
                  <a:lnTo>
                    <a:pt x="628" y="56"/>
                  </a:lnTo>
                  <a:lnTo>
                    <a:pt x="616" y="58"/>
                  </a:lnTo>
                  <a:lnTo>
                    <a:pt x="612" y="66"/>
                  </a:lnTo>
                  <a:lnTo>
                    <a:pt x="612" y="68"/>
                  </a:lnTo>
                  <a:lnTo>
                    <a:pt x="614" y="70"/>
                  </a:lnTo>
                  <a:lnTo>
                    <a:pt x="620" y="68"/>
                  </a:lnTo>
                  <a:lnTo>
                    <a:pt x="632" y="62"/>
                  </a:lnTo>
                  <a:lnTo>
                    <a:pt x="644" y="58"/>
                  </a:lnTo>
                  <a:lnTo>
                    <a:pt x="652" y="54"/>
                  </a:lnTo>
                  <a:lnTo>
                    <a:pt x="664" y="54"/>
                  </a:lnTo>
                  <a:lnTo>
                    <a:pt x="664" y="56"/>
                  </a:lnTo>
                  <a:lnTo>
                    <a:pt x="664" y="64"/>
                  </a:lnTo>
                  <a:lnTo>
                    <a:pt x="664" y="66"/>
                  </a:lnTo>
                  <a:lnTo>
                    <a:pt x="668" y="70"/>
                  </a:lnTo>
                  <a:lnTo>
                    <a:pt x="672" y="68"/>
                  </a:lnTo>
                  <a:lnTo>
                    <a:pt x="674" y="64"/>
                  </a:lnTo>
                  <a:lnTo>
                    <a:pt x="682" y="54"/>
                  </a:lnTo>
                  <a:lnTo>
                    <a:pt x="686" y="54"/>
                  </a:lnTo>
                  <a:lnTo>
                    <a:pt x="692" y="64"/>
                  </a:lnTo>
                  <a:lnTo>
                    <a:pt x="692" y="80"/>
                  </a:lnTo>
                  <a:lnTo>
                    <a:pt x="694" y="84"/>
                  </a:lnTo>
                  <a:lnTo>
                    <a:pt x="694" y="88"/>
                  </a:lnTo>
                  <a:lnTo>
                    <a:pt x="684" y="96"/>
                  </a:lnTo>
                  <a:lnTo>
                    <a:pt x="682" y="102"/>
                  </a:lnTo>
                  <a:lnTo>
                    <a:pt x="680" y="106"/>
                  </a:lnTo>
                  <a:lnTo>
                    <a:pt x="672" y="112"/>
                  </a:lnTo>
                  <a:lnTo>
                    <a:pt x="666" y="114"/>
                  </a:lnTo>
                  <a:lnTo>
                    <a:pt x="660" y="118"/>
                  </a:lnTo>
                  <a:lnTo>
                    <a:pt x="646" y="116"/>
                  </a:lnTo>
                  <a:lnTo>
                    <a:pt x="642" y="116"/>
                  </a:lnTo>
                  <a:lnTo>
                    <a:pt x="640" y="116"/>
                  </a:lnTo>
                  <a:lnTo>
                    <a:pt x="638" y="110"/>
                  </a:lnTo>
                  <a:lnTo>
                    <a:pt x="638" y="108"/>
                  </a:lnTo>
                  <a:lnTo>
                    <a:pt x="636" y="106"/>
                  </a:lnTo>
                  <a:lnTo>
                    <a:pt x="632" y="104"/>
                  </a:lnTo>
                  <a:lnTo>
                    <a:pt x="630" y="106"/>
                  </a:lnTo>
                  <a:lnTo>
                    <a:pt x="632" y="120"/>
                  </a:lnTo>
                  <a:lnTo>
                    <a:pt x="630" y="122"/>
                  </a:lnTo>
                  <a:lnTo>
                    <a:pt x="628" y="120"/>
                  </a:lnTo>
                  <a:lnTo>
                    <a:pt x="632" y="128"/>
                  </a:lnTo>
                  <a:lnTo>
                    <a:pt x="638" y="128"/>
                  </a:lnTo>
                  <a:lnTo>
                    <a:pt x="642" y="134"/>
                  </a:lnTo>
                  <a:lnTo>
                    <a:pt x="638" y="140"/>
                  </a:lnTo>
                  <a:lnTo>
                    <a:pt x="642" y="144"/>
                  </a:lnTo>
                  <a:lnTo>
                    <a:pt x="626" y="162"/>
                  </a:lnTo>
                  <a:lnTo>
                    <a:pt x="622" y="164"/>
                  </a:lnTo>
                  <a:lnTo>
                    <a:pt x="614" y="162"/>
                  </a:lnTo>
                  <a:lnTo>
                    <a:pt x="608" y="162"/>
                  </a:lnTo>
                  <a:lnTo>
                    <a:pt x="606" y="164"/>
                  </a:lnTo>
                  <a:lnTo>
                    <a:pt x="612" y="168"/>
                  </a:lnTo>
                  <a:lnTo>
                    <a:pt x="628" y="166"/>
                  </a:lnTo>
                  <a:lnTo>
                    <a:pt x="638" y="164"/>
                  </a:lnTo>
                  <a:lnTo>
                    <a:pt x="652" y="156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64" y="158"/>
                  </a:lnTo>
                  <a:lnTo>
                    <a:pt x="658" y="170"/>
                  </a:lnTo>
                  <a:lnTo>
                    <a:pt x="646" y="184"/>
                  </a:lnTo>
                  <a:lnTo>
                    <a:pt x="632" y="186"/>
                  </a:lnTo>
                  <a:lnTo>
                    <a:pt x="628" y="188"/>
                  </a:lnTo>
                  <a:lnTo>
                    <a:pt x="612" y="190"/>
                  </a:lnTo>
                  <a:lnTo>
                    <a:pt x="598" y="212"/>
                  </a:lnTo>
                  <a:lnTo>
                    <a:pt x="592" y="214"/>
                  </a:lnTo>
                  <a:lnTo>
                    <a:pt x="592" y="218"/>
                  </a:lnTo>
                  <a:lnTo>
                    <a:pt x="576" y="228"/>
                  </a:lnTo>
                  <a:lnTo>
                    <a:pt x="568" y="240"/>
                  </a:lnTo>
                  <a:lnTo>
                    <a:pt x="560" y="258"/>
                  </a:lnTo>
                  <a:lnTo>
                    <a:pt x="556" y="282"/>
                  </a:lnTo>
                  <a:lnTo>
                    <a:pt x="552" y="288"/>
                  </a:lnTo>
                  <a:lnTo>
                    <a:pt x="542" y="292"/>
                  </a:lnTo>
                  <a:lnTo>
                    <a:pt x="510" y="296"/>
                  </a:lnTo>
                  <a:lnTo>
                    <a:pt x="508" y="300"/>
                  </a:lnTo>
                  <a:lnTo>
                    <a:pt x="400" y="226"/>
                  </a:lnTo>
                  <a:lnTo>
                    <a:pt x="312" y="238"/>
                  </a:lnTo>
                  <a:lnTo>
                    <a:pt x="310" y="226"/>
                  </a:lnTo>
                  <a:lnTo>
                    <a:pt x="292" y="212"/>
                  </a:lnTo>
                  <a:lnTo>
                    <a:pt x="286" y="218"/>
                  </a:lnTo>
                  <a:lnTo>
                    <a:pt x="282" y="214"/>
                  </a:lnTo>
                  <a:lnTo>
                    <a:pt x="284" y="210"/>
                  </a:lnTo>
                  <a:lnTo>
                    <a:pt x="282" y="208"/>
                  </a:lnTo>
                  <a:lnTo>
                    <a:pt x="178" y="220"/>
                  </a:lnTo>
                  <a:lnTo>
                    <a:pt x="174" y="218"/>
                  </a:lnTo>
                  <a:lnTo>
                    <a:pt x="172" y="222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6"/>
                  </a:lnTo>
                  <a:lnTo>
                    <a:pt x="120" y="24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9" name="Freeform 129"/>
            <p:cNvSpPr>
              <a:spLocks/>
            </p:cNvSpPr>
            <p:nvPr/>
          </p:nvSpPr>
          <p:spPr bwMode="auto">
            <a:xfrm>
              <a:off x="7219991" y="3190029"/>
              <a:ext cx="609863" cy="602447"/>
            </a:xfrm>
            <a:custGeom>
              <a:avLst/>
              <a:gdLst>
                <a:gd name="T0" fmla="*/ 174096 w 354"/>
                <a:gd name="T1" fmla="*/ 0 h 350"/>
                <a:gd name="T2" fmla="*/ 171145 w 354"/>
                <a:gd name="T3" fmla="*/ 23586 h 350"/>
                <a:gd name="T4" fmla="*/ 177047 w 354"/>
                <a:gd name="T5" fmla="*/ 47171 h 350"/>
                <a:gd name="T6" fmla="*/ 162293 w 354"/>
                <a:gd name="T7" fmla="*/ 112032 h 350"/>
                <a:gd name="T8" fmla="*/ 165244 w 354"/>
                <a:gd name="T9" fmla="*/ 132670 h 350"/>
                <a:gd name="T10" fmla="*/ 156391 w 354"/>
                <a:gd name="T11" fmla="*/ 159204 h 350"/>
                <a:gd name="T12" fmla="*/ 129834 w 354"/>
                <a:gd name="T13" fmla="*/ 188686 h 350"/>
                <a:gd name="T14" fmla="*/ 115080 w 354"/>
                <a:gd name="T15" fmla="*/ 197531 h 350"/>
                <a:gd name="T16" fmla="*/ 94425 w 354"/>
                <a:gd name="T17" fmla="*/ 203427 h 350"/>
                <a:gd name="T18" fmla="*/ 85573 w 354"/>
                <a:gd name="T19" fmla="*/ 221116 h 350"/>
                <a:gd name="T20" fmla="*/ 76720 w 354"/>
                <a:gd name="T21" fmla="*/ 262391 h 350"/>
                <a:gd name="T22" fmla="*/ 53114 w 354"/>
                <a:gd name="T23" fmla="*/ 259443 h 350"/>
                <a:gd name="T24" fmla="*/ 35409 w 354"/>
                <a:gd name="T25" fmla="*/ 294822 h 350"/>
                <a:gd name="T26" fmla="*/ 35409 w 354"/>
                <a:gd name="T27" fmla="*/ 327252 h 350"/>
                <a:gd name="T28" fmla="*/ 14754 w 354"/>
                <a:gd name="T29" fmla="*/ 353786 h 350"/>
                <a:gd name="T30" fmla="*/ 2951 w 354"/>
                <a:gd name="T31" fmla="*/ 374424 h 350"/>
                <a:gd name="T32" fmla="*/ 2951 w 354"/>
                <a:gd name="T33" fmla="*/ 395061 h 350"/>
                <a:gd name="T34" fmla="*/ 29508 w 354"/>
                <a:gd name="T35" fmla="*/ 433388 h 350"/>
                <a:gd name="T36" fmla="*/ 47212 w 354"/>
                <a:gd name="T37" fmla="*/ 459922 h 350"/>
                <a:gd name="T38" fmla="*/ 64917 w 354"/>
                <a:gd name="T39" fmla="*/ 462870 h 350"/>
                <a:gd name="T40" fmla="*/ 70819 w 354"/>
                <a:gd name="T41" fmla="*/ 468767 h 350"/>
                <a:gd name="T42" fmla="*/ 88523 w 354"/>
                <a:gd name="T43" fmla="*/ 474663 h 350"/>
                <a:gd name="T44" fmla="*/ 88523 w 354"/>
                <a:gd name="T45" fmla="*/ 489404 h 350"/>
                <a:gd name="T46" fmla="*/ 129834 w 354"/>
                <a:gd name="T47" fmla="*/ 515938 h 350"/>
                <a:gd name="T48" fmla="*/ 156391 w 354"/>
                <a:gd name="T49" fmla="*/ 507093 h 350"/>
                <a:gd name="T50" fmla="*/ 165244 w 354"/>
                <a:gd name="T51" fmla="*/ 492352 h 350"/>
                <a:gd name="T52" fmla="*/ 179998 w 354"/>
                <a:gd name="T53" fmla="*/ 504145 h 350"/>
                <a:gd name="T54" fmla="*/ 218358 w 354"/>
                <a:gd name="T55" fmla="*/ 489404 h 350"/>
                <a:gd name="T56" fmla="*/ 227210 w 354"/>
                <a:gd name="T57" fmla="*/ 471715 h 350"/>
                <a:gd name="T58" fmla="*/ 256718 w 354"/>
                <a:gd name="T59" fmla="*/ 456974 h 350"/>
                <a:gd name="T60" fmla="*/ 283275 w 354"/>
                <a:gd name="T61" fmla="*/ 436336 h 350"/>
                <a:gd name="T62" fmla="*/ 280324 w 354"/>
                <a:gd name="T63" fmla="*/ 409802 h 350"/>
                <a:gd name="T64" fmla="*/ 324586 w 354"/>
                <a:gd name="T65" fmla="*/ 277132 h 350"/>
                <a:gd name="T66" fmla="*/ 345241 w 354"/>
                <a:gd name="T67" fmla="*/ 285977 h 350"/>
                <a:gd name="T68" fmla="*/ 354094 w 354"/>
                <a:gd name="T69" fmla="*/ 297770 h 350"/>
                <a:gd name="T70" fmla="*/ 377700 w 354"/>
                <a:gd name="T71" fmla="*/ 280081 h 350"/>
                <a:gd name="T72" fmla="*/ 395404 w 354"/>
                <a:gd name="T73" fmla="*/ 229961 h 350"/>
                <a:gd name="T74" fmla="*/ 419011 w 354"/>
                <a:gd name="T75" fmla="*/ 215220 h 350"/>
                <a:gd name="T76" fmla="*/ 433765 w 354"/>
                <a:gd name="T77" fmla="*/ 200479 h 350"/>
                <a:gd name="T78" fmla="*/ 448519 w 354"/>
                <a:gd name="T79" fmla="*/ 176893 h 350"/>
                <a:gd name="T80" fmla="*/ 445568 w 354"/>
                <a:gd name="T81" fmla="*/ 168048 h 350"/>
                <a:gd name="T82" fmla="*/ 448519 w 354"/>
                <a:gd name="T83" fmla="*/ 132670 h 350"/>
                <a:gd name="T84" fmla="*/ 507534 w 354"/>
                <a:gd name="T85" fmla="*/ 162152 h 350"/>
                <a:gd name="T86" fmla="*/ 516386 w 354"/>
                <a:gd name="T87" fmla="*/ 162152 h 350"/>
                <a:gd name="T88" fmla="*/ 522288 w 354"/>
                <a:gd name="T89" fmla="*/ 135618 h 350"/>
                <a:gd name="T90" fmla="*/ 504583 w 354"/>
                <a:gd name="T91" fmla="*/ 106136 h 350"/>
                <a:gd name="T92" fmla="*/ 489829 w 354"/>
                <a:gd name="T93" fmla="*/ 100239 h 350"/>
                <a:gd name="T94" fmla="*/ 472125 w 354"/>
                <a:gd name="T95" fmla="*/ 94343 h 350"/>
                <a:gd name="T96" fmla="*/ 433765 w 354"/>
                <a:gd name="T97" fmla="*/ 114980 h 350"/>
                <a:gd name="T98" fmla="*/ 404257 w 354"/>
                <a:gd name="T99" fmla="*/ 117929 h 350"/>
                <a:gd name="T100" fmla="*/ 392454 w 354"/>
                <a:gd name="T101" fmla="*/ 123825 h 350"/>
                <a:gd name="T102" fmla="*/ 374749 w 354"/>
                <a:gd name="T103" fmla="*/ 141514 h 350"/>
                <a:gd name="T104" fmla="*/ 342290 w 354"/>
                <a:gd name="T105" fmla="*/ 170997 h 350"/>
                <a:gd name="T106" fmla="*/ 330487 w 354"/>
                <a:gd name="T107" fmla="*/ 185738 h 350"/>
                <a:gd name="T108" fmla="*/ 200653 w 354"/>
                <a:gd name="T109" fmla="*/ 132670 h 3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4" h="350">
                  <a:moveTo>
                    <a:pt x="120" y="2"/>
                  </a:moveTo>
                  <a:lnTo>
                    <a:pt x="118" y="0"/>
                  </a:lnTo>
                  <a:lnTo>
                    <a:pt x="112" y="6"/>
                  </a:lnTo>
                  <a:lnTo>
                    <a:pt x="116" y="16"/>
                  </a:lnTo>
                  <a:lnTo>
                    <a:pt x="106" y="24"/>
                  </a:lnTo>
                  <a:lnTo>
                    <a:pt x="120" y="32"/>
                  </a:lnTo>
                  <a:lnTo>
                    <a:pt x="114" y="68"/>
                  </a:lnTo>
                  <a:lnTo>
                    <a:pt x="110" y="76"/>
                  </a:lnTo>
                  <a:lnTo>
                    <a:pt x="110" y="84"/>
                  </a:lnTo>
                  <a:lnTo>
                    <a:pt x="112" y="90"/>
                  </a:lnTo>
                  <a:lnTo>
                    <a:pt x="114" y="100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78" y="134"/>
                  </a:lnTo>
                  <a:lnTo>
                    <a:pt x="70" y="132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58" y="150"/>
                  </a:lnTo>
                  <a:lnTo>
                    <a:pt x="50" y="166"/>
                  </a:lnTo>
                  <a:lnTo>
                    <a:pt x="52" y="178"/>
                  </a:lnTo>
                  <a:lnTo>
                    <a:pt x="44" y="188"/>
                  </a:lnTo>
                  <a:lnTo>
                    <a:pt x="36" y="176"/>
                  </a:lnTo>
                  <a:lnTo>
                    <a:pt x="30" y="176"/>
                  </a:lnTo>
                  <a:lnTo>
                    <a:pt x="24" y="200"/>
                  </a:lnTo>
                  <a:lnTo>
                    <a:pt x="24" y="212"/>
                  </a:lnTo>
                  <a:lnTo>
                    <a:pt x="24" y="222"/>
                  </a:lnTo>
                  <a:lnTo>
                    <a:pt x="18" y="226"/>
                  </a:lnTo>
                  <a:lnTo>
                    <a:pt x="10" y="240"/>
                  </a:lnTo>
                  <a:lnTo>
                    <a:pt x="0" y="240"/>
                  </a:lnTo>
                  <a:lnTo>
                    <a:pt x="2" y="254"/>
                  </a:lnTo>
                  <a:lnTo>
                    <a:pt x="2" y="262"/>
                  </a:lnTo>
                  <a:lnTo>
                    <a:pt x="2" y="268"/>
                  </a:lnTo>
                  <a:lnTo>
                    <a:pt x="4" y="274"/>
                  </a:lnTo>
                  <a:lnTo>
                    <a:pt x="20" y="294"/>
                  </a:lnTo>
                  <a:lnTo>
                    <a:pt x="30" y="310"/>
                  </a:lnTo>
                  <a:lnTo>
                    <a:pt x="32" y="312"/>
                  </a:lnTo>
                  <a:lnTo>
                    <a:pt x="36" y="312"/>
                  </a:lnTo>
                  <a:lnTo>
                    <a:pt x="44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4" y="322"/>
                  </a:lnTo>
                  <a:lnTo>
                    <a:pt x="60" y="322"/>
                  </a:lnTo>
                  <a:lnTo>
                    <a:pt x="62" y="324"/>
                  </a:lnTo>
                  <a:lnTo>
                    <a:pt x="60" y="332"/>
                  </a:lnTo>
                  <a:lnTo>
                    <a:pt x="70" y="344"/>
                  </a:lnTo>
                  <a:lnTo>
                    <a:pt x="88" y="350"/>
                  </a:lnTo>
                  <a:lnTo>
                    <a:pt x="96" y="350"/>
                  </a:lnTo>
                  <a:lnTo>
                    <a:pt x="106" y="344"/>
                  </a:lnTo>
                  <a:lnTo>
                    <a:pt x="106" y="338"/>
                  </a:lnTo>
                  <a:lnTo>
                    <a:pt x="112" y="334"/>
                  </a:lnTo>
                  <a:lnTo>
                    <a:pt x="120" y="340"/>
                  </a:lnTo>
                  <a:lnTo>
                    <a:pt x="122" y="342"/>
                  </a:lnTo>
                  <a:lnTo>
                    <a:pt x="128" y="340"/>
                  </a:lnTo>
                  <a:lnTo>
                    <a:pt x="148" y="332"/>
                  </a:lnTo>
                  <a:lnTo>
                    <a:pt x="152" y="320"/>
                  </a:lnTo>
                  <a:lnTo>
                    <a:pt x="154" y="320"/>
                  </a:lnTo>
                  <a:lnTo>
                    <a:pt x="158" y="324"/>
                  </a:lnTo>
                  <a:lnTo>
                    <a:pt x="174" y="310"/>
                  </a:lnTo>
                  <a:lnTo>
                    <a:pt x="180" y="314"/>
                  </a:lnTo>
                  <a:lnTo>
                    <a:pt x="192" y="296"/>
                  </a:lnTo>
                  <a:lnTo>
                    <a:pt x="188" y="290"/>
                  </a:lnTo>
                  <a:lnTo>
                    <a:pt x="190" y="278"/>
                  </a:lnTo>
                  <a:lnTo>
                    <a:pt x="204" y="254"/>
                  </a:lnTo>
                  <a:lnTo>
                    <a:pt x="220" y="188"/>
                  </a:lnTo>
                  <a:lnTo>
                    <a:pt x="224" y="188"/>
                  </a:lnTo>
                  <a:lnTo>
                    <a:pt x="234" y="194"/>
                  </a:lnTo>
                  <a:lnTo>
                    <a:pt x="234" y="198"/>
                  </a:lnTo>
                  <a:lnTo>
                    <a:pt x="240" y="202"/>
                  </a:lnTo>
                  <a:lnTo>
                    <a:pt x="250" y="200"/>
                  </a:lnTo>
                  <a:lnTo>
                    <a:pt x="256" y="190"/>
                  </a:lnTo>
                  <a:lnTo>
                    <a:pt x="262" y="164"/>
                  </a:lnTo>
                  <a:lnTo>
                    <a:pt x="268" y="156"/>
                  </a:lnTo>
                  <a:lnTo>
                    <a:pt x="278" y="160"/>
                  </a:lnTo>
                  <a:lnTo>
                    <a:pt x="284" y="146"/>
                  </a:lnTo>
                  <a:lnTo>
                    <a:pt x="290" y="142"/>
                  </a:lnTo>
                  <a:lnTo>
                    <a:pt x="294" y="136"/>
                  </a:lnTo>
                  <a:lnTo>
                    <a:pt x="300" y="122"/>
                  </a:lnTo>
                  <a:lnTo>
                    <a:pt x="304" y="120"/>
                  </a:lnTo>
                  <a:lnTo>
                    <a:pt x="304" y="116"/>
                  </a:lnTo>
                  <a:lnTo>
                    <a:pt x="302" y="114"/>
                  </a:lnTo>
                  <a:lnTo>
                    <a:pt x="302" y="94"/>
                  </a:lnTo>
                  <a:lnTo>
                    <a:pt x="304" y="90"/>
                  </a:lnTo>
                  <a:lnTo>
                    <a:pt x="308" y="88"/>
                  </a:lnTo>
                  <a:lnTo>
                    <a:pt x="344" y="110"/>
                  </a:lnTo>
                  <a:lnTo>
                    <a:pt x="348" y="112"/>
                  </a:lnTo>
                  <a:lnTo>
                    <a:pt x="350" y="110"/>
                  </a:lnTo>
                  <a:lnTo>
                    <a:pt x="354" y="92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40" y="64"/>
                  </a:lnTo>
                  <a:lnTo>
                    <a:pt x="332" y="68"/>
                  </a:lnTo>
                  <a:lnTo>
                    <a:pt x="326" y="66"/>
                  </a:lnTo>
                  <a:lnTo>
                    <a:pt x="320" y="64"/>
                  </a:lnTo>
                  <a:lnTo>
                    <a:pt x="296" y="72"/>
                  </a:lnTo>
                  <a:lnTo>
                    <a:pt x="294" y="78"/>
                  </a:lnTo>
                  <a:lnTo>
                    <a:pt x="284" y="82"/>
                  </a:lnTo>
                  <a:lnTo>
                    <a:pt x="274" y="80"/>
                  </a:lnTo>
                  <a:lnTo>
                    <a:pt x="270" y="74"/>
                  </a:lnTo>
                  <a:lnTo>
                    <a:pt x="266" y="84"/>
                  </a:lnTo>
                  <a:lnTo>
                    <a:pt x="260" y="88"/>
                  </a:lnTo>
                  <a:lnTo>
                    <a:pt x="254" y="96"/>
                  </a:lnTo>
                  <a:lnTo>
                    <a:pt x="248" y="98"/>
                  </a:lnTo>
                  <a:lnTo>
                    <a:pt x="232" y="116"/>
                  </a:lnTo>
                  <a:lnTo>
                    <a:pt x="228" y="118"/>
                  </a:lnTo>
                  <a:lnTo>
                    <a:pt x="224" y="126"/>
                  </a:lnTo>
                  <a:lnTo>
                    <a:pt x="212" y="74"/>
                  </a:lnTo>
                  <a:lnTo>
                    <a:pt x="136" y="90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0" name="Freeform 130"/>
            <p:cNvSpPr>
              <a:spLocks/>
            </p:cNvSpPr>
            <p:nvPr/>
          </p:nvSpPr>
          <p:spPr bwMode="auto">
            <a:xfrm>
              <a:off x="8261763" y="2724753"/>
              <a:ext cx="231711" cy="226150"/>
            </a:xfrm>
            <a:custGeom>
              <a:avLst/>
              <a:gdLst>
                <a:gd name="T0" fmla="*/ 0 w 134"/>
                <a:gd name="T1" fmla="*/ 43360 h 134"/>
                <a:gd name="T2" fmla="*/ 68121 w 134"/>
                <a:gd name="T3" fmla="*/ 26016 h 134"/>
                <a:gd name="T4" fmla="*/ 74044 w 134"/>
                <a:gd name="T5" fmla="*/ 34688 h 134"/>
                <a:gd name="T6" fmla="*/ 74044 w 134"/>
                <a:gd name="T7" fmla="*/ 31797 h 134"/>
                <a:gd name="T8" fmla="*/ 77006 w 134"/>
                <a:gd name="T9" fmla="*/ 26016 h 134"/>
                <a:gd name="T10" fmla="*/ 177706 w 134"/>
                <a:gd name="T11" fmla="*/ 0 h 134"/>
                <a:gd name="T12" fmla="*/ 198438 w 134"/>
                <a:gd name="T13" fmla="*/ 80939 h 134"/>
                <a:gd name="T14" fmla="*/ 195476 w 134"/>
                <a:gd name="T15" fmla="*/ 89611 h 134"/>
                <a:gd name="T16" fmla="*/ 195476 w 134"/>
                <a:gd name="T17" fmla="*/ 92501 h 134"/>
                <a:gd name="T18" fmla="*/ 195476 w 134"/>
                <a:gd name="T19" fmla="*/ 98283 h 134"/>
                <a:gd name="T20" fmla="*/ 195476 w 134"/>
                <a:gd name="T21" fmla="*/ 101174 h 134"/>
                <a:gd name="T22" fmla="*/ 183629 w 134"/>
                <a:gd name="T23" fmla="*/ 101174 h 134"/>
                <a:gd name="T24" fmla="*/ 151050 w 134"/>
                <a:gd name="T25" fmla="*/ 115627 h 134"/>
                <a:gd name="T26" fmla="*/ 142165 w 134"/>
                <a:gd name="T27" fmla="*/ 115627 h 134"/>
                <a:gd name="T28" fmla="*/ 139203 w 134"/>
                <a:gd name="T29" fmla="*/ 118518 h 134"/>
                <a:gd name="T30" fmla="*/ 136241 w 134"/>
                <a:gd name="T31" fmla="*/ 124299 h 134"/>
                <a:gd name="T32" fmla="*/ 136241 w 134"/>
                <a:gd name="T33" fmla="*/ 127190 h 134"/>
                <a:gd name="T34" fmla="*/ 115509 w 134"/>
                <a:gd name="T35" fmla="*/ 130080 h 134"/>
                <a:gd name="T36" fmla="*/ 88853 w 134"/>
                <a:gd name="T37" fmla="*/ 141643 h 134"/>
                <a:gd name="T38" fmla="*/ 85891 w 134"/>
                <a:gd name="T39" fmla="*/ 135862 h 134"/>
                <a:gd name="T40" fmla="*/ 68121 w 134"/>
                <a:gd name="T41" fmla="*/ 153206 h 134"/>
                <a:gd name="T42" fmla="*/ 29618 w 134"/>
                <a:gd name="T43" fmla="*/ 185003 h 134"/>
                <a:gd name="T44" fmla="*/ 14809 w 134"/>
                <a:gd name="T45" fmla="*/ 193675 h 134"/>
                <a:gd name="T46" fmla="*/ 2962 w 134"/>
                <a:gd name="T47" fmla="*/ 182112 h 134"/>
                <a:gd name="T48" fmla="*/ 20732 w 134"/>
                <a:gd name="T49" fmla="*/ 164768 h 134"/>
                <a:gd name="T50" fmla="*/ 20732 w 134"/>
                <a:gd name="T51" fmla="*/ 158987 h 134"/>
                <a:gd name="T52" fmla="*/ 14809 w 134"/>
                <a:gd name="T53" fmla="*/ 147424 h 134"/>
                <a:gd name="T54" fmla="*/ 0 w 134"/>
                <a:gd name="T55" fmla="*/ 43360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4" h="134">
                  <a:moveTo>
                    <a:pt x="0" y="30"/>
                  </a:moveTo>
                  <a:lnTo>
                    <a:pt x="46" y="18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120" y="0"/>
                  </a:lnTo>
                  <a:lnTo>
                    <a:pt x="134" y="56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24" y="70"/>
                  </a:lnTo>
                  <a:lnTo>
                    <a:pt x="102" y="80"/>
                  </a:lnTo>
                  <a:lnTo>
                    <a:pt x="96" y="80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78" y="90"/>
                  </a:lnTo>
                  <a:lnTo>
                    <a:pt x="60" y="98"/>
                  </a:lnTo>
                  <a:lnTo>
                    <a:pt x="58" y="94"/>
                  </a:lnTo>
                  <a:lnTo>
                    <a:pt x="46" y="106"/>
                  </a:lnTo>
                  <a:lnTo>
                    <a:pt x="20" y="128"/>
                  </a:lnTo>
                  <a:lnTo>
                    <a:pt x="10" y="134"/>
                  </a:lnTo>
                  <a:lnTo>
                    <a:pt x="2" y="126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61" name="Group 1"/>
          <p:cNvGrpSpPr>
            <a:grpSpLocks/>
          </p:cNvGrpSpPr>
          <p:nvPr/>
        </p:nvGrpSpPr>
        <p:grpSpPr bwMode="auto">
          <a:xfrm>
            <a:off x="3093127" y="4448694"/>
            <a:ext cx="1153919" cy="1003771"/>
            <a:chOff x="242888" y="2395538"/>
            <a:chExt cx="1158875" cy="1009650"/>
          </a:xfrm>
          <a:solidFill>
            <a:schemeClr val="accent3"/>
          </a:solidFill>
        </p:grpSpPr>
        <p:sp>
          <p:nvSpPr>
            <p:cNvPr id="262" name="Freeform 1165"/>
            <p:cNvSpPr>
              <a:spLocks/>
            </p:cNvSpPr>
            <p:nvPr/>
          </p:nvSpPr>
          <p:spPr bwMode="auto">
            <a:xfrm>
              <a:off x="1304925" y="3306763"/>
              <a:ext cx="33338" cy="39687"/>
            </a:xfrm>
            <a:custGeom>
              <a:avLst/>
              <a:gdLst>
                <a:gd name="T0" fmla="*/ 25400 w 63"/>
                <a:gd name="T1" fmla="*/ 4700 h 76"/>
                <a:gd name="T2" fmla="*/ 29634 w 63"/>
                <a:gd name="T3" fmla="*/ 3133 h 76"/>
                <a:gd name="T4" fmla="*/ 31221 w 63"/>
                <a:gd name="T5" fmla="*/ 522 h 76"/>
                <a:gd name="T6" fmla="*/ 32809 w 63"/>
                <a:gd name="T7" fmla="*/ 1567 h 76"/>
                <a:gd name="T8" fmla="*/ 33338 w 63"/>
                <a:gd name="T9" fmla="*/ 6789 h 76"/>
                <a:gd name="T10" fmla="*/ 25400 w 63"/>
                <a:gd name="T11" fmla="*/ 37076 h 76"/>
                <a:gd name="T12" fmla="*/ 23813 w 63"/>
                <a:gd name="T13" fmla="*/ 34465 h 76"/>
                <a:gd name="T14" fmla="*/ 20109 w 63"/>
                <a:gd name="T15" fmla="*/ 33943 h 76"/>
                <a:gd name="T16" fmla="*/ 19579 w 63"/>
                <a:gd name="T17" fmla="*/ 34465 h 76"/>
                <a:gd name="T18" fmla="*/ 17463 w 63"/>
                <a:gd name="T19" fmla="*/ 39687 h 76"/>
                <a:gd name="T20" fmla="*/ 16934 w 63"/>
                <a:gd name="T21" fmla="*/ 37076 h 76"/>
                <a:gd name="T22" fmla="*/ 14817 w 63"/>
                <a:gd name="T23" fmla="*/ 34987 h 76"/>
                <a:gd name="T24" fmla="*/ 13759 w 63"/>
                <a:gd name="T25" fmla="*/ 30810 h 76"/>
                <a:gd name="T26" fmla="*/ 14288 w 63"/>
                <a:gd name="T27" fmla="*/ 31854 h 76"/>
                <a:gd name="T28" fmla="*/ 17463 w 63"/>
                <a:gd name="T29" fmla="*/ 29765 h 76"/>
                <a:gd name="T30" fmla="*/ 16404 w 63"/>
                <a:gd name="T31" fmla="*/ 26632 h 76"/>
                <a:gd name="T32" fmla="*/ 8467 w 63"/>
                <a:gd name="T33" fmla="*/ 24021 h 76"/>
                <a:gd name="T34" fmla="*/ 6350 w 63"/>
                <a:gd name="T35" fmla="*/ 21410 h 76"/>
                <a:gd name="T36" fmla="*/ 2117 w 63"/>
                <a:gd name="T37" fmla="*/ 9400 h 76"/>
                <a:gd name="T38" fmla="*/ 0 w 63"/>
                <a:gd name="T39" fmla="*/ 7833 h 76"/>
                <a:gd name="T40" fmla="*/ 529 w 63"/>
                <a:gd name="T41" fmla="*/ 0 h 76"/>
                <a:gd name="T42" fmla="*/ 10583 w 63"/>
                <a:gd name="T43" fmla="*/ 0 h 76"/>
                <a:gd name="T44" fmla="*/ 11642 w 63"/>
                <a:gd name="T45" fmla="*/ 522 h 76"/>
                <a:gd name="T46" fmla="*/ 10583 w 63"/>
                <a:gd name="T47" fmla="*/ 7833 h 76"/>
                <a:gd name="T48" fmla="*/ 12171 w 63"/>
                <a:gd name="T49" fmla="*/ 5222 h 76"/>
                <a:gd name="T50" fmla="*/ 15346 w 63"/>
                <a:gd name="T51" fmla="*/ 2611 h 76"/>
                <a:gd name="T52" fmla="*/ 17992 w 63"/>
                <a:gd name="T53" fmla="*/ 1567 h 76"/>
                <a:gd name="T54" fmla="*/ 20109 w 63"/>
                <a:gd name="T55" fmla="*/ 6266 h 76"/>
                <a:gd name="T56" fmla="*/ 20638 w 63"/>
                <a:gd name="T57" fmla="*/ 13055 h 76"/>
                <a:gd name="T58" fmla="*/ 18521 w 63"/>
                <a:gd name="T59" fmla="*/ 14099 h 76"/>
                <a:gd name="T60" fmla="*/ 11113 w 63"/>
                <a:gd name="T61" fmla="*/ 18799 h 76"/>
                <a:gd name="T62" fmla="*/ 16404 w 63"/>
                <a:gd name="T63" fmla="*/ 18799 h 76"/>
                <a:gd name="T64" fmla="*/ 15346 w 63"/>
                <a:gd name="T65" fmla="*/ 21410 h 76"/>
                <a:gd name="T66" fmla="*/ 17992 w 63"/>
                <a:gd name="T67" fmla="*/ 21410 h 76"/>
                <a:gd name="T68" fmla="*/ 21167 w 63"/>
                <a:gd name="T69" fmla="*/ 17755 h 76"/>
                <a:gd name="T70" fmla="*/ 24871 w 63"/>
                <a:gd name="T71" fmla="*/ 10444 h 76"/>
                <a:gd name="T72" fmla="*/ 24871 w 63"/>
                <a:gd name="T73" fmla="*/ 5222 h 76"/>
                <a:gd name="T74" fmla="*/ 25400 w 63"/>
                <a:gd name="T75" fmla="*/ 4700 h 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3" h="76">
                  <a:moveTo>
                    <a:pt x="48" y="9"/>
                  </a:moveTo>
                  <a:lnTo>
                    <a:pt x="56" y="6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3" y="13"/>
                  </a:lnTo>
                  <a:lnTo>
                    <a:pt x="48" y="71"/>
                  </a:lnTo>
                  <a:lnTo>
                    <a:pt x="45" y="66"/>
                  </a:lnTo>
                  <a:lnTo>
                    <a:pt x="38" y="65"/>
                  </a:lnTo>
                  <a:lnTo>
                    <a:pt x="37" y="66"/>
                  </a:lnTo>
                  <a:lnTo>
                    <a:pt x="33" y="76"/>
                  </a:lnTo>
                  <a:lnTo>
                    <a:pt x="32" y="71"/>
                  </a:lnTo>
                  <a:lnTo>
                    <a:pt x="28" y="67"/>
                  </a:lnTo>
                  <a:lnTo>
                    <a:pt x="26" y="59"/>
                  </a:lnTo>
                  <a:lnTo>
                    <a:pt x="27" y="61"/>
                  </a:lnTo>
                  <a:lnTo>
                    <a:pt x="33" y="57"/>
                  </a:lnTo>
                  <a:lnTo>
                    <a:pt x="31" y="51"/>
                  </a:lnTo>
                  <a:lnTo>
                    <a:pt x="16" y="46"/>
                  </a:lnTo>
                  <a:lnTo>
                    <a:pt x="12" y="41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1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0" y="15"/>
                  </a:lnTo>
                  <a:lnTo>
                    <a:pt x="23" y="10"/>
                  </a:lnTo>
                  <a:lnTo>
                    <a:pt x="29" y="5"/>
                  </a:lnTo>
                  <a:lnTo>
                    <a:pt x="34" y="3"/>
                  </a:lnTo>
                  <a:lnTo>
                    <a:pt x="38" y="12"/>
                  </a:lnTo>
                  <a:lnTo>
                    <a:pt x="39" y="25"/>
                  </a:lnTo>
                  <a:lnTo>
                    <a:pt x="35" y="27"/>
                  </a:lnTo>
                  <a:lnTo>
                    <a:pt x="21" y="36"/>
                  </a:lnTo>
                  <a:lnTo>
                    <a:pt x="31" y="36"/>
                  </a:lnTo>
                  <a:lnTo>
                    <a:pt x="29" y="41"/>
                  </a:lnTo>
                  <a:lnTo>
                    <a:pt x="34" y="41"/>
                  </a:lnTo>
                  <a:lnTo>
                    <a:pt x="40" y="34"/>
                  </a:lnTo>
                  <a:lnTo>
                    <a:pt x="47" y="20"/>
                  </a:lnTo>
                  <a:lnTo>
                    <a:pt x="47" y="10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3" name="Freeform 1167"/>
            <p:cNvSpPr>
              <a:spLocks/>
            </p:cNvSpPr>
            <p:nvPr/>
          </p:nvSpPr>
          <p:spPr bwMode="auto">
            <a:xfrm>
              <a:off x="1322388" y="3341688"/>
              <a:ext cx="26987" cy="44450"/>
            </a:xfrm>
            <a:custGeom>
              <a:avLst/>
              <a:gdLst>
                <a:gd name="T0" fmla="*/ 6350 w 51"/>
                <a:gd name="T1" fmla="*/ 22225 h 84"/>
                <a:gd name="T2" fmla="*/ 5292 w 51"/>
                <a:gd name="T3" fmla="*/ 19050 h 84"/>
                <a:gd name="T4" fmla="*/ 6350 w 51"/>
                <a:gd name="T5" fmla="*/ 12700 h 84"/>
                <a:gd name="T6" fmla="*/ 3704 w 51"/>
                <a:gd name="T7" fmla="*/ 16404 h 84"/>
                <a:gd name="T8" fmla="*/ 2117 w 51"/>
                <a:gd name="T9" fmla="*/ 14817 h 84"/>
                <a:gd name="T10" fmla="*/ 3175 w 51"/>
                <a:gd name="T11" fmla="*/ 12700 h 84"/>
                <a:gd name="T12" fmla="*/ 4762 w 51"/>
                <a:gd name="T13" fmla="*/ 9525 h 84"/>
                <a:gd name="T14" fmla="*/ 0 w 51"/>
                <a:gd name="T15" fmla="*/ 7938 h 84"/>
                <a:gd name="T16" fmla="*/ 12700 w 51"/>
                <a:gd name="T17" fmla="*/ 0 h 84"/>
                <a:gd name="T18" fmla="*/ 13758 w 51"/>
                <a:gd name="T19" fmla="*/ 529 h 84"/>
                <a:gd name="T20" fmla="*/ 16933 w 51"/>
                <a:gd name="T21" fmla="*/ 6879 h 84"/>
                <a:gd name="T22" fmla="*/ 11641 w 51"/>
                <a:gd name="T23" fmla="*/ 7938 h 84"/>
                <a:gd name="T24" fmla="*/ 11641 w 51"/>
                <a:gd name="T25" fmla="*/ 8467 h 84"/>
                <a:gd name="T26" fmla="*/ 16933 w 51"/>
                <a:gd name="T27" fmla="*/ 10583 h 84"/>
                <a:gd name="T28" fmla="*/ 17991 w 51"/>
                <a:gd name="T29" fmla="*/ 13758 h 84"/>
                <a:gd name="T30" fmla="*/ 15875 w 51"/>
                <a:gd name="T31" fmla="*/ 15875 h 84"/>
                <a:gd name="T32" fmla="*/ 13229 w 51"/>
                <a:gd name="T33" fmla="*/ 14817 h 84"/>
                <a:gd name="T34" fmla="*/ 12171 w 51"/>
                <a:gd name="T35" fmla="*/ 15875 h 84"/>
                <a:gd name="T36" fmla="*/ 12171 w 51"/>
                <a:gd name="T37" fmla="*/ 20108 h 84"/>
                <a:gd name="T38" fmla="*/ 10583 w 51"/>
                <a:gd name="T39" fmla="*/ 20638 h 84"/>
                <a:gd name="T40" fmla="*/ 13229 w 51"/>
                <a:gd name="T41" fmla="*/ 27517 h 84"/>
                <a:gd name="T42" fmla="*/ 19579 w 51"/>
                <a:gd name="T43" fmla="*/ 28575 h 84"/>
                <a:gd name="T44" fmla="*/ 20108 w 51"/>
                <a:gd name="T45" fmla="*/ 31750 h 84"/>
                <a:gd name="T46" fmla="*/ 21695 w 51"/>
                <a:gd name="T47" fmla="*/ 31750 h 84"/>
                <a:gd name="T48" fmla="*/ 26987 w 51"/>
                <a:gd name="T49" fmla="*/ 42333 h 84"/>
                <a:gd name="T50" fmla="*/ 26987 w 51"/>
                <a:gd name="T51" fmla="*/ 44450 h 84"/>
                <a:gd name="T52" fmla="*/ 26458 w 51"/>
                <a:gd name="T53" fmla="*/ 44450 h 84"/>
                <a:gd name="T54" fmla="*/ 15875 w 51"/>
                <a:gd name="T55" fmla="*/ 34925 h 84"/>
                <a:gd name="T56" fmla="*/ 15346 w 51"/>
                <a:gd name="T57" fmla="*/ 33338 h 84"/>
                <a:gd name="T58" fmla="*/ 15875 w 51"/>
                <a:gd name="T59" fmla="*/ 32808 h 84"/>
                <a:gd name="T60" fmla="*/ 15875 w 51"/>
                <a:gd name="T61" fmla="*/ 31221 h 84"/>
                <a:gd name="T62" fmla="*/ 14287 w 51"/>
                <a:gd name="T63" fmla="*/ 30692 h 84"/>
                <a:gd name="T64" fmla="*/ 7408 w 51"/>
                <a:gd name="T65" fmla="*/ 22225 h 84"/>
                <a:gd name="T66" fmla="*/ 6350 w 51"/>
                <a:gd name="T67" fmla="*/ 22225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1" h="84">
                  <a:moveTo>
                    <a:pt x="12" y="42"/>
                  </a:moveTo>
                  <a:lnTo>
                    <a:pt x="10" y="36"/>
                  </a:lnTo>
                  <a:lnTo>
                    <a:pt x="12" y="24"/>
                  </a:lnTo>
                  <a:lnTo>
                    <a:pt x="7" y="31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32" y="13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32" y="20"/>
                  </a:lnTo>
                  <a:lnTo>
                    <a:pt x="34" y="26"/>
                  </a:lnTo>
                  <a:lnTo>
                    <a:pt x="30" y="30"/>
                  </a:lnTo>
                  <a:lnTo>
                    <a:pt x="25" y="28"/>
                  </a:lnTo>
                  <a:lnTo>
                    <a:pt x="23" y="30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25" y="52"/>
                  </a:lnTo>
                  <a:lnTo>
                    <a:pt x="37" y="54"/>
                  </a:lnTo>
                  <a:lnTo>
                    <a:pt x="38" y="60"/>
                  </a:lnTo>
                  <a:lnTo>
                    <a:pt x="41" y="60"/>
                  </a:lnTo>
                  <a:lnTo>
                    <a:pt x="51" y="80"/>
                  </a:lnTo>
                  <a:lnTo>
                    <a:pt x="51" y="84"/>
                  </a:lnTo>
                  <a:lnTo>
                    <a:pt x="50" y="84"/>
                  </a:lnTo>
                  <a:lnTo>
                    <a:pt x="30" y="66"/>
                  </a:lnTo>
                  <a:lnTo>
                    <a:pt x="29" y="63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27" y="58"/>
                  </a:lnTo>
                  <a:lnTo>
                    <a:pt x="14" y="42"/>
                  </a:lnTo>
                  <a:lnTo>
                    <a:pt x="1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4" name="Freeform 1169"/>
            <p:cNvSpPr>
              <a:spLocks/>
            </p:cNvSpPr>
            <p:nvPr/>
          </p:nvSpPr>
          <p:spPr bwMode="auto">
            <a:xfrm>
              <a:off x="1363663" y="3308350"/>
              <a:ext cx="9525" cy="11113"/>
            </a:xfrm>
            <a:custGeom>
              <a:avLst/>
              <a:gdLst>
                <a:gd name="T0" fmla="*/ 0 w 16"/>
                <a:gd name="T1" fmla="*/ 5883 h 17"/>
                <a:gd name="T2" fmla="*/ 1191 w 16"/>
                <a:gd name="T3" fmla="*/ 2615 h 17"/>
                <a:gd name="T4" fmla="*/ 4763 w 16"/>
                <a:gd name="T5" fmla="*/ 0 h 17"/>
                <a:gd name="T6" fmla="*/ 8334 w 16"/>
                <a:gd name="T7" fmla="*/ 3922 h 17"/>
                <a:gd name="T8" fmla="*/ 9525 w 16"/>
                <a:gd name="T9" fmla="*/ 7191 h 17"/>
                <a:gd name="T10" fmla="*/ 6548 w 16"/>
                <a:gd name="T11" fmla="*/ 11113 h 17"/>
                <a:gd name="T12" fmla="*/ 2381 w 16"/>
                <a:gd name="T13" fmla="*/ 6537 h 17"/>
                <a:gd name="T14" fmla="*/ 0 w 16"/>
                <a:gd name="T15" fmla="*/ 588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7">
                  <a:moveTo>
                    <a:pt x="0" y="9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6" y="11"/>
                  </a:lnTo>
                  <a:lnTo>
                    <a:pt x="11" y="17"/>
                  </a:lnTo>
                  <a:lnTo>
                    <a:pt x="4" y="1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5" name="Freeform 1171"/>
            <p:cNvSpPr>
              <a:spLocks/>
            </p:cNvSpPr>
            <p:nvPr/>
          </p:nvSpPr>
          <p:spPr bwMode="auto">
            <a:xfrm>
              <a:off x="1366838" y="3327400"/>
              <a:ext cx="15875" cy="15875"/>
            </a:xfrm>
            <a:custGeom>
              <a:avLst/>
              <a:gdLst>
                <a:gd name="T0" fmla="*/ 0 w 32"/>
                <a:gd name="T1" fmla="*/ 0 h 34"/>
                <a:gd name="T2" fmla="*/ 5953 w 32"/>
                <a:gd name="T3" fmla="*/ 1868 h 34"/>
                <a:gd name="T4" fmla="*/ 12898 w 32"/>
                <a:gd name="T5" fmla="*/ 7004 h 34"/>
                <a:gd name="T6" fmla="*/ 15875 w 32"/>
                <a:gd name="T7" fmla="*/ 13074 h 34"/>
                <a:gd name="T8" fmla="*/ 15875 w 32"/>
                <a:gd name="T9" fmla="*/ 15875 h 34"/>
                <a:gd name="T10" fmla="*/ 14387 w 32"/>
                <a:gd name="T11" fmla="*/ 15875 h 34"/>
                <a:gd name="T12" fmla="*/ 9922 w 32"/>
                <a:gd name="T13" fmla="*/ 10272 h 34"/>
                <a:gd name="T14" fmla="*/ 6449 w 32"/>
                <a:gd name="T15" fmla="*/ 8404 h 34"/>
                <a:gd name="T16" fmla="*/ 4961 w 32"/>
                <a:gd name="T17" fmla="*/ 6070 h 34"/>
                <a:gd name="T18" fmla="*/ 2480 w 32"/>
                <a:gd name="T19" fmla="*/ 3735 h 34"/>
                <a:gd name="T20" fmla="*/ 0 w 32"/>
                <a:gd name="T21" fmla="*/ 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lnTo>
                    <a:pt x="12" y="4"/>
                  </a:lnTo>
                  <a:lnTo>
                    <a:pt x="26" y="15"/>
                  </a:lnTo>
                  <a:lnTo>
                    <a:pt x="32" y="28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0" y="22"/>
                  </a:lnTo>
                  <a:lnTo>
                    <a:pt x="13" y="18"/>
                  </a:lnTo>
                  <a:lnTo>
                    <a:pt x="10" y="13"/>
                  </a:lnTo>
                  <a:lnTo>
                    <a:pt x="5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6" name="Freeform 1173"/>
            <p:cNvSpPr>
              <a:spLocks/>
            </p:cNvSpPr>
            <p:nvPr/>
          </p:nvSpPr>
          <p:spPr bwMode="auto">
            <a:xfrm>
              <a:off x="1374775" y="3316288"/>
              <a:ext cx="15875" cy="26987"/>
            </a:xfrm>
            <a:custGeom>
              <a:avLst/>
              <a:gdLst>
                <a:gd name="T0" fmla="*/ 9621 w 33"/>
                <a:gd name="T1" fmla="*/ 9861 h 52"/>
                <a:gd name="T2" fmla="*/ 10583 w 33"/>
                <a:gd name="T3" fmla="*/ 9342 h 52"/>
                <a:gd name="T4" fmla="*/ 11064 w 33"/>
                <a:gd name="T5" fmla="*/ 11418 h 52"/>
                <a:gd name="T6" fmla="*/ 15875 w 33"/>
                <a:gd name="T7" fmla="*/ 17645 h 52"/>
                <a:gd name="T8" fmla="*/ 15875 w 33"/>
                <a:gd name="T9" fmla="*/ 23873 h 52"/>
                <a:gd name="T10" fmla="*/ 14432 w 33"/>
                <a:gd name="T11" fmla="*/ 26987 h 52"/>
                <a:gd name="T12" fmla="*/ 3848 w 33"/>
                <a:gd name="T13" fmla="*/ 7785 h 52"/>
                <a:gd name="T14" fmla="*/ 3848 w 33"/>
                <a:gd name="T15" fmla="*/ 5190 h 52"/>
                <a:gd name="T16" fmla="*/ 1924 w 33"/>
                <a:gd name="T17" fmla="*/ 4671 h 52"/>
                <a:gd name="T18" fmla="*/ 0 w 33"/>
                <a:gd name="T19" fmla="*/ 1557 h 52"/>
                <a:gd name="T20" fmla="*/ 0 w 33"/>
                <a:gd name="T21" fmla="*/ 0 h 52"/>
                <a:gd name="T22" fmla="*/ 1924 w 33"/>
                <a:gd name="T23" fmla="*/ 519 h 52"/>
                <a:gd name="T24" fmla="*/ 5773 w 33"/>
                <a:gd name="T25" fmla="*/ 3633 h 52"/>
                <a:gd name="T26" fmla="*/ 9621 w 33"/>
                <a:gd name="T27" fmla="*/ 9861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52">
                  <a:moveTo>
                    <a:pt x="20" y="19"/>
                  </a:moveTo>
                  <a:lnTo>
                    <a:pt x="22" y="18"/>
                  </a:lnTo>
                  <a:lnTo>
                    <a:pt x="23" y="22"/>
                  </a:lnTo>
                  <a:lnTo>
                    <a:pt x="33" y="34"/>
                  </a:lnTo>
                  <a:lnTo>
                    <a:pt x="33" y="46"/>
                  </a:lnTo>
                  <a:lnTo>
                    <a:pt x="30" y="52"/>
                  </a:lnTo>
                  <a:lnTo>
                    <a:pt x="8" y="15"/>
                  </a:lnTo>
                  <a:lnTo>
                    <a:pt x="8" y="10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1"/>
                  </a:lnTo>
                  <a:lnTo>
                    <a:pt x="12" y="7"/>
                  </a:lnTo>
                  <a:lnTo>
                    <a:pt x="20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7" name="Freeform 1176"/>
            <p:cNvSpPr>
              <a:spLocks/>
            </p:cNvSpPr>
            <p:nvPr/>
          </p:nvSpPr>
          <p:spPr bwMode="auto">
            <a:xfrm>
              <a:off x="1397000" y="3359150"/>
              <a:ext cx="4763" cy="9525"/>
            </a:xfrm>
            <a:custGeom>
              <a:avLst/>
              <a:gdLst>
                <a:gd name="T0" fmla="*/ 433 w 11"/>
                <a:gd name="T1" fmla="*/ 0 h 22"/>
                <a:gd name="T2" fmla="*/ 1299 w 11"/>
                <a:gd name="T3" fmla="*/ 0 h 22"/>
                <a:gd name="T4" fmla="*/ 4330 w 11"/>
                <a:gd name="T5" fmla="*/ 6494 h 22"/>
                <a:gd name="T6" fmla="*/ 4763 w 11"/>
                <a:gd name="T7" fmla="*/ 9525 h 22"/>
                <a:gd name="T8" fmla="*/ 3464 w 11"/>
                <a:gd name="T9" fmla="*/ 9092 h 22"/>
                <a:gd name="T10" fmla="*/ 0 w 11"/>
                <a:gd name="T11" fmla="*/ 2598 h 22"/>
                <a:gd name="T12" fmla="*/ 433 w 1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2">
                  <a:moveTo>
                    <a:pt x="1" y="0"/>
                  </a:moveTo>
                  <a:lnTo>
                    <a:pt x="3" y="0"/>
                  </a:lnTo>
                  <a:lnTo>
                    <a:pt x="10" y="15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8" name="Freeform 1582"/>
            <p:cNvSpPr>
              <a:spLocks/>
            </p:cNvSpPr>
            <p:nvPr/>
          </p:nvSpPr>
          <p:spPr bwMode="auto">
            <a:xfrm>
              <a:off x="615950" y="2687638"/>
              <a:ext cx="12700" cy="12700"/>
            </a:xfrm>
            <a:custGeom>
              <a:avLst/>
              <a:gdLst>
                <a:gd name="T0" fmla="*/ 1657 w 23"/>
                <a:gd name="T1" fmla="*/ 1361 h 28"/>
                <a:gd name="T2" fmla="*/ 3313 w 23"/>
                <a:gd name="T3" fmla="*/ 2268 h 28"/>
                <a:gd name="T4" fmla="*/ 5522 w 23"/>
                <a:gd name="T5" fmla="*/ 0 h 28"/>
                <a:gd name="T6" fmla="*/ 6626 w 23"/>
                <a:gd name="T7" fmla="*/ 0 h 28"/>
                <a:gd name="T8" fmla="*/ 7730 w 23"/>
                <a:gd name="T9" fmla="*/ 3175 h 28"/>
                <a:gd name="T10" fmla="*/ 12700 w 23"/>
                <a:gd name="T11" fmla="*/ 10432 h 28"/>
                <a:gd name="T12" fmla="*/ 12148 w 23"/>
                <a:gd name="T13" fmla="*/ 12700 h 28"/>
                <a:gd name="T14" fmla="*/ 4970 w 23"/>
                <a:gd name="T15" fmla="*/ 11793 h 28"/>
                <a:gd name="T16" fmla="*/ 3313 w 23"/>
                <a:gd name="T17" fmla="*/ 9525 h 28"/>
                <a:gd name="T18" fmla="*/ 0 w 23"/>
                <a:gd name="T19" fmla="*/ 4989 h 28"/>
                <a:gd name="T20" fmla="*/ 552 w 23"/>
                <a:gd name="T21" fmla="*/ 1361 h 28"/>
                <a:gd name="T22" fmla="*/ 1657 w 23"/>
                <a:gd name="T23" fmla="*/ 1361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28">
                  <a:moveTo>
                    <a:pt x="3" y="3"/>
                  </a:moveTo>
                  <a:lnTo>
                    <a:pt x="6" y="5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7"/>
                  </a:lnTo>
                  <a:lnTo>
                    <a:pt x="23" y="23"/>
                  </a:lnTo>
                  <a:lnTo>
                    <a:pt x="22" y="28"/>
                  </a:lnTo>
                  <a:lnTo>
                    <a:pt x="9" y="26"/>
                  </a:lnTo>
                  <a:lnTo>
                    <a:pt x="6" y="21"/>
                  </a:lnTo>
                  <a:lnTo>
                    <a:pt x="0" y="11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9" name="Freeform 1583"/>
            <p:cNvSpPr>
              <a:spLocks/>
            </p:cNvSpPr>
            <p:nvPr/>
          </p:nvSpPr>
          <p:spPr bwMode="auto">
            <a:xfrm>
              <a:off x="395288" y="2865438"/>
              <a:ext cx="73025" cy="38100"/>
            </a:xfrm>
            <a:custGeom>
              <a:avLst/>
              <a:gdLst>
                <a:gd name="T0" fmla="*/ 48683 w 141"/>
                <a:gd name="T1" fmla="*/ 38100 h 75"/>
                <a:gd name="T2" fmla="*/ 48683 w 141"/>
                <a:gd name="T3" fmla="*/ 36068 h 75"/>
                <a:gd name="T4" fmla="*/ 47648 w 141"/>
                <a:gd name="T5" fmla="*/ 34544 h 75"/>
                <a:gd name="T6" fmla="*/ 37289 w 141"/>
                <a:gd name="T7" fmla="*/ 30480 h 75"/>
                <a:gd name="T8" fmla="*/ 26413 w 141"/>
                <a:gd name="T9" fmla="*/ 22352 h 75"/>
                <a:gd name="T10" fmla="*/ 22788 w 141"/>
                <a:gd name="T11" fmla="*/ 21336 h 75"/>
                <a:gd name="T12" fmla="*/ 16055 w 141"/>
                <a:gd name="T13" fmla="*/ 21336 h 75"/>
                <a:gd name="T14" fmla="*/ 12948 w 141"/>
                <a:gd name="T15" fmla="*/ 23876 h 75"/>
                <a:gd name="T16" fmla="*/ 9840 w 141"/>
                <a:gd name="T17" fmla="*/ 24384 h 75"/>
                <a:gd name="T18" fmla="*/ 6215 w 141"/>
                <a:gd name="T19" fmla="*/ 23368 h 75"/>
                <a:gd name="T20" fmla="*/ 3625 w 141"/>
                <a:gd name="T21" fmla="*/ 20828 h 75"/>
                <a:gd name="T22" fmla="*/ 518 w 141"/>
                <a:gd name="T23" fmla="*/ 16764 h 75"/>
                <a:gd name="T24" fmla="*/ 0 w 141"/>
                <a:gd name="T25" fmla="*/ 14732 h 75"/>
                <a:gd name="T26" fmla="*/ 2590 w 141"/>
                <a:gd name="T27" fmla="*/ 3048 h 75"/>
                <a:gd name="T28" fmla="*/ 2590 w 141"/>
                <a:gd name="T29" fmla="*/ 0 h 75"/>
                <a:gd name="T30" fmla="*/ 6215 w 141"/>
                <a:gd name="T31" fmla="*/ 4572 h 75"/>
                <a:gd name="T32" fmla="*/ 17609 w 141"/>
                <a:gd name="T33" fmla="*/ 7620 h 75"/>
                <a:gd name="T34" fmla="*/ 21752 w 141"/>
                <a:gd name="T35" fmla="*/ 9652 h 75"/>
                <a:gd name="T36" fmla="*/ 24342 w 141"/>
                <a:gd name="T37" fmla="*/ 9144 h 75"/>
                <a:gd name="T38" fmla="*/ 26413 w 141"/>
                <a:gd name="T39" fmla="*/ 7620 h 75"/>
                <a:gd name="T40" fmla="*/ 29003 w 141"/>
                <a:gd name="T41" fmla="*/ 7112 h 75"/>
                <a:gd name="T42" fmla="*/ 31074 w 141"/>
                <a:gd name="T43" fmla="*/ 4572 h 75"/>
                <a:gd name="T44" fmla="*/ 33146 w 141"/>
                <a:gd name="T45" fmla="*/ 4064 h 75"/>
                <a:gd name="T46" fmla="*/ 37289 w 141"/>
                <a:gd name="T47" fmla="*/ 6096 h 75"/>
                <a:gd name="T48" fmla="*/ 39361 w 141"/>
                <a:gd name="T49" fmla="*/ 7620 h 75"/>
                <a:gd name="T50" fmla="*/ 41951 w 141"/>
                <a:gd name="T51" fmla="*/ 8128 h 75"/>
                <a:gd name="T52" fmla="*/ 43504 w 141"/>
                <a:gd name="T53" fmla="*/ 11684 h 75"/>
                <a:gd name="T54" fmla="*/ 43504 w 141"/>
                <a:gd name="T55" fmla="*/ 15748 h 75"/>
                <a:gd name="T56" fmla="*/ 53345 w 141"/>
                <a:gd name="T57" fmla="*/ 20320 h 75"/>
                <a:gd name="T58" fmla="*/ 54898 w 141"/>
                <a:gd name="T59" fmla="*/ 22860 h 75"/>
                <a:gd name="T60" fmla="*/ 61113 w 141"/>
                <a:gd name="T61" fmla="*/ 24892 h 75"/>
                <a:gd name="T62" fmla="*/ 64221 w 141"/>
                <a:gd name="T63" fmla="*/ 23368 h 75"/>
                <a:gd name="T64" fmla="*/ 67328 w 141"/>
                <a:gd name="T65" fmla="*/ 22860 h 75"/>
                <a:gd name="T66" fmla="*/ 69918 w 141"/>
                <a:gd name="T67" fmla="*/ 24384 h 75"/>
                <a:gd name="T68" fmla="*/ 72507 w 141"/>
                <a:gd name="T69" fmla="*/ 24384 h 75"/>
                <a:gd name="T70" fmla="*/ 73025 w 141"/>
                <a:gd name="T71" fmla="*/ 26924 h 75"/>
                <a:gd name="T72" fmla="*/ 72507 w 141"/>
                <a:gd name="T73" fmla="*/ 29464 h 75"/>
                <a:gd name="T74" fmla="*/ 71989 w 141"/>
                <a:gd name="T75" fmla="*/ 30988 h 75"/>
                <a:gd name="T76" fmla="*/ 68364 w 141"/>
                <a:gd name="T77" fmla="*/ 32512 h 75"/>
                <a:gd name="T78" fmla="*/ 62149 w 141"/>
                <a:gd name="T79" fmla="*/ 30988 h 75"/>
                <a:gd name="T80" fmla="*/ 59559 w 141"/>
                <a:gd name="T81" fmla="*/ 30988 h 75"/>
                <a:gd name="T82" fmla="*/ 54898 w 141"/>
                <a:gd name="T83" fmla="*/ 38100 h 75"/>
                <a:gd name="T84" fmla="*/ 48683 w 141"/>
                <a:gd name="T85" fmla="*/ 38100 h 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1" h="75">
                  <a:moveTo>
                    <a:pt x="94" y="75"/>
                  </a:moveTo>
                  <a:lnTo>
                    <a:pt x="94" y="71"/>
                  </a:lnTo>
                  <a:lnTo>
                    <a:pt x="92" y="68"/>
                  </a:lnTo>
                  <a:lnTo>
                    <a:pt x="72" y="60"/>
                  </a:lnTo>
                  <a:lnTo>
                    <a:pt x="51" y="44"/>
                  </a:lnTo>
                  <a:lnTo>
                    <a:pt x="44" y="42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19" y="48"/>
                  </a:lnTo>
                  <a:lnTo>
                    <a:pt x="12" y="46"/>
                  </a:lnTo>
                  <a:lnTo>
                    <a:pt x="7" y="41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5" y="6"/>
                  </a:lnTo>
                  <a:lnTo>
                    <a:pt x="5" y="0"/>
                  </a:lnTo>
                  <a:lnTo>
                    <a:pt x="12" y="9"/>
                  </a:lnTo>
                  <a:lnTo>
                    <a:pt x="34" y="15"/>
                  </a:lnTo>
                  <a:lnTo>
                    <a:pt x="42" y="19"/>
                  </a:lnTo>
                  <a:lnTo>
                    <a:pt x="47" y="18"/>
                  </a:lnTo>
                  <a:lnTo>
                    <a:pt x="51" y="15"/>
                  </a:lnTo>
                  <a:lnTo>
                    <a:pt x="56" y="14"/>
                  </a:lnTo>
                  <a:lnTo>
                    <a:pt x="60" y="9"/>
                  </a:lnTo>
                  <a:lnTo>
                    <a:pt x="64" y="8"/>
                  </a:lnTo>
                  <a:lnTo>
                    <a:pt x="72" y="12"/>
                  </a:lnTo>
                  <a:lnTo>
                    <a:pt x="76" y="15"/>
                  </a:lnTo>
                  <a:lnTo>
                    <a:pt x="81" y="16"/>
                  </a:lnTo>
                  <a:lnTo>
                    <a:pt x="84" y="23"/>
                  </a:lnTo>
                  <a:lnTo>
                    <a:pt x="84" y="31"/>
                  </a:lnTo>
                  <a:lnTo>
                    <a:pt x="103" y="40"/>
                  </a:lnTo>
                  <a:lnTo>
                    <a:pt x="106" y="45"/>
                  </a:lnTo>
                  <a:lnTo>
                    <a:pt x="118" y="49"/>
                  </a:lnTo>
                  <a:lnTo>
                    <a:pt x="124" y="46"/>
                  </a:lnTo>
                  <a:lnTo>
                    <a:pt x="130" y="45"/>
                  </a:lnTo>
                  <a:lnTo>
                    <a:pt x="135" y="48"/>
                  </a:lnTo>
                  <a:lnTo>
                    <a:pt x="140" y="48"/>
                  </a:lnTo>
                  <a:lnTo>
                    <a:pt x="141" y="53"/>
                  </a:lnTo>
                  <a:lnTo>
                    <a:pt x="140" y="58"/>
                  </a:lnTo>
                  <a:lnTo>
                    <a:pt x="139" y="61"/>
                  </a:lnTo>
                  <a:lnTo>
                    <a:pt x="132" y="64"/>
                  </a:lnTo>
                  <a:lnTo>
                    <a:pt x="120" y="61"/>
                  </a:lnTo>
                  <a:lnTo>
                    <a:pt x="115" y="61"/>
                  </a:lnTo>
                  <a:lnTo>
                    <a:pt x="106" y="75"/>
                  </a:lnTo>
                  <a:lnTo>
                    <a:pt x="94" y="7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0" name="Freeform 1585"/>
            <p:cNvSpPr>
              <a:spLocks/>
            </p:cNvSpPr>
            <p:nvPr/>
          </p:nvSpPr>
          <p:spPr bwMode="auto">
            <a:xfrm>
              <a:off x="1246188" y="3165475"/>
              <a:ext cx="22225" cy="57150"/>
            </a:xfrm>
            <a:custGeom>
              <a:avLst/>
              <a:gdLst>
                <a:gd name="T0" fmla="*/ 17056 w 43"/>
                <a:gd name="T1" fmla="*/ 11642 h 108"/>
                <a:gd name="T2" fmla="*/ 18090 w 43"/>
                <a:gd name="T3" fmla="*/ 10583 h 108"/>
                <a:gd name="T4" fmla="*/ 19124 w 43"/>
                <a:gd name="T5" fmla="*/ 16404 h 108"/>
                <a:gd name="T6" fmla="*/ 18090 w 43"/>
                <a:gd name="T7" fmla="*/ 24342 h 108"/>
                <a:gd name="T8" fmla="*/ 18607 w 43"/>
                <a:gd name="T9" fmla="*/ 20108 h 108"/>
                <a:gd name="T10" fmla="*/ 19641 w 43"/>
                <a:gd name="T11" fmla="*/ 21696 h 108"/>
                <a:gd name="T12" fmla="*/ 21191 w 43"/>
                <a:gd name="T13" fmla="*/ 24342 h 108"/>
                <a:gd name="T14" fmla="*/ 21191 w 43"/>
                <a:gd name="T15" fmla="*/ 26458 h 108"/>
                <a:gd name="T16" fmla="*/ 20158 w 43"/>
                <a:gd name="T17" fmla="*/ 27517 h 108"/>
                <a:gd name="T18" fmla="*/ 20674 w 43"/>
                <a:gd name="T19" fmla="*/ 33338 h 108"/>
                <a:gd name="T20" fmla="*/ 21708 w 43"/>
                <a:gd name="T21" fmla="*/ 34396 h 108"/>
                <a:gd name="T22" fmla="*/ 22225 w 43"/>
                <a:gd name="T23" fmla="*/ 54504 h 108"/>
                <a:gd name="T24" fmla="*/ 21191 w 43"/>
                <a:gd name="T25" fmla="*/ 57150 h 108"/>
                <a:gd name="T26" fmla="*/ 19124 w 43"/>
                <a:gd name="T27" fmla="*/ 57150 h 108"/>
                <a:gd name="T28" fmla="*/ 18607 w 43"/>
                <a:gd name="T29" fmla="*/ 51329 h 108"/>
                <a:gd name="T30" fmla="*/ 18090 w 43"/>
                <a:gd name="T31" fmla="*/ 51329 h 108"/>
                <a:gd name="T32" fmla="*/ 14472 w 43"/>
                <a:gd name="T33" fmla="*/ 41804 h 108"/>
                <a:gd name="T34" fmla="*/ 14472 w 43"/>
                <a:gd name="T35" fmla="*/ 39158 h 108"/>
                <a:gd name="T36" fmla="*/ 17573 w 43"/>
                <a:gd name="T37" fmla="*/ 32808 h 108"/>
                <a:gd name="T38" fmla="*/ 17573 w 43"/>
                <a:gd name="T39" fmla="*/ 30163 h 108"/>
                <a:gd name="T40" fmla="*/ 16540 w 43"/>
                <a:gd name="T41" fmla="*/ 34925 h 108"/>
                <a:gd name="T42" fmla="*/ 14989 w 43"/>
                <a:gd name="T43" fmla="*/ 35983 h 108"/>
                <a:gd name="T44" fmla="*/ 13438 w 43"/>
                <a:gd name="T45" fmla="*/ 35983 h 108"/>
                <a:gd name="T46" fmla="*/ 12405 w 43"/>
                <a:gd name="T47" fmla="*/ 34925 h 108"/>
                <a:gd name="T48" fmla="*/ 10337 w 43"/>
                <a:gd name="T49" fmla="*/ 31221 h 108"/>
                <a:gd name="T50" fmla="*/ 8270 w 43"/>
                <a:gd name="T51" fmla="*/ 30692 h 108"/>
                <a:gd name="T52" fmla="*/ 6719 w 43"/>
                <a:gd name="T53" fmla="*/ 28575 h 108"/>
                <a:gd name="T54" fmla="*/ 7753 w 43"/>
                <a:gd name="T55" fmla="*/ 28575 h 108"/>
                <a:gd name="T56" fmla="*/ 8787 w 43"/>
                <a:gd name="T57" fmla="*/ 25929 h 108"/>
                <a:gd name="T58" fmla="*/ 7236 w 43"/>
                <a:gd name="T59" fmla="*/ 24342 h 108"/>
                <a:gd name="T60" fmla="*/ 8787 w 43"/>
                <a:gd name="T61" fmla="*/ 22754 h 108"/>
                <a:gd name="T62" fmla="*/ 9303 w 43"/>
                <a:gd name="T63" fmla="*/ 20108 h 108"/>
                <a:gd name="T64" fmla="*/ 7236 w 43"/>
                <a:gd name="T65" fmla="*/ 18521 h 108"/>
                <a:gd name="T66" fmla="*/ 5169 w 43"/>
                <a:gd name="T67" fmla="*/ 13229 h 108"/>
                <a:gd name="T68" fmla="*/ 1034 w 43"/>
                <a:gd name="T69" fmla="*/ 10583 h 108"/>
                <a:gd name="T70" fmla="*/ 0 w 43"/>
                <a:gd name="T71" fmla="*/ 8467 h 108"/>
                <a:gd name="T72" fmla="*/ 1034 w 43"/>
                <a:gd name="T73" fmla="*/ 6350 h 108"/>
                <a:gd name="T74" fmla="*/ 1034 w 43"/>
                <a:gd name="T75" fmla="*/ 4233 h 108"/>
                <a:gd name="T76" fmla="*/ 2067 w 43"/>
                <a:gd name="T77" fmla="*/ 1588 h 108"/>
                <a:gd name="T78" fmla="*/ 3618 w 43"/>
                <a:gd name="T79" fmla="*/ 0 h 108"/>
                <a:gd name="T80" fmla="*/ 5685 w 43"/>
                <a:gd name="T81" fmla="*/ 3175 h 108"/>
                <a:gd name="T82" fmla="*/ 8787 w 43"/>
                <a:gd name="T83" fmla="*/ 3704 h 108"/>
                <a:gd name="T84" fmla="*/ 12405 w 43"/>
                <a:gd name="T85" fmla="*/ 6350 h 108"/>
                <a:gd name="T86" fmla="*/ 12922 w 43"/>
                <a:gd name="T87" fmla="*/ 8996 h 108"/>
                <a:gd name="T88" fmla="*/ 14472 w 43"/>
                <a:gd name="T89" fmla="*/ 11113 h 108"/>
                <a:gd name="T90" fmla="*/ 17056 w 43"/>
                <a:gd name="T91" fmla="*/ 11642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3" h="108">
                  <a:moveTo>
                    <a:pt x="33" y="22"/>
                  </a:moveTo>
                  <a:lnTo>
                    <a:pt x="35" y="20"/>
                  </a:lnTo>
                  <a:lnTo>
                    <a:pt x="37" y="31"/>
                  </a:lnTo>
                  <a:lnTo>
                    <a:pt x="35" y="46"/>
                  </a:lnTo>
                  <a:lnTo>
                    <a:pt x="36" y="38"/>
                  </a:lnTo>
                  <a:lnTo>
                    <a:pt x="38" y="41"/>
                  </a:lnTo>
                  <a:lnTo>
                    <a:pt x="41" y="46"/>
                  </a:lnTo>
                  <a:lnTo>
                    <a:pt x="41" y="50"/>
                  </a:lnTo>
                  <a:lnTo>
                    <a:pt x="39" y="52"/>
                  </a:lnTo>
                  <a:lnTo>
                    <a:pt x="40" y="63"/>
                  </a:lnTo>
                  <a:lnTo>
                    <a:pt x="42" y="65"/>
                  </a:lnTo>
                  <a:lnTo>
                    <a:pt x="43" y="103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36" y="97"/>
                  </a:lnTo>
                  <a:lnTo>
                    <a:pt x="35" y="97"/>
                  </a:lnTo>
                  <a:lnTo>
                    <a:pt x="28" y="79"/>
                  </a:lnTo>
                  <a:lnTo>
                    <a:pt x="28" y="74"/>
                  </a:lnTo>
                  <a:lnTo>
                    <a:pt x="34" y="62"/>
                  </a:lnTo>
                  <a:lnTo>
                    <a:pt x="34" y="57"/>
                  </a:lnTo>
                  <a:lnTo>
                    <a:pt x="32" y="66"/>
                  </a:lnTo>
                  <a:lnTo>
                    <a:pt x="29" y="68"/>
                  </a:lnTo>
                  <a:lnTo>
                    <a:pt x="26" y="68"/>
                  </a:lnTo>
                  <a:lnTo>
                    <a:pt x="24" y="66"/>
                  </a:lnTo>
                  <a:lnTo>
                    <a:pt x="20" y="59"/>
                  </a:lnTo>
                  <a:lnTo>
                    <a:pt x="16" y="58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7" y="49"/>
                  </a:lnTo>
                  <a:lnTo>
                    <a:pt x="14" y="46"/>
                  </a:lnTo>
                  <a:lnTo>
                    <a:pt x="17" y="43"/>
                  </a:lnTo>
                  <a:lnTo>
                    <a:pt x="18" y="38"/>
                  </a:lnTo>
                  <a:lnTo>
                    <a:pt x="14" y="35"/>
                  </a:lnTo>
                  <a:lnTo>
                    <a:pt x="10" y="25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6"/>
                  </a:lnTo>
                  <a:lnTo>
                    <a:pt x="17" y="7"/>
                  </a:lnTo>
                  <a:lnTo>
                    <a:pt x="24" y="12"/>
                  </a:lnTo>
                  <a:lnTo>
                    <a:pt x="25" y="17"/>
                  </a:lnTo>
                  <a:lnTo>
                    <a:pt x="28" y="21"/>
                  </a:lnTo>
                  <a:lnTo>
                    <a:pt x="33" y="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1" name="Freeform 1587"/>
            <p:cNvSpPr>
              <a:spLocks/>
            </p:cNvSpPr>
            <p:nvPr/>
          </p:nvSpPr>
          <p:spPr bwMode="auto">
            <a:xfrm>
              <a:off x="1265238" y="3136900"/>
              <a:ext cx="23812" cy="47625"/>
            </a:xfrm>
            <a:custGeom>
              <a:avLst/>
              <a:gdLst>
                <a:gd name="T0" fmla="*/ 4871 w 44"/>
                <a:gd name="T1" fmla="*/ 24330 h 92"/>
                <a:gd name="T2" fmla="*/ 4329 w 44"/>
                <a:gd name="T3" fmla="*/ 24848 h 92"/>
                <a:gd name="T4" fmla="*/ 0 w 44"/>
                <a:gd name="T5" fmla="*/ 5177 h 92"/>
                <a:gd name="T6" fmla="*/ 1082 w 44"/>
                <a:gd name="T7" fmla="*/ 1035 h 92"/>
                <a:gd name="T8" fmla="*/ 2165 w 44"/>
                <a:gd name="T9" fmla="*/ 0 h 92"/>
                <a:gd name="T10" fmla="*/ 13530 w 44"/>
                <a:gd name="T11" fmla="*/ 518 h 92"/>
                <a:gd name="T12" fmla="*/ 20024 w 44"/>
                <a:gd name="T13" fmla="*/ 11906 h 92"/>
                <a:gd name="T14" fmla="*/ 21647 w 44"/>
                <a:gd name="T15" fmla="*/ 19671 h 92"/>
                <a:gd name="T16" fmla="*/ 22730 w 44"/>
                <a:gd name="T17" fmla="*/ 20707 h 92"/>
                <a:gd name="T18" fmla="*/ 23812 w 44"/>
                <a:gd name="T19" fmla="*/ 25365 h 92"/>
                <a:gd name="T20" fmla="*/ 14071 w 44"/>
                <a:gd name="T21" fmla="*/ 4659 h 92"/>
                <a:gd name="T22" fmla="*/ 12988 w 44"/>
                <a:gd name="T23" fmla="*/ 4659 h 92"/>
                <a:gd name="T24" fmla="*/ 12447 w 44"/>
                <a:gd name="T25" fmla="*/ 7247 h 92"/>
                <a:gd name="T26" fmla="*/ 11365 w 44"/>
                <a:gd name="T27" fmla="*/ 7247 h 92"/>
                <a:gd name="T28" fmla="*/ 14071 w 44"/>
                <a:gd name="T29" fmla="*/ 17083 h 92"/>
                <a:gd name="T30" fmla="*/ 15694 w 44"/>
                <a:gd name="T31" fmla="*/ 18118 h 92"/>
                <a:gd name="T32" fmla="*/ 16777 w 44"/>
                <a:gd name="T33" fmla="*/ 21224 h 92"/>
                <a:gd name="T34" fmla="*/ 19483 w 44"/>
                <a:gd name="T35" fmla="*/ 23813 h 92"/>
                <a:gd name="T36" fmla="*/ 21106 w 44"/>
                <a:gd name="T37" fmla="*/ 28471 h 92"/>
                <a:gd name="T38" fmla="*/ 19483 w 44"/>
                <a:gd name="T39" fmla="*/ 27436 h 92"/>
                <a:gd name="T40" fmla="*/ 18400 w 44"/>
                <a:gd name="T41" fmla="*/ 28989 h 92"/>
                <a:gd name="T42" fmla="*/ 17859 w 44"/>
                <a:gd name="T43" fmla="*/ 29507 h 92"/>
                <a:gd name="T44" fmla="*/ 21106 w 44"/>
                <a:gd name="T45" fmla="*/ 32095 h 92"/>
                <a:gd name="T46" fmla="*/ 21106 w 44"/>
                <a:gd name="T47" fmla="*/ 34683 h 92"/>
                <a:gd name="T48" fmla="*/ 18941 w 44"/>
                <a:gd name="T49" fmla="*/ 35719 h 92"/>
                <a:gd name="T50" fmla="*/ 15694 w 44"/>
                <a:gd name="T51" fmla="*/ 33648 h 92"/>
                <a:gd name="T52" fmla="*/ 15694 w 44"/>
                <a:gd name="T53" fmla="*/ 40378 h 92"/>
                <a:gd name="T54" fmla="*/ 15153 w 44"/>
                <a:gd name="T55" fmla="*/ 41413 h 92"/>
                <a:gd name="T56" fmla="*/ 12988 w 44"/>
                <a:gd name="T57" fmla="*/ 38825 h 92"/>
                <a:gd name="T58" fmla="*/ 8659 w 44"/>
                <a:gd name="T59" fmla="*/ 47107 h 92"/>
                <a:gd name="T60" fmla="*/ 6494 w 44"/>
                <a:gd name="T61" fmla="*/ 47625 h 92"/>
                <a:gd name="T62" fmla="*/ 5412 w 44"/>
                <a:gd name="T63" fmla="*/ 47107 h 92"/>
                <a:gd name="T64" fmla="*/ 4329 w 44"/>
                <a:gd name="T65" fmla="*/ 45037 h 92"/>
                <a:gd name="T66" fmla="*/ 5412 w 44"/>
                <a:gd name="T67" fmla="*/ 34683 h 92"/>
                <a:gd name="T68" fmla="*/ 6494 w 44"/>
                <a:gd name="T69" fmla="*/ 34166 h 92"/>
                <a:gd name="T70" fmla="*/ 9200 w 44"/>
                <a:gd name="T71" fmla="*/ 34166 h 92"/>
                <a:gd name="T72" fmla="*/ 10282 w 44"/>
                <a:gd name="T73" fmla="*/ 32613 h 92"/>
                <a:gd name="T74" fmla="*/ 7577 w 44"/>
                <a:gd name="T75" fmla="*/ 31060 h 92"/>
                <a:gd name="T76" fmla="*/ 6494 w 44"/>
                <a:gd name="T77" fmla="*/ 28989 h 92"/>
                <a:gd name="T78" fmla="*/ 9741 w 44"/>
                <a:gd name="T79" fmla="*/ 27436 h 92"/>
                <a:gd name="T80" fmla="*/ 10824 w 44"/>
                <a:gd name="T81" fmla="*/ 25365 h 92"/>
                <a:gd name="T82" fmla="*/ 8659 w 44"/>
                <a:gd name="T83" fmla="*/ 25365 h 92"/>
                <a:gd name="T84" fmla="*/ 6494 w 44"/>
                <a:gd name="T85" fmla="*/ 26918 h 92"/>
                <a:gd name="T86" fmla="*/ 4871 w 44"/>
                <a:gd name="T87" fmla="*/ 24330 h 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4" h="92">
                  <a:moveTo>
                    <a:pt x="9" y="47"/>
                  </a:moveTo>
                  <a:lnTo>
                    <a:pt x="8" y="48"/>
                  </a:lnTo>
                  <a:lnTo>
                    <a:pt x="0" y="1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5" y="1"/>
                  </a:lnTo>
                  <a:lnTo>
                    <a:pt x="37" y="23"/>
                  </a:lnTo>
                  <a:lnTo>
                    <a:pt x="40" y="38"/>
                  </a:lnTo>
                  <a:lnTo>
                    <a:pt x="42" y="40"/>
                  </a:lnTo>
                  <a:lnTo>
                    <a:pt x="44" y="49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6" y="33"/>
                  </a:lnTo>
                  <a:lnTo>
                    <a:pt x="29" y="35"/>
                  </a:lnTo>
                  <a:lnTo>
                    <a:pt x="31" y="41"/>
                  </a:lnTo>
                  <a:lnTo>
                    <a:pt x="36" y="46"/>
                  </a:lnTo>
                  <a:lnTo>
                    <a:pt x="39" y="55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3" y="57"/>
                  </a:lnTo>
                  <a:lnTo>
                    <a:pt x="39" y="62"/>
                  </a:lnTo>
                  <a:lnTo>
                    <a:pt x="39" y="67"/>
                  </a:lnTo>
                  <a:lnTo>
                    <a:pt x="35" y="69"/>
                  </a:lnTo>
                  <a:lnTo>
                    <a:pt x="29" y="65"/>
                  </a:lnTo>
                  <a:lnTo>
                    <a:pt x="29" y="78"/>
                  </a:lnTo>
                  <a:lnTo>
                    <a:pt x="28" y="80"/>
                  </a:lnTo>
                  <a:lnTo>
                    <a:pt x="24" y="75"/>
                  </a:lnTo>
                  <a:lnTo>
                    <a:pt x="16" y="91"/>
                  </a:lnTo>
                  <a:lnTo>
                    <a:pt x="12" y="92"/>
                  </a:lnTo>
                  <a:lnTo>
                    <a:pt x="10" y="91"/>
                  </a:lnTo>
                  <a:lnTo>
                    <a:pt x="8" y="87"/>
                  </a:lnTo>
                  <a:lnTo>
                    <a:pt x="10" y="67"/>
                  </a:lnTo>
                  <a:lnTo>
                    <a:pt x="12" y="66"/>
                  </a:lnTo>
                  <a:lnTo>
                    <a:pt x="17" y="66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18" y="53"/>
                  </a:lnTo>
                  <a:lnTo>
                    <a:pt x="20" y="49"/>
                  </a:lnTo>
                  <a:lnTo>
                    <a:pt x="16" y="49"/>
                  </a:lnTo>
                  <a:lnTo>
                    <a:pt x="12" y="52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2" name="Freeform 1589"/>
            <p:cNvSpPr>
              <a:spLocks/>
            </p:cNvSpPr>
            <p:nvPr/>
          </p:nvSpPr>
          <p:spPr bwMode="auto">
            <a:xfrm>
              <a:off x="1273175" y="3190875"/>
              <a:ext cx="15875" cy="33338"/>
            </a:xfrm>
            <a:custGeom>
              <a:avLst/>
              <a:gdLst>
                <a:gd name="T0" fmla="*/ 6804 w 28"/>
                <a:gd name="T1" fmla="*/ 12171 h 63"/>
                <a:gd name="T2" fmla="*/ 6237 w 28"/>
                <a:gd name="T3" fmla="*/ 10583 h 63"/>
                <a:gd name="T4" fmla="*/ 3969 w 28"/>
                <a:gd name="T5" fmla="*/ 11113 h 63"/>
                <a:gd name="T6" fmla="*/ 2835 w 28"/>
                <a:gd name="T7" fmla="*/ 8467 h 63"/>
                <a:gd name="T8" fmla="*/ 1134 w 28"/>
                <a:gd name="T9" fmla="*/ 7408 h 63"/>
                <a:gd name="T10" fmla="*/ 0 w 28"/>
                <a:gd name="T11" fmla="*/ 4233 h 63"/>
                <a:gd name="T12" fmla="*/ 1134 w 28"/>
                <a:gd name="T13" fmla="*/ 2117 h 63"/>
                <a:gd name="T14" fmla="*/ 4536 w 28"/>
                <a:gd name="T15" fmla="*/ 1588 h 63"/>
                <a:gd name="T16" fmla="*/ 5670 w 28"/>
                <a:gd name="T17" fmla="*/ 0 h 63"/>
                <a:gd name="T18" fmla="*/ 10772 w 28"/>
                <a:gd name="T19" fmla="*/ 6350 h 63"/>
                <a:gd name="T20" fmla="*/ 15308 w 28"/>
                <a:gd name="T21" fmla="*/ 5292 h 63"/>
                <a:gd name="T22" fmla="*/ 15875 w 28"/>
                <a:gd name="T23" fmla="*/ 12171 h 63"/>
                <a:gd name="T24" fmla="*/ 11339 w 28"/>
                <a:gd name="T25" fmla="*/ 11642 h 63"/>
                <a:gd name="T26" fmla="*/ 11906 w 28"/>
                <a:gd name="T27" fmla="*/ 33338 h 63"/>
                <a:gd name="T28" fmla="*/ 10772 w 28"/>
                <a:gd name="T29" fmla="*/ 28046 h 63"/>
                <a:gd name="T30" fmla="*/ 8504 w 28"/>
                <a:gd name="T31" fmla="*/ 26459 h 63"/>
                <a:gd name="T32" fmla="*/ 7938 w 28"/>
                <a:gd name="T33" fmla="*/ 30692 h 63"/>
                <a:gd name="T34" fmla="*/ 5670 w 28"/>
                <a:gd name="T35" fmla="*/ 26988 h 63"/>
                <a:gd name="T36" fmla="*/ 5103 w 28"/>
                <a:gd name="T37" fmla="*/ 20109 h 63"/>
                <a:gd name="T38" fmla="*/ 7938 w 28"/>
                <a:gd name="T39" fmla="*/ 20638 h 63"/>
                <a:gd name="T40" fmla="*/ 10205 w 28"/>
                <a:gd name="T41" fmla="*/ 16404 h 63"/>
                <a:gd name="T42" fmla="*/ 9638 w 28"/>
                <a:gd name="T43" fmla="*/ 14817 h 63"/>
                <a:gd name="T44" fmla="*/ 8504 w 28"/>
                <a:gd name="T45" fmla="*/ 16934 h 63"/>
                <a:gd name="T46" fmla="*/ 6804 w 28"/>
                <a:gd name="T47" fmla="*/ 15875 h 63"/>
                <a:gd name="T48" fmla="*/ 5103 w 28"/>
                <a:gd name="T49" fmla="*/ 13229 h 63"/>
                <a:gd name="T50" fmla="*/ 6804 w 28"/>
                <a:gd name="T51" fmla="*/ 12171 h 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8" h="63">
                  <a:moveTo>
                    <a:pt x="12" y="23"/>
                  </a:moveTo>
                  <a:lnTo>
                    <a:pt x="11" y="20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9" y="12"/>
                  </a:lnTo>
                  <a:lnTo>
                    <a:pt x="27" y="10"/>
                  </a:lnTo>
                  <a:lnTo>
                    <a:pt x="28" y="23"/>
                  </a:lnTo>
                  <a:lnTo>
                    <a:pt x="20" y="22"/>
                  </a:lnTo>
                  <a:lnTo>
                    <a:pt x="21" y="63"/>
                  </a:lnTo>
                  <a:lnTo>
                    <a:pt x="19" y="53"/>
                  </a:lnTo>
                  <a:lnTo>
                    <a:pt x="15" y="50"/>
                  </a:lnTo>
                  <a:lnTo>
                    <a:pt x="14" y="58"/>
                  </a:lnTo>
                  <a:lnTo>
                    <a:pt x="10" y="51"/>
                  </a:lnTo>
                  <a:lnTo>
                    <a:pt x="9" y="38"/>
                  </a:lnTo>
                  <a:lnTo>
                    <a:pt x="14" y="39"/>
                  </a:lnTo>
                  <a:lnTo>
                    <a:pt x="18" y="31"/>
                  </a:lnTo>
                  <a:lnTo>
                    <a:pt x="17" y="28"/>
                  </a:lnTo>
                  <a:lnTo>
                    <a:pt x="15" y="32"/>
                  </a:lnTo>
                  <a:lnTo>
                    <a:pt x="12" y="30"/>
                  </a:lnTo>
                  <a:lnTo>
                    <a:pt x="9" y="25"/>
                  </a:lnTo>
                  <a:lnTo>
                    <a:pt x="12" y="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3" name="Freeform 1591"/>
            <p:cNvSpPr>
              <a:spLocks/>
            </p:cNvSpPr>
            <p:nvPr/>
          </p:nvSpPr>
          <p:spPr bwMode="auto">
            <a:xfrm>
              <a:off x="1284288" y="3184525"/>
              <a:ext cx="23812" cy="26988"/>
            </a:xfrm>
            <a:custGeom>
              <a:avLst/>
              <a:gdLst>
                <a:gd name="T0" fmla="*/ 5538 w 43"/>
                <a:gd name="T1" fmla="*/ 7785 h 52"/>
                <a:gd name="T2" fmla="*/ 5538 w 43"/>
                <a:gd name="T3" fmla="*/ 6747 h 52"/>
                <a:gd name="T4" fmla="*/ 1661 w 43"/>
                <a:gd name="T5" fmla="*/ 4152 h 52"/>
                <a:gd name="T6" fmla="*/ 0 w 43"/>
                <a:gd name="T7" fmla="*/ 2076 h 52"/>
                <a:gd name="T8" fmla="*/ 554 w 43"/>
                <a:gd name="T9" fmla="*/ 519 h 52"/>
                <a:gd name="T10" fmla="*/ 1661 w 43"/>
                <a:gd name="T11" fmla="*/ 0 h 52"/>
                <a:gd name="T12" fmla="*/ 13290 w 43"/>
                <a:gd name="T13" fmla="*/ 3633 h 52"/>
                <a:gd name="T14" fmla="*/ 17167 w 43"/>
                <a:gd name="T15" fmla="*/ 3633 h 52"/>
                <a:gd name="T16" fmla="*/ 21597 w 43"/>
                <a:gd name="T17" fmla="*/ 4671 h 52"/>
                <a:gd name="T18" fmla="*/ 23258 w 43"/>
                <a:gd name="T19" fmla="*/ 7266 h 52"/>
                <a:gd name="T20" fmla="*/ 23812 w 43"/>
                <a:gd name="T21" fmla="*/ 8823 h 52"/>
                <a:gd name="T22" fmla="*/ 23812 w 43"/>
                <a:gd name="T23" fmla="*/ 18684 h 52"/>
                <a:gd name="T24" fmla="*/ 23258 w 43"/>
                <a:gd name="T25" fmla="*/ 19203 h 52"/>
                <a:gd name="T26" fmla="*/ 16613 w 43"/>
                <a:gd name="T27" fmla="*/ 10899 h 52"/>
                <a:gd name="T28" fmla="*/ 15505 w 43"/>
                <a:gd name="T29" fmla="*/ 10899 h 52"/>
                <a:gd name="T30" fmla="*/ 15505 w 43"/>
                <a:gd name="T31" fmla="*/ 14532 h 52"/>
                <a:gd name="T32" fmla="*/ 19936 w 43"/>
                <a:gd name="T33" fmla="*/ 20241 h 52"/>
                <a:gd name="T34" fmla="*/ 20489 w 43"/>
                <a:gd name="T35" fmla="*/ 25950 h 52"/>
                <a:gd name="T36" fmla="*/ 18828 w 43"/>
                <a:gd name="T37" fmla="*/ 26469 h 52"/>
                <a:gd name="T38" fmla="*/ 16059 w 43"/>
                <a:gd name="T39" fmla="*/ 25431 h 52"/>
                <a:gd name="T40" fmla="*/ 13844 w 43"/>
                <a:gd name="T41" fmla="*/ 26469 h 52"/>
                <a:gd name="T42" fmla="*/ 10522 w 43"/>
                <a:gd name="T43" fmla="*/ 26988 h 52"/>
                <a:gd name="T44" fmla="*/ 7753 w 43"/>
                <a:gd name="T45" fmla="*/ 9861 h 52"/>
                <a:gd name="T46" fmla="*/ 7199 w 43"/>
                <a:gd name="T47" fmla="*/ 9342 h 52"/>
                <a:gd name="T48" fmla="*/ 6645 w 43"/>
                <a:gd name="T49" fmla="*/ 9861 h 52"/>
                <a:gd name="T50" fmla="*/ 4984 w 43"/>
                <a:gd name="T51" fmla="*/ 9861 h 52"/>
                <a:gd name="T52" fmla="*/ 3323 w 43"/>
                <a:gd name="T53" fmla="*/ 8823 h 52"/>
                <a:gd name="T54" fmla="*/ 3323 w 43"/>
                <a:gd name="T55" fmla="*/ 7785 h 52"/>
                <a:gd name="T56" fmla="*/ 5538 w 43"/>
                <a:gd name="T57" fmla="*/ 7785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3" h="52">
                  <a:moveTo>
                    <a:pt x="10" y="15"/>
                  </a:moveTo>
                  <a:lnTo>
                    <a:pt x="10" y="13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24" y="7"/>
                  </a:lnTo>
                  <a:lnTo>
                    <a:pt x="31" y="7"/>
                  </a:lnTo>
                  <a:lnTo>
                    <a:pt x="39" y="9"/>
                  </a:lnTo>
                  <a:lnTo>
                    <a:pt x="42" y="14"/>
                  </a:lnTo>
                  <a:lnTo>
                    <a:pt x="43" y="17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36" y="39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29" y="49"/>
                  </a:lnTo>
                  <a:lnTo>
                    <a:pt x="25" y="51"/>
                  </a:lnTo>
                  <a:lnTo>
                    <a:pt x="19" y="52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10" y="1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4" name="Freeform 1593"/>
            <p:cNvSpPr>
              <a:spLocks/>
            </p:cNvSpPr>
            <p:nvPr/>
          </p:nvSpPr>
          <p:spPr bwMode="auto">
            <a:xfrm>
              <a:off x="1309688" y="3195638"/>
              <a:ext cx="7937" cy="12700"/>
            </a:xfrm>
            <a:custGeom>
              <a:avLst/>
              <a:gdLst>
                <a:gd name="T0" fmla="*/ 2442 w 13"/>
                <a:gd name="T1" fmla="*/ 1104 h 23"/>
                <a:gd name="T2" fmla="*/ 2442 w 13"/>
                <a:gd name="T3" fmla="*/ 1104 h 23"/>
                <a:gd name="T4" fmla="*/ 7937 w 13"/>
                <a:gd name="T5" fmla="*/ 9939 h 23"/>
                <a:gd name="T6" fmla="*/ 7937 w 13"/>
                <a:gd name="T7" fmla="*/ 11043 h 23"/>
                <a:gd name="T8" fmla="*/ 6716 w 13"/>
                <a:gd name="T9" fmla="*/ 11596 h 23"/>
                <a:gd name="T10" fmla="*/ 4884 w 13"/>
                <a:gd name="T11" fmla="*/ 10491 h 23"/>
                <a:gd name="T12" fmla="*/ 4884 w 13"/>
                <a:gd name="T13" fmla="*/ 12700 h 23"/>
                <a:gd name="T14" fmla="*/ 2442 w 13"/>
                <a:gd name="T15" fmla="*/ 12700 h 23"/>
                <a:gd name="T16" fmla="*/ 611 w 13"/>
                <a:gd name="T17" fmla="*/ 9939 h 23"/>
                <a:gd name="T18" fmla="*/ 0 w 13"/>
                <a:gd name="T19" fmla="*/ 0 h 23"/>
                <a:gd name="T20" fmla="*/ 2442 w 13"/>
                <a:gd name="T21" fmla="*/ 1104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23">
                  <a:moveTo>
                    <a:pt x="4" y="2"/>
                  </a:moveTo>
                  <a:lnTo>
                    <a:pt x="4" y="2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1" y="21"/>
                  </a:lnTo>
                  <a:lnTo>
                    <a:pt x="8" y="19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5" name="Freeform 1595"/>
            <p:cNvSpPr>
              <a:spLocks/>
            </p:cNvSpPr>
            <p:nvPr/>
          </p:nvSpPr>
          <p:spPr bwMode="auto">
            <a:xfrm>
              <a:off x="1308100" y="3211513"/>
              <a:ext cx="7938" cy="6350"/>
            </a:xfrm>
            <a:custGeom>
              <a:avLst/>
              <a:gdLst>
                <a:gd name="T0" fmla="*/ 6537 w 17"/>
                <a:gd name="T1" fmla="*/ 1361 h 14"/>
                <a:gd name="T2" fmla="*/ 7938 w 17"/>
                <a:gd name="T3" fmla="*/ 1814 h 14"/>
                <a:gd name="T4" fmla="*/ 7471 w 17"/>
                <a:gd name="T5" fmla="*/ 5443 h 14"/>
                <a:gd name="T6" fmla="*/ 6070 w 17"/>
                <a:gd name="T7" fmla="*/ 6350 h 14"/>
                <a:gd name="T8" fmla="*/ 4669 w 17"/>
                <a:gd name="T9" fmla="*/ 5443 h 14"/>
                <a:gd name="T10" fmla="*/ 934 w 17"/>
                <a:gd name="T11" fmla="*/ 4536 h 14"/>
                <a:gd name="T12" fmla="*/ 0 w 17"/>
                <a:gd name="T13" fmla="*/ 2721 h 14"/>
                <a:gd name="T14" fmla="*/ 934 w 17"/>
                <a:gd name="T15" fmla="*/ 907 h 14"/>
                <a:gd name="T16" fmla="*/ 4669 w 17"/>
                <a:gd name="T17" fmla="*/ 0 h 14"/>
                <a:gd name="T18" fmla="*/ 6070 w 17"/>
                <a:gd name="T19" fmla="*/ 454 h 14"/>
                <a:gd name="T20" fmla="*/ 6537 w 17"/>
                <a:gd name="T21" fmla="*/ 136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14">
                  <a:moveTo>
                    <a:pt x="14" y="3"/>
                  </a:moveTo>
                  <a:lnTo>
                    <a:pt x="17" y="4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0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6" name="Freeform 1597"/>
            <p:cNvSpPr>
              <a:spLocks/>
            </p:cNvSpPr>
            <p:nvPr/>
          </p:nvSpPr>
          <p:spPr bwMode="auto">
            <a:xfrm>
              <a:off x="1323975" y="3211513"/>
              <a:ext cx="7938" cy="11112"/>
            </a:xfrm>
            <a:custGeom>
              <a:avLst/>
              <a:gdLst>
                <a:gd name="T0" fmla="*/ 5457 w 16"/>
                <a:gd name="T1" fmla="*/ 5264 h 19"/>
                <a:gd name="T2" fmla="*/ 7938 w 16"/>
                <a:gd name="T3" fmla="*/ 8773 h 19"/>
                <a:gd name="T4" fmla="*/ 5954 w 16"/>
                <a:gd name="T5" fmla="*/ 10527 h 19"/>
                <a:gd name="T6" fmla="*/ 5954 w 16"/>
                <a:gd name="T7" fmla="*/ 11112 h 19"/>
                <a:gd name="T8" fmla="*/ 5457 w 16"/>
                <a:gd name="T9" fmla="*/ 11112 h 19"/>
                <a:gd name="T10" fmla="*/ 1488 w 16"/>
                <a:gd name="T11" fmla="*/ 7018 h 19"/>
                <a:gd name="T12" fmla="*/ 496 w 16"/>
                <a:gd name="T13" fmla="*/ 4679 h 19"/>
                <a:gd name="T14" fmla="*/ 0 w 16"/>
                <a:gd name="T15" fmla="*/ 0 h 19"/>
                <a:gd name="T16" fmla="*/ 1985 w 16"/>
                <a:gd name="T17" fmla="*/ 2339 h 19"/>
                <a:gd name="T18" fmla="*/ 4465 w 16"/>
                <a:gd name="T19" fmla="*/ 4094 h 19"/>
                <a:gd name="T20" fmla="*/ 5457 w 16"/>
                <a:gd name="T21" fmla="*/ 5264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" h="19">
                  <a:moveTo>
                    <a:pt x="11" y="9"/>
                  </a:moveTo>
                  <a:lnTo>
                    <a:pt x="16" y="15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3" y="12"/>
                  </a:lnTo>
                  <a:lnTo>
                    <a:pt x="1" y="8"/>
                  </a:lnTo>
                  <a:lnTo>
                    <a:pt x="0" y="0"/>
                  </a:lnTo>
                  <a:lnTo>
                    <a:pt x="4" y="4"/>
                  </a:lnTo>
                  <a:lnTo>
                    <a:pt x="9" y="7"/>
                  </a:lnTo>
                  <a:lnTo>
                    <a:pt x="11" y="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7" name="Freeform 1599"/>
            <p:cNvSpPr>
              <a:spLocks/>
            </p:cNvSpPr>
            <p:nvPr/>
          </p:nvSpPr>
          <p:spPr bwMode="auto">
            <a:xfrm>
              <a:off x="1230313" y="3130550"/>
              <a:ext cx="31750" cy="39688"/>
            </a:xfrm>
            <a:custGeom>
              <a:avLst/>
              <a:gdLst>
                <a:gd name="T0" fmla="*/ 28773 w 64"/>
                <a:gd name="T1" fmla="*/ 10583 h 75"/>
                <a:gd name="T2" fmla="*/ 29766 w 64"/>
                <a:gd name="T3" fmla="*/ 10583 h 75"/>
                <a:gd name="T4" fmla="*/ 30758 w 64"/>
                <a:gd name="T5" fmla="*/ 12171 h 75"/>
                <a:gd name="T6" fmla="*/ 30758 w 64"/>
                <a:gd name="T7" fmla="*/ 16934 h 75"/>
                <a:gd name="T8" fmla="*/ 25797 w 64"/>
                <a:gd name="T9" fmla="*/ 15875 h 75"/>
                <a:gd name="T10" fmla="*/ 28773 w 64"/>
                <a:gd name="T11" fmla="*/ 19050 h 75"/>
                <a:gd name="T12" fmla="*/ 28773 w 64"/>
                <a:gd name="T13" fmla="*/ 22225 h 75"/>
                <a:gd name="T14" fmla="*/ 26293 w 64"/>
                <a:gd name="T15" fmla="*/ 23284 h 75"/>
                <a:gd name="T16" fmla="*/ 16371 w 64"/>
                <a:gd name="T17" fmla="*/ 17463 h 75"/>
                <a:gd name="T18" fmla="*/ 15379 w 64"/>
                <a:gd name="T19" fmla="*/ 19579 h 75"/>
                <a:gd name="T20" fmla="*/ 20836 w 64"/>
                <a:gd name="T21" fmla="*/ 23813 h 75"/>
                <a:gd name="T22" fmla="*/ 24309 w 64"/>
                <a:gd name="T23" fmla="*/ 24342 h 75"/>
                <a:gd name="T24" fmla="*/ 28277 w 64"/>
                <a:gd name="T25" fmla="*/ 24342 h 75"/>
                <a:gd name="T26" fmla="*/ 30758 w 64"/>
                <a:gd name="T27" fmla="*/ 25400 h 75"/>
                <a:gd name="T28" fmla="*/ 31750 w 64"/>
                <a:gd name="T29" fmla="*/ 33867 h 75"/>
                <a:gd name="T30" fmla="*/ 30758 w 64"/>
                <a:gd name="T31" fmla="*/ 34396 h 75"/>
                <a:gd name="T32" fmla="*/ 31254 w 64"/>
                <a:gd name="T33" fmla="*/ 37042 h 75"/>
                <a:gd name="T34" fmla="*/ 16867 w 64"/>
                <a:gd name="T35" fmla="*/ 27517 h 75"/>
                <a:gd name="T36" fmla="*/ 15875 w 64"/>
                <a:gd name="T37" fmla="*/ 24342 h 75"/>
                <a:gd name="T38" fmla="*/ 13395 w 64"/>
                <a:gd name="T39" fmla="*/ 23284 h 75"/>
                <a:gd name="T40" fmla="*/ 12898 w 64"/>
                <a:gd name="T41" fmla="*/ 28046 h 75"/>
                <a:gd name="T42" fmla="*/ 15379 w 64"/>
                <a:gd name="T43" fmla="*/ 32280 h 75"/>
                <a:gd name="T44" fmla="*/ 15379 w 64"/>
                <a:gd name="T45" fmla="*/ 39688 h 75"/>
                <a:gd name="T46" fmla="*/ 12898 w 64"/>
                <a:gd name="T47" fmla="*/ 39688 h 75"/>
                <a:gd name="T48" fmla="*/ 10418 w 64"/>
                <a:gd name="T49" fmla="*/ 39159 h 75"/>
                <a:gd name="T50" fmla="*/ 8434 w 64"/>
                <a:gd name="T51" fmla="*/ 36513 h 75"/>
                <a:gd name="T52" fmla="*/ 8434 w 64"/>
                <a:gd name="T53" fmla="*/ 35455 h 75"/>
                <a:gd name="T54" fmla="*/ 9922 w 64"/>
                <a:gd name="T55" fmla="*/ 34925 h 75"/>
                <a:gd name="T56" fmla="*/ 8434 w 64"/>
                <a:gd name="T57" fmla="*/ 32280 h 75"/>
                <a:gd name="T58" fmla="*/ 6449 w 64"/>
                <a:gd name="T59" fmla="*/ 30163 h 75"/>
                <a:gd name="T60" fmla="*/ 5953 w 64"/>
                <a:gd name="T61" fmla="*/ 27517 h 75"/>
                <a:gd name="T62" fmla="*/ 4961 w 64"/>
                <a:gd name="T63" fmla="*/ 24871 h 75"/>
                <a:gd name="T64" fmla="*/ 3473 w 64"/>
                <a:gd name="T65" fmla="*/ 24342 h 75"/>
                <a:gd name="T66" fmla="*/ 1488 w 64"/>
                <a:gd name="T67" fmla="*/ 21696 h 75"/>
                <a:gd name="T68" fmla="*/ 496 w 64"/>
                <a:gd name="T69" fmla="*/ 18521 h 75"/>
                <a:gd name="T70" fmla="*/ 496 w 64"/>
                <a:gd name="T71" fmla="*/ 15346 h 75"/>
                <a:gd name="T72" fmla="*/ 3473 w 64"/>
                <a:gd name="T73" fmla="*/ 17992 h 75"/>
                <a:gd name="T74" fmla="*/ 3473 w 64"/>
                <a:gd name="T75" fmla="*/ 15875 h 75"/>
                <a:gd name="T76" fmla="*/ 0 w 64"/>
                <a:gd name="T77" fmla="*/ 9525 h 75"/>
                <a:gd name="T78" fmla="*/ 0 w 64"/>
                <a:gd name="T79" fmla="*/ 6879 h 75"/>
                <a:gd name="T80" fmla="*/ 496 w 64"/>
                <a:gd name="T81" fmla="*/ 4233 h 75"/>
                <a:gd name="T82" fmla="*/ 2480 w 64"/>
                <a:gd name="T83" fmla="*/ 8996 h 75"/>
                <a:gd name="T84" fmla="*/ 3969 w 64"/>
                <a:gd name="T85" fmla="*/ 7408 h 75"/>
                <a:gd name="T86" fmla="*/ 4465 w 64"/>
                <a:gd name="T87" fmla="*/ 4233 h 75"/>
                <a:gd name="T88" fmla="*/ 7938 w 64"/>
                <a:gd name="T89" fmla="*/ 3175 h 75"/>
                <a:gd name="T90" fmla="*/ 9922 w 64"/>
                <a:gd name="T91" fmla="*/ 0 h 75"/>
                <a:gd name="T92" fmla="*/ 16371 w 64"/>
                <a:gd name="T93" fmla="*/ 4763 h 75"/>
                <a:gd name="T94" fmla="*/ 17859 w 64"/>
                <a:gd name="T95" fmla="*/ 7938 h 75"/>
                <a:gd name="T96" fmla="*/ 19844 w 64"/>
                <a:gd name="T97" fmla="*/ 8996 h 75"/>
                <a:gd name="T98" fmla="*/ 20340 w 64"/>
                <a:gd name="T99" fmla="*/ 7938 h 75"/>
                <a:gd name="T100" fmla="*/ 25797 w 64"/>
                <a:gd name="T101" fmla="*/ 8467 h 75"/>
                <a:gd name="T102" fmla="*/ 28773 w 64"/>
                <a:gd name="T103" fmla="*/ 10583 h 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4" h="75">
                  <a:moveTo>
                    <a:pt x="58" y="20"/>
                  </a:moveTo>
                  <a:lnTo>
                    <a:pt x="60" y="20"/>
                  </a:lnTo>
                  <a:lnTo>
                    <a:pt x="62" y="23"/>
                  </a:lnTo>
                  <a:lnTo>
                    <a:pt x="62" y="32"/>
                  </a:lnTo>
                  <a:lnTo>
                    <a:pt x="52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3" y="44"/>
                  </a:lnTo>
                  <a:lnTo>
                    <a:pt x="33" y="33"/>
                  </a:lnTo>
                  <a:lnTo>
                    <a:pt x="31" y="37"/>
                  </a:lnTo>
                  <a:lnTo>
                    <a:pt x="42" y="45"/>
                  </a:lnTo>
                  <a:lnTo>
                    <a:pt x="49" y="46"/>
                  </a:lnTo>
                  <a:lnTo>
                    <a:pt x="57" y="46"/>
                  </a:lnTo>
                  <a:lnTo>
                    <a:pt x="62" y="48"/>
                  </a:lnTo>
                  <a:lnTo>
                    <a:pt x="64" y="64"/>
                  </a:lnTo>
                  <a:lnTo>
                    <a:pt x="62" y="65"/>
                  </a:lnTo>
                  <a:lnTo>
                    <a:pt x="63" y="70"/>
                  </a:lnTo>
                  <a:lnTo>
                    <a:pt x="34" y="52"/>
                  </a:lnTo>
                  <a:lnTo>
                    <a:pt x="32" y="46"/>
                  </a:lnTo>
                  <a:lnTo>
                    <a:pt x="27" y="44"/>
                  </a:lnTo>
                  <a:lnTo>
                    <a:pt x="26" y="53"/>
                  </a:lnTo>
                  <a:lnTo>
                    <a:pt x="31" y="61"/>
                  </a:lnTo>
                  <a:lnTo>
                    <a:pt x="31" y="75"/>
                  </a:lnTo>
                  <a:lnTo>
                    <a:pt x="26" y="75"/>
                  </a:lnTo>
                  <a:lnTo>
                    <a:pt x="21" y="74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20" y="66"/>
                  </a:lnTo>
                  <a:lnTo>
                    <a:pt x="17" y="61"/>
                  </a:lnTo>
                  <a:lnTo>
                    <a:pt x="13" y="57"/>
                  </a:lnTo>
                  <a:lnTo>
                    <a:pt x="12" y="52"/>
                  </a:lnTo>
                  <a:lnTo>
                    <a:pt x="10" y="47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1" y="35"/>
                  </a:lnTo>
                  <a:lnTo>
                    <a:pt x="1" y="29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9" y="8"/>
                  </a:lnTo>
                  <a:lnTo>
                    <a:pt x="16" y="6"/>
                  </a:lnTo>
                  <a:lnTo>
                    <a:pt x="20" y="0"/>
                  </a:lnTo>
                  <a:lnTo>
                    <a:pt x="33" y="9"/>
                  </a:lnTo>
                  <a:lnTo>
                    <a:pt x="36" y="15"/>
                  </a:lnTo>
                  <a:lnTo>
                    <a:pt x="40" y="17"/>
                  </a:lnTo>
                  <a:lnTo>
                    <a:pt x="41" y="15"/>
                  </a:lnTo>
                  <a:lnTo>
                    <a:pt x="52" y="16"/>
                  </a:lnTo>
                  <a:lnTo>
                    <a:pt x="58" y="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8" name="Freeform 1601"/>
            <p:cNvSpPr>
              <a:spLocks/>
            </p:cNvSpPr>
            <p:nvPr/>
          </p:nvSpPr>
          <p:spPr bwMode="auto">
            <a:xfrm>
              <a:off x="1290638" y="3216275"/>
              <a:ext cx="41275" cy="66675"/>
            </a:xfrm>
            <a:custGeom>
              <a:avLst/>
              <a:gdLst>
                <a:gd name="T0" fmla="*/ 24034 w 79"/>
                <a:gd name="T1" fmla="*/ 17190 h 128"/>
                <a:gd name="T2" fmla="*/ 29781 w 79"/>
                <a:gd name="T3" fmla="*/ 23961 h 128"/>
                <a:gd name="T4" fmla="*/ 27168 w 79"/>
                <a:gd name="T5" fmla="*/ 27087 h 128"/>
                <a:gd name="T6" fmla="*/ 30303 w 79"/>
                <a:gd name="T7" fmla="*/ 28649 h 128"/>
                <a:gd name="T8" fmla="*/ 36573 w 79"/>
                <a:gd name="T9" fmla="*/ 36463 h 128"/>
                <a:gd name="T10" fmla="*/ 28736 w 79"/>
                <a:gd name="T11" fmla="*/ 34900 h 128"/>
                <a:gd name="T12" fmla="*/ 31348 w 79"/>
                <a:gd name="T13" fmla="*/ 39588 h 128"/>
                <a:gd name="T14" fmla="*/ 34483 w 79"/>
                <a:gd name="T15" fmla="*/ 39588 h 128"/>
                <a:gd name="T16" fmla="*/ 37618 w 79"/>
                <a:gd name="T17" fmla="*/ 44276 h 128"/>
                <a:gd name="T18" fmla="*/ 37095 w 79"/>
                <a:gd name="T19" fmla="*/ 46881 h 128"/>
                <a:gd name="T20" fmla="*/ 40753 w 79"/>
                <a:gd name="T21" fmla="*/ 47402 h 128"/>
                <a:gd name="T22" fmla="*/ 39708 w 79"/>
                <a:gd name="T23" fmla="*/ 51569 h 128"/>
                <a:gd name="T24" fmla="*/ 39185 w 79"/>
                <a:gd name="T25" fmla="*/ 55736 h 128"/>
                <a:gd name="T26" fmla="*/ 41275 w 79"/>
                <a:gd name="T27" fmla="*/ 58862 h 128"/>
                <a:gd name="T28" fmla="*/ 40753 w 79"/>
                <a:gd name="T29" fmla="*/ 66154 h 128"/>
                <a:gd name="T30" fmla="*/ 35005 w 79"/>
                <a:gd name="T31" fmla="*/ 66675 h 128"/>
                <a:gd name="T32" fmla="*/ 31348 w 79"/>
                <a:gd name="T33" fmla="*/ 57299 h 128"/>
                <a:gd name="T34" fmla="*/ 28736 w 79"/>
                <a:gd name="T35" fmla="*/ 50527 h 128"/>
                <a:gd name="T36" fmla="*/ 20376 w 79"/>
                <a:gd name="T37" fmla="*/ 44797 h 128"/>
                <a:gd name="T38" fmla="*/ 17764 w 79"/>
                <a:gd name="T39" fmla="*/ 43755 h 128"/>
                <a:gd name="T40" fmla="*/ 17764 w 79"/>
                <a:gd name="T41" fmla="*/ 39588 h 128"/>
                <a:gd name="T42" fmla="*/ 18809 w 79"/>
                <a:gd name="T43" fmla="*/ 32296 h 128"/>
                <a:gd name="T44" fmla="*/ 17241 w 79"/>
                <a:gd name="T45" fmla="*/ 29170 h 128"/>
                <a:gd name="T46" fmla="*/ 10972 w 79"/>
                <a:gd name="T47" fmla="*/ 31254 h 128"/>
                <a:gd name="T48" fmla="*/ 9404 w 79"/>
                <a:gd name="T49" fmla="*/ 25003 h 128"/>
                <a:gd name="T50" fmla="*/ 11494 w 79"/>
                <a:gd name="T51" fmla="*/ 8334 h 128"/>
                <a:gd name="T52" fmla="*/ 9404 w 79"/>
                <a:gd name="T53" fmla="*/ 12502 h 128"/>
                <a:gd name="T54" fmla="*/ 2612 w 79"/>
                <a:gd name="T55" fmla="*/ 17190 h 128"/>
                <a:gd name="T56" fmla="*/ 1045 w 79"/>
                <a:gd name="T57" fmla="*/ 12502 h 128"/>
                <a:gd name="T58" fmla="*/ 2612 w 79"/>
                <a:gd name="T59" fmla="*/ 3125 h 128"/>
                <a:gd name="T60" fmla="*/ 3135 w 79"/>
                <a:gd name="T61" fmla="*/ 0 h 128"/>
                <a:gd name="T62" fmla="*/ 8359 w 79"/>
                <a:gd name="T63" fmla="*/ 2084 h 128"/>
                <a:gd name="T64" fmla="*/ 12539 w 79"/>
                <a:gd name="T65" fmla="*/ 521 h 128"/>
                <a:gd name="T66" fmla="*/ 15674 w 79"/>
                <a:gd name="T67" fmla="*/ 7293 h 128"/>
                <a:gd name="T68" fmla="*/ 15152 w 79"/>
                <a:gd name="T69" fmla="*/ 11460 h 128"/>
                <a:gd name="T70" fmla="*/ 22466 w 79"/>
                <a:gd name="T71" fmla="*/ 13543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9" h="128">
                  <a:moveTo>
                    <a:pt x="43" y="26"/>
                  </a:moveTo>
                  <a:lnTo>
                    <a:pt x="46" y="33"/>
                  </a:lnTo>
                  <a:lnTo>
                    <a:pt x="56" y="43"/>
                  </a:lnTo>
                  <a:lnTo>
                    <a:pt x="57" y="46"/>
                  </a:lnTo>
                  <a:lnTo>
                    <a:pt x="58" y="51"/>
                  </a:lnTo>
                  <a:lnTo>
                    <a:pt x="52" y="52"/>
                  </a:lnTo>
                  <a:lnTo>
                    <a:pt x="54" y="54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70" y="70"/>
                  </a:lnTo>
                  <a:lnTo>
                    <a:pt x="55" y="60"/>
                  </a:lnTo>
                  <a:lnTo>
                    <a:pt x="55" y="67"/>
                  </a:lnTo>
                  <a:lnTo>
                    <a:pt x="61" y="72"/>
                  </a:lnTo>
                  <a:lnTo>
                    <a:pt x="60" y="76"/>
                  </a:lnTo>
                  <a:lnTo>
                    <a:pt x="63" y="78"/>
                  </a:lnTo>
                  <a:lnTo>
                    <a:pt x="66" y="76"/>
                  </a:lnTo>
                  <a:lnTo>
                    <a:pt x="72" y="81"/>
                  </a:lnTo>
                  <a:lnTo>
                    <a:pt x="72" y="85"/>
                  </a:lnTo>
                  <a:lnTo>
                    <a:pt x="70" y="86"/>
                  </a:lnTo>
                  <a:lnTo>
                    <a:pt x="71" y="90"/>
                  </a:lnTo>
                  <a:lnTo>
                    <a:pt x="75" y="89"/>
                  </a:lnTo>
                  <a:lnTo>
                    <a:pt x="78" y="91"/>
                  </a:lnTo>
                  <a:lnTo>
                    <a:pt x="78" y="97"/>
                  </a:lnTo>
                  <a:lnTo>
                    <a:pt x="76" y="99"/>
                  </a:lnTo>
                  <a:lnTo>
                    <a:pt x="72" y="109"/>
                  </a:lnTo>
                  <a:lnTo>
                    <a:pt x="75" y="107"/>
                  </a:lnTo>
                  <a:lnTo>
                    <a:pt x="78" y="109"/>
                  </a:lnTo>
                  <a:lnTo>
                    <a:pt x="79" y="113"/>
                  </a:lnTo>
                  <a:lnTo>
                    <a:pt x="77" y="115"/>
                  </a:lnTo>
                  <a:lnTo>
                    <a:pt x="78" y="127"/>
                  </a:lnTo>
                  <a:lnTo>
                    <a:pt x="75" y="124"/>
                  </a:lnTo>
                  <a:lnTo>
                    <a:pt x="67" y="128"/>
                  </a:lnTo>
                  <a:lnTo>
                    <a:pt x="63" y="106"/>
                  </a:lnTo>
                  <a:lnTo>
                    <a:pt x="60" y="110"/>
                  </a:lnTo>
                  <a:lnTo>
                    <a:pt x="56" y="108"/>
                  </a:lnTo>
                  <a:lnTo>
                    <a:pt x="55" y="97"/>
                  </a:lnTo>
                  <a:lnTo>
                    <a:pt x="49" y="92"/>
                  </a:lnTo>
                  <a:lnTo>
                    <a:pt x="39" y="86"/>
                  </a:lnTo>
                  <a:lnTo>
                    <a:pt x="36" y="87"/>
                  </a:lnTo>
                  <a:lnTo>
                    <a:pt x="34" y="84"/>
                  </a:lnTo>
                  <a:lnTo>
                    <a:pt x="24" y="79"/>
                  </a:lnTo>
                  <a:lnTo>
                    <a:pt x="34" y="76"/>
                  </a:lnTo>
                  <a:lnTo>
                    <a:pt x="32" y="66"/>
                  </a:lnTo>
                  <a:lnTo>
                    <a:pt x="36" y="62"/>
                  </a:lnTo>
                  <a:lnTo>
                    <a:pt x="35" y="58"/>
                  </a:lnTo>
                  <a:lnTo>
                    <a:pt x="33" y="56"/>
                  </a:lnTo>
                  <a:lnTo>
                    <a:pt x="27" y="59"/>
                  </a:lnTo>
                  <a:lnTo>
                    <a:pt x="21" y="60"/>
                  </a:lnTo>
                  <a:lnTo>
                    <a:pt x="16" y="55"/>
                  </a:lnTo>
                  <a:lnTo>
                    <a:pt x="18" y="48"/>
                  </a:lnTo>
                  <a:lnTo>
                    <a:pt x="23" y="43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10" y="11"/>
                  </a:lnTo>
                  <a:lnTo>
                    <a:pt x="5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6" y="4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30" y="7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9" y="22"/>
                  </a:lnTo>
                  <a:lnTo>
                    <a:pt x="36" y="22"/>
                  </a:lnTo>
                  <a:lnTo>
                    <a:pt x="43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9" name="Freeform 1603"/>
            <p:cNvSpPr>
              <a:spLocks/>
            </p:cNvSpPr>
            <p:nvPr/>
          </p:nvSpPr>
          <p:spPr bwMode="auto">
            <a:xfrm>
              <a:off x="1336675" y="3232150"/>
              <a:ext cx="20638" cy="34925"/>
            </a:xfrm>
            <a:custGeom>
              <a:avLst/>
              <a:gdLst>
                <a:gd name="T0" fmla="*/ 9233 w 38"/>
                <a:gd name="T1" fmla="*/ 28273 h 63"/>
                <a:gd name="T2" fmla="*/ 10319 w 38"/>
                <a:gd name="T3" fmla="*/ 28273 h 63"/>
                <a:gd name="T4" fmla="*/ 11405 w 38"/>
                <a:gd name="T5" fmla="*/ 26610 h 63"/>
                <a:gd name="T6" fmla="*/ 11948 w 38"/>
                <a:gd name="T7" fmla="*/ 24392 h 63"/>
                <a:gd name="T8" fmla="*/ 13578 w 38"/>
                <a:gd name="T9" fmla="*/ 26610 h 63"/>
                <a:gd name="T10" fmla="*/ 13578 w 38"/>
                <a:gd name="T11" fmla="*/ 29936 h 63"/>
                <a:gd name="T12" fmla="*/ 13578 w 38"/>
                <a:gd name="T13" fmla="*/ 32153 h 63"/>
                <a:gd name="T14" fmla="*/ 16836 w 38"/>
                <a:gd name="T15" fmla="*/ 34925 h 63"/>
                <a:gd name="T16" fmla="*/ 19552 w 38"/>
                <a:gd name="T17" fmla="*/ 34371 h 63"/>
                <a:gd name="T18" fmla="*/ 20638 w 38"/>
                <a:gd name="T19" fmla="*/ 33816 h 63"/>
                <a:gd name="T20" fmla="*/ 20095 w 38"/>
                <a:gd name="T21" fmla="*/ 31044 h 63"/>
                <a:gd name="T22" fmla="*/ 18466 w 38"/>
                <a:gd name="T23" fmla="*/ 28273 h 63"/>
                <a:gd name="T24" fmla="*/ 19009 w 38"/>
                <a:gd name="T25" fmla="*/ 14968 h 63"/>
                <a:gd name="T26" fmla="*/ 14121 w 38"/>
                <a:gd name="T27" fmla="*/ 554 h 63"/>
                <a:gd name="T28" fmla="*/ 12491 w 38"/>
                <a:gd name="T29" fmla="*/ 0 h 63"/>
                <a:gd name="T30" fmla="*/ 7060 w 38"/>
                <a:gd name="T31" fmla="*/ 2217 h 63"/>
                <a:gd name="T32" fmla="*/ 5974 w 38"/>
                <a:gd name="T33" fmla="*/ 3881 h 63"/>
                <a:gd name="T34" fmla="*/ 3259 w 38"/>
                <a:gd name="T35" fmla="*/ 5544 h 63"/>
                <a:gd name="T36" fmla="*/ 4888 w 38"/>
                <a:gd name="T37" fmla="*/ 7207 h 63"/>
                <a:gd name="T38" fmla="*/ 4888 w 38"/>
                <a:gd name="T39" fmla="*/ 8870 h 63"/>
                <a:gd name="T40" fmla="*/ 3259 w 38"/>
                <a:gd name="T41" fmla="*/ 9424 h 63"/>
                <a:gd name="T42" fmla="*/ 3259 w 38"/>
                <a:gd name="T43" fmla="*/ 11642 h 63"/>
                <a:gd name="T44" fmla="*/ 2172 w 38"/>
                <a:gd name="T45" fmla="*/ 16077 h 63"/>
                <a:gd name="T46" fmla="*/ 2716 w 38"/>
                <a:gd name="T47" fmla="*/ 17185 h 63"/>
                <a:gd name="T48" fmla="*/ 2172 w 38"/>
                <a:gd name="T49" fmla="*/ 18848 h 63"/>
                <a:gd name="T50" fmla="*/ 0 w 38"/>
                <a:gd name="T51" fmla="*/ 22175 h 63"/>
                <a:gd name="T52" fmla="*/ 1629 w 38"/>
                <a:gd name="T53" fmla="*/ 25501 h 63"/>
                <a:gd name="T54" fmla="*/ 4888 w 38"/>
                <a:gd name="T55" fmla="*/ 26610 h 63"/>
                <a:gd name="T56" fmla="*/ 5974 w 38"/>
                <a:gd name="T57" fmla="*/ 24946 h 63"/>
                <a:gd name="T58" fmla="*/ 5974 w 38"/>
                <a:gd name="T59" fmla="*/ 19403 h 63"/>
                <a:gd name="T60" fmla="*/ 7603 w 38"/>
                <a:gd name="T61" fmla="*/ 22729 h 63"/>
                <a:gd name="T62" fmla="*/ 9776 w 38"/>
                <a:gd name="T63" fmla="*/ 21620 h 63"/>
                <a:gd name="T64" fmla="*/ 9776 w 38"/>
                <a:gd name="T65" fmla="*/ 13859 h 63"/>
                <a:gd name="T66" fmla="*/ 11405 w 38"/>
                <a:gd name="T67" fmla="*/ 21620 h 63"/>
                <a:gd name="T68" fmla="*/ 11405 w 38"/>
                <a:gd name="T69" fmla="*/ 24392 h 63"/>
                <a:gd name="T70" fmla="*/ 9233 w 38"/>
                <a:gd name="T71" fmla="*/ 28273 h 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" h="63">
                  <a:moveTo>
                    <a:pt x="17" y="51"/>
                  </a:moveTo>
                  <a:lnTo>
                    <a:pt x="19" y="51"/>
                  </a:lnTo>
                  <a:lnTo>
                    <a:pt x="21" y="48"/>
                  </a:lnTo>
                  <a:lnTo>
                    <a:pt x="22" y="44"/>
                  </a:lnTo>
                  <a:lnTo>
                    <a:pt x="25" y="48"/>
                  </a:lnTo>
                  <a:lnTo>
                    <a:pt x="25" y="54"/>
                  </a:lnTo>
                  <a:lnTo>
                    <a:pt x="25" y="58"/>
                  </a:lnTo>
                  <a:lnTo>
                    <a:pt x="31" y="63"/>
                  </a:lnTo>
                  <a:lnTo>
                    <a:pt x="36" y="62"/>
                  </a:lnTo>
                  <a:lnTo>
                    <a:pt x="38" y="61"/>
                  </a:lnTo>
                  <a:lnTo>
                    <a:pt x="37" y="56"/>
                  </a:lnTo>
                  <a:lnTo>
                    <a:pt x="34" y="51"/>
                  </a:lnTo>
                  <a:lnTo>
                    <a:pt x="35" y="27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4" y="29"/>
                  </a:lnTo>
                  <a:lnTo>
                    <a:pt x="5" y="31"/>
                  </a:lnTo>
                  <a:lnTo>
                    <a:pt x="4" y="34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48"/>
                  </a:lnTo>
                  <a:lnTo>
                    <a:pt x="11" y="45"/>
                  </a:lnTo>
                  <a:lnTo>
                    <a:pt x="11" y="35"/>
                  </a:lnTo>
                  <a:lnTo>
                    <a:pt x="14" y="41"/>
                  </a:lnTo>
                  <a:lnTo>
                    <a:pt x="18" y="39"/>
                  </a:lnTo>
                  <a:lnTo>
                    <a:pt x="18" y="25"/>
                  </a:lnTo>
                  <a:lnTo>
                    <a:pt x="21" y="39"/>
                  </a:lnTo>
                  <a:lnTo>
                    <a:pt x="21" y="44"/>
                  </a:lnTo>
                  <a:lnTo>
                    <a:pt x="17" y="5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0" name="Freeform 1605"/>
            <p:cNvSpPr>
              <a:spLocks/>
            </p:cNvSpPr>
            <p:nvPr/>
          </p:nvSpPr>
          <p:spPr bwMode="auto">
            <a:xfrm>
              <a:off x="1303338" y="3262313"/>
              <a:ext cx="11112" cy="20637"/>
            </a:xfrm>
            <a:custGeom>
              <a:avLst/>
              <a:gdLst>
                <a:gd name="T0" fmla="*/ 5051 w 22"/>
                <a:gd name="T1" fmla="*/ 8557 h 41"/>
                <a:gd name="T2" fmla="*/ 6566 w 22"/>
                <a:gd name="T3" fmla="*/ 9060 h 41"/>
                <a:gd name="T4" fmla="*/ 11112 w 22"/>
                <a:gd name="T5" fmla="*/ 19127 h 41"/>
                <a:gd name="T6" fmla="*/ 9597 w 22"/>
                <a:gd name="T7" fmla="*/ 20637 h 41"/>
                <a:gd name="T8" fmla="*/ 6566 w 22"/>
                <a:gd name="T9" fmla="*/ 18120 h 41"/>
                <a:gd name="T10" fmla="*/ 505 w 22"/>
                <a:gd name="T11" fmla="*/ 6543 h 41"/>
                <a:gd name="T12" fmla="*/ 0 w 22"/>
                <a:gd name="T13" fmla="*/ 2013 h 41"/>
                <a:gd name="T14" fmla="*/ 505 w 22"/>
                <a:gd name="T15" fmla="*/ 0 h 41"/>
                <a:gd name="T16" fmla="*/ 4041 w 22"/>
                <a:gd name="T17" fmla="*/ 2517 h 41"/>
                <a:gd name="T18" fmla="*/ 5051 w 22"/>
                <a:gd name="T19" fmla="*/ 8557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41">
                  <a:moveTo>
                    <a:pt x="10" y="17"/>
                  </a:moveTo>
                  <a:lnTo>
                    <a:pt x="13" y="18"/>
                  </a:lnTo>
                  <a:lnTo>
                    <a:pt x="22" y="38"/>
                  </a:lnTo>
                  <a:lnTo>
                    <a:pt x="19" y="41"/>
                  </a:lnTo>
                  <a:lnTo>
                    <a:pt x="13" y="36"/>
                  </a:lnTo>
                  <a:lnTo>
                    <a:pt x="1" y="13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5"/>
                  </a:lnTo>
                  <a:lnTo>
                    <a:pt x="10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1" name="Freeform 1607"/>
            <p:cNvSpPr>
              <a:spLocks/>
            </p:cNvSpPr>
            <p:nvPr/>
          </p:nvSpPr>
          <p:spPr bwMode="auto">
            <a:xfrm>
              <a:off x="1341438" y="3260725"/>
              <a:ext cx="6350" cy="9525"/>
            </a:xfrm>
            <a:custGeom>
              <a:avLst/>
              <a:gdLst>
                <a:gd name="T0" fmla="*/ 0 w 11"/>
                <a:gd name="T1" fmla="*/ 0 h 21"/>
                <a:gd name="T2" fmla="*/ 5195 w 11"/>
                <a:gd name="T3" fmla="*/ 3629 h 21"/>
                <a:gd name="T4" fmla="*/ 6350 w 11"/>
                <a:gd name="T5" fmla="*/ 8618 h 21"/>
                <a:gd name="T6" fmla="*/ 4041 w 11"/>
                <a:gd name="T7" fmla="*/ 9525 h 21"/>
                <a:gd name="T8" fmla="*/ 1155 w 11"/>
                <a:gd name="T9" fmla="*/ 5443 h 21"/>
                <a:gd name="T10" fmla="*/ 1732 w 11"/>
                <a:gd name="T11" fmla="*/ 4989 h 21"/>
                <a:gd name="T12" fmla="*/ 0 w 11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lnTo>
                    <a:pt x="9" y="8"/>
                  </a:lnTo>
                  <a:lnTo>
                    <a:pt x="11" y="19"/>
                  </a:lnTo>
                  <a:lnTo>
                    <a:pt x="7" y="21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2" name="Freeform 1609"/>
            <p:cNvSpPr>
              <a:spLocks/>
            </p:cNvSpPr>
            <p:nvPr/>
          </p:nvSpPr>
          <p:spPr bwMode="auto">
            <a:xfrm>
              <a:off x="242888" y="3392488"/>
              <a:ext cx="14287" cy="12700"/>
            </a:xfrm>
            <a:custGeom>
              <a:avLst/>
              <a:gdLst>
                <a:gd name="T0" fmla="*/ 529 w 27"/>
                <a:gd name="T1" fmla="*/ 1104 h 23"/>
                <a:gd name="T2" fmla="*/ 0 w 27"/>
                <a:gd name="T3" fmla="*/ 552 h 23"/>
                <a:gd name="T4" fmla="*/ 0 w 27"/>
                <a:gd name="T5" fmla="*/ 0 h 23"/>
                <a:gd name="T6" fmla="*/ 5291 w 27"/>
                <a:gd name="T7" fmla="*/ 0 h 23"/>
                <a:gd name="T8" fmla="*/ 6879 w 27"/>
                <a:gd name="T9" fmla="*/ 1104 h 23"/>
                <a:gd name="T10" fmla="*/ 8466 w 27"/>
                <a:gd name="T11" fmla="*/ 3313 h 23"/>
                <a:gd name="T12" fmla="*/ 14287 w 27"/>
                <a:gd name="T13" fmla="*/ 3865 h 23"/>
                <a:gd name="T14" fmla="*/ 13229 w 27"/>
                <a:gd name="T15" fmla="*/ 5522 h 23"/>
                <a:gd name="T16" fmla="*/ 11112 w 27"/>
                <a:gd name="T17" fmla="*/ 6626 h 23"/>
                <a:gd name="T18" fmla="*/ 11112 w 27"/>
                <a:gd name="T19" fmla="*/ 10491 h 23"/>
                <a:gd name="T20" fmla="*/ 8996 w 27"/>
                <a:gd name="T21" fmla="*/ 12700 h 23"/>
                <a:gd name="T22" fmla="*/ 4762 w 27"/>
                <a:gd name="T23" fmla="*/ 11043 h 23"/>
                <a:gd name="T24" fmla="*/ 6350 w 27"/>
                <a:gd name="T25" fmla="*/ 6626 h 23"/>
                <a:gd name="T26" fmla="*/ 3704 w 27"/>
                <a:gd name="T27" fmla="*/ 4417 h 23"/>
                <a:gd name="T28" fmla="*/ 529 w 27"/>
                <a:gd name="T29" fmla="*/ 2761 h 23"/>
                <a:gd name="T30" fmla="*/ 529 w 27"/>
                <a:gd name="T31" fmla="*/ 1104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" h="23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6"/>
                  </a:lnTo>
                  <a:lnTo>
                    <a:pt x="27" y="7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9" y="20"/>
                  </a:lnTo>
                  <a:lnTo>
                    <a:pt x="12" y="12"/>
                  </a:lnTo>
                  <a:lnTo>
                    <a:pt x="7" y="8"/>
                  </a:lnTo>
                  <a:lnTo>
                    <a:pt x="1" y="5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3" name="Freeform 1611"/>
            <p:cNvSpPr>
              <a:spLocks/>
            </p:cNvSpPr>
            <p:nvPr/>
          </p:nvSpPr>
          <p:spPr bwMode="auto">
            <a:xfrm>
              <a:off x="257175" y="3394075"/>
              <a:ext cx="14288" cy="7938"/>
            </a:xfrm>
            <a:custGeom>
              <a:avLst/>
              <a:gdLst>
                <a:gd name="T0" fmla="*/ 0 w 26"/>
                <a:gd name="T1" fmla="*/ 7938 h 18"/>
                <a:gd name="T2" fmla="*/ 550 w 26"/>
                <a:gd name="T3" fmla="*/ 7056 h 18"/>
                <a:gd name="T4" fmla="*/ 9342 w 26"/>
                <a:gd name="T5" fmla="*/ 4410 h 18"/>
                <a:gd name="T6" fmla="*/ 11540 w 26"/>
                <a:gd name="T7" fmla="*/ 0 h 18"/>
                <a:gd name="T8" fmla="*/ 14288 w 26"/>
                <a:gd name="T9" fmla="*/ 882 h 18"/>
                <a:gd name="T10" fmla="*/ 13738 w 26"/>
                <a:gd name="T11" fmla="*/ 2646 h 18"/>
                <a:gd name="T12" fmla="*/ 10991 w 26"/>
                <a:gd name="T13" fmla="*/ 6174 h 18"/>
                <a:gd name="T14" fmla="*/ 0 w 26"/>
                <a:gd name="T15" fmla="*/ 7938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1" y="16"/>
                  </a:lnTo>
                  <a:lnTo>
                    <a:pt x="17" y="1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0" y="1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4" name="Freeform 1614"/>
            <p:cNvSpPr>
              <a:spLocks/>
            </p:cNvSpPr>
            <p:nvPr/>
          </p:nvSpPr>
          <p:spPr bwMode="auto">
            <a:xfrm>
              <a:off x="276225" y="3389313"/>
              <a:ext cx="12700" cy="15875"/>
            </a:xfrm>
            <a:custGeom>
              <a:avLst/>
              <a:gdLst>
                <a:gd name="T0" fmla="*/ 0 w 24"/>
                <a:gd name="T1" fmla="*/ 8548 h 26"/>
                <a:gd name="T2" fmla="*/ 3175 w 24"/>
                <a:gd name="T3" fmla="*/ 7938 h 26"/>
                <a:gd name="T4" fmla="*/ 3175 w 24"/>
                <a:gd name="T5" fmla="*/ 5495 h 26"/>
                <a:gd name="T6" fmla="*/ 2117 w 24"/>
                <a:gd name="T7" fmla="*/ 2442 h 26"/>
                <a:gd name="T8" fmla="*/ 5821 w 24"/>
                <a:gd name="T9" fmla="*/ 0 h 26"/>
                <a:gd name="T10" fmla="*/ 6879 w 24"/>
                <a:gd name="T11" fmla="*/ 1221 h 26"/>
                <a:gd name="T12" fmla="*/ 6350 w 24"/>
                <a:gd name="T13" fmla="*/ 6716 h 26"/>
                <a:gd name="T14" fmla="*/ 8467 w 24"/>
                <a:gd name="T15" fmla="*/ 7327 h 26"/>
                <a:gd name="T16" fmla="*/ 12171 w 24"/>
                <a:gd name="T17" fmla="*/ 6716 h 26"/>
                <a:gd name="T18" fmla="*/ 12700 w 24"/>
                <a:gd name="T19" fmla="*/ 9769 h 26"/>
                <a:gd name="T20" fmla="*/ 5821 w 24"/>
                <a:gd name="T21" fmla="*/ 14043 h 26"/>
                <a:gd name="T22" fmla="*/ 4233 w 24"/>
                <a:gd name="T23" fmla="*/ 15264 h 26"/>
                <a:gd name="T24" fmla="*/ 2646 w 24"/>
                <a:gd name="T25" fmla="*/ 15875 h 26"/>
                <a:gd name="T26" fmla="*/ 1588 w 24"/>
                <a:gd name="T27" fmla="*/ 13433 h 26"/>
                <a:gd name="T28" fmla="*/ 529 w 24"/>
                <a:gd name="T29" fmla="*/ 12822 h 26"/>
                <a:gd name="T30" fmla="*/ 0 w 24"/>
                <a:gd name="T31" fmla="*/ 8548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6">
                  <a:moveTo>
                    <a:pt x="0" y="14"/>
                  </a:moveTo>
                  <a:lnTo>
                    <a:pt x="6" y="13"/>
                  </a:lnTo>
                  <a:lnTo>
                    <a:pt x="6" y="9"/>
                  </a:lnTo>
                  <a:lnTo>
                    <a:pt x="4" y="4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2" y="11"/>
                  </a:lnTo>
                  <a:lnTo>
                    <a:pt x="16" y="12"/>
                  </a:lnTo>
                  <a:lnTo>
                    <a:pt x="23" y="11"/>
                  </a:lnTo>
                  <a:lnTo>
                    <a:pt x="24" y="16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3" y="22"/>
                  </a:lnTo>
                  <a:lnTo>
                    <a:pt x="1" y="21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5" name="Freeform 1616"/>
            <p:cNvSpPr>
              <a:spLocks/>
            </p:cNvSpPr>
            <p:nvPr/>
          </p:nvSpPr>
          <p:spPr bwMode="auto">
            <a:xfrm>
              <a:off x="328613" y="3373438"/>
              <a:ext cx="14287" cy="14287"/>
            </a:xfrm>
            <a:custGeom>
              <a:avLst/>
              <a:gdLst>
                <a:gd name="T0" fmla="*/ 8164 w 28"/>
                <a:gd name="T1" fmla="*/ 2117 h 27"/>
                <a:gd name="T2" fmla="*/ 7144 w 28"/>
                <a:gd name="T3" fmla="*/ 2117 h 27"/>
                <a:gd name="T4" fmla="*/ 10205 w 28"/>
                <a:gd name="T5" fmla="*/ 0 h 27"/>
                <a:gd name="T6" fmla="*/ 14287 w 28"/>
                <a:gd name="T7" fmla="*/ 3175 h 27"/>
                <a:gd name="T8" fmla="*/ 14287 w 28"/>
                <a:gd name="T9" fmla="*/ 6350 h 27"/>
                <a:gd name="T10" fmla="*/ 11736 w 28"/>
                <a:gd name="T11" fmla="*/ 6879 h 27"/>
                <a:gd name="T12" fmla="*/ 10205 w 28"/>
                <a:gd name="T13" fmla="*/ 11112 h 27"/>
                <a:gd name="T14" fmla="*/ 8674 w 28"/>
                <a:gd name="T15" fmla="*/ 13229 h 27"/>
                <a:gd name="T16" fmla="*/ 6633 w 28"/>
                <a:gd name="T17" fmla="*/ 12170 h 27"/>
                <a:gd name="T18" fmla="*/ 5613 w 28"/>
                <a:gd name="T19" fmla="*/ 14287 h 27"/>
                <a:gd name="T20" fmla="*/ 2041 w 28"/>
                <a:gd name="T21" fmla="*/ 14287 h 27"/>
                <a:gd name="T22" fmla="*/ 0 w 28"/>
                <a:gd name="T23" fmla="*/ 13229 h 27"/>
                <a:gd name="T24" fmla="*/ 0 w 28"/>
                <a:gd name="T25" fmla="*/ 12170 h 27"/>
                <a:gd name="T26" fmla="*/ 7654 w 28"/>
                <a:gd name="T27" fmla="*/ 6879 h 27"/>
                <a:gd name="T28" fmla="*/ 8164 w 28"/>
                <a:gd name="T29" fmla="*/ 5291 h 27"/>
                <a:gd name="T30" fmla="*/ 8164 w 28"/>
                <a:gd name="T31" fmla="*/ 2117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" h="27">
                  <a:moveTo>
                    <a:pt x="16" y="4"/>
                  </a:moveTo>
                  <a:lnTo>
                    <a:pt x="14" y="4"/>
                  </a:lnTo>
                  <a:lnTo>
                    <a:pt x="20" y="0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3" y="13"/>
                  </a:lnTo>
                  <a:lnTo>
                    <a:pt x="20" y="21"/>
                  </a:lnTo>
                  <a:lnTo>
                    <a:pt x="17" y="25"/>
                  </a:lnTo>
                  <a:lnTo>
                    <a:pt x="13" y="23"/>
                  </a:lnTo>
                  <a:lnTo>
                    <a:pt x="11" y="27"/>
                  </a:lnTo>
                  <a:lnTo>
                    <a:pt x="4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6" name="Freeform 1618"/>
            <p:cNvSpPr>
              <a:spLocks/>
            </p:cNvSpPr>
            <p:nvPr/>
          </p:nvSpPr>
          <p:spPr bwMode="auto">
            <a:xfrm>
              <a:off x="342900" y="3386138"/>
              <a:ext cx="20638" cy="3175"/>
            </a:xfrm>
            <a:custGeom>
              <a:avLst/>
              <a:gdLst>
                <a:gd name="T0" fmla="*/ 0 w 43"/>
                <a:gd name="T1" fmla="*/ 0 h 8"/>
                <a:gd name="T2" fmla="*/ 8639 w 43"/>
                <a:gd name="T3" fmla="*/ 0 h 8"/>
                <a:gd name="T4" fmla="*/ 13439 w 43"/>
                <a:gd name="T5" fmla="*/ 1191 h 8"/>
                <a:gd name="T6" fmla="*/ 17758 w 43"/>
                <a:gd name="T7" fmla="*/ 794 h 8"/>
                <a:gd name="T8" fmla="*/ 20158 w 43"/>
                <a:gd name="T9" fmla="*/ 1191 h 8"/>
                <a:gd name="T10" fmla="*/ 20638 w 43"/>
                <a:gd name="T11" fmla="*/ 2381 h 8"/>
                <a:gd name="T12" fmla="*/ 18238 w 43"/>
                <a:gd name="T13" fmla="*/ 3175 h 8"/>
                <a:gd name="T14" fmla="*/ 3360 w 43"/>
                <a:gd name="T15" fmla="*/ 2778 h 8"/>
                <a:gd name="T16" fmla="*/ 0 w 43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8">
                  <a:moveTo>
                    <a:pt x="0" y="0"/>
                  </a:moveTo>
                  <a:lnTo>
                    <a:pt x="18" y="0"/>
                  </a:lnTo>
                  <a:lnTo>
                    <a:pt x="28" y="3"/>
                  </a:lnTo>
                  <a:lnTo>
                    <a:pt x="37" y="2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38" y="8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7" name="Freeform 1620"/>
            <p:cNvSpPr>
              <a:spLocks/>
            </p:cNvSpPr>
            <p:nvPr/>
          </p:nvSpPr>
          <p:spPr bwMode="auto">
            <a:xfrm>
              <a:off x="376238" y="3375025"/>
              <a:ext cx="6350" cy="4763"/>
            </a:xfrm>
            <a:custGeom>
              <a:avLst/>
              <a:gdLst>
                <a:gd name="T0" fmla="*/ 1058 w 12"/>
                <a:gd name="T1" fmla="*/ 0 h 10"/>
                <a:gd name="T2" fmla="*/ 3704 w 12"/>
                <a:gd name="T3" fmla="*/ 1429 h 10"/>
                <a:gd name="T4" fmla="*/ 5821 w 12"/>
                <a:gd name="T5" fmla="*/ 1429 h 10"/>
                <a:gd name="T6" fmla="*/ 6350 w 12"/>
                <a:gd name="T7" fmla="*/ 2858 h 10"/>
                <a:gd name="T8" fmla="*/ 2646 w 12"/>
                <a:gd name="T9" fmla="*/ 4763 h 10"/>
                <a:gd name="T10" fmla="*/ 0 w 12"/>
                <a:gd name="T11" fmla="*/ 4763 h 10"/>
                <a:gd name="T12" fmla="*/ 0 w 12"/>
                <a:gd name="T13" fmla="*/ 1905 h 10"/>
                <a:gd name="T14" fmla="*/ 1058 w 12"/>
                <a:gd name="T15" fmla="*/ 0 h 10"/>
                <a:gd name="T16" fmla="*/ 0 w 12"/>
                <a:gd name="T17" fmla="*/ 1905 h 10"/>
                <a:gd name="T18" fmla="*/ 1058 w 12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0">
                  <a:moveTo>
                    <a:pt x="2" y="0"/>
                  </a:moveTo>
                  <a:lnTo>
                    <a:pt x="7" y="3"/>
                  </a:lnTo>
                  <a:lnTo>
                    <a:pt x="11" y="3"/>
                  </a:lnTo>
                  <a:lnTo>
                    <a:pt x="12" y="6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8" name="Freeform 1622"/>
            <p:cNvSpPr>
              <a:spLocks/>
            </p:cNvSpPr>
            <p:nvPr/>
          </p:nvSpPr>
          <p:spPr bwMode="auto">
            <a:xfrm>
              <a:off x="455613" y="3330575"/>
              <a:ext cx="30162" cy="30163"/>
            </a:xfrm>
            <a:custGeom>
              <a:avLst/>
              <a:gdLst>
                <a:gd name="T0" fmla="*/ 0 w 57"/>
                <a:gd name="T1" fmla="*/ 29643 h 58"/>
                <a:gd name="T2" fmla="*/ 529 w 57"/>
                <a:gd name="T3" fmla="*/ 27043 h 58"/>
                <a:gd name="T4" fmla="*/ 3704 w 57"/>
                <a:gd name="T5" fmla="*/ 23922 h 58"/>
                <a:gd name="T6" fmla="*/ 10054 w 57"/>
                <a:gd name="T7" fmla="*/ 10401 h 58"/>
                <a:gd name="T8" fmla="*/ 12700 w 57"/>
                <a:gd name="T9" fmla="*/ 9361 h 58"/>
                <a:gd name="T10" fmla="*/ 17991 w 57"/>
                <a:gd name="T11" fmla="*/ 8321 h 58"/>
                <a:gd name="T12" fmla="*/ 19050 w 57"/>
                <a:gd name="T13" fmla="*/ 3120 h 58"/>
                <a:gd name="T14" fmla="*/ 27516 w 57"/>
                <a:gd name="T15" fmla="*/ 0 h 58"/>
                <a:gd name="T16" fmla="*/ 29633 w 57"/>
                <a:gd name="T17" fmla="*/ 1040 h 58"/>
                <a:gd name="T18" fmla="*/ 30162 w 57"/>
                <a:gd name="T19" fmla="*/ 4160 h 58"/>
                <a:gd name="T20" fmla="*/ 29633 w 57"/>
                <a:gd name="T21" fmla="*/ 7281 h 58"/>
                <a:gd name="T22" fmla="*/ 21695 w 57"/>
                <a:gd name="T23" fmla="*/ 10921 h 58"/>
                <a:gd name="T24" fmla="*/ 5821 w 57"/>
                <a:gd name="T25" fmla="*/ 27563 h 58"/>
                <a:gd name="T26" fmla="*/ 3704 w 57"/>
                <a:gd name="T27" fmla="*/ 28083 h 58"/>
                <a:gd name="T28" fmla="*/ 1058 w 57"/>
                <a:gd name="T29" fmla="*/ 30163 h 58"/>
                <a:gd name="T30" fmla="*/ 0 w 57"/>
                <a:gd name="T31" fmla="*/ 29643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" h="58">
                  <a:moveTo>
                    <a:pt x="0" y="57"/>
                  </a:moveTo>
                  <a:lnTo>
                    <a:pt x="1" y="52"/>
                  </a:lnTo>
                  <a:lnTo>
                    <a:pt x="7" y="46"/>
                  </a:lnTo>
                  <a:lnTo>
                    <a:pt x="19" y="20"/>
                  </a:lnTo>
                  <a:lnTo>
                    <a:pt x="24" y="18"/>
                  </a:lnTo>
                  <a:lnTo>
                    <a:pt x="34" y="16"/>
                  </a:lnTo>
                  <a:lnTo>
                    <a:pt x="36" y="6"/>
                  </a:lnTo>
                  <a:lnTo>
                    <a:pt x="52" y="0"/>
                  </a:lnTo>
                  <a:lnTo>
                    <a:pt x="56" y="2"/>
                  </a:lnTo>
                  <a:lnTo>
                    <a:pt x="57" y="8"/>
                  </a:lnTo>
                  <a:lnTo>
                    <a:pt x="56" y="14"/>
                  </a:lnTo>
                  <a:lnTo>
                    <a:pt x="41" y="21"/>
                  </a:lnTo>
                  <a:lnTo>
                    <a:pt x="11" y="53"/>
                  </a:lnTo>
                  <a:lnTo>
                    <a:pt x="7" y="54"/>
                  </a:lnTo>
                  <a:lnTo>
                    <a:pt x="2" y="58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9" name="Freeform 1624"/>
            <p:cNvSpPr>
              <a:spLocks/>
            </p:cNvSpPr>
            <p:nvPr/>
          </p:nvSpPr>
          <p:spPr bwMode="auto">
            <a:xfrm>
              <a:off x="490538" y="3313113"/>
              <a:ext cx="33337" cy="26987"/>
            </a:xfrm>
            <a:custGeom>
              <a:avLst/>
              <a:gdLst>
                <a:gd name="T0" fmla="*/ 2084 w 64"/>
                <a:gd name="T1" fmla="*/ 26987 h 53"/>
                <a:gd name="T2" fmla="*/ 0 w 64"/>
                <a:gd name="T3" fmla="*/ 24950 h 53"/>
                <a:gd name="T4" fmla="*/ 521 w 64"/>
                <a:gd name="T5" fmla="*/ 24441 h 53"/>
                <a:gd name="T6" fmla="*/ 10418 w 64"/>
                <a:gd name="T7" fmla="*/ 21895 h 53"/>
                <a:gd name="T8" fmla="*/ 13543 w 64"/>
                <a:gd name="T9" fmla="*/ 19349 h 53"/>
                <a:gd name="T10" fmla="*/ 14064 w 64"/>
                <a:gd name="T11" fmla="*/ 15276 h 53"/>
                <a:gd name="T12" fmla="*/ 16669 w 64"/>
                <a:gd name="T13" fmla="*/ 11202 h 53"/>
                <a:gd name="T14" fmla="*/ 19273 w 64"/>
                <a:gd name="T15" fmla="*/ 13239 h 53"/>
                <a:gd name="T16" fmla="*/ 21357 w 64"/>
                <a:gd name="T17" fmla="*/ 11202 h 53"/>
                <a:gd name="T18" fmla="*/ 20315 w 64"/>
                <a:gd name="T19" fmla="*/ 9165 h 53"/>
                <a:gd name="T20" fmla="*/ 17189 w 64"/>
                <a:gd name="T21" fmla="*/ 9165 h 53"/>
                <a:gd name="T22" fmla="*/ 15106 w 64"/>
                <a:gd name="T23" fmla="*/ 5601 h 53"/>
                <a:gd name="T24" fmla="*/ 15627 w 64"/>
                <a:gd name="T25" fmla="*/ 3055 h 53"/>
                <a:gd name="T26" fmla="*/ 18752 w 64"/>
                <a:gd name="T27" fmla="*/ 1528 h 53"/>
                <a:gd name="T28" fmla="*/ 21877 w 64"/>
                <a:gd name="T29" fmla="*/ 1018 h 53"/>
                <a:gd name="T30" fmla="*/ 25003 w 64"/>
                <a:gd name="T31" fmla="*/ 2546 h 53"/>
                <a:gd name="T32" fmla="*/ 26045 w 64"/>
                <a:gd name="T33" fmla="*/ 5601 h 53"/>
                <a:gd name="T34" fmla="*/ 30212 w 64"/>
                <a:gd name="T35" fmla="*/ 0 h 53"/>
                <a:gd name="T36" fmla="*/ 31774 w 64"/>
                <a:gd name="T37" fmla="*/ 509 h 53"/>
                <a:gd name="T38" fmla="*/ 33337 w 64"/>
                <a:gd name="T39" fmla="*/ 2546 h 53"/>
                <a:gd name="T40" fmla="*/ 32295 w 64"/>
                <a:gd name="T41" fmla="*/ 5601 h 53"/>
                <a:gd name="T42" fmla="*/ 28649 w 64"/>
                <a:gd name="T43" fmla="*/ 8656 h 53"/>
                <a:gd name="T44" fmla="*/ 28128 w 64"/>
                <a:gd name="T45" fmla="*/ 11202 h 53"/>
                <a:gd name="T46" fmla="*/ 30212 w 64"/>
                <a:gd name="T47" fmla="*/ 9675 h 53"/>
                <a:gd name="T48" fmla="*/ 30733 w 64"/>
                <a:gd name="T49" fmla="*/ 12730 h 53"/>
                <a:gd name="T50" fmla="*/ 28649 w 64"/>
                <a:gd name="T51" fmla="*/ 15276 h 53"/>
                <a:gd name="T52" fmla="*/ 23440 w 64"/>
                <a:gd name="T53" fmla="*/ 17822 h 53"/>
                <a:gd name="T54" fmla="*/ 21877 w 64"/>
                <a:gd name="T55" fmla="*/ 20368 h 53"/>
                <a:gd name="T56" fmla="*/ 18231 w 64"/>
                <a:gd name="T57" fmla="*/ 20877 h 53"/>
                <a:gd name="T58" fmla="*/ 11460 w 64"/>
                <a:gd name="T59" fmla="*/ 25969 h 53"/>
                <a:gd name="T60" fmla="*/ 2084 w 64"/>
                <a:gd name="T61" fmla="*/ 26987 h 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4" h="53">
                  <a:moveTo>
                    <a:pt x="4" y="53"/>
                  </a:moveTo>
                  <a:lnTo>
                    <a:pt x="0" y="49"/>
                  </a:lnTo>
                  <a:lnTo>
                    <a:pt x="1" y="48"/>
                  </a:lnTo>
                  <a:lnTo>
                    <a:pt x="20" y="43"/>
                  </a:lnTo>
                  <a:lnTo>
                    <a:pt x="26" y="38"/>
                  </a:lnTo>
                  <a:lnTo>
                    <a:pt x="27" y="30"/>
                  </a:lnTo>
                  <a:lnTo>
                    <a:pt x="32" y="22"/>
                  </a:lnTo>
                  <a:lnTo>
                    <a:pt x="37" y="26"/>
                  </a:lnTo>
                  <a:lnTo>
                    <a:pt x="41" y="22"/>
                  </a:lnTo>
                  <a:lnTo>
                    <a:pt x="39" y="18"/>
                  </a:lnTo>
                  <a:lnTo>
                    <a:pt x="33" y="18"/>
                  </a:lnTo>
                  <a:lnTo>
                    <a:pt x="29" y="11"/>
                  </a:lnTo>
                  <a:lnTo>
                    <a:pt x="30" y="6"/>
                  </a:lnTo>
                  <a:lnTo>
                    <a:pt x="36" y="3"/>
                  </a:lnTo>
                  <a:lnTo>
                    <a:pt x="42" y="2"/>
                  </a:lnTo>
                  <a:lnTo>
                    <a:pt x="48" y="5"/>
                  </a:lnTo>
                  <a:lnTo>
                    <a:pt x="50" y="11"/>
                  </a:lnTo>
                  <a:lnTo>
                    <a:pt x="58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2" y="11"/>
                  </a:lnTo>
                  <a:lnTo>
                    <a:pt x="55" y="17"/>
                  </a:lnTo>
                  <a:lnTo>
                    <a:pt x="54" y="22"/>
                  </a:lnTo>
                  <a:lnTo>
                    <a:pt x="58" y="19"/>
                  </a:lnTo>
                  <a:lnTo>
                    <a:pt x="59" y="25"/>
                  </a:lnTo>
                  <a:lnTo>
                    <a:pt x="55" y="30"/>
                  </a:lnTo>
                  <a:lnTo>
                    <a:pt x="45" y="35"/>
                  </a:lnTo>
                  <a:lnTo>
                    <a:pt x="42" y="40"/>
                  </a:lnTo>
                  <a:lnTo>
                    <a:pt x="35" y="41"/>
                  </a:lnTo>
                  <a:lnTo>
                    <a:pt x="22" y="51"/>
                  </a:lnTo>
                  <a:lnTo>
                    <a:pt x="4" y="5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0" name="Freeform 1627"/>
            <p:cNvSpPr>
              <a:spLocks/>
            </p:cNvSpPr>
            <p:nvPr/>
          </p:nvSpPr>
          <p:spPr bwMode="auto">
            <a:xfrm>
              <a:off x="530225" y="3302000"/>
              <a:ext cx="6350" cy="7938"/>
            </a:xfrm>
            <a:custGeom>
              <a:avLst/>
              <a:gdLst>
                <a:gd name="T0" fmla="*/ 1984 w 16"/>
                <a:gd name="T1" fmla="*/ 0 h 16"/>
                <a:gd name="T2" fmla="*/ 2778 w 16"/>
                <a:gd name="T3" fmla="*/ 1488 h 16"/>
                <a:gd name="T4" fmla="*/ 5159 w 16"/>
                <a:gd name="T5" fmla="*/ 1985 h 16"/>
                <a:gd name="T6" fmla="*/ 6350 w 16"/>
                <a:gd name="T7" fmla="*/ 5457 h 16"/>
                <a:gd name="T8" fmla="*/ 4366 w 16"/>
                <a:gd name="T9" fmla="*/ 7938 h 16"/>
                <a:gd name="T10" fmla="*/ 397 w 16"/>
                <a:gd name="T11" fmla="*/ 7442 h 16"/>
                <a:gd name="T12" fmla="*/ 0 w 16"/>
                <a:gd name="T13" fmla="*/ 4465 h 16"/>
                <a:gd name="T14" fmla="*/ 397 w 16"/>
                <a:gd name="T15" fmla="*/ 1488 h 16"/>
                <a:gd name="T16" fmla="*/ 1984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6">
                  <a:moveTo>
                    <a:pt x="5" y="0"/>
                  </a:moveTo>
                  <a:lnTo>
                    <a:pt x="7" y="3"/>
                  </a:lnTo>
                  <a:lnTo>
                    <a:pt x="13" y="4"/>
                  </a:lnTo>
                  <a:lnTo>
                    <a:pt x="16" y="11"/>
                  </a:lnTo>
                  <a:lnTo>
                    <a:pt x="11" y="16"/>
                  </a:lnTo>
                  <a:lnTo>
                    <a:pt x="1" y="15"/>
                  </a:lnTo>
                  <a:lnTo>
                    <a:pt x="0" y="9"/>
                  </a:lnTo>
                  <a:lnTo>
                    <a:pt x="1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1" name="Freeform 1628"/>
            <p:cNvSpPr>
              <a:spLocks/>
            </p:cNvSpPr>
            <p:nvPr/>
          </p:nvSpPr>
          <p:spPr bwMode="auto">
            <a:xfrm>
              <a:off x="557213" y="3268663"/>
              <a:ext cx="41275" cy="28575"/>
            </a:xfrm>
            <a:custGeom>
              <a:avLst/>
              <a:gdLst>
                <a:gd name="T0" fmla="*/ 0 w 79"/>
                <a:gd name="T1" fmla="*/ 18047 h 57"/>
                <a:gd name="T2" fmla="*/ 7837 w 79"/>
                <a:gd name="T3" fmla="*/ 10528 h 57"/>
                <a:gd name="T4" fmla="*/ 10449 w 79"/>
                <a:gd name="T5" fmla="*/ 5013 h 57"/>
                <a:gd name="T6" fmla="*/ 16719 w 79"/>
                <a:gd name="T7" fmla="*/ 5514 h 57"/>
                <a:gd name="T8" fmla="*/ 20899 w 79"/>
                <a:gd name="T9" fmla="*/ 4512 h 57"/>
                <a:gd name="T10" fmla="*/ 28736 w 79"/>
                <a:gd name="T11" fmla="*/ 0 h 57"/>
                <a:gd name="T12" fmla="*/ 31871 w 79"/>
                <a:gd name="T13" fmla="*/ 1003 h 57"/>
                <a:gd name="T14" fmla="*/ 33960 w 79"/>
                <a:gd name="T15" fmla="*/ 9024 h 57"/>
                <a:gd name="T16" fmla="*/ 38140 w 79"/>
                <a:gd name="T17" fmla="*/ 12032 h 57"/>
                <a:gd name="T18" fmla="*/ 39708 w 79"/>
                <a:gd name="T19" fmla="*/ 12032 h 57"/>
                <a:gd name="T20" fmla="*/ 40753 w 79"/>
                <a:gd name="T21" fmla="*/ 12533 h 57"/>
                <a:gd name="T22" fmla="*/ 41275 w 79"/>
                <a:gd name="T23" fmla="*/ 14538 h 57"/>
                <a:gd name="T24" fmla="*/ 40753 w 79"/>
                <a:gd name="T25" fmla="*/ 15039 h 57"/>
                <a:gd name="T26" fmla="*/ 37095 w 79"/>
                <a:gd name="T27" fmla="*/ 14037 h 57"/>
                <a:gd name="T28" fmla="*/ 33960 w 79"/>
                <a:gd name="T29" fmla="*/ 16543 h 57"/>
                <a:gd name="T30" fmla="*/ 28736 w 79"/>
                <a:gd name="T31" fmla="*/ 17546 h 57"/>
                <a:gd name="T32" fmla="*/ 18809 w 79"/>
                <a:gd name="T33" fmla="*/ 17546 h 57"/>
                <a:gd name="T34" fmla="*/ 7837 w 79"/>
                <a:gd name="T35" fmla="*/ 28575 h 57"/>
                <a:gd name="T36" fmla="*/ 2612 w 79"/>
                <a:gd name="T37" fmla="*/ 24564 h 57"/>
                <a:gd name="T38" fmla="*/ 0 w 79"/>
                <a:gd name="T39" fmla="*/ 18047 h 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9" h="57">
                  <a:moveTo>
                    <a:pt x="0" y="36"/>
                  </a:moveTo>
                  <a:lnTo>
                    <a:pt x="15" y="21"/>
                  </a:lnTo>
                  <a:lnTo>
                    <a:pt x="20" y="10"/>
                  </a:lnTo>
                  <a:lnTo>
                    <a:pt x="32" y="11"/>
                  </a:lnTo>
                  <a:lnTo>
                    <a:pt x="40" y="9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5" y="18"/>
                  </a:lnTo>
                  <a:lnTo>
                    <a:pt x="73" y="24"/>
                  </a:lnTo>
                  <a:lnTo>
                    <a:pt x="76" y="24"/>
                  </a:lnTo>
                  <a:lnTo>
                    <a:pt x="78" y="25"/>
                  </a:lnTo>
                  <a:lnTo>
                    <a:pt x="79" y="29"/>
                  </a:lnTo>
                  <a:lnTo>
                    <a:pt x="78" y="30"/>
                  </a:lnTo>
                  <a:lnTo>
                    <a:pt x="71" y="28"/>
                  </a:lnTo>
                  <a:lnTo>
                    <a:pt x="65" y="33"/>
                  </a:lnTo>
                  <a:lnTo>
                    <a:pt x="55" y="35"/>
                  </a:lnTo>
                  <a:lnTo>
                    <a:pt x="36" y="35"/>
                  </a:lnTo>
                  <a:lnTo>
                    <a:pt x="15" y="57"/>
                  </a:lnTo>
                  <a:lnTo>
                    <a:pt x="5" y="49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2" name="Freeform 1630"/>
            <p:cNvSpPr>
              <a:spLocks/>
            </p:cNvSpPr>
            <p:nvPr/>
          </p:nvSpPr>
          <p:spPr bwMode="auto">
            <a:xfrm>
              <a:off x="608013" y="3290888"/>
              <a:ext cx="3175" cy="4762"/>
            </a:xfrm>
            <a:custGeom>
              <a:avLst/>
              <a:gdLst>
                <a:gd name="T0" fmla="*/ 0 w 9"/>
                <a:gd name="T1" fmla="*/ 680 h 7"/>
                <a:gd name="T2" fmla="*/ 1764 w 9"/>
                <a:gd name="T3" fmla="*/ 0 h 7"/>
                <a:gd name="T4" fmla="*/ 2822 w 9"/>
                <a:gd name="T5" fmla="*/ 680 h 7"/>
                <a:gd name="T6" fmla="*/ 3175 w 9"/>
                <a:gd name="T7" fmla="*/ 3401 h 7"/>
                <a:gd name="T8" fmla="*/ 3175 w 9"/>
                <a:gd name="T9" fmla="*/ 4082 h 7"/>
                <a:gd name="T10" fmla="*/ 1058 w 9"/>
                <a:gd name="T11" fmla="*/ 4762 h 7"/>
                <a:gd name="T12" fmla="*/ 0 w 9"/>
                <a:gd name="T13" fmla="*/ 68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7">
                  <a:moveTo>
                    <a:pt x="0" y="1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5"/>
                  </a:lnTo>
                  <a:lnTo>
                    <a:pt x="9" y="6"/>
                  </a:lnTo>
                  <a:lnTo>
                    <a:pt x="3" y="7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3" name="Freeform 1632"/>
            <p:cNvSpPr>
              <a:spLocks/>
            </p:cNvSpPr>
            <p:nvPr/>
          </p:nvSpPr>
          <p:spPr bwMode="auto">
            <a:xfrm>
              <a:off x="654050" y="3254375"/>
              <a:ext cx="7938" cy="9525"/>
            </a:xfrm>
            <a:custGeom>
              <a:avLst/>
              <a:gdLst>
                <a:gd name="T0" fmla="*/ 4274 w 13"/>
                <a:gd name="T1" fmla="*/ 3008 h 19"/>
                <a:gd name="T2" fmla="*/ 2442 w 13"/>
                <a:gd name="T3" fmla="*/ 501 h 19"/>
                <a:gd name="T4" fmla="*/ 3053 w 13"/>
                <a:gd name="T5" fmla="*/ 3008 h 19"/>
                <a:gd name="T6" fmla="*/ 4274 w 13"/>
                <a:gd name="T7" fmla="*/ 3008 h 19"/>
                <a:gd name="T8" fmla="*/ 4885 w 13"/>
                <a:gd name="T9" fmla="*/ 1504 h 19"/>
                <a:gd name="T10" fmla="*/ 6106 w 13"/>
                <a:gd name="T11" fmla="*/ 0 h 19"/>
                <a:gd name="T12" fmla="*/ 6717 w 13"/>
                <a:gd name="T13" fmla="*/ 2005 h 19"/>
                <a:gd name="T14" fmla="*/ 6717 w 13"/>
                <a:gd name="T15" fmla="*/ 5514 h 19"/>
                <a:gd name="T16" fmla="*/ 7938 w 13"/>
                <a:gd name="T17" fmla="*/ 7018 h 19"/>
                <a:gd name="T18" fmla="*/ 7327 w 13"/>
                <a:gd name="T19" fmla="*/ 9525 h 19"/>
                <a:gd name="T20" fmla="*/ 4274 w 13"/>
                <a:gd name="T21" fmla="*/ 8021 h 19"/>
                <a:gd name="T22" fmla="*/ 611 w 13"/>
                <a:gd name="T23" fmla="*/ 9525 h 19"/>
                <a:gd name="T24" fmla="*/ 0 w 13"/>
                <a:gd name="T25" fmla="*/ 1504 h 19"/>
                <a:gd name="T26" fmla="*/ 611 w 13"/>
                <a:gd name="T27" fmla="*/ 501 h 19"/>
                <a:gd name="T28" fmla="*/ 1832 w 13"/>
                <a:gd name="T29" fmla="*/ 3008 h 19"/>
                <a:gd name="T30" fmla="*/ 3053 w 13"/>
                <a:gd name="T31" fmla="*/ 4011 h 19"/>
                <a:gd name="T32" fmla="*/ 4274 w 13"/>
                <a:gd name="T33" fmla="*/ 3008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9">
                  <a:moveTo>
                    <a:pt x="7" y="6"/>
                  </a:moveTo>
                  <a:lnTo>
                    <a:pt x="4" y="1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12" y="19"/>
                  </a:lnTo>
                  <a:lnTo>
                    <a:pt x="7" y="16"/>
                  </a:lnTo>
                  <a:lnTo>
                    <a:pt x="1" y="19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6"/>
                  </a:lnTo>
                  <a:lnTo>
                    <a:pt x="5" y="8"/>
                  </a:lnTo>
                  <a:lnTo>
                    <a:pt x="7" y="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4" name="Freeform 1635"/>
            <p:cNvSpPr>
              <a:spLocks/>
            </p:cNvSpPr>
            <p:nvPr/>
          </p:nvSpPr>
          <p:spPr bwMode="auto">
            <a:xfrm>
              <a:off x="708025" y="3216275"/>
              <a:ext cx="4763" cy="14288"/>
            </a:xfrm>
            <a:custGeom>
              <a:avLst/>
              <a:gdLst>
                <a:gd name="T0" fmla="*/ 953 w 10"/>
                <a:gd name="T1" fmla="*/ 0 h 26"/>
                <a:gd name="T2" fmla="*/ 0 w 10"/>
                <a:gd name="T3" fmla="*/ 1649 h 26"/>
                <a:gd name="T4" fmla="*/ 476 w 10"/>
                <a:gd name="T5" fmla="*/ 550 h 26"/>
                <a:gd name="T6" fmla="*/ 2858 w 10"/>
                <a:gd name="T7" fmla="*/ 550 h 26"/>
                <a:gd name="T8" fmla="*/ 4763 w 10"/>
                <a:gd name="T9" fmla="*/ 2198 h 26"/>
                <a:gd name="T10" fmla="*/ 3810 w 10"/>
                <a:gd name="T11" fmla="*/ 3847 h 26"/>
                <a:gd name="T12" fmla="*/ 4763 w 10"/>
                <a:gd name="T13" fmla="*/ 4946 h 26"/>
                <a:gd name="T14" fmla="*/ 1905 w 10"/>
                <a:gd name="T15" fmla="*/ 14288 h 26"/>
                <a:gd name="T16" fmla="*/ 1429 w 10"/>
                <a:gd name="T17" fmla="*/ 12090 h 26"/>
                <a:gd name="T18" fmla="*/ 1429 w 10"/>
                <a:gd name="T19" fmla="*/ 3297 h 26"/>
                <a:gd name="T20" fmla="*/ 953 w 10"/>
                <a:gd name="T21" fmla="*/ 2198 h 26"/>
                <a:gd name="T22" fmla="*/ 953 w 10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26">
                  <a:moveTo>
                    <a:pt x="2" y="0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6" y="1"/>
                  </a:lnTo>
                  <a:lnTo>
                    <a:pt x="10" y="4"/>
                  </a:lnTo>
                  <a:lnTo>
                    <a:pt x="8" y="7"/>
                  </a:lnTo>
                  <a:lnTo>
                    <a:pt x="10" y="9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5" name="Freeform 1636"/>
            <p:cNvSpPr>
              <a:spLocks/>
            </p:cNvSpPr>
            <p:nvPr/>
          </p:nvSpPr>
          <p:spPr bwMode="auto">
            <a:xfrm>
              <a:off x="798513" y="3205163"/>
              <a:ext cx="3175" cy="7937"/>
            </a:xfrm>
            <a:custGeom>
              <a:avLst/>
              <a:gdLst>
                <a:gd name="T0" fmla="*/ 397 w 8"/>
                <a:gd name="T1" fmla="*/ 1984 h 16"/>
                <a:gd name="T2" fmla="*/ 2778 w 8"/>
                <a:gd name="T3" fmla="*/ 0 h 16"/>
                <a:gd name="T4" fmla="*/ 3175 w 8"/>
                <a:gd name="T5" fmla="*/ 992 h 16"/>
                <a:gd name="T6" fmla="*/ 3175 w 8"/>
                <a:gd name="T7" fmla="*/ 3472 h 16"/>
                <a:gd name="T8" fmla="*/ 1191 w 8"/>
                <a:gd name="T9" fmla="*/ 7937 h 16"/>
                <a:gd name="T10" fmla="*/ 0 w 8"/>
                <a:gd name="T11" fmla="*/ 7441 h 16"/>
                <a:gd name="T12" fmla="*/ 397 w 8"/>
                <a:gd name="T13" fmla="*/ 198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6">
                  <a:moveTo>
                    <a:pt x="1" y="4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8" y="7"/>
                  </a:lnTo>
                  <a:lnTo>
                    <a:pt x="3" y="16"/>
                  </a:lnTo>
                  <a:lnTo>
                    <a:pt x="0" y="15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6" name="Freeform 1638"/>
            <p:cNvSpPr>
              <a:spLocks/>
            </p:cNvSpPr>
            <p:nvPr/>
          </p:nvSpPr>
          <p:spPr bwMode="auto">
            <a:xfrm>
              <a:off x="808038" y="3205163"/>
              <a:ext cx="4762" cy="3175"/>
            </a:xfrm>
            <a:custGeom>
              <a:avLst/>
              <a:gdLst>
                <a:gd name="T0" fmla="*/ 3572 w 8"/>
                <a:gd name="T1" fmla="*/ 3175 h 7"/>
                <a:gd name="T2" fmla="*/ 0 w 8"/>
                <a:gd name="T3" fmla="*/ 2721 h 7"/>
                <a:gd name="T4" fmla="*/ 0 w 8"/>
                <a:gd name="T5" fmla="*/ 1814 h 7"/>
                <a:gd name="T6" fmla="*/ 3572 w 8"/>
                <a:gd name="T7" fmla="*/ 0 h 7"/>
                <a:gd name="T8" fmla="*/ 4762 w 8"/>
                <a:gd name="T9" fmla="*/ 454 h 7"/>
                <a:gd name="T10" fmla="*/ 4762 w 8"/>
                <a:gd name="T11" fmla="*/ 2721 h 7"/>
                <a:gd name="T12" fmla="*/ 3572 w 8"/>
                <a:gd name="T13" fmla="*/ 3175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6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7" name="Freeform 1640"/>
            <p:cNvSpPr>
              <a:spLocks/>
            </p:cNvSpPr>
            <p:nvPr/>
          </p:nvSpPr>
          <p:spPr bwMode="auto">
            <a:xfrm>
              <a:off x="830263" y="3178175"/>
              <a:ext cx="9525" cy="7938"/>
            </a:xfrm>
            <a:custGeom>
              <a:avLst/>
              <a:gdLst>
                <a:gd name="T0" fmla="*/ 4970 w 23"/>
                <a:gd name="T1" fmla="*/ 4234 h 15"/>
                <a:gd name="T2" fmla="*/ 1657 w 23"/>
                <a:gd name="T3" fmla="*/ 7938 h 15"/>
                <a:gd name="T4" fmla="*/ 0 w 23"/>
                <a:gd name="T5" fmla="*/ 4763 h 15"/>
                <a:gd name="T6" fmla="*/ 1657 w 23"/>
                <a:gd name="T7" fmla="*/ 1588 h 15"/>
                <a:gd name="T8" fmla="*/ 3313 w 23"/>
                <a:gd name="T9" fmla="*/ 0 h 15"/>
                <a:gd name="T10" fmla="*/ 4970 w 23"/>
                <a:gd name="T11" fmla="*/ 529 h 15"/>
                <a:gd name="T12" fmla="*/ 9525 w 23"/>
                <a:gd name="T13" fmla="*/ 529 h 15"/>
                <a:gd name="T14" fmla="*/ 9525 w 23"/>
                <a:gd name="T15" fmla="*/ 1588 h 15"/>
                <a:gd name="T16" fmla="*/ 4970 w 23"/>
                <a:gd name="T17" fmla="*/ 423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5">
                  <a:moveTo>
                    <a:pt x="12" y="8"/>
                  </a:moveTo>
                  <a:lnTo>
                    <a:pt x="4" y="15"/>
                  </a:lnTo>
                  <a:lnTo>
                    <a:pt x="0" y="9"/>
                  </a:lnTo>
                  <a:lnTo>
                    <a:pt x="4" y="3"/>
                  </a:lnTo>
                  <a:lnTo>
                    <a:pt x="8" y="0"/>
                  </a:lnTo>
                  <a:lnTo>
                    <a:pt x="12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8" name="Freeform 1642"/>
            <p:cNvSpPr>
              <a:spLocks/>
            </p:cNvSpPr>
            <p:nvPr/>
          </p:nvSpPr>
          <p:spPr bwMode="auto">
            <a:xfrm>
              <a:off x="793750" y="3146425"/>
              <a:ext cx="63500" cy="50800"/>
            </a:xfrm>
            <a:custGeom>
              <a:avLst/>
              <a:gdLst>
                <a:gd name="T0" fmla="*/ 0 w 119"/>
                <a:gd name="T1" fmla="*/ 25662 h 97"/>
                <a:gd name="T2" fmla="*/ 3735 w 119"/>
                <a:gd name="T3" fmla="*/ 24091 h 97"/>
                <a:gd name="T4" fmla="*/ 9071 w 119"/>
                <a:gd name="T5" fmla="*/ 14664 h 97"/>
                <a:gd name="T6" fmla="*/ 12807 w 119"/>
                <a:gd name="T7" fmla="*/ 13093 h 97"/>
                <a:gd name="T8" fmla="*/ 17609 w 119"/>
                <a:gd name="T9" fmla="*/ 16759 h 97"/>
                <a:gd name="T10" fmla="*/ 21345 w 119"/>
                <a:gd name="T11" fmla="*/ 22520 h 97"/>
                <a:gd name="T12" fmla="*/ 25080 w 119"/>
                <a:gd name="T13" fmla="*/ 18854 h 97"/>
                <a:gd name="T14" fmla="*/ 25080 w 119"/>
                <a:gd name="T15" fmla="*/ 14664 h 97"/>
                <a:gd name="T16" fmla="*/ 21878 w 119"/>
                <a:gd name="T17" fmla="*/ 7332 h 97"/>
                <a:gd name="T18" fmla="*/ 22945 w 119"/>
                <a:gd name="T19" fmla="*/ 2619 h 97"/>
                <a:gd name="T20" fmla="*/ 28815 w 119"/>
                <a:gd name="T21" fmla="*/ 6285 h 97"/>
                <a:gd name="T22" fmla="*/ 30950 w 119"/>
                <a:gd name="T23" fmla="*/ 11522 h 97"/>
                <a:gd name="T24" fmla="*/ 34685 w 119"/>
                <a:gd name="T25" fmla="*/ 5761 h 97"/>
                <a:gd name="T26" fmla="*/ 41088 w 119"/>
                <a:gd name="T27" fmla="*/ 4713 h 97"/>
                <a:gd name="T28" fmla="*/ 38954 w 119"/>
                <a:gd name="T29" fmla="*/ 0 h 97"/>
                <a:gd name="T30" fmla="*/ 43756 w 119"/>
                <a:gd name="T31" fmla="*/ 524 h 97"/>
                <a:gd name="T32" fmla="*/ 46424 w 119"/>
                <a:gd name="T33" fmla="*/ 6808 h 97"/>
                <a:gd name="T34" fmla="*/ 51227 w 119"/>
                <a:gd name="T35" fmla="*/ 2619 h 97"/>
                <a:gd name="T36" fmla="*/ 56029 w 119"/>
                <a:gd name="T37" fmla="*/ 3666 h 97"/>
                <a:gd name="T38" fmla="*/ 54962 w 119"/>
                <a:gd name="T39" fmla="*/ 10474 h 97"/>
                <a:gd name="T40" fmla="*/ 55496 w 119"/>
                <a:gd name="T41" fmla="*/ 12569 h 97"/>
                <a:gd name="T42" fmla="*/ 63500 w 119"/>
                <a:gd name="T43" fmla="*/ 15188 h 97"/>
                <a:gd name="T44" fmla="*/ 56563 w 119"/>
                <a:gd name="T45" fmla="*/ 21472 h 97"/>
                <a:gd name="T46" fmla="*/ 45891 w 119"/>
                <a:gd name="T47" fmla="*/ 17806 h 97"/>
                <a:gd name="T48" fmla="*/ 51761 w 119"/>
                <a:gd name="T49" fmla="*/ 22520 h 97"/>
                <a:gd name="T50" fmla="*/ 53361 w 119"/>
                <a:gd name="T51" fmla="*/ 28804 h 97"/>
                <a:gd name="T52" fmla="*/ 49092 w 119"/>
                <a:gd name="T53" fmla="*/ 24091 h 97"/>
                <a:gd name="T54" fmla="*/ 45357 w 119"/>
                <a:gd name="T55" fmla="*/ 27233 h 97"/>
                <a:gd name="T56" fmla="*/ 42155 w 119"/>
                <a:gd name="T57" fmla="*/ 28280 h 97"/>
                <a:gd name="T58" fmla="*/ 41622 w 119"/>
                <a:gd name="T59" fmla="*/ 29852 h 97"/>
                <a:gd name="T60" fmla="*/ 32017 w 119"/>
                <a:gd name="T61" fmla="*/ 37184 h 97"/>
                <a:gd name="T62" fmla="*/ 28282 w 119"/>
                <a:gd name="T63" fmla="*/ 39278 h 97"/>
                <a:gd name="T64" fmla="*/ 29349 w 119"/>
                <a:gd name="T65" fmla="*/ 44515 h 97"/>
                <a:gd name="T66" fmla="*/ 18676 w 119"/>
                <a:gd name="T67" fmla="*/ 50800 h 97"/>
                <a:gd name="T68" fmla="*/ 22945 w 119"/>
                <a:gd name="T69" fmla="*/ 41897 h 97"/>
                <a:gd name="T70" fmla="*/ 19210 w 119"/>
                <a:gd name="T71" fmla="*/ 38231 h 97"/>
                <a:gd name="T72" fmla="*/ 17076 w 119"/>
                <a:gd name="T73" fmla="*/ 34565 h 97"/>
                <a:gd name="T74" fmla="*/ 12273 w 119"/>
                <a:gd name="T75" fmla="*/ 34565 h 97"/>
                <a:gd name="T76" fmla="*/ 16008 w 119"/>
                <a:gd name="T77" fmla="*/ 36136 h 97"/>
                <a:gd name="T78" fmla="*/ 13340 w 119"/>
                <a:gd name="T79" fmla="*/ 46087 h 97"/>
                <a:gd name="T80" fmla="*/ 6403 w 119"/>
                <a:gd name="T81" fmla="*/ 30375 h 97"/>
                <a:gd name="T82" fmla="*/ 1601 w 119"/>
                <a:gd name="T83" fmla="*/ 25662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9" h="97">
                  <a:moveTo>
                    <a:pt x="3" y="49"/>
                  </a:moveTo>
                  <a:lnTo>
                    <a:pt x="0" y="49"/>
                  </a:lnTo>
                  <a:lnTo>
                    <a:pt x="0" y="47"/>
                  </a:lnTo>
                  <a:lnTo>
                    <a:pt x="7" y="46"/>
                  </a:lnTo>
                  <a:lnTo>
                    <a:pt x="8" y="39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37" y="25"/>
                  </a:lnTo>
                  <a:lnTo>
                    <a:pt x="33" y="32"/>
                  </a:lnTo>
                  <a:lnTo>
                    <a:pt x="36" y="33"/>
                  </a:lnTo>
                  <a:lnTo>
                    <a:pt x="40" y="43"/>
                  </a:lnTo>
                  <a:lnTo>
                    <a:pt x="46" y="45"/>
                  </a:lnTo>
                  <a:lnTo>
                    <a:pt x="47" y="36"/>
                  </a:lnTo>
                  <a:lnTo>
                    <a:pt x="49" y="33"/>
                  </a:lnTo>
                  <a:lnTo>
                    <a:pt x="47" y="28"/>
                  </a:lnTo>
                  <a:lnTo>
                    <a:pt x="51" y="27"/>
                  </a:lnTo>
                  <a:lnTo>
                    <a:pt x="41" y="14"/>
                  </a:lnTo>
                  <a:lnTo>
                    <a:pt x="40" y="8"/>
                  </a:lnTo>
                  <a:lnTo>
                    <a:pt x="43" y="5"/>
                  </a:lnTo>
                  <a:lnTo>
                    <a:pt x="50" y="4"/>
                  </a:lnTo>
                  <a:lnTo>
                    <a:pt x="54" y="12"/>
                  </a:lnTo>
                  <a:lnTo>
                    <a:pt x="55" y="21"/>
                  </a:lnTo>
                  <a:lnTo>
                    <a:pt x="58" y="22"/>
                  </a:lnTo>
                  <a:lnTo>
                    <a:pt x="61" y="14"/>
                  </a:lnTo>
                  <a:lnTo>
                    <a:pt x="65" y="11"/>
                  </a:lnTo>
                  <a:lnTo>
                    <a:pt x="73" y="12"/>
                  </a:lnTo>
                  <a:lnTo>
                    <a:pt x="77" y="9"/>
                  </a:lnTo>
                  <a:lnTo>
                    <a:pt x="78" y="5"/>
                  </a:lnTo>
                  <a:lnTo>
                    <a:pt x="73" y="0"/>
                  </a:lnTo>
                  <a:lnTo>
                    <a:pt x="79" y="3"/>
                  </a:lnTo>
                  <a:lnTo>
                    <a:pt x="82" y="1"/>
                  </a:lnTo>
                  <a:lnTo>
                    <a:pt x="87" y="3"/>
                  </a:lnTo>
                  <a:lnTo>
                    <a:pt x="87" y="13"/>
                  </a:lnTo>
                  <a:lnTo>
                    <a:pt x="90" y="16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05" y="7"/>
                  </a:lnTo>
                  <a:lnTo>
                    <a:pt x="104" y="17"/>
                  </a:lnTo>
                  <a:lnTo>
                    <a:pt x="103" y="20"/>
                  </a:lnTo>
                  <a:lnTo>
                    <a:pt x="103" y="24"/>
                  </a:lnTo>
                  <a:lnTo>
                    <a:pt x="104" y="24"/>
                  </a:lnTo>
                  <a:lnTo>
                    <a:pt x="105" y="29"/>
                  </a:lnTo>
                  <a:lnTo>
                    <a:pt x="119" y="29"/>
                  </a:lnTo>
                  <a:lnTo>
                    <a:pt x="113" y="41"/>
                  </a:lnTo>
                  <a:lnTo>
                    <a:pt x="106" y="41"/>
                  </a:lnTo>
                  <a:lnTo>
                    <a:pt x="91" y="33"/>
                  </a:lnTo>
                  <a:lnTo>
                    <a:pt x="86" y="34"/>
                  </a:lnTo>
                  <a:lnTo>
                    <a:pt x="84" y="41"/>
                  </a:lnTo>
                  <a:lnTo>
                    <a:pt x="97" y="43"/>
                  </a:lnTo>
                  <a:lnTo>
                    <a:pt x="100" y="47"/>
                  </a:lnTo>
                  <a:lnTo>
                    <a:pt x="100" y="55"/>
                  </a:lnTo>
                  <a:lnTo>
                    <a:pt x="92" y="53"/>
                  </a:lnTo>
                  <a:lnTo>
                    <a:pt x="92" y="46"/>
                  </a:lnTo>
                  <a:lnTo>
                    <a:pt x="89" y="47"/>
                  </a:lnTo>
                  <a:lnTo>
                    <a:pt x="85" y="52"/>
                  </a:lnTo>
                  <a:lnTo>
                    <a:pt x="77" y="54"/>
                  </a:lnTo>
                  <a:lnTo>
                    <a:pt x="79" y="54"/>
                  </a:lnTo>
                  <a:lnTo>
                    <a:pt x="82" y="58"/>
                  </a:lnTo>
                  <a:lnTo>
                    <a:pt x="78" y="57"/>
                  </a:lnTo>
                  <a:lnTo>
                    <a:pt x="68" y="61"/>
                  </a:lnTo>
                  <a:lnTo>
                    <a:pt x="60" y="71"/>
                  </a:lnTo>
                  <a:lnTo>
                    <a:pt x="55" y="72"/>
                  </a:lnTo>
                  <a:lnTo>
                    <a:pt x="53" y="75"/>
                  </a:lnTo>
                  <a:lnTo>
                    <a:pt x="55" y="79"/>
                  </a:lnTo>
                  <a:lnTo>
                    <a:pt x="55" y="85"/>
                  </a:lnTo>
                  <a:lnTo>
                    <a:pt x="51" y="90"/>
                  </a:lnTo>
                  <a:lnTo>
                    <a:pt x="35" y="97"/>
                  </a:lnTo>
                  <a:lnTo>
                    <a:pt x="43" y="83"/>
                  </a:lnTo>
                  <a:lnTo>
                    <a:pt x="43" y="80"/>
                  </a:lnTo>
                  <a:lnTo>
                    <a:pt x="36" y="78"/>
                  </a:lnTo>
                  <a:lnTo>
                    <a:pt x="36" y="73"/>
                  </a:lnTo>
                  <a:lnTo>
                    <a:pt x="37" y="69"/>
                  </a:lnTo>
                  <a:lnTo>
                    <a:pt x="32" y="66"/>
                  </a:lnTo>
                  <a:lnTo>
                    <a:pt x="25" y="65"/>
                  </a:lnTo>
                  <a:lnTo>
                    <a:pt x="23" y="66"/>
                  </a:lnTo>
                  <a:lnTo>
                    <a:pt x="24" y="68"/>
                  </a:lnTo>
                  <a:lnTo>
                    <a:pt x="30" y="69"/>
                  </a:lnTo>
                  <a:lnTo>
                    <a:pt x="30" y="85"/>
                  </a:lnTo>
                  <a:lnTo>
                    <a:pt x="25" y="88"/>
                  </a:lnTo>
                  <a:lnTo>
                    <a:pt x="17" y="82"/>
                  </a:lnTo>
                  <a:lnTo>
                    <a:pt x="12" y="58"/>
                  </a:lnTo>
                  <a:lnTo>
                    <a:pt x="6" y="55"/>
                  </a:lnTo>
                  <a:lnTo>
                    <a:pt x="3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9" name="Freeform 1644"/>
            <p:cNvSpPr>
              <a:spLocks/>
            </p:cNvSpPr>
            <p:nvPr/>
          </p:nvSpPr>
          <p:spPr bwMode="auto">
            <a:xfrm>
              <a:off x="827088" y="3138488"/>
              <a:ext cx="11112" cy="6350"/>
            </a:xfrm>
            <a:custGeom>
              <a:avLst/>
              <a:gdLst>
                <a:gd name="T0" fmla="*/ 1170 w 19"/>
                <a:gd name="T1" fmla="*/ 2540 h 10"/>
                <a:gd name="T2" fmla="*/ 0 w 19"/>
                <a:gd name="T3" fmla="*/ 2540 h 10"/>
                <a:gd name="T4" fmla="*/ 1755 w 19"/>
                <a:gd name="T5" fmla="*/ 635 h 10"/>
                <a:gd name="T6" fmla="*/ 3509 w 19"/>
                <a:gd name="T7" fmla="*/ 0 h 10"/>
                <a:gd name="T8" fmla="*/ 8773 w 19"/>
                <a:gd name="T9" fmla="*/ 1270 h 10"/>
                <a:gd name="T10" fmla="*/ 11112 w 19"/>
                <a:gd name="T11" fmla="*/ 6350 h 10"/>
                <a:gd name="T12" fmla="*/ 5264 w 19"/>
                <a:gd name="T13" fmla="*/ 2540 h 10"/>
                <a:gd name="T14" fmla="*/ 1170 w 19"/>
                <a:gd name="T15" fmla="*/ 3810 h 10"/>
                <a:gd name="T16" fmla="*/ 1170 w 19"/>
                <a:gd name="T17" fmla="*/ 254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0">
                  <a:moveTo>
                    <a:pt x="2" y="4"/>
                  </a:moveTo>
                  <a:lnTo>
                    <a:pt x="0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15" y="2"/>
                  </a:lnTo>
                  <a:lnTo>
                    <a:pt x="19" y="10"/>
                  </a:lnTo>
                  <a:lnTo>
                    <a:pt x="9" y="4"/>
                  </a:lnTo>
                  <a:lnTo>
                    <a:pt x="2" y="6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Freeform 1646"/>
            <p:cNvSpPr>
              <a:spLocks/>
            </p:cNvSpPr>
            <p:nvPr/>
          </p:nvSpPr>
          <p:spPr bwMode="auto">
            <a:xfrm>
              <a:off x="833438" y="3124200"/>
              <a:ext cx="25400" cy="19050"/>
            </a:xfrm>
            <a:custGeom>
              <a:avLst/>
              <a:gdLst>
                <a:gd name="T0" fmla="*/ 10367 w 49"/>
                <a:gd name="T1" fmla="*/ 8709 h 35"/>
                <a:gd name="T2" fmla="*/ 10886 w 49"/>
                <a:gd name="T3" fmla="*/ 8164 h 35"/>
                <a:gd name="T4" fmla="*/ 10886 w 49"/>
                <a:gd name="T5" fmla="*/ 7620 h 35"/>
                <a:gd name="T6" fmla="*/ 7776 w 49"/>
                <a:gd name="T7" fmla="*/ 7076 h 35"/>
                <a:gd name="T8" fmla="*/ 6220 w 49"/>
                <a:gd name="T9" fmla="*/ 5443 h 35"/>
                <a:gd name="T10" fmla="*/ 7776 w 49"/>
                <a:gd name="T11" fmla="*/ 4899 h 35"/>
                <a:gd name="T12" fmla="*/ 8294 w 49"/>
                <a:gd name="T13" fmla="*/ 3266 h 35"/>
                <a:gd name="T14" fmla="*/ 9331 w 49"/>
                <a:gd name="T15" fmla="*/ 1089 h 35"/>
                <a:gd name="T16" fmla="*/ 12441 w 49"/>
                <a:gd name="T17" fmla="*/ 0 h 35"/>
                <a:gd name="T18" fmla="*/ 19698 w 49"/>
                <a:gd name="T19" fmla="*/ 0 h 35"/>
                <a:gd name="T20" fmla="*/ 19698 w 49"/>
                <a:gd name="T21" fmla="*/ 2177 h 35"/>
                <a:gd name="T22" fmla="*/ 17106 w 49"/>
                <a:gd name="T23" fmla="*/ 3810 h 35"/>
                <a:gd name="T24" fmla="*/ 17624 w 49"/>
                <a:gd name="T25" fmla="*/ 5443 h 35"/>
                <a:gd name="T26" fmla="*/ 20735 w 49"/>
                <a:gd name="T27" fmla="*/ 4899 h 35"/>
                <a:gd name="T28" fmla="*/ 22808 w 49"/>
                <a:gd name="T29" fmla="*/ 2721 h 35"/>
                <a:gd name="T30" fmla="*/ 22808 w 49"/>
                <a:gd name="T31" fmla="*/ 8709 h 35"/>
                <a:gd name="T32" fmla="*/ 24882 w 49"/>
                <a:gd name="T33" fmla="*/ 7620 h 35"/>
                <a:gd name="T34" fmla="*/ 25400 w 49"/>
                <a:gd name="T35" fmla="*/ 11430 h 35"/>
                <a:gd name="T36" fmla="*/ 21253 w 49"/>
                <a:gd name="T37" fmla="*/ 11430 h 35"/>
                <a:gd name="T38" fmla="*/ 19698 w 49"/>
                <a:gd name="T39" fmla="*/ 14696 h 35"/>
                <a:gd name="T40" fmla="*/ 16069 w 49"/>
                <a:gd name="T41" fmla="*/ 15240 h 35"/>
                <a:gd name="T42" fmla="*/ 13478 w 49"/>
                <a:gd name="T43" fmla="*/ 14151 h 35"/>
                <a:gd name="T44" fmla="*/ 11922 w 49"/>
                <a:gd name="T45" fmla="*/ 16329 h 35"/>
                <a:gd name="T46" fmla="*/ 8812 w 49"/>
                <a:gd name="T47" fmla="*/ 17417 h 35"/>
                <a:gd name="T48" fmla="*/ 8812 w 49"/>
                <a:gd name="T49" fmla="*/ 18506 h 35"/>
                <a:gd name="T50" fmla="*/ 7776 w 49"/>
                <a:gd name="T51" fmla="*/ 19050 h 35"/>
                <a:gd name="T52" fmla="*/ 6220 w 49"/>
                <a:gd name="T53" fmla="*/ 18506 h 35"/>
                <a:gd name="T54" fmla="*/ 3629 w 49"/>
                <a:gd name="T55" fmla="*/ 13607 h 35"/>
                <a:gd name="T56" fmla="*/ 0 w 49"/>
                <a:gd name="T57" fmla="*/ 11974 h 35"/>
                <a:gd name="T58" fmla="*/ 2073 w 49"/>
                <a:gd name="T59" fmla="*/ 11974 h 35"/>
                <a:gd name="T60" fmla="*/ 2592 w 49"/>
                <a:gd name="T61" fmla="*/ 9253 h 35"/>
                <a:gd name="T62" fmla="*/ 3629 w 49"/>
                <a:gd name="T63" fmla="*/ 8164 h 35"/>
                <a:gd name="T64" fmla="*/ 7776 w 49"/>
                <a:gd name="T65" fmla="*/ 8709 h 35"/>
                <a:gd name="T66" fmla="*/ 10367 w 49"/>
                <a:gd name="T67" fmla="*/ 8709 h 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" h="35">
                  <a:moveTo>
                    <a:pt x="20" y="16"/>
                  </a:moveTo>
                  <a:lnTo>
                    <a:pt x="21" y="15"/>
                  </a:lnTo>
                  <a:lnTo>
                    <a:pt x="21" y="14"/>
                  </a:lnTo>
                  <a:lnTo>
                    <a:pt x="15" y="13"/>
                  </a:lnTo>
                  <a:lnTo>
                    <a:pt x="12" y="10"/>
                  </a:lnTo>
                  <a:lnTo>
                    <a:pt x="15" y="9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3" y="7"/>
                  </a:lnTo>
                  <a:lnTo>
                    <a:pt x="34" y="10"/>
                  </a:lnTo>
                  <a:lnTo>
                    <a:pt x="40" y="9"/>
                  </a:lnTo>
                  <a:lnTo>
                    <a:pt x="44" y="5"/>
                  </a:lnTo>
                  <a:lnTo>
                    <a:pt x="44" y="16"/>
                  </a:lnTo>
                  <a:lnTo>
                    <a:pt x="48" y="14"/>
                  </a:lnTo>
                  <a:lnTo>
                    <a:pt x="49" y="21"/>
                  </a:lnTo>
                  <a:lnTo>
                    <a:pt x="41" y="21"/>
                  </a:lnTo>
                  <a:lnTo>
                    <a:pt x="38" y="27"/>
                  </a:lnTo>
                  <a:lnTo>
                    <a:pt x="31" y="28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17" y="32"/>
                  </a:lnTo>
                  <a:lnTo>
                    <a:pt x="17" y="34"/>
                  </a:lnTo>
                  <a:lnTo>
                    <a:pt x="15" y="35"/>
                  </a:lnTo>
                  <a:lnTo>
                    <a:pt x="12" y="34"/>
                  </a:lnTo>
                  <a:lnTo>
                    <a:pt x="7" y="25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15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1" name="Freeform 1648"/>
            <p:cNvSpPr>
              <a:spLocks/>
            </p:cNvSpPr>
            <p:nvPr/>
          </p:nvSpPr>
          <p:spPr bwMode="auto">
            <a:xfrm>
              <a:off x="846138" y="3114675"/>
              <a:ext cx="6350" cy="6350"/>
            </a:xfrm>
            <a:custGeom>
              <a:avLst/>
              <a:gdLst>
                <a:gd name="T0" fmla="*/ 0 w 10"/>
                <a:gd name="T1" fmla="*/ 0 h 10"/>
                <a:gd name="T2" fmla="*/ 1270 w 10"/>
                <a:gd name="T3" fmla="*/ 2540 h 10"/>
                <a:gd name="T4" fmla="*/ 3810 w 10"/>
                <a:gd name="T5" fmla="*/ 635 h 10"/>
                <a:gd name="T6" fmla="*/ 6350 w 10"/>
                <a:gd name="T7" fmla="*/ 1905 h 10"/>
                <a:gd name="T8" fmla="*/ 5715 w 10"/>
                <a:gd name="T9" fmla="*/ 5080 h 10"/>
                <a:gd name="T10" fmla="*/ 5080 w 10"/>
                <a:gd name="T11" fmla="*/ 6350 h 10"/>
                <a:gd name="T12" fmla="*/ 2540 w 10"/>
                <a:gd name="T13" fmla="*/ 6350 h 10"/>
                <a:gd name="T14" fmla="*/ 635 w 10"/>
                <a:gd name="T15" fmla="*/ 5080 h 10"/>
                <a:gd name="T16" fmla="*/ 0 w 10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2" y="4"/>
                  </a:lnTo>
                  <a:lnTo>
                    <a:pt x="6" y="1"/>
                  </a:lnTo>
                  <a:lnTo>
                    <a:pt x="10" y="3"/>
                  </a:lnTo>
                  <a:lnTo>
                    <a:pt x="9" y="8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2" name="Freeform 1651"/>
            <p:cNvSpPr>
              <a:spLocks/>
            </p:cNvSpPr>
            <p:nvPr/>
          </p:nvSpPr>
          <p:spPr bwMode="auto">
            <a:xfrm>
              <a:off x="957263" y="3035300"/>
              <a:ext cx="20637" cy="26988"/>
            </a:xfrm>
            <a:custGeom>
              <a:avLst/>
              <a:gdLst>
                <a:gd name="T0" fmla="*/ 4027 w 41"/>
                <a:gd name="T1" fmla="*/ 16493 h 54"/>
                <a:gd name="T2" fmla="*/ 4530 w 41"/>
                <a:gd name="T3" fmla="*/ 15493 h 54"/>
                <a:gd name="T4" fmla="*/ 10067 w 41"/>
                <a:gd name="T5" fmla="*/ 11495 h 54"/>
                <a:gd name="T6" fmla="*/ 15100 w 41"/>
                <a:gd name="T7" fmla="*/ 4498 h 54"/>
                <a:gd name="T8" fmla="*/ 16107 w 41"/>
                <a:gd name="T9" fmla="*/ 0 h 54"/>
                <a:gd name="T10" fmla="*/ 17617 w 41"/>
                <a:gd name="T11" fmla="*/ 1999 h 54"/>
                <a:gd name="T12" fmla="*/ 17617 w 41"/>
                <a:gd name="T13" fmla="*/ 3498 h 54"/>
                <a:gd name="T14" fmla="*/ 20134 w 41"/>
                <a:gd name="T15" fmla="*/ 2999 h 54"/>
                <a:gd name="T16" fmla="*/ 20637 w 41"/>
                <a:gd name="T17" fmla="*/ 4498 h 54"/>
                <a:gd name="T18" fmla="*/ 11577 w 41"/>
                <a:gd name="T19" fmla="*/ 14993 h 54"/>
                <a:gd name="T20" fmla="*/ 11074 w 41"/>
                <a:gd name="T21" fmla="*/ 19991 h 54"/>
                <a:gd name="T22" fmla="*/ 9060 w 41"/>
                <a:gd name="T23" fmla="*/ 20991 h 54"/>
                <a:gd name="T24" fmla="*/ 8557 w 41"/>
                <a:gd name="T25" fmla="*/ 22990 h 54"/>
                <a:gd name="T26" fmla="*/ 2013 w 41"/>
                <a:gd name="T27" fmla="*/ 26988 h 54"/>
                <a:gd name="T28" fmla="*/ 0 w 41"/>
                <a:gd name="T29" fmla="*/ 25988 h 54"/>
                <a:gd name="T30" fmla="*/ 503 w 41"/>
                <a:gd name="T31" fmla="*/ 22490 h 54"/>
                <a:gd name="T32" fmla="*/ 1510 w 41"/>
                <a:gd name="T33" fmla="*/ 19991 h 54"/>
                <a:gd name="T34" fmla="*/ 3523 w 41"/>
                <a:gd name="T35" fmla="*/ 18992 h 54"/>
                <a:gd name="T36" fmla="*/ 4027 w 41"/>
                <a:gd name="T37" fmla="*/ 16493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1" h="54">
                  <a:moveTo>
                    <a:pt x="8" y="33"/>
                  </a:moveTo>
                  <a:lnTo>
                    <a:pt x="9" y="31"/>
                  </a:lnTo>
                  <a:lnTo>
                    <a:pt x="20" y="23"/>
                  </a:lnTo>
                  <a:lnTo>
                    <a:pt x="30" y="9"/>
                  </a:lnTo>
                  <a:lnTo>
                    <a:pt x="32" y="0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23" y="30"/>
                  </a:lnTo>
                  <a:lnTo>
                    <a:pt x="22" y="40"/>
                  </a:lnTo>
                  <a:lnTo>
                    <a:pt x="18" y="42"/>
                  </a:lnTo>
                  <a:lnTo>
                    <a:pt x="17" y="46"/>
                  </a:lnTo>
                  <a:lnTo>
                    <a:pt x="4" y="54"/>
                  </a:lnTo>
                  <a:lnTo>
                    <a:pt x="0" y="52"/>
                  </a:lnTo>
                  <a:lnTo>
                    <a:pt x="1" y="45"/>
                  </a:lnTo>
                  <a:lnTo>
                    <a:pt x="3" y="40"/>
                  </a:lnTo>
                  <a:lnTo>
                    <a:pt x="7" y="38"/>
                  </a:lnTo>
                  <a:lnTo>
                    <a:pt x="8" y="3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3" name="Freeform 1653"/>
            <p:cNvSpPr>
              <a:spLocks/>
            </p:cNvSpPr>
            <p:nvPr/>
          </p:nvSpPr>
          <p:spPr bwMode="auto">
            <a:xfrm>
              <a:off x="984250" y="3028950"/>
              <a:ext cx="12700" cy="11113"/>
            </a:xfrm>
            <a:custGeom>
              <a:avLst/>
              <a:gdLst>
                <a:gd name="T0" fmla="*/ 977 w 26"/>
                <a:gd name="T1" fmla="*/ 6791 h 18"/>
                <a:gd name="T2" fmla="*/ 0 w 26"/>
                <a:gd name="T3" fmla="*/ 8643 h 18"/>
                <a:gd name="T4" fmla="*/ 488 w 26"/>
                <a:gd name="T5" fmla="*/ 7409 h 18"/>
                <a:gd name="T6" fmla="*/ 488 w 26"/>
                <a:gd name="T7" fmla="*/ 3704 h 18"/>
                <a:gd name="T8" fmla="*/ 1465 w 26"/>
                <a:gd name="T9" fmla="*/ 1235 h 18"/>
                <a:gd name="T10" fmla="*/ 3419 w 26"/>
                <a:gd name="T11" fmla="*/ 0 h 18"/>
                <a:gd name="T12" fmla="*/ 4885 w 26"/>
                <a:gd name="T13" fmla="*/ 1852 h 18"/>
                <a:gd name="T14" fmla="*/ 6350 w 26"/>
                <a:gd name="T15" fmla="*/ 617 h 18"/>
                <a:gd name="T16" fmla="*/ 7327 w 26"/>
                <a:gd name="T17" fmla="*/ 3704 h 18"/>
                <a:gd name="T18" fmla="*/ 11235 w 26"/>
                <a:gd name="T19" fmla="*/ 3704 h 18"/>
                <a:gd name="T20" fmla="*/ 12700 w 26"/>
                <a:gd name="T21" fmla="*/ 4939 h 18"/>
                <a:gd name="T22" fmla="*/ 12212 w 26"/>
                <a:gd name="T23" fmla="*/ 6791 h 18"/>
                <a:gd name="T24" fmla="*/ 3908 w 26"/>
                <a:gd name="T25" fmla="*/ 11113 h 18"/>
                <a:gd name="T26" fmla="*/ 4396 w 26"/>
                <a:gd name="T27" fmla="*/ 8643 h 18"/>
                <a:gd name="T28" fmla="*/ 2442 w 26"/>
                <a:gd name="T29" fmla="*/ 8026 h 18"/>
                <a:gd name="T30" fmla="*/ 1465 w 26"/>
                <a:gd name="T31" fmla="*/ 8643 h 18"/>
                <a:gd name="T32" fmla="*/ 977 w 26"/>
                <a:gd name="T33" fmla="*/ 679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18">
                  <a:moveTo>
                    <a:pt x="2" y="11"/>
                  </a:moveTo>
                  <a:lnTo>
                    <a:pt x="0" y="14"/>
                  </a:lnTo>
                  <a:lnTo>
                    <a:pt x="1" y="12"/>
                  </a:lnTo>
                  <a:lnTo>
                    <a:pt x="1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26" y="8"/>
                  </a:lnTo>
                  <a:lnTo>
                    <a:pt x="25" y="11"/>
                  </a:lnTo>
                  <a:lnTo>
                    <a:pt x="8" y="18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4" name="Freeform 1655"/>
            <p:cNvSpPr>
              <a:spLocks/>
            </p:cNvSpPr>
            <p:nvPr/>
          </p:nvSpPr>
          <p:spPr bwMode="auto">
            <a:xfrm>
              <a:off x="647700" y="3106738"/>
              <a:ext cx="7938" cy="12700"/>
            </a:xfrm>
            <a:custGeom>
              <a:avLst/>
              <a:gdLst>
                <a:gd name="T0" fmla="*/ 7471 w 17"/>
                <a:gd name="T1" fmla="*/ 529 h 24"/>
                <a:gd name="T2" fmla="*/ 7938 w 17"/>
                <a:gd name="T3" fmla="*/ 0 h 24"/>
                <a:gd name="T4" fmla="*/ 4202 w 17"/>
                <a:gd name="T5" fmla="*/ 11642 h 24"/>
                <a:gd name="T6" fmla="*/ 2335 w 17"/>
                <a:gd name="T7" fmla="*/ 12700 h 24"/>
                <a:gd name="T8" fmla="*/ 467 w 17"/>
                <a:gd name="T9" fmla="*/ 11642 h 24"/>
                <a:gd name="T10" fmla="*/ 0 w 17"/>
                <a:gd name="T11" fmla="*/ 7938 h 24"/>
                <a:gd name="T12" fmla="*/ 934 w 17"/>
                <a:gd name="T13" fmla="*/ 5292 h 24"/>
                <a:gd name="T14" fmla="*/ 2802 w 17"/>
                <a:gd name="T15" fmla="*/ 4763 h 24"/>
                <a:gd name="T16" fmla="*/ 7471 w 17"/>
                <a:gd name="T17" fmla="*/ 529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lnTo>
                    <a:pt x="17" y="0"/>
                  </a:lnTo>
                  <a:lnTo>
                    <a:pt x="9" y="22"/>
                  </a:lnTo>
                  <a:lnTo>
                    <a:pt x="5" y="24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9"/>
                  </a:lnTo>
                  <a:lnTo>
                    <a:pt x="1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5" name="Freeform 1656"/>
            <p:cNvSpPr>
              <a:spLocks/>
            </p:cNvSpPr>
            <p:nvPr/>
          </p:nvSpPr>
          <p:spPr bwMode="auto">
            <a:xfrm>
              <a:off x="498475" y="3035300"/>
              <a:ext cx="44450" cy="26988"/>
            </a:xfrm>
            <a:custGeom>
              <a:avLst/>
              <a:gdLst>
                <a:gd name="T0" fmla="*/ 0 w 86"/>
                <a:gd name="T1" fmla="*/ 6110 h 53"/>
                <a:gd name="T2" fmla="*/ 15506 w 86"/>
                <a:gd name="T3" fmla="*/ 5601 h 53"/>
                <a:gd name="T4" fmla="*/ 23776 w 86"/>
                <a:gd name="T5" fmla="*/ 0 h 53"/>
                <a:gd name="T6" fmla="*/ 29461 w 86"/>
                <a:gd name="T7" fmla="*/ 0 h 53"/>
                <a:gd name="T8" fmla="*/ 32045 w 86"/>
                <a:gd name="T9" fmla="*/ 2037 h 53"/>
                <a:gd name="T10" fmla="*/ 39798 w 86"/>
                <a:gd name="T11" fmla="*/ 2546 h 53"/>
                <a:gd name="T12" fmla="*/ 42899 w 86"/>
                <a:gd name="T13" fmla="*/ 3564 h 53"/>
                <a:gd name="T14" fmla="*/ 42383 w 86"/>
                <a:gd name="T15" fmla="*/ 13749 h 53"/>
                <a:gd name="T16" fmla="*/ 43933 w 86"/>
                <a:gd name="T17" fmla="*/ 13239 h 53"/>
                <a:gd name="T18" fmla="*/ 44450 w 86"/>
                <a:gd name="T19" fmla="*/ 15785 h 53"/>
                <a:gd name="T20" fmla="*/ 42383 w 86"/>
                <a:gd name="T21" fmla="*/ 19350 h 53"/>
                <a:gd name="T22" fmla="*/ 38765 w 86"/>
                <a:gd name="T23" fmla="*/ 18841 h 53"/>
                <a:gd name="T24" fmla="*/ 37731 w 86"/>
                <a:gd name="T25" fmla="*/ 20878 h 53"/>
                <a:gd name="T26" fmla="*/ 35147 w 86"/>
                <a:gd name="T27" fmla="*/ 21387 h 53"/>
                <a:gd name="T28" fmla="*/ 31528 w 86"/>
                <a:gd name="T29" fmla="*/ 23933 h 53"/>
                <a:gd name="T30" fmla="*/ 31012 w 86"/>
                <a:gd name="T31" fmla="*/ 26988 h 53"/>
                <a:gd name="T32" fmla="*/ 13438 w 86"/>
                <a:gd name="T33" fmla="*/ 19350 h 53"/>
                <a:gd name="T34" fmla="*/ 10337 w 86"/>
                <a:gd name="T35" fmla="*/ 19350 h 53"/>
                <a:gd name="T36" fmla="*/ 8270 w 86"/>
                <a:gd name="T37" fmla="*/ 17822 h 53"/>
                <a:gd name="T38" fmla="*/ 2067 w 86"/>
                <a:gd name="T39" fmla="*/ 12221 h 53"/>
                <a:gd name="T40" fmla="*/ 2067 w 86"/>
                <a:gd name="T41" fmla="*/ 9166 h 53"/>
                <a:gd name="T42" fmla="*/ 0 w 86"/>
                <a:gd name="T43" fmla="*/ 7638 h 53"/>
                <a:gd name="T44" fmla="*/ 0 w 86"/>
                <a:gd name="T45" fmla="*/ 611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53">
                  <a:moveTo>
                    <a:pt x="0" y="12"/>
                  </a:moveTo>
                  <a:lnTo>
                    <a:pt x="30" y="11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2" y="4"/>
                  </a:lnTo>
                  <a:lnTo>
                    <a:pt x="77" y="5"/>
                  </a:lnTo>
                  <a:lnTo>
                    <a:pt x="83" y="7"/>
                  </a:lnTo>
                  <a:lnTo>
                    <a:pt x="82" y="27"/>
                  </a:lnTo>
                  <a:lnTo>
                    <a:pt x="85" y="26"/>
                  </a:lnTo>
                  <a:lnTo>
                    <a:pt x="86" y="31"/>
                  </a:lnTo>
                  <a:lnTo>
                    <a:pt x="82" y="38"/>
                  </a:lnTo>
                  <a:lnTo>
                    <a:pt x="75" y="37"/>
                  </a:lnTo>
                  <a:lnTo>
                    <a:pt x="73" y="41"/>
                  </a:lnTo>
                  <a:lnTo>
                    <a:pt x="68" y="42"/>
                  </a:lnTo>
                  <a:lnTo>
                    <a:pt x="61" y="47"/>
                  </a:lnTo>
                  <a:lnTo>
                    <a:pt x="60" y="53"/>
                  </a:lnTo>
                  <a:lnTo>
                    <a:pt x="26" y="38"/>
                  </a:lnTo>
                  <a:lnTo>
                    <a:pt x="20" y="38"/>
                  </a:lnTo>
                  <a:lnTo>
                    <a:pt x="16" y="35"/>
                  </a:lnTo>
                  <a:lnTo>
                    <a:pt x="4" y="24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6" name="Freeform 1658"/>
            <p:cNvSpPr>
              <a:spLocks/>
            </p:cNvSpPr>
            <p:nvPr/>
          </p:nvSpPr>
          <p:spPr bwMode="auto">
            <a:xfrm>
              <a:off x="549275" y="3013075"/>
              <a:ext cx="23813" cy="22225"/>
            </a:xfrm>
            <a:custGeom>
              <a:avLst/>
              <a:gdLst>
                <a:gd name="T0" fmla="*/ 0 w 47"/>
                <a:gd name="T1" fmla="*/ 8787 h 43"/>
                <a:gd name="T2" fmla="*/ 507 w 47"/>
                <a:gd name="T3" fmla="*/ 7236 h 43"/>
                <a:gd name="T4" fmla="*/ 7600 w 47"/>
                <a:gd name="T5" fmla="*/ 2584 h 43"/>
                <a:gd name="T6" fmla="*/ 8613 w 47"/>
                <a:gd name="T7" fmla="*/ 0 h 43"/>
                <a:gd name="T8" fmla="*/ 21786 w 47"/>
                <a:gd name="T9" fmla="*/ 4652 h 43"/>
                <a:gd name="T10" fmla="*/ 23813 w 47"/>
                <a:gd name="T11" fmla="*/ 8270 h 43"/>
                <a:gd name="T12" fmla="*/ 23813 w 47"/>
                <a:gd name="T13" fmla="*/ 10854 h 43"/>
                <a:gd name="T14" fmla="*/ 14693 w 47"/>
                <a:gd name="T15" fmla="*/ 22225 h 43"/>
                <a:gd name="T16" fmla="*/ 10133 w 47"/>
                <a:gd name="T17" fmla="*/ 12405 h 43"/>
                <a:gd name="T18" fmla="*/ 4560 w 47"/>
                <a:gd name="T19" fmla="*/ 9303 h 43"/>
                <a:gd name="T20" fmla="*/ 0 w 47"/>
                <a:gd name="T21" fmla="*/ 878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43">
                  <a:moveTo>
                    <a:pt x="0" y="17"/>
                  </a:moveTo>
                  <a:lnTo>
                    <a:pt x="1" y="14"/>
                  </a:lnTo>
                  <a:lnTo>
                    <a:pt x="15" y="5"/>
                  </a:lnTo>
                  <a:lnTo>
                    <a:pt x="17" y="0"/>
                  </a:lnTo>
                  <a:lnTo>
                    <a:pt x="43" y="9"/>
                  </a:lnTo>
                  <a:lnTo>
                    <a:pt x="47" y="16"/>
                  </a:lnTo>
                  <a:lnTo>
                    <a:pt x="47" y="21"/>
                  </a:lnTo>
                  <a:lnTo>
                    <a:pt x="29" y="43"/>
                  </a:lnTo>
                  <a:lnTo>
                    <a:pt x="20" y="24"/>
                  </a:lnTo>
                  <a:lnTo>
                    <a:pt x="9" y="18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" name="Freeform 1660"/>
            <p:cNvSpPr>
              <a:spLocks/>
            </p:cNvSpPr>
            <p:nvPr/>
          </p:nvSpPr>
          <p:spPr bwMode="auto">
            <a:xfrm>
              <a:off x="369888" y="3027363"/>
              <a:ext cx="11112" cy="11112"/>
            </a:xfrm>
            <a:custGeom>
              <a:avLst/>
              <a:gdLst>
                <a:gd name="T0" fmla="*/ 1667 w 20"/>
                <a:gd name="T1" fmla="*/ 654 h 17"/>
                <a:gd name="T2" fmla="*/ 2222 w 20"/>
                <a:gd name="T3" fmla="*/ 0 h 17"/>
                <a:gd name="T4" fmla="*/ 1667 w 20"/>
                <a:gd name="T5" fmla="*/ 3268 h 17"/>
                <a:gd name="T6" fmla="*/ 7223 w 20"/>
                <a:gd name="T7" fmla="*/ 8497 h 17"/>
                <a:gd name="T8" fmla="*/ 9445 w 20"/>
                <a:gd name="T9" fmla="*/ 9151 h 17"/>
                <a:gd name="T10" fmla="*/ 11112 w 20"/>
                <a:gd name="T11" fmla="*/ 10458 h 17"/>
                <a:gd name="T12" fmla="*/ 7223 w 20"/>
                <a:gd name="T13" fmla="*/ 11112 h 17"/>
                <a:gd name="T14" fmla="*/ 0 w 20"/>
                <a:gd name="T15" fmla="*/ 1961 h 17"/>
                <a:gd name="T16" fmla="*/ 1667 w 20"/>
                <a:gd name="T17" fmla="*/ 654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7">
                  <a:moveTo>
                    <a:pt x="3" y="1"/>
                  </a:moveTo>
                  <a:lnTo>
                    <a:pt x="4" y="0"/>
                  </a:lnTo>
                  <a:lnTo>
                    <a:pt x="3" y="5"/>
                  </a:lnTo>
                  <a:lnTo>
                    <a:pt x="13" y="13"/>
                  </a:lnTo>
                  <a:lnTo>
                    <a:pt x="17" y="14"/>
                  </a:lnTo>
                  <a:lnTo>
                    <a:pt x="20" y="16"/>
                  </a:lnTo>
                  <a:lnTo>
                    <a:pt x="13" y="17"/>
                  </a:lnTo>
                  <a:lnTo>
                    <a:pt x="0" y="3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" name="Freeform 1663"/>
            <p:cNvSpPr>
              <a:spLocks/>
            </p:cNvSpPr>
            <p:nvPr/>
          </p:nvSpPr>
          <p:spPr bwMode="auto">
            <a:xfrm>
              <a:off x="427038" y="3178175"/>
              <a:ext cx="4762" cy="1588"/>
            </a:xfrm>
            <a:custGeom>
              <a:avLst/>
              <a:gdLst>
                <a:gd name="T0" fmla="*/ 680 w 7"/>
                <a:gd name="T1" fmla="*/ 953 h 5"/>
                <a:gd name="T2" fmla="*/ 0 w 7"/>
                <a:gd name="T3" fmla="*/ 318 h 5"/>
                <a:gd name="T4" fmla="*/ 1361 w 7"/>
                <a:gd name="T5" fmla="*/ 0 h 5"/>
                <a:gd name="T6" fmla="*/ 3401 w 7"/>
                <a:gd name="T7" fmla="*/ 318 h 5"/>
                <a:gd name="T8" fmla="*/ 4762 w 7"/>
                <a:gd name="T9" fmla="*/ 1588 h 5"/>
                <a:gd name="T10" fmla="*/ 680 w 7"/>
                <a:gd name="T11" fmla="*/ 1588 h 5"/>
                <a:gd name="T12" fmla="*/ 680 w 7"/>
                <a:gd name="T13" fmla="*/ 953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5">
                  <a:moveTo>
                    <a:pt x="1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5"/>
                  </a:lnTo>
                  <a:lnTo>
                    <a:pt x="1" y="5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" name="Freeform 1664"/>
            <p:cNvSpPr>
              <a:spLocks/>
            </p:cNvSpPr>
            <p:nvPr/>
          </p:nvSpPr>
          <p:spPr bwMode="auto">
            <a:xfrm>
              <a:off x="444500" y="3203575"/>
              <a:ext cx="3175" cy="4763"/>
            </a:xfrm>
            <a:custGeom>
              <a:avLst/>
              <a:gdLst>
                <a:gd name="T0" fmla="*/ 397 w 8"/>
                <a:gd name="T1" fmla="*/ 0 h 8"/>
                <a:gd name="T2" fmla="*/ 0 w 8"/>
                <a:gd name="T3" fmla="*/ 1191 h 8"/>
                <a:gd name="T4" fmla="*/ 1984 w 8"/>
                <a:gd name="T5" fmla="*/ 2382 h 8"/>
                <a:gd name="T6" fmla="*/ 3175 w 8"/>
                <a:gd name="T7" fmla="*/ 1191 h 8"/>
                <a:gd name="T8" fmla="*/ 3175 w 8"/>
                <a:gd name="T9" fmla="*/ 4168 h 8"/>
                <a:gd name="T10" fmla="*/ 1984 w 8"/>
                <a:gd name="T11" fmla="*/ 4763 h 8"/>
                <a:gd name="T12" fmla="*/ 397 w 8"/>
                <a:gd name="T13" fmla="*/ 0 h 8"/>
                <a:gd name="T14" fmla="*/ 1984 w 8"/>
                <a:gd name="T15" fmla="*/ 4763 h 8"/>
                <a:gd name="T16" fmla="*/ 397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1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8" y="2"/>
                  </a:lnTo>
                  <a:lnTo>
                    <a:pt x="8" y="7"/>
                  </a:lnTo>
                  <a:lnTo>
                    <a:pt x="5" y="8"/>
                  </a:lnTo>
                  <a:lnTo>
                    <a:pt x="1" y="0"/>
                  </a:lnTo>
                  <a:lnTo>
                    <a:pt x="5" y="8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" name="Freeform 1666"/>
            <p:cNvSpPr>
              <a:spLocks/>
            </p:cNvSpPr>
            <p:nvPr/>
          </p:nvSpPr>
          <p:spPr bwMode="auto">
            <a:xfrm>
              <a:off x="558800" y="2903538"/>
              <a:ext cx="17463" cy="19050"/>
            </a:xfrm>
            <a:custGeom>
              <a:avLst/>
              <a:gdLst>
                <a:gd name="T0" fmla="*/ 15280 w 32"/>
                <a:gd name="T1" fmla="*/ 2801 h 34"/>
                <a:gd name="T2" fmla="*/ 17463 w 32"/>
                <a:gd name="T3" fmla="*/ 3922 h 34"/>
                <a:gd name="T4" fmla="*/ 15826 w 32"/>
                <a:gd name="T5" fmla="*/ 8404 h 34"/>
                <a:gd name="T6" fmla="*/ 15280 w 32"/>
                <a:gd name="T7" fmla="*/ 11766 h 34"/>
                <a:gd name="T8" fmla="*/ 14189 w 32"/>
                <a:gd name="T9" fmla="*/ 14568 h 34"/>
                <a:gd name="T10" fmla="*/ 5457 w 32"/>
                <a:gd name="T11" fmla="*/ 14007 h 34"/>
                <a:gd name="T12" fmla="*/ 1091 w 32"/>
                <a:gd name="T13" fmla="*/ 19050 h 34"/>
                <a:gd name="T14" fmla="*/ 0 w 32"/>
                <a:gd name="T15" fmla="*/ 17369 h 34"/>
                <a:gd name="T16" fmla="*/ 0 w 32"/>
                <a:gd name="T17" fmla="*/ 8965 h 34"/>
                <a:gd name="T18" fmla="*/ 9823 w 32"/>
                <a:gd name="T19" fmla="*/ 0 h 34"/>
                <a:gd name="T20" fmla="*/ 15280 w 32"/>
                <a:gd name="T21" fmla="*/ 2801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34">
                  <a:moveTo>
                    <a:pt x="28" y="5"/>
                  </a:moveTo>
                  <a:lnTo>
                    <a:pt x="32" y="7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6"/>
                  </a:lnTo>
                  <a:lnTo>
                    <a:pt x="10" y="25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18" y="0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" name="Freeform 1669"/>
            <p:cNvSpPr>
              <a:spLocks/>
            </p:cNvSpPr>
            <p:nvPr/>
          </p:nvSpPr>
          <p:spPr bwMode="auto">
            <a:xfrm>
              <a:off x="484188" y="2395538"/>
              <a:ext cx="701675" cy="881062"/>
            </a:xfrm>
            <a:custGeom>
              <a:avLst/>
              <a:gdLst>
                <a:gd name="T0" fmla="*/ 578344 w 1337"/>
                <a:gd name="T1" fmla="*/ 87634 h 1679"/>
                <a:gd name="T2" fmla="*/ 518515 w 1337"/>
                <a:gd name="T3" fmla="*/ 83961 h 1679"/>
                <a:gd name="T4" fmla="*/ 397808 w 1337"/>
                <a:gd name="T5" fmla="*/ 65069 h 1679"/>
                <a:gd name="T6" fmla="*/ 356873 w 1337"/>
                <a:gd name="T7" fmla="*/ 35159 h 1679"/>
                <a:gd name="T8" fmla="*/ 301243 w 1337"/>
                <a:gd name="T9" fmla="*/ 22564 h 1679"/>
                <a:gd name="T10" fmla="*/ 287598 w 1337"/>
                <a:gd name="T11" fmla="*/ 28337 h 1679"/>
                <a:gd name="T12" fmla="*/ 261882 w 1337"/>
                <a:gd name="T13" fmla="*/ 15218 h 1679"/>
                <a:gd name="T14" fmla="*/ 213599 w 1337"/>
                <a:gd name="T15" fmla="*/ 32010 h 1679"/>
                <a:gd name="T16" fmla="*/ 189457 w 1337"/>
                <a:gd name="T17" fmla="*/ 75565 h 1679"/>
                <a:gd name="T18" fmla="*/ 148522 w 1337"/>
                <a:gd name="T19" fmla="*/ 76614 h 1679"/>
                <a:gd name="T20" fmla="*/ 124381 w 1337"/>
                <a:gd name="T21" fmla="*/ 121218 h 1679"/>
                <a:gd name="T22" fmla="*/ 45659 w 1337"/>
                <a:gd name="T23" fmla="*/ 194684 h 1679"/>
                <a:gd name="T24" fmla="*/ 102863 w 1337"/>
                <a:gd name="T25" fmla="*/ 269199 h 1679"/>
                <a:gd name="T26" fmla="*/ 151671 w 1337"/>
                <a:gd name="T27" fmla="*/ 287565 h 1679"/>
                <a:gd name="T28" fmla="*/ 190507 w 1337"/>
                <a:gd name="T29" fmla="*/ 309080 h 1679"/>
                <a:gd name="T30" fmla="*/ 170564 w 1337"/>
                <a:gd name="T31" fmla="*/ 322724 h 1679"/>
                <a:gd name="T32" fmla="*/ 168465 w 1337"/>
                <a:gd name="T33" fmla="*/ 331120 h 1679"/>
                <a:gd name="T34" fmla="*/ 126480 w 1337"/>
                <a:gd name="T35" fmla="*/ 343714 h 1679"/>
                <a:gd name="T36" fmla="*/ 73474 w 1337"/>
                <a:gd name="T37" fmla="*/ 321149 h 1679"/>
                <a:gd name="T38" fmla="*/ 19418 w 1337"/>
                <a:gd name="T39" fmla="*/ 352635 h 1679"/>
                <a:gd name="T40" fmla="*/ 30439 w 1337"/>
                <a:gd name="T41" fmla="*/ 394615 h 1679"/>
                <a:gd name="T42" fmla="*/ 117558 w 1337"/>
                <a:gd name="T43" fmla="*/ 436595 h 1679"/>
                <a:gd name="T44" fmla="*/ 161118 w 1337"/>
                <a:gd name="T45" fmla="*/ 412457 h 1679"/>
                <a:gd name="T46" fmla="*/ 173188 w 1337"/>
                <a:gd name="T47" fmla="*/ 465457 h 1679"/>
                <a:gd name="T48" fmla="*/ 102339 w 1337"/>
                <a:gd name="T49" fmla="*/ 511110 h 1679"/>
                <a:gd name="T50" fmla="*/ 55105 w 1337"/>
                <a:gd name="T51" fmla="*/ 567259 h 1679"/>
                <a:gd name="T52" fmla="*/ 66126 w 1337"/>
                <a:gd name="T53" fmla="*/ 583002 h 1679"/>
                <a:gd name="T54" fmla="*/ 75048 w 1337"/>
                <a:gd name="T55" fmla="*/ 609764 h 1679"/>
                <a:gd name="T56" fmla="*/ 96566 w 1337"/>
                <a:gd name="T57" fmla="*/ 656992 h 1679"/>
                <a:gd name="T58" fmla="*/ 131203 w 1337"/>
                <a:gd name="T59" fmla="*/ 651744 h 1679"/>
                <a:gd name="T60" fmla="*/ 142749 w 1337"/>
                <a:gd name="T61" fmla="*/ 690576 h 1679"/>
                <a:gd name="T62" fmla="*/ 156394 w 1337"/>
                <a:gd name="T63" fmla="*/ 713665 h 1679"/>
                <a:gd name="T64" fmla="*/ 199429 w 1337"/>
                <a:gd name="T65" fmla="*/ 708418 h 1679"/>
                <a:gd name="T66" fmla="*/ 252435 w 1337"/>
                <a:gd name="T67" fmla="*/ 708943 h 1679"/>
                <a:gd name="T68" fmla="*/ 230918 w 1337"/>
                <a:gd name="T69" fmla="*/ 780309 h 1679"/>
                <a:gd name="T70" fmla="*/ 176337 w 1337"/>
                <a:gd name="T71" fmla="*/ 840131 h 1679"/>
                <a:gd name="T72" fmla="*/ 122281 w 1337"/>
                <a:gd name="T73" fmla="*/ 865844 h 1679"/>
                <a:gd name="T74" fmla="*/ 119133 w 1337"/>
                <a:gd name="T75" fmla="*/ 874765 h 1679"/>
                <a:gd name="T76" fmla="*/ 152196 w 1337"/>
                <a:gd name="T77" fmla="*/ 850102 h 1679"/>
                <a:gd name="T78" fmla="*/ 188933 w 1337"/>
                <a:gd name="T79" fmla="*/ 843804 h 1679"/>
                <a:gd name="T80" fmla="*/ 209400 w 1337"/>
                <a:gd name="T81" fmla="*/ 813893 h 1679"/>
                <a:gd name="T82" fmla="*/ 255059 w 1337"/>
                <a:gd name="T83" fmla="*/ 800775 h 1679"/>
                <a:gd name="T84" fmla="*/ 287598 w 1337"/>
                <a:gd name="T85" fmla="*/ 767190 h 1679"/>
                <a:gd name="T86" fmla="*/ 328533 w 1337"/>
                <a:gd name="T87" fmla="*/ 730982 h 1679"/>
                <a:gd name="T88" fmla="*/ 335880 w 1337"/>
                <a:gd name="T89" fmla="*/ 680606 h 1679"/>
                <a:gd name="T90" fmla="*/ 351625 w 1337"/>
                <a:gd name="T91" fmla="*/ 644398 h 1679"/>
                <a:gd name="T92" fmla="*/ 412503 w 1337"/>
                <a:gd name="T93" fmla="*/ 598744 h 1679"/>
                <a:gd name="T94" fmla="*/ 411978 w 1337"/>
                <a:gd name="T95" fmla="*/ 611338 h 1679"/>
                <a:gd name="T96" fmla="*/ 390986 w 1337"/>
                <a:gd name="T97" fmla="*/ 680081 h 1679"/>
                <a:gd name="T98" fmla="*/ 395709 w 1337"/>
                <a:gd name="T99" fmla="*/ 689002 h 1679"/>
                <a:gd name="T100" fmla="*/ 436644 w 1337"/>
                <a:gd name="T101" fmla="*/ 657517 h 1679"/>
                <a:gd name="T102" fmla="*/ 466034 w 1337"/>
                <a:gd name="T103" fmla="*/ 637576 h 1679"/>
                <a:gd name="T104" fmla="*/ 461835 w 1337"/>
                <a:gd name="T105" fmla="*/ 616061 h 1679"/>
                <a:gd name="T106" fmla="*/ 490175 w 1337"/>
                <a:gd name="T107" fmla="*/ 611338 h 1679"/>
                <a:gd name="T108" fmla="*/ 516941 w 1337"/>
                <a:gd name="T109" fmla="*/ 625507 h 1679"/>
                <a:gd name="T110" fmla="*/ 548430 w 1337"/>
                <a:gd name="T111" fmla="*/ 645972 h 1679"/>
                <a:gd name="T112" fmla="*/ 599861 w 1337"/>
                <a:gd name="T113" fmla="*/ 654368 h 1679"/>
                <a:gd name="T114" fmla="*/ 676484 w 1337"/>
                <a:gd name="T115" fmla="*/ 668012 h 1679"/>
                <a:gd name="T116" fmla="*/ 664938 w 1337"/>
                <a:gd name="T117" fmla="*/ 682705 h 1679"/>
                <a:gd name="T118" fmla="*/ 701675 w 1337"/>
                <a:gd name="T119" fmla="*/ 684279 h 16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37" h="1679">
                  <a:moveTo>
                    <a:pt x="1214" y="1199"/>
                  </a:moveTo>
                  <a:lnTo>
                    <a:pt x="1214" y="218"/>
                  </a:lnTo>
                  <a:lnTo>
                    <a:pt x="1211" y="215"/>
                  </a:lnTo>
                  <a:lnTo>
                    <a:pt x="1205" y="215"/>
                  </a:lnTo>
                  <a:lnTo>
                    <a:pt x="1204" y="221"/>
                  </a:lnTo>
                  <a:lnTo>
                    <a:pt x="1200" y="229"/>
                  </a:lnTo>
                  <a:lnTo>
                    <a:pt x="1197" y="226"/>
                  </a:lnTo>
                  <a:lnTo>
                    <a:pt x="1189" y="212"/>
                  </a:lnTo>
                  <a:lnTo>
                    <a:pt x="1167" y="204"/>
                  </a:lnTo>
                  <a:lnTo>
                    <a:pt x="1165" y="199"/>
                  </a:lnTo>
                  <a:lnTo>
                    <a:pt x="1150" y="191"/>
                  </a:lnTo>
                  <a:lnTo>
                    <a:pt x="1150" y="188"/>
                  </a:lnTo>
                  <a:lnTo>
                    <a:pt x="1145" y="182"/>
                  </a:lnTo>
                  <a:lnTo>
                    <a:pt x="1114" y="166"/>
                  </a:lnTo>
                  <a:lnTo>
                    <a:pt x="1111" y="169"/>
                  </a:lnTo>
                  <a:lnTo>
                    <a:pt x="1106" y="169"/>
                  </a:lnTo>
                  <a:lnTo>
                    <a:pt x="1102" y="167"/>
                  </a:lnTo>
                  <a:lnTo>
                    <a:pt x="1103" y="176"/>
                  </a:lnTo>
                  <a:lnTo>
                    <a:pt x="1100" y="181"/>
                  </a:lnTo>
                  <a:lnTo>
                    <a:pt x="1095" y="172"/>
                  </a:lnTo>
                  <a:lnTo>
                    <a:pt x="1090" y="169"/>
                  </a:lnTo>
                  <a:lnTo>
                    <a:pt x="1086" y="172"/>
                  </a:lnTo>
                  <a:lnTo>
                    <a:pt x="1064" y="175"/>
                  </a:lnTo>
                  <a:lnTo>
                    <a:pt x="1063" y="178"/>
                  </a:lnTo>
                  <a:lnTo>
                    <a:pt x="1053" y="184"/>
                  </a:lnTo>
                  <a:lnTo>
                    <a:pt x="1045" y="184"/>
                  </a:lnTo>
                  <a:lnTo>
                    <a:pt x="1039" y="179"/>
                  </a:lnTo>
                  <a:lnTo>
                    <a:pt x="1038" y="184"/>
                  </a:lnTo>
                  <a:lnTo>
                    <a:pt x="1022" y="183"/>
                  </a:lnTo>
                  <a:lnTo>
                    <a:pt x="1021" y="181"/>
                  </a:lnTo>
                  <a:lnTo>
                    <a:pt x="1023" y="176"/>
                  </a:lnTo>
                  <a:lnTo>
                    <a:pt x="1005" y="174"/>
                  </a:lnTo>
                  <a:lnTo>
                    <a:pt x="997" y="165"/>
                  </a:lnTo>
                  <a:lnTo>
                    <a:pt x="988" y="160"/>
                  </a:lnTo>
                  <a:lnTo>
                    <a:pt x="946" y="163"/>
                  </a:lnTo>
                  <a:lnTo>
                    <a:pt x="920" y="151"/>
                  </a:lnTo>
                  <a:lnTo>
                    <a:pt x="911" y="149"/>
                  </a:lnTo>
                  <a:lnTo>
                    <a:pt x="904" y="142"/>
                  </a:lnTo>
                  <a:lnTo>
                    <a:pt x="890" y="137"/>
                  </a:lnTo>
                  <a:lnTo>
                    <a:pt x="876" y="137"/>
                  </a:lnTo>
                  <a:lnTo>
                    <a:pt x="875" y="129"/>
                  </a:lnTo>
                  <a:lnTo>
                    <a:pt x="842" y="117"/>
                  </a:lnTo>
                  <a:lnTo>
                    <a:pt x="824" y="117"/>
                  </a:lnTo>
                  <a:lnTo>
                    <a:pt x="818" y="122"/>
                  </a:lnTo>
                  <a:lnTo>
                    <a:pt x="796" y="130"/>
                  </a:lnTo>
                  <a:lnTo>
                    <a:pt x="797" y="125"/>
                  </a:lnTo>
                  <a:lnTo>
                    <a:pt x="804" y="123"/>
                  </a:lnTo>
                  <a:lnTo>
                    <a:pt x="802" y="118"/>
                  </a:lnTo>
                  <a:lnTo>
                    <a:pt x="797" y="116"/>
                  </a:lnTo>
                  <a:lnTo>
                    <a:pt x="789" y="115"/>
                  </a:lnTo>
                  <a:lnTo>
                    <a:pt x="758" y="124"/>
                  </a:lnTo>
                  <a:lnTo>
                    <a:pt x="734" y="121"/>
                  </a:lnTo>
                  <a:lnTo>
                    <a:pt x="741" y="115"/>
                  </a:lnTo>
                  <a:lnTo>
                    <a:pt x="742" y="109"/>
                  </a:lnTo>
                  <a:lnTo>
                    <a:pt x="712" y="109"/>
                  </a:lnTo>
                  <a:lnTo>
                    <a:pt x="707" y="106"/>
                  </a:lnTo>
                  <a:lnTo>
                    <a:pt x="724" y="105"/>
                  </a:lnTo>
                  <a:lnTo>
                    <a:pt x="720" y="99"/>
                  </a:lnTo>
                  <a:lnTo>
                    <a:pt x="712" y="99"/>
                  </a:lnTo>
                  <a:lnTo>
                    <a:pt x="710" y="94"/>
                  </a:lnTo>
                  <a:lnTo>
                    <a:pt x="716" y="82"/>
                  </a:lnTo>
                  <a:lnTo>
                    <a:pt x="716" y="72"/>
                  </a:lnTo>
                  <a:lnTo>
                    <a:pt x="701" y="66"/>
                  </a:lnTo>
                  <a:lnTo>
                    <a:pt x="688" y="66"/>
                  </a:lnTo>
                  <a:lnTo>
                    <a:pt x="690" y="79"/>
                  </a:lnTo>
                  <a:lnTo>
                    <a:pt x="688" y="75"/>
                  </a:lnTo>
                  <a:lnTo>
                    <a:pt x="682" y="79"/>
                  </a:lnTo>
                  <a:lnTo>
                    <a:pt x="680" y="67"/>
                  </a:lnTo>
                  <a:lnTo>
                    <a:pt x="675" y="58"/>
                  </a:lnTo>
                  <a:lnTo>
                    <a:pt x="658" y="59"/>
                  </a:lnTo>
                  <a:lnTo>
                    <a:pt x="644" y="69"/>
                  </a:lnTo>
                  <a:lnTo>
                    <a:pt x="640" y="62"/>
                  </a:lnTo>
                  <a:lnTo>
                    <a:pt x="635" y="66"/>
                  </a:lnTo>
                  <a:lnTo>
                    <a:pt x="629" y="75"/>
                  </a:lnTo>
                  <a:lnTo>
                    <a:pt x="623" y="75"/>
                  </a:lnTo>
                  <a:lnTo>
                    <a:pt x="618" y="69"/>
                  </a:lnTo>
                  <a:lnTo>
                    <a:pt x="609" y="69"/>
                  </a:lnTo>
                  <a:lnTo>
                    <a:pt x="604" y="65"/>
                  </a:lnTo>
                  <a:lnTo>
                    <a:pt x="607" y="58"/>
                  </a:lnTo>
                  <a:lnTo>
                    <a:pt x="599" y="38"/>
                  </a:lnTo>
                  <a:lnTo>
                    <a:pt x="584" y="33"/>
                  </a:lnTo>
                  <a:lnTo>
                    <a:pt x="585" y="40"/>
                  </a:lnTo>
                  <a:lnTo>
                    <a:pt x="579" y="35"/>
                  </a:lnTo>
                  <a:lnTo>
                    <a:pt x="580" y="44"/>
                  </a:lnTo>
                  <a:lnTo>
                    <a:pt x="574" y="43"/>
                  </a:lnTo>
                  <a:lnTo>
                    <a:pt x="569" y="48"/>
                  </a:lnTo>
                  <a:lnTo>
                    <a:pt x="567" y="60"/>
                  </a:lnTo>
                  <a:lnTo>
                    <a:pt x="575" y="69"/>
                  </a:lnTo>
                  <a:lnTo>
                    <a:pt x="574" y="76"/>
                  </a:lnTo>
                  <a:lnTo>
                    <a:pt x="576" y="86"/>
                  </a:lnTo>
                  <a:lnTo>
                    <a:pt x="568" y="85"/>
                  </a:lnTo>
                  <a:lnTo>
                    <a:pt x="567" y="78"/>
                  </a:lnTo>
                  <a:lnTo>
                    <a:pt x="562" y="72"/>
                  </a:lnTo>
                  <a:lnTo>
                    <a:pt x="558" y="79"/>
                  </a:lnTo>
                  <a:lnTo>
                    <a:pt x="554" y="69"/>
                  </a:lnTo>
                  <a:lnTo>
                    <a:pt x="551" y="79"/>
                  </a:lnTo>
                  <a:lnTo>
                    <a:pt x="536" y="69"/>
                  </a:lnTo>
                  <a:lnTo>
                    <a:pt x="529" y="68"/>
                  </a:lnTo>
                  <a:lnTo>
                    <a:pt x="527" y="70"/>
                  </a:lnTo>
                  <a:lnTo>
                    <a:pt x="533" y="55"/>
                  </a:lnTo>
                  <a:lnTo>
                    <a:pt x="538" y="58"/>
                  </a:lnTo>
                  <a:lnTo>
                    <a:pt x="548" y="54"/>
                  </a:lnTo>
                  <a:lnTo>
                    <a:pt x="562" y="41"/>
                  </a:lnTo>
                  <a:lnTo>
                    <a:pt x="563" y="35"/>
                  </a:lnTo>
                  <a:lnTo>
                    <a:pt x="562" y="29"/>
                  </a:lnTo>
                  <a:lnTo>
                    <a:pt x="556" y="23"/>
                  </a:lnTo>
                  <a:lnTo>
                    <a:pt x="539" y="26"/>
                  </a:lnTo>
                  <a:lnTo>
                    <a:pt x="538" y="24"/>
                  </a:lnTo>
                  <a:lnTo>
                    <a:pt x="537" y="15"/>
                  </a:lnTo>
                  <a:lnTo>
                    <a:pt x="530" y="10"/>
                  </a:lnTo>
                  <a:lnTo>
                    <a:pt x="524" y="12"/>
                  </a:lnTo>
                  <a:lnTo>
                    <a:pt x="518" y="8"/>
                  </a:lnTo>
                  <a:lnTo>
                    <a:pt x="511" y="0"/>
                  </a:lnTo>
                  <a:lnTo>
                    <a:pt x="507" y="4"/>
                  </a:lnTo>
                  <a:lnTo>
                    <a:pt x="505" y="9"/>
                  </a:lnTo>
                  <a:lnTo>
                    <a:pt x="500" y="15"/>
                  </a:lnTo>
                  <a:lnTo>
                    <a:pt x="499" y="21"/>
                  </a:lnTo>
                  <a:lnTo>
                    <a:pt x="497" y="20"/>
                  </a:lnTo>
                  <a:lnTo>
                    <a:pt x="499" y="29"/>
                  </a:lnTo>
                  <a:lnTo>
                    <a:pt x="496" y="31"/>
                  </a:lnTo>
                  <a:lnTo>
                    <a:pt x="491" y="29"/>
                  </a:lnTo>
                  <a:lnTo>
                    <a:pt x="488" y="30"/>
                  </a:lnTo>
                  <a:lnTo>
                    <a:pt x="477" y="51"/>
                  </a:lnTo>
                  <a:lnTo>
                    <a:pt x="455" y="71"/>
                  </a:lnTo>
                  <a:lnTo>
                    <a:pt x="436" y="71"/>
                  </a:lnTo>
                  <a:lnTo>
                    <a:pt x="437" y="75"/>
                  </a:lnTo>
                  <a:lnTo>
                    <a:pt x="416" y="79"/>
                  </a:lnTo>
                  <a:lnTo>
                    <a:pt x="400" y="75"/>
                  </a:lnTo>
                  <a:lnTo>
                    <a:pt x="404" y="79"/>
                  </a:lnTo>
                  <a:lnTo>
                    <a:pt x="396" y="83"/>
                  </a:lnTo>
                  <a:lnTo>
                    <a:pt x="398" y="93"/>
                  </a:lnTo>
                  <a:lnTo>
                    <a:pt x="385" y="84"/>
                  </a:lnTo>
                  <a:lnTo>
                    <a:pt x="391" y="76"/>
                  </a:lnTo>
                  <a:lnTo>
                    <a:pt x="394" y="69"/>
                  </a:lnTo>
                  <a:lnTo>
                    <a:pt x="404" y="65"/>
                  </a:lnTo>
                  <a:lnTo>
                    <a:pt x="407" y="61"/>
                  </a:lnTo>
                  <a:lnTo>
                    <a:pt x="379" y="73"/>
                  </a:lnTo>
                  <a:lnTo>
                    <a:pt x="369" y="83"/>
                  </a:lnTo>
                  <a:lnTo>
                    <a:pt x="366" y="90"/>
                  </a:lnTo>
                  <a:lnTo>
                    <a:pt x="366" y="93"/>
                  </a:lnTo>
                  <a:lnTo>
                    <a:pt x="359" y="96"/>
                  </a:lnTo>
                  <a:lnTo>
                    <a:pt x="362" y="100"/>
                  </a:lnTo>
                  <a:lnTo>
                    <a:pt x="369" y="102"/>
                  </a:lnTo>
                  <a:lnTo>
                    <a:pt x="372" y="112"/>
                  </a:lnTo>
                  <a:lnTo>
                    <a:pt x="379" y="116"/>
                  </a:lnTo>
                  <a:lnTo>
                    <a:pt x="387" y="114"/>
                  </a:lnTo>
                  <a:lnTo>
                    <a:pt x="376" y="119"/>
                  </a:lnTo>
                  <a:lnTo>
                    <a:pt x="369" y="118"/>
                  </a:lnTo>
                  <a:lnTo>
                    <a:pt x="367" y="128"/>
                  </a:lnTo>
                  <a:lnTo>
                    <a:pt x="369" y="134"/>
                  </a:lnTo>
                  <a:lnTo>
                    <a:pt x="369" y="144"/>
                  </a:lnTo>
                  <a:lnTo>
                    <a:pt x="365" y="150"/>
                  </a:lnTo>
                  <a:lnTo>
                    <a:pt x="361" y="144"/>
                  </a:lnTo>
                  <a:lnTo>
                    <a:pt x="361" y="134"/>
                  </a:lnTo>
                  <a:lnTo>
                    <a:pt x="354" y="139"/>
                  </a:lnTo>
                  <a:lnTo>
                    <a:pt x="359" y="130"/>
                  </a:lnTo>
                  <a:lnTo>
                    <a:pt x="358" y="120"/>
                  </a:lnTo>
                  <a:lnTo>
                    <a:pt x="362" y="115"/>
                  </a:lnTo>
                  <a:lnTo>
                    <a:pt x="361" y="108"/>
                  </a:lnTo>
                  <a:lnTo>
                    <a:pt x="353" y="104"/>
                  </a:lnTo>
                  <a:lnTo>
                    <a:pt x="331" y="121"/>
                  </a:lnTo>
                  <a:lnTo>
                    <a:pt x="331" y="125"/>
                  </a:lnTo>
                  <a:lnTo>
                    <a:pt x="341" y="119"/>
                  </a:lnTo>
                  <a:lnTo>
                    <a:pt x="333" y="129"/>
                  </a:lnTo>
                  <a:lnTo>
                    <a:pt x="298" y="152"/>
                  </a:lnTo>
                  <a:lnTo>
                    <a:pt x="283" y="154"/>
                  </a:lnTo>
                  <a:lnTo>
                    <a:pt x="275" y="165"/>
                  </a:lnTo>
                  <a:lnTo>
                    <a:pt x="278" y="158"/>
                  </a:lnTo>
                  <a:lnTo>
                    <a:pt x="278" y="151"/>
                  </a:lnTo>
                  <a:lnTo>
                    <a:pt x="283" y="146"/>
                  </a:lnTo>
                  <a:lnTo>
                    <a:pt x="274" y="144"/>
                  </a:lnTo>
                  <a:lnTo>
                    <a:pt x="265" y="165"/>
                  </a:lnTo>
                  <a:lnTo>
                    <a:pt x="264" y="174"/>
                  </a:lnTo>
                  <a:lnTo>
                    <a:pt x="278" y="188"/>
                  </a:lnTo>
                  <a:lnTo>
                    <a:pt x="287" y="192"/>
                  </a:lnTo>
                  <a:lnTo>
                    <a:pt x="288" y="197"/>
                  </a:lnTo>
                  <a:lnTo>
                    <a:pt x="265" y="185"/>
                  </a:lnTo>
                  <a:lnTo>
                    <a:pt x="261" y="180"/>
                  </a:lnTo>
                  <a:lnTo>
                    <a:pt x="254" y="178"/>
                  </a:lnTo>
                  <a:lnTo>
                    <a:pt x="233" y="208"/>
                  </a:lnTo>
                  <a:lnTo>
                    <a:pt x="241" y="211"/>
                  </a:lnTo>
                  <a:lnTo>
                    <a:pt x="259" y="213"/>
                  </a:lnTo>
                  <a:lnTo>
                    <a:pt x="256" y="215"/>
                  </a:lnTo>
                  <a:lnTo>
                    <a:pt x="234" y="215"/>
                  </a:lnTo>
                  <a:lnTo>
                    <a:pt x="229" y="217"/>
                  </a:lnTo>
                  <a:lnTo>
                    <a:pt x="228" y="219"/>
                  </a:lnTo>
                  <a:lnTo>
                    <a:pt x="237" y="231"/>
                  </a:lnTo>
                  <a:lnTo>
                    <a:pt x="246" y="236"/>
                  </a:lnTo>
                  <a:lnTo>
                    <a:pt x="244" y="241"/>
                  </a:lnTo>
                  <a:lnTo>
                    <a:pt x="228" y="228"/>
                  </a:lnTo>
                  <a:lnTo>
                    <a:pt x="229" y="236"/>
                  </a:lnTo>
                  <a:lnTo>
                    <a:pt x="222" y="262"/>
                  </a:lnTo>
                  <a:lnTo>
                    <a:pt x="220" y="265"/>
                  </a:lnTo>
                  <a:lnTo>
                    <a:pt x="219" y="252"/>
                  </a:lnTo>
                  <a:lnTo>
                    <a:pt x="203" y="292"/>
                  </a:lnTo>
                  <a:lnTo>
                    <a:pt x="183" y="311"/>
                  </a:lnTo>
                  <a:lnTo>
                    <a:pt x="104" y="329"/>
                  </a:lnTo>
                  <a:lnTo>
                    <a:pt x="95" y="328"/>
                  </a:lnTo>
                  <a:lnTo>
                    <a:pt x="102" y="325"/>
                  </a:lnTo>
                  <a:lnTo>
                    <a:pt x="101" y="322"/>
                  </a:lnTo>
                  <a:lnTo>
                    <a:pt x="83" y="324"/>
                  </a:lnTo>
                  <a:lnTo>
                    <a:pt x="80" y="372"/>
                  </a:lnTo>
                  <a:lnTo>
                    <a:pt x="83" y="373"/>
                  </a:lnTo>
                  <a:lnTo>
                    <a:pt x="87" y="371"/>
                  </a:lnTo>
                  <a:lnTo>
                    <a:pt x="82" y="376"/>
                  </a:lnTo>
                  <a:lnTo>
                    <a:pt x="71" y="381"/>
                  </a:lnTo>
                  <a:lnTo>
                    <a:pt x="68" y="387"/>
                  </a:lnTo>
                  <a:lnTo>
                    <a:pt x="63" y="386"/>
                  </a:lnTo>
                  <a:lnTo>
                    <a:pt x="69" y="381"/>
                  </a:lnTo>
                  <a:lnTo>
                    <a:pt x="72" y="374"/>
                  </a:lnTo>
                  <a:lnTo>
                    <a:pt x="57" y="384"/>
                  </a:lnTo>
                  <a:lnTo>
                    <a:pt x="55" y="389"/>
                  </a:lnTo>
                  <a:lnTo>
                    <a:pt x="82" y="400"/>
                  </a:lnTo>
                  <a:lnTo>
                    <a:pt x="96" y="418"/>
                  </a:lnTo>
                  <a:lnTo>
                    <a:pt x="114" y="429"/>
                  </a:lnTo>
                  <a:lnTo>
                    <a:pt x="124" y="432"/>
                  </a:lnTo>
                  <a:lnTo>
                    <a:pt x="179" y="481"/>
                  </a:lnTo>
                  <a:lnTo>
                    <a:pt x="179" y="485"/>
                  </a:lnTo>
                  <a:lnTo>
                    <a:pt x="187" y="491"/>
                  </a:lnTo>
                  <a:lnTo>
                    <a:pt x="192" y="509"/>
                  </a:lnTo>
                  <a:lnTo>
                    <a:pt x="196" y="513"/>
                  </a:lnTo>
                  <a:lnTo>
                    <a:pt x="194" y="515"/>
                  </a:lnTo>
                  <a:lnTo>
                    <a:pt x="198" y="537"/>
                  </a:lnTo>
                  <a:lnTo>
                    <a:pt x="237" y="553"/>
                  </a:lnTo>
                  <a:lnTo>
                    <a:pt x="235" y="549"/>
                  </a:lnTo>
                  <a:lnTo>
                    <a:pt x="238" y="545"/>
                  </a:lnTo>
                  <a:lnTo>
                    <a:pt x="240" y="539"/>
                  </a:lnTo>
                  <a:lnTo>
                    <a:pt x="252" y="540"/>
                  </a:lnTo>
                  <a:lnTo>
                    <a:pt x="252" y="537"/>
                  </a:lnTo>
                  <a:lnTo>
                    <a:pt x="250" y="532"/>
                  </a:lnTo>
                  <a:lnTo>
                    <a:pt x="256" y="530"/>
                  </a:lnTo>
                  <a:lnTo>
                    <a:pt x="258" y="531"/>
                  </a:lnTo>
                  <a:lnTo>
                    <a:pt x="248" y="550"/>
                  </a:lnTo>
                  <a:lnTo>
                    <a:pt x="252" y="554"/>
                  </a:lnTo>
                  <a:lnTo>
                    <a:pt x="260" y="548"/>
                  </a:lnTo>
                  <a:lnTo>
                    <a:pt x="273" y="545"/>
                  </a:lnTo>
                  <a:lnTo>
                    <a:pt x="283" y="546"/>
                  </a:lnTo>
                  <a:lnTo>
                    <a:pt x="289" y="548"/>
                  </a:lnTo>
                  <a:lnTo>
                    <a:pt x="295" y="554"/>
                  </a:lnTo>
                  <a:lnTo>
                    <a:pt x="292" y="558"/>
                  </a:lnTo>
                  <a:lnTo>
                    <a:pt x="284" y="561"/>
                  </a:lnTo>
                  <a:lnTo>
                    <a:pt x="279" y="576"/>
                  </a:lnTo>
                  <a:lnTo>
                    <a:pt x="290" y="593"/>
                  </a:lnTo>
                  <a:lnTo>
                    <a:pt x="303" y="602"/>
                  </a:lnTo>
                  <a:lnTo>
                    <a:pt x="305" y="598"/>
                  </a:lnTo>
                  <a:lnTo>
                    <a:pt x="305" y="588"/>
                  </a:lnTo>
                  <a:lnTo>
                    <a:pt x="308" y="585"/>
                  </a:lnTo>
                  <a:lnTo>
                    <a:pt x="307" y="594"/>
                  </a:lnTo>
                  <a:lnTo>
                    <a:pt x="310" y="595"/>
                  </a:lnTo>
                  <a:lnTo>
                    <a:pt x="312" y="590"/>
                  </a:lnTo>
                  <a:lnTo>
                    <a:pt x="326" y="589"/>
                  </a:lnTo>
                  <a:lnTo>
                    <a:pt x="339" y="598"/>
                  </a:lnTo>
                  <a:lnTo>
                    <a:pt x="349" y="595"/>
                  </a:lnTo>
                  <a:lnTo>
                    <a:pt x="356" y="587"/>
                  </a:lnTo>
                  <a:lnTo>
                    <a:pt x="363" y="589"/>
                  </a:lnTo>
                  <a:lnTo>
                    <a:pt x="369" y="585"/>
                  </a:lnTo>
                  <a:lnTo>
                    <a:pt x="382" y="586"/>
                  </a:lnTo>
                  <a:lnTo>
                    <a:pt x="378" y="591"/>
                  </a:lnTo>
                  <a:lnTo>
                    <a:pt x="359" y="598"/>
                  </a:lnTo>
                  <a:lnTo>
                    <a:pt x="355" y="605"/>
                  </a:lnTo>
                  <a:lnTo>
                    <a:pt x="360" y="607"/>
                  </a:lnTo>
                  <a:lnTo>
                    <a:pt x="362" y="603"/>
                  </a:lnTo>
                  <a:lnTo>
                    <a:pt x="380" y="596"/>
                  </a:lnTo>
                  <a:lnTo>
                    <a:pt x="385" y="599"/>
                  </a:lnTo>
                  <a:lnTo>
                    <a:pt x="385" y="605"/>
                  </a:lnTo>
                  <a:lnTo>
                    <a:pt x="378" y="610"/>
                  </a:lnTo>
                  <a:lnTo>
                    <a:pt x="361" y="612"/>
                  </a:lnTo>
                  <a:lnTo>
                    <a:pt x="354" y="615"/>
                  </a:lnTo>
                  <a:lnTo>
                    <a:pt x="351" y="619"/>
                  </a:lnTo>
                  <a:lnTo>
                    <a:pt x="335" y="622"/>
                  </a:lnTo>
                  <a:lnTo>
                    <a:pt x="329" y="621"/>
                  </a:lnTo>
                  <a:lnTo>
                    <a:pt x="325" y="615"/>
                  </a:lnTo>
                  <a:lnTo>
                    <a:pt x="319" y="612"/>
                  </a:lnTo>
                  <a:lnTo>
                    <a:pt x="317" y="609"/>
                  </a:lnTo>
                  <a:lnTo>
                    <a:pt x="311" y="608"/>
                  </a:lnTo>
                  <a:lnTo>
                    <a:pt x="310" y="603"/>
                  </a:lnTo>
                  <a:lnTo>
                    <a:pt x="306" y="604"/>
                  </a:lnTo>
                  <a:lnTo>
                    <a:pt x="300" y="609"/>
                  </a:lnTo>
                  <a:lnTo>
                    <a:pt x="286" y="609"/>
                  </a:lnTo>
                  <a:lnTo>
                    <a:pt x="278" y="602"/>
                  </a:lnTo>
                  <a:lnTo>
                    <a:pt x="271" y="587"/>
                  </a:lnTo>
                  <a:lnTo>
                    <a:pt x="280" y="609"/>
                  </a:lnTo>
                  <a:lnTo>
                    <a:pt x="276" y="618"/>
                  </a:lnTo>
                  <a:lnTo>
                    <a:pt x="276" y="627"/>
                  </a:lnTo>
                  <a:lnTo>
                    <a:pt x="282" y="629"/>
                  </a:lnTo>
                  <a:lnTo>
                    <a:pt x="280" y="626"/>
                  </a:lnTo>
                  <a:lnTo>
                    <a:pt x="284" y="617"/>
                  </a:lnTo>
                  <a:lnTo>
                    <a:pt x="316" y="625"/>
                  </a:lnTo>
                  <a:lnTo>
                    <a:pt x="321" y="631"/>
                  </a:lnTo>
                  <a:lnTo>
                    <a:pt x="320" y="638"/>
                  </a:lnTo>
                  <a:lnTo>
                    <a:pt x="313" y="647"/>
                  </a:lnTo>
                  <a:lnTo>
                    <a:pt x="314" y="643"/>
                  </a:lnTo>
                  <a:lnTo>
                    <a:pt x="312" y="637"/>
                  </a:lnTo>
                  <a:lnTo>
                    <a:pt x="296" y="631"/>
                  </a:lnTo>
                  <a:lnTo>
                    <a:pt x="285" y="656"/>
                  </a:lnTo>
                  <a:lnTo>
                    <a:pt x="285" y="662"/>
                  </a:lnTo>
                  <a:lnTo>
                    <a:pt x="282" y="665"/>
                  </a:lnTo>
                  <a:lnTo>
                    <a:pt x="277" y="663"/>
                  </a:lnTo>
                  <a:lnTo>
                    <a:pt x="274" y="658"/>
                  </a:lnTo>
                  <a:lnTo>
                    <a:pt x="270" y="653"/>
                  </a:lnTo>
                  <a:lnTo>
                    <a:pt x="263" y="655"/>
                  </a:lnTo>
                  <a:lnTo>
                    <a:pt x="261" y="657"/>
                  </a:lnTo>
                  <a:lnTo>
                    <a:pt x="257" y="654"/>
                  </a:lnTo>
                  <a:lnTo>
                    <a:pt x="246" y="656"/>
                  </a:lnTo>
                  <a:lnTo>
                    <a:pt x="245" y="652"/>
                  </a:lnTo>
                  <a:lnTo>
                    <a:pt x="241" y="655"/>
                  </a:lnTo>
                  <a:lnTo>
                    <a:pt x="242" y="650"/>
                  </a:lnTo>
                  <a:lnTo>
                    <a:pt x="236" y="651"/>
                  </a:lnTo>
                  <a:lnTo>
                    <a:pt x="233" y="656"/>
                  </a:lnTo>
                  <a:lnTo>
                    <a:pt x="229" y="654"/>
                  </a:lnTo>
                  <a:lnTo>
                    <a:pt x="199" y="654"/>
                  </a:lnTo>
                  <a:lnTo>
                    <a:pt x="192" y="648"/>
                  </a:lnTo>
                  <a:lnTo>
                    <a:pt x="192" y="640"/>
                  </a:lnTo>
                  <a:lnTo>
                    <a:pt x="180" y="639"/>
                  </a:lnTo>
                  <a:lnTo>
                    <a:pt x="193" y="628"/>
                  </a:lnTo>
                  <a:lnTo>
                    <a:pt x="192" y="619"/>
                  </a:lnTo>
                  <a:lnTo>
                    <a:pt x="194" y="609"/>
                  </a:lnTo>
                  <a:lnTo>
                    <a:pt x="192" y="602"/>
                  </a:lnTo>
                  <a:lnTo>
                    <a:pt x="184" y="597"/>
                  </a:lnTo>
                  <a:lnTo>
                    <a:pt x="187" y="595"/>
                  </a:lnTo>
                  <a:lnTo>
                    <a:pt x="199" y="594"/>
                  </a:lnTo>
                  <a:lnTo>
                    <a:pt x="153" y="596"/>
                  </a:lnTo>
                  <a:lnTo>
                    <a:pt x="140" y="612"/>
                  </a:lnTo>
                  <a:lnTo>
                    <a:pt x="130" y="613"/>
                  </a:lnTo>
                  <a:lnTo>
                    <a:pt x="125" y="617"/>
                  </a:lnTo>
                  <a:lnTo>
                    <a:pt x="121" y="615"/>
                  </a:lnTo>
                  <a:lnTo>
                    <a:pt x="103" y="632"/>
                  </a:lnTo>
                  <a:lnTo>
                    <a:pt x="110" y="638"/>
                  </a:lnTo>
                  <a:lnTo>
                    <a:pt x="115" y="646"/>
                  </a:lnTo>
                  <a:lnTo>
                    <a:pt x="111" y="648"/>
                  </a:lnTo>
                  <a:lnTo>
                    <a:pt x="94" y="649"/>
                  </a:lnTo>
                  <a:lnTo>
                    <a:pt x="89" y="646"/>
                  </a:lnTo>
                  <a:lnTo>
                    <a:pt x="88" y="641"/>
                  </a:lnTo>
                  <a:lnTo>
                    <a:pt x="62" y="656"/>
                  </a:lnTo>
                  <a:lnTo>
                    <a:pt x="58" y="663"/>
                  </a:lnTo>
                  <a:lnTo>
                    <a:pt x="54" y="661"/>
                  </a:lnTo>
                  <a:lnTo>
                    <a:pt x="53" y="666"/>
                  </a:lnTo>
                  <a:lnTo>
                    <a:pt x="49" y="673"/>
                  </a:lnTo>
                  <a:lnTo>
                    <a:pt x="41" y="677"/>
                  </a:lnTo>
                  <a:lnTo>
                    <a:pt x="37" y="672"/>
                  </a:lnTo>
                  <a:lnTo>
                    <a:pt x="29" y="678"/>
                  </a:lnTo>
                  <a:lnTo>
                    <a:pt x="26" y="683"/>
                  </a:lnTo>
                  <a:lnTo>
                    <a:pt x="26" y="687"/>
                  </a:lnTo>
                  <a:lnTo>
                    <a:pt x="27" y="689"/>
                  </a:lnTo>
                  <a:lnTo>
                    <a:pt x="9" y="700"/>
                  </a:lnTo>
                  <a:lnTo>
                    <a:pt x="4" y="700"/>
                  </a:lnTo>
                  <a:lnTo>
                    <a:pt x="10" y="689"/>
                  </a:lnTo>
                  <a:lnTo>
                    <a:pt x="0" y="696"/>
                  </a:lnTo>
                  <a:lnTo>
                    <a:pt x="0" y="703"/>
                  </a:lnTo>
                  <a:lnTo>
                    <a:pt x="34" y="728"/>
                  </a:lnTo>
                  <a:lnTo>
                    <a:pt x="58" y="736"/>
                  </a:lnTo>
                  <a:lnTo>
                    <a:pt x="60" y="734"/>
                  </a:lnTo>
                  <a:lnTo>
                    <a:pt x="56" y="729"/>
                  </a:lnTo>
                  <a:lnTo>
                    <a:pt x="86" y="738"/>
                  </a:lnTo>
                  <a:lnTo>
                    <a:pt x="72" y="744"/>
                  </a:lnTo>
                  <a:lnTo>
                    <a:pt x="66" y="755"/>
                  </a:lnTo>
                  <a:lnTo>
                    <a:pt x="58" y="752"/>
                  </a:lnTo>
                  <a:lnTo>
                    <a:pt x="59" y="745"/>
                  </a:lnTo>
                  <a:lnTo>
                    <a:pt x="57" y="741"/>
                  </a:lnTo>
                  <a:lnTo>
                    <a:pt x="54" y="749"/>
                  </a:lnTo>
                  <a:lnTo>
                    <a:pt x="64" y="769"/>
                  </a:lnTo>
                  <a:lnTo>
                    <a:pt x="73" y="778"/>
                  </a:lnTo>
                  <a:lnTo>
                    <a:pt x="74" y="787"/>
                  </a:lnTo>
                  <a:lnTo>
                    <a:pt x="72" y="798"/>
                  </a:lnTo>
                  <a:lnTo>
                    <a:pt x="80" y="810"/>
                  </a:lnTo>
                  <a:lnTo>
                    <a:pt x="84" y="811"/>
                  </a:lnTo>
                  <a:lnTo>
                    <a:pt x="87" y="815"/>
                  </a:lnTo>
                  <a:lnTo>
                    <a:pt x="130" y="821"/>
                  </a:lnTo>
                  <a:lnTo>
                    <a:pt x="146" y="829"/>
                  </a:lnTo>
                  <a:lnTo>
                    <a:pt x="171" y="816"/>
                  </a:lnTo>
                  <a:lnTo>
                    <a:pt x="187" y="819"/>
                  </a:lnTo>
                  <a:lnTo>
                    <a:pt x="200" y="815"/>
                  </a:lnTo>
                  <a:lnTo>
                    <a:pt x="215" y="821"/>
                  </a:lnTo>
                  <a:lnTo>
                    <a:pt x="224" y="832"/>
                  </a:lnTo>
                  <a:lnTo>
                    <a:pt x="226" y="829"/>
                  </a:lnTo>
                  <a:lnTo>
                    <a:pt x="227" y="821"/>
                  </a:lnTo>
                  <a:lnTo>
                    <a:pt x="220" y="819"/>
                  </a:lnTo>
                  <a:lnTo>
                    <a:pt x="215" y="815"/>
                  </a:lnTo>
                  <a:lnTo>
                    <a:pt x="212" y="810"/>
                  </a:lnTo>
                  <a:lnTo>
                    <a:pt x="224" y="809"/>
                  </a:lnTo>
                  <a:lnTo>
                    <a:pt x="229" y="816"/>
                  </a:lnTo>
                  <a:lnTo>
                    <a:pt x="236" y="822"/>
                  </a:lnTo>
                  <a:lnTo>
                    <a:pt x="240" y="844"/>
                  </a:lnTo>
                  <a:lnTo>
                    <a:pt x="243" y="844"/>
                  </a:lnTo>
                  <a:lnTo>
                    <a:pt x="254" y="820"/>
                  </a:lnTo>
                  <a:lnTo>
                    <a:pt x="269" y="802"/>
                  </a:lnTo>
                  <a:lnTo>
                    <a:pt x="286" y="795"/>
                  </a:lnTo>
                  <a:lnTo>
                    <a:pt x="285" y="789"/>
                  </a:lnTo>
                  <a:lnTo>
                    <a:pt x="298" y="794"/>
                  </a:lnTo>
                  <a:lnTo>
                    <a:pt x="302" y="793"/>
                  </a:lnTo>
                  <a:lnTo>
                    <a:pt x="307" y="786"/>
                  </a:lnTo>
                  <a:lnTo>
                    <a:pt x="317" y="780"/>
                  </a:lnTo>
                  <a:lnTo>
                    <a:pt x="327" y="792"/>
                  </a:lnTo>
                  <a:lnTo>
                    <a:pt x="331" y="793"/>
                  </a:lnTo>
                  <a:lnTo>
                    <a:pt x="331" y="806"/>
                  </a:lnTo>
                  <a:lnTo>
                    <a:pt x="321" y="821"/>
                  </a:lnTo>
                  <a:lnTo>
                    <a:pt x="311" y="825"/>
                  </a:lnTo>
                  <a:lnTo>
                    <a:pt x="304" y="821"/>
                  </a:lnTo>
                  <a:lnTo>
                    <a:pt x="298" y="821"/>
                  </a:lnTo>
                  <a:lnTo>
                    <a:pt x="297" y="830"/>
                  </a:lnTo>
                  <a:lnTo>
                    <a:pt x="299" y="835"/>
                  </a:lnTo>
                  <a:lnTo>
                    <a:pt x="303" y="831"/>
                  </a:lnTo>
                  <a:lnTo>
                    <a:pt x="311" y="834"/>
                  </a:lnTo>
                  <a:lnTo>
                    <a:pt x="324" y="861"/>
                  </a:lnTo>
                  <a:lnTo>
                    <a:pt x="322" y="867"/>
                  </a:lnTo>
                  <a:lnTo>
                    <a:pt x="321" y="871"/>
                  </a:lnTo>
                  <a:lnTo>
                    <a:pt x="327" y="875"/>
                  </a:lnTo>
                  <a:lnTo>
                    <a:pt x="330" y="887"/>
                  </a:lnTo>
                  <a:lnTo>
                    <a:pt x="329" y="898"/>
                  </a:lnTo>
                  <a:lnTo>
                    <a:pt x="315" y="921"/>
                  </a:lnTo>
                  <a:lnTo>
                    <a:pt x="309" y="927"/>
                  </a:lnTo>
                  <a:lnTo>
                    <a:pt x="302" y="929"/>
                  </a:lnTo>
                  <a:lnTo>
                    <a:pt x="293" y="928"/>
                  </a:lnTo>
                  <a:lnTo>
                    <a:pt x="288" y="932"/>
                  </a:lnTo>
                  <a:lnTo>
                    <a:pt x="280" y="931"/>
                  </a:lnTo>
                  <a:lnTo>
                    <a:pt x="265" y="936"/>
                  </a:lnTo>
                  <a:lnTo>
                    <a:pt x="262" y="936"/>
                  </a:lnTo>
                  <a:lnTo>
                    <a:pt x="271" y="927"/>
                  </a:lnTo>
                  <a:lnTo>
                    <a:pt x="270" y="925"/>
                  </a:lnTo>
                  <a:lnTo>
                    <a:pt x="262" y="926"/>
                  </a:lnTo>
                  <a:lnTo>
                    <a:pt x="228" y="968"/>
                  </a:lnTo>
                  <a:lnTo>
                    <a:pt x="221" y="970"/>
                  </a:lnTo>
                  <a:lnTo>
                    <a:pt x="213" y="968"/>
                  </a:lnTo>
                  <a:lnTo>
                    <a:pt x="208" y="964"/>
                  </a:lnTo>
                  <a:lnTo>
                    <a:pt x="195" y="974"/>
                  </a:lnTo>
                  <a:lnTo>
                    <a:pt x="181" y="979"/>
                  </a:lnTo>
                  <a:lnTo>
                    <a:pt x="178" y="984"/>
                  </a:lnTo>
                  <a:lnTo>
                    <a:pt x="177" y="987"/>
                  </a:lnTo>
                  <a:lnTo>
                    <a:pt x="179" y="990"/>
                  </a:lnTo>
                  <a:lnTo>
                    <a:pt x="181" y="997"/>
                  </a:lnTo>
                  <a:lnTo>
                    <a:pt x="178" y="1001"/>
                  </a:lnTo>
                  <a:lnTo>
                    <a:pt x="164" y="998"/>
                  </a:lnTo>
                  <a:lnTo>
                    <a:pt x="155" y="1000"/>
                  </a:lnTo>
                  <a:lnTo>
                    <a:pt x="145" y="1011"/>
                  </a:lnTo>
                  <a:lnTo>
                    <a:pt x="142" y="1019"/>
                  </a:lnTo>
                  <a:lnTo>
                    <a:pt x="138" y="1016"/>
                  </a:lnTo>
                  <a:lnTo>
                    <a:pt x="132" y="1017"/>
                  </a:lnTo>
                  <a:lnTo>
                    <a:pt x="118" y="1035"/>
                  </a:lnTo>
                  <a:lnTo>
                    <a:pt x="116" y="1036"/>
                  </a:lnTo>
                  <a:lnTo>
                    <a:pt x="113" y="1040"/>
                  </a:lnTo>
                  <a:lnTo>
                    <a:pt x="105" y="1063"/>
                  </a:lnTo>
                  <a:lnTo>
                    <a:pt x="105" y="1081"/>
                  </a:lnTo>
                  <a:lnTo>
                    <a:pt x="103" y="1085"/>
                  </a:lnTo>
                  <a:lnTo>
                    <a:pt x="95" y="1087"/>
                  </a:lnTo>
                  <a:lnTo>
                    <a:pt x="89" y="1086"/>
                  </a:lnTo>
                  <a:lnTo>
                    <a:pt x="86" y="1088"/>
                  </a:lnTo>
                  <a:lnTo>
                    <a:pt x="86" y="1092"/>
                  </a:lnTo>
                  <a:lnTo>
                    <a:pt x="96" y="1099"/>
                  </a:lnTo>
                  <a:lnTo>
                    <a:pt x="94" y="1103"/>
                  </a:lnTo>
                  <a:lnTo>
                    <a:pt x="84" y="1105"/>
                  </a:lnTo>
                  <a:lnTo>
                    <a:pt x="81" y="1116"/>
                  </a:lnTo>
                  <a:lnTo>
                    <a:pt x="85" y="1114"/>
                  </a:lnTo>
                  <a:lnTo>
                    <a:pt x="102" y="1112"/>
                  </a:lnTo>
                  <a:lnTo>
                    <a:pt x="107" y="1109"/>
                  </a:lnTo>
                  <a:lnTo>
                    <a:pt x="112" y="1105"/>
                  </a:lnTo>
                  <a:lnTo>
                    <a:pt x="127" y="1102"/>
                  </a:lnTo>
                  <a:lnTo>
                    <a:pt x="128" y="1106"/>
                  </a:lnTo>
                  <a:lnTo>
                    <a:pt x="123" y="1108"/>
                  </a:lnTo>
                  <a:lnTo>
                    <a:pt x="126" y="1111"/>
                  </a:lnTo>
                  <a:lnTo>
                    <a:pt x="109" y="1113"/>
                  </a:lnTo>
                  <a:lnTo>
                    <a:pt x="103" y="1116"/>
                  </a:lnTo>
                  <a:lnTo>
                    <a:pt x="97" y="1122"/>
                  </a:lnTo>
                  <a:lnTo>
                    <a:pt x="97" y="1127"/>
                  </a:lnTo>
                  <a:lnTo>
                    <a:pt x="108" y="1134"/>
                  </a:lnTo>
                  <a:lnTo>
                    <a:pt x="118" y="1126"/>
                  </a:lnTo>
                  <a:lnTo>
                    <a:pt x="123" y="1127"/>
                  </a:lnTo>
                  <a:lnTo>
                    <a:pt x="119" y="1133"/>
                  </a:lnTo>
                  <a:lnTo>
                    <a:pt x="118" y="1139"/>
                  </a:lnTo>
                  <a:lnTo>
                    <a:pt x="120" y="1149"/>
                  </a:lnTo>
                  <a:lnTo>
                    <a:pt x="123" y="1153"/>
                  </a:lnTo>
                  <a:lnTo>
                    <a:pt x="124" y="1160"/>
                  </a:lnTo>
                  <a:lnTo>
                    <a:pt x="127" y="1165"/>
                  </a:lnTo>
                  <a:lnTo>
                    <a:pt x="131" y="1167"/>
                  </a:lnTo>
                  <a:lnTo>
                    <a:pt x="134" y="1166"/>
                  </a:lnTo>
                  <a:lnTo>
                    <a:pt x="142" y="1154"/>
                  </a:lnTo>
                  <a:lnTo>
                    <a:pt x="143" y="1162"/>
                  </a:lnTo>
                  <a:lnTo>
                    <a:pt x="146" y="1163"/>
                  </a:lnTo>
                  <a:lnTo>
                    <a:pt x="157" y="1162"/>
                  </a:lnTo>
                  <a:lnTo>
                    <a:pt x="150" y="1174"/>
                  </a:lnTo>
                  <a:lnTo>
                    <a:pt x="177" y="1182"/>
                  </a:lnTo>
                  <a:lnTo>
                    <a:pt x="187" y="1178"/>
                  </a:lnTo>
                  <a:lnTo>
                    <a:pt x="194" y="1177"/>
                  </a:lnTo>
                  <a:lnTo>
                    <a:pt x="197" y="1185"/>
                  </a:lnTo>
                  <a:lnTo>
                    <a:pt x="193" y="1191"/>
                  </a:lnTo>
                  <a:lnTo>
                    <a:pt x="179" y="1196"/>
                  </a:lnTo>
                  <a:lnTo>
                    <a:pt x="160" y="1224"/>
                  </a:lnTo>
                  <a:lnTo>
                    <a:pt x="158" y="1231"/>
                  </a:lnTo>
                  <a:lnTo>
                    <a:pt x="158" y="1237"/>
                  </a:lnTo>
                  <a:lnTo>
                    <a:pt x="166" y="1253"/>
                  </a:lnTo>
                  <a:lnTo>
                    <a:pt x="170" y="1254"/>
                  </a:lnTo>
                  <a:lnTo>
                    <a:pt x="175" y="1250"/>
                  </a:lnTo>
                  <a:lnTo>
                    <a:pt x="182" y="1248"/>
                  </a:lnTo>
                  <a:lnTo>
                    <a:pt x="184" y="1252"/>
                  </a:lnTo>
                  <a:lnTo>
                    <a:pt x="181" y="1254"/>
                  </a:lnTo>
                  <a:lnTo>
                    <a:pt x="181" y="1258"/>
                  </a:lnTo>
                  <a:lnTo>
                    <a:pt x="193" y="1258"/>
                  </a:lnTo>
                  <a:lnTo>
                    <a:pt x="191" y="1260"/>
                  </a:lnTo>
                  <a:lnTo>
                    <a:pt x="181" y="1261"/>
                  </a:lnTo>
                  <a:lnTo>
                    <a:pt x="175" y="1264"/>
                  </a:lnTo>
                  <a:lnTo>
                    <a:pt x="179" y="1270"/>
                  </a:lnTo>
                  <a:lnTo>
                    <a:pt x="189" y="1279"/>
                  </a:lnTo>
                  <a:lnTo>
                    <a:pt x="194" y="1279"/>
                  </a:lnTo>
                  <a:lnTo>
                    <a:pt x="198" y="1281"/>
                  </a:lnTo>
                  <a:lnTo>
                    <a:pt x="202" y="1280"/>
                  </a:lnTo>
                  <a:lnTo>
                    <a:pt x="208" y="1282"/>
                  </a:lnTo>
                  <a:lnTo>
                    <a:pt x="213" y="1282"/>
                  </a:lnTo>
                  <a:lnTo>
                    <a:pt x="219" y="1285"/>
                  </a:lnTo>
                  <a:lnTo>
                    <a:pt x="225" y="1285"/>
                  </a:lnTo>
                  <a:lnTo>
                    <a:pt x="246" y="1255"/>
                  </a:lnTo>
                  <a:lnTo>
                    <a:pt x="250" y="1242"/>
                  </a:lnTo>
                  <a:lnTo>
                    <a:pt x="255" y="1240"/>
                  </a:lnTo>
                  <a:lnTo>
                    <a:pt x="254" y="1236"/>
                  </a:lnTo>
                  <a:lnTo>
                    <a:pt x="248" y="1232"/>
                  </a:lnTo>
                  <a:lnTo>
                    <a:pt x="245" y="1223"/>
                  </a:lnTo>
                  <a:lnTo>
                    <a:pt x="259" y="1200"/>
                  </a:lnTo>
                  <a:lnTo>
                    <a:pt x="283" y="1179"/>
                  </a:lnTo>
                  <a:lnTo>
                    <a:pt x="294" y="1178"/>
                  </a:lnTo>
                  <a:lnTo>
                    <a:pt x="254" y="1222"/>
                  </a:lnTo>
                  <a:lnTo>
                    <a:pt x="253" y="1226"/>
                  </a:lnTo>
                  <a:lnTo>
                    <a:pt x="254" y="1230"/>
                  </a:lnTo>
                  <a:lnTo>
                    <a:pt x="259" y="1233"/>
                  </a:lnTo>
                  <a:lnTo>
                    <a:pt x="262" y="1249"/>
                  </a:lnTo>
                  <a:lnTo>
                    <a:pt x="284" y="1295"/>
                  </a:lnTo>
                  <a:lnTo>
                    <a:pt x="284" y="1300"/>
                  </a:lnTo>
                  <a:lnTo>
                    <a:pt x="275" y="1311"/>
                  </a:lnTo>
                  <a:lnTo>
                    <a:pt x="274" y="1315"/>
                  </a:lnTo>
                  <a:lnTo>
                    <a:pt x="272" y="1316"/>
                  </a:lnTo>
                  <a:lnTo>
                    <a:pt x="271" y="1322"/>
                  </a:lnTo>
                  <a:lnTo>
                    <a:pt x="275" y="1334"/>
                  </a:lnTo>
                  <a:lnTo>
                    <a:pt x="279" y="1330"/>
                  </a:lnTo>
                  <a:lnTo>
                    <a:pt x="285" y="1330"/>
                  </a:lnTo>
                  <a:lnTo>
                    <a:pt x="290" y="1333"/>
                  </a:lnTo>
                  <a:lnTo>
                    <a:pt x="286" y="1336"/>
                  </a:lnTo>
                  <a:lnTo>
                    <a:pt x="281" y="1342"/>
                  </a:lnTo>
                  <a:lnTo>
                    <a:pt x="282" y="1355"/>
                  </a:lnTo>
                  <a:lnTo>
                    <a:pt x="286" y="1354"/>
                  </a:lnTo>
                  <a:lnTo>
                    <a:pt x="289" y="1357"/>
                  </a:lnTo>
                  <a:lnTo>
                    <a:pt x="286" y="1358"/>
                  </a:lnTo>
                  <a:lnTo>
                    <a:pt x="278" y="1367"/>
                  </a:lnTo>
                  <a:lnTo>
                    <a:pt x="271" y="1367"/>
                  </a:lnTo>
                  <a:lnTo>
                    <a:pt x="265" y="1374"/>
                  </a:lnTo>
                  <a:lnTo>
                    <a:pt x="281" y="1376"/>
                  </a:lnTo>
                  <a:lnTo>
                    <a:pt x="291" y="1371"/>
                  </a:lnTo>
                  <a:lnTo>
                    <a:pt x="298" y="1360"/>
                  </a:lnTo>
                  <a:lnTo>
                    <a:pt x="304" y="1358"/>
                  </a:lnTo>
                  <a:lnTo>
                    <a:pt x="316" y="1348"/>
                  </a:lnTo>
                  <a:lnTo>
                    <a:pt x="326" y="1348"/>
                  </a:lnTo>
                  <a:lnTo>
                    <a:pt x="337" y="1338"/>
                  </a:lnTo>
                  <a:lnTo>
                    <a:pt x="348" y="1317"/>
                  </a:lnTo>
                  <a:lnTo>
                    <a:pt x="350" y="1333"/>
                  </a:lnTo>
                  <a:lnTo>
                    <a:pt x="347" y="1337"/>
                  </a:lnTo>
                  <a:lnTo>
                    <a:pt x="347" y="1343"/>
                  </a:lnTo>
                  <a:lnTo>
                    <a:pt x="348" y="1347"/>
                  </a:lnTo>
                  <a:lnTo>
                    <a:pt x="352" y="1352"/>
                  </a:lnTo>
                  <a:lnTo>
                    <a:pt x="355" y="1351"/>
                  </a:lnTo>
                  <a:lnTo>
                    <a:pt x="359" y="1356"/>
                  </a:lnTo>
                  <a:lnTo>
                    <a:pt x="364" y="1358"/>
                  </a:lnTo>
                  <a:lnTo>
                    <a:pt x="371" y="1351"/>
                  </a:lnTo>
                  <a:lnTo>
                    <a:pt x="374" y="1348"/>
                  </a:lnTo>
                  <a:lnTo>
                    <a:pt x="376" y="1350"/>
                  </a:lnTo>
                  <a:lnTo>
                    <a:pt x="380" y="1350"/>
                  </a:lnTo>
                  <a:lnTo>
                    <a:pt x="379" y="1355"/>
                  </a:lnTo>
                  <a:lnTo>
                    <a:pt x="384" y="1358"/>
                  </a:lnTo>
                  <a:lnTo>
                    <a:pt x="401" y="1389"/>
                  </a:lnTo>
                  <a:lnTo>
                    <a:pt x="405" y="1393"/>
                  </a:lnTo>
                  <a:lnTo>
                    <a:pt x="408" y="1392"/>
                  </a:lnTo>
                  <a:lnTo>
                    <a:pt x="415" y="1385"/>
                  </a:lnTo>
                  <a:lnTo>
                    <a:pt x="415" y="1372"/>
                  </a:lnTo>
                  <a:lnTo>
                    <a:pt x="410" y="1363"/>
                  </a:lnTo>
                  <a:lnTo>
                    <a:pt x="416" y="1352"/>
                  </a:lnTo>
                  <a:lnTo>
                    <a:pt x="423" y="1346"/>
                  </a:lnTo>
                  <a:lnTo>
                    <a:pt x="426" y="1342"/>
                  </a:lnTo>
                  <a:lnTo>
                    <a:pt x="429" y="1340"/>
                  </a:lnTo>
                  <a:lnTo>
                    <a:pt x="429" y="1346"/>
                  </a:lnTo>
                  <a:lnTo>
                    <a:pt x="426" y="1357"/>
                  </a:lnTo>
                  <a:lnTo>
                    <a:pt x="439" y="1371"/>
                  </a:lnTo>
                  <a:lnTo>
                    <a:pt x="447" y="1373"/>
                  </a:lnTo>
                  <a:lnTo>
                    <a:pt x="481" y="1351"/>
                  </a:lnTo>
                  <a:lnTo>
                    <a:pt x="495" y="1337"/>
                  </a:lnTo>
                  <a:lnTo>
                    <a:pt x="505" y="1332"/>
                  </a:lnTo>
                  <a:lnTo>
                    <a:pt x="506" y="1335"/>
                  </a:lnTo>
                  <a:lnTo>
                    <a:pt x="494" y="1355"/>
                  </a:lnTo>
                  <a:lnTo>
                    <a:pt x="489" y="1360"/>
                  </a:lnTo>
                  <a:lnTo>
                    <a:pt x="492" y="1360"/>
                  </a:lnTo>
                  <a:lnTo>
                    <a:pt x="492" y="1362"/>
                  </a:lnTo>
                  <a:lnTo>
                    <a:pt x="485" y="1373"/>
                  </a:lnTo>
                  <a:lnTo>
                    <a:pt x="476" y="1379"/>
                  </a:lnTo>
                  <a:lnTo>
                    <a:pt x="472" y="1401"/>
                  </a:lnTo>
                  <a:lnTo>
                    <a:pt x="480" y="1402"/>
                  </a:lnTo>
                  <a:lnTo>
                    <a:pt x="470" y="1414"/>
                  </a:lnTo>
                  <a:lnTo>
                    <a:pt x="463" y="1457"/>
                  </a:lnTo>
                  <a:lnTo>
                    <a:pt x="448" y="1484"/>
                  </a:lnTo>
                  <a:lnTo>
                    <a:pt x="445" y="1480"/>
                  </a:lnTo>
                  <a:lnTo>
                    <a:pt x="441" y="1481"/>
                  </a:lnTo>
                  <a:lnTo>
                    <a:pt x="440" y="1487"/>
                  </a:lnTo>
                  <a:lnTo>
                    <a:pt x="427" y="1502"/>
                  </a:lnTo>
                  <a:lnTo>
                    <a:pt x="426" y="1502"/>
                  </a:lnTo>
                  <a:lnTo>
                    <a:pt x="418" y="1525"/>
                  </a:lnTo>
                  <a:lnTo>
                    <a:pt x="413" y="1524"/>
                  </a:lnTo>
                  <a:lnTo>
                    <a:pt x="409" y="1526"/>
                  </a:lnTo>
                  <a:lnTo>
                    <a:pt x="406" y="1523"/>
                  </a:lnTo>
                  <a:lnTo>
                    <a:pt x="394" y="1534"/>
                  </a:lnTo>
                  <a:lnTo>
                    <a:pt x="384" y="1537"/>
                  </a:lnTo>
                  <a:lnTo>
                    <a:pt x="372" y="1546"/>
                  </a:lnTo>
                  <a:lnTo>
                    <a:pt x="368" y="1545"/>
                  </a:lnTo>
                  <a:lnTo>
                    <a:pt x="340" y="1579"/>
                  </a:lnTo>
                  <a:lnTo>
                    <a:pt x="336" y="1596"/>
                  </a:lnTo>
                  <a:lnTo>
                    <a:pt x="335" y="1597"/>
                  </a:lnTo>
                  <a:lnTo>
                    <a:pt x="346" y="1601"/>
                  </a:lnTo>
                  <a:lnTo>
                    <a:pt x="349" y="1606"/>
                  </a:lnTo>
                  <a:lnTo>
                    <a:pt x="341" y="1605"/>
                  </a:lnTo>
                  <a:lnTo>
                    <a:pt x="336" y="1601"/>
                  </a:lnTo>
                  <a:lnTo>
                    <a:pt x="330" y="1599"/>
                  </a:lnTo>
                  <a:lnTo>
                    <a:pt x="329" y="1602"/>
                  </a:lnTo>
                  <a:lnTo>
                    <a:pt x="326" y="1605"/>
                  </a:lnTo>
                  <a:lnTo>
                    <a:pt x="321" y="1603"/>
                  </a:lnTo>
                  <a:lnTo>
                    <a:pt x="317" y="1597"/>
                  </a:lnTo>
                  <a:lnTo>
                    <a:pt x="320" y="1592"/>
                  </a:lnTo>
                  <a:lnTo>
                    <a:pt x="320" y="1588"/>
                  </a:lnTo>
                  <a:lnTo>
                    <a:pt x="312" y="1590"/>
                  </a:lnTo>
                  <a:lnTo>
                    <a:pt x="305" y="1587"/>
                  </a:lnTo>
                  <a:lnTo>
                    <a:pt x="302" y="1588"/>
                  </a:lnTo>
                  <a:lnTo>
                    <a:pt x="252" y="1621"/>
                  </a:lnTo>
                  <a:lnTo>
                    <a:pt x="247" y="1629"/>
                  </a:lnTo>
                  <a:lnTo>
                    <a:pt x="245" y="1631"/>
                  </a:lnTo>
                  <a:lnTo>
                    <a:pt x="244" y="1633"/>
                  </a:lnTo>
                  <a:lnTo>
                    <a:pt x="244" y="1640"/>
                  </a:lnTo>
                  <a:lnTo>
                    <a:pt x="234" y="1645"/>
                  </a:lnTo>
                  <a:lnTo>
                    <a:pt x="233" y="1650"/>
                  </a:lnTo>
                  <a:lnTo>
                    <a:pt x="229" y="1653"/>
                  </a:lnTo>
                  <a:lnTo>
                    <a:pt x="226" y="1650"/>
                  </a:lnTo>
                  <a:lnTo>
                    <a:pt x="223" y="1650"/>
                  </a:lnTo>
                  <a:lnTo>
                    <a:pt x="221" y="1653"/>
                  </a:lnTo>
                  <a:lnTo>
                    <a:pt x="214" y="1657"/>
                  </a:lnTo>
                  <a:lnTo>
                    <a:pt x="210" y="1657"/>
                  </a:lnTo>
                  <a:lnTo>
                    <a:pt x="204" y="1660"/>
                  </a:lnTo>
                  <a:lnTo>
                    <a:pt x="205" y="1662"/>
                  </a:lnTo>
                  <a:lnTo>
                    <a:pt x="209" y="1661"/>
                  </a:lnTo>
                  <a:lnTo>
                    <a:pt x="212" y="1670"/>
                  </a:lnTo>
                  <a:lnTo>
                    <a:pt x="211" y="1679"/>
                  </a:lnTo>
                  <a:lnTo>
                    <a:pt x="215" y="1679"/>
                  </a:lnTo>
                  <a:lnTo>
                    <a:pt x="219" y="1676"/>
                  </a:lnTo>
                  <a:lnTo>
                    <a:pt x="221" y="1670"/>
                  </a:lnTo>
                  <a:lnTo>
                    <a:pt x="219" y="1660"/>
                  </a:lnTo>
                  <a:lnTo>
                    <a:pt x="224" y="1661"/>
                  </a:lnTo>
                  <a:lnTo>
                    <a:pt x="227" y="1667"/>
                  </a:lnTo>
                  <a:lnTo>
                    <a:pt x="231" y="1671"/>
                  </a:lnTo>
                  <a:lnTo>
                    <a:pt x="245" y="1666"/>
                  </a:lnTo>
                  <a:lnTo>
                    <a:pt x="243" y="1651"/>
                  </a:lnTo>
                  <a:lnTo>
                    <a:pt x="243" y="1648"/>
                  </a:lnTo>
                  <a:lnTo>
                    <a:pt x="249" y="1653"/>
                  </a:lnTo>
                  <a:lnTo>
                    <a:pt x="250" y="1657"/>
                  </a:lnTo>
                  <a:lnTo>
                    <a:pt x="250" y="1662"/>
                  </a:lnTo>
                  <a:lnTo>
                    <a:pt x="254" y="1662"/>
                  </a:lnTo>
                  <a:lnTo>
                    <a:pt x="257" y="1664"/>
                  </a:lnTo>
                  <a:lnTo>
                    <a:pt x="262" y="1662"/>
                  </a:lnTo>
                  <a:lnTo>
                    <a:pt x="264" y="1659"/>
                  </a:lnTo>
                  <a:lnTo>
                    <a:pt x="267" y="1660"/>
                  </a:lnTo>
                  <a:lnTo>
                    <a:pt x="270" y="1658"/>
                  </a:lnTo>
                  <a:lnTo>
                    <a:pt x="273" y="1651"/>
                  </a:lnTo>
                  <a:lnTo>
                    <a:pt x="278" y="1646"/>
                  </a:lnTo>
                  <a:lnTo>
                    <a:pt x="284" y="1624"/>
                  </a:lnTo>
                  <a:lnTo>
                    <a:pt x="290" y="1620"/>
                  </a:lnTo>
                  <a:lnTo>
                    <a:pt x="296" y="1620"/>
                  </a:lnTo>
                  <a:lnTo>
                    <a:pt x="297" y="1629"/>
                  </a:lnTo>
                  <a:lnTo>
                    <a:pt x="291" y="1636"/>
                  </a:lnTo>
                  <a:lnTo>
                    <a:pt x="293" y="1640"/>
                  </a:lnTo>
                  <a:lnTo>
                    <a:pt x="304" y="1637"/>
                  </a:lnTo>
                  <a:lnTo>
                    <a:pt x="316" y="1630"/>
                  </a:lnTo>
                  <a:lnTo>
                    <a:pt x="328" y="1632"/>
                  </a:lnTo>
                  <a:lnTo>
                    <a:pt x="327" y="1627"/>
                  </a:lnTo>
                  <a:lnTo>
                    <a:pt x="330" y="1626"/>
                  </a:lnTo>
                  <a:lnTo>
                    <a:pt x="331" y="1622"/>
                  </a:lnTo>
                  <a:lnTo>
                    <a:pt x="337" y="1628"/>
                  </a:lnTo>
                  <a:lnTo>
                    <a:pt x="341" y="1621"/>
                  </a:lnTo>
                  <a:lnTo>
                    <a:pt x="342" y="1618"/>
                  </a:lnTo>
                  <a:lnTo>
                    <a:pt x="345" y="1616"/>
                  </a:lnTo>
                  <a:lnTo>
                    <a:pt x="353" y="1614"/>
                  </a:lnTo>
                  <a:lnTo>
                    <a:pt x="356" y="1610"/>
                  </a:lnTo>
                  <a:lnTo>
                    <a:pt x="360" y="1608"/>
                  </a:lnTo>
                  <a:lnTo>
                    <a:pt x="364" y="1608"/>
                  </a:lnTo>
                  <a:lnTo>
                    <a:pt x="367" y="1603"/>
                  </a:lnTo>
                  <a:lnTo>
                    <a:pt x="373" y="1603"/>
                  </a:lnTo>
                  <a:lnTo>
                    <a:pt x="375" y="1609"/>
                  </a:lnTo>
                  <a:lnTo>
                    <a:pt x="374" y="1624"/>
                  </a:lnTo>
                  <a:lnTo>
                    <a:pt x="375" y="1625"/>
                  </a:lnTo>
                  <a:lnTo>
                    <a:pt x="384" y="1599"/>
                  </a:lnTo>
                  <a:lnTo>
                    <a:pt x="386" y="1601"/>
                  </a:lnTo>
                  <a:lnTo>
                    <a:pt x="403" y="1598"/>
                  </a:lnTo>
                  <a:lnTo>
                    <a:pt x="413" y="1590"/>
                  </a:lnTo>
                  <a:lnTo>
                    <a:pt x="418" y="1590"/>
                  </a:lnTo>
                  <a:lnTo>
                    <a:pt x="420" y="1586"/>
                  </a:lnTo>
                  <a:lnTo>
                    <a:pt x="420" y="1573"/>
                  </a:lnTo>
                  <a:lnTo>
                    <a:pt x="413" y="1571"/>
                  </a:lnTo>
                  <a:lnTo>
                    <a:pt x="406" y="1565"/>
                  </a:lnTo>
                  <a:lnTo>
                    <a:pt x="401" y="1559"/>
                  </a:lnTo>
                  <a:lnTo>
                    <a:pt x="399" y="1551"/>
                  </a:lnTo>
                  <a:lnTo>
                    <a:pt x="404" y="1551"/>
                  </a:lnTo>
                  <a:lnTo>
                    <a:pt x="410" y="1565"/>
                  </a:lnTo>
                  <a:lnTo>
                    <a:pt x="419" y="1567"/>
                  </a:lnTo>
                  <a:lnTo>
                    <a:pt x="430" y="1555"/>
                  </a:lnTo>
                  <a:lnTo>
                    <a:pt x="440" y="1552"/>
                  </a:lnTo>
                  <a:lnTo>
                    <a:pt x="454" y="1552"/>
                  </a:lnTo>
                  <a:lnTo>
                    <a:pt x="457" y="1545"/>
                  </a:lnTo>
                  <a:lnTo>
                    <a:pt x="455" y="1544"/>
                  </a:lnTo>
                  <a:lnTo>
                    <a:pt x="447" y="1546"/>
                  </a:lnTo>
                  <a:lnTo>
                    <a:pt x="451" y="1542"/>
                  </a:lnTo>
                  <a:lnTo>
                    <a:pt x="461" y="1536"/>
                  </a:lnTo>
                  <a:lnTo>
                    <a:pt x="465" y="1540"/>
                  </a:lnTo>
                  <a:lnTo>
                    <a:pt x="472" y="1540"/>
                  </a:lnTo>
                  <a:lnTo>
                    <a:pt x="471" y="1530"/>
                  </a:lnTo>
                  <a:lnTo>
                    <a:pt x="472" y="1524"/>
                  </a:lnTo>
                  <a:lnTo>
                    <a:pt x="476" y="1522"/>
                  </a:lnTo>
                  <a:lnTo>
                    <a:pt x="486" y="1526"/>
                  </a:lnTo>
                  <a:lnTo>
                    <a:pt x="497" y="1517"/>
                  </a:lnTo>
                  <a:lnTo>
                    <a:pt x="498" y="1512"/>
                  </a:lnTo>
                  <a:lnTo>
                    <a:pt x="502" y="1514"/>
                  </a:lnTo>
                  <a:lnTo>
                    <a:pt x="504" y="1512"/>
                  </a:lnTo>
                  <a:lnTo>
                    <a:pt x="505" y="1508"/>
                  </a:lnTo>
                  <a:lnTo>
                    <a:pt x="510" y="1510"/>
                  </a:lnTo>
                  <a:lnTo>
                    <a:pt x="511" y="1508"/>
                  </a:lnTo>
                  <a:lnTo>
                    <a:pt x="517" y="1504"/>
                  </a:lnTo>
                  <a:lnTo>
                    <a:pt x="521" y="1497"/>
                  </a:lnTo>
                  <a:lnTo>
                    <a:pt x="521" y="1486"/>
                  </a:lnTo>
                  <a:lnTo>
                    <a:pt x="516" y="1487"/>
                  </a:lnTo>
                  <a:lnTo>
                    <a:pt x="514" y="1484"/>
                  </a:lnTo>
                  <a:lnTo>
                    <a:pt x="518" y="1478"/>
                  </a:lnTo>
                  <a:lnTo>
                    <a:pt x="532" y="1469"/>
                  </a:lnTo>
                  <a:lnTo>
                    <a:pt x="534" y="1471"/>
                  </a:lnTo>
                  <a:lnTo>
                    <a:pt x="537" y="1461"/>
                  </a:lnTo>
                  <a:lnTo>
                    <a:pt x="548" y="1462"/>
                  </a:lnTo>
                  <a:lnTo>
                    <a:pt x="548" y="1458"/>
                  </a:lnTo>
                  <a:lnTo>
                    <a:pt x="551" y="1454"/>
                  </a:lnTo>
                  <a:lnTo>
                    <a:pt x="552" y="1447"/>
                  </a:lnTo>
                  <a:lnTo>
                    <a:pt x="558" y="1447"/>
                  </a:lnTo>
                  <a:lnTo>
                    <a:pt x="565" y="1451"/>
                  </a:lnTo>
                  <a:lnTo>
                    <a:pt x="569" y="1441"/>
                  </a:lnTo>
                  <a:lnTo>
                    <a:pt x="573" y="1441"/>
                  </a:lnTo>
                  <a:lnTo>
                    <a:pt x="582" y="1432"/>
                  </a:lnTo>
                  <a:lnTo>
                    <a:pt x="583" y="1428"/>
                  </a:lnTo>
                  <a:lnTo>
                    <a:pt x="603" y="1422"/>
                  </a:lnTo>
                  <a:lnTo>
                    <a:pt x="609" y="1414"/>
                  </a:lnTo>
                  <a:lnTo>
                    <a:pt x="614" y="1416"/>
                  </a:lnTo>
                  <a:lnTo>
                    <a:pt x="623" y="1411"/>
                  </a:lnTo>
                  <a:lnTo>
                    <a:pt x="623" y="1404"/>
                  </a:lnTo>
                  <a:lnTo>
                    <a:pt x="618" y="1400"/>
                  </a:lnTo>
                  <a:lnTo>
                    <a:pt x="626" y="1396"/>
                  </a:lnTo>
                  <a:lnTo>
                    <a:pt x="626" y="1393"/>
                  </a:lnTo>
                  <a:lnTo>
                    <a:pt x="624" y="1389"/>
                  </a:lnTo>
                  <a:lnTo>
                    <a:pt x="625" y="1384"/>
                  </a:lnTo>
                  <a:lnTo>
                    <a:pt x="630" y="1383"/>
                  </a:lnTo>
                  <a:lnTo>
                    <a:pt x="635" y="1375"/>
                  </a:lnTo>
                  <a:lnTo>
                    <a:pt x="650" y="1370"/>
                  </a:lnTo>
                  <a:lnTo>
                    <a:pt x="655" y="1363"/>
                  </a:lnTo>
                  <a:lnTo>
                    <a:pt x="656" y="1351"/>
                  </a:lnTo>
                  <a:lnTo>
                    <a:pt x="653" y="1348"/>
                  </a:lnTo>
                  <a:lnTo>
                    <a:pt x="642" y="1343"/>
                  </a:lnTo>
                  <a:lnTo>
                    <a:pt x="640" y="1338"/>
                  </a:lnTo>
                  <a:lnTo>
                    <a:pt x="633" y="1336"/>
                  </a:lnTo>
                  <a:lnTo>
                    <a:pt x="621" y="1339"/>
                  </a:lnTo>
                  <a:lnTo>
                    <a:pt x="617" y="1338"/>
                  </a:lnTo>
                  <a:lnTo>
                    <a:pt x="624" y="1309"/>
                  </a:lnTo>
                  <a:lnTo>
                    <a:pt x="635" y="1307"/>
                  </a:lnTo>
                  <a:lnTo>
                    <a:pt x="640" y="1302"/>
                  </a:lnTo>
                  <a:lnTo>
                    <a:pt x="640" y="1297"/>
                  </a:lnTo>
                  <a:lnTo>
                    <a:pt x="645" y="1293"/>
                  </a:lnTo>
                  <a:lnTo>
                    <a:pt x="646" y="1287"/>
                  </a:lnTo>
                  <a:lnTo>
                    <a:pt x="644" y="1281"/>
                  </a:lnTo>
                  <a:lnTo>
                    <a:pt x="649" y="1283"/>
                  </a:lnTo>
                  <a:lnTo>
                    <a:pt x="651" y="1277"/>
                  </a:lnTo>
                  <a:lnTo>
                    <a:pt x="656" y="1275"/>
                  </a:lnTo>
                  <a:lnTo>
                    <a:pt x="656" y="1282"/>
                  </a:lnTo>
                  <a:lnTo>
                    <a:pt x="665" y="1281"/>
                  </a:lnTo>
                  <a:lnTo>
                    <a:pt x="671" y="1277"/>
                  </a:lnTo>
                  <a:lnTo>
                    <a:pt x="671" y="1270"/>
                  </a:lnTo>
                  <a:lnTo>
                    <a:pt x="662" y="1268"/>
                  </a:lnTo>
                  <a:lnTo>
                    <a:pt x="667" y="1265"/>
                  </a:lnTo>
                  <a:lnTo>
                    <a:pt x="682" y="1264"/>
                  </a:lnTo>
                  <a:lnTo>
                    <a:pt x="688" y="1253"/>
                  </a:lnTo>
                  <a:lnTo>
                    <a:pt x="688" y="1247"/>
                  </a:lnTo>
                  <a:lnTo>
                    <a:pt x="686" y="1242"/>
                  </a:lnTo>
                  <a:lnTo>
                    <a:pt x="670" y="1228"/>
                  </a:lnTo>
                  <a:lnTo>
                    <a:pt x="675" y="1226"/>
                  </a:lnTo>
                  <a:lnTo>
                    <a:pt x="680" y="1233"/>
                  </a:lnTo>
                  <a:lnTo>
                    <a:pt x="691" y="1233"/>
                  </a:lnTo>
                  <a:lnTo>
                    <a:pt x="705" y="1218"/>
                  </a:lnTo>
                  <a:lnTo>
                    <a:pt x="710" y="1202"/>
                  </a:lnTo>
                  <a:lnTo>
                    <a:pt x="726" y="1183"/>
                  </a:lnTo>
                  <a:lnTo>
                    <a:pt x="728" y="1172"/>
                  </a:lnTo>
                  <a:lnTo>
                    <a:pt x="755" y="1158"/>
                  </a:lnTo>
                  <a:lnTo>
                    <a:pt x="774" y="1136"/>
                  </a:lnTo>
                  <a:lnTo>
                    <a:pt x="775" y="1131"/>
                  </a:lnTo>
                  <a:lnTo>
                    <a:pt x="773" y="1123"/>
                  </a:lnTo>
                  <a:lnTo>
                    <a:pt x="798" y="1044"/>
                  </a:lnTo>
                  <a:lnTo>
                    <a:pt x="802" y="1046"/>
                  </a:lnTo>
                  <a:lnTo>
                    <a:pt x="799" y="1087"/>
                  </a:lnTo>
                  <a:lnTo>
                    <a:pt x="785" y="1116"/>
                  </a:lnTo>
                  <a:lnTo>
                    <a:pt x="780" y="1136"/>
                  </a:lnTo>
                  <a:lnTo>
                    <a:pt x="786" y="1141"/>
                  </a:lnTo>
                  <a:lnTo>
                    <a:pt x="803" y="1140"/>
                  </a:lnTo>
                  <a:lnTo>
                    <a:pt x="818" y="1122"/>
                  </a:lnTo>
                  <a:lnTo>
                    <a:pt x="830" y="1116"/>
                  </a:lnTo>
                  <a:lnTo>
                    <a:pt x="838" y="1116"/>
                  </a:lnTo>
                  <a:lnTo>
                    <a:pt x="831" y="1123"/>
                  </a:lnTo>
                  <a:lnTo>
                    <a:pt x="825" y="1126"/>
                  </a:lnTo>
                  <a:lnTo>
                    <a:pt x="818" y="1133"/>
                  </a:lnTo>
                  <a:lnTo>
                    <a:pt x="813" y="1140"/>
                  </a:lnTo>
                  <a:lnTo>
                    <a:pt x="806" y="1146"/>
                  </a:lnTo>
                  <a:lnTo>
                    <a:pt x="806" y="1155"/>
                  </a:lnTo>
                  <a:lnTo>
                    <a:pt x="813" y="1160"/>
                  </a:lnTo>
                  <a:lnTo>
                    <a:pt x="850" y="1174"/>
                  </a:lnTo>
                  <a:lnTo>
                    <a:pt x="816" y="1169"/>
                  </a:lnTo>
                  <a:lnTo>
                    <a:pt x="802" y="1174"/>
                  </a:lnTo>
                  <a:lnTo>
                    <a:pt x="796" y="1173"/>
                  </a:lnTo>
                  <a:lnTo>
                    <a:pt x="791" y="1163"/>
                  </a:lnTo>
                  <a:lnTo>
                    <a:pt x="785" y="1165"/>
                  </a:lnTo>
                  <a:lnTo>
                    <a:pt x="749" y="1187"/>
                  </a:lnTo>
                  <a:lnTo>
                    <a:pt x="745" y="1193"/>
                  </a:lnTo>
                  <a:lnTo>
                    <a:pt x="748" y="1216"/>
                  </a:lnTo>
                  <a:lnTo>
                    <a:pt x="746" y="1229"/>
                  </a:lnTo>
                  <a:lnTo>
                    <a:pt x="743" y="1237"/>
                  </a:lnTo>
                  <a:lnTo>
                    <a:pt x="736" y="1244"/>
                  </a:lnTo>
                  <a:lnTo>
                    <a:pt x="732" y="1253"/>
                  </a:lnTo>
                  <a:lnTo>
                    <a:pt x="731" y="1260"/>
                  </a:lnTo>
                  <a:lnTo>
                    <a:pt x="727" y="1269"/>
                  </a:lnTo>
                  <a:lnTo>
                    <a:pt x="725" y="1277"/>
                  </a:lnTo>
                  <a:lnTo>
                    <a:pt x="728" y="1282"/>
                  </a:lnTo>
                  <a:lnTo>
                    <a:pt x="738" y="1287"/>
                  </a:lnTo>
                  <a:lnTo>
                    <a:pt x="759" y="1274"/>
                  </a:lnTo>
                  <a:lnTo>
                    <a:pt x="763" y="1275"/>
                  </a:lnTo>
                  <a:lnTo>
                    <a:pt x="756" y="1291"/>
                  </a:lnTo>
                  <a:lnTo>
                    <a:pt x="750" y="1296"/>
                  </a:lnTo>
                  <a:lnTo>
                    <a:pt x="745" y="1296"/>
                  </a:lnTo>
                  <a:lnTo>
                    <a:pt x="744" y="1300"/>
                  </a:lnTo>
                  <a:lnTo>
                    <a:pt x="747" y="1303"/>
                  </a:lnTo>
                  <a:lnTo>
                    <a:pt x="738" y="1300"/>
                  </a:lnTo>
                  <a:lnTo>
                    <a:pt x="736" y="1300"/>
                  </a:lnTo>
                  <a:lnTo>
                    <a:pt x="734" y="1302"/>
                  </a:lnTo>
                  <a:lnTo>
                    <a:pt x="732" y="1307"/>
                  </a:lnTo>
                  <a:lnTo>
                    <a:pt x="728" y="1301"/>
                  </a:lnTo>
                  <a:lnTo>
                    <a:pt x="725" y="1307"/>
                  </a:lnTo>
                  <a:lnTo>
                    <a:pt x="726" y="1311"/>
                  </a:lnTo>
                  <a:lnTo>
                    <a:pt x="721" y="1314"/>
                  </a:lnTo>
                  <a:lnTo>
                    <a:pt x="721" y="1320"/>
                  </a:lnTo>
                  <a:lnTo>
                    <a:pt x="728" y="1322"/>
                  </a:lnTo>
                  <a:lnTo>
                    <a:pt x="731" y="1327"/>
                  </a:lnTo>
                  <a:lnTo>
                    <a:pt x="740" y="1323"/>
                  </a:lnTo>
                  <a:lnTo>
                    <a:pt x="753" y="1322"/>
                  </a:lnTo>
                  <a:lnTo>
                    <a:pt x="753" y="1314"/>
                  </a:lnTo>
                  <a:lnTo>
                    <a:pt x="754" y="1313"/>
                  </a:lnTo>
                  <a:lnTo>
                    <a:pt x="760" y="1315"/>
                  </a:lnTo>
                  <a:lnTo>
                    <a:pt x="765" y="1319"/>
                  </a:lnTo>
                  <a:lnTo>
                    <a:pt x="781" y="1295"/>
                  </a:lnTo>
                  <a:lnTo>
                    <a:pt x="787" y="1296"/>
                  </a:lnTo>
                  <a:lnTo>
                    <a:pt x="793" y="1292"/>
                  </a:lnTo>
                  <a:lnTo>
                    <a:pt x="790" y="1311"/>
                  </a:lnTo>
                  <a:lnTo>
                    <a:pt x="800" y="1294"/>
                  </a:lnTo>
                  <a:lnTo>
                    <a:pt x="801" y="1285"/>
                  </a:lnTo>
                  <a:lnTo>
                    <a:pt x="810" y="1279"/>
                  </a:lnTo>
                  <a:lnTo>
                    <a:pt x="815" y="1282"/>
                  </a:lnTo>
                  <a:lnTo>
                    <a:pt x="818" y="1276"/>
                  </a:lnTo>
                  <a:lnTo>
                    <a:pt x="817" y="1268"/>
                  </a:lnTo>
                  <a:lnTo>
                    <a:pt x="817" y="1265"/>
                  </a:lnTo>
                  <a:lnTo>
                    <a:pt x="820" y="1259"/>
                  </a:lnTo>
                  <a:lnTo>
                    <a:pt x="825" y="1281"/>
                  </a:lnTo>
                  <a:lnTo>
                    <a:pt x="828" y="1259"/>
                  </a:lnTo>
                  <a:lnTo>
                    <a:pt x="832" y="1253"/>
                  </a:lnTo>
                  <a:lnTo>
                    <a:pt x="832" y="1246"/>
                  </a:lnTo>
                  <a:lnTo>
                    <a:pt x="835" y="1257"/>
                  </a:lnTo>
                  <a:lnTo>
                    <a:pt x="839" y="1254"/>
                  </a:lnTo>
                  <a:lnTo>
                    <a:pt x="843" y="1254"/>
                  </a:lnTo>
                  <a:lnTo>
                    <a:pt x="848" y="1258"/>
                  </a:lnTo>
                  <a:lnTo>
                    <a:pt x="861" y="1259"/>
                  </a:lnTo>
                  <a:lnTo>
                    <a:pt x="868" y="1253"/>
                  </a:lnTo>
                  <a:lnTo>
                    <a:pt x="872" y="1253"/>
                  </a:lnTo>
                  <a:lnTo>
                    <a:pt x="876" y="1241"/>
                  </a:lnTo>
                  <a:lnTo>
                    <a:pt x="879" y="1242"/>
                  </a:lnTo>
                  <a:lnTo>
                    <a:pt x="884" y="1240"/>
                  </a:lnTo>
                  <a:lnTo>
                    <a:pt x="888" y="1233"/>
                  </a:lnTo>
                  <a:lnTo>
                    <a:pt x="885" y="1233"/>
                  </a:lnTo>
                  <a:lnTo>
                    <a:pt x="883" y="1230"/>
                  </a:lnTo>
                  <a:lnTo>
                    <a:pt x="878" y="1231"/>
                  </a:lnTo>
                  <a:lnTo>
                    <a:pt x="882" y="1223"/>
                  </a:lnTo>
                  <a:lnTo>
                    <a:pt x="888" y="1215"/>
                  </a:lnTo>
                  <a:lnTo>
                    <a:pt x="892" y="1215"/>
                  </a:lnTo>
                  <a:lnTo>
                    <a:pt x="894" y="1207"/>
                  </a:lnTo>
                  <a:lnTo>
                    <a:pt x="890" y="1201"/>
                  </a:lnTo>
                  <a:lnTo>
                    <a:pt x="883" y="1208"/>
                  </a:lnTo>
                  <a:lnTo>
                    <a:pt x="878" y="1208"/>
                  </a:lnTo>
                  <a:lnTo>
                    <a:pt x="869" y="1212"/>
                  </a:lnTo>
                  <a:lnTo>
                    <a:pt x="868" y="1205"/>
                  </a:lnTo>
                  <a:lnTo>
                    <a:pt x="876" y="1202"/>
                  </a:lnTo>
                  <a:lnTo>
                    <a:pt x="883" y="1196"/>
                  </a:lnTo>
                  <a:lnTo>
                    <a:pt x="884" y="1188"/>
                  </a:lnTo>
                  <a:lnTo>
                    <a:pt x="878" y="1192"/>
                  </a:lnTo>
                  <a:lnTo>
                    <a:pt x="878" y="1188"/>
                  </a:lnTo>
                  <a:lnTo>
                    <a:pt x="870" y="1189"/>
                  </a:lnTo>
                  <a:lnTo>
                    <a:pt x="870" y="1184"/>
                  </a:lnTo>
                  <a:lnTo>
                    <a:pt x="867" y="1183"/>
                  </a:lnTo>
                  <a:lnTo>
                    <a:pt x="870" y="1177"/>
                  </a:lnTo>
                  <a:lnTo>
                    <a:pt x="880" y="1174"/>
                  </a:lnTo>
                  <a:lnTo>
                    <a:pt x="884" y="1166"/>
                  </a:lnTo>
                  <a:lnTo>
                    <a:pt x="876" y="1164"/>
                  </a:lnTo>
                  <a:lnTo>
                    <a:pt x="883" y="1155"/>
                  </a:lnTo>
                  <a:lnTo>
                    <a:pt x="886" y="1153"/>
                  </a:lnTo>
                  <a:lnTo>
                    <a:pt x="889" y="1159"/>
                  </a:lnTo>
                  <a:lnTo>
                    <a:pt x="892" y="1159"/>
                  </a:lnTo>
                  <a:lnTo>
                    <a:pt x="896" y="1149"/>
                  </a:lnTo>
                  <a:lnTo>
                    <a:pt x="906" y="1139"/>
                  </a:lnTo>
                  <a:lnTo>
                    <a:pt x="906" y="1148"/>
                  </a:lnTo>
                  <a:lnTo>
                    <a:pt x="894" y="1170"/>
                  </a:lnTo>
                  <a:lnTo>
                    <a:pt x="900" y="1175"/>
                  </a:lnTo>
                  <a:lnTo>
                    <a:pt x="907" y="1174"/>
                  </a:lnTo>
                  <a:lnTo>
                    <a:pt x="909" y="1170"/>
                  </a:lnTo>
                  <a:lnTo>
                    <a:pt x="911" y="1149"/>
                  </a:lnTo>
                  <a:lnTo>
                    <a:pt x="914" y="1160"/>
                  </a:lnTo>
                  <a:lnTo>
                    <a:pt x="914" y="1166"/>
                  </a:lnTo>
                  <a:lnTo>
                    <a:pt x="934" y="1165"/>
                  </a:lnTo>
                  <a:lnTo>
                    <a:pt x="939" y="1166"/>
                  </a:lnTo>
                  <a:lnTo>
                    <a:pt x="946" y="1165"/>
                  </a:lnTo>
                  <a:lnTo>
                    <a:pt x="952" y="1156"/>
                  </a:lnTo>
                  <a:lnTo>
                    <a:pt x="962" y="1152"/>
                  </a:lnTo>
                  <a:lnTo>
                    <a:pt x="971" y="1152"/>
                  </a:lnTo>
                  <a:lnTo>
                    <a:pt x="970" y="1155"/>
                  </a:lnTo>
                  <a:lnTo>
                    <a:pt x="958" y="1158"/>
                  </a:lnTo>
                  <a:lnTo>
                    <a:pt x="955" y="1177"/>
                  </a:lnTo>
                  <a:lnTo>
                    <a:pt x="961" y="1179"/>
                  </a:lnTo>
                  <a:lnTo>
                    <a:pt x="975" y="1174"/>
                  </a:lnTo>
                  <a:lnTo>
                    <a:pt x="975" y="1178"/>
                  </a:lnTo>
                  <a:lnTo>
                    <a:pt x="954" y="1189"/>
                  </a:lnTo>
                  <a:lnTo>
                    <a:pt x="965" y="1191"/>
                  </a:lnTo>
                  <a:lnTo>
                    <a:pt x="979" y="1180"/>
                  </a:lnTo>
                  <a:lnTo>
                    <a:pt x="983" y="1182"/>
                  </a:lnTo>
                  <a:lnTo>
                    <a:pt x="972" y="1196"/>
                  </a:lnTo>
                  <a:lnTo>
                    <a:pt x="985" y="1192"/>
                  </a:lnTo>
                  <a:lnTo>
                    <a:pt x="990" y="1195"/>
                  </a:lnTo>
                  <a:lnTo>
                    <a:pt x="997" y="1194"/>
                  </a:lnTo>
                  <a:lnTo>
                    <a:pt x="998" y="1196"/>
                  </a:lnTo>
                  <a:lnTo>
                    <a:pt x="993" y="1206"/>
                  </a:lnTo>
                  <a:lnTo>
                    <a:pt x="998" y="1208"/>
                  </a:lnTo>
                  <a:lnTo>
                    <a:pt x="1011" y="1222"/>
                  </a:lnTo>
                  <a:lnTo>
                    <a:pt x="1017" y="1225"/>
                  </a:lnTo>
                  <a:lnTo>
                    <a:pt x="1023" y="1224"/>
                  </a:lnTo>
                  <a:lnTo>
                    <a:pt x="1023" y="1221"/>
                  </a:lnTo>
                  <a:lnTo>
                    <a:pt x="1025" y="1218"/>
                  </a:lnTo>
                  <a:lnTo>
                    <a:pt x="1025" y="1214"/>
                  </a:lnTo>
                  <a:lnTo>
                    <a:pt x="1027" y="1212"/>
                  </a:lnTo>
                  <a:lnTo>
                    <a:pt x="1031" y="1211"/>
                  </a:lnTo>
                  <a:lnTo>
                    <a:pt x="1035" y="1214"/>
                  </a:lnTo>
                  <a:lnTo>
                    <a:pt x="1037" y="1219"/>
                  </a:lnTo>
                  <a:lnTo>
                    <a:pt x="1037" y="1226"/>
                  </a:lnTo>
                  <a:lnTo>
                    <a:pt x="1045" y="1231"/>
                  </a:lnTo>
                  <a:lnTo>
                    <a:pt x="1048" y="1235"/>
                  </a:lnTo>
                  <a:lnTo>
                    <a:pt x="1051" y="1237"/>
                  </a:lnTo>
                  <a:lnTo>
                    <a:pt x="1052" y="1234"/>
                  </a:lnTo>
                  <a:lnTo>
                    <a:pt x="1058" y="1237"/>
                  </a:lnTo>
                  <a:lnTo>
                    <a:pt x="1062" y="1237"/>
                  </a:lnTo>
                  <a:lnTo>
                    <a:pt x="1067" y="1240"/>
                  </a:lnTo>
                  <a:lnTo>
                    <a:pt x="1072" y="1246"/>
                  </a:lnTo>
                  <a:lnTo>
                    <a:pt x="1072" y="1249"/>
                  </a:lnTo>
                  <a:lnTo>
                    <a:pt x="1071" y="1252"/>
                  </a:lnTo>
                  <a:lnTo>
                    <a:pt x="1074" y="1253"/>
                  </a:lnTo>
                  <a:lnTo>
                    <a:pt x="1081" y="1254"/>
                  </a:lnTo>
                  <a:lnTo>
                    <a:pt x="1091" y="1251"/>
                  </a:lnTo>
                  <a:lnTo>
                    <a:pt x="1118" y="1250"/>
                  </a:lnTo>
                  <a:lnTo>
                    <a:pt x="1121" y="1245"/>
                  </a:lnTo>
                  <a:lnTo>
                    <a:pt x="1128" y="1249"/>
                  </a:lnTo>
                  <a:lnTo>
                    <a:pt x="1133" y="1245"/>
                  </a:lnTo>
                  <a:lnTo>
                    <a:pt x="1143" y="1247"/>
                  </a:lnTo>
                  <a:lnTo>
                    <a:pt x="1148" y="1251"/>
                  </a:lnTo>
                  <a:lnTo>
                    <a:pt x="1179" y="1258"/>
                  </a:lnTo>
                  <a:lnTo>
                    <a:pt x="1192" y="1252"/>
                  </a:lnTo>
                  <a:lnTo>
                    <a:pt x="1197" y="1255"/>
                  </a:lnTo>
                  <a:lnTo>
                    <a:pt x="1197" y="1259"/>
                  </a:lnTo>
                  <a:lnTo>
                    <a:pt x="1192" y="1261"/>
                  </a:lnTo>
                  <a:lnTo>
                    <a:pt x="1191" y="1264"/>
                  </a:lnTo>
                  <a:lnTo>
                    <a:pt x="1210" y="1273"/>
                  </a:lnTo>
                  <a:lnTo>
                    <a:pt x="1242" y="1279"/>
                  </a:lnTo>
                  <a:lnTo>
                    <a:pt x="1257" y="1273"/>
                  </a:lnTo>
                  <a:lnTo>
                    <a:pt x="1270" y="1258"/>
                  </a:lnTo>
                  <a:lnTo>
                    <a:pt x="1273" y="1250"/>
                  </a:lnTo>
                  <a:lnTo>
                    <a:pt x="1276" y="1247"/>
                  </a:lnTo>
                  <a:lnTo>
                    <a:pt x="1290" y="1264"/>
                  </a:lnTo>
                  <a:lnTo>
                    <a:pt x="1298" y="1268"/>
                  </a:lnTo>
                  <a:lnTo>
                    <a:pt x="1295" y="1268"/>
                  </a:lnTo>
                  <a:lnTo>
                    <a:pt x="1289" y="1273"/>
                  </a:lnTo>
                  <a:lnTo>
                    <a:pt x="1291" y="1291"/>
                  </a:lnTo>
                  <a:lnTo>
                    <a:pt x="1289" y="1293"/>
                  </a:lnTo>
                  <a:lnTo>
                    <a:pt x="1285" y="1289"/>
                  </a:lnTo>
                  <a:lnTo>
                    <a:pt x="1284" y="1274"/>
                  </a:lnTo>
                  <a:lnTo>
                    <a:pt x="1285" y="1270"/>
                  </a:lnTo>
                  <a:lnTo>
                    <a:pt x="1284" y="1264"/>
                  </a:lnTo>
                  <a:lnTo>
                    <a:pt x="1282" y="1258"/>
                  </a:lnTo>
                  <a:lnTo>
                    <a:pt x="1280" y="1257"/>
                  </a:lnTo>
                  <a:lnTo>
                    <a:pt x="1276" y="1261"/>
                  </a:lnTo>
                  <a:lnTo>
                    <a:pt x="1275" y="1265"/>
                  </a:lnTo>
                  <a:lnTo>
                    <a:pt x="1275" y="1276"/>
                  </a:lnTo>
                  <a:lnTo>
                    <a:pt x="1277" y="1279"/>
                  </a:lnTo>
                  <a:lnTo>
                    <a:pt x="1277" y="1283"/>
                  </a:lnTo>
                  <a:lnTo>
                    <a:pt x="1274" y="1291"/>
                  </a:lnTo>
                  <a:lnTo>
                    <a:pt x="1270" y="1292"/>
                  </a:lnTo>
                  <a:lnTo>
                    <a:pt x="1264" y="1297"/>
                  </a:lnTo>
                  <a:lnTo>
                    <a:pt x="1267" y="1301"/>
                  </a:lnTo>
                  <a:lnTo>
                    <a:pt x="1279" y="1305"/>
                  </a:lnTo>
                  <a:lnTo>
                    <a:pt x="1280" y="1307"/>
                  </a:lnTo>
                  <a:lnTo>
                    <a:pt x="1284" y="1310"/>
                  </a:lnTo>
                  <a:lnTo>
                    <a:pt x="1289" y="1309"/>
                  </a:lnTo>
                  <a:lnTo>
                    <a:pt x="1291" y="1311"/>
                  </a:lnTo>
                  <a:lnTo>
                    <a:pt x="1290" y="1313"/>
                  </a:lnTo>
                  <a:lnTo>
                    <a:pt x="1304" y="1319"/>
                  </a:lnTo>
                  <a:lnTo>
                    <a:pt x="1316" y="1331"/>
                  </a:lnTo>
                  <a:lnTo>
                    <a:pt x="1316" y="1327"/>
                  </a:lnTo>
                  <a:lnTo>
                    <a:pt x="1319" y="1324"/>
                  </a:lnTo>
                  <a:lnTo>
                    <a:pt x="1330" y="1325"/>
                  </a:lnTo>
                  <a:lnTo>
                    <a:pt x="1331" y="1323"/>
                  </a:lnTo>
                  <a:lnTo>
                    <a:pt x="1331" y="1315"/>
                  </a:lnTo>
                  <a:lnTo>
                    <a:pt x="1329" y="1308"/>
                  </a:lnTo>
                  <a:lnTo>
                    <a:pt x="1331" y="1307"/>
                  </a:lnTo>
                  <a:lnTo>
                    <a:pt x="1335" y="1309"/>
                  </a:lnTo>
                  <a:lnTo>
                    <a:pt x="1337" y="1304"/>
                  </a:lnTo>
                  <a:lnTo>
                    <a:pt x="1293" y="1250"/>
                  </a:lnTo>
                  <a:lnTo>
                    <a:pt x="1295" y="1250"/>
                  </a:lnTo>
                  <a:lnTo>
                    <a:pt x="1296" y="1227"/>
                  </a:lnTo>
                  <a:lnTo>
                    <a:pt x="1268" y="1227"/>
                  </a:lnTo>
                  <a:lnTo>
                    <a:pt x="1259" y="1240"/>
                  </a:lnTo>
                  <a:lnTo>
                    <a:pt x="1254" y="1238"/>
                  </a:lnTo>
                  <a:lnTo>
                    <a:pt x="1241" y="1229"/>
                  </a:lnTo>
                  <a:lnTo>
                    <a:pt x="1230" y="1238"/>
                  </a:lnTo>
                  <a:lnTo>
                    <a:pt x="1214" y="1228"/>
                  </a:lnTo>
                  <a:lnTo>
                    <a:pt x="1214" y="11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" name="Freeform 1706"/>
            <p:cNvSpPr>
              <a:spLocks/>
            </p:cNvSpPr>
            <p:nvPr/>
          </p:nvSpPr>
          <p:spPr bwMode="auto">
            <a:xfrm>
              <a:off x="1184275" y="3065463"/>
              <a:ext cx="193675" cy="215900"/>
            </a:xfrm>
            <a:custGeom>
              <a:avLst/>
              <a:gdLst>
                <a:gd name="T0" fmla="*/ 17135 w 373"/>
                <a:gd name="T1" fmla="*/ 38162 h 413"/>
                <a:gd name="T2" fmla="*/ 36866 w 373"/>
                <a:gd name="T3" fmla="*/ 28752 h 413"/>
                <a:gd name="T4" fmla="*/ 42058 w 373"/>
                <a:gd name="T5" fmla="*/ 18819 h 413"/>
                <a:gd name="T6" fmla="*/ 54520 w 373"/>
                <a:gd name="T7" fmla="*/ 7319 h 413"/>
                <a:gd name="T8" fmla="*/ 72174 w 373"/>
                <a:gd name="T9" fmla="*/ 10978 h 413"/>
                <a:gd name="T10" fmla="*/ 87232 w 373"/>
                <a:gd name="T11" fmla="*/ 31366 h 413"/>
                <a:gd name="T12" fmla="*/ 99693 w 373"/>
                <a:gd name="T13" fmla="*/ 46003 h 413"/>
                <a:gd name="T14" fmla="*/ 138117 w 373"/>
                <a:gd name="T15" fmla="*/ 115530 h 413"/>
                <a:gd name="T16" fmla="*/ 142271 w 373"/>
                <a:gd name="T17" fmla="*/ 124940 h 413"/>
                <a:gd name="T18" fmla="*/ 169271 w 373"/>
                <a:gd name="T19" fmla="*/ 150032 h 413"/>
                <a:gd name="T20" fmla="*/ 191079 w 373"/>
                <a:gd name="T21" fmla="*/ 189239 h 413"/>
                <a:gd name="T22" fmla="*/ 191079 w 373"/>
                <a:gd name="T23" fmla="*/ 202308 h 413"/>
                <a:gd name="T24" fmla="*/ 179656 w 373"/>
                <a:gd name="T25" fmla="*/ 212763 h 413"/>
                <a:gd name="T26" fmla="*/ 173425 w 373"/>
                <a:gd name="T27" fmla="*/ 215900 h 413"/>
                <a:gd name="T28" fmla="*/ 174983 w 373"/>
                <a:gd name="T29" fmla="*/ 205445 h 413"/>
                <a:gd name="T30" fmla="*/ 180175 w 373"/>
                <a:gd name="T31" fmla="*/ 201785 h 413"/>
                <a:gd name="T32" fmla="*/ 173944 w 373"/>
                <a:gd name="T33" fmla="*/ 194467 h 413"/>
                <a:gd name="T34" fmla="*/ 171348 w 373"/>
                <a:gd name="T35" fmla="*/ 177216 h 413"/>
                <a:gd name="T36" fmla="*/ 166675 w 373"/>
                <a:gd name="T37" fmla="*/ 165192 h 413"/>
                <a:gd name="T38" fmla="*/ 162002 w 373"/>
                <a:gd name="T39" fmla="*/ 164669 h 413"/>
                <a:gd name="T40" fmla="*/ 153694 w 373"/>
                <a:gd name="T41" fmla="*/ 169374 h 413"/>
                <a:gd name="T42" fmla="*/ 150059 w 373"/>
                <a:gd name="T43" fmla="*/ 176693 h 413"/>
                <a:gd name="T44" fmla="*/ 146944 w 373"/>
                <a:gd name="T45" fmla="*/ 183489 h 413"/>
                <a:gd name="T46" fmla="*/ 140713 w 373"/>
                <a:gd name="T47" fmla="*/ 175647 h 413"/>
                <a:gd name="T48" fmla="*/ 146944 w 373"/>
                <a:gd name="T49" fmla="*/ 159965 h 413"/>
                <a:gd name="T50" fmla="*/ 148501 w 373"/>
                <a:gd name="T51" fmla="*/ 153169 h 413"/>
                <a:gd name="T52" fmla="*/ 139155 w 373"/>
                <a:gd name="T53" fmla="*/ 136963 h 413"/>
                <a:gd name="T54" fmla="*/ 133444 w 373"/>
                <a:gd name="T55" fmla="*/ 131213 h 413"/>
                <a:gd name="T56" fmla="*/ 128251 w 373"/>
                <a:gd name="T57" fmla="*/ 126508 h 413"/>
                <a:gd name="T58" fmla="*/ 125136 w 373"/>
                <a:gd name="T59" fmla="*/ 118667 h 413"/>
                <a:gd name="T60" fmla="*/ 118905 w 373"/>
                <a:gd name="T61" fmla="*/ 117098 h 413"/>
                <a:gd name="T62" fmla="*/ 114232 w 373"/>
                <a:gd name="T63" fmla="*/ 118667 h 413"/>
                <a:gd name="T64" fmla="*/ 117867 w 373"/>
                <a:gd name="T65" fmla="*/ 111348 h 413"/>
                <a:gd name="T66" fmla="*/ 112155 w 373"/>
                <a:gd name="T67" fmla="*/ 106120 h 413"/>
                <a:gd name="T68" fmla="*/ 111116 w 373"/>
                <a:gd name="T69" fmla="*/ 100370 h 413"/>
                <a:gd name="T70" fmla="*/ 107482 w 373"/>
                <a:gd name="T71" fmla="*/ 97756 h 413"/>
                <a:gd name="T72" fmla="*/ 122540 w 373"/>
                <a:gd name="T73" fmla="*/ 101938 h 413"/>
                <a:gd name="T74" fmla="*/ 116828 w 373"/>
                <a:gd name="T75" fmla="*/ 93574 h 413"/>
                <a:gd name="T76" fmla="*/ 111636 w 373"/>
                <a:gd name="T77" fmla="*/ 84164 h 413"/>
                <a:gd name="T78" fmla="*/ 108001 w 373"/>
                <a:gd name="T79" fmla="*/ 83642 h 413"/>
                <a:gd name="T80" fmla="*/ 103328 w 373"/>
                <a:gd name="T81" fmla="*/ 81028 h 413"/>
                <a:gd name="T82" fmla="*/ 105924 w 373"/>
                <a:gd name="T83" fmla="*/ 78414 h 413"/>
                <a:gd name="T84" fmla="*/ 103847 w 373"/>
                <a:gd name="T85" fmla="*/ 73186 h 413"/>
                <a:gd name="T86" fmla="*/ 97097 w 373"/>
                <a:gd name="T87" fmla="*/ 73186 h 413"/>
                <a:gd name="T88" fmla="*/ 92943 w 373"/>
                <a:gd name="T89" fmla="*/ 70573 h 413"/>
                <a:gd name="T90" fmla="*/ 76847 w 373"/>
                <a:gd name="T91" fmla="*/ 50185 h 413"/>
                <a:gd name="T92" fmla="*/ 62828 w 373"/>
                <a:gd name="T93" fmla="*/ 20910 h 413"/>
                <a:gd name="T94" fmla="*/ 73732 w 373"/>
                <a:gd name="T95" fmla="*/ 63777 h 413"/>
                <a:gd name="T96" fmla="*/ 62308 w 373"/>
                <a:gd name="T97" fmla="*/ 58026 h 413"/>
                <a:gd name="T98" fmla="*/ 56077 w 373"/>
                <a:gd name="T99" fmla="*/ 54367 h 413"/>
                <a:gd name="T100" fmla="*/ 51924 w 373"/>
                <a:gd name="T101" fmla="*/ 41298 h 413"/>
                <a:gd name="T102" fmla="*/ 45174 w 373"/>
                <a:gd name="T103" fmla="*/ 45480 h 413"/>
                <a:gd name="T104" fmla="*/ 36866 w 373"/>
                <a:gd name="T105" fmla="*/ 38162 h 413"/>
                <a:gd name="T106" fmla="*/ 30635 w 373"/>
                <a:gd name="T107" fmla="*/ 38684 h 413"/>
                <a:gd name="T108" fmla="*/ 36866 w 373"/>
                <a:gd name="T109" fmla="*/ 42866 h 413"/>
                <a:gd name="T110" fmla="*/ 41539 w 373"/>
                <a:gd name="T111" fmla="*/ 51753 h 413"/>
                <a:gd name="T112" fmla="*/ 49327 w 373"/>
                <a:gd name="T113" fmla="*/ 57504 h 413"/>
                <a:gd name="T114" fmla="*/ 40500 w 373"/>
                <a:gd name="T115" fmla="*/ 63254 h 413"/>
                <a:gd name="T116" fmla="*/ 28558 w 373"/>
                <a:gd name="T117" fmla="*/ 61686 h 413"/>
                <a:gd name="T118" fmla="*/ 16616 w 373"/>
                <a:gd name="T119" fmla="*/ 48617 h 413"/>
                <a:gd name="T120" fmla="*/ 0 w 373"/>
                <a:gd name="T121" fmla="*/ 30843 h 4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3" h="413">
                  <a:moveTo>
                    <a:pt x="7" y="35"/>
                  </a:moveTo>
                  <a:lnTo>
                    <a:pt x="21" y="46"/>
                  </a:lnTo>
                  <a:lnTo>
                    <a:pt x="33" y="70"/>
                  </a:lnTo>
                  <a:lnTo>
                    <a:pt x="33" y="73"/>
                  </a:lnTo>
                  <a:lnTo>
                    <a:pt x="35" y="75"/>
                  </a:lnTo>
                  <a:lnTo>
                    <a:pt x="45" y="70"/>
                  </a:lnTo>
                  <a:lnTo>
                    <a:pt x="58" y="59"/>
                  </a:lnTo>
                  <a:lnTo>
                    <a:pt x="71" y="55"/>
                  </a:lnTo>
                  <a:lnTo>
                    <a:pt x="74" y="48"/>
                  </a:lnTo>
                  <a:lnTo>
                    <a:pt x="75" y="42"/>
                  </a:lnTo>
                  <a:lnTo>
                    <a:pt x="76" y="38"/>
                  </a:lnTo>
                  <a:lnTo>
                    <a:pt x="81" y="36"/>
                  </a:lnTo>
                  <a:lnTo>
                    <a:pt x="83" y="33"/>
                  </a:lnTo>
                  <a:lnTo>
                    <a:pt x="84" y="23"/>
                  </a:lnTo>
                  <a:lnTo>
                    <a:pt x="88" y="18"/>
                  </a:lnTo>
                  <a:lnTo>
                    <a:pt x="105" y="14"/>
                  </a:lnTo>
                  <a:lnTo>
                    <a:pt x="123" y="0"/>
                  </a:lnTo>
                  <a:lnTo>
                    <a:pt x="127" y="1"/>
                  </a:lnTo>
                  <a:lnTo>
                    <a:pt x="132" y="6"/>
                  </a:lnTo>
                  <a:lnTo>
                    <a:pt x="139" y="21"/>
                  </a:lnTo>
                  <a:lnTo>
                    <a:pt x="143" y="24"/>
                  </a:lnTo>
                  <a:lnTo>
                    <a:pt x="147" y="24"/>
                  </a:lnTo>
                  <a:lnTo>
                    <a:pt x="159" y="51"/>
                  </a:lnTo>
                  <a:lnTo>
                    <a:pt x="168" y="60"/>
                  </a:lnTo>
                  <a:lnTo>
                    <a:pt x="172" y="73"/>
                  </a:lnTo>
                  <a:lnTo>
                    <a:pt x="172" y="75"/>
                  </a:lnTo>
                  <a:lnTo>
                    <a:pt x="175" y="81"/>
                  </a:lnTo>
                  <a:lnTo>
                    <a:pt x="192" y="88"/>
                  </a:lnTo>
                  <a:lnTo>
                    <a:pt x="244" y="185"/>
                  </a:lnTo>
                  <a:lnTo>
                    <a:pt x="247" y="185"/>
                  </a:lnTo>
                  <a:lnTo>
                    <a:pt x="252" y="199"/>
                  </a:lnTo>
                  <a:lnTo>
                    <a:pt x="266" y="221"/>
                  </a:lnTo>
                  <a:lnTo>
                    <a:pt x="266" y="224"/>
                  </a:lnTo>
                  <a:lnTo>
                    <a:pt x="265" y="227"/>
                  </a:lnTo>
                  <a:lnTo>
                    <a:pt x="265" y="232"/>
                  </a:lnTo>
                  <a:lnTo>
                    <a:pt x="274" y="239"/>
                  </a:lnTo>
                  <a:lnTo>
                    <a:pt x="280" y="262"/>
                  </a:lnTo>
                  <a:lnTo>
                    <a:pt x="288" y="273"/>
                  </a:lnTo>
                  <a:lnTo>
                    <a:pt x="298" y="279"/>
                  </a:lnTo>
                  <a:lnTo>
                    <a:pt x="326" y="287"/>
                  </a:lnTo>
                  <a:lnTo>
                    <a:pt x="352" y="309"/>
                  </a:lnTo>
                  <a:lnTo>
                    <a:pt x="366" y="313"/>
                  </a:lnTo>
                  <a:lnTo>
                    <a:pt x="373" y="322"/>
                  </a:lnTo>
                  <a:lnTo>
                    <a:pt x="368" y="362"/>
                  </a:lnTo>
                  <a:lnTo>
                    <a:pt x="372" y="375"/>
                  </a:lnTo>
                  <a:lnTo>
                    <a:pt x="372" y="379"/>
                  </a:lnTo>
                  <a:lnTo>
                    <a:pt x="370" y="384"/>
                  </a:lnTo>
                  <a:lnTo>
                    <a:pt x="368" y="387"/>
                  </a:lnTo>
                  <a:lnTo>
                    <a:pt x="366" y="392"/>
                  </a:lnTo>
                  <a:lnTo>
                    <a:pt x="360" y="391"/>
                  </a:lnTo>
                  <a:lnTo>
                    <a:pt x="350" y="405"/>
                  </a:lnTo>
                  <a:lnTo>
                    <a:pt x="346" y="407"/>
                  </a:lnTo>
                  <a:lnTo>
                    <a:pt x="342" y="407"/>
                  </a:lnTo>
                  <a:lnTo>
                    <a:pt x="339" y="411"/>
                  </a:lnTo>
                  <a:lnTo>
                    <a:pt x="335" y="404"/>
                  </a:lnTo>
                  <a:lnTo>
                    <a:pt x="334" y="413"/>
                  </a:lnTo>
                  <a:lnTo>
                    <a:pt x="330" y="412"/>
                  </a:lnTo>
                  <a:lnTo>
                    <a:pt x="329" y="394"/>
                  </a:lnTo>
                  <a:lnTo>
                    <a:pt x="334" y="392"/>
                  </a:lnTo>
                  <a:lnTo>
                    <a:pt x="337" y="393"/>
                  </a:lnTo>
                  <a:lnTo>
                    <a:pt x="340" y="391"/>
                  </a:lnTo>
                  <a:lnTo>
                    <a:pt x="342" y="392"/>
                  </a:lnTo>
                  <a:lnTo>
                    <a:pt x="343" y="387"/>
                  </a:lnTo>
                  <a:lnTo>
                    <a:pt x="347" y="386"/>
                  </a:lnTo>
                  <a:lnTo>
                    <a:pt x="343" y="371"/>
                  </a:lnTo>
                  <a:lnTo>
                    <a:pt x="340" y="369"/>
                  </a:lnTo>
                  <a:lnTo>
                    <a:pt x="338" y="372"/>
                  </a:lnTo>
                  <a:lnTo>
                    <a:pt x="335" y="372"/>
                  </a:lnTo>
                  <a:lnTo>
                    <a:pt x="333" y="371"/>
                  </a:lnTo>
                  <a:lnTo>
                    <a:pt x="333" y="353"/>
                  </a:lnTo>
                  <a:lnTo>
                    <a:pt x="331" y="348"/>
                  </a:lnTo>
                  <a:lnTo>
                    <a:pt x="330" y="339"/>
                  </a:lnTo>
                  <a:lnTo>
                    <a:pt x="324" y="328"/>
                  </a:lnTo>
                  <a:lnTo>
                    <a:pt x="322" y="318"/>
                  </a:lnTo>
                  <a:lnTo>
                    <a:pt x="320" y="323"/>
                  </a:lnTo>
                  <a:lnTo>
                    <a:pt x="321" y="316"/>
                  </a:lnTo>
                  <a:lnTo>
                    <a:pt x="323" y="311"/>
                  </a:lnTo>
                  <a:lnTo>
                    <a:pt x="322" y="307"/>
                  </a:lnTo>
                  <a:lnTo>
                    <a:pt x="317" y="308"/>
                  </a:lnTo>
                  <a:lnTo>
                    <a:pt x="312" y="315"/>
                  </a:lnTo>
                  <a:lnTo>
                    <a:pt x="308" y="318"/>
                  </a:lnTo>
                  <a:lnTo>
                    <a:pt x="306" y="324"/>
                  </a:lnTo>
                  <a:lnTo>
                    <a:pt x="299" y="321"/>
                  </a:lnTo>
                  <a:lnTo>
                    <a:pt x="296" y="324"/>
                  </a:lnTo>
                  <a:lnTo>
                    <a:pt x="291" y="327"/>
                  </a:lnTo>
                  <a:lnTo>
                    <a:pt x="292" y="330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9" y="342"/>
                  </a:lnTo>
                  <a:lnTo>
                    <a:pt x="286" y="346"/>
                  </a:lnTo>
                  <a:lnTo>
                    <a:pt x="283" y="345"/>
                  </a:lnTo>
                  <a:lnTo>
                    <a:pt x="283" y="351"/>
                  </a:lnTo>
                  <a:lnTo>
                    <a:pt x="279" y="355"/>
                  </a:lnTo>
                  <a:lnTo>
                    <a:pt x="272" y="346"/>
                  </a:lnTo>
                  <a:lnTo>
                    <a:pt x="270" y="339"/>
                  </a:lnTo>
                  <a:lnTo>
                    <a:pt x="271" y="336"/>
                  </a:lnTo>
                  <a:lnTo>
                    <a:pt x="275" y="335"/>
                  </a:lnTo>
                  <a:lnTo>
                    <a:pt x="279" y="331"/>
                  </a:lnTo>
                  <a:lnTo>
                    <a:pt x="283" y="317"/>
                  </a:lnTo>
                  <a:lnTo>
                    <a:pt x="283" y="306"/>
                  </a:lnTo>
                  <a:lnTo>
                    <a:pt x="287" y="302"/>
                  </a:lnTo>
                  <a:lnTo>
                    <a:pt x="301" y="301"/>
                  </a:lnTo>
                  <a:lnTo>
                    <a:pt x="301" y="298"/>
                  </a:lnTo>
                  <a:lnTo>
                    <a:pt x="286" y="293"/>
                  </a:lnTo>
                  <a:lnTo>
                    <a:pt x="281" y="288"/>
                  </a:lnTo>
                  <a:lnTo>
                    <a:pt x="274" y="284"/>
                  </a:lnTo>
                  <a:lnTo>
                    <a:pt x="269" y="276"/>
                  </a:lnTo>
                  <a:lnTo>
                    <a:pt x="268" y="262"/>
                  </a:lnTo>
                  <a:lnTo>
                    <a:pt x="261" y="260"/>
                  </a:lnTo>
                  <a:lnTo>
                    <a:pt x="259" y="257"/>
                  </a:lnTo>
                  <a:lnTo>
                    <a:pt x="259" y="253"/>
                  </a:lnTo>
                  <a:lnTo>
                    <a:pt x="257" y="251"/>
                  </a:lnTo>
                  <a:lnTo>
                    <a:pt x="246" y="249"/>
                  </a:lnTo>
                  <a:lnTo>
                    <a:pt x="236" y="235"/>
                  </a:lnTo>
                  <a:lnTo>
                    <a:pt x="235" y="232"/>
                  </a:lnTo>
                  <a:lnTo>
                    <a:pt x="247" y="242"/>
                  </a:lnTo>
                  <a:lnTo>
                    <a:pt x="248" y="244"/>
                  </a:lnTo>
                  <a:lnTo>
                    <a:pt x="244" y="234"/>
                  </a:lnTo>
                  <a:lnTo>
                    <a:pt x="244" y="227"/>
                  </a:lnTo>
                  <a:lnTo>
                    <a:pt x="241" y="227"/>
                  </a:lnTo>
                  <a:lnTo>
                    <a:pt x="237" y="231"/>
                  </a:lnTo>
                  <a:lnTo>
                    <a:pt x="234" y="231"/>
                  </a:lnTo>
                  <a:lnTo>
                    <a:pt x="230" y="228"/>
                  </a:lnTo>
                  <a:lnTo>
                    <a:pt x="229" y="224"/>
                  </a:lnTo>
                  <a:lnTo>
                    <a:pt x="228" y="223"/>
                  </a:lnTo>
                  <a:lnTo>
                    <a:pt x="225" y="223"/>
                  </a:lnTo>
                  <a:lnTo>
                    <a:pt x="224" y="225"/>
                  </a:lnTo>
                  <a:lnTo>
                    <a:pt x="220" y="227"/>
                  </a:lnTo>
                  <a:lnTo>
                    <a:pt x="215" y="221"/>
                  </a:lnTo>
                  <a:lnTo>
                    <a:pt x="214" y="218"/>
                  </a:lnTo>
                  <a:lnTo>
                    <a:pt x="215" y="214"/>
                  </a:lnTo>
                  <a:lnTo>
                    <a:pt x="227" y="213"/>
                  </a:lnTo>
                  <a:lnTo>
                    <a:pt x="230" y="208"/>
                  </a:lnTo>
                  <a:lnTo>
                    <a:pt x="220" y="209"/>
                  </a:lnTo>
                  <a:lnTo>
                    <a:pt x="216" y="205"/>
                  </a:lnTo>
                  <a:lnTo>
                    <a:pt x="216" y="203"/>
                  </a:lnTo>
                  <a:lnTo>
                    <a:pt x="219" y="200"/>
                  </a:lnTo>
                  <a:lnTo>
                    <a:pt x="217" y="198"/>
                  </a:lnTo>
                  <a:lnTo>
                    <a:pt x="214" y="198"/>
                  </a:lnTo>
                  <a:lnTo>
                    <a:pt x="214" y="192"/>
                  </a:lnTo>
                  <a:lnTo>
                    <a:pt x="218" y="189"/>
                  </a:lnTo>
                  <a:lnTo>
                    <a:pt x="217" y="187"/>
                  </a:lnTo>
                  <a:lnTo>
                    <a:pt x="209" y="189"/>
                  </a:lnTo>
                  <a:lnTo>
                    <a:pt x="207" y="187"/>
                  </a:lnTo>
                  <a:lnTo>
                    <a:pt x="209" y="179"/>
                  </a:lnTo>
                  <a:lnTo>
                    <a:pt x="227" y="187"/>
                  </a:lnTo>
                  <a:lnTo>
                    <a:pt x="231" y="194"/>
                  </a:lnTo>
                  <a:lnTo>
                    <a:pt x="236" y="195"/>
                  </a:lnTo>
                  <a:lnTo>
                    <a:pt x="234" y="194"/>
                  </a:lnTo>
                  <a:lnTo>
                    <a:pt x="229" y="188"/>
                  </a:lnTo>
                  <a:lnTo>
                    <a:pt x="228" y="181"/>
                  </a:lnTo>
                  <a:lnTo>
                    <a:pt x="225" y="179"/>
                  </a:lnTo>
                  <a:lnTo>
                    <a:pt x="225" y="182"/>
                  </a:lnTo>
                  <a:lnTo>
                    <a:pt x="214" y="170"/>
                  </a:lnTo>
                  <a:lnTo>
                    <a:pt x="213" y="165"/>
                  </a:lnTo>
                  <a:lnTo>
                    <a:pt x="215" y="161"/>
                  </a:lnTo>
                  <a:lnTo>
                    <a:pt x="224" y="163"/>
                  </a:lnTo>
                  <a:lnTo>
                    <a:pt x="227" y="162"/>
                  </a:lnTo>
                  <a:lnTo>
                    <a:pt x="222" y="160"/>
                  </a:lnTo>
                  <a:lnTo>
                    <a:pt x="208" y="160"/>
                  </a:lnTo>
                  <a:lnTo>
                    <a:pt x="207" y="165"/>
                  </a:lnTo>
                  <a:lnTo>
                    <a:pt x="204" y="169"/>
                  </a:lnTo>
                  <a:lnTo>
                    <a:pt x="199" y="160"/>
                  </a:lnTo>
                  <a:lnTo>
                    <a:pt x="199" y="155"/>
                  </a:lnTo>
                  <a:lnTo>
                    <a:pt x="205" y="154"/>
                  </a:lnTo>
                  <a:lnTo>
                    <a:pt x="213" y="148"/>
                  </a:lnTo>
                  <a:lnTo>
                    <a:pt x="212" y="145"/>
                  </a:lnTo>
                  <a:lnTo>
                    <a:pt x="204" y="150"/>
                  </a:lnTo>
                  <a:lnTo>
                    <a:pt x="204" y="147"/>
                  </a:lnTo>
                  <a:lnTo>
                    <a:pt x="209" y="137"/>
                  </a:lnTo>
                  <a:lnTo>
                    <a:pt x="204" y="138"/>
                  </a:lnTo>
                  <a:lnTo>
                    <a:pt x="200" y="140"/>
                  </a:lnTo>
                  <a:lnTo>
                    <a:pt x="198" y="147"/>
                  </a:lnTo>
                  <a:lnTo>
                    <a:pt x="195" y="151"/>
                  </a:lnTo>
                  <a:lnTo>
                    <a:pt x="190" y="149"/>
                  </a:lnTo>
                  <a:lnTo>
                    <a:pt x="187" y="140"/>
                  </a:lnTo>
                  <a:lnTo>
                    <a:pt x="187" y="135"/>
                  </a:lnTo>
                  <a:lnTo>
                    <a:pt x="185" y="131"/>
                  </a:lnTo>
                  <a:lnTo>
                    <a:pt x="182" y="131"/>
                  </a:lnTo>
                  <a:lnTo>
                    <a:pt x="179" y="135"/>
                  </a:lnTo>
                  <a:lnTo>
                    <a:pt x="165" y="121"/>
                  </a:lnTo>
                  <a:lnTo>
                    <a:pt x="155" y="119"/>
                  </a:lnTo>
                  <a:lnTo>
                    <a:pt x="146" y="101"/>
                  </a:lnTo>
                  <a:lnTo>
                    <a:pt x="148" y="96"/>
                  </a:lnTo>
                  <a:lnTo>
                    <a:pt x="146" y="85"/>
                  </a:lnTo>
                  <a:lnTo>
                    <a:pt x="142" y="87"/>
                  </a:lnTo>
                  <a:lnTo>
                    <a:pt x="125" y="33"/>
                  </a:lnTo>
                  <a:lnTo>
                    <a:pt x="121" y="40"/>
                  </a:lnTo>
                  <a:lnTo>
                    <a:pt x="126" y="51"/>
                  </a:lnTo>
                  <a:lnTo>
                    <a:pt x="125" y="55"/>
                  </a:lnTo>
                  <a:lnTo>
                    <a:pt x="122" y="51"/>
                  </a:lnTo>
                  <a:lnTo>
                    <a:pt x="142" y="122"/>
                  </a:lnTo>
                  <a:lnTo>
                    <a:pt x="135" y="135"/>
                  </a:lnTo>
                  <a:lnTo>
                    <a:pt x="128" y="133"/>
                  </a:lnTo>
                  <a:lnTo>
                    <a:pt x="124" y="116"/>
                  </a:lnTo>
                  <a:lnTo>
                    <a:pt x="120" y="111"/>
                  </a:lnTo>
                  <a:lnTo>
                    <a:pt x="119" y="120"/>
                  </a:lnTo>
                  <a:lnTo>
                    <a:pt x="105" y="119"/>
                  </a:lnTo>
                  <a:lnTo>
                    <a:pt x="105" y="105"/>
                  </a:lnTo>
                  <a:lnTo>
                    <a:pt x="108" y="104"/>
                  </a:lnTo>
                  <a:lnTo>
                    <a:pt x="103" y="100"/>
                  </a:lnTo>
                  <a:lnTo>
                    <a:pt x="98" y="89"/>
                  </a:lnTo>
                  <a:lnTo>
                    <a:pt x="98" y="81"/>
                  </a:lnTo>
                  <a:lnTo>
                    <a:pt x="100" y="79"/>
                  </a:lnTo>
                  <a:lnTo>
                    <a:pt x="95" y="73"/>
                  </a:lnTo>
                  <a:lnTo>
                    <a:pt x="92" y="74"/>
                  </a:lnTo>
                  <a:lnTo>
                    <a:pt x="91" y="85"/>
                  </a:lnTo>
                  <a:lnTo>
                    <a:pt x="87" y="87"/>
                  </a:lnTo>
                  <a:lnTo>
                    <a:pt x="80" y="81"/>
                  </a:lnTo>
                  <a:lnTo>
                    <a:pt x="73" y="69"/>
                  </a:lnTo>
                  <a:lnTo>
                    <a:pt x="71" y="68"/>
                  </a:lnTo>
                  <a:lnTo>
                    <a:pt x="71" y="73"/>
                  </a:lnTo>
                  <a:lnTo>
                    <a:pt x="69" y="75"/>
                  </a:lnTo>
                  <a:lnTo>
                    <a:pt x="59" y="66"/>
                  </a:lnTo>
                  <a:lnTo>
                    <a:pt x="61" y="71"/>
                  </a:lnTo>
                  <a:lnTo>
                    <a:pt x="59" y="74"/>
                  </a:lnTo>
                  <a:lnTo>
                    <a:pt x="55" y="75"/>
                  </a:lnTo>
                  <a:lnTo>
                    <a:pt x="54" y="76"/>
                  </a:lnTo>
                  <a:lnTo>
                    <a:pt x="63" y="77"/>
                  </a:lnTo>
                  <a:lnTo>
                    <a:pt x="71" y="82"/>
                  </a:lnTo>
                  <a:lnTo>
                    <a:pt x="72" y="86"/>
                  </a:lnTo>
                  <a:lnTo>
                    <a:pt x="71" y="87"/>
                  </a:lnTo>
                  <a:lnTo>
                    <a:pt x="80" y="93"/>
                  </a:lnTo>
                  <a:lnTo>
                    <a:pt x="80" y="99"/>
                  </a:lnTo>
                  <a:lnTo>
                    <a:pt x="82" y="100"/>
                  </a:lnTo>
                  <a:lnTo>
                    <a:pt x="85" y="99"/>
                  </a:lnTo>
                  <a:lnTo>
                    <a:pt x="88" y="99"/>
                  </a:lnTo>
                  <a:lnTo>
                    <a:pt x="95" y="110"/>
                  </a:lnTo>
                  <a:lnTo>
                    <a:pt x="94" y="121"/>
                  </a:lnTo>
                  <a:lnTo>
                    <a:pt x="89" y="125"/>
                  </a:lnTo>
                  <a:lnTo>
                    <a:pt x="80" y="126"/>
                  </a:lnTo>
                  <a:lnTo>
                    <a:pt x="78" y="121"/>
                  </a:lnTo>
                  <a:lnTo>
                    <a:pt x="79" y="122"/>
                  </a:lnTo>
                  <a:lnTo>
                    <a:pt x="79" y="129"/>
                  </a:lnTo>
                  <a:lnTo>
                    <a:pt x="71" y="132"/>
                  </a:lnTo>
                  <a:lnTo>
                    <a:pt x="55" y="118"/>
                  </a:lnTo>
                  <a:lnTo>
                    <a:pt x="44" y="115"/>
                  </a:lnTo>
                  <a:lnTo>
                    <a:pt x="33" y="106"/>
                  </a:lnTo>
                  <a:lnTo>
                    <a:pt x="28" y="104"/>
                  </a:lnTo>
                  <a:lnTo>
                    <a:pt x="32" y="93"/>
                  </a:lnTo>
                  <a:lnTo>
                    <a:pt x="27" y="92"/>
                  </a:lnTo>
                  <a:lnTo>
                    <a:pt x="22" y="95"/>
                  </a:lnTo>
                  <a:lnTo>
                    <a:pt x="1" y="67"/>
                  </a:lnTo>
                  <a:lnTo>
                    <a:pt x="0" y="59"/>
                  </a:lnTo>
                  <a:lnTo>
                    <a:pt x="4" y="39"/>
                  </a:lnTo>
                  <a:lnTo>
                    <a:pt x="7" y="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86804" y="4347419"/>
            <a:ext cx="525064" cy="1152495"/>
            <a:chOff x="671514" y="4680646"/>
            <a:chExt cx="700086" cy="1536660"/>
          </a:xfrm>
        </p:grpSpPr>
        <p:sp>
          <p:nvSpPr>
            <p:cNvPr id="5227" name="Text Box 132"/>
            <p:cNvSpPr txBox="1">
              <a:spLocks noChangeArrowheads="1"/>
            </p:cNvSpPr>
            <p:nvPr/>
          </p:nvSpPr>
          <p:spPr bwMode="auto">
            <a:xfrm>
              <a:off x="808038" y="4680646"/>
              <a:ext cx="563562" cy="1536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0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5000"/>
                </a:spcBef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42732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en-US" altLang="en-US" sz="984" dirty="0">
                  <a:solidFill>
                    <a:srgbClr val="000000"/>
                  </a:solidFill>
                  <a:latin typeface="Calibri" panose="020F0502020204030204" pitchFamily="34" charset="0"/>
                </a:rPr>
                <a:t>= A</a:t>
              </a:r>
            </a:p>
            <a:p>
              <a:pPr defTabSz="642732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en-US" altLang="en-US" sz="984" dirty="0">
                  <a:solidFill>
                    <a:srgbClr val="000000"/>
                  </a:solidFill>
                  <a:latin typeface="Calibri" panose="020F0502020204030204" pitchFamily="34" charset="0"/>
                </a:rPr>
                <a:t>= B</a:t>
              </a:r>
            </a:p>
            <a:p>
              <a:pPr defTabSz="642732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en-US" altLang="en-US" sz="984" dirty="0">
                  <a:solidFill>
                    <a:srgbClr val="000000"/>
                  </a:solidFill>
                  <a:latin typeface="Calibri" panose="020F0502020204030204" pitchFamily="34" charset="0"/>
                </a:rPr>
                <a:t>= C</a:t>
              </a:r>
            </a:p>
            <a:p>
              <a:pPr defTabSz="642732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en-US" altLang="en-US" sz="984" dirty="0">
                  <a:solidFill>
                    <a:srgbClr val="000000"/>
                  </a:solidFill>
                  <a:latin typeface="Calibri" panose="020F0502020204030204" pitchFamily="34" charset="0"/>
                </a:rPr>
                <a:t>= D</a:t>
              </a:r>
            </a:p>
            <a:p>
              <a:pPr defTabSz="642732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en-US" altLang="en-US" sz="984" dirty="0">
                  <a:solidFill>
                    <a:srgbClr val="000000"/>
                  </a:solidFill>
                  <a:latin typeface="Calibri" panose="020F0502020204030204" pitchFamily="34" charset="0"/>
                </a:rPr>
                <a:t>= F</a:t>
              </a:r>
            </a:p>
            <a:p>
              <a:pPr defTabSz="642732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lang="en-US" altLang="en-US" sz="984" dirty="0">
                  <a:solidFill>
                    <a:srgbClr val="000000"/>
                  </a:solidFill>
                  <a:latin typeface="Calibri" panose="020F0502020204030204" pitchFamily="34" charset="0"/>
                </a:rPr>
                <a:t>= NG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1514" y="4746380"/>
              <a:ext cx="159164" cy="15916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671514" y="4928351"/>
              <a:ext cx="159164" cy="15916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671514" y="5110322"/>
              <a:ext cx="159164" cy="1591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671514" y="5292293"/>
              <a:ext cx="159164" cy="15916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71514" y="5474264"/>
              <a:ext cx="159164" cy="1591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71514" y="5656235"/>
              <a:ext cx="159164" cy="15916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81434" y="2085096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C-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WA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3539811" y="4621130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D-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AK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3731344" y="2485807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B+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OR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3524720" y="3157560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D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CA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4265900" y="2636435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A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ID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3947940" y="3143089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B+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NV</a:t>
            </a:r>
          </a:p>
        </p:txBody>
      </p:sp>
      <p:sp>
        <p:nvSpPr>
          <p:cNvPr id="327" name="TextBox 326"/>
          <p:cNvSpPr txBox="1"/>
          <p:nvPr/>
        </p:nvSpPr>
        <p:spPr>
          <a:xfrm>
            <a:off x="4340113" y="3893155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A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AZ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4938619" y="3928841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B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NM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5017866" y="3365611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C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CO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4904442" y="2829915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B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WY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4475755" y="3272715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A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UT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4831624" y="2285628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D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MT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5667389" y="4356356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B-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TX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6372959" y="4368720"/>
            <a:ext cx="332274" cy="3801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D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LA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6672445" y="4183419"/>
            <a:ext cx="332274" cy="3801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D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MS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7674696" y="4747314"/>
            <a:ext cx="332274" cy="3801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C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FL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4656449" y="4960040"/>
            <a:ext cx="332274" cy="3801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000000"/>
                </a:solidFill>
                <a:latin typeface="Arial"/>
              </a:rPr>
              <a:t>D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000000"/>
                </a:solidFill>
                <a:latin typeface="Arial"/>
              </a:rPr>
              <a:t>HI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5619452" y="2707362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B-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SD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5633055" y="2328766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D+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ND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6131137" y="2466585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B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MN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5651827" y="3103556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B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NE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5737273" y="3483039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C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KS</a:t>
            </a:r>
          </a:p>
        </p:txBody>
      </p:sp>
      <p:sp>
        <p:nvSpPr>
          <p:cNvPr id="344" name="TextBox 343"/>
          <p:cNvSpPr txBox="1"/>
          <p:nvPr/>
        </p:nvSpPr>
        <p:spPr>
          <a:xfrm>
            <a:off x="5881195" y="3876045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C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OK</a:t>
            </a:r>
          </a:p>
        </p:txBody>
      </p:sp>
      <p:sp>
        <p:nvSpPr>
          <p:cNvPr id="345" name="TextBox 344"/>
          <p:cNvSpPr txBox="1"/>
          <p:nvPr/>
        </p:nvSpPr>
        <p:spPr>
          <a:xfrm>
            <a:off x="6238151" y="3010501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B+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IA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6324614" y="3521808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B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MO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6351296" y="3957522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C+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AR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6656988" y="3250038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A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IL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6571157" y="2678655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A-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WI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7014817" y="2821575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C+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MI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6936330" y="3257432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B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IN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7254106" y="3190931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B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OH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7118896" y="3512900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A-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KY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6940399" y="3778136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B- </a:t>
            </a:r>
            <a:r>
              <a:rPr lang="en-US" sz="843" dirty="0">
                <a:solidFill>
                  <a:srgbClr val="FFFFFF"/>
                </a:solidFill>
                <a:latin typeface="Arial"/>
              </a:rPr>
              <a:t>TN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7612892" y="3963564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B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SC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6973552" y="4174942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C-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AL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7338615" y="4174942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C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GA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7746953" y="3706700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F </a:t>
            </a:r>
            <a:r>
              <a:rPr lang="en-US" sz="843" dirty="0">
                <a:solidFill>
                  <a:srgbClr val="FFFFFF"/>
                </a:solidFill>
                <a:latin typeface="Arial"/>
              </a:rPr>
              <a:t>NC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7768503" y="3412831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B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VA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7479330" y="3370963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C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WV</a:t>
            </a:r>
          </a:p>
        </p:txBody>
      </p:sp>
      <p:sp>
        <p:nvSpPr>
          <p:cNvPr id="361" name="TextBox 360"/>
          <p:cNvSpPr txBox="1"/>
          <p:nvPr/>
        </p:nvSpPr>
        <p:spPr>
          <a:xfrm>
            <a:off x="7722959" y="3006670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B-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PA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7919548" y="2642252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D+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NY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8382372" y="2249428"/>
            <a:ext cx="332274" cy="33227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054" b="1" dirty="0">
                <a:solidFill>
                  <a:srgbClr val="FFFFFF"/>
                </a:solidFill>
                <a:latin typeface="Arial"/>
              </a:rPr>
              <a:t>A</a:t>
            </a:r>
          </a:p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843" dirty="0">
                <a:solidFill>
                  <a:srgbClr val="FFFFFF"/>
                </a:solidFill>
                <a:latin typeface="Arial"/>
              </a:rPr>
              <a:t>ME</a:t>
            </a:r>
          </a:p>
        </p:txBody>
      </p:sp>
      <p:sp>
        <p:nvSpPr>
          <p:cNvPr id="364" name="TextBox 363"/>
          <p:cNvSpPr txBox="1"/>
          <p:nvPr/>
        </p:nvSpPr>
        <p:spPr>
          <a:xfrm>
            <a:off x="8784997" y="2596348"/>
            <a:ext cx="332274" cy="14264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defTabSz="642732">
              <a:lnSpc>
                <a:spcPct val="90000"/>
              </a:lnSpc>
              <a:buClr>
                <a:srgbClr val="337DBE"/>
              </a:buClr>
              <a:buSzPct val="77000"/>
              <a:tabLst>
                <a:tab pos="214214" algn="l"/>
              </a:tabLst>
            </a:pPr>
            <a:r>
              <a:rPr lang="en-US" sz="703" dirty="0">
                <a:solidFill>
                  <a:srgbClr val="000000"/>
                </a:solidFill>
                <a:latin typeface="Arial"/>
              </a:rPr>
              <a:t>NH</a:t>
            </a:r>
            <a:r>
              <a:rPr lang="en-US" sz="843" b="1" dirty="0">
                <a:solidFill>
                  <a:srgbClr val="000000"/>
                </a:solidFill>
                <a:latin typeface="Arial"/>
              </a:rPr>
              <a:t>	A-</a:t>
            </a:r>
          </a:p>
          <a:p>
            <a:pPr defTabSz="642732">
              <a:lnSpc>
                <a:spcPct val="90000"/>
              </a:lnSpc>
              <a:buClr>
                <a:srgbClr val="337DBE"/>
              </a:buClr>
              <a:buSzPct val="77000"/>
              <a:tabLst>
                <a:tab pos="214214" algn="l"/>
              </a:tabLst>
            </a:pPr>
            <a:r>
              <a:rPr lang="en-US" sz="843" dirty="0">
                <a:solidFill>
                  <a:srgbClr val="000000"/>
                </a:solidFill>
                <a:latin typeface="Arial"/>
              </a:rPr>
              <a:t>VT</a:t>
            </a:r>
            <a:r>
              <a:rPr lang="en-US" sz="1054" b="1" dirty="0">
                <a:solidFill>
                  <a:srgbClr val="000000"/>
                </a:solidFill>
                <a:latin typeface="Arial"/>
              </a:rPr>
              <a:t>	A+</a:t>
            </a:r>
          </a:p>
          <a:p>
            <a:pPr defTabSz="642732">
              <a:lnSpc>
                <a:spcPct val="90000"/>
              </a:lnSpc>
              <a:buClr>
                <a:srgbClr val="337DBE"/>
              </a:buClr>
              <a:buSzPct val="77000"/>
              <a:tabLst>
                <a:tab pos="214214" algn="l"/>
              </a:tabLst>
            </a:pPr>
            <a:r>
              <a:rPr lang="en-US" sz="843" dirty="0">
                <a:solidFill>
                  <a:srgbClr val="000000"/>
                </a:solidFill>
                <a:latin typeface="Arial"/>
              </a:rPr>
              <a:t>MA</a:t>
            </a:r>
            <a:r>
              <a:rPr lang="en-US" sz="1054" b="1" dirty="0">
                <a:solidFill>
                  <a:srgbClr val="000000"/>
                </a:solidFill>
                <a:latin typeface="Arial"/>
              </a:rPr>
              <a:t>	D-</a:t>
            </a:r>
          </a:p>
          <a:p>
            <a:pPr defTabSz="642732">
              <a:lnSpc>
                <a:spcPct val="90000"/>
              </a:lnSpc>
              <a:buClr>
                <a:srgbClr val="337DBE"/>
              </a:buClr>
              <a:buSzPct val="77000"/>
              <a:tabLst>
                <a:tab pos="214214" algn="l"/>
              </a:tabLst>
            </a:pPr>
            <a:r>
              <a:rPr lang="en-US" sz="843" dirty="0">
                <a:solidFill>
                  <a:srgbClr val="000000"/>
                </a:solidFill>
                <a:latin typeface="Arial"/>
              </a:rPr>
              <a:t>RI</a:t>
            </a:r>
            <a:r>
              <a:rPr lang="en-US" sz="1054" b="1" dirty="0">
                <a:solidFill>
                  <a:srgbClr val="000000"/>
                </a:solidFill>
                <a:latin typeface="Arial"/>
              </a:rPr>
              <a:t>	C+</a:t>
            </a:r>
          </a:p>
          <a:p>
            <a:pPr defTabSz="642732">
              <a:lnSpc>
                <a:spcPct val="90000"/>
              </a:lnSpc>
              <a:buClr>
                <a:srgbClr val="337DBE"/>
              </a:buClr>
              <a:buSzPct val="77000"/>
              <a:tabLst>
                <a:tab pos="214214" algn="l"/>
              </a:tabLst>
            </a:pPr>
            <a:r>
              <a:rPr lang="en-US" sz="843" dirty="0">
                <a:solidFill>
                  <a:srgbClr val="000000"/>
                </a:solidFill>
                <a:latin typeface="Arial"/>
              </a:rPr>
              <a:t>CT</a:t>
            </a:r>
            <a:r>
              <a:rPr lang="en-US" sz="1054" b="1" dirty="0">
                <a:solidFill>
                  <a:srgbClr val="000000"/>
                </a:solidFill>
                <a:latin typeface="Arial"/>
              </a:rPr>
              <a:t>	C+</a:t>
            </a:r>
          </a:p>
          <a:p>
            <a:pPr defTabSz="642732">
              <a:lnSpc>
                <a:spcPct val="90000"/>
              </a:lnSpc>
              <a:buClr>
                <a:srgbClr val="337DBE"/>
              </a:buClr>
              <a:buSzPct val="77000"/>
              <a:tabLst>
                <a:tab pos="214214" algn="l"/>
              </a:tabLst>
            </a:pPr>
            <a:r>
              <a:rPr lang="en-US" sz="843" dirty="0">
                <a:solidFill>
                  <a:srgbClr val="000000"/>
                </a:solidFill>
                <a:latin typeface="Arial"/>
              </a:rPr>
              <a:t>NJ</a:t>
            </a:r>
            <a:r>
              <a:rPr lang="en-US" sz="1054" b="1" dirty="0">
                <a:solidFill>
                  <a:srgbClr val="000000"/>
                </a:solidFill>
                <a:latin typeface="Arial"/>
              </a:rPr>
              <a:t>	B-</a:t>
            </a:r>
          </a:p>
          <a:p>
            <a:pPr defTabSz="642732">
              <a:lnSpc>
                <a:spcPct val="90000"/>
              </a:lnSpc>
              <a:buClr>
                <a:srgbClr val="337DBE"/>
              </a:buClr>
              <a:buSzPct val="77000"/>
              <a:tabLst>
                <a:tab pos="214214" algn="l"/>
              </a:tabLst>
            </a:pPr>
            <a:r>
              <a:rPr lang="en-US" sz="843" dirty="0">
                <a:solidFill>
                  <a:srgbClr val="000000"/>
                </a:solidFill>
                <a:latin typeface="Arial"/>
              </a:rPr>
              <a:t>DE</a:t>
            </a:r>
            <a:r>
              <a:rPr lang="en-US" sz="1054" b="1" dirty="0">
                <a:solidFill>
                  <a:srgbClr val="000000"/>
                </a:solidFill>
                <a:latin typeface="Arial"/>
              </a:rPr>
              <a:t>	D</a:t>
            </a:r>
          </a:p>
          <a:p>
            <a:pPr defTabSz="642732">
              <a:lnSpc>
                <a:spcPct val="90000"/>
              </a:lnSpc>
              <a:buClr>
                <a:srgbClr val="337DBE"/>
              </a:buClr>
              <a:buSzPct val="77000"/>
              <a:tabLst>
                <a:tab pos="214214" algn="l"/>
              </a:tabLst>
            </a:pPr>
            <a:r>
              <a:rPr lang="en-US" sz="843" dirty="0">
                <a:solidFill>
                  <a:srgbClr val="000000"/>
                </a:solidFill>
                <a:latin typeface="Arial"/>
              </a:rPr>
              <a:t>MD</a:t>
            </a:r>
            <a:r>
              <a:rPr lang="en-US" sz="1054" b="1" dirty="0">
                <a:solidFill>
                  <a:srgbClr val="000000"/>
                </a:solidFill>
                <a:latin typeface="Arial"/>
              </a:rPr>
              <a:t>	C+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8255955" y="2696746"/>
            <a:ext cx="461472" cy="89731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297" h="119641">
                <a:moveTo>
                  <a:pt x="615297" y="119641"/>
                </a:moveTo>
                <a:lnTo>
                  <a:pt x="119641" y="11964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defTabSz="642732"/>
            <a:endParaRPr lang="en-US" sz="1336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Freeform: Shape 368"/>
          <p:cNvSpPr/>
          <p:nvPr/>
        </p:nvSpPr>
        <p:spPr>
          <a:xfrm>
            <a:off x="8243961" y="3200407"/>
            <a:ext cx="473462" cy="157776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  <a:gd name="connsiteX0" fmla="*/ 786934 w 786934"/>
              <a:gd name="connsiteY0" fmla="*/ 105081 h 105081"/>
              <a:gd name="connsiteX1" fmla="*/ 291278 w 786934"/>
              <a:gd name="connsiteY1" fmla="*/ 105081 h 105081"/>
              <a:gd name="connsiteX2" fmla="*/ 0 w 786934"/>
              <a:gd name="connsiteY2" fmla="*/ 0 h 1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934" h="105081">
                <a:moveTo>
                  <a:pt x="786934" y="105081"/>
                </a:moveTo>
                <a:lnTo>
                  <a:pt x="291278" y="1050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defTabSz="642732"/>
            <a:endParaRPr lang="en-US" sz="1336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Freeform: Shape 370"/>
          <p:cNvSpPr/>
          <p:nvPr/>
        </p:nvSpPr>
        <p:spPr>
          <a:xfrm>
            <a:off x="8475255" y="2873719"/>
            <a:ext cx="241638" cy="53988"/>
          </a:xfrm>
          <a:custGeom>
            <a:avLst/>
            <a:gdLst>
              <a:gd name="connsiteX0" fmla="*/ 334891 w 334891"/>
              <a:gd name="connsiteY0" fmla="*/ 195110 h 195110"/>
              <a:gd name="connsiteX1" fmla="*/ 0 w 334891"/>
              <a:gd name="connsiteY1" fmla="*/ 195110 h 195110"/>
              <a:gd name="connsiteX2" fmla="*/ 0 w 334891"/>
              <a:gd name="connsiteY2" fmla="*/ 0 h 195110"/>
              <a:gd name="connsiteX0" fmla="*/ 422782 w 422782"/>
              <a:gd name="connsiteY0" fmla="*/ 82135 h 82135"/>
              <a:gd name="connsiteX1" fmla="*/ 87891 w 422782"/>
              <a:gd name="connsiteY1" fmla="*/ 82135 h 82135"/>
              <a:gd name="connsiteX2" fmla="*/ 0 w 422782"/>
              <a:gd name="connsiteY2" fmla="*/ 0 h 8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782" h="82135">
                <a:moveTo>
                  <a:pt x="422782" y="82135"/>
                </a:moveTo>
                <a:lnTo>
                  <a:pt x="87891" y="8213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defTabSz="642732"/>
            <a:endParaRPr lang="en-US" sz="1336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Freeform: Shape 371"/>
          <p:cNvSpPr/>
          <p:nvPr/>
        </p:nvSpPr>
        <p:spPr>
          <a:xfrm flipV="1">
            <a:off x="8401274" y="2648692"/>
            <a:ext cx="316153" cy="66871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297" h="119641">
                <a:moveTo>
                  <a:pt x="615297" y="119641"/>
                </a:moveTo>
                <a:lnTo>
                  <a:pt x="119641" y="11964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defTabSz="642732"/>
            <a:endParaRPr lang="en-US" sz="1336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Freeform: Shape 427"/>
          <p:cNvSpPr/>
          <p:nvPr/>
        </p:nvSpPr>
        <p:spPr>
          <a:xfrm>
            <a:off x="8466616" y="2931283"/>
            <a:ext cx="250279" cy="138849"/>
          </a:xfrm>
          <a:custGeom>
            <a:avLst/>
            <a:gdLst>
              <a:gd name="connsiteX0" fmla="*/ 334891 w 334891"/>
              <a:gd name="connsiteY0" fmla="*/ 195110 h 195110"/>
              <a:gd name="connsiteX1" fmla="*/ 0 w 334891"/>
              <a:gd name="connsiteY1" fmla="*/ 195110 h 195110"/>
              <a:gd name="connsiteX2" fmla="*/ 0 w 334891"/>
              <a:gd name="connsiteY2" fmla="*/ 0 h 195110"/>
              <a:gd name="connsiteX0" fmla="*/ 422782 w 422782"/>
              <a:gd name="connsiteY0" fmla="*/ 82135 h 82135"/>
              <a:gd name="connsiteX1" fmla="*/ 87891 w 422782"/>
              <a:gd name="connsiteY1" fmla="*/ 82135 h 82135"/>
              <a:gd name="connsiteX2" fmla="*/ 0 w 422782"/>
              <a:gd name="connsiteY2" fmla="*/ 0 h 8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782" h="82135">
                <a:moveTo>
                  <a:pt x="422782" y="82135"/>
                </a:moveTo>
                <a:lnTo>
                  <a:pt x="87891" y="8213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defTabSz="642732"/>
            <a:endParaRPr lang="en-US" sz="1336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Freeform: Shape 428"/>
          <p:cNvSpPr/>
          <p:nvPr/>
        </p:nvSpPr>
        <p:spPr>
          <a:xfrm>
            <a:off x="8355328" y="2983591"/>
            <a:ext cx="361579" cy="234332"/>
          </a:xfrm>
          <a:custGeom>
            <a:avLst/>
            <a:gdLst>
              <a:gd name="connsiteX0" fmla="*/ 334891 w 334891"/>
              <a:gd name="connsiteY0" fmla="*/ 195110 h 195110"/>
              <a:gd name="connsiteX1" fmla="*/ 0 w 334891"/>
              <a:gd name="connsiteY1" fmla="*/ 195110 h 195110"/>
              <a:gd name="connsiteX2" fmla="*/ 0 w 334891"/>
              <a:gd name="connsiteY2" fmla="*/ 0 h 195110"/>
              <a:gd name="connsiteX0" fmla="*/ 422782 w 422782"/>
              <a:gd name="connsiteY0" fmla="*/ 82135 h 82135"/>
              <a:gd name="connsiteX1" fmla="*/ 87891 w 422782"/>
              <a:gd name="connsiteY1" fmla="*/ 82135 h 82135"/>
              <a:gd name="connsiteX2" fmla="*/ 0 w 422782"/>
              <a:gd name="connsiteY2" fmla="*/ 0 h 8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782" h="82135">
                <a:moveTo>
                  <a:pt x="422782" y="82135"/>
                </a:moveTo>
                <a:lnTo>
                  <a:pt x="87891" y="8213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defTabSz="642732"/>
            <a:endParaRPr lang="en-US" sz="1336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Freeform: Shape 429"/>
          <p:cNvSpPr/>
          <p:nvPr/>
        </p:nvSpPr>
        <p:spPr>
          <a:xfrm>
            <a:off x="8175141" y="3391948"/>
            <a:ext cx="542282" cy="110504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  <a:gd name="connsiteX0" fmla="*/ 786934 w 786934"/>
              <a:gd name="connsiteY0" fmla="*/ 105081 h 105081"/>
              <a:gd name="connsiteX1" fmla="*/ 291278 w 786934"/>
              <a:gd name="connsiteY1" fmla="*/ 105081 h 105081"/>
              <a:gd name="connsiteX2" fmla="*/ 0 w 786934"/>
              <a:gd name="connsiteY2" fmla="*/ 0 h 1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934" h="105081">
                <a:moveTo>
                  <a:pt x="786934" y="105081"/>
                </a:moveTo>
                <a:lnTo>
                  <a:pt x="291278" y="1050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defTabSz="642732"/>
            <a:endParaRPr lang="en-US" sz="1336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Freeform: Shape 430"/>
          <p:cNvSpPr/>
          <p:nvPr/>
        </p:nvSpPr>
        <p:spPr>
          <a:xfrm>
            <a:off x="8032740" y="3370963"/>
            <a:ext cx="684683" cy="272825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  <a:gd name="connsiteX0" fmla="*/ 786934 w 786934"/>
              <a:gd name="connsiteY0" fmla="*/ 105081 h 105081"/>
              <a:gd name="connsiteX1" fmla="*/ 291278 w 786934"/>
              <a:gd name="connsiteY1" fmla="*/ 105081 h 105081"/>
              <a:gd name="connsiteX2" fmla="*/ 0 w 786934"/>
              <a:gd name="connsiteY2" fmla="*/ 0 h 1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934" h="105081">
                <a:moveTo>
                  <a:pt x="786934" y="105081"/>
                </a:moveTo>
                <a:lnTo>
                  <a:pt x="291278" y="1050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defTabSz="642732"/>
            <a:endParaRPr lang="en-US" sz="1336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TextBox 194"/>
          <p:cNvSpPr txBox="1">
            <a:spLocks noChangeArrowheads="1"/>
          </p:cNvSpPr>
          <p:nvPr/>
        </p:nvSpPr>
        <p:spPr bwMode="auto">
          <a:xfrm>
            <a:off x="7254103" y="5400548"/>
            <a:ext cx="1810095" cy="367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4240" tIns="32120" rIns="64240" bIns="321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42732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984" dirty="0">
                <a:solidFill>
                  <a:srgbClr val="000000"/>
                </a:solidFill>
                <a:latin typeface="Arial"/>
              </a:rPr>
              <a:t>Not Graded: District of Columbia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8125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State of Insurance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PCS; </a:t>
            </a:r>
            <a:r>
              <a:rPr lang="en-US" baseline="30000" dirty="0"/>
              <a:t>2</a:t>
            </a:r>
            <a:r>
              <a:rPr lang="en-US" dirty="0"/>
              <a:t>Conning Research; </a:t>
            </a:r>
            <a:r>
              <a:rPr lang="en-US" baseline="30000" dirty="0"/>
              <a:t>3</a:t>
            </a:r>
            <a:r>
              <a:rPr lang="en-US" dirty="0"/>
              <a:t>S&amp;P Financial.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27994" y="1362508"/>
            <a:ext cx="2738926" cy="4746751"/>
            <a:chOff x="3545992" y="1021877"/>
            <a:chExt cx="2054194" cy="3560062"/>
          </a:xfrm>
        </p:grpSpPr>
        <p:sp>
          <p:nvSpPr>
            <p:cNvPr id="5" name="Trapezoid 4"/>
            <p:cNvSpPr/>
            <p:nvPr/>
          </p:nvSpPr>
          <p:spPr>
            <a:xfrm rot="16200000">
              <a:off x="4229198" y="1999576"/>
              <a:ext cx="692248" cy="774212"/>
            </a:xfrm>
            <a:prstGeom prst="trapezoid">
              <a:avLst>
                <a:gd name="adj" fmla="val 13992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2601" b="1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545992" y="1021877"/>
              <a:ext cx="2054194" cy="3560062"/>
              <a:chOff x="3545992" y="1021877"/>
              <a:chExt cx="2054194" cy="3560062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3545993" y="1393372"/>
                <a:ext cx="2054193" cy="3188567"/>
                <a:chOff x="3203990" y="1857828"/>
                <a:chExt cx="2738924" cy="425142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3203990" y="1857828"/>
                  <a:ext cx="2731008" cy="4251423"/>
                </a:xfrm>
                <a:prstGeom prst="rect">
                  <a:avLst/>
                </a:pr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>
                    <a:lnSpc>
                      <a:spcPct val="90000"/>
                    </a:lnSpc>
                  </a:pPr>
                  <a:endParaRPr lang="en-US" sz="2038" b="1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graphicFrame>
              <p:nvGraphicFramePr>
                <p:cNvPr id="115" name="Chart 114"/>
                <p:cNvGraphicFramePr/>
                <p:nvPr>
                  <p:extLst/>
                </p:nvPr>
              </p:nvGraphicFramePr>
              <p:xfrm>
                <a:off x="3223595" y="4462394"/>
                <a:ext cx="2719319" cy="152091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119" name="Text Placeholder 4"/>
                <p:cNvSpPr txBox="1">
                  <a:spLocks/>
                </p:cNvSpPr>
                <p:nvPr/>
              </p:nvSpPr>
              <p:spPr bwMode="gray">
                <a:xfrm>
                  <a:off x="4594143" y="4482181"/>
                  <a:ext cx="1003932" cy="576541"/>
                </a:xfrm>
                <a:prstGeom prst="snip1Rect">
                  <a:avLst/>
                </a:prstGeom>
                <a:solidFill>
                  <a:schemeClr val="accent3"/>
                </a:solidFill>
                <a:ln w="2857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576" tIns="27433" rIns="27433" bIns="36576" numCol="1" rtlCol="0" anchor="b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indent="0" algn="ctr" fontAlgn="base">
                    <a:lnSpc>
                      <a:spcPct val="90000"/>
                    </a:lnSpc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90000"/>
                    <a:buNone/>
                    <a:defRPr kumimoji="0" sz="2000" b="1" i="0" u="none" strike="noStrike" cap="none" normalizeH="0" baseline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latin typeface="+mj-lt"/>
                    </a:defRPr>
                  </a:lvl1pPr>
                  <a:lvl2pPr indent="0">
                    <a:buNone/>
                    <a:defRPr sz="2000" b="1"/>
                  </a:lvl2pPr>
                  <a:lvl3pPr indent="0">
                    <a:buNone/>
                    <a:defRPr b="1"/>
                  </a:lvl3pPr>
                  <a:lvl4pPr indent="0">
                    <a:buNone/>
                    <a:defRPr sz="1600" b="1"/>
                  </a:lvl4pPr>
                  <a:lvl5pPr indent="0">
                    <a:buNone/>
                    <a:defRPr sz="1600" b="1"/>
                  </a:lvl5pPr>
                  <a:lvl6pPr indent="0">
                    <a:buNone/>
                    <a:defRPr sz="1600" b="1"/>
                  </a:lvl6pPr>
                  <a:lvl7pPr indent="0">
                    <a:buNone/>
                    <a:defRPr sz="1600" b="1"/>
                  </a:lvl7pPr>
                  <a:lvl8pPr indent="0">
                    <a:buNone/>
                    <a:defRPr sz="1600" b="1"/>
                  </a:lvl8pPr>
                  <a:lvl9pPr indent="0">
                    <a:buNone/>
                    <a:defRPr sz="1600" b="1"/>
                  </a:lvl9pPr>
                </a:lstStyle>
                <a:p>
                  <a:pPr defTabSz="642732">
                    <a:spcBef>
                      <a:spcPts val="0"/>
                    </a:spcBef>
                    <a:buClr>
                      <a:srgbClr val="F69322"/>
                    </a:buClr>
                  </a:pPr>
                  <a:r>
                    <a:rPr lang="en-US" sz="703" dirty="0">
                      <a:solidFill>
                        <a:srgbClr val="FFFFFF"/>
                      </a:solidFill>
                      <a:latin typeface="Arial"/>
                    </a:rPr>
                    <a:t>2016 Loss Up Modestly Compared With 10-YearAaverage $19.1B</a:t>
                  </a:r>
                  <a:endParaRPr lang="en-US" sz="703" b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 bwMode="gray">
                <a:xfrm>
                  <a:off x="3300446" y="4131169"/>
                  <a:ext cx="2012668" cy="2403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27433" tIns="27433" rIns="27433" bIns="27433" rtlCol="0" anchor="ctr">
                  <a:spAutoFit/>
                </a:bodyPr>
                <a:lstStyle/>
                <a:p>
                  <a:pPr defTabSz="642732">
                    <a:lnSpc>
                      <a:spcPct val="90000"/>
                    </a:lnSpc>
                    <a:spcBef>
                      <a:spcPts val="1201"/>
                    </a:spcBef>
                    <a:buClr>
                      <a:srgbClr val="337DBE"/>
                    </a:buClr>
                    <a:buSzPct val="77000"/>
                  </a:pPr>
                  <a:r>
                    <a:rPr lang="en-US" sz="1336" b="1" dirty="0">
                      <a:solidFill>
                        <a:srgbClr val="43B19E"/>
                      </a:solidFill>
                      <a:latin typeface="Arial"/>
                    </a:rPr>
                    <a:t>U.S. Insured Cat Losses</a:t>
                  </a:r>
                </a:p>
              </p:txBody>
            </p:sp>
            <p:cxnSp>
              <p:nvCxnSpPr>
                <p:cNvPr id="123" name="Straight Connector 122"/>
                <p:cNvCxnSpPr/>
                <p:nvPr/>
              </p:nvCxnSpPr>
              <p:spPr bwMode="gray">
                <a:xfrm>
                  <a:off x="3308371" y="4013665"/>
                  <a:ext cx="2539377" cy="6879"/>
                </a:xfrm>
                <a:prstGeom prst="line">
                  <a:avLst/>
                </a:prstGeom>
                <a:ln w="31750" cap="rnd">
                  <a:solidFill>
                    <a:schemeClr val="accent3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TextBox 145"/>
                <p:cNvSpPr txBox="1"/>
                <p:nvPr/>
              </p:nvSpPr>
              <p:spPr bwMode="gray">
                <a:xfrm>
                  <a:off x="3300446" y="2301000"/>
                  <a:ext cx="2599367" cy="2403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27433" tIns="27433" rIns="27433" bIns="27433" rtlCol="0" anchor="ctr">
                  <a:spAutoFit/>
                </a:bodyPr>
                <a:lstStyle/>
                <a:p>
                  <a:pPr defTabSz="642732">
                    <a:lnSpc>
                      <a:spcPct val="90000"/>
                    </a:lnSpc>
                    <a:spcBef>
                      <a:spcPts val="1201"/>
                    </a:spcBef>
                    <a:buClr>
                      <a:srgbClr val="337DBE"/>
                    </a:buClr>
                    <a:buSzPct val="77000"/>
                  </a:pPr>
                  <a:r>
                    <a:rPr lang="en-US" sz="1336" b="1" dirty="0">
                      <a:solidFill>
                        <a:srgbClr val="43B19E"/>
                      </a:solidFill>
                      <a:latin typeface="Arial"/>
                    </a:rPr>
                    <a:t>P/C Payouts / Property Losses</a:t>
                  </a:r>
                  <a:r>
                    <a:rPr lang="en-US" sz="1336" b="1" baseline="30000" dirty="0">
                      <a:solidFill>
                        <a:srgbClr val="43B19E"/>
                      </a:solidFill>
                      <a:latin typeface="Arial"/>
                    </a:rPr>
                    <a:t>1</a:t>
                  </a:r>
                </a:p>
              </p:txBody>
            </p:sp>
            <p:grpSp>
              <p:nvGrpSpPr>
                <p:cNvPr id="184" name="Group 183"/>
                <p:cNvGrpSpPr/>
                <p:nvPr/>
              </p:nvGrpSpPr>
              <p:grpSpPr>
                <a:xfrm>
                  <a:off x="3352488" y="2672204"/>
                  <a:ext cx="2447879" cy="1016533"/>
                  <a:chOff x="3323910" y="2624574"/>
                  <a:chExt cx="2447879" cy="1016533"/>
                </a:xfrm>
              </p:grpSpPr>
              <p:sp>
                <p:nvSpPr>
                  <p:cNvPr id="182" name="Oval 181"/>
                  <p:cNvSpPr/>
                  <p:nvPr/>
                </p:nvSpPr>
                <p:spPr>
                  <a:xfrm>
                    <a:off x="3363591" y="2658877"/>
                    <a:ext cx="944747" cy="94474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642732">
                      <a:lnSpc>
                        <a:spcPct val="90000"/>
                      </a:lnSpc>
                    </a:pPr>
                    <a:endParaRPr lang="en-US" sz="2038" b="1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4792500" y="2658877"/>
                    <a:ext cx="944747" cy="94474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642732">
                      <a:lnSpc>
                        <a:spcPct val="90000"/>
                      </a:lnSpc>
                    </a:pPr>
                    <a:endParaRPr lang="en-US" sz="2038" b="1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137" name="Group 136"/>
                  <p:cNvGrpSpPr/>
                  <p:nvPr/>
                </p:nvGrpSpPr>
                <p:grpSpPr bwMode="gray">
                  <a:xfrm>
                    <a:off x="3364302" y="2794596"/>
                    <a:ext cx="937118" cy="615486"/>
                    <a:chOff x="7699210" y="2364680"/>
                    <a:chExt cx="937118" cy="615486"/>
                  </a:xfrm>
                </p:grpSpPr>
                <p:sp>
                  <p:nvSpPr>
                    <p:cNvPr id="139" name="TextBox 138"/>
                    <p:cNvSpPr txBox="1"/>
                    <p:nvPr/>
                  </p:nvSpPr>
                  <p:spPr bwMode="gray">
                    <a:xfrm>
                      <a:off x="7699210" y="2605576"/>
                      <a:ext cx="937118" cy="3745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45721" rIns="45721" rtlCol="0">
                      <a:spAutoFit/>
                    </a:bodyPr>
                    <a:lstStyle/>
                    <a:p>
                      <a:pPr algn="ctr" defTabSz="642732">
                        <a:lnSpc>
                          <a:spcPct val="90000"/>
                        </a:lnSpc>
                        <a:spcBef>
                          <a:spcPts val="1201"/>
                        </a:spcBef>
                        <a:buClr>
                          <a:srgbClr val="337DBE"/>
                        </a:buClr>
                        <a:buSzPct val="77000"/>
                      </a:pPr>
                      <a:r>
                        <a:rPr lang="en-US" sz="2038" b="1" dirty="0">
                          <a:solidFill>
                            <a:srgbClr val="43B19E"/>
                          </a:solidFill>
                          <a:latin typeface="Arial"/>
                        </a:rPr>
                        <a:t>$15.4B</a:t>
                      </a:r>
                    </a:p>
                  </p:txBody>
                </p:sp>
                <p:sp>
                  <p:nvSpPr>
                    <p:cNvPr id="140" name="TextBox 139"/>
                    <p:cNvSpPr txBox="1"/>
                    <p:nvPr/>
                  </p:nvSpPr>
                  <p:spPr bwMode="gray">
                    <a:xfrm>
                      <a:off x="7906370" y="2364680"/>
                      <a:ext cx="496292" cy="2870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45721" rIns="45721" rtlCol="0">
                      <a:spAutoFit/>
                    </a:bodyPr>
                    <a:lstStyle/>
                    <a:p>
                      <a:pPr algn="ctr" defTabSz="642732">
                        <a:lnSpc>
                          <a:spcPct val="90000"/>
                        </a:lnSpc>
                        <a:spcBef>
                          <a:spcPts val="1201"/>
                        </a:spcBef>
                        <a:buClr>
                          <a:srgbClr val="337DBE"/>
                        </a:buClr>
                        <a:buSzPct val="77000"/>
                      </a:pPr>
                      <a:r>
                        <a:rPr lang="en-US" sz="1406" b="1" dirty="0">
                          <a:solidFill>
                            <a:srgbClr val="43B19E"/>
                          </a:solidFill>
                          <a:latin typeface="Arial"/>
                        </a:rPr>
                        <a:t>2015</a:t>
                      </a:r>
                      <a:endParaRPr lang="en-US" sz="1195" b="1" baseline="30000" dirty="0">
                        <a:solidFill>
                          <a:srgbClr val="43B19E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138" name="Circle: Hollow 137"/>
                  <p:cNvSpPr/>
                  <p:nvPr/>
                </p:nvSpPr>
                <p:spPr bwMode="gray">
                  <a:xfrm>
                    <a:off x="3323910" y="2624574"/>
                    <a:ext cx="1016533" cy="1016533"/>
                  </a:xfrm>
                  <a:prstGeom prst="donut">
                    <a:avLst>
                      <a:gd name="adj" fmla="val 6183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642732">
                      <a:lnSpc>
                        <a:spcPct val="90000"/>
                      </a:lnSpc>
                    </a:pPr>
                    <a:endParaRPr lang="en-US" sz="2038" b="1" dirty="0">
                      <a:solidFill>
                        <a:srgbClr val="43B19E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177" name="Group 176"/>
                  <p:cNvGrpSpPr/>
                  <p:nvPr/>
                </p:nvGrpSpPr>
                <p:grpSpPr bwMode="gray">
                  <a:xfrm>
                    <a:off x="4826908" y="2794596"/>
                    <a:ext cx="874601" cy="596121"/>
                    <a:chOff x="7730470" y="2364680"/>
                    <a:chExt cx="874601" cy="596121"/>
                  </a:xfrm>
                </p:grpSpPr>
                <p:sp>
                  <p:nvSpPr>
                    <p:cNvPr id="178" name="TextBox 177"/>
                    <p:cNvSpPr txBox="1"/>
                    <p:nvPr/>
                  </p:nvSpPr>
                  <p:spPr bwMode="gray">
                    <a:xfrm>
                      <a:off x="7730470" y="2605576"/>
                      <a:ext cx="874601" cy="3552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45721" rIns="45721" rtlCol="0">
                      <a:spAutoFit/>
                    </a:bodyPr>
                    <a:lstStyle/>
                    <a:p>
                      <a:pPr algn="ctr" defTabSz="642732">
                        <a:lnSpc>
                          <a:spcPct val="90000"/>
                        </a:lnSpc>
                        <a:spcBef>
                          <a:spcPts val="1201"/>
                        </a:spcBef>
                        <a:buClr>
                          <a:srgbClr val="337DBE"/>
                        </a:buClr>
                        <a:buSzPct val="77000"/>
                      </a:pPr>
                      <a:r>
                        <a:rPr lang="en-US" sz="1898" b="1" dirty="0">
                          <a:solidFill>
                            <a:srgbClr val="43B19E"/>
                          </a:solidFill>
                          <a:latin typeface="Arial"/>
                        </a:rPr>
                        <a:t>$21.6B</a:t>
                      </a:r>
                    </a:p>
                  </p:txBody>
                </p:sp>
                <p:sp>
                  <p:nvSpPr>
                    <p:cNvPr id="179" name="TextBox 178"/>
                    <p:cNvSpPr txBox="1"/>
                    <p:nvPr/>
                  </p:nvSpPr>
                  <p:spPr bwMode="gray">
                    <a:xfrm>
                      <a:off x="7906369" y="2364680"/>
                      <a:ext cx="496292" cy="2870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45721" rIns="45721" rtlCol="0">
                      <a:spAutoFit/>
                    </a:bodyPr>
                    <a:lstStyle/>
                    <a:p>
                      <a:pPr algn="ctr" defTabSz="642732">
                        <a:lnSpc>
                          <a:spcPct val="90000"/>
                        </a:lnSpc>
                        <a:spcBef>
                          <a:spcPts val="1201"/>
                        </a:spcBef>
                        <a:buClr>
                          <a:srgbClr val="337DBE"/>
                        </a:buClr>
                        <a:buSzPct val="77000"/>
                      </a:pPr>
                      <a:r>
                        <a:rPr lang="en-US" sz="1406" b="1" dirty="0">
                          <a:solidFill>
                            <a:srgbClr val="43B19E"/>
                          </a:solidFill>
                          <a:latin typeface="Arial"/>
                        </a:rPr>
                        <a:t>2016</a:t>
                      </a:r>
                      <a:endParaRPr lang="en-US" sz="1195" b="1" baseline="30000" dirty="0">
                        <a:solidFill>
                          <a:srgbClr val="43B19E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180" name="Circle: Hollow 179"/>
                  <p:cNvSpPr/>
                  <p:nvPr/>
                </p:nvSpPr>
                <p:spPr bwMode="gray">
                  <a:xfrm>
                    <a:off x="4755256" y="2624574"/>
                    <a:ext cx="1016533" cy="1016533"/>
                  </a:xfrm>
                  <a:prstGeom prst="donut">
                    <a:avLst>
                      <a:gd name="adj" fmla="val 6183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642732">
                      <a:lnSpc>
                        <a:spcPct val="90000"/>
                      </a:lnSpc>
                    </a:pPr>
                    <a:endParaRPr lang="en-US" sz="2038" b="1" dirty="0">
                      <a:solidFill>
                        <a:srgbClr val="43B19E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19" name="Text Placeholder 4"/>
              <p:cNvSpPr txBox="1">
                <a:spLocks/>
              </p:cNvSpPr>
              <p:nvPr/>
            </p:nvSpPr>
            <p:spPr bwMode="gray">
              <a:xfrm>
                <a:off x="3545992" y="1021877"/>
                <a:ext cx="2049764" cy="548640"/>
              </a:xfrm>
              <a:prstGeom prst="snip1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accent3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6" rIns="91429" bIns="9144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indent="0" algn="ctr" fontAlgn="base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None/>
                  <a:defRPr kumimoji="0" sz="2000" b="1" i="0" u="none" strike="noStrike" cap="none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</a:defRPr>
                </a:lvl1pPr>
                <a:lvl2pPr indent="0">
                  <a:buNone/>
                  <a:defRPr sz="2000" b="1"/>
                </a:lvl2pPr>
                <a:lvl3pPr indent="0">
                  <a:buNone/>
                  <a:defRPr b="1"/>
                </a:lvl3pPr>
                <a:lvl4pPr indent="0">
                  <a:buNone/>
                  <a:defRPr sz="1600" b="1"/>
                </a:lvl4pPr>
                <a:lvl5pPr indent="0">
                  <a:buNone/>
                  <a:defRPr sz="1600" b="1"/>
                </a:lvl5pPr>
                <a:lvl6pPr indent="0">
                  <a:buNone/>
                  <a:defRPr sz="1600" b="1"/>
                </a:lvl6pPr>
                <a:lvl7pPr indent="0">
                  <a:buNone/>
                  <a:defRPr sz="1600" b="1"/>
                </a:lvl7pPr>
                <a:lvl8pPr indent="0">
                  <a:buNone/>
                  <a:defRPr sz="1600" b="1"/>
                </a:lvl8pPr>
                <a:lvl9pPr indent="0">
                  <a:buNone/>
                  <a:defRPr sz="1600" b="1"/>
                </a:lvl9pPr>
              </a:lstStyle>
              <a:p>
                <a:pPr defTabSz="642732">
                  <a:spcBef>
                    <a:spcPts val="0"/>
                  </a:spcBef>
                  <a:buClr>
                    <a:srgbClr val="F69322"/>
                  </a:buClr>
                </a:pPr>
                <a:r>
                  <a:rPr lang="en-US" sz="2038" dirty="0">
                    <a:solidFill>
                      <a:srgbClr val="FFFFFF"/>
                    </a:solidFill>
                    <a:latin typeface="Arial"/>
                  </a:rPr>
                  <a:t>Catastrophe Costs 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862151" y="1362508"/>
            <a:ext cx="2733019" cy="4746751"/>
            <a:chOff x="1396603" y="1021877"/>
            <a:chExt cx="2049764" cy="3560062"/>
          </a:xfrm>
        </p:grpSpPr>
        <p:grpSp>
          <p:nvGrpSpPr>
            <p:cNvPr id="120" name="Group 119"/>
            <p:cNvGrpSpPr/>
            <p:nvPr/>
          </p:nvGrpSpPr>
          <p:grpSpPr>
            <a:xfrm>
              <a:off x="1396603" y="1393372"/>
              <a:ext cx="2042931" cy="3188567"/>
              <a:chOff x="338138" y="1857828"/>
              <a:chExt cx="2723906" cy="425142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38138" y="1857828"/>
                <a:ext cx="2723906" cy="4251423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42732">
                  <a:lnSpc>
                    <a:spcPct val="90000"/>
                  </a:lnSpc>
                </a:pPr>
                <a:endParaRPr lang="en-US" sz="2038" b="1" dirty="0">
                  <a:solidFill>
                    <a:srgbClr val="FF0000"/>
                  </a:solidFill>
                  <a:latin typeface="Arial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517167" y="2816220"/>
                <a:ext cx="504443" cy="468107"/>
                <a:chOff x="-1004888" y="4419600"/>
                <a:chExt cx="749300" cy="695326"/>
              </a:xfrm>
              <a:solidFill>
                <a:schemeClr val="accent1"/>
              </a:solidFill>
            </p:grpSpPr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>
                  <a:off x="-468313" y="4465638"/>
                  <a:ext cx="147638" cy="320675"/>
                </a:xfrm>
                <a:custGeom>
                  <a:avLst/>
                  <a:gdLst>
                    <a:gd name="T0" fmla="*/ 331 w 331"/>
                    <a:gd name="T1" fmla="*/ 171 h 663"/>
                    <a:gd name="T2" fmla="*/ 202 w 331"/>
                    <a:gd name="T3" fmla="*/ 172 h 663"/>
                    <a:gd name="T4" fmla="*/ 21 w 331"/>
                    <a:gd name="T5" fmla="*/ 0 h 663"/>
                    <a:gd name="T6" fmla="*/ 36 w 331"/>
                    <a:gd name="T7" fmla="*/ 13 h 663"/>
                    <a:gd name="T8" fmla="*/ 0 w 331"/>
                    <a:gd name="T9" fmla="*/ 545 h 663"/>
                    <a:gd name="T10" fmla="*/ 180 w 331"/>
                    <a:gd name="T11" fmla="*/ 385 h 663"/>
                    <a:gd name="T12" fmla="*/ 212 w 331"/>
                    <a:gd name="T13" fmla="*/ 663 h 663"/>
                    <a:gd name="T14" fmla="*/ 236 w 331"/>
                    <a:gd name="T15" fmla="*/ 392 h 663"/>
                    <a:gd name="T16" fmla="*/ 248 w 331"/>
                    <a:gd name="T17" fmla="*/ 255 h 663"/>
                    <a:gd name="T18" fmla="*/ 331 w 331"/>
                    <a:gd name="T19" fmla="*/ 171 h 6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1" h="663">
                      <a:moveTo>
                        <a:pt x="331" y="171"/>
                      </a:moveTo>
                      <a:cubicBezTo>
                        <a:pt x="253" y="105"/>
                        <a:pt x="222" y="145"/>
                        <a:pt x="202" y="172"/>
                      </a:cubicBezTo>
                      <a:cubicBezTo>
                        <a:pt x="177" y="119"/>
                        <a:pt x="143" y="47"/>
                        <a:pt x="21" y="0"/>
                      </a:cubicBezTo>
                      <a:cubicBezTo>
                        <a:pt x="26" y="4"/>
                        <a:pt x="32" y="9"/>
                        <a:pt x="36" y="13"/>
                      </a:cubicBezTo>
                      <a:cubicBezTo>
                        <a:pt x="231" y="195"/>
                        <a:pt x="154" y="328"/>
                        <a:pt x="0" y="545"/>
                      </a:cubicBezTo>
                      <a:cubicBezTo>
                        <a:pt x="121" y="450"/>
                        <a:pt x="140" y="432"/>
                        <a:pt x="180" y="385"/>
                      </a:cubicBezTo>
                      <a:cubicBezTo>
                        <a:pt x="207" y="556"/>
                        <a:pt x="210" y="578"/>
                        <a:pt x="212" y="663"/>
                      </a:cubicBezTo>
                      <a:cubicBezTo>
                        <a:pt x="228" y="573"/>
                        <a:pt x="233" y="523"/>
                        <a:pt x="236" y="392"/>
                      </a:cubicBezTo>
                      <a:cubicBezTo>
                        <a:pt x="237" y="345"/>
                        <a:pt x="239" y="292"/>
                        <a:pt x="248" y="255"/>
                      </a:cubicBezTo>
                      <a:cubicBezTo>
                        <a:pt x="263" y="190"/>
                        <a:pt x="299" y="176"/>
                        <a:pt x="331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" name="Freeform 6"/>
                <p:cNvSpPr>
                  <a:spLocks/>
                </p:cNvSpPr>
                <p:nvPr/>
              </p:nvSpPr>
              <p:spPr bwMode="auto">
                <a:xfrm>
                  <a:off x="-396876" y="4468813"/>
                  <a:ext cx="30163" cy="58738"/>
                </a:xfrm>
                <a:custGeom>
                  <a:avLst/>
                  <a:gdLst>
                    <a:gd name="T0" fmla="*/ 53 w 67"/>
                    <a:gd name="T1" fmla="*/ 105 h 122"/>
                    <a:gd name="T2" fmla="*/ 20 w 67"/>
                    <a:gd name="T3" fmla="*/ 10 h 122"/>
                    <a:gd name="T4" fmla="*/ 6 w 67"/>
                    <a:gd name="T5" fmla="*/ 48 h 122"/>
                    <a:gd name="T6" fmla="*/ 53 w 67"/>
                    <a:gd name="T7" fmla="*/ 105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122">
                      <a:moveTo>
                        <a:pt x="53" y="105"/>
                      </a:moveTo>
                      <a:cubicBezTo>
                        <a:pt x="67" y="87"/>
                        <a:pt x="50" y="28"/>
                        <a:pt x="20" y="10"/>
                      </a:cubicBezTo>
                      <a:cubicBezTo>
                        <a:pt x="0" y="0"/>
                        <a:pt x="1" y="29"/>
                        <a:pt x="6" y="48"/>
                      </a:cubicBezTo>
                      <a:cubicBezTo>
                        <a:pt x="15" y="91"/>
                        <a:pt x="41" y="122"/>
                        <a:pt x="53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" name="Freeform 7"/>
                <p:cNvSpPr>
                  <a:spLocks/>
                </p:cNvSpPr>
                <p:nvPr/>
              </p:nvSpPr>
              <p:spPr bwMode="auto">
                <a:xfrm>
                  <a:off x="-639763" y="4443413"/>
                  <a:ext cx="179388" cy="279400"/>
                </a:xfrm>
                <a:custGeom>
                  <a:avLst/>
                  <a:gdLst>
                    <a:gd name="T0" fmla="*/ 401 w 401"/>
                    <a:gd name="T1" fmla="*/ 44 h 576"/>
                    <a:gd name="T2" fmla="*/ 213 w 401"/>
                    <a:gd name="T3" fmla="*/ 106 h 576"/>
                    <a:gd name="T4" fmla="*/ 0 w 401"/>
                    <a:gd name="T5" fmla="*/ 0 h 576"/>
                    <a:gd name="T6" fmla="*/ 16 w 401"/>
                    <a:gd name="T7" fmla="*/ 8 h 576"/>
                    <a:gd name="T8" fmla="*/ 57 w 401"/>
                    <a:gd name="T9" fmla="*/ 545 h 576"/>
                    <a:gd name="T10" fmla="*/ 213 w 401"/>
                    <a:gd name="T11" fmla="*/ 326 h 576"/>
                    <a:gd name="T12" fmla="*/ 332 w 401"/>
                    <a:gd name="T13" fmla="*/ 576 h 576"/>
                    <a:gd name="T14" fmla="*/ 303 w 401"/>
                    <a:gd name="T15" fmla="*/ 411 h 576"/>
                    <a:gd name="T16" fmla="*/ 275 w 401"/>
                    <a:gd name="T17" fmla="*/ 185 h 576"/>
                    <a:gd name="T18" fmla="*/ 401 w 401"/>
                    <a:gd name="T19" fmla="*/ 44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1" h="576">
                      <a:moveTo>
                        <a:pt x="401" y="44"/>
                      </a:moveTo>
                      <a:cubicBezTo>
                        <a:pt x="278" y="19"/>
                        <a:pt x="241" y="69"/>
                        <a:pt x="213" y="106"/>
                      </a:cubicBezTo>
                      <a:cubicBezTo>
                        <a:pt x="181" y="63"/>
                        <a:pt x="138" y="3"/>
                        <a:pt x="0" y="0"/>
                      </a:cubicBezTo>
                      <a:cubicBezTo>
                        <a:pt x="5" y="2"/>
                        <a:pt x="11" y="6"/>
                        <a:pt x="16" y="8"/>
                      </a:cubicBezTo>
                      <a:cubicBezTo>
                        <a:pt x="214" y="117"/>
                        <a:pt x="178" y="216"/>
                        <a:pt x="57" y="545"/>
                      </a:cubicBezTo>
                      <a:cubicBezTo>
                        <a:pt x="188" y="369"/>
                        <a:pt x="188" y="369"/>
                        <a:pt x="213" y="326"/>
                      </a:cubicBezTo>
                      <a:cubicBezTo>
                        <a:pt x="251" y="410"/>
                        <a:pt x="295" y="491"/>
                        <a:pt x="332" y="576"/>
                      </a:cubicBezTo>
                      <a:cubicBezTo>
                        <a:pt x="324" y="522"/>
                        <a:pt x="320" y="495"/>
                        <a:pt x="303" y="411"/>
                      </a:cubicBezTo>
                      <a:cubicBezTo>
                        <a:pt x="281" y="309"/>
                        <a:pt x="267" y="242"/>
                        <a:pt x="275" y="185"/>
                      </a:cubicBezTo>
                      <a:cubicBezTo>
                        <a:pt x="285" y="104"/>
                        <a:pt x="341" y="70"/>
                        <a:pt x="401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" name="Freeform 8"/>
                <p:cNvSpPr>
                  <a:spLocks/>
                </p:cNvSpPr>
                <p:nvPr/>
              </p:nvSpPr>
              <p:spPr bwMode="auto">
                <a:xfrm>
                  <a:off x="-563563" y="4419600"/>
                  <a:ext cx="36513" cy="53975"/>
                </a:xfrm>
                <a:custGeom>
                  <a:avLst/>
                  <a:gdLst>
                    <a:gd name="T0" fmla="*/ 62 w 82"/>
                    <a:gd name="T1" fmla="*/ 88 h 111"/>
                    <a:gd name="T2" fmla="*/ 31 w 82"/>
                    <a:gd name="T3" fmla="*/ 1 h 111"/>
                    <a:gd name="T4" fmla="*/ 3 w 82"/>
                    <a:gd name="T5" fmla="*/ 48 h 111"/>
                    <a:gd name="T6" fmla="*/ 62 w 82"/>
                    <a:gd name="T7" fmla="*/ 88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2" h="111">
                      <a:moveTo>
                        <a:pt x="62" y="88"/>
                      </a:moveTo>
                      <a:cubicBezTo>
                        <a:pt x="82" y="63"/>
                        <a:pt x="67" y="8"/>
                        <a:pt x="31" y="1"/>
                      </a:cubicBezTo>
                      <a:cubicBezTo>
                        <a:pt x="5" y="0"/>
                        <a:pt x="0" y="29"/>
                        <a:pt x="3" y="48"/>
                      </a:cubicBezTo>
                      <a:cubicBezTo>
                        <a:pt x="10" y="88"/>
                        <a:pt x="43" y="111"/>
                        <a:pt x="62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" name="Freeform 9"/>
                <p:cNvSpPr>
                  <a:spLocks/>
                </p:cNvSpPr>
                <p:nvPr/>
              </p:nvSpPr>
              <p:spPr bwMode="auto">
                <a:xfrm>
                  <a:off x="-822326" y="4443413"/>
                  <a:ext cx="180975" cy="295275"/>
                </a:xfrm>
                <a:custGeom>
                  <a:avLst/>
                  <a:gdLst>
                    <a:gd name="T0" fmla="*/ 406 w 410"/>
                    <a:gd name="T1" fmla="*/ 0 h 611"/>
                    <a:gd name="T2" fmla="*/ 203 w 410"/>
                    <a:gd name="T3" fmla="*/ 129 h 611"/>
                    <a:gd name="T4" fmla="*/ 0 w 410"/>
                    <a:gd name="T5" fmla="*/ 92 h 611"/>
                    <a:gd name="T6" fmla="*/ 14 w 410"/>
                    <a:gd name="T7" fmla="*/ 95 h 611"/>
                    <a:gd name="T8" fmla="*/ 149 w 410"/>
                    <a:gd name="T9" fmla="*/ 215 h 611"/>
                    <a:gd name="T10" fmla="*/ 156 w 410"/>
                    <a:gd name="T11" fmla="*/ 318 h 611"/>
                    <a:gd name="T12" fmla="*/ 131 w 410"/>
                    <a:gd name="T13" fmla="*/ 611 h 611"/>
                    <a:gd name="T14" fmla="*/ 228 w 410"/>
                    <a:gd name="T15" fmla="*/ 348 h 611"/>
                    <a:gd name="T16" fmla="*/ 410 w 410"/>
                    <a:gd name="T17" fmla="*/ 548 h 611"/>
                    <a:gd name="T18" fmla="*/ 406 w 410"/>
                    <a:gd name="T19" fmla="*/ 0 h 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0" h="611">
                      <a:moveTo>
                        <a:pt x="406" y="0"/>
                      </a:moveTo>
                      <a:cubicBezTo>
                        <a:pt x="268" y="18"/>
                        <a:pt x="231" y="82"/>
                        <a:pt x="203" y="129"/>
                      </a:cubicBezTo>
                      <a:cubicBezTo>
                        <a:pt x="170" y="95"/>
                        <a:pt x="125" y="49"/>
                        <a:pt x="0" y="92"/>
                      </a:cubicBezTo>
                      <a:cubicBezTo>
                        <a:pt x="4" y="93"/>
                        <a:pt x="9" y="94"/>
                        <a:pt x="14" y="95"/>
                      </a:cubicBezTo>
                      <a:cubicBezTo>
                        <a:pt x="42" y="103"/>
                        <a:pt x="128" y="126"/>
                        <a:pt x="149" y="215"/>
                      </a:cubicBezTo>
                      <a:cubicBezTo>
                        <a:pt x="153" y="232"/>
                        <a:pt x="159" y="258"/>
                        <a:pt x="156" y="318"/>
                      </a:cubicBezTo>
                      <a:cubicBezTo>
                        <a:pt x="152" y="416"/>
                        <a:pt x="136" y="513"/>
                        <a:pt x="131" y="611"/>
                      </a:cubicBezTo>
                      <a:cubicBezTo>
                        <a:pt x="161" y="522"/>
                        <a:pt x="199" y="436"/>
                        <a:pt x="228" y="348"/>
                      </a:cubicBezTo>
                      <a:cubicBezTo>
                        <a:pt x="249" y="375"/>
                        <a:pt x="249" y="375"/>
                        <a:pt x="410" y="548"/>
                      </a:cubicBezTo>
                      <a:cubicBezTo>
                        <a:pt x="245" y="215"/>
                        <a:pt x="205" y="136"/>
                        <a:pt x="40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8" name="Freeform 10"/>
                <p:cNvSpPr>
                  <a:spLocks/>
                </p:cNvSpPr>
                <p:nvPr/>
              </p:nvSpPr>
              <p:spPr bwMode="auto">
                <a:xfrm>
                  <a:off x="-749301" y="4429125"/>
                  <a:ext cx="34925" cy="55563"/>
                </a:xfrm>
                <a:custGeom>
                  <a:avLst/>
                  <a:gdLst>
                    <a:gd name="T0" fmla="*/ 56 w 80"/>
                    <a:gd name="T1" fmla="*/ 86 h 115"/>
                    <a:gd name="T2" fmla="*/ 39 w 80"/>
                    <a:gd name="T3" fmla="*/ 3 h 115"/>
                    <a:gd name="T4" fmla="*/ 36 w 80"/>
                    <a:gd name="T5" fmla="*/ 3 h 115"/>
                    <a:gd name="T6" fmla="*/ 2 w 80"/>
                    <a:gd name="T7" fmla="*/ 62 h 115"/>
                    <a:gd name="T8" fmla="*/ 56 w 80"/>
                    <a:gd name="T9" fmla="*/ 86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15">
                      <a:moveTo>
                        <a:pt x="56" y="86"/>
                      </a:moveTo>
                      <a:cubicBezTo>
                        <a:pt x="80" y="56"/>
                        <a:pt x="73" y="0"/>
                        <a:pt x="39" y="3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11" y="10"/>
                        <a:pt x="0" y="39"/>
                        <a:pt x="2" y="62"/>
                      </a:cubicBezTo>
                      <a:cubicBezTo>
                        <a:pt x="4" y="96"/>
                        <a:pt x="33" y="115"/>
                        <a:pt x="56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9" name="Freeform 11"/>
                <p:cNvSpPr>
                  <a:spLocks/>
                </p:cNvSpPr>
                <p:nvPr/>
              </p:nvSpPr>
              <p:spPr bwMode="auto">
                <a:xfrm>
                  <a:off x="-952501" y="4489450"/>
                  <a:ext cx="163513" cy="330200"/>
                </a:xfrm>
                <a:custGeom>
                  <a:avLst/>
                  <a:gdLst>
                    <a:gd name="T0" fmla="*/ 287 w 370"/>
                    <a:gd name="T1" fmla="*/ 0 h 681"/>
                    <a:gd name="T2" fmla="*/ 123 w 370"/>
                    <a:gd name="T3" fmla="*/ 194 h 681"/>
                    <a:gd name="T4" fmla="*/ 0 w 370"/>
                    <a:gd name="T5" fmla="*/ 205 h 681"/>
                    <a:gd name="T6" fmla="*/ 6 w 370"/>
                    <a:gd name="T7" fmla="*/ 206 h 681"/>
                    <a:gd name="T8" fmla="*/ 88 w 370"/>
                    <a:gd name="T9" fmla="*/ 283 h 681"/>
                    <a:gd name="T10" fmla="*/ 174 w 370"/>
                    <a:gd name="T11" fmla="*/ 681 h 681"/>
                    <a:gd name="T12" fmla="*/ 170 w 370"/>
                    <a:gd name="T13" fmla="*/ 403 h 681"/>
                    <a:gd name="T14" fmla="*/ 370 w 370"/>
                    <a:gd name="T15" fmla="*/ 539 h 681"/>
                    <a:gd name="T16" fmla="*/ 287 w 370"/>
                    <a:gd name="T17" fmla="*/ 0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0" h="681">
                      <a:moveTo>
                        <a:pt x="287" y="0"/>
                      </a:moveTo>
                      <a:cubicBezTo>
                        <a:pt x="167" y="62"/>
                        <a:pt x="142" y="138"/>
                        <a:pt x="123" y="194"/>
                      </a:cubicBezTo>
                      <a:cubicBezTo>
                        <a:pt x="100" y="171"/>
                        <a:pt x="66" y="135"/>
                        <a:pt x="0" y="205"/>
                      </a:cubicBezTo>
                      <a:cubicBezTo>
                        <a:pt x="2" y="206"/>
                        <a:pt x="4" y="206"/>
                        <a:pt x="6" y="206"/>
                      </a:cubicBezTo>
                      <a:cubicBezTo>
                        <a:pt x="45" y="212"/>
                        <a:pt x="72" y="237"/>
                        <a:pt x="88" y="283"/>
                      </a:cubicBezTo>
                      <a:cubicBezTo>
                        <a:pt x="134" y="412"/>
                        <a:pt x="132" y="551"/>
                        <a:pt x="174" y="681"/>
                      </a:cubicBezTo>
                      <a:cubicBezTo>
                        <a:pt x="164" y="592"/>
                        <a:pt x="165" y="556"/>
                        <a:pt x="170" y="403"/>
                      </a:cubicBezTo>
                      <a:cubicBezTo>
                        <a:pt x="216" y="446"/>
                        <a:pt x="242" y="465"/>
                        <a:pt x="370" y="539"/>
                      </a:cubicBezTo>
                      <a:cubicBezTo>
                        <a:pt x="185" y="341"/>
                        <a:pt x="90" y="218"/>
                        <a:pt x="2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0" name="Freeform 12"/>
                <p:cNvSpPr>
                  <a:spLocks/>
                </p:cNvSpPr>
                <p:nvPr/>
              </p:nvSpPr>
              <p:spPr bwMode="auto">
                <a:xfrm>
                  <a:off x="-909638" y="4505325"/>
                  <a:ext cx="25400" cy="55563"/>
                </a:xfrm>
                <a:custGeom>
                  <a:avLst/>
                  <a:gdLst>
                    <a:gd name="T0" fmla="*/ 25 w 58"/>
                    <a:gd name="T1" fmla="*/ 101 h 114"/>
                    <a:gd name="T2" fmla="*/ 38 w 58"/>
                    <a:gd name="T3" fmla="*/ 1 h 114"/>
                    <a:gd name="T4" fmla="*/ 29 w 58"/>
                    <a:gd name="T5" fmla="*/ 4 h 114"/>
                    <a:gd name="T6" fmla="*/ 0 w 58"/>
                    <a:gd name="T7" fmla="*/ 74 h 114"/>
                    <a:gd name="T8" fmla="*/ 25 w 58"/>
                    <a:gd name="T9" fmla="*/ 101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14">
                      <a:moveTo>
                        <a:pt x="25" y="101"/>
                      </a:moveTo>
                      <a:cubicBezTo>
                        <a:pt x="48" y="80"/>
                        <a:pt x="58" y="3"/>
                        <a:pt x="38" y="1"/>
                      </a:cubicBezTo>
                      <a:cubicBezTo>
                        <a:pt x="35" y="0"/>
                        <a:pt x="32" y="2"/>
                        <a:pt x="29" y="4"/>
                      </a:cubicBezTo>
                      <a:cubicBezTo>
                        <a:pt x="12" y="18"/>
                        <a:pt x="1" y="51"/>
                        <a:pt x="0" y="74"/>
                      </a:cubicBezTo>
                      <a:cubicBezTo>
                        <a:pt x="0" y="101"/>
                        <a:pt x="12" y="114"/>
                        <a:pt x="25" y="1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1" name="Freeform 13"/>
                <p:cNvSpPr>
                  <a:spLocks/>
                </p:cNvSpPr>
                <p:nvPr/>
              </p:nvSpPr>
              <p:spPr bwMode="auto">
                <a:xfrm>
                  <a:off x="-1004888" y="4591050"/>
                  <a:ext cx="115888" cy="330200"/>
                </a:xfrm>
                <a:custGeom>
                  <a:avLst/>
                  <a:gdLst>
                    <a:gd name="T0" fmla="*/ 189 w 263"/>
                    <a:gd name="T1" fmla="*/ 659 h 681"/>
                    <a:gd name="T2" fmla="*/ 103 w 263"/>
                    <a:gd name="T3" fmla="*/ 423 h 681"/>
                    <a:gd name="T4" fmla="*/ 263 w 263"/>
                    <a:gd name="T5" fmla="*/ 506 h 681"/>
                    <a:gd name="T6" fmla="*/ 114 w 263"/>
                    <a:gd name="T7" fmla="*/ 0 h 681"/>
                    <a:gd name="T8" fmla="*/ 44 w 263"/>
                    <a:gd name="T9" fmla="*/ 228 h 681"/>
                    <a:gd name="T10" fmla="*/ 31 w 263"/>
                    <a:gd name="T11" fmla="*/ 205 h 681"/>
                    <a:gd name="T12" fmla="*/ 27 w 263"/>
                    <a:gd name="T13" fmla="*/ 207 h 681"/>
                    <a:gd name="T14" fmla="*/ 23 w 263"/>
                    <a:gd name="T15" fmla="*/ 225 h 681"/>
                    <a:gd name="T16" fmla="*/ 21 w 263"/>
                    <a:gd name="T17" fmla="*/ 258 h 681"/>
                    <a:gd name="T18" fmla="*/ 201 w 263"/>
                    <a:gd name="T19" fmla="*/ 681 h 681"/>
                    <a:gd name="T20" fmla="*/ 189 w 263"/>
                    <a:gd name="T21" fmla="*/ 65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3" h="681">
                      <a:moveTo>
                        <a:pt x="189" y="659"/>
                      </a:moveTo>
                      <a:cubicBezTo>
                        <a:pt x="142" y="568"/>
                        <a:pt x="118" y="481"/>
                        <a:pt x="103" y="423"/>
                      </a:cubicBezTo>
                      <a:cubicBezTo>
                        <a:pt x="138" y="453"/>
                        <a:pt x="163" y="471"/>
                        <a:pt x="263" y="506"/>
                      </a:cubicBezTo>
                      <a:cubicBezTo>
                        <a:pt x="114" y="394"/>
                        <a:pt x="0" y="279"/>
                        <a:pt x="114" y="0"/>
                      </a:cubicBezTo>
                      <a:cubicBezTo>
                        <a:pt x="54" y="86"/>
                        <a:pt x="48" y="168"/>
                        <a:pt x="44" y="228"/>
                      </a:cubicBezTo>
                      <a:cubicBezTo>
                        <a:pt x="41" y="221"/>
                        <a:pt x="36" y="211"/>
                        <a:pt x="31" y="205"/>
                      </a:cubicBezTo>
                      <a:cubicBezTo>
                        <a:pt x="27" y="207"/>
                        <a:pt x="27" y="207"/>
                        <a:pt x="27" y="207"/>
                      </a:cubicBezTo>
                      <a:cubicBezTo>
                        <a:pt x="25" y="212"/>
                        <a:pt x="23" y="220"/>
                        <a:pt x="23" y="225"/>
                      </a:cubicBezTo>
                      <a:cubicBezTo>
                        <a:pt x="21" y="258"/>
                        <a:pt x="21" y="258"/>
                        <a:pt x="21" y="258"/>
                      </a:cubicBezTo>
                      <a:cubicBezTo>
                        <a:pt x="26" y="282"/>
                        <a:pt x="74" y="497"/>
                        <a:pt x="201" y="681"/>
                      </a:cubicBezTo>
                      <a:cubicBezTo>
                        <a:pt x="197" y="675"/>
                        <a:pt x="192" y="666"/>
                        <a:pt x="189" y="6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2" name="Freeform 14"/>
                <p:cNvSpPr>
                  <a:spLocks/>
                </p:cNvSpPr>
                <p:nvPr/>
              </p:nvSpPr>
              <p:spPr bwMode="auto">
                <a:xfrm>
                  <a:off x="-990601" y="4619625"/>
                  <a:ext cx="9525" cy="55563"/>
                </a:xfrm>
                <a:custGeom>
                  <a:avLst/>
                  <a:gdLst>
                    <a:gd name="T0" fmla="*/ 21 w 22"/>
                    <a:gd name="T1" fmla="*/ 0 h 113"/>
                    <a:gd name="T2" fmla="*/ 20 w 22"/>
                    <a:gd name="T3" fmla="*/ 0 h 113"/>
                    <a:gd name="T4" fmla="*/ 18 w 22"/>
                    <a:gd name="T5" fmla="*/ 4 h 113"/>
                    <a:gd name="T6" fmla="*/ 2 w 22"/>
                    <a:gd name="T7" fmla="*/ 82 h 113"/>
                    <a:gd name="T8" fmla="*/ 4 w 22"/>
                    <a:gd name="T9" fmla="*/ 113 h 113"/>
                    <a:gd name="T10" fmla="*/ 21 w 22"/>
                    <a:gd name="T1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13">
                      <a:moveTo>
                        <a:pt x="21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1"/>
                        <a:pt x="19" y="2"/>
                        <a:pt x="18" y="4"/>
                      </a:cubicBezTo>
                      <a:cubicBezTo>
                        <a:pt x="12" y="22"/>
                        <a:pt x="5" y="56"/>
                        <a:pt x="2" y="82"/>
                      </a:cubicBezTo>
                      <a:cubicBezTo>
                        <a:pt x="2" y="87"/>
                        <a:pt x="0" y="111"/>
                        <a:pt x="4" y="113"/>
                      </a:cubicBezTo>
                      <a:cubicBezTo>
                        <a:pt x="12" y="111"/>
                        <a:pt x="22" y="7"/>
                        <a:pt x="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3" name="Freeform 15"/>
                <p:cNvSpPr>
                  <a:spLocks/>
                </p:cNvSpPr>
                <p:nvPr/>
              </p:nvSpPr>
              <p:spPr bwMode="auto">
                <a:xfrm>
                  <a:off x="-360363" y="4551363"/>
                  <a:ext cx="104775" cy="331788"/>
                </a:xfrm>
                <a:custGeom>
                  <a:avLst/>
                  <a:gdLst>
                    <a:gd name="T0" fmla="*/ 200 w 236"/>
                    <a:gd name="T1" fmla="*/ 190 h 684"/>
                    <a:gd name="T2" fmla="*/ 189 w 236"/>
                    <a:gd name="T3" fmla="*/ 214 h 684"/>
                    <a:gd name="T4" fmla="*/ 96 w 236"/>
                    <a:gd name="T5" fmla="*/ 0 h 684"/>
                    <a:gd name="T6" fmla="*/ 97 w 236"/>
                    <a:gd name="T7" fmla="*/ 8 h 684"/>
                    <a:gd name="T8" fmla="*/ 0 w 236"/>
                    <a:gd name="T9" fmla="*/ 512 h 684"/>
                    <a:gd name="T10" fmla="*/ 154 w 236"/>
                    <a:gd name="T11" fmla="*/ 414 h 684"/>
                    <a:gd name="T12" fmla="*/ 87 w 236"/>
                    <a:gd name="T13" fmla="*/ 684 h 684"/>
                    <a:gd name="T14" fmla="*/ 216 w 236"/>
                    <a:gd name="T15" fmla="*/ 243 h 684"/>
                    <a:gd name="T16" fmla="*/ 211 w 236"/>
                    <a:gd name="T17" fmla="*/ 210 h 684"/>
                    <a:gd name="T18" fmla="*/ 200 w 236"/>
                    <a:gd name="T19" fmla="*/ 190 h 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6" h="684">
                      <a:moveTo>
                        <a:pt x="200" y="190"/>
                      </a:moveTo>
                      <a:cubicBezTo>
                        <a:pt x="195" y="196"/>
                        <a:pt x="191" y="207"/>
                        <a:pt x="189" y="214"/>
                      </a:cubicBezTo>
                      <a:cubicBezTo>
                        <a:pt x="178" y="155"/>
                        <a:pt x="164" y="81"/>
                        <a:pt x="96" y="0"/>
                      </a:cubicBezTo>
                      <a:cubicBezTo>
                        <a:pt x="96" y="3"/>
                        <a:pt x="97" y="6"/>
                        <a:pt x="97" y="8"/>
                      </a:cubicBezTo>
                      <a:cubicBezTo>
                        <a:pt x="236" y="265"/>
                        <a:pt x="135" y="388"/>
                        <a:pt x="0" y="512"/>
                      </a:cubicBezTo>
                      <a:cubicBezTo>
                        <a:pt x="97" y="469"/>
                        <a:pt x="122" y="449"/>
                        <a:pt x="154" y="414"/>
                      </a:cubicBezTo>
                      <a:cubicBezTo>
                        <a:pt x="139" y="521"/>
                        <a:pt x="125" y="588"/>
                        <a:pt x="87" y="684"/>
                      </a:cubicBezTo>
                      <a:cubicBezTo>
                        <a:pt x="195" y="480"/>
                        <a:pt x="215" y="253"/>
                        <a:pt x="216" y="243"/>
                      </a:cubicBezTo>
                      <a:cubicBezTo>
                        <a:pt x="211" y="210"/>
                        <a:pt x="211" y="210"/>
                        <a:pt x="211" y="210"/>
                      </a:cubicBezTo>
                      <a:cubicBezTo>
                        <a:pt x="206" y="193"/>
                        <a:pt x="206" y="193"/>
                        <a:pt x="200" y="1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4" name="Freeform 16"/>
                <p:cNvSpPr>
                  <a:spLocks/>
                </p:cNvSpPr>
                <p:nvPr/>
              </p:nvSpPr>
              <p:spPr bwMode="auto">
                <a:xfrm>
                  <a:off x="-290513" y="4576763"/>
                  <a:ext cx="17463" cy="53975"/>
                </a:xfrm>
                <a:custGeom>
                  <a:avLst/>
                  <a:gdLst>
                    <a:gd name="T0" fmla="*/ 30 w 38"/>
                    <a:gd name="T1" fmla="*/ 111 h 111"/>
                    <a:gd name="T2" fmla="*/ 4 w 38"/>
                    <a:gd name="T3" fmla="*/ 4 h 111"/>
                    <a:gd name="T4" fmla="*/ 2 w 38"/>
                    <a:gd name="T5" fmla="*/ 0 h 111"/>
                    <a:gd name="T6" fmla="*/ 1 w 38"/>
                    <a:gd name="T7" fmla="*/ 0 h 111"/>
                    <a:gd name="T8" fmla="*/ 8 w 38"/>
                    <a:gd name="T9" fmla="*/ 38 h 111"/>
                    <a:gd name="T10" fmla="*/ 30 w 38"/>
                    <a:gd name="T11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111">
                      <a:moveTo>
                        <a:pt x="30" y="111"/>
                      </a:moveTo>
                      <a:cubicBezTo>
                        <a:pt x="38" y="106"/>
                        <a:pt x="21" y="40"/>
                        <a:pt x="4" y="4"/>
                      </a:cubicBezTo>
                      <a:cubicBezTo>
                        <a:pt x="3" y="1"/>
                        <a:pt x="3" y="1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3"/>
                        <a:pt x="8" y="38"/>
                      </a:cubicBezTo>
                      <a:cubicBezTo>
                        <a:pt x="19" y="87"/>
                        <a:pt x="26" y="110"/>
                        <a:pt x="30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5" name="Freeform 17"/>
                <p:cNvSpPr>
                  <a:spLocks/>
                </p:cNvSpPr>
                <p:nvPr/>
              </p:nvSpPr>
              <p:spPr bwMode="auto">
                <a:xfrm>
                  <a:off x="-266701" y="4652963"/>
                  <a:ext cx="1588" cy="15875"/>
                </a:xfrm>
                <a:custGeom>
                  <a:avLst/>
                  <a:gdLst>
                    <a:gd name="T0" fmla="*/ 5 w 5"/>
                    <a:gd name="T1" fmla="*/ 33 h 33"/>
                    <a:gd name="T2" fmla="*/ 0 w 5"/>
                    <a:gd name="T3" fmla="*/ 0 h 33"/>
                    <a:gd name="T4" fmla="*/ 3 w 5"/>
                    <a:gd name="T5" fmla="*/ 31 h 33"/>
                    <a:gd name="T6" fmla="*/ 5 w 5"/>
                    <a:gd name="T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3">
                      <a:moveTo>
                        <a:pt x="5" y="3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1"/>
                        <a:pt x="2" y="21"/>
                        <a:pt x="3" y="31"/>
                      </a:cubicBezTo>
                      <a:cubicBezTo>
                        <a:pt x="5" y="32"/>
                        <a:pt x="5" y="32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6" name="Freeform 18"/>
                <p:cNvSpPr>
                  <a:spLocks/>
                </p:cNvSpPr>
                <p:nvPr/>
              </p:nvSpPr>
              <p:spPr bwMode="auto">
                <a:xfrm>
                  <a:off x="-995363" y="4699000"/>
                  <a:ext cx="0" cy="15875"/>
                </a:xfrm>
                <a:custGeom>
                  <a:avLst/>
                  <a:gdLst>
                    <a:gd name="T0" fmla="*/ 2 w 2"/>
                    <a:gd name="T1" fmla="*/ 0 h 33"/>
                    <a:gd name="T2" fmla="*/ 0 w 2"/>
                    <a:gd name="T3" fmla="*/ 33 h 33"/>
                    <a:gd name="T4" fmla="*/ 1 w 2"/>
                    <a:gd name="T5" fmla="*/ 31 h 33"/>
                    <a:gd name="T6" fmla="*/ 2 w 2"/>
                    <a:gd name="T7" fmla="*/ 31 h 33"/>
                    <a:gd name="T8" fmla="*/ 2 w 2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3">
                      <a:moveTo>
                        <a:pt x="2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1" y="17"/>
                        <a:pt x="1" y="17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7" name="Freeform 19"/>
                <p:cNvSpPr>
                  <a:spLocks/>
                </p:cNvSpPr>
                <p:nvPr/>
              </p:nvSpPr>
              <p:spPr bwMode="auto">
                <a:xfrm>
                  <a:off x="-995363" y="4716463"/>
                  <a:ext cx="63500" cy="238125"/>
                </a:xfrm>
                <a:custGeom>
                  <a:avLst/>
                  <a:gdLst>
                    <a:gd name="T0" fmla="*/ 118 w 143"/>
                    <a:gd name="T1" fmla="*/ 253 h 492"/>
                    <a:gd name="T2" fmla="*/ 127 w 143"/>
                    <a:gd name="T3" fmla="*/ 251 h 492"/>
                    <a:gd name="T4" fmla="*/ 38 w 143"/>
                    <a:gd name="T5" fmla="*/ 234 h 492"/>
                    <a:gd name="T6" fmla="*/ 1 w 143"/>
                    <a:gd name="T7" fmla="*/ 0 h 492"/>
                    <a:gd name="T8" fmla="*/ 126 w 143"/>
                    <a:gd name="T9" fmla="*/ 467 h 492"/>
                    <a:gd name="T10" fmla="*/ 143 w 143"/>
                    <a:gd name="T11" fmla="*/ 492 h 492"/>
                    <a:gd name="T12" fmla="*/ 118 w 143"/>
                    <a:gd name="T13" fmla="*/ 253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3" h="492">
                      <a:moveTo>
                        <a:pt x="118" y="253"/>
                      </a:moveTo>
                      <a:cubicBezTo>
                        <a:pt x="121" y="252"/>
                        <a:pt x="124" y="252"/>
                        <a:pt x="127" y="251"/>
                      </a:cubicBezTo>
                      <a:cubicBezTo>
                        <a:pt x="55" y="191"/>
                        <a:pt x="46" y="205"/>
                        <a:pt x="38" y="234"/>
                      </a:cubicBezTo>
                      <a:cubicBezTo>
                        <a:pt x="21" y="154"/>
                        <a:pt x="5" y="71"/>
                        <a:pt x="1" y="0"/>
                      </a:cubicBezTo>
                      <a:cubicBezTo>
                        <a:pt x="0" y="164"/>
                        <a:pt x="28" y="308"/>
                        <a:pt x="126" y="467"/>
                      </a:cubicBezTo>
                      <a:cubicBezTo>
                        <a:pt x="131" y="474"/>
                        <a:pt x="137" y="483"/>
                        <a:pt x="143" y="492"/>
                      </a:cubicBezTo>
                      <a:cubicBezTo>
                        <a:pt x="100" y="427"/>
                        <a:pt x="12" y="277"/>
                        <a:pt x="118" y="2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8" name="Freeform 20"/>
                <p:cNvSpPr>
                  <a:spLocks/>
                </p:cNvSpPr>
                <p:nvPr/>
              </p:nvSpPr>
              <p:spPr bwMode="auto">
                <a:xfrm>
                  <a:off x="-985838" y="4743450"/>
                  <a:ext cx="14288" cy="61913"/>
                </a:xfrm>
                <a:custGeom>
                  <a:avLst/>
                  <a:gdLst>
                    <a:gd name="T0" fmla="*/ 27 w 34"/>
                    <a:gd name="T1" fmla="*/ 90 h 127"/>
                    <a:gd name="T2" fmla="*/ 24 w 34"/>
                    <a:gd name="T3" fmla="*/ 8 h 127"/>
                    <a:gd name="T4" fmla="*/ 21 w 34"/>
                    <a:gd name="T5" fmla="*/ 5 h 127"/>
                    <a:gd name="T6" fmla="*/ 15 w 34"/>
                    <a:gd name="T7" fmla="*/ 121 h 127"/>
                    <a:gd name="T8" fmla="*/ 27 w 34"/>
                    <a:gd name="T9" fmla="*/ 9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27">
                      <a:moveTo>
                        <a:pt x="27" y="90"/>
                      </a:moveTo>
                      <a:cubicBezTo>
                        <a:pt x="27" y="88"/>
                        <a:pt x="34" y="30"/>
                        <a:pt x="24" y="8"/>
                      </a:cubicBezTo>
                      <a:cubicBezTo>
                        <a:pt x="24" y="7"/>
                        <a:pt x="22" y="5"/>
                        <a:pt x="21" y="5"/>
                      </a:cubicBezTo>
                      <a:cubicBezTo>
                        <a:pt x="5" y="0"/>
                        <a:pt x="0" y="98"/>
                        <a:pt x="15" y="121"/>
                      </a:cubicBezTo>
                      <a:cubicBezTo>
                        <a:pt x="20" y="127"/>
                        <a:pt x="24" y="116"/>
                        <a:pt x="27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9" name="Freeform 21"/>
                <p:cNvSpPr>
                  <a:spLocks/>
                </p:cNvSpPr>
                <p:nvPr/>
              </p:nvSpPr>
              <p:spPr bwMode="auto">
                <a:xfrm>
                  <a:off x="-936626" y="4840288"/>
                  <a:ext cx="169863" cy="254000"/>
                </a:xfrm>
                <a:custGeom>
                  <a:avLst/>
                  <a:gdLst>
                    <a:gd name="T0" fmla="*/ 204 w 385"/>
                    <a:gd name="T1" fmla="*/ 313 h 524"/>
                    <a:gd name="T2" fmla="*/ 299 w 385"/>
                    <a:gd name="T3" fmla="*/ 175 h 524"/>
                    <a:gd name="T4" fmla="*/ 312 w 385"/>
                    <a:gd name="T5" fmla="*/ 168 h 524"/>
                    <a:gd name="T6" fmla="*/ 143 w 385"/>
                    <a:gd name="T7" fmla="*/ 204 h 524"/>
                    <a:gd name="T8" fmla="*/ 0 w 385"/>
                    <a:gd name="T9" fmla="*/ 0 h 524"/>
                    <a:gd name="T10" fmla="*/ 106 w 385"/>
                    <a:gd name="T11" fmla="*/ 239 h 524"/>
                    <a:gd name="T12" fmla="*/ 139 w 385"/>
                    <a:gd name="T13" fmla="*/ 366 h 524"/>
                    <a:gd name="T14" fmla="*/ 164 w 385"/>
                    <a:gd name="T15" fmla="*/ 404 h 524"/>
                    <a:gd name="T16" fmla="*/ 169 w 385"/>
                    <a:gd name="T17" fmla="*/ 409 h 524"/>
                    <a:gd name="T18" fmla="*/ 169 w 385"/>
                    <a:gd name="T19" fmla="*/ 409 h 524"/>
                    <a:gd name="T20" fmla="*/ 186 w 385"/>
                    <a:gd name="T21" fmla="*/ 370 h 524"/>
                    <a:gd name="T22" fmla="*/ 385 w 385"/>
                    <a:gd name="T23" fmla="*/ 524 h 524"/>
                    <a:gd name="T24" fmla="*/ 204 w 385"/>
                    <a:gd name="T25" fmla="*/ 313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5" h="524">
                      <a:moveTo>
                        <a:pt x="204" y="313"/>
                      </a:moveTo>
                      <a:cubicBezTo>
                        <a:pt x="186" y="238"/>
                        <a:pt x="234" y="207"/>
                        <a:pt x="299" y="175"/>
                      </a:cubicBezTo>
                      <a:cubicBezTo>
                        <a:pt x="303" y="173"/>
                        <a:pt x="308" y="170"/>
                        <a:pt x="312" y="168"/>
                      </a:cubicBezTo>
                      <a:cubicBezTo>
                        <a:pt x="189" y="143"/>
                        <a:pt x="165" y="174"/>
                        <a:pt x="143" y="204"/>
                      </a:cubicBezTo>
                      <a:cubicBezTo>
                        <a:pt x="112" y="143"/>
                        <a:pt x="88" y="95"/>
                        <a:pt x="0" y="0"/>
                      </a:cubicBezTo>
                      <a:cubicBezTo>
                        <a:pt x="105" y="236"/>
                        <a:pt x="105" y="236"/>
                        <a:pt x="106" y="239"/>
                      </a:cubicBezTo>
                      <a:cubicBezTo>
                        <a:pt x="119" y="281"/>
                        <a:pt x="124" y="325"/>
                        <a:pt x="139" y="366"/>
                      </a:cubicBezTo>
                      <a:cubicBezTo>
                        <a:pt x="142" y="376"/>
                        <a:pt x="149" y="391"/>
                        <a:pt x="164" y="404"/>
                      </a:cubicBezTo>
                      <a:cubicBezTo>
                        <a:pt x="169" y="409"/>
                        <a:pt x="169" y="409"/>
                        <a:pt x="169" y="409"/>
                      </a:cubicBezTo>
                      <a:cubicBezTo>
                        <a:pt x="169" y="409"/>
                        <a:pt x="169" y="409"/>
                        <a:pt x="169" y="409"/>
                      </a:cubicBezTo>
                      <a:cubicBezTo>
                        <a:pt x="185" y="373"/>
                        <a:pt x="185" y="373"/>
                        <a:pt x="186" y="370"/>
                      </a:cubicBezTo>
                      <a:cubicBezTo>
                        <a:pt x="226" y="415"/>
                        <a:pt x="278" y="467"/>
                        <a:pt x="385" y="524"/>
                      </a:cubicBezTo>
                      <a:cubicBezTo>
                        <a:pt x="243" y="432"/>
                        <a:pt x="210" y="339"/>
                        <a:pt x="204" y="3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0" name="Freeform 22"/>
                <p:cNvSpPr>
                  <a:spLocks/>
                </p:cNvSpPr>
                <p:nvPr/>
              </p:nvSpPr>
              <p:spPr bwMode="auto">
                <a:xfrm>
                  <a:off x="-892176" y="4852988"/>
                  <a:ext cx="30163" cy="63500"/>
                </a:xfrm>
                <a:custGeom>
                  <a:avLst/>
                  <a:gdLst>
                    <a:gd name="T0" fmla="*/ 65 w 67"/>
                    <a:gd name="T1" fmla="*/ 81 h 131"/>
                    <a:gd name="T2" fmla="*/ 43 w 67"/>
                    <a:gd name="T3" fmla="*/ 3 h 131"/>
                    <a:gd name="T4" fmla="*/ 38 w 67"/>
                    <a:gd name="T5" fmla="*/ 2 h 131"/>
                    <a:gd name="T6" fmla="*/ 29 w 67"/>
                    <a:gd name="T7" fmla="*/ 112 h 131"/>
                    <a:gd name="T8" fmla="*/ 65 w 67"/>
                    <a:gd name="T9" fmla="*/ 81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131">
                      <a:moveTo>
                        <a:pt x="65" y="81"/>
                      </a:moveTo>
                      <a:cubicBezTo>
                        <a:pt x="67" y="58"/>
                        <a:pt x="63" y="16"/>
                        <a:pt x="43" y="3"/>
                      </a:cubicBezTo>
                      <a:cubicBezTo>
                        <a:pt x="41" y="3"/>
                        <a:pt x="39" y="2"/>
                        <a:pt x="38" y="2"/>
                      </a:cubicBezTo>
                      <a:cubicBezTo>
                        <a:pt x="11" y="0"/>
                        <a:pt x="0" y="77"/>
                        <a:pt x="29" y="112"/>
                      </a:cubicBezTo>
                      <a:cubicBezTo>
                        <a:pt x="45" y="131"/>
                        <a:pt x="62" y="117"/>
                        <a:pt x="65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1" name="Freeform 23"/>
                <p:cNvSpPr>
                  <a:spLocks/>
                </p:cNvSpPr>
                <p:nvPr/>
              </p:nvSpPr>
              <p:spPr bwMode="auto">
                <a:xfrm>
                  <a:off x="-795338" y="4922838"/>
                  <a:ext cx="177800" cy="192088"/>
                </a:xfrm>
                <a:custGeom>
                  <a:avLst/>
                  <a:gdLst>
                    <a:gd name="T0" fmla="*/ 266 w 402"/>
                    <a:gd name="T1" fmla="*/ 219 h 398"/>
                    <a:gd name="T2" fmla="*/ 387 w 402"/>
                    <a:gd name="T3" fmla="*/ 53 h 398"/>
                    <a:gd name="T4" fmla="*/ 402 w 402"/>
                    <a:gd name="T5" fmla="*/ 41 h 398"/>
                    <a:gd name="T6" fmla="*/ 200 w 402"/>
                    <a:gd name="T7" fmla="*/ 143 h 398"/>
                    <a:gd name="T8" fmla="*/ 0 w 402"/>
                    <a:gd name="T9" fmla="*/ 0 h 398"/>
                    <a:gd name="T10" fmla="*/ 120 w 402"/>
                    <a:gd name="T11" fmla="*/ 369 h 398"/>
                    <a:gd name="T12" fmla="*/ 222 w 402"/>
                    <a:gd name="T13" fmla="*/ 302 h 398"/>
                    <a:gd name="T14" fmla="*/ 395 w 402"/>
                    <a:gd name="T15" fmla="*/ 398 h 398"/>
                    <a:gd name="T16" fmla="*/ 266 w 402"/>
                    <a:gd name="T17" fmla="*/ 219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398">
                      <a:moveTo>
                        <a:pt x="266" y="219"/>
                      </a:moveTo>
                      <a:cubicBezTo>
                        <a:pt x="265" y="155"/>
                        <a:pt x="315" y="110"/>
                        <a:pt x="387" y="53"/>
                      </a:cubicBezTo>
                      <a:cubicBezTo>
                        <a:pt x="392" y="49"/>
                        <a:pt x="397" y="45"/>
                        <a:pt x="402" y="41"/>
                      </a:cubicBezTo>
                      <a:cubicBezTo>
                        <a:pt x="262" y="61"/>
                        <a:pt x="230" y="102"/>
                        <a:pt x="200" y="143"/>
                      </a:cubicBezTo>
                      <a:cubicBezTo>
                        <a:pt x="165" y="96"/>
                        <a:pt x="128" y="47"/>
                        <a:pt x="0" y="0"/>
                      </a:cubicBezTo>
                      <a:cubicBezTo>
                        <a:pt x="145" y="154"/>
                        <a:pt x="189" y="200"/>
                        <a:pt x="120" y="369"/>
                      </a:cubicBezTo>
                      <a:cubicBezTo>
                        <a:pt x="180" y="353"/>
                        <a:pt x="207" y="320"/>
                        <a:pt x="222" y="302"/>
                      </a:cubicBezTo>
                      <a:cubicBezTo>
                        <a:pt x="249" y="326"/>
                        <a:pt x="294" y="367"/>
                        <a:pt x="395" y="398"/>
                      </a:cubicBezTo>
                      <a:cubicBezTo>
                        <a:pt x="302" y="341"/>
                        <a:pt x="267" y="268"/>
                        <a:pt x="266" y="2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2" name="Freeform 24"/>
                <p:cNvSpPr>
                  <a:spLocks/>
                </p:cNvSpPr>
                <p:nvPr/>
              </p:nvSpPr>
              <p:spPr bwMode="auto">
                <a:xfrm>
                  <a:off x="-730251" y="4906963"/>
                  <a:ext cx="36513" cy="63500"/>
                </a:xfrm>
                <a:custGeom>
                  <a:avLst/>
                  <a:gdLst>
                    <a:gd name="T0" fmla="*/ 79 w 80"/>
                    <a:gd name="T1" fmla="*/ 69 h 131"/>
                    <a:gd name="T2" fmla="*/ 44 w 80"/>
                    <a:gd name="T3" fmla="*/ 0 h 131"/>
                    <a:gd name="T4" fmla="*/ 41 w 80"/>
                    <a:gd name="T5" fmla="*/ 0 h 131"/>
                    <a:gd name="T6" fmla="*/ 30 w 80"/>
                    <a:gd name="T7" fmla="*/ 109 h 131"/>
                    <a:gd name="T8" fmla="*/ 79 w 80"/>
                    <a:gd name="T9" fmla="*/ 69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31">
                      <a:moveTo>
                        <a:pt x="79" y="69"/>
                      </a:moveTo>
                      <a:cubicBezTo>
                        <a:pt x="80" y="43"/>
                        <a:pt x="69" y="5"/>
                        <a:pt x="44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7" y="2"/>
                        <a:pt x="0" y="79"/>
                        <a:pt x="30" y="109"/>
                      </a:cubicBezTo>
                      <a:cubicBezTo>
                        <a:pt x="53" y="131"/>
                        <a:pt x="78" y="110"/>
                        <a:pt x="79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3" name="Rectangle 25"/>
                <p:cNvSpPr>
                  <a:spLocks noChangeArrowheads="1"/>
                </p:cNvSpPr>
                <p:nvPr/>
              </p:nvSpPr>
              <p:spPr bwMode="auto">
                <a:xfrm>
                  <a:off x="-434976" y="4895850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4" name="Freeform 26"/>
                <p:cNvSpPr>
                  <a:spLocks/>
                </p:cNvSpPr>
                <p:nvPr/>
              </p:nvSpPr>
              <p:spPr bwMode="auto">
                <a:xfrm>
                  <a:off x="-614363" y="4895850"/>
                  <a:ext cx="179388" cy="217488"/>
                </a:xfrm>
                <a:custGeom>
                  <a:avLst/>
                  <a:gdLst>
                    <a:gd name="T0" fmla="*/ 215 w 405"/>
                    <a:gd name="T1" fmla="*/ 171 h 448"/>
                    <a:gd name="T2" fmla="*/ 0 w 405"/>
                    <a:gd name="T3" fmla="*/ 95 h 448"/>
                    <a:gd name="T4" fmla="*/ 16 w 405"/>
                    <a:gd name="T5" fmla="*/ 105 h 448"/>
                    <a:gd name="T6" fmla="*/ 157 w 405"/>
                    <a:gd name="T7" fmla="*/ 255 h 448"/>
                    <a:gd name="T8" fmla="*/ 47 w 405"/>
                    <a:gd name="T9" fmla="*/ 448 h 448"/>
                    <a:gd name="T10" fmla="*/ 212 w 405"/>
                    <a:gd name="T11" fmla="*/ 332 h 448"/>
                    <a:gd name="T12" fmla="*/ 325 w 405"/>
                    <a:gd name="T13" fmla="*/ 383 h 448"/>
                    <a:gd name="T14" fmla="*/ 393 w 405"/>
                    <a:gd name="T15" fmla="*/ 17 h 448"/>
                    <a:gd name="T16" fmla="*/ 405 w 405"/>
                    <a:gd name="T17" fmla="*/ 0 h 448"/>
                    <a:gd name="T18" fmla="*/ 215 w 405"/>
                    <a:gd name="T19" fmla="*/ 171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5" h="448">
                      <a:moveTo>
                        <a:pt x="215" y="171"/>
                      </a:moveTo>
                      <a:cubicBezTo>
                        <a:pt x="180" y="135"/>
                        <a:pt x="143" y="97"/>
                        <a:pt x="0" y="95"/>
                      </a:cubicBezTo>
                      <a:cubicBezTo>
                        <a:pt x="5" y="98"/>
                        <a:pt x="11" y="102"/>
                        <a:pt x="16" y="105"/>
                      </a:cubicBezTo>
                      <a:cubicBezTo>
                        <a:pt x="85" y="147"/>
                        <a:pt x="151" y="188"/>
                        <a:pt x="157" y="255"/>
                      </a:cubicBezTo>
                      <a:cubicBezTo>
                        <a:pt x="161" y="304"/>
                        <a:pt x="135" y="380"/>
                        <a:pt x="47" y="448"/>
                      </a:cubicBezTo>
                      <a:cubicBezTo>
                        <a:pt x="146" y="405"/>
                        <a:pt x="187" y="359"/>
                        <a:pt x="212" y="332"/>
                      </a:cubicBezTo>
                      <a:cubicBezTo>
                        <a:pt x="229" y="348"/>
                        <a:pt x="261" y="377"/>
                        <a:pt x="325" y="383"/>
                      </a:cubicBezTo>
                      <a:cubicBezTo>
                        <a:pt x="230" y="230"/>
                        <a:pt x="278" y="168"/>
                        <a:pt x="393" y="17"/>
                      </a:cubicBezTo>
                      <a:cubicBezTo>
                        <a:pt x="397" y="12"/>
                        <a:pt x="402" y="5"/>
                        <a:pt x="405" y="0"/>
                      </a:cubicBezTo>
                      <a:cubicBezTo>
                        <a:pt x="279" y="64"/>
                        <a:pt x="244" y="123"/>
                        <a:pt x="215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5" name="Freeform 27"/>
                <p:cNvSpPr>
                  <a:spLocks/>
                </p:cNvSpPr>
                <p:nvPr/>
              </p:nvSpPr>
              <p:spPr bwMode="auto">
                <a:xfrm>
                  <a:off x="-541338" y="4892675"/>
                  <a:ext cx="34925" cy="65088"/>
                </a:xfrm>
                <a:custGeom>
                  <a:avLst/>
                  <a:gdLst>
                    <a:gd name="T0" fmla="*/ 28 w 79"/>
                    <a:gd name="T1" fmla="*/ 115 h 135"/>
                    <a:gd name="T2" fmla="*/ 77 w 79"/>
                    <a:gd name="T3" fmla="*/ 61 h 135"/>
                    <a:gd name="T4" fmla="*/ 37 w 79"/>
                    <a:gd name="T5" fmla="*/ 4 h 135"/>
                    <a:gd name="T6" fmla="*/ 28 w 79"/>
                    <a:gd name="T7" fmla="*/ 11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9" h="135">
                      <a:moveTo>
                        <a:pt x="28" y="115"/>
                      </a:moveTo>
                      <a:cubicBezTo>
                        <a:pt x="51" y="135"/>
                        <a:pt x="79" y="104"/>
                        <a:pt x="77" y="61"/>
                      </a:cubicBezTo>
                      <a:cubicBezTo>
                        <a:pt x="76" y="36"/>
                        <a:pt x="63" y="0"/>
                        <a:pt x="37" y="4"/>
                      </a:cubicBezTo>
                      <a:cubicBezTo>
                        <a:pt x="1" y="15"/>
                        <a:pt x="0" y="93"/>
                        <a:pt x="28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6" name="Freeform 28"/>
                <p:cNvSpPr>
                  <a:spLocks/>
                </p:cNvSpPr>
                <p:nvPr/>
              </p:nvSpPr>
              <p:spPr bwMode="auto">
                <a:xfrm>
                  <a:off x="-447676" y="4795838"/>
                  <a:ext cx="139700" cy="276225"/>
                </a:xfrm>
                <a:custGeom>
                  <a:avLst/>
                  <a:gdLst>
                    <a:gd name="T0" fmla="*/ 31 w 317"/>
                    <a:gd name="T1" fmla="*/ 206 h 568"/>
                    <a:gd name="T2" fmla="*/ 159 w 317"/>
                    <a:gd name="T3" fmla="*/ 321 h 568"/>
                    <a:gd name="T4" fmla="*/ 0 w 317"/>
                    <a:gd name="T5" fmla="*/ 568 h 568"/>
                    <a:gd name="T6" fmla="*/ 182 w 317"/>
                    <a:gd name="T7" fmla="*/ 388 h 568"/>
                    <a:gd name="T8" fmla="*/ 197 w 317"/>
                    <a:gd name="T9" fmla="*/ 426 h 568"/>
                    <a:gd name="T10" fmla="*/ 198 w 317"/>
                    <a:gd name="T11" fmla="*/ 425 h 568"/>
                    <a:gd name="T12" fmla="*/ 203 w 317"/>
                    <a:gd name="T13" fmla="*/ 419 h 568"/>
                    <a:gd name="T14" fmla="*/ 243 w 317"/>
                    <a:gd name="T15" fmla="*/ 261 h 568"/>
                    <a:gd name="T16" fmla="*/ 312 w 317"/>
                    <a:gd name="T17" fmla="*/ 19 h 568"/>
                    <a:gd name="T18" fmla="*/ 317 w 317"/>
                    <a:gd name="T19" fmla="*/ 0 h 568"/>
                    <a:gd name="T20" fmla="*/ 206 w 317"/>
                    <a:gd name="T21" fmla="*/ 217 h 568"/>
                    <a:gd name="T22" fmla="*/ 31 w 317"/>
                    <a:gd name="T23" fmla="*/ 206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7" h="568">
                      <a:moveTo>
                        <a:pt x="31" y="206"/>
                      </a:moveTo>
                      <a:cubicBezTo>
                        <a:pt x="95" y="226"/>
                        <a:pt x="166" y="247"/>
                        <a:pt x="159" y="321"/>
                      </a:cubicBezTo>
                      <a:cubicBezTo>
                        <a:pt x="155" y="368"/>
                        <a:pt x="129" y="462"/>
                        <a:pt x="0" y="568"/>
                      </a:cubicBezTo>
                      <a:cubicBezTo>
                        <a:pt x="91" y="505"/>
                        <a:pt x="138" y="450"/>
                        <a:pt x="182" y="388"/>
                      </a:cubicBezTo>
                      <a:cubicBezTo>
                        <a:pt x="186" y="401"/>
                        <a:pt x="198" y="411"/>
                        <a:pt x="197" y="426"/>
                      </a:cubicBezTo>
                      <a:cubicBezTo>
                        <a:pt x="198" y="425"/>
                        <a:pt x="198" y="425"/>
                        <a:pt x="198" y="425"/>
                      </a:cubicBezTo>
                      <a:cubicBezTo>
                        <a:pt x="203" y="419"/>
                        <a:pt x="203" y="419"/>
                        <a:pt x="203" y="419"/>
                      </a:cubicBezTo>
                      <a:cubicBezTo>
                        <a:pt x="220" y="401"/>
                        <a:pt x="220" y="401"/>
                        <a:pt x="243" y="261"/>
                      </a:cubicBezTo>
                      <a:cubicBezTo>
                        <a:pt x="244" y="250"/>
                        <a:pt x="244" y="250"/>
                        <a:pt x="312" y="19"/>
                      </a:cubicBezTo>
                      <a:cubicBezTo>
                        <a:pt x="313" y="13"/>
                        <a:pt x="316" y="6"/>
                        <a:pt x="317" y="0"/>
                      </a:cubicBezTo>
                      <a:cubicBezTo>
                        <a:pt x="247" y="100"/>
                        <a:pt x="227" y="157"/>
                        <a:pt x="206" y="217"/>
                      </a:cubicBezTo>
                      <a:cubicBezTo>
                        <a:pt x="182" y="191"/>
                        <a:pt x="154" y="162"/>
                        <a:pt x="31" y="2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7" name="Freeform 29"/>
                <p:cNvSpPr>
                  <a:spLocks/>
                </p:cNvSpPr>
                <p:nvPr/>
              </p:nvSpPr>
              <p:spPr bwMode="auto">
                <a:xfrm>
                  <a:off x="-377826" y="4813300"/>
                  <a:ext cx="28575" cy="68263"/>
                </a:xfrm>
                <a:custGeom>
                  <a:avLst/>
                  <a:gdLst>
                    <a:gd name="T0" fmla="*/ 29 w 65"/>
                    <a:gd name="T1" fmla="*/ 125 h 138"/>
                    <a:gd name="T2" fmla="*/ 60 w 65"/>
                    <a:gd name="T3" fmla="*/ 57 h 138"/>
                    <a:gd name="T4" fmla="*/ 24 w 65"/>
                    <a:gd name="T5" fmla="*/ 11 h 138"/>
                    <a:gd name="T6" fmla="*/ 29 w 65"/>
                    <a:gd name="T7" fmla="*/ 125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38">
                      <a:moveTo>
                        <a:pt x="29" y="125"/>
                      </a:moveTo>
                      <a:cubicBezTo>
                        <a:pt x="47" y="138"/>
                        <a:pt x="65" y="98"/>
                        <a:pt x="60" y="57"/>
                      </a:cubicBezTo>
                      <a:cubicBezTo>
                        <a:pt x="57" y="31"/>
                        <a:pt x="43" y="0"/>
                        <a:pt x="24" y="11"/>
                      </a:cubicBezTo>
                      <a:cubicBezTo>
                        <a:pt x="0" y="32"/>
                        <a:pt x="7" y="110"/>
                        <a:pt x="29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8" name="Freeform 30"/>
                <p:cNvSpPr>
                  <a:spLocks/>
                </p:cNvSpPr>
                <p:nvPr/>
              </p:nvSpPr>
              <p:spPr bwMode="auto">
                <a:xfrm>
                  <a:off x="-306388" y="4670425"/>
                  <a:ext cx="46038" cy="211138"/>
                </a:xfrm>
                <a:custGeom>
                  <a:avLst/>
                  <a:gdLst>
                    <a:gd name="T0" fmla="*/ 90 w 104"/>
                    <a:gd name="T1" fmla="*/ 0 h 435"/>
                    <a:gd name="T2" fmla="*/ 81 w 104"/>
                    <a:gd name="T3" fmla="*/ 234 h 435"/>
                    <a:gd name="T4" fmla="*/ 0 w 104"/>
                    <a:gd name="T5" fmla="*/ 255 h 435"/>
                    <a:gd name="T6" fmla="*/ 38 w 104"/>
                    <a:gd name="T7" fmla="*/ 435 h 435"/>
                    <a:gd name="T8" fmla="*/ 46 w 104"/>
                    <a:gd name="T9" fmla="*/ 415 h 435"/>
                    <a:gd name="T10" fmla="*/ 80 w 104"/>
                    <a:gd name="T11" fmla="*/ 305 h 435"/>
                    <a:gd name="T12" fmla="*/ 93 w 104"/>
                    <a:gd name="T13" fmla="*/ 19 h 435"/>
                    <a:gd name="T14" fmla="*/ 90 w 104"/>
                    <a:gd name="T15" fmla="*/ 0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4" h="435">
                      <a:moveTo>
                        <a:pt x="90" y="0"/>
                      </a:moveTo>
                      <a:cubicBezTo>
                        <a:pt x="94" y="75"/>
                        <a:pt x="86" y="174"/>
                        <a:pt x="81" y="234"/>
                      </a:cubicBezTo>
                      <a:cubicBezTo>
                        <a:pt x="71" y="209"/>
                        <a:pt x="63" y="188"/>
                        <a:pt x="0" y="255"/>
                      </a:cubicBezTo>
                      <a:cubicBezTo>
                        <a:pt x="69" y="267"/>
                        <a:pt x="81" y="327"/>
                        <a:pt x="38" y="435"/>
                      </a:cubicBezTo>
                      <a:cubicBezTo>
                        <a:pt x="41" y="428"/>
                        <a:pt x="44" y="422"/>
                        <a:pt x="46" y="415"/>
                      </a:cubicBezTo>
                      <a:cubicBezTo>
                        <a:pt x="58" y="383"/>
                        <a:pt x="71" y="339"/>
                        <a:pt x="80" y="305"/>
                      </a:cubicBezTo>
                      <a:cubicBezTo>
                        <a:pt x="94" y="243"/>
                        <a:pt x="104" y="126"/>
                        <a:pt x="93" y="19"/>
                      </a:cubicBezTo>
                      <a:cubicBezTo>
                        <a:pt x="92" y="13"/>
                        <a:pt x="91" y="5"/>
                        <a:pt x="9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9" name="Freeform 31"/>
                <p:cNvSpPr>
                  <a:spLocks/>
                </p:cNvSpPr>
                <p:nvPr/>
              </p:nvSpPr>
              <p:spPr bwMode="auto">
                <a:xfrm>
                  <a:off x="-285751" y="4697413"/>
                  <a:ext cx="17463" cy="63500"/>
                </a:xfrm>
                <a:custGeom>
                  <a:avLst/>
                  <a:gdLst>
                    <a:gd name="T0" fmla="*/ 30 w 37"/>
                    <a:gd name="T1" fmla="*/ 51 h 130"/>
                    <a:gd name="T2" fmla="*/ 23 w 37"/>
                    <a:gd name="T3" fmla="*/ 26 h 130"/>
                    <a:gd name="T4" fmla="*/ 7 w 37"/>
                    <a:gd name="T5" fmla="*/ 13 h 130"/>
                    <a:gd name="T6" fmla="*/ 26 w 37"/>
                    <a:gd name="T7" fmla="*/ 125 h 130"/>
                    <a:gd name="T8" fmla="*/ 30 w 37"/>
                    <a:gd name="T9" fmla="*/ 51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30">
                      <a:moveTo>
                        <a:pt x="30" y="51"/>
                      </a:moveTo>
                      <a:cubicBezTo>
                        <a:pt x="29" y="46"/>
                        <a:pt x="27" y="35"/>
                        <a:pt x="23" y="26"/>
                      </a:cubicBezTo>
                      <a:cubicBezTo>
                        <a:pt x="22" y="23"/>
                        <a:pt x="13" y="0"/>
                        <a:pt x="7" y="13"/>
                      </a:cubicBezTo>
                      <a:cubicBezTo>
                        <a:pt x="0" y="37"/>
                        <a:pt x="18" y="120"/>
                        <a:pt x="26" y="125"/>
                      </a:cubicBezTo>
                      <a:cubicBezTo>
                        <a:pt x="33" y="130"/>
                        <a:pt x="37" y="88"/>
                        <a:pt x="30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486022" y="2400402"/>
                <a:ext cx="617276" cy="263238"/>
                <a:chOff x="908644" y="3404919"/>
                <a:chExt cx="1989827" cy="848565"/>
              </a:xfrm>
            </p:grpSpPr>
            <p:sp>
              <p:nvSpPr>
                <p:cNvPr id="57" name="Freeform 35"/>
                <p:cNvSpPr>
                  <a:spLocks/>
                </p:cNvSpPr>
                <p:nvPr/>
              </p:nvSpPr>
              <p:spPr bwMode="auto">
                <a:xfrm flipH="1">
                  <a:off x="908644" y="3404919"/>
                  <a:ext cx="1989827" cy="848565"/>
                </a:xfrm>
                <a:custGeom>
                  <a:avLst/>
                  <a:gdLst>
                    <a:gd name="T0" fmla="*/ 2016 w 2045"/>
                    <a:gd name="T1" fmla="*/ 268 h 870"/>
                    <a:gd name="T2" fmla="*/ 1831 w 2045"/>
                    <a:gd name="T3" fmla="*/ 222 h 870"/>
                    <a:gd name="T4" fmla="*/ 1776 w 2045"/>
                    <a:gd name="T5" fmla="*/ 197 h 870"/>
                    <a:gd name="T6" fmla="*/ 1503 w 2045"/>
                    <a:gd name="T7" fmla="*/ 34 h 870"/>
                    <a:gd name="T8" fmla="*/ 903 w 2045"/>
                    <a:gd name="T9" fmla="*/ 25 h 870"/>
                    <a:gd name="T10" fmla="*/ 441 w 2045"/>
                    <a:gd name="T11" fmla="*/ 247 h 870"/>
                    <a:gd name="T12" fmla="*/ 386 w 2045"/>
                    <a:gd name="T13" fmla="*/ 268 h 870"/>
                    <a:gd name="T14" fmla="*/ 76 w 2045"/>
                    <a:gd name="T15" fmla="*/ 343 h 870"/>
                    <a:gd name="T16" fmla="*/ 42 w 2045"/>
                    <a:gd name="T17" fmla="*/ 381 h 870"/>
                    <a:gd name="T18" fmla="*/ 0 w 2045"/>
                    <a:gd name="T19" fmla="*/ 677 h 870"/>
                    <a:gd name="T20" fmla="*/ 29 w 2045"/>
                    <a:gd name="T21" fmla="*/ 707 h 870"/>
                    <a:gd name="T22" fmla="*/ 181 w 2045"/>
                    <a:gd name="T23" fmla="*/ 707 h 870"/>
                    <a:gd name="T24" fmla="*/ 374 w 2045"/>
                    <a:gd name="T25" fmla="*/ 870 h 870"/>
                    <a:gd name="T26" fmla="*/ 571 w 2045"/>
                    <a:gd name="T27" fmla="*/ 707 h 870"/>
                    <a:gd name="T28" fmla="*/ 1453 w 2045"/>
                    <a:gd name="T29" fmla="*/ 707 h 870"/>
                    <a:gd name="T30" fmla="*/ 1650 w 2045"/>
                    <a:gd name="T31" fmla="*/ 870 h 870"/>
                    <a:gd name="T32" fmla="*/ 1848 w 2045"/>
                    <a:gd name="T33" fmla="*/ 673 h 870"/>
                    <a:gd name="T34" fmla="*/ 1848 w 2045"/>
                    <a:gd name="T35" fmla="*/ 665 h 870"/>
                    <a:gd name="T36" fmla="*/ 2011 w 2045"/>
                    <a:gd name="T37" fmla="*/ 640 h 870"/>
                    <a:gd name="T38" fmla="*/ 2045 w 2045"/>
                    <a:gd name="T39" fmla="*/ 602 h 870"/>
                    <a:gd name="T40" fmla="*/ 2045 w 2045"/>
                    <a:gd name="T41" fmla="*/ 305 h 870"/>
                    <a:gd name="T42" fmla="*/ 2016 w 2045"/>
                    <a:gd name="T43" fmla="*/ 26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45" h="870">
                      <a:moveTo>
                        <a:pt x="2016" y="268"/>
                      </a:moveTo>
                      <a:cubicBezTo>
                        <a:pt x="2016" y="268"/>
                        <a:pt x="2016" y="268"/>
                        <a:pt x="1831" y="222"/>
                      </a:cubicBezTo>
                      <a:cubicBezTo>
                        <a:pt x="1814" y="218"/>
                        <a:pt x="1789" y="205"/>
                        <a:pt x="1776" y="197"/>
                      </a:cubicBezTo>
                      <a:cubicBezTo>
                        <a:pt x="1776" y="197"/>
                        <a:pt x="1776" y="197"/>
                        <a:pt x="1503" y="34"/>
                      </a:cubicBezTo>
                      <a:cubicBezTo>
                        <a:pt x="1214" y="0"/>
                        <a:pt x="903" y="25"/>
                        <a:pt x="903" y="25"/>
                      </a:cubicBezTo>
                      <a:cubicBezTo>
                        <a:pt x="819" y="46"/>
                        <a:pt x="441" y="247"/>
                        <a:pt x="441" y="247"/>
                      </a:cubicBezTo>
                      <a:cubicBezTo>
                        <a:pt x="428" y="255"/>
                        <a:pt x="403" y="264"/>
                        <a:pt x="386" y="268"/>
                      </a:cubicBezTo>
                      <a:cubicBezTo>
                        <a:pt x="386" y="268"/>
                        <a:pt x="386" y="268"/>
                        <a:pt x="76" y="343"/>
                      </a:cubicBezTo>
                      <a:cubicBezTo>
                        <a:pt x="59" y="347"/>
                        <a:pt x="46" y="364"/>
                        <a:pt x="42" y="381"/>
                      </a:cubicBezTo>
                      <a:cubicBezTo>
                        <a:pt x="42" y="381"/>
                        <a:pt x="42" y="381"/>
                        <a:pt x="0" y="677"/>
                      </a:cubicBezTo>
                      <a:cubicBezTo>
                        <a:pt x="0" y="694"/>
                        <a:pt x="13" y="707"/>
                        <a:pt x="29" y="707"/>
                      </a:cubicBezTo>
                      <a:cubicBezTo>
                        <a:pt x="29" y="707"/>
                        <a:pt x="29" y="707"/>
                        <a:pt x="181" y="707"/>
                      </a:cubicBezTo>
                      <a:cubicBezTo>
                        <a:pt x="197" y="799"/>
                        <a:pt x="277" y="870"/>
                        <a:pt x="374" y="870"/>
                      </a:cubicBezTo>
                      <a:cubicBezTo>
                        <a:pt x="474" y="870"/>
                        <a:pt x="554" y="799"/>
                        <a:pt x="571" y="707"/>
                      </a:cubicBezTo>
                      <a:cubicBezTo>
                        <a:pt x="571" y="707"/>
                        <a:pt x="571" y="707"/>
                        <a:pt x="1453" y="707"/>
                      </a:cubicBezTo>
                      <a:cubicBezTo>
                        <a:pt x="1470" y="799"/>
                        <a:pt x="1549" y="870"/>
                        <a:pt x="1650" y="870"/>
                      </a:cubicBezTo>
                      <a:cubicBezTo>
                        <a:pt x="1759" y="870"/>
                        <a:pt x="1848" y="782"/>
                        <a:pt x="1848" y="673"/>
                      </a:cubicBezTo>
                      <a:cubicBezTo>
                        <a:pt x="1848" y="669"/>
                        <a:pt x="1848" y="669"/>
                        <a:pt x="1848" y="665"/>
                      </a:cubicBezTo>
                      <a:cubicBezTo>
                        <a:pt x="1848" y="665"/>
                        <a:pt x="1848" y="665"/>
                        <a:pt x="2011" y="640"/>
                      </a:cubicBezTo>
                      <a:cubicBezTo>
                        <a:pt x="2028" y="636"/>
                        <a:pt x="2045" y="619"/>
                        <a:pt x="2045" y="602"/>
                      </a:cubicBezTo>
                      <a:cubicBezTo>
                        <a:pt x="2045" y="602"/>
                        <a:pt x="2045" y="602"/>
                        <a:pt x="2045" y="305"/>
                      </a:cubicBezTo>
                      <a:cubicBezTo>
                        <a:pt x="2045" y="289"/>
                        <a:pt x="2028" y="272"/>
                        <a:pt x="2016" y="26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1492528" y="3526807"/>
                  <a:ext cx="439360" cy="440262"/>
                  <a:chOff x="2265363" y="2019300"/>
                  <a:chExt cx="773113" cy="774700"/>
                </a:xfrm>
                <a:solidFill>
                  <a:schemeClr val="bg1"/>
                </a:solidFill>
              </p:grpSpPr>
              <p:sp>
                <p:nvSpPr>
                  <p:cNvPr id="52" name="Freeform 20129"/>
                  <p:cNvSpPr>
                    <a:spLocks/>
                  </p:cNvSpPr>
                  <p:nvPr/>
                </p:nvSpPr>
                <p:spPr bwMode="auto">
                  <a:xfrm>
                    <a:off x="2479676" y="2236788"/>
                    <a:ext cx="344488" cy="339725"/>
                  </a:xfrm>
                  <a:custGeom>
                    <a:avLst/>
                    <a:gdLst>
                      <a:gd name="T0" fmla="*/ 86 w 92"/>
                      <a:gd name="T1" fmla="*/ 0 h 91"/>
                      <a:gd name="T2" fmla="*/ 5 w 92"/>
                      <a:gd name="T3" fmla="*/ 0 h 91"/>
                      <a:gd name="T4" fmla="*/ 0 w 92"/>
                      <a:gd name="T5" fmla="*/ 5 h 91"/>
                      <a:gd name="T6" fmla="*/ 0 w 92"/>
                      <a:gd name="T7" fmla="*/ 86 h 91"/>
                      <a:gd name="T8" fmla="*/ 5 w 92"/>
                      <a:gd name="T9" fmla="*/ 91 h 91"/>
                      <a:gd name="T10" fmla="*/ 86 w 92"/>
                      <a:gd name="T11" fmla="*/ 91 h 91"/>
                      <a:gd name="T12" fmla="*/ 92 w 92"/>
                      <a:gd name="T13" fmla="*/ 86 h 91"/>
                      <a:gd name="T14" fmla="*/ 92 w 92"/>
                      <a:gd name="T15" fmla="*/ 5 h 91"/>
                      <a:gd name="T16" fmla="*/ 86 w 92"/>
                      <a:gd name="T17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2" h="91">
                        <a:moveTo>
                          <a:pt x="86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86"/>
                          <a:pt x="0" y="86"/>
                          <a:pt x="0" y="86"/>
                        </a:cubicBezTo>
                        <a:cubicBezTo>
                          <a:pt x="0" y="89"/>
                          <a:pt x="2" y="91"/>
                          <a:pt x="5" y="91"/>
                        </a:cubicBezTo>
                        <a:cubicBezTo>
                          <a:pt x="86" y="91"/>
                          <a:pt x="86" y="91"/>
                          <a:pt x="86" y="91"/>
                        </a:cubicBezTo>
                        <a:cubicBezTo>
                          <a:pt x="89" y="91"/>
                          <a:pt x="92" y="89"/>
                          <a:pt x="92" y="86"/>
                        </a:cubicBezTo>
                        <a:cubicBezTo>
                          <a:pt x="92" y="5"/>
                          <a:pt x="92" y="5"/>
                          <a:pt x="92" y="5"/>
                        </a:cubicBezTo>
                        <a:cubicBezTo>
                          <a:pt x="92" y="2"/>
                          <a:pt x="89" y="0"/>
                          <a:pt x="8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53" name="Freeform 20130"/>
                  <p:cNvSpPr>
                    <a:spLocks noEditPoints="1"/>
                  </p:cNvSpPr>
                  <p:nvPr/>
                </p:nvSpPr>
                <p:spPr bwMode="auto">
                  <a:xfrm>
                    <a:off x="2265363" y="2019300"/>
                    <a:ext cx="773113" cy="774700"/>
                  </a:xfrm>
                  <a:custGeom>
                    <a:avLst/>
                    <a:gdLst>
                      <a:gd name="T0" fmla="*/ 206 w 206"/>
                      <a:gd name="T1" fmla="*/ 77 h 207"/>
                      <a:gd name="T2" fmla="*/ 179 w 206"/>
                      <a:gd name="T3" fmla="*/ 70 h 207"/>
                      <a:gd name="T4" fmla="*/ 200 w 206"/>
                      <a:gd name="T5" fmla="*/ 57 h 207"/>
                      <a:gd name="T6" fmla="*/ 179 w 206"/>
                      <a:gd name="T7" fmla="*/ 44 h 207"/>
                      <a:gd name="T8" fmla="*/ 170 w 206"/>
                      <a:gd name="T9" fmla="*/ 27 h 207"/>
                      <a:gd name="T10" fmla="*/ 162 w 206"/>
                      <a:gd name="T11" fmla="*/ 7 h 207"/>
                      <a:gd name="T12" fmla="*/ 150 w 206"/>
                      <a:gd name="T13" fmla="*/ 27 h 207"/>
                      <a:gd name="T14" fmla="*/ 136 w 206"/>
                      <a:gd name="T15" fmla="*/ 27 h 207"/>
                      <a:gd name="T16" fmla="*/ 123 w 206"/>
                      <a:gd name="T17" fmla="*/ 7 h 207"/>
                      <a:gd name="T18" fmla="*/ 109 w 206"/>
                      <a:gd name="T19" fmla="*/ 27 h 207"/>
                      <a:gd name="T20" fmla="*/ 103 w 206"/>
                      <a:gd name="T21" fmla="*/ 0 h 207"/>
                      <a:gd name="T22" fmla="*/ 96 w 206"/>
                      <a:gd name="T23" fmla="*/ 27 h 207"/>
                      <a:gd name="T24" fmla="*/ 83 w 206"/>
                      <a:gd name="T25" fmla="*/ 7 h 207"/>
                      <a:gd name="T26" fmla="*/ 70 w 206"/>
                      <a:gd name="T27" fmla="*/ 27 h 207"/>
                      <a:gd name="T28" fmla="*/ 56 w 206"/>
                      <a:gd name="T29" fmla="*/ 27 h 207"/>
                      <a:gd name="T30" fmla="*/ 43 w 206"/>
                      <a:gd name="T31" fmla="*/ 7 h 207"/>
                      <a:gd name="T32" fmla="*/ 36 w 206"/>
                      <a:gd name="T33" fmla="*/ 27 h 207"/>
                      <a:gd name="T34" fmla="*/ 27 w 206"/>
                      <a:gd name="T35" fmla="*/ 44 h 207"/>
                      <a:gd name="T36" fmla="*/ 6 w 206"/>
                      <a:gd name="T37" fmla="*/ 57 h 207"/>
                      <a:gd name="T38" fmla="*/ 27 w 206"/>
                      <a:gd name="T39" fmla="*/ 70 h 207"/>
                      <a:gd name="T40" fmla="*/ 0 w 206"/>
                      <a:gd name="T41" fmla="*/ 77 h 207"/>
                      <a:gd name="T42" fmla="*/ 27 w 206"/>
                      <a:gd name="T43" fmla="*/ 83 h 207"/>
                      <a:gd name="T44" fmla="*/ 6 w 206"/>
                      <a:gd name="T45" fmla="*/ 97 h 207"/>
                      <a:gd name="T46" fmla="*/ 27 w 206"/>
                      <a:gd name="T47" fmla="*/ 110 h 207"/>
                      <a:gd name="T48" fmla="*/ 27 w 206"/>
                      <a:gd name="T49" fmla="*/ 124 h 207"/>
                      <a:gd name="T50" fmla="*/ 6 w 206"/>
                      <a:gd name="T51" fmla="*/ 136 h 207"/>
                      <a:gd name="T52" fmla="*/ 27 w 206"/>
                      <a:gd name="T53" fmla="*/ 150 h 207"/>
                      <a:gd name="T54" fmla="*/ 0 w 206"/>
                      <a:gd name="T55" fmla="*/ 157 h 207"/>
                      <a:gd name="T56" fmla="*/ 27 w 206"/>
                      <a:gd name="T57" fmla="*/ 163 h 207"/>
                      <a:gd name="T58" fmla="*/ 43 w 206"/>
                      <a:gd name="T59" fmla="*/ 180 h 207"/>
                      <a:gd name="T60" fmla="*/ 50 w 206"/>
                      <a:gd name="T61" fmla="*/ 207 h 207"/>
                      <a:gd name="T62" fmla="*/ 56 w 206"/>
                      <a:gd name="T63" fmla="*/ 180 h 207"/>
                      <a:gd name="T64" fmla="*/ 70 w 206"/>
                      <a:gd name="T65" fmla="*/ 200 h 207"/>
                      <a:gd name="T66" fmla="*/ 83 w 206"/>
                      <a:gd name="T67" fmla="*/ 180 h 207"/>
                      <a:gd name="T68" fmla="*/ 96 w 206"/>
                      <a:gd name="T69" fmla="*/ 180 h 207"/>
                      <a:gd name="T70" fmla="*/ 109 w 206"/>
                      <a:gd name="T71" fmla="*/ 200 h 207"/>
                      <a:gd name="T72" fmla="*/ 123 w 206"/>
                      <a:gd name="T73" fmla="*/ 180 h 207"/>
                      <a:gd name="T74" fmla="*/ 129 w 206"/>
                      <a:gd name="T75" fmla="*/ 207 h 207"/>
                      <a:gd name="T76" fmla="*/ 136 w 206"/>
                      <a:gd name="T77" fmla="*/ 180 h 207"/>
                      <a:gd name="T78" fmla="*/ 150 w 206"/>
                      <a:gd name="T79" fmla="*/ 200 h 207"/>
                      <a:gd name="T80" fmla="*/ 162 w 206"/>
                      <a:gd name="T81" fmla="*/ 180 h 207"/>
                      <a:gd name="T82" fmla="*/ 179 w 206"/>
                      <a:gd name="T83" fmla="*/ 170 h 207"/>
                      <a:gd name="T84" fmla="*/ 200 w 206"/>
                      <a:gd name="T85" fmla="*/ 163 h 207"/>
                      <a:gd name="T86" fmla="*/ 179 w 206"/>
                      <a:gd name="T87" fmla="*/ 150 h 207"/>
                      <a:gd name="T88" fmla="*/ 179 w 206"/>
                      <a:gd name="T89" fmla="*/ 136 h 207"/>
                      <a:gd name="T90" fmla="*/ 200 w 206"/>
                      <a:gd name="T91" fmla="*/ 124 h 207"/>
                      <a:gd name="T92" fmla="*/ 179 w 206"/>
                      <a:gd name="T93" fmla="*/ 110 h 207"/>
                      <a:gd name="T94" fmla="*/ 206 w 206"/>
                      <a:gd name="T95" fmla="*/ 103 h 207"/>
                      <a:gd name="T96" fmla="*/ 179 w 206"/>
                      <a:gd name="T97" fmla="*/ 97 h 207"/>
                      <a:gd name="T98" fmla="*/ 164 w 206"/>
                      <a:gd name="T99" fmla="*/ 157 h 207"/>
                      <a:gd name="T100" fmla="*/ 42 w 206"/>
                      <a:gd name="T101" fmla="*/ 157 h 207"/>
                      <a:gd name="T102" fmla="*/ 46 w 206"/>
                      <a:gd name="T103" fmla="*/ 37 h 207"/>
                      <a:gd name="T104" fmla="*/ 164 w 206"/>
                      <a:gd name="T105" fmla="*/ 50 h 2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06" h="207">
                        <a:moveTo>
                          <a:pt x="179" y="83"/>
                        </a:moveTo>
                        <a:cubicBezTo>
                          <a:pt x="200" y="83"/>
                          <a:pt x="200" y="83"/>
                          <a:pt x="200" y="83"/>
                        </a:cubicBezTo>
                        <a:cubicBezTo>
                          <a:pt x="203" y="83"/>
                          <a:pt x="206" y="80"/>
                          <a:pt x="206" y="77"/>
                        </a:cubicBezTo>
                        <a:cubicBezTo>
                          <a:pt x="206" y="73"/>
                          <a:pt x="203" y="70"/>
                          <a:pt x="200" y="70"/>
                        </a:cubicBezTo>
                        <a:cubicBezTo>
                          <a:pt x="179" y="70"/>
                          <a:pt x="179" y="70"/>
                          <a:pt x="179" y="70"/>
                        </a:cubicBezTo>
                        <a:cubicBezTo>
                          <a:pt x="179" y="70"/>
                          <a:pt x="179" y="70"/>
                          <a:pt x="179" y="70"/>
                        </a:cubicBezTo>
                        <a:cubicBezTo>
                          <a:pt x="179" y="57"/>
                          <a:pt x="179" y="57"/>
                          <a:pt x="179" y="57"/>
                        </a:cubicBezTo>
                        <a:cubicBezTo>
                          <a:pt x="179" y="57"/>
                          <a:pt x="179" y="57"/>
                          <a:pt x="179" y="57"/>
                        </a:cubicBezTo>
                        <a:cubicBezTo>
                          <a:pt x="200" y="57"/>
                          <a:pt x="200" y="57"/>
                          <a:pt x="200" y="57"/>
                        </a:cubicBezTo>
                        <a:cubicBezTo>
                          <a:pt x="203" y="57"/>
                          <a:pt x="206" y="54"/>
                          <a:pt x="206" y="50"/>
                        </a:cubicBezTo>
                        <a:cubicBezTo>
                          <a:pt x="206" y="47"/>
                          <a:pt x="203" y="44"/>
                          <a:pt x="200" y="44"/>
                        </a:cubicBezTo>
                        <a:cubicBezTo>
                          <a:pt x="179" y="44"/>
                          <a:pt x="179" y="44"/>
                          <a:pt x="179" y="44"/>
                        </a:cubicBezTo>
                        <a:cubicBezTo>
                          <a:pt x="179" y="44"/>
                          <a:pt x="179" y="44"/>
                          <a:pt x="179" y="44"/>
                        </a:cubicBezTo>
                        <a:cubicBezTo>
                          <a:pt x="179" y="36"/>
                          <a:pt x="179" y="36"/>
                          <a:pt x="179" y="36"/>
                        </a:cubicBezTo>
                        <a:cubicBezTo>
                          <a:pt x="179" y="31"/>
                          <a:pt x="175" y="27"/>
                          <a:pt x="170" y="27"/>
                        </a:cubicBezTo>
                        <a:cubicBezTo>
                          <a:pt x="162" y="27"/>
                          <a:pt x="162" y="27"/>
                          <a:pt x="162" y="27"/>
                        </a:cubicBezTo>
                        <a:cubicBezTo>
                          <a:pt x="162" y="27"/>
                          <a:pt x="162" y="27"/>
                          <a:pt x="162" y="27"/>
                        </a:cubicBezTo>
                        <a:cubicBezTo>
                          <a:pt x="162" y="7"/>
                          <a:pt x="162" y="7"/>
                          <a:pt x="162" y="7"/>
                        </a:cubicBezTo>
                        <a:cubicBezTo>
                          <a:pt x="162" y="3"/>
                          <a:pt x="160" y="0"/>
                          <a:pt x="156" y="0"/>
                        </a:cubicBezTo>
                        <a:cubicBezTo>
                          <a:pt x="152" y="0"/>
                          <a:pt x="150" y="3"/>
                          <a:pt x="150" y="7"/>
                        </a:cubicBezTo>
                        <a:cubicBezTo>
                          <a:pt x="150" y="27"/>
                          <a:pt x="150" y="27"/>
                          <a:pt x="150" y="27"/>
                        </a:cubicBezTo>
                        <a:cubicBezTo>
                          <a:pt x="150" y="27"/>
                          <a:pt x="150" y="27"/>
                          <a:pt x="150" y="27"/>
                        </a:cubicBezTo>
                        <a:cubicBezTo>
                          <a:pt x="136" y="27"/>
                          <a:pt x="136" y="27"/>
                          <a:pt x="136" y="27"/>
                        </a:cubicBezTo>
                        <a:cubicBezTo>
                          <a:pt x="136" y="27"/>
                          <a:pt x="136" y="27"/>
                          <a:pt x="136" y="27"/>
                        </a:cubicBezTo>
                        <a:cubicBezTo>
                          <a:pt x="136" y="7"/>
                          <a:pt x="136" y="7"/>
                          <a:pt x="136" y="7"/>
                        </a:cubicBezTo>
                        <a:cubicBezTo>
                          <a:pt x="136" y="3"/>
                          <a:pt x="133" y="0"/>
                          <a:pt x="129" y="0"/>
                        </a:cubicBezTo>
                        <a:cubicBezTo>
                          <a:pt x="126" y="0"/>
                          <a:pt x="123" y="3"/>
                          <a:pt x="123" y="7"/>
                        </a:cubicBezTo>
                        <a:cubicBezTo>
                          <a:pt x="123" y="27"/>
                          <a:pt x="123" y="27"/>
                          <a:pt x="123" y="27"/>
                        </a:cubicBezTo>
                        <a:cubicBezTo>
                          <a:pt x="123" y="27"/>
                          <a:pt x="123" y="27"/>
                          <a:pt x="123" y="27"/>
                        </a:cubicBezTo>
                        <a:cubicBezTo>
                          <a:pt x="109" y="27"/>
                          <a:pt x="109" y="27"/>
                          <a:pt x="109" y="27"/>
                        </a:cubicBezTo>
                        <a:cubicBezTo>
                          <a:pt x="109" y="27"/>
                          <a:pt x="109" y="27"/>
                          <a:pt x="109" y="27"/>
                        </a:cubicBezTo>
                        <a:cubicBezTo>
                          <a:pt x="109" y="7"/>
                          <a:pt x="109" y="7"/>
                          <a:pt x="109" y="7"/>
                        </a:cubicBezTo>
                        <a:cubicBezTo>
                          <a:pt x="109" y="3"/>
                          <a:pt x="106" y="0"/>
                          <a:pt x="103" y="0"/>
                        </a:cubicBezTo>
                        <a:cubicBezTo>
                          <a:pt x="99" y="0"/>
                          <a:pt x="96" y="3"/>
                          <a:pt x="96" y="7"/>
                        </a:cubicBezTo>
                        <a:cubicBezTo>
                          <a:pt x="96" y="27"/>
                          <a:pt x="96" y="27"/>
                          <a:pt x="96" y="27"/>
                        </a:cubicBezTo>
                        <a:cubicBezTo>
                          <a:pt x="96" y="27"/>
                          <a:pt x="96" y="27"/>
                          <a:pt x="96" y="27"/>
                        </a:cubicBezTo>
                        <a:cubicBezTo>
                          <a:pt x="83" y="27"/>
                          <a:pt x="83" y="27"/>
                          <a:pt x="83" y="27"/>
                        </a:cubicBezTo>
                        <a:cubicBezTo>
                          <a:pt x="83" y="27"/>
                          <a:pt x="83" y="27"/>
                          <a:pt x="83" y="27"/>
                        </a:cubicBezTo>
                        <a:cubicBezTo>
                          <a:pt x="83" y="7"/>
                          <a:pt x="83" y="7"/>
                          <a:pt x="83" y="7"/>
                        </a:cubicBezTo>
                        <a:cubicBezTo>
                          <a:pt x="83" y="3"/>
                          <a:pt x="80" y="0"/>
                          <a:pt x="76" y="0"/>
                        </a:cubicBezTo>
                        <a:cubicBezTo>
                          <a:pt x="73" y="0"/>
                          <a:pt x="70" y="3"/>
                          <a:pt x="70" y="7"/>
                        </a:cubicBezTo>
                        <a:cubicBezTo>
                          <a:pt x="70" y="27"/>
                          <a:pt x="70" y="27"/>
                          <a:pt x="70" y="27"/>
                        </a:cubicBezTo>
                        <a:cubicBezTo>
                          <a:pt x="70" y="27"/>
                          <a:pt x="70" y="27"/>
                          <a:pt x="70" y="27"/>
                        </a:cubicBezTo>
                        <a:cubicBezTo>
                          <a:pt x="56" y="27"/>
                          <a:pt x="56" y="27"/>
                          <a:pt x="56" y="27"/>
                        </a:cubicBezTo>
                        <a:cubicBezTo>
                          <a:pt x="56" y="27"/>
                          <a:pt x="56" y="27"/>
                          <a:pt x="56" y="27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3"/>
                          <a:pt x="53" y="0"/>
                          <a:pt x="50" y="0"/>
                        </a:cubicBezTo>
                        <a:cubicBezTo>
                          <a:pt x="46" y="0"/>
                          <a:pt x="43" y="3"/>
                          <a:pt x="43" y="7"/>
                        </a:cubicBezTo>
                        <a:cubicBezTo>
                          <a:pt x="43" y="27"/>
                          <a:pt x="43" y="27"/>
                          <a:pt x="43" y="27"/>
                        </a:cubicBezTo>
                        <a:cubicBezTo>
                          <a:pt x="43" y="27"/>
                          <a:pt x="43" y="27"/>
                          <a:pt x="43" y="27"/>
                        </a:cubicBezTo>
                        <a:cubicBezTo>
                          <a:pt x="36" y="27"/>
                          <a:pt x="36" y="27"/>
                          <a:pt x="36" y="27"/>
                        </a:cubicBezTo>
                        <a:cubicBezTo>
                          <a:pt x="31" y="27"/>
                          <a:pt x="27" y="31"/>
                          <a:pt x="27" y="36"/>
                        </a:cubicBezTo>
                        <a:cubicBezTo>
                          <a:pt x="27" y="44"/>
                          <a:pt x="27" y="44"/>
                          <a:pt x="27" y="44"/>
                        </a:cubicBezTo>
                        <a:cubicBezTo>
                          <a:pt x="27" y="44"/>
                          <a:pt x="27" y="44"/>
                          <a:pt x="27" y="44"/>
                        </a:cubicBezTo>
                        <a:cubicBezTo>
                          <a:pt x="6" y="44"/>
                          <a:pt x="6" y="44"/>
                          <a:pt x="6" y="44"/>
                        </a:cubicBezTo>
                        <a:cubicBezTo>
                          <a:pt x="2" y="44"/>
                          <a:pt x="0" y="47"/>
                          <a:pt x="0" y="50"/>
                        </a:cubicBezTo>
                        <a:cubicBezTo>
                          <a:pt x="0" y="54"/>
                          <a:pt x="2" y="57"/>
                          <a:pt x="6" y="57"/>
                        </a:cubicBezTo>
                        <a:cubicBezTo>
                          <a:pt x="27" y="57"/>
                          <a:pt x="27" y="57"/>
                          <a:pt x="27" y="57"/>
                        </a:cubicBezTo>
                        <a:cubicBezTo>
                          <a:pt x="27" y="57"/>
                          <a:pt x="27" y="57"/>
                          <a:pt x="27" y="57"/>
                        </a:cubicBezTo>
                        <a:cubicBezTo>
                          <a:pt x="27" y="70"/>
                          <a:pt x="27" y="70"/>
                          <a:pt x="27" y="70"/>
                        </a:cubicBezTo>
                        <a:cubicBezTo>
                          <a:pt x="27" y="70"/>
                          <a:pt x="27" y="70"/>
                          <a:pt x="27" y="70"/>
                        </a:cubicBezTo>
                        <a:cubicBezTo>
                          <a:pt x="6" y="70"/>
                          <a:pt x="6" y="70"/>
                          <a:pt x="6" y="70"/>
                        </a:cubicBezTo>
                        <a:cubicBezTo>
                          <a:pt x="2" y="70"/>
                          <a:pt x="0" y="73"/>
                          <a:pt x="0" y="77"/>
                        </a:cubicBezTo>
                        <a:cubicBezTo>
                          <a:pt x="0" y="80"/>
                          <a:pt x="2" y="83"/>
                          <a:pt x="6" y="83"/>
                        </a:cubicBezTo>
                        <a:cubicBezTo>
                          <a:pt x="27" y="83"/>
                          <a:pt x="27" y="83"/>
                          <a:pt x="27" y="83"/>
                        </a:cubicBezTo>
                        <a:cubicBezTo>
                          <a:pt x="27" y="83"/>
                          <a:pt x="27" y="83"/>
                          <a:pt x="27" y="83"/>
                        </a:cubicBezTo>
                        <a:cubicBezTo>
                          <a:pt x="27" y="97"/>
                          <a:pt x="27" y="97"/>
                          <a:pt x="27" y="97"/>
                        </a:cubicBezTo>
                        <a:cubicBezTo>
                          <a:pt x="27" y="97"/>
                          <a:pt x="27" y="97"/>
                          <a:pt x="27" y="97"/>
                        </a:cubicBezTo>
                        <a:cubicBezTo>
                          <a:pt x="6" y="97"/>
                          <a:pt x="6" y="97"/>
                          <a:pt x="6" y="97"/>
                        </a:cubicBezTo>
                        <a:cubicBezTo>
                          <a:pt x="2" y="97"/>
                          <a:pt x="0" y="100"/>
                          <a:pt x="0" y="103"/>
                        </a:cubicBezTo>
                        <a:cubicBezTo>
                          <a:pt x="0" y="107"/>
                          <a:pt x="2" y="110"/>
                          <a:pt x="6" y="110"/>
                        </a:cubicBezTo>
                        <a:cubicBezTo>
                          <a:pt x="27" y="110"/>
                          <a:pt x="27" y="110"/>
                          <a:pt x="27" y="110"/>
                        </a:cubicBezTo>
                        <a:cubicBezTo>
                          <a:pt x="27" y="110"/>
                          <a:pt x="27" y="110"/>
                          <a:pt x="27" y="110"/>
                        </a:cubicBezTo>
                        <a:cubicBezTo>
                          <a:pt x="27" y="124"/>
                          <a:pt x="27" y="124"/>
                          <a:pt x="27" y="124"/>
                        </a:cubicBezTo>
                        <a:cubicBezTo>
                          <a:pt x="27" y="124"/>
                          <a:pt x="27" y="124"/>
                          <a:pt x="27" y="124"/>
                        </a:cubicBezTo>
                        <a:cubicBezTo>
                          <a:pt x="6" y="124"/>
                          <a:pt x="6" y="124"/>
                          <a:pt x="6" y="124"/>
                        </a:cubicBezTo>
                        <a:cubicBezTo>
                          <a:pt x="2" y="124"/>
                          <a:pt x="0" y="126"/>
                          <a:pt x="0" y="130"/>
                        </a:cubicBezTo>
                        <a:cubicBezTo>
                          <a:pt x="0" y="134"/>
                          <a:pt x="2" y="136"/>
                          <a:pt x="6" y="136"/>
                        </a:cubicBezTo>
                        <a:cubicBezTo>
                          <a:pt x="27" y="136"/>
                          <a:pt x="27" y="136"/>
                          <a:pt x="27" y="136"/>
                        </a:cubicBezTo>
                        <a:cubicBezTo>
                          <a:pt x="27" y="136"/>
                          <a:pt x="27" y="136"/>
                          <a:pt x="27" y="136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6" y="150"/>
                          <a:pt x="6" y="150"/>
                          <a:pt x="6" y="150"/>
                        </a:cubicBezTo>
                        <a:cubicBezTo>
                          <a:pt x="2" y="150"/>
                          <a:pt x="0" y="153"/>
                          <a:pt x="0" y="157"/>
                        </a:cubicBezTo>
                        <a:cubicBezTo>
                          <a:pt x="0" y="160"/>
                          <a:pt x="2" y="163"/>
                          <a:pt x="6" y="163"/>
                        </a:cubicBezTo>
                        <a:cubicBezTo>
                          <a:pt x="27" y="163"/>
                          <a:pt x="27" y="163"/>
                          <a:pt x="27" y="163"/>
                        </a:cubicBezTo>
                        <a:cubicBezTo>
                          <a:pt x="27" y="163"/>
                          <a:pt x="27" y="163"/>
                          <a:pt x="27" y="163"/>
                        </a:cubicBezTo>
                        <a:cubicBezTo>
                          <a:pt x="27" y="170"/>
                          <a:pt x="27" y="170"/>
                          <a:pt x="27" y="170"/>
                        </a:cubicBezTo>
                        <a:cubicBezTo>
                          <a:pt x="27" y="175"/>
                          <a:pt x="31" y="180"/>
                          <a:pt x="36" y="180"/>
                        </a:cubicBezTo>
                        <a:cubicBezTo>
                          <a:pt x="43" y="180"/>
                          <a:pt x="43" y="180"/>
                          <a:pt x="43" y="180"/>
                        </a:cubicBezTo>
                        <a:cubicBezTo>
                          <a:pt x="43" y="180"/>
                          <a:pt x="43" y="180"/>
                          <a:pt x="43" y="180"/>
                        </a:cubicBezTo>
                        <a:cubicBezTo>
                          <a:pt x="43" y="200"/>
                          <a:pt x="43" y="200"/>
                          <a:pt x="43" y="200"/>
                        </a:cubicBezTo>
                        <a:cubicBezTo>
                          <a:pt x="43" y="204"/>
                          <a:pt x="46" y="207"/>
                          <a:pt x="50" y="207"/>
                        </a:cubicBezTo>
                        <a:cubicBezTo>
                          <a:pt x="53" y="207"/>
                          <a:pt x="56" y="204"/>
                          <a:pt x="56" y="200"/>
                        </a:cubicBezTo>
                        <a:cubicBezTo>
                          <a:pt x="56" y="180"/>
                          <a:pt x="56" y="180"/>
                          <a:pt x="56" y="180"/>
                        </a:cubicBezTo>
                        <a:cubicBezTo>
                          <a:pt x="56" y="180"/>
                          <a:pt x="56" y="180"/>
                          <a:pt x="56" y="180"/>
                        </a:cubicBezTo>
                        <a:cubicBezTo>
                          <a:pt x="70" y="180"/>
                          <a:pt x="70" y="180"/>
                          <a:pt x="70" y="180"/>
                        </a:cubicBezTo>
                        <a:cubicBezTo>
                          <a:pt x="70" y="180"/>
                          <a:pt x="70" y="180"/>
                          <a:pt x="70" y="180"/>
                        </a:cubicBezTo>
                        <a:cubicBezTo>
                          <a:pt x="70" y="200"/>
                          <a:pt x="70" y="200"/>
                          <a:pt x="70" y="200"/>
                        </a:cubicBezTo>
                        <a:cubicBezTo>
                          <a:pt x="70" y="204"/>
                          <a:pt x="73" y="207"/>
                          <a:pt x="76" y="207"/>
                        </a:cubicBezTo>
                        <a:cubicBezTo>
                          <a:pt x="80" y="207"/>
                          <a:pt x="83" y="204"/>
                          <a:pt x="83" y="200"/>
                        </a:cubicBezTo>
                        <a:cubicBezTo>
                          <a:pt x="83" y="180"/>
                          <a:pt x="83" y="180"/>
                          <a:pt x="83" y="180"/>
                        </a:cubicBezTo>
                        <a:cubicBezTo>
                          <a:pt x="83" y="180"/>
                          <a:pt x="83" y="180"/>
                          <a:pt x="83" y="180"/>
                        </a:cubicBezTo>
                        <a:cubicBezTo>
                          <a:pt x="96" y="180"/>
                          <a:pt x="96" y="180"/>
                          <a:pt x="96" y="180"/>
                        </a:cubicBezTo>
                        <a:cubicBezTo>
                          <a:pt x="96" y="180"/>
                          <a:pt x="96" y="180"/>
                          <a:pt x="96" y="180"/>
                        </a:cubicBezTo>
                        <a:cubicBezTo>
                          <a:pt x="96" y="200"/>
                          <a:pt x="96" y="200"/>
                          <a:pt x="96" y="200"/>
                        </a:cubicBezTo>
                        <a:cubicBezTo>
                          <a:pt x="96" y="204"/>
                          <a:pt x="99" y="207"/>
                          <a:pt x="103" y="207"/>
                        </a:cubicBezTo>
                        <a:cubicBezTo>
                          <a:pt x="106" y="207"/>
                          <a:pt x="109" y="204"/>
                          <a:pt x="109" y="200"/>
                        </a:cubicBezTo>
                        <a:cubicBezTo>
                          <a:pt x="109" y="180"/>
                          <a:pt x="109" y="180"/>
                          <a:pt x="109" y="180"/>
                        </a:cubicBezTo>
                        <a:cubicBezTo>
                          <a:pt x="109" y="180"/>
                          <a:pt x="109" y="180"/>
                          <a:pt x="109" y="180"/>
                        </a:cubicBezTo>
                        <a:cubicBezTo>
                          <a:pt x="123" y="180"/>
                          <a:pt x="123" y="180"/>
                          <a:pt x="123" y="180"/>
                        </a:cubicBezTo>
                        <a:cubicBezTo>
                          <a:pt x="123" y="180"/>
                          <a:pt x="123" y="180"/>
                          <a:pt x="123" y="180"/>
                        </a:cubicBezTo>
                        <a:cubicBezTo>
                          <a:pt x="123" y="200"/>
                          <a:pt x="123" y="200"/>
                          <a:pt x="123" y="200"/>
                        </a:cubicBezTo>
                        <a:cubicBezTo>
                          <a:pt x="123" y="204"/>
                          <a:pt x="126" y="207"/>
                          <a:pt x="129" y="207"/>
                        </a:cubicBezTo>
                        <a:cubicBezTo>
                          <a:pt x="133" y="207"/>
                          <a:pt x="136" y="204"/>
                          <a:pt x="136" y="200"/>
                        </a:cubicBezTo>
                        <a:cubicBezTo>
                          <a:pt x="136" y="180"/>
                          <a:pt x="136" y="180"/>
                          <a:pt x="136" y="180"/>
                        </a:cubicBezTo>
                        <a:cubicBezTo>
                          <a:pt x="136" y="180"/>
                          <a:pt x="136" y="180"/>
                          <a:pt x="136" y="180"/>
                        </a:cubicBezTo>
                        <a:cubicBezTo>
                          <a:pt x="150" y="180"/>
                          <a:pt x="150" y="180"/>
                          <a:pt x="150" y="180"/>
                        </a:cubicBezTo>
                        <a:cubicBezTo>
                          <a:pt x="150" y="180"/>
                          <a:pt x="150" y="180"/>
                          <a:pt x="150" y="180"/>
                        </a:cubicBezTo>
                        <a:cubicBezTo>
                          <a:pt x="150" y="200"/>
                          <a:pt x="150" y="200"/>
                          <a:pt x="150" y="200"/>
                        </a:cubicBezTo>
                        <a:cubicBezTo>
                          <a:pt x="150" y="204"/>
                          <a:pt x="152" y="207"/>
                          <a:pt x="156" y="207"/>
                        </a:cubicBezTo>
                        <a:cubicBezTo>
                          <a:pt x="160" y="207"/>
                          <a:pt x="162" y="204"/>
                          <a:pt x="162" y="200"/>
                        </a:cubicBezTo>
                        <a:cubicBezTo>
                          <a:pt x="162" y="180"/>
                          <a:pt x="162" y="180"/>
                          <a:pt x="162" y="180"/>
                        </a:cubicBezTo>
                        <a:cubicBezTo>
                          <a:pt x="162" y="180"/>
                          <a:pt x="162" y="180"/>
                          <a:pt x="162" y="180"/>
                        </a:cubicBezTo>
                        <a:cubicBezTo>
                          <a:pt x="170" y="180"/>
                          <a:pt x="170" y="180"/>
                          <a:pt x="170" y="180"/>
                        </a:cubicBezTo>
                        <a:cubicBezTo>
                          <a:pt x="175" y="180"/>
                          <a:pt x="179" y="175"/>
                          <a:pt x="179" y="170"/>
                        </a:cubicBezTo>
                        <a:cubicBezTo>
                          <a:pt x="179" y="163"/>
                          <a:pt x="179" y="163"/>
                          <a:pt x="179" y="163"/>
                        </a:cubicBezTo>
                        <a:cubicBezTo>
                          <a:pt x="179" y="163"/>
                          <a:pt x="179" y="163"/>
                          <a:pt x="179" y="163"/>
                        </a:cubicBezTo>
                        <a:cubicBezTo>
                          <a:pt x="200" y="163"/>
                          <a:pt x="200" y="163"/>
                          <a:pt x="200" y="163"/>
                        </a:cubicBezTo>
                        <a:cubicBezTo>
                          <a:pt x="203" y="163"/>
                          <a:pt x="206" y="160"/>
                          <a:pt x="206" y="157"/>
                        </a:cubicBezTo>
                        <a:cubicBezTo>
                          <a:pt x="206" y="153"/>
                          <a:pt x="203" y="150"/>
                          <a:pt x="200" y="150"/>
                        </a:cubicBezTo>
                        <a:cubicBezTo>
                          <a:pt x="179" y="150"/>
                          <a:pt x="179" y="150"/>
                          <a:pt x="179" y="150"/>
                        </a:cubicBezTo>
                        <a:cubicBezTo>
                          <a:pt x="179" y="150"/>
                          <a:pt x="179" y="150"/>
                          <a:pt x="179" y="150"/>
                        </a:cubicBezTo>
                        <a:cubicBezTo>
                          <a:pt x="179" y="136"/>
                          <a:pt x="179" y="136"/>
                          <a:pt x="179" y="136"/>
                        </a:cubicBezTo>
                        <a:cubicBezTo>
                          <a:pt x="179" y="136"/>
                          <a:pt x="179" y="136"/>
                          <a:pt x="179" y="136"/>
                        </a:cubicBezTo>
                        <a:cubicBezTo>
                          <a:pt x="200" y="136"/>
                          <a:pt x="200" y="136"/>
                          <a:pt x="200" y="136"/>
                        </a:cubicBezTo>
                        <a:cubicBezTo>
                          <a:pt x="203" y="136"/>
                          <a:pt x="206" y="134"/>
                          <a:pt x="206" y="130"/>
                        </a:cubicBezTo>
                        <a:cubicBezTo>
                          <a:pt x="206" y="126"/>
                          <a:pt x="203" y="124"/>
                          <a:pt x="200" y="124"/>
                        </a:cubicBezTo>
                        <a:cubicBezTo>
                          <a:pt x="179" y="124"/>
                          <a:pt x="179" y="124"/>
                          <a:pt x="179" y="124"/>
                        </a:cubicBezTo>
                        <a:cubicBezTo>
                          <a:pt x="179" y="124"/>
                          <a:pt x="179" y="124"/>
                          <a:pt x="179" y="124"/>
                        </a:cubicBezTo>
                        <a:cubicBezTo>
                          <a:pt x="179" y="110"/>
                          <a:pt x="179" y="110"/>
                          <a:pt x="179" y="110"/>
                        </a:cubicBezTo>
                        <a:cubicBezTo>
                          <a:pt x="179" y="110"/>
                          <a:pt x="179" y="110"/>
                          <a:pt x="179" y="110"/>
                        </a:cubicBezTo>
                        <a:cubicBezTo>
                          <a:pt x="200" y="110"/>
                          <a:pt x="200" y="110"/>
                          <a:pt x="200" y="110"/>
                        </a:cubicBezTo>
                        <a:cubicBezTo>
                          <a:pt x="203" y="110"/>
                          <a:pt x="206" y="107"/>
                          <a:pt x="206" y="103"/>
                        </a:cubicBezTo>
                        <a:cubicBezTo>
                          <a:pt x="206" y="100"/>
                          <a:pt x="203" y="97"/>
                          <a:pt x="200" y="97"/>
                        </a:cubicBezTo>
                        <a:cubicBezTo>
                          <a:pt x="179" y="97"/>
                          <a:pt x="179" y="97"/>
                          <a:pt x="179" y="97"/>
                        </a:cubicBezTo>
                        <a:cubicBezTo>
                          <a:pt x="179" y="97"/>
                          <a:pt x="179" y="97"/>
                          <a:pt x="179" y="97"/>
                        </a:cubicBezTo>
                        <a:cubicBezTo>
                          <a:pt x="179" y="83"/>
                          <a:pt x="179" y="83"/>
                          <a:pt x="179" y="83"/>
                        </a:cubicBezTo>
                        <a:cubicBezTo>
                          <a:pt x="179" y="83"/>
                          <a:pt x="179" y="83"/>
                          <a:pt x="179" y="83"/>
                        </a:cubicBezTo>
                        <a:close/>
                        <a:moveTo>
                          <a:pt x="164" y="157"/>
                        </a:moveTo>
                        <a:cubicBezTo>
                          <a:pt x="164" y="161"/>
                          <a:pt x="160" y="164"/>
                          <a:pt x="156" y="164"/>
                        </a:cubicBezTo>
                        <a:cubicBezTo>
                          <a:pt x="49" y="164"/>
                          <a:pt x="49" y="164"/>
                          <a:pt x="49" y="164"/>
                        </a:cubicBezTo>
                        <a:cubicBezTo>
                          <a:pt x="45" y="164"/>
                          <a:pt x="42" y="161"/>
                          <a:pt x="42" y="157"/>
                        </a:cubicBezTo>
                        <a:cubicBezTo>
                          <a:pt x="42" y="55"/>
                          <a:pt x="42" y="55"/>
                          <a:pt x="42" y="55"/>
                        </a:cubicBezTo>
                        <a:cubicBezTo>
                          <a:pt x="39" y="54"/>
                          <a:pt x="37" y="50"/>
                          <a:pt x="37" y="47"/>
                        </a:cubicBezTo>
                        <a:cubicBezTo>
                          <a:pt x="37" y="41"/>
                          <a:pt x="41" y="37"/>
                          <a:pt x="46" y="37"/>
                        </a:cubicBezTo>
                        <a:cubicBezTo>
                          <a:pt x="49" y="37"/>
                          <a:pt x="53" y="39"/>
                          <a:pt x="54" y="43"/>
                        </a:cubicBezTo>
                        <a:cubicBezTo>
                          <a:pt x="156" y="43"/>
                          <a:pt x="156" y="43"/>
                          <a:pt x="156" y="43"/>
                        </a:cubicBezTo>
                        <a:cubicBezTo>
                          <a:pt x="160" y="43"/>
                          <a:pt x="164" y="46"/>
                          <a:pt x="164" y="50"/>
                        </a:cubicBezTo>
                        <a:lnTo>
                          <a:pt x="164" y="15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59" name="Group 58"/>
              <p:cNvGrpSpPr/>
              <p:nvPr/>
            </p:nvGrpSpPr>
            <p:grpSpPr>
              <a:xfrm>
                <a:off x="586729" y="3378677"/>
                <a:ext cx="378661" cy="378661"/>
                <a:chOff x="6867525" y="1612900"/>
                <a:chExt cx="936625" cy="936626"/>
              </a:xfrm>
              <a:solidFill>
                <a:schemeClr val="accent1"/>
              </a:solidFill>
            </p:grpSpPr>
            <p:sp>
              <p:nvSpPr>
                <p:cNvPr id="60" name="Freeform 31"/>
                <p:cNvSpPr>
                  <a:spLocks/>
                </p:cNvSpPr>
                <p:nvPr/>
              </p:nvSpPr>
              <p:spPr bwMode="auto">
                <a:xfrm>
                  <a:off x="7616825" y="2370138"/>
                  <a:ext cx="187325" cy="179388"/>
                </a:xfrm>
                <a:custGeom>
                  <a:avLst/>
                  <a:gdLst>
                    <a:gd name="T0" fmla="*/ 40 w 118"/>
                    <a:gd name="T1" fmla="*/ 0 h 113"/>
                    <a:gd name="T2" fmla="*/ 19 w 118"/>
                    <a:gd name="T3" fmla="*/ 12 h 113"/>
                    <a:gd name="T4" fmla="*/ 38 w 118"/>
                    <a:gd name="T5" fmla="*/ 45 h 113"/>
                    <a:gd name="T6" fmla="*/ 0 w 118"/>
                    <a:gd name="T7" fmla="*/ 45 h 113"/>
                    <a:gd name="T8" fmla="*/ 0 w 118"/>
                    <a:gd name="T9" fmla="*/ 68 h 113"/>
                    <a:gd name="T10" fmla="*/ 38 w 118"/>
                    <a:gd name="T11" fmla="*/ 68 h 113"/>
                    <a:gd name="T12" fmla="*/ 19 w 118"/>
                    <a:gd name="T13" fmla="*/ 102 h 113"/>
                    <a:gd name="T14" fmla="*/ 40 w 118"/>
                    <a:gd name="T15" fmla="*/ 113 h 113"/>
                    <a:gd name="T16" fmla="*/ 59 w 118"/>
                    <a:gd name="T17" fmla="*/ 80 h 113"/>
                    <a:gd name="T18" fmla="*/ 78 w 118"/>
                    <a:gd name="T19" fmla="*/ 113 h 113"/>
                    <a:gd name="T20" fmla="*/ 99 w 118"/>
                    <a:gd name="T21" fmla="*/ 102 h 113"/>
                    <a:gd name="T22" fmla="*/ 81 w 118"/>
                    <a:gd name="T23" fmla="*/ 68 h 113"/>
                    <a:gd name="T24" fmla="*/ 118 w 118"/>
                    <a:gd name="T25" fmla="*/ 68 h 113"/>
                    <a:gd name="T26" fmla="*/ 118 w 118"/>
                    <a:gd name="T27" fmla="*/ 45 h 113"/>
                    <a:gd name="T28" fmla="*/ 81 w 118"/>
                    <a:gd name="T29" fmla="*/ 45 h 113"/>
                    <a:gd name="T30" fmla="*/ 99 w 118"/>
                    <a:gd name="T31" fmla="*/ 12 h 113"/>
                    <a:gd name="T32" fmla="*/ 78 w 118"/>
                    <a:gd name="T33" fmla="*/ 0 h 113"/>
                    <a:gd name="T34" fmla="*/ 59 w 118"/>
                    <a:gd name="T35" fmla="*/ 33 h 113"/>
                    <a:gd name="T36" fmla="*/ 40 w 118"/>
                    <a:gd name="T3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8" h="113">
                      <a:moveTo>
                        <a:pt x="40" y="0"/>
                      </a:moveTo>
                      <a:lnTo>
                        <a:pt x="19" y="12"/>
                      </a:lnTo>
                      <a:lnTo>
                        <a:pt x="38" y="45"/>
                      </a:lnTo>
                      <a:lnTo>
                        <a:pt x="0" y="45"/>
                      </a:lnTo>
                      <a:lnTo>
                        <a:pt x="0" y="68"/>
                      </a:lnTo>
                      <a:lnTo>
                        <a:pt x="38" y="68"/>
                      </a:lnTo>
                      <a:lnTo>
                        <a:pt x="19" y="102"/>
                      </a:lnTo>
                      <a:lnTo>
                        <a:pt x="40" y="113"/>
                      </a:lnTo>
                      <a:lnTo>
                        <a:pt x="59" y="80"/>
                      </a:lnTo>
                      <a:lnTo>
                        <a:pt x="78" y="113"/>
                      </a:lnTo>
                      <a:lnTo>
                        <a:pt x="99" y="102"/>
                      </a:lnTo>
                      <a:lnTo>
                        <a:pt x="81" y="68"/>
                      </a:lnTo>
                      <a:lnTo>
                        <a:pt x="118" y="68"/>
                      </a:lnTo>
                      <a:lnTo>
                        <a:pt x="118" y="45"/>
                      </a:lnTo>
                      <a:lnTo>
                        <a:pt x="81" y="45"/>
                      </a:lnTo>
                      <a:lnTo>
                        <a:pt x="99" y="12"/>
                      </a:lnTo>
                      <a:lnTo>
                        <a:pt x="78" y="0"/>
                      </a:lnTo>
                      <a:lnTo>
                        <a:pt x="59" y="33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1" name="Freeform 32"/>
                <p:cNvSpPr>
                  <a:spLocks/>
                </p:cNvSpPr>
                <p:nvPr/>
              </p:nvSpPr>
              <p:spPr bwMode="auto">
                <a:xfrm>
                  <a:off x="7366000" y="2370138"/>
                  <a:ext cx="187325" cy="179388"/>
                </a:xfrm>
                <a:custGeom>
                  <a:avLst/>
                  <a:gdLst>
                    <a:gd name="T0" fmla="*/ 40 w 118"/>
                    <a:gd name="T1" fmla="*/ 0 h 113"/>
                    <a:gd name="T2" fmla="*/ 21 w 118"/>
                    <a:gd name="T3" fmla="*/ 12 h 113"/>
                    <a:gd name="T4" fmla="*/ 40 w 118"/>
                    <a:gd name="T5" fmla="*/ 45 h 113"/>
                    <a:gd name="T6" fmla="*/ 0 w 118"/>
                    <a:gd name="T7" fmla="*/ 45 h 113"/>
                    <a:gd name="T8" fmla="*/ 0 w 118"/>
                    <a:gd name="T9" fmla="*/ 68 h 113"/>
                    <a:gd name="T10" fmla="*/ 40 w 118"/>
                    <a:gd name="T11" fmla="*/ 68 h 113"/>
                    <a:gd name="T12" fmla="*/ 21 w 118"/>
                    <a:gd name="T13" fmla="*/ 102 h 113"/>
                    <a:gd name="T14" fmla="*/ 40 w 118"/>
                    <a:gd name="T15" fmla="*/ 113 h 113"/>
                    <a:gd name="T16" fmla="*/ 59 w 118"/>
                    <a:gd name="T17" fmla="*/ 80 h 113"/>
                    <a:gd name="T18" fmla="*/ 80 w 118"/>
                    <a:gd name="T19" fmla="*/ 113 h 113"/>
                    <a:gd name="T20" fmla="*/ 99 w 118"/>
                    <a:gd name="T21" fmla="*/ 102 h 113"/>
                    <a:gd name="T22" fmla="*/ 80 w 118"/>
                    <a:gd name="T23" fmla="*/ 68 h 113"/>
                    <a:gd name="T24" fmla="*/ 118 w 118"/>
                    <a:gd name="T25" fmla="*/ 68 h 113"/>
                    <a:gd name="T26" fmla="*/ 118 w 118"/>
                    <a:gd name="T27" fmla="*/ 45 h 113"/>
                    <a:gd name="T28" fmla="*/ 80 w 118"/>
                    <a:gd name="T29" fmla="*/ 45 h 113"/>
                    <a:gd name="T30" fmla="*/ 99 w 118"/>
                    <a:gd name="T31" fmla="*/ 12 h 113"/>
                    <a:gd name="T32" fmla="*/ 80 w 118"/>
                    <a:gd name="T33" fmla="*/ 0 h 113"/>
                    <a:gd name="T34" fmla="*/ 59 w 118"/>
                    <a:gd name="T35" fmla="*/ 33 h 113"/>
                    <a:gd name="T36" fmla="*/ 40 w 118"/>
                    <a:gd name="T3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8" h="113">
                      <a:moveTo>
                        <a:pt x="40" y="0"/>
                      </a:moveTo>
                      <a:lnTo>
                        <a:pt x="21" y="12"/>
                      </a:lnTo>
                      <a:lnTo>
                        <a:pt x="40" y="45"/>
                      </a:lnTo>
                      <a:lnTo>
                        <a:pt x="0" y="45"/>
                      </a:lnTo>
                      <a:lnTo>
                        <a:pt x="0" y="68"/>
                      </a:lnTo>
                      <a:lnTo>
                        <a:pt x="40" y="68"/>
                      </a:lnTo>
                      <a:lnTo>
                        <a:pt x="21" y="102"/>
                      </a:lnTo>
                      <a:lnTo>
                        <a:pt x="40" y="113"/>
                      </a:lnTo>
                      <a:lnTo>
                        <a:pt x="59" y="80"/>
                      </a:lnTo>
                      <a:lnTo>
                        <a:pt x="80" y="113"/>
                      </a:lnTo>
                      <a:lnTo>
                        <a:pt x="99" y="102"/>
                      </a:lnTo>
                      <a:lnTo>
                        <a:pt x="80" y="68"/>
                      </a:lnTo>
                      <a:lnTo>
                        <a:pt x="118" y="68"/>
                      </a:lnTo>
                      <a:lnTo>
                        <a:pt x="118" y="45"/>
                      </a:lnTo>
                      <a:lnTo>
                        <a:pt x="80" y="45"/>
                      </a:lnTo>
                      <a:lnTo>
                        <a:pt x="99" y="12"/>
                      </a:lnTo>
                      <a:lnTo>
                        <a:pt x="80" y="0"/>
                      </a:lnTo>
                      <a:lnTo>
                        <a:pt x="59" y="33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2" name="Freeform 33"/>
                <p:cNvSpPr>
                  <a:spLocks/>
                </p:cNvSpPr>
                <p:nvPr/>
              </p:nvSpPr>
              <p:spPr bwMode="auto">
                <a:xfrm>
                  <a:off x="7118350" y="2370138"/>
                  <a:ext cx="187325" cy="179388"/>
                </a:xfrm>
                <a:custGeom>
                  <a:avLst/>
                  <a:gdLst>
                    <a:gd name="T0" fmla="*/ 38 w 118"/>
                    <a:gd name="T1" fmla="*/ 0 h 113"/>
                    <a:gd name="T2" fmla="*/ 19 w 118"/>
                    <a:gd name="T3" fmla="*/ 12 h 113"/>
                    <a:gd name="T4" fmla="*/ 38 w 118"/>
                    <a:gd name="T5" fmla="*/ 45 h 113"/>
                    <a:gd name="T6" fmla="*/ 0 w 118"/>
                    <a:gd name="T7" fmla="*/ 45 h 113"/>
                    <a:gd name="T8" fmla="*/ 0 w 118"/>
                    <a:gd name="T9" fmla="*/ 68 h 113"/>
                    <a:gd name="T10" fmla="*/ 38 w 118"/>
                    <a:gd name="T11" fmla="*/ 68 h 113"/>
                    <a:gd name="T12" fmla="*/ 19 w 118"/>
                    <a:gd name="T13" fmla="*/ 102 h 113"/>
                    <a:gd name="T14" fmla="*/ 38 w 118"/>
                    <a:gd name="T15" fmla="*/ 113 h 113"/>
                    <a:gd name="T16" fmla="*/ 59 w 118"/>
                    <a:gd name="T17" fmla="*/ 80 h 113"/>
                    <a:gd name="T18" fmla="*/ 78 w 118"/>
                    <a:gd name="T19" fmla="*/ 113 h 113"/>
                    <a:gd name="T20" fmla="*/ 97 w 118"/>
                    <a:gd name="T21" fmla="*/ 102 h 113"/>
                    <a:gd name="T22" fmla="*/ 78 w 118"/>
                    <a:gd name="T23" fmla="*/ 68 h 113"/>
                    <a:gd name="T24" fmla="*/ 118 w 118"/>
                    <a:gd name="T25" fmla="*/ 68 h 113"/>
                    <a:gd name="T26" fmla="*/ 118 w 118"/>
                    <a:gd name="T27" fmla="*/ 45 h 113"/>
                    <a:gd name="T28" fmla="*/ 78 w 118"/>
                    <a:gd name="T29" fmla="*/ 45 h 113"/>
                    <a:gd name="T30" fmla="*/ 97 w 118"/>
                    <a:gd name="T31" fmla="*/ 12 h 113"/>
                    <a:gd name="T32" fmla="*/ 78 w 118"/>
                    <a:gd name="T33" fmla="*/ 0 h 113"/>
                    <a:gd name="T34" fmla="*/ 59 w 118"/>
                    <a:gd name="T35" fmla="*/ 33 h 113"/>
                    <a:gd name="T36" fmla="*/ 38 w 118"/>
                    <a:gd name="T3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8" h="113">
                      <a:moveTo>
                        <a:pt x="38" y="0"/>
                      </a:moveTo>
                      <a:lnTo>
                        <a:pt x="19" y="12"/>
                      </a:lnTo>
                      <a:lnTo>
                        <a:pt x="38" y="45"/>
                      </a:lnTo>
                      <a:lnTo>
                        <a:pt x="0" y="45"/>
                      </a:lnTo>
                      <a:lnTo>
                        <a:pt x="0" y="68"/>
                      </a:lnTo>
                      <a:lnTo>
                        <a:pt x="38" y="68"/>
                      </a:lnTo>
                      <a:lnTo>
                        <a:pt x="19" y="102"/>
                      </a:lnTo>
                      <a:lnTo>
                        <a:pt x="38" y="113"/>
                      </a:lnTo>
                      <a:lnTo>
                        <a:pt x="59" y="80"/>
                      </a:lnTo>
                      <a:lnTo>
                        <a:pt x="78" y="113"/>
                      </a:lnTo>
                      <a:lnTo>
                        <a:pt x="97" y="102"/>
                      </a:lnTo>
                      <a:lnTo>
                        <a:pt x="78" y="68"/>
                      </a:lnTo>
                      <a:lnTo>
                        <a:pt x="118" y="68"/>
                      </a:lnTo>
                      <a:lnTo>
                        <a:pt x="118" y="45"/>
                      </a:lnTo>
                      <a:lnTo>
                        <a:pt x="78" y="45"/>
                      </a:lnTo>
                      <a:lnTo>
                        <a:pt x="97" y="12"/>
                      </a:lnTo>
                      <a:lnTo>
                        <a:pt x="78" y="0"/>
                      </a:lnTo>
                      <a:lnTo>
                        <a:pt x="59" y="33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3" name="Freeform 34"/>
                <p:cNvSpPr>
                  <a:spLocks/>
                </p:cNvSpPr>
                <p:nvPr/>
              </p:nvSpPr>
              <p:spPr bwMode="auto">
                <a:xfrm>
                  <a:off x="6867525" y="2370138"/>
                  <a:ext cx="187325" cy="179388"/>
                </a:xfrm>
                <a:custGeom>
                  <a:avLst/>
                  <a:gdLst>
                    <a:gd name="T0" fmla="*/ 59 w 118"/>
                    <a:gd name="T1" fmla="*/ 33 h 113"/>
                    <a:gd name="T2" fmla="*/ 78 w 118"/>
                    <a:gd name="T3" fmla="*/ 0 h 113"/>
                    <a:gd name="T4" fmla="*/ 99 w 118"/>
                    <a:gd name="T5" fmla="*/ 12 h 113"/>
                    <a:gd name="T6" fmla="*/ 80 w 118"/>
                    <a:gd name="T7" fmla="*/ 45 h 113"/>
                    <a:gd name="T8" fmla="*/ 118 w 118"/>
                    <a:gd name="T9" fmla="*/ 45 h 113"/>
                    <a:gd name="T10" fmla="*/ 118 w 118"/>
                    <a:gd name="T11" fmla="*/ 68 h 113"/>
                    <a:gd name="T12" fmla="*/ 80 w 118"/>
                    <a:gd name="T13" fmla="*/ 68 h 113"/>
                    <a:gd name="T14" fmla="*/ 99 w 118"/>
                    <a:gd name="T15" fmla="*/ 102 h 113"/>
                    <a:gd name="T16" fmla="*/ 78 w 118"/>
                    <a:gd name="T17" fmla="*/ 113 h 113"/>
                    <a:gd name="T18" fmla="*/ 59 w 118"/>
                    <a:gd name="T19" fmla="*/ 80 h 113"/>
                    <a:gd name="T20" fmla="*/ 40 w 118"/>
                    <a:gd name="T21" fmla="*/ 113 h 113"/>
                    <a:gd name="T22" fmla="*/ 19 w 118"/>
                    <a:gd name="T23" fmla="*/ 102 h 113"/>
                    <a:gd name="T24" fmla="*/ 38 w 118"/>
                    <a:gd name="T25" fmla="*/ 68 h 113"/>
                    <a:gd name="T26" fmla="*/ 0 w 118"/>
                    <a:gd name="T27" fmla="*/ 68 h 113"/>
                    <a:gd name="T28" fmla="*/ 0 w 118"/>
                    <a:gd name="T29" fmla="*/ 45 h 113"/>
                    <a:gd name="T30" fmla="*/ 38 w 118"/>
                    <a:gd name="T31" fmla="*/ 45 h 113"/>
                    <a:gd name="T32" fmla="*/ 19 w 118"/>
                    <a:gd name="T33" fmla="*/ 12 h 113"/>
                    <a:gd name="T34" fmla="*/ 40 w 118"/>
                    <a:gd name="T35" fmla="*/ 0 h 113"/>
                    <a:gd name="T36" fmla="*/ 59 w 118"/>
                    <a:gd name="T37" fmla="*/ 3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8" h="113">
                      <a:moveTo>
                        <a:pt x="59" y="33"/>
                      </a:moveTo>
                      <a:lnTo>
                        <a:pt x="78" y="0"/>
                      </a:lnTo>
                      <a:lnTo>
                        <a:pt x="99" y="12"/>
                      </a:lnTo>
                      <a:lnTo>
                        <a:pt x="80" y="45"/>
                      </a:lnTo>
                      <a:lnTo>
                        <a:pt x="118" y="45"/>
                      </a:lnTo>
                      <a:lnTo>
                        <a:pt x="118" y="68"/>
                      </a:lnTo>
                      <a:lnTo>
                        <a:pt x="80" y="68"/>
                      </a:lnTo>
                      <a:lnTo>
                        <a:pt x="99" y="102"/>
                      </a:lnTo>
                      <a:lnTo>
                        <a:pt x="78" y="113"/>
                      </a:lnTo>
                      <a:lnTo>
                        <a:pt x="59" y="80"/>
                      </a:lnTo>
                      <a:lnTo>
                        <a:pt x="40" y="113"/>
                      </a:lnTo>
                      <a:lnTo>
                        <a:pt x="19" y="102"/>
                      </a:lnTo>
                      <a:lnTo>
                        <a:pt x="38" y="68"/>
                      </a:lnTo>
                      <a:lnTo>
                        <a:pt x="0" y="68"/>
                      </a:lnTo>
                      <a:lnTo>
                        <a:pt x="0" y="45"/>
                      </a:lnTo>
                      <a:lnTo>
                        <a:pt x="38" y="45"/>
                      </a:lnTo>
                      <a:lnTo>
                        <a:pt x="19" y="12"/>
                      </a:lnTo>
                      <a:lnTo>
                        <a:pt x="40" y="0"/>
                      </a:lnTo>
                      <a:lnTo>
                        <a:pt x="59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4" name="Freeform 35"/>
                <p:cNvSpPr>
                  <a:spLocks noEditPoints="1"/>
                </p:cNvSpPr>
                <p:nvPr/>
              </p:nvSpPr>
              <p:spPr bwMode="auto">
                <a:xfrm>
                  <a:off x="7118350" y="1927225"/>
                  <a:ext cx="454025" cy="341313"/>
                </a:xfrm>
                <a:custGeom>
                  <a:avLst/>
                  <a:gdLst>
                    <a:gd name="T0" fmla="*/ 121 w 121"/>
                    <a:gd name="T1" fmla="*/ 8 h 91"/>
                    <a:gd name="T2" fmla="*/ 113 w 121"/>
                    <a:gd name="T3" fmla="*/ 0 h 91"/>
                    <a:gd name="T4" fmla="*/ 7 w 121"/>
                    <a:gd name="T5" fmla="*/ 0 h 91"/>
                    <a:gd name="T6" fmla="*/ 0 w 121"/>
                    <a:gd name="T7" fmla="*/ 8 h 91"/>
                    <a:gd name="T8" fmla="*/ 0 w 121"/>
                    <a:gd name="T9" fmla="*/ 83 h 91"/>
                    <a:gd name="T10" fmla="*/ 7 w 121"/>
                    <a:gd name="T11" fmla="*/ 91 h 91"/>
                    <a:gd name="T12" fmla="*/ 113 w 121"/>
                    <a:gd name="T13" fmla="*/ 91 h 91"/>
                    <a:gd name="T14" fmla="*/ 121 w 121"/>
                    <a:gd name="T15" fmla="*/ 83 h 91"/>
                    <a:gd name="T16" fmla="*/ 121 w 121"/>
                    <a:gd name="T17" fmla="*/ 8 h 91"/>
                    <a:gd name="T18" fmla="*/ 65 w 121"/>
                    <a:gd name="T19" fmla="*/ 48 h 91"/>
                    <a:gd name="T20" fmla="*/ 73 w 121"/>
                    <a:gd name="T21" fmla="*/ 67 h 91"/>
                    <a:gd name="T22" fmla="*/ 48 w 121"/>
                    <a:gd name="T23" fmla="*/ 67 h 91"/>
                    <a:gd name="T24" fmla="*/ 55 w 121"/>
                    <a:gd name="T25" fmla="*/ 48 h 91"/>
                    <a:gd name="T26" fmla="*/ 48 w 121"/>
                    <a:gd name="T27" fmla="*/ 37 h 91"/>
                    <a:gd name="T28" fmla="*/ 60 w 121"/>
                    <a:gd name="T29" fmla="*/ 25 h 91"/>
                    <a:gd name="T30" fmla="*/ 73 w 121"/>
                    <a:gd name="T31" fmla="*/ 37 h 91"/>
                    <a:gd name="T32" fmla="*/ 65 w 121"/>
                    <a:gd name="T33" fmla="*/ 4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91">
                      <a:moveTo>
                        <a:pt x="121" y="8"/>
                      </a:moveTo>
                      <a:cubicBezTo>
                        <a:pt x="121" y="4"/>
                        <a:pt x="117" y="0"/>
                        <a:pt x="113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88"/>
                        <a:pt x="3" y="91"/>
                        <a:pt x="7" y="91"/>
                      </a:cubicBezTo>
                      <a:cubicBezTo>
                        <a:pt x="113" y="91"/>
                        <a:pt x="113" y="91"/>
                        <a:pt x="113" y="91"/>
                      </a:cubicBezTo>
                      <a:cubicBezTo>
                        <a:pt x="117" y="91"/>
                        <a:pt x="121" y="88"/>
                        <a:pt x="121" y="83"/>
                      </a:cubicBezTo>
                      <a:lnTo>
                        <a:pt x="121" y="8"/>
                      </a:lnTo>
                      <a:close/>
                      <a:moveTo>
                        <a:pt x="65" y="48"/>
                      </a:moveTo>
                      <a:cubicBezTo>
                        <a:pt x="73" y="67"/>
                        <a:pt x="73" y="67"/>
                        <a:pt x="73" y="67"/>
                      </a:cubicBezTo>
                      <a:cubicBezTo>
                        <a:pt x="48" y="67"/>
                        <a:pt x="48" y="67"/>
                        <a:pt x="48" y="67"/>
                      </a:cubicBezTo>
                      <a:cubicBezTo>
                        <a:pt x="55" y="48"/>
                        <a:pt x="55" y="48"/>
                        <a:pt x="55" y="48"/>
                      </a:cubicBezTo>
                      <a:cubicBezTo>
                        <a:pt x="51" y="46"/>
                        <a:pt x="48" y="42"/>
                        <a:pt x="48" y="37"/>
                      </a:cubicBezTo>
                      <a:cubicBezTo>
                        <a:pt x="48" y="30"/>
                        <a:pt x="54" y="25"/>
                        <a:pt x="60" y="25"/>
                      </a:cubicBezTo>
                      <a:cubicBezTo>
                        <a:pt x="67" y="25"/>
                        <a:pt x="73" y="30"/>
                        <a:pt x="73" y="37"/>
                      </a:cubicBezTo>
                      <a:cubicBezTo>
                        <a:pt x="73" y="42"/>
                        <a:pt x="70" y="46"/>
                        <a:pt x="65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5" name="Freeform 36"/>
                <p:cNvSpPr>
                  <a:spLocks/>
                </p:cNvSpPr>
                <p:nvPr/>
              </p:nvSpPr>
              <p:spPr bwMode="auto">
                <a:xfrm>
                  <a:off x="7151688" y="1612900"/>
                  <a:ext cx="382588" cy="292100"/>
                </a:xfrm>
                <a:custGeom>
                  <a:avLst/>
                  <a:gdLst>
                    <a:gd name="T0" fmla="*/ 102 w 102"/>
                    <a:gd name="T1" fmla="*/ 47 h 78"/>
                    <a:gd name="T2" fmla="*/ 102 w 102"/>
                    <a:gd name="T3" fmla="*/ 78 h 78"/>
                    <a:gd name="T4" fmla="*/ 83 w 102"/>
                    <a:gd name="T5" fmla="*/ 78 h 78"/>
                    <a:gd name="T6" fmla="*/ 83 w 102"/>
                    <a:gd name="T7" fmla="*/ 47 h 78"/>
                    <a:gd name="T8" fmla="*/ 83 w 102"/>
                    <a:gd name="T9" fmla="*/ 47 h 78"/>
                    <a:gd name="T10" fmla="*/ 51 w 102"/>
                    <a:gd name="T11" fmla="*/ 19 h 78"/>
                    <a:gd name="T12" fmla="*/ 19 w 102"/>
                    <a:gd name="T13" fmla="*/ 47 h 78"/>
                    <a:gd name="T14" fmla="*/ 19 w 102"/>
                    <a:gd name="T15" fmla="*/ 78 h 78"/>
                    <a:gd name="T16" fmla="*/ 0 w 102"/>
                    <a:gd name="T17" fmla="*/ 78 h 78"/>
                    <a:gd name="T18" fmla="*/ 0 w 102"/>
                    <a:gd name="T19" fmla="*/ 47 h 78"/>
                    <a:gd name="T20" fmla="*/ 51 w 102"/>
                    <a:gd name="T21" fmla="*/ 0 h 78"/>
                    <a:gd name="T22" fmla="*/ 102 w 102"/>
                    <a:gd name="T23" fmla="*/ 47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2" h="78">
                      <a:moveTo>
                        <a:pt x="102" y="47"/>
                      </a:moveTo>
                      <a:cubicBezTo>
                        <a:pt x="102" y="78"/>
                        <a:pt x="102" y="78"/>
                        <a:pt x="102" y="78"/>
                      </a:cubicBezTo>
                      <a:cubicBezTo>
                        <a:pt x="83" y="78"/>
                        <a:pt x="83" y="78"/>
                        <a:pt x="83" y="78"/>
                      </a:cubicBezTo>
                      <a:cubicBezTo>
                        <a:pt x="83" y="47"/>
                        <a:pt x="83" y="47"/>
                        <a:pt x="83" y="47"/>
                      </a:cubicBezTo>
                      <a:cubicBezTo>
                        <a:pt x="83" y="47"/>
                        <a:pt x="83" y="47"/>
                        <a:pt x="83" y="47"/>
                      </a:cubicBezTo>
                      <a:cubicBezTo>
                        <a:pt x="83" y="32"/>
                        <a:pt x="70" y="19"/>
                        <a:pt x="51" y="19"/>
                      </a:cubicBezTo>
                      <a:cubicBezTo>
                        <a:pt x="32" y="19"/>
                        <a:pt x="19" y="32"/>
                        <a:pt x="19" y="47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20"/>
                        <a:pt x="24" y="0"/>
                        <a:pt x="51" y="0"/>
                      </a:cubicBezTo>
                      <a:cubicBezTo>
                        <a:pt x="79" y="0"/>
                        <a:pt x="102" y="21"/>
                        <a:pt x="10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 bwMode="gray">
              <a:xfrm>
                <a:off x="1522576" y="2306408"/>
                <a:ext cx="1169488" cy="444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27433" tIns="27433" rIns="27433" bIns="27433" rtlCol="0" anchor="ctr">
                <a:spAutoFit/>
              </a:bodyPr>
              <a:lstStyle/>
              <a:p>
                <a:pPr algn="ctr" defTabSz="642732">
                  <a:lnSpc>
                    <a:spcPct val="90000"/>
                  </a:lnSpc>
                  <a:spcBef>
                    <a:spcPts val="1201"/>
                  </a:spcBef>
                  <a:buClr>
                    <a:srgbClr val="337DBE"/>
                  </a:buClr>
                  <a:buSzPct val="77000"/>
                </a:pPr>
                <a:r>
                  <a:rPr lang="en-US" sz="1406" b="1" dirty="0">
                    <a:solidFill>
                      <a:srgbClr val="337DBE"/>
                    </a:solidFill>
                    <a:latin typeface="Arial"/>
                  </a:rPr>
                  <a:t>Autonomous</a:t>
                </a:r>
                <a:br>
                  <a:rPr lang="en-US" sz="1406" b="1" dirty="0">
                    <a:solidFill>
                      <a:srgbClr val="337DBE"/>
                    </a:solidFill>
                    <a:latin typeface="Arial"/>
                  </a:rPr>
                </a:br>
                <a:r>
                  <a:rPr lang="en-US" sz="1406" b="1" dirty="0">
                    <a:solidFill>
                      <a:srgbClr val="337DBE"/>
                    </a:solidFill>
                    <a:latin typeface="Arial"/>
                  </a:rPr>
                  <a:t>Vehicles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gray">
              <a:xfrm>
                <a:off x="1240309" y="2789558"/>
                <a:ext cx="1734026" cy="0"/>
              </a:xfrm>
              <a:prstGeom prst="line">
                <a:avLst/>
              </a:prstGeom>
              <a:ln w="31750" cap="rnd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gray">
              <a:xfrm>
                <a:off x="1240309" y="3310992"/>
                <a:ext cx="1734026" cy="0"/>
              </a:xfrm>
              <a:prstGeom prst="line">
                <a:avLst/>
              </a:prstGeom>
              <a:ln w="31750" cap="rnd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 bwMode="gray">
              <a:xfrm>
                <a:off x="1240309" y="3832426"/>
                <a:ext cx="1734026" cy="0"/>
              </a:xfrm>
              <a:prstGeom prst="line">
                <a:avLst/>
              </a:prstGeom>
              <a:ln w="31750" cap="rnd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 bwMode="gray">
              <a:xfrm>
                <a:off x="1240309" y="4353860"/>
                <a:ext cx="1734026" cy="0"/>
              </a:xfrm>
              <a:prstGeom prst="line">
                <a:avLst/>
              </a:prstGeom>
              <a:ln w="31750" cap="rnd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 bwMode="gray">
              <a:xfrm>
                <a:off x="1240309" y="4875294"/>
                <a:ext cx="1734026" cy="0"/>
              </a:xfrm>
              <a:prstGeom prst="line">
                <a:avLst/>
              </a:prstGeom>
              <a:ln w="31750" cap="rnd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 bwMode="gray">
              <a:xfrm>
                <a:off x="1240309" y="5396728"/>
                <a:ext cx="1734026" cy="0"/>
              </a:xfrm>
              <a:prstGeom prst="line">
                <a:avLst/>
              </a:prstGeom>
              <a:ln w="31750" cap="rnd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 bwMode="gray">
              <a:xfrm>
                <a:off x="1240309" y="5918160"/>
                <a:ext cx="1734026" cy="0"/>
              </a:xfrm>
              <a:prstGeom prst="line">
                <a:avLst/>
              </a:prstGeom>
              <a:ln w="31750" cap="rnd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 bwMode="gray">
              <a:xfrm>
                <a:off x="1457693" y="2925206"/>
                <a:ext cx="1299267" cy="25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27433" tIns="27433" rIns="27433" bIns="27433" rtlCol="0" anchor="ctr">
                <a:spAutoFit/>
              </a:bodyPr>
              <a:lstStyle/>
              <a:p>
                <a:pPr algn="ctr" defTabSz="642732">
                  <a:lnSpc>
                    <a:spcPct val="90000"/>
                  </a:lnSpc>
                  <a:spcBef>
                    <a:spcPts val="1201"/>
                  </a:spcBef>
                  <a:buClr>
                    <a:srgbClr val="337DBE"/>
                  </a:buClr>
                  <a:buSzPct val="77000"/>
                </a:pPr>
                <a:r>
                  <a:rPr lang="en-US" sz="1406" b="1" dirty="0">
                    <a:solidFill>
                      <a:srgbClr val="337DBE"/>
                    </a:solidFill>
                    <a:latin typeface="Arial"/>
                  </a:rPr>
                  <a:t>P2P insurance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 bwMode="gray">
              <a:xfrm>
                <a:off x="1476101" y="3446641"/>
                <a:ext cx="1262463" cy="25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27433" tIns="27433" rIns="27433" bIns="27433" rtlCol="0" anchor="ctr">
                <a:spAutoFit/>
              </a:bodyPr>
              <a:lstStyle/>
              <a:p>
                <a:pPr algn="ctr" defTabSz="642732">
                  <a:lnSpc>
                    <a:spcPct val="90000"/>
                  </a:lnSpc>
                  <a:spcBef>
                    <a:spcPts val="1201"/>
                  </a:spcBef>
                  <a:buClr>
                    <a:srgbClr val="337DBE"/>
                  </a:buClr>
                  <a:buSzPct val="77000"/>
                </a:pPr>
                <a:r>
                  <a:rPr lang="en-US" sz="1406" b="1" dirty="0">
                    <a:solidFill>
                      <a:srgbClr val="337DBE"/>
                    </a:solidFill>
                    <a:latin typeface="Arial"/>
                  </a:rPr>
                  <a:t>Cybersecurity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 bwMode="gray">
              <a:xfrm>
                <a:off x="1310980" y="3968073"/>
                <a:ext cx="1592681" cy="25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27433" tIns="27433" rIns="27433" bIns="27433" rtlCol="0" anchor="ctr">
                <a:spAutoFit/>
              </a:bodyPr>
              <a:lstStyle/>
              <a:p>
                <a:pPr algn="ctr" defTabSz="642732">
                  <a:lnSpc>
                    <a:spcPct val="90000"/>
                  </a:lnSpc>
                  <a:spcBef>
                    <a:spcPts val="1201"/>
                  </a:spcBef>
                  <a:buClr>
                    <a:srgbClr val="337DBE"/>
                  </a:buClr>
                  <a:buSzPct val="77000"/>
                </a:pPr>
                <a:r>
                  <a:rPr lang="en-US" sz="1406" b="1" dirty="0">
                    <a:solidFill>
                      <a:srgbClr val="337DBE"/>
                    </a:solidFill>
                    <a:latin typeface="Arial"/>
                  </a:rPr>
                  <a:t>Sharing Economy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 bwMode="gray">
              <a:xfrm>
                <a:off x="1438454" y="4392145"/>
                <a:ext cx="1337740" cy="444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27433" tIns="27433" rIns="27433" bIns="27433" rtlCol="0" anchor="ctr">
                <a:spAutoFit/>
              </a:bodyPr>
              <a:lstStyle/>
              <a:p>
                <a:pPr algn="ctr" defTabSz="642732">
                  <a:lnSpc>
                    <a:spcPct val="90000"/>
                  </a:lnSpc>
                  <a:spcBef>
                    <a:spcPts val="1201"/>
                  </a:spcBef>
                  <a:buClr>
                    <a:srgbClr val="337DBE"/>
                  </a:buClr>
                  <a:buSzPct val="77000"/>
                </a:pPr>
                <a:r>
                  <a:rPr lang="en-US" sz="1406" b="1" dirty="0">
                    <a:solidFill>
                      <a:srgbClr val="337DBE"/>
                    </a:solidFill>
                    <a:latin typeface="Arial"/>
                  </a:rPr>
                  <a:t>Workers Comp</a:t>
                </a:r>
                <a:br>
                  <a:rPr lang="en-US" sz="1406" b="1" dirty="0">
                    <a:solidFill>
                      <a:srgbClr val="337DBE"/>
                    </a:solidFill>
                    <a:latin typeface="Arial"/>
                  </a:rPr>
                </a:br>
                <a:r>
                  <a:rPr lang="en-US" sz="1406" b="1" dirty="0">
                    <a:solidFill>
                      <a:srgbClr val="337DBE"/>
                    </a:solidFill>
                    <a:latin typeface="Arial"/>
                  </a:rPr>
                  <a:t>Regulation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 bwMode="gray">
              <a:xfrm>
                <a:off x="1759023" y="5010942"/>
                <a:ext cx="696602" cy="25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27433" tIns="27433" rIns="27433" bIns="27433" rtlCol="0" anchor="ctr">
                <a:spAutoFit/>
              </a:bodyPr>
              <a:lstStyle/>
              <a:p>
                <a:pPr algn="ctr" defTabSz="642732">
                  <a:lnSpc>
                    <a:spcPct val="90000"/>
                  </a:lnSpc>
                  <a:spcBef>
                    <a:spcPts val="1201"/>
                  </a:spcBef>
                  <a:buClr>
                    <a:srgbClr val="337DBE"/>
                  </a:buClr>
                  <a:buSzPct val="77000"/>
                </a:pPr>
                <a:r>
                  <a:rPr lang="en-US" sz="1406" b="1" dirty="0">
                    <a:solidFill>
                      <a:srgbClr val="337DBE"/>
                    </a:solidFill>
                    <a:latin typeface="Arial"/>
                  </a:rPr>
                  <a:t>Politics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 bwMode="gray">
              <a:xfrm>
                <a:off x="1302166" y="5435012"/>
                <a:ext cx="1610315" cy="444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27433" tIns="27433" rIns="27433" bIns="27433" rtlCol="0" anchor="ctr">
                <a:spAutoFit/>
              </a:bodyPr>
              <a:lstStyle/>
              <a:p>
                <a:pPr algn="ctr" defTabSz="642732">
                  <a:lnSpc>
                    <a:spcPct val="90000"/>
                  </a:lnSpc>
                  <a:spcBef>
                    <a:spcPts val="1201"/>
                  </a:spcBef>
                  <a:buClr>
                    <a:srgbClr val="337DBE"/>
                  </a:buClr>
                  <a:buSzPct val="77000"/>
                </a:pPr>
                <a:r>
                  <a:rPr lang="en-US" sz="1406" b="1" dirty="0">
                    <a:solidFill>
                      <a:srgbClr val="337DBE"/>
                    </a:solidFill>
                    <a:latin typeface="Arial"/>
                  </a:rPr>
                  <a:t>Overcapitalization</a:t>
                </a:r>
                <a:br>
                  <a:rPr lang="en-US" sz="1406" b="1" dirty="0">
                    <a:solidFill>
                      <a:srgbClr val="337DBE"/>
                    </a:solidFill>
                    <a:latin typeface="Arial"/>
                  </a:rPr>
                </a:br>
                <a:r>
                  <a:rPr lang="en-US" sz="1406" b="1" dirty="0">
                    <a:solidFill>
                      <a:srgbClr val="337DBE"/>
                    </a:solidFill>
                    <a:latin typeface="Arial"/>
                  </a:rPr>
                  <a:t>(Reinsurance)</a:t>
                </a: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502433" y="3903521"/>
                <a:ext cx="578024" cy="407349"/>
                <a:chOff x="502433" y="3903521"/>
                <a:chExt cx="578024" cy="407349"/>
              </a:xfrm>
            </p:grpSpPr>
            <p:sp>
              <p:nvSpPr>
                <p:cNvPr id="82" name="Freeform 35"/>
                <p:cNvSpPr>
                  <a:spLocks noEditPoints="1"/>
                </p:cNvSpPr>
                <p:nvPr/>
              </p:nvSpPr>
              <p:spPr bwMode="gray">
                <a:xfrm>
                  <a:off x="502433" y="3903521"/>
                  <a:ext cx="164719" cy="407349"/>
                </a:xfrm>
                <a:custGeom>
                  <a:avLst/>
                  <a:gdLst>
                    <a:gd name="T0" fmla="*/ 178 w 254"/>
                    <a:gd name="T1" fmla="*/ 96 h 632"/>
                    <a:gd name="T2" fmla="*/ 136 w 254"/>
                    <a:gd name="T3" fmla="*/ 141 h 632"/>
                    <a:gd name="T4" fmla="*/ 119 w 254"/>
                    <a:gd name="T5" fmla="*/ 141 h 632"/>
                    <a:gd name="T6" fmla="*/ 76 w 254"/>
                    <a:gd name="T7" fmla="*/ 96 h 632"/>
                    <a:gd name="T8" fmla="*/ 76 w 254"/>
                    <a:gd name="T9" fmla="*/ 45 h 632"/>
                    <a:gd name="T10" fmla="*/ 119 w 254"/>
                    <a:gd name="T11" fmla="*/ 0 h 632"/>
                    <a:gd name="T12" fmla="*/ 136 w 254"/>
                    <a:gd name="T13" fmla="*/ 0 h 632"/>
                    <a:gd name="T14" fmla="*/ 178 w 254"/>
                    <a:gd name="T15" fmla="*/ 45 h 632"/>
                    <a:gd name="T16" fmla="*/ 178 w 254"/>
                    <a:gd name="T17" fmla="*/ 96 h 632"/>
                    <a:gd name="T18" fmla="*/ 254 w 254"/>
                    <a:gd name="T19" fmla="*/ 219 h 632"/>
                    <a:gd name="T20" fmla="*/ 254 w 254"/>
                    <a:gd name="T21" fmla="*/ 214 h 632"/>
                    <a:gd name="T22" fmla="*/ 197 w 254"/>
                    <a:gd name="T23" fmla="*/ 156 h 632"/>
                    <a:gd name="T24" fmla="*/ 197 w 254"/>
                    <a:gd name="T25" fmla="*/ 156 h 632"/>
                    <a:gd name="T26" fmla="*/ 58 w 254"/>
                    <a:gd name="T27" fmla="*/ 156 h 632"/>
                    <a:gd name="T28" fmla="*/ 58 w 254"/>
                    <a:gd name="T29" fmla="*/ 156 h 632"/>
                    <a:gd name="T30" fmla="*/ 0 w 254"/>
                    <a:gd name="T31" fmla="*/ 214 h 632"/>
                    <a:gd name="T32" fmla="*/ 1 w 254"/>
                    <a:gd name="T33" fmla="*/ 220 h 632"/>
                    <a:gd name="T34" fmla="*/ 1 w 254"/>
                    <a:gd name="T35" fmla="*/ 338 h 632"/>
                    <a:gd name="T36" fmla="*/ 0 w 254"/>
                    <a:gd name="T37" fmla="*/ 346 h 632"/>
                    <a:gd name="T38" fmla="*/ 51 w 254"/>
                    <a:gd name="T39" fmla="*/ 430 h 632"/>
                    <a:gd name="T40" fmla="*/ 51 w 254"/>
                    <a:gd name="T41" fmla="*/ 596 h 632"/>
                    <a:gd name="T42" fmla="*/ 86 w 254"/>
                    <a:gd name="T43" fmla="*/ 632 h 632"/>
                    <a:gd name="T44" fmla="*/ 169 w 254"/>
                    <a:gd name="T45" fmla="*/ 632 h 632"/>
                    <a:gd name="T46" fmla="*/ 204 w 254"/>
                    <a:gd name="T47" fmla="*/ 596 h 632"/>
                    <a:gd name="T48" fmla="*/ 204 w 254"/>
                    <a:gd name="T49" fmla="*/ 430 h 632"/>
                    <a:gd name="T50" fmla="*/ 254 w 254"/>
                    <a:gd name="T51" fmla="*/ 346 h 632"/>
                    <a:gd name="T52" fmla="*/ 254 w 254"/>
                    <a:gd name="T53" fmla="*/ 339 h 632"/>
                    <a:gd name="T54" fmla="*/ 254 w 254"/>
                    <a:gd name="T55" fmla="*/ 219 h 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4" h="632">
                      <a:moveTo>
                        <a:pt x="178" y="96"/>
                      </a:moveTo>
                      <a:cubicBezTo>
                        <a:pt x="178" y="121"/>
                        <a:pt x="136" y="141"/>
                        <a:pt x="136" y="141"/>
                      </a:cubicBezTo>
                      <a:cubicBezTo>
                        <a:pt x="119" y="141"/>
                        <a:pt x="119" y="141"/>
                        <a:pt x="119" y="141"/>
                      </a:cubicBezTo>
                      <a:cubicBezTo>
                        <a:pt x="119" y="141"/>
                        <a:pt x="76" y="121"/>
                        <a:pt x="76" y="96"/>
                      </a:cubicBezTo>
                      <a:cubicBezTo>
                        <a:pt x="76" y="45"/>
                        <a:pt x="76" y="45"/>
                        <a:pt x="76" y="45"/>
                      </a:cubicBezTo>
                      <a:cubicBezTo>
                        <a:pt x="76" y="20"/>
                        <a:pt x="95" y="0"/>
                        <a:pt x="119" y="0"/>
                      </a:cubicBezTo>
                      <a:cubicBezTo>
                        <a:pt x="136" y="0"/>
                        <a:pt x="136" y="0"/>
                        <a:pt x="136" y="0"/>
                      </a:cubicBezTo>
                      <a:cubicBezTo>
                        <a:pt x="159" y="0"/>
                        <a:pt x="178" y="20"/>
                        <a:pt x="178" y="45"/>
                      </a:cubicBezTo>
                      <a:lnTo>
                        <a:pt x="178" y="96"/>
                      </a:lnTo>
                      <a:close/>
                      <a:moveTo>
                        <a:pt x="254" y="219"/>
                      </a:moveTo>
                      <a:cubicBezTo>
                        <a:pt x="254" y="218"/>
                        <a:pt x="254" y="216"/>
                        <a:pt x="254" y="214"/>
                      </a:cubicBezTo>
                      <a:cubicBezTo>
                        <a:pt x="254" y="182"/>
                        <a:pt x="229" y="156"/>
                        <a:pt x="197" y="156"/>
                      </a:cubicBezTo>
                      <a:cubicBezTo>
                        <a:pt x="197" y="156"/>
                        <a:pt x="197" y="156"/>
                        <a:pt x="197" y="156"/>
                      </a:cubicBezTo>
                      <a:cubicBezTo>
                        <a:pt x="58" y="156"/>
                        <a:pt x="58" y="156"/>
                        <a:pt x="58" y="156"/>
                      </a:cubicBezTo>
                      <a:cubicBezTo>
                        <a:pt x="58" y="156"/>
                        <a:pt x="58" y="156"/>
                        <a:pt x="58" y="156"/>
                      </a:cubicBezTo>
                      <a:cubicBezTo>
                        <a:pt x="26" y="156"/>
                        <a:pt x="0" y="182"/>
                        <a:pt x="0" y="214"/>
                      </a:cubicBezTo>
                      <a:cubicBezTo>
                        <a:pt x="0" y="216"/>
                        <a:pt x="0" y="218"/>
                        <a:pt x="1" y="220"/>
                      </a:cubicBezTo>
                      <a:cubicBezTo>
                        <a:pt x="1" y="338"/>
                        <a:pt x="1" y="338"/>
                        <a:pt x="1" y="338"/>
                      </a:cubicBezTo>
                      <a:cubicBezTo>
                        <a:pt x="0" y="341"/>
                        <a:pt x="0" y="344"/>
                        <a:pt x="0" y="346"/>
                      </a:cubicBezTo>
                      <a:cubicBezTo>
                        <a:pt x="0" y="389"/>
                        <a:pt x="22" y="424"/>
                        <a:pt x="51" y="430"/>
                      </a:cubicBezTo>
                      <a:cubicBezTo>
                        <a:pt x="51" y="596"/>
                        <a:pt x="51" y="596"/>
                        <a:pt x="51" y="596"/>
                      </a:cubicBezTo>
                      <a:cubicBezTo>
                        <a:pt x="51" y="616"/>
                        <a:pt x="67" y="632"/>
                        <a:pt x="86" y="632"/>
                      </a:cubicBezTo>
                      <a:cubicBezTo>
                        <a:pt x="169" y="632"/>
                        <a:pt x="169" y="632"/>
                        <a:pt x="169" y="632"/>
                      </a:cubicBezTo>
                      <a:cubicBezTo>
                        <a:pt x="188" y="632"/>
                        <a:pt x="204" y="616"/>
                        <a:pt x="204" y="596"/>
                      </a:cubicBezTo>
                      <a:cubicBezTo>
                        <a:pt x="204" y="430"/>
                        <a:pt x="204" y="430"/>
                        <a:pt x="204" y="430"/>
                      </a:cubicBezTo>
                      <a:cubicBezTo>
                        <a:pt x="232" y="424"/>
                        <a:pt x="254" y="389"/>
                        <a:pt x="254" y="346"/>
                      </a:cubicBezTo>
                      <a:cubicBezTo>
                        <a:pt x="254" y="344"/>
                        <a:pt x="254" y="341"/>
                        <a:pt x="254" y="339"/>
                      </a:cubicBezTo>
                      <a:lnTo>
                        <a:pt x="254" y="21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3" name="Freeform 35"/>
                <p:cNvSpPr>
                  <a:spLocks noEditPoints="1"/>
                </p:cNvSpPr>
                <p:nvPr/>
              </p:nvSpPr>
              <p:spPr bwMode="gray">
                <a:xfrm>
                  <a:off x="915738" y="3903521"/>
                  <a:ext cx="164719" cy="407349"/>
                </a:xfrm>
                <a:custGeom>
                  <a:avLst/>
                  <a:gdLst>
                    <a:gd name="T0" fmla="*/ 178 w 254"/>
                    <a:gd name="T1" fmla="*/ 96 h 632"/>
                    <a:gd name="T2" fmla="*/ 136 w 254"/>
                    <a:gd name="T3" fmla="*/ 141 h 632"/>
                    <a:gd name="T4" fmla="*/ 119 w 254"/>
                    <a:gd name="T5" fmla="*/ 141 h 632"/>
                    <a:gd name="T6" fmla="*/ 76 w 254"/>
                    <a:gd name="T7" fmla="*/ 96 h 632"/>
                    <a:gd name="T8" fmla="*/ 76 w 254"/>
                    <a:gd name="T9" fmla="*/ 45 h 632"/>
                    <a:gd name="T10" fmla="*/ 119 w 254"/>
                    <a:gd name="T11" fmla="*/ 0 h 632"/>
                    <a:gd name="T12" fmla="*/ 136 w 254"/>
                    <a:gd name="T13" fmla="*/ 0 h 632"/>
                    <a:gd name="T14" fmla="*/ 178 w 254"/>
                    <a:gd name="T15" fmla="*/ 45 h 632"/>
                    <a:gd name="T16" fmla="*/ 178 w 254"/>
                    <a:gd name="T17" fmla="*/ 96 h 632"/>
                    <a:gd name="T18" fmla="*/ 254 w 254"/>
                    <a:gd name="T19" fmla="*/ 219 h 632"/>
                    <a:gd name="T20" fmla="*/ 254 w 254"/>
                    <a:gd name="T21" fmla="*/ 214 h 632"/>
                    <a:gd name="T22" fmla="*/ 197 w 254"/>
                    <a:gd name="T23" fmla="*/ 156 h 632"/>
                    <a:gd name="T24" fmla="*/ 197 w 254"/>
                    <a:gd name="T25" fmla="*/ 156 h 632"/>
                    <a:gd name="T26" fmla="*/ 58 w 254"/>
                    <a:gd name="T27" fmla="*/ 156 h 632"/>
                    <a:gd name="T28" fmla="*/ 58 w 254"/>
                    <a:gd name="T29" fmla="*/ 156 h 632"/>
                    <a:gd name="T30" fmla="*/ 0 w 254"/>
                    <a:gd name="T31" fmla="*/ 214 h 632"/>
                    <a:gd name="T32" fmla="*/ 1 w 254"/>
                    <a:gd name="T33" fmla="*/ 220 h 632"/>
                    <a:gd name="T34" fmla="*/ 1 w 254"/>
                    <a:gd name="T35" fmla="*/ 338 h 632"/>
                    <a:gd name="T36" fmla="*/ 0 w 254"/>
                    <a:gd name="T37" fmla="*/ 346 h 632"/>
                    <a:gd name="T38" fmla="*/ 51 w 254"/>
                    <a:gd name="T39" fmla="*/ 430 h 632"/>
                    <a:gd name="T40" fmla="*/ 51 w 254"/>
                    <a:gd name="T41" fmla="*/ 596 h 632"/>
                    <a:gd name="T42" fmla="*/ 86 w 254"/>
                    <a:gd name="T43" fmla="*/ 632 h 632"/>
                    <a:gd name="T44" fmla="*/ 169 w 254"/>
                    <a:gd name="T45" fmla="*/ 632 h 632"/>
                    <a:gd name="T46" fmla="*/ 204 w 254"/>
                    <a:gd name="T47" fmla="*/ 596 h 632"/>
                    <a:gd name="T48" fmla="*/ 204 w 254"/>
                    <a:gd name="T49" fmla="*/ 430 h 632"/>
                    <a:gd name="T50" fmla="*/ 254 w 254"/>
                    <a:gd name="T51" fmla="*/ 346 h 632"/>
                    <a:gd name="T52" fmla="*/ 254 w 254"/>
                    <a:gd name="T53" fmla="*/ 339 h 632"/>
                    <a:gd name="T54" fmla="*/ 254 w 254"/>
                    <a:gd name="T55" fmla="*/ 219 h 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4" h="632">
                      <a:moveTo>
                        <a:pt x="178" y="96"/>
                      </a:moveTo>
                      <a:cubicBezTo>
                        <a:pt x="178" y="121"/>
                        <a:pt x="136" y="141"/>
                        <a:pt x="136" y="141"/>
                      </a:cubicBezTo>
                      <a:cubicBezTo>
                        <a:pt x="119" y="141"/>
                        <a:pt x="119" y="141"/>
                        <a:pt x="119" y="141"/>
                      </a:cubicBezTo>
                      <a:cubicBezTo>
                        <a:pt x="119" y="141"/>
                        <a:pt x="76" y="121"/>
                        <a:pt x="76" y="96"/>
                      </a:cubicBezTo>
                      <a:cubicBezTo>
                        <a:pt x="76" y="45"/>
                        <a:pt x="76" y="45"/>
                        <a:pt x="76" y="45"/>
                      </a:cubicBezTo>
                      <a:cubicBezTo>
                        <a:pt x="76" y="20"/>
                        <a:pt x="95" y="0"/>
                        <a:pt x="119" y="0"/>
                      </a:cubicBezTo>
                      <a:cubicBezTo>
                        <a:pt x="136" y="0"/>
                        <a:pt x="136" y="0"/>
                        <a:pt x="136" y="0"/>
                      </a:cubicBezTo>
                      <a:cubicBezTo>
                        <a:pt x="159" y="0"/>
                        <a:pt x="178" y="20"/>
                        <a:pt x="178" y="45"/>
                      </a:cubicBezTo>
                      <a:lnTo>
                        <a:pt x="178" y="96"/>
                      </a:lnTo>
                      <a:close/>
                      <a:moveTo>
                        <a:pt x="254" y="219"/>
                      </a:moveTo>
                      <a:cubicBezTo>
                        <a:pt x="254" y="218"/>
                        <a:pt x="254" y="216"/>
                        <a:pt x="254" y="214"/>
                      </a:cubicBezTo>
                      <a:cubicBezTo>
                        <a:pt x="254" y="182"/>
                        <a:pt x="229" y="156"/>
                        <a:pt x="197" y="156"/>
                      </a:cubicBezTo>
                      <a:cubicBezTo>
                        <a:pt x="197" y="156"/>
                        <a:pt x="197" y="156"/>
                        <a:pt x="197" y="156"/>
                      </a:cubicBezTo>
                      <a:cubicBezTo>
                        <a:pt x="58" y="156"/>
                        <a:pt x="58" y="156"/>
                        <a:pt x="58" y="156"/>
                      </a:cubicBezTo>
                      <a:cubicBezTo>
                        <a:pt x="58" y="156"/>
                        <a:pt x="58" y="156"/>
                        <a:pt x="58" y="156"/>
                      </a:cubicBezTo>
                      <a:cubicBezTo>
                        <a:pt x="26" y="156"/>
                        <a:pt x="0" y="182"/>
                        <a:pt x="0" y="214"/>
                      </a:cubicBezTo>
                      <a:cubicBezTo>
                        <a:pt x="0" y="216"/>
                        <a:pt x="0" y="218"/>
                        <a:pt x="1" y="220"/>
                      </a:cubicBezTo>
                      <a:cubicBezTo>
                        <a:pt x="1" y="338"/>
                        <a:pt x="1" y="338"/>
                        <a:pt x="1" y="338"/>
                      </a:cubicBezTo>
                      <a:cubicBezTo>
                        <a:pt x="0" y="341"/>
                        <a:pt x="0" y="344"/>
                        <a:pt x="0" y="346"/>
                      </a:cubicBezTo>
                      <a:cubicBezTo>
                        <a:pt x="0" y="389"/>
                        <a:pt x="22" y="424"/>
                        <a:pt x="51" y="430"/>
                      </a:cubicBezTo>
                      <a:cubicBezTo>
                        <a:pt x="51" y="596"/>
                        <a:pt x="51" y="596"/>
                        <a:pt x="51" y="596"/>
                      </a:cubicBezTo>
                      <a:cubicBezTo>
                        <a:pt x="51" y="616"/>
                        <a:pt x="67" y="632"/>
                        <a:pt x="86" y="632"/>
                      </a:cubicBezTo>
                      <a:cubicBezTo>
                        <a:pt x="169" y="632"/>
                        <a:pt x="169" y="632"/>
                        <a:pt x="169" y="632"/>
                      </a:cubicBezTo>
                      <a:cubicBezTo>
                        <a:pt x="188" y="632"/>
                        <a:pt x="204" y="616"/>
                        <a:pt x="204" y="596"/>
                      </a:cubicBezTo>
                      <a:cubicBezTo>
                        <a:pt x="204" y="430"/>
                        <a:pt x="204" y="430"/>
                        <a:pt x="204" y="430"/>
                      </a:cubicBezTo>
                      <a:cubicBezTo>
                        <a:pt x="232" y="424"/>
                        <a:pt x="254" y="389"/>
                        <a:pt x="254" y="346"/>
                      </a:cubicBezTo>
                      <a:cubicBezTo>
                        <a:pt x="254" y="344"/>
                        <a:pt x="254" y="341"/>
                        <a:pt x="254" y="339"/>
                      </a:cubicBezTo>
                      <a:lnTo>
                        <a:pt x="254" y="21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4" name="Arrow: Right 83"/>
                <p:cNvSpPr/>
                <p:nvPr/>
              </p:nvSpPr>
              <p:spPr>
                <a:xfrm>
                  <a:off x="705752" y="3967069"/>
                  <a:ext cx="188669" cy="140126"/>
                </a:xfrm>
                <a:prstGeom prst="rightArrow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>
                    <a:lnSpc>
                      <a:spcPct val="90000"/>
                    </a:lnSpc>
                  </a:pPr>
                  <a:endParaRPr lang="en-US" sz="2038" b="1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85" name="Arrow: Right 84"/>
                <p:cNvSpPr/>
                <p:nvPr/>
              </p:nvSpPr>
              <p:spPr>
                <a:xfrm flipH="1">
                  <a:off x="681937" y="4128707"/>
                  <a:ext cx="188669" cy="140126"/>
                </a:xfrm>
                <a:prstGeom prst="rightArrow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>
                    <a:lnSpc>
                      <a:spcPct val="90000"/>
                    </a:lnSpc>
                  </a:pPr>
                  <a:endParaRPr lang="en-US" sz="2038" b="1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612637" y="4424996"/>
                <a:ext cx="277021" cy="439543"/>
                <a:chOff x="409698" y="1388266"/>
                <a:chExt cx="1066625" cy="1692391"/>
              </a:xfrm>
              <a:solidFill>
                <a:schemeClr val="accent1"/>
              </a:solidFill>
            </p:grpSpPr>
            <p:sp>
              <p:nvSpPr>
                <p:cNvPr id="88" name="Oval 87"/>
                <p:cNvSpPr/>
                <p:nvPr/>
              </p:nvSpPr>
              <p:spPr>
                <a:xfrm>
                  <a:off x="1147762" y="1388266"/>
                  <a:ext cx="269081" cy="269081"/>
                </a:xfrm>
                <a:prstGeom prst="ellipse">
                  <a:avLst/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/>
                  <a:endParaRPr lang="en-US" sz="1546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9" name="Rounded Rectangle 87"/>
                <p:cNvSpPr/>
                <p:nvPr/>
              </p:nvSpPr>
              <p:spPr>
                <a:xfrm rot="6546384">
                  <a:off x="695246" y="1911116"/>
                  <a:ext cx="734668" cy="252373"/>
                </a:xfrm>
                <a:prstGeom prst="roundRect">
                  <a:avLst>
                    <a:gd name="adj" fmla="val 50000"/>
                  </a:avLst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/>
                  <a:endParaRPr lang="en-US" sz="1546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90" name="Rounded Rectangle 88"/>
                <p:cNvSpPr/>
                <p:nvPr/>
              </p:nvSpPr>
              <p:spPr>
                <a:xfrm rot="6175783">
                  <a:off x="751457" y="2711775"/>
                  <a:ext cx="559254" cy="178510"/>
                </a:xfrm>
                <a:prstGeom prst="roundRect">
                  <a:avLst>
                    <a:gd name="adj" fmla="val 50000"/>
                  </a:avLst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/>
                  <a:endParaRPr lang="en-US" sz="1546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91" name="Rounded Rectangle 31"/>
                <p:cNvSpPr/>
                <p:nvPr/>
              </p:nvSpPr>
              <p:spPr>
                <a:xfrm rot="4245117">
                  <a:off x="753288" y="2298637"/>
                  <a:ext cx="549959" cy="254589"/>
                </a:xfrm>
                <a:custGeom>
                  <a:avLst/>
                  <a:gdLst>
                    <a:gd name="connsiteX0" fmla="*/ 0 w 500072"/>
                    <a:gd name="connsiteY0" fmla="*/ 89255 h 178510"/>
                    <a:gd name="connsiteX1" fmla="*/ 89255 w 500072"/>
                    <a:gd name="connsiteY1" fmla="*/ 0 h 178510"/>
                    <a:gd name="connsiteX2" fmla="*/ 410817 w 500072"/>
                    <a:gd name="connsiteY2" fmla="*/ 0 h 178510"/>
                    <a:gd name="connsiteX3" fmla="*/ 500072 w 500072"/>
                    <a:gd name="connsiteY3" fmla="*/ 89255 h 178510"/>
                    <a:gd name="connsiteX4" fmla="*/ 500072 w 500072"/>
                    <a:gd name="connsiteY4" fmla="*/ 89255 h 178510"/>
                    <a:gd name="connsiteX5" fmla="*/ 410817 w 500072"/>
                    <a:gd name="connsiteY5" fmla="*/ 178510 h 178510"/>
                    <a:gd name="connsiteX6" fmla="*/ 89255 w 500072"/>
                    <a:gd name="connsiteY6" fmla="*/ 178510 h 178510"/>
                    <a:gd name="connsiteX7" fmla="*/ 0 w 500072"/>
                    <a:gd name="connsiteY7" fmla="*/ 89255 h 178510"/>
                    <a:gd name="connsiteX0" fmla="*/ 1576 w 501648"/>
                    <a:gd name="connsiteY0" fmla="*/ 144744 h 233999"/>
                    <a:gd name="connsiteX1" fmla="*/ 54717 w 501648"/>
                    <a:gd name="connsiteY1" fmla="*/ 0 h 233999"/>
                    <a:gd name="connsiteX2" fmla="*/ 412393 w 501648"/>
                    <a:gd name="connsiteY2" fmla="*/ 55489 h 233999"/>
                    <a:gd name="connsiteX3" fmla="*/ 501648 w 501648"/>
                    <a:gd name="connsiteY3" fmla="*/ 144744 h 233999"/>
                    <a:gd name="connsiteX4" fmla="*/ 501648 w 501648"/>
                    <a:gd name="connsiteY4" fmla="*/ 144744 h 233999"/>
                    <a:gd name="connsiteX5" fmla="*/ 412393 w 501648"/>
                    <a:gd name="connsiteY5" fmla="*/ 233999 h 233999"/>
                    <a:gd name="connsiteX6" fmla="*/ 90831 w 501648"/>
                    <a:gd name="connsiteY6" fmla="*/ 233999 h 233999"/>
                    <a:gd name="connsiteX7" fmla="*/ 1576 w 501648"/>
                    <a:gd name="connsiteY7" fmla="*/ 144744 h 233999"/>
                    <a:gd name="connsiteX0" fmla="*/ 1576 w 501648"/>
                    <a:gd name="connsiteY0" fmla="*/ 144744 h 233999"/>
                    <a:gd name="connsiteX1" fmla="*/ 54717 w 501648"/>
                    <a:gd name="connsiteY1" fmla="*/ 0 h 233999"/>
                    <a:gd name="connsiteX2" fmla="*/ 412393 w 501648"/>
                    <a:gd name="connsiteY2" fmla="*/ 55489 h 233999"/>
                    <a:gd name="connsiteX3" fmla="*/ 501648 w 501648"/>
                    <a:gd name="connsiteY3" fmla="*/ 144744 h 233999"/>
                    <a:gd name="connsiteX4" fmla="*/ 501648 w 501648"/>
                    <a:gd name="connsiteY4" fmla="*/ 144744 h 233999"/>
                    <a:gd name="connsiteX5" fmla="*/ 412393 w 501648"/>
                    <a:gd name="connsiteY5" fmla="*/ 233999 h 233999"/>
                    <a:gd name="connsiteX6" fmla="*/ 90831 w 501648"/>
                    <a:gd name="connsiteY6" fmla="*/ 233999 h 233999"/>
                    <a:gd name="connsiteX7" fmla="*/ 1576 w 501648"/>
                    <a:gd name="connsiteY7" fmla="*/ 144744 h 233999"/>
                    <a:gd name="connsiteX0" fmla="*/ 86 w 500158"/>
                    <a:gd name="connsiteY0" fmla="*/ 144744 h 243349"/>
                    <a:gd name="connsiteX1" fmla="*/ 53227 w 500158"/>
                    <a:gd name="connsiteY1" fmla="*/ 0 h 243349"/>
                    <a:gd name="connsiteX2" fmla="*/ 410903 w 500158"/>
                    <a:gd name="connsiteY2" fmla="*/ 55489 h 243349"/>
                    <a:gd name="connsiteX3" fmla="*/ 500158 w 500158"/>
                    <a:gd name="connsiteY3" fmla="*/ 144744 h 243349"/>
                    <a:gd name="connsiteX4" fmla="*/ 500158 w 500158"/>
                    <a:gd name="connsiteY4" fmla="*/ 144744 h 243349"/>
                    <a:gd name="connsiteX5" fmla="*/ 410903 w 500158"/>
                    <a:gd name="connsiteY5" fmla="*/ 233999 h 243349"/>
                    <a:gd name="connsiteX6" fmla="*/ 58332 w 500158"/>
                    <a:gd name="connsiteY6" fmla="*/ 243349 h 243349"/>
                    <a:gd name="connsiteX7" fmla="*/ 86 w 500158"/>
                    <a:gd name="connsiteY7" fmla="*/ 144744 h 243349"/>
                    <a:gd name="connsiteX0" fmla="*/ 7 w 500079"/>
                    <a:gd name="connsiteY0" fmla="*/ 144744 h 254589"/>
                    <a:gd name="connsiteX1" fmla="*/ 53148 w 500079"/>
                    <a:gd name="connsiteY1" fmla="*/ 0 h 254589"/>
                    <a:gd name="connsiteX2" fmla="*/ 410824 w 500079"/>
                    <a:gd name="connsiteY2" fmla="*/ 55489 h 254589"/>
                    <a:gd name="connsiteX3" fmla="*/ 500079 w 500079"/>
                    <a:gd name="connsiteY3" fmla="*/ 144744 h 254589"/>
                    <a:gd name="connsiteX4" fmla="*/ 500079 w 500079"/>
                    <a:gd name="connsiteY4" fmla="*/ 144744 h 254589"/>
                    <a:gd name="connsiteX5" fmla="*/ 410824 w 500079"/>
                    <a:gd name="connsiteY5" fmla="*/ 233999 h 254589"/>
                    <a:gd name="connsiteX6" fmla="*/ 54328 w 500079"/>
                    <a:gd name="connsiteY6" fmla="*/ 254589 h 254589"/>
                    <a:gd name="connsiteX7" fmla="*/ 7 w 500079"/>
                    <a:gd name="connsiteY7" fmla="*/ 144744 h 254589"/>
                    <a:gd name="connsiteX0" fmla="*/ 7 w 500079"/>
                    <a:gd name="connsiteY0" fmla="*/ 144744 h 254589"/>
                    <a:gd name="connsiteX1" fmla="*/ 53148 w 500079"/>
                    <a:gd name="connsiteY1" fmla="*/ 0 h 254589"/>
                    <a:gd name="connsiteX2" fmla="*/ 410824 w 500079"/>
                    <a:gd name="connsiteY2" fmla="*/ 55489 h 254589"/>
                    <a:gd name="connsiteX3" fmla="*/ 500079 w 500079"/>
                    <a:gd name="connsiteY3" fmla="*/ 144744 h 254589"/>
                    <a:gd name="connsiteX4" fmla="*/ 500079 w 500079"/>
                    <a:gd name="connsiteY4" fmla="*/ 144744 h 254589"/>
                    <a:gd name="connsiteX5" fmla="*/ 410824 w 500079"/>
                    <a:gd name="connsiteY5" fmla="*/ 233999 h 254589"/>
                    <a:gd name="connsiteX6" fmla="*/ 54328 w 500079"/>
                    <a:gd name="connsiteY6" fmla="*/ 254589 h 254589"/>
                    <a:gd name="connsiteX7" fmla="*/ 7 w 500079"/>
                    <a:gd name="connsiteY7" fmla="*/ 144744 h 254589"/>
                    <a:gd name="connsiteX0" fmla="*/ 0 w 549959"/>
                    <a:gd name="connsiteY0" fmla="*/ 157591 h 254589"/>
                    <a:gd name="connsiteX1" fmla="*/ 103028 w 549959"/>
                    <a:gd name="connsiteY1" fmla="*/ 0 h 254589"/>
                    <a:gd name="connsiteX2" fmla="*/ 460704 w 549959"/>
                    <a:gd name="connsiteY2" fmla="*/ 55489 h 254589"/>
                    <a:gd name="connsiteX3" fmla="*/ 549959 w 549959"/>
                    <a:gd name="connsiteY3" fmla="*/ 144744 h 254589"/>
                    <a:gd name="connsiteX4" fmla="*/ 549959 w 549959"/>
                    <a:gd name="connsiteY4" fmla="*/ 144744 h 254589"/>
                    <a:gd name="connsiteX5" fmla="*/ 460704 w 549959"/>
                    <a:gd name="connsiteY5" fmla="*/ 233999 h 254589"/>
                    <a:gd name="connsiteX6" fmla="*/ 104208 w 549959"/>
                    <a:gd name="connsiteY6" fmla="*/ 254589 h 254589"/>
                    <a:gd name="connsiteX7" fmla="*/ 0 w 549959"/>
                    <a:gd name="connsiteY7" fmla="*/ 157591 h 254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9959" h="254589">
                      <a:moveTo>
                        <a:pt x="0" y="157591"/>
                      </a:moveTo>
                      <a:cubicBezTo>
                        <a:pt x="-197" y="115160"/>
                        <a:pt x="53734" y="0"/>
                        <a:pt x="103028" y="0"/>
                      </a:cubicBezTo>
                      <a:cubicBezTo>
                        <a:pt x="210215" y="0"/>
                        <a:pt x="361367" y="33007"/>
                        <a:pt x="460704" y="55489"/>
                      </a:cubicBezTo>
                      <a:cubicBezTo>
                        <a:pt x="509998" y="55489"/>
                        <a:pt x="549959" y="95450"/>
                        <a:pt x="549959" y="144744"/>
                      </a:cubicBezTo>
                      <a:lnTo>
                        <a:pt x="549959" y="144744"/>
                      </a:lnTo>
                      <a:cubicBezTo>
                        <a:pt x="549959" y="194038"/>
                        <a:pt x="509998" y="233999"/>
                        <a:pt x="460704" y="233999"/>
                      </a:cubicBezTo>
                      <a:cubicBezTo>
                        <a:pt x="341872" y="240862"/>
                        <a:pt x="224824" y="228170"/>
                        <a:pt x="104208" y="254589"/>
                      </a:cubicBezTo>
                      <a:cubicBezTo>
                        <a:pt x="54914" y="254589"/>
                        <a:pt x="197" y="200022"/>
                        <a:pt x="0" y="157591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/>
                  <a:endParaRPr lang="en-US" sz="1546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92" name="Rounded Rectangle 90"/>
                <p:cNvSpPr/>
                <p:nvPr/>
              </p:nvSpPr>
              <p:spPr>
                <a:xfrm rot="5166090">
                  <a:off x="633098" y="1957323"/>
                  <a:ext cx="427502" cy="136456"/>
                </a:xfrm>
                <a:prstGeom prst="roundRect">
                  <a:avLst>
                    <a:gd name="adj" fmla="val 50000"/>
                  </a:avLst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/>
                  <a:endParaRPr lang="en-US" sz="1546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93" name="Rounded Rectangle 91"/>
                <p:cNvSpPr/>
                <p:nvPr/>
              </p:nvSpPr>
              <p:spPr>
                <a:xfrm rot="9394240">
                  <a:off x="761766" y="1750155"/>
                  <a:ext cx="427502" cy="136456"/>
                </a:xfrm>
                <a:prstGeom prst="roundRect">
                  <a:avLst>
                    <a:gd name="adj" fmla="val 50000"/>
                  </a:avLst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/>
                  <a:endParaRPr lang="en-US" sz="1546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94" name="Rounded Rectangle 92"/>
                <p:cNvSpPr/>
                <p:nvPr/>
              </p:nvSpPr>
              <p:spPr>
                <a:xfrm rot="11920148">
                  <a:off x="1048821" y="1969074"/>
                  <a:ext cx="427502" cy="136456"/>
                </a:xfrm>
                <a:prstGeom prst="roundRect">
                  <a:avLst>
                    <a:gd name="adj" fmla="val 50000"/>
                  </a:avLst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/>
                  <a:endParaRPr lang="en-US" sz="1546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95" name="Freeform 93"/>
                <p:cNvSpPr/>
                <p:nvPr/>
              </p:nvSpPr>
              <p:spPr>
                <a:xfrm rot="3584975">
                  <a:off x="556145" y="1354609"/>
                  <a:ext cx="333377" cy="626271"/>
                </a:xfrm>
                <a:custGeom>
                  <a:avLst/>
                  <a:gdLst>
                    <a:gd name="connsiteX0" fmla="*/ 245269 w 333375"/>
                    <a:gd name="connsiteY0" fmla="*/ 64294 h 626269"/>
                    <a:gd name="connsiteX1" fmla="*/ 166688 w 333375"/>
                    <a:gd name="connsiteY1" fmla="*/ 0 h 626269"/>
                    <a:gd name="connsiteX2" fmla="*/ 195263 w 333375"/>
                    <a:gd name="connsiteY2" fmla="*/ 145256 h 626269"/>
                    <a:gd name="connsiteX3" fmla="*/ 59531 w 333375"/>
                    <a:gd name="connsiteY3" fmla="*/ 109538 h 626269"/>
                    <a:gd name="connsiteX4" fmla="*/ 142875 w 333375"/>
                    <a:gd name="connsiteY4" fmla="*/ 235744 h 626269"/>
                    <a:gd name="connsiteX5" fmla="*/ 0 w 333375"/>
                    <a:gd name="connsiteY5" fmla="*/ 266700 h 626269"/>
                    <a:gd name="connsiteX6" fmla="*/ 135731 w 333375"/>
                    <a:gd name="connsiteY6" fmla="*/ 328613 h 626269"/>
                    <a:gd name="connsiteX7" fmla="*/ 33338 w 333375"/>
                    <a:gd name="connsiteY7" fmla="*/ 433388 h 626269"/>
                    <a:gd name="connsiteX8" fmla="*/ 169069 w 333375"/>
                    <a:gd name="connsiteY8" fmla="*/ 414338 h 626269"/>
                    <a:gd name="connsiteX9" fmla="*/ 121444 w 333375"/>
                    <a:gd name="connsiteY9" fmla="*/ 564356 h 626269"/>
                    <a:gd name="connsiteX10" fmla="*/ 247650 w 333375"/>
                    <a:gd name="connsiteY10" fmla="*/ 483394 h 626269"/>
                    <a:gd name="connsiteX11" fmla="*/ 269081 w 333375"/>
                    <a:gd name="connsiteY11" fmla="*/ 626269 h 626269"/>
                    <a:gd name="connsiteX12" fmla="*/ 333375 w 333375"/>
                    <a:gd name="connsiteY12" fmla="*/ 511969 h 626269"/>
                    <a:gd name="connsiteX13" fmla="*/ 333375 w 333375"/>
                    <a:gd name="connsiteY13" fmla="*/ 440531 h 626269"/>
                    <a:gd name="connsiteX14" fmla="*/ 276225 w 333375"/>
                    <a:gd name="connsiteY14" fmla="*/ 395288 h 626269"/>
                    <a:gd name="connsiteX15" fmla="*/ 245269 w 333375"/>
                    <a:gd name="connsiteY15" fmla="*/ 64294 h 626269"/>
                    <a:gd name="connsiteX0" fmla="*/ 245269 w 333375"/>
                    <a:gd name="connsiteY0" fmla="*/ 64294 h 626269"/>
                    <a:gd name="connsiteX1" fmla="*/ 166688 w 333375"/>
                    <a:gd name="connsiteY1" fmla="*/ 0 h 626269"/>
                    <a:gd name="connsiteX2" fmla="*/ 195263 w 333375"/>
                    <a:gd name="connsiteY2" fmla="*/ 145256 h 626269"/>
                    <a:gd name="connsiteX3" fmla="*/ 59531 w 333375"/>
                    <a:gd name="connsiteY3" fmla="*/ 109538 h 626269"/>
                    <a:gd name="connsiteX4" fmla="*/ 142875 w 333375"/>
                    <a:gd name="connsiteY4" fmla="*/ 235744 h 626269"/>
                    <a:gd name="connsiteX5" fmla="*/ 0 w 333375"/>
                    <a:gd name="connsiteY5" fmla="*/ 266700 h 626269"/>
                    <a:gd name="connsiteX6" fmla="*/ 135731 w 333375"/>
                    <a:gd name="connsiteY6" fmla="*/ 328613 h 626269"/>
                    <a:gd name="connsiteX7" fmla="*/ 33338 w 333375"/>
                    <a:gd name="connsiteY7" fmla="*/ 433388 h 626269"/>
                    <a:gd name="connsiteX8" fmla="*/ 169069 w 333375"/>
                    <a:gd name="connsiteY8" fmla="*/ 414338 h 626269"/>
                    <a:gd name="connsiteX9" fmla="*/ 121444 w 333375"/>
                    <a:gd name="connsiteY9" fmla="*/ 564356 h 626269"/>
                    <a:gd name="connsiteX10" fmla="*/ 247650 w 333375"/>
                    <a:gd name="connsiteY10" fmla="*/ 483394 h 626269"/>
                    <a:gd name="connsiteX11" fmla="*/ 269081 w 333375"/>
                    <a:gd name="connsiteY11" fmla="*/ 626269 h 626269"/>
                    <a:gd name="connsiteX12" fmla="*/ 333375 w 333375"/>
                    <a:gd name="connsiteY12" fmla="*/ 511969 h 626269"/>
                    <a:gd name="connsiteX13" fmla="*/ 333375 w 333375"/>
                    <a:gd name="connsiteY13" fmla="*/ 440531 h 626269"/>
                    <a:gd name="connsiteX14" fmla="*/ 276225 w 333375"/>
                    <a:gd name="connsiteY14" fmla="*/ 395288 h 626269"/>
                    <a:gd name="connsiteX15" fmla="*/ 245269 w 333375"/>
                    <a:gd name="connsiteY15" fmla="*/ 64294 h 626269"/>
                    <a:gd name="connsiteX0" fmla="*/ 245269 w 333375"/>
                    <a:gd name="connsiteY0" fmla="*/ 64294 h 626269"/>
                    <a:gd name="connsiteX1" fmla="*/ 166688 w 333375"/>
                    <a:gd name="connsiteY1" fmla="*/ 0 h 626269"/>
                    <a:gd name="connsiteX2" fmla="*/ 195263 w 333375"/>
                    <a:gd name="connsiteY2" fmla="*/ 145256 h 626269"/>
                    <a:gd name="connsiteX3" fmla="*/ 59531 w 333375"/>
                    <a:gd name="connsiteY3" fmla="*/ 109538 h 626269"/>
                    <a:gd name="connsiteX4" fmla="*/ 142875 w 333375"/>
                    <a:gd name="connsiteY4" fmla="*/ 235744 h 626269"/>
                    <a:gd name="connsiteX5" fmla="*/ 0 w 333375"/>
                    <a:gd name="connsiteY5" fmla="*/ 266700 h 626269"/>
                    <a:gd name="connsiteX6" fmla="*/ 135731 w 333375"/>
                    <a:gd name="connsiteY6" fmla="*/ 328613 h 626269"/>
                    <a:gd name="connsiteX7" fmla="*/ 33338 w 333375"/>
                    <a:gd name="connsiteY7" fmla="*/ 433388 h 626269"/>
                    <a:gd name="connsiteX8" fmla="*/ 169069 w 333375"/>
                    <a:gd name="connsiteY8" fmla="*/ 414338 h 626269"/>
                    <a:gd name="connsiteX9" fmla="*/ 121444 w 333375"/>
                    <a:gd name="connsiteY9" fmla="*/ 564356 h 626269"/>
                    <a:gd name="connsiteX10" fmla="*/ 247650 w 333375"/>
                    <a:gd name="connsiteY10" fmla="*/ 483394 h 626269"/>
                    <a:gd name="connsiteX11" fmla="*/ 269081 w 333375"/>
                    <a:gd name="connsiteY11" fmla="*/ 626269 h 626269"/>
                    <a:gd name="connsiteX12" fmla="*/ 333375 w 333375"/>
                    <a:gd name="connsiteY12" fmla="*/ 511969 h 626269"/>
                    <a:gd name="connsiteX13" fmla="*/ 333375 w 333375"/>
                    <a:gd name="connsiteY13" fmla="*/ 440531 h 626269"/>
                    <a:gd name="connsiteX14" fmla="*/ 276225 w 333375"/>
                    <a:gd name="connsiteY14" fmla="*/ 395288 h 626269"/>
                    <a:gd name="connsiteX15" fmla="*/ 245269 w 333375"/>
                    <a:gd name="connsiteY15" fmla="*/ 64294 h 626269"/>
                    <a:gd name="connsiteX0" fmla="*/ 245269 w 333375"/>
                    <a:gd name="connsiteY0" fmla="*/ 64294 h 626269"/>
                    <a:gd name="connsiteX1" fmla="*/ 166688 w 333375"/>
                    <a:gd name="connsiteY1" fmla="*/ 0 h 626269"/>
                    <a:gd name="connsiteX2" fmla="*/ 195263 w 333375"/>
                    <a:gd name="connsiteY2" fmla="*/ 145256 h 626269"/>
                    <a:gd name="connsiteX3" fmla="*/ 59531 w 333375"/>
                    <a:gd name="connsiteY3" fmla="*/ 109538 h 626269"/>
                    <a:gd name="connsiteX4" fmla="*/ 142875 w 333375"/>
                    <a:gd name="connsiteY4" fmla="*/ 235744 h 626269"/>
                    <a:gd name="connsiteX5" fmla="*/ 0 w 333375"/>
                    <a:gd name="connsiteY5" fmla="*/ 266700 h 626269"/>
                    <a:gd name="connsiteX6" fmla="*/ 135731 w 333375"/>
                    <a:gd name="connsiteY6" fmla="*/ 328613 h 626269"/>
                    <a:gd name="connsiteX7" fmla="*/ 33338 w 333375"/>
                    <a:gd name="connsiteY7" fmla="*/ 433388 h 626269"/>
                    <a:gd name="connsiteX8" fmla="*/ 169069 w 333375"/>
                    <a:gd name="connsiteY8" fmla="*/ 414338 h 626269"/>
                    <a:gd name="connsiteX9" fmla="*/ 121444 w 333375"/>
                    <a:gd name="connsiteY9" fmla="*/ 564356 h 626269"/>
                    <a:gd name="connsiteX10" fmla="*/ 247650 w 333375"/>
                    <a:gd name="connsiteY10" fmla="*/ 483394 h 626269"/>
                    <a:gd name="connsiteX11" fmla="*/ 269081 w 333375"/>
                    <a:gd name="connsiteY11" fmla="*/ 626269 h 626269"/>
                    <a:gd name="connsiteX12" fmla="*/ 333375 w 333375"/>
                    <a:gd name="connsiteY12" fmla="*/ 511969 h 626269"/>
                    <a:gd name="connsiteX13" fmla="*/ 333375 w 333375"/>
                    <a:gd name="connsiteY13" fmla="*/ 440531 h 626269"/>
                    <a:gd name="connsiteX14" fmla="*/ 276225 w 333375"/>
                    <a:gd name="connsiteY14" fmla="*/ 395288 h 626269"/>
                    <a:gd name="connsiteX15" fmla="*/ 245269 w 333375"/>
                    <a:gd name="connsiteY15" fmla="*/ 64294 h 62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33375" h="626269">
                      <a:moveTo>
                        <a:pt x="245269" y="64294"/>
                      </a:moveTo>
                      <a:lnTo>
                        <a:pt x="166688" y="0"/>
                      </a:lnTo>
                      <a:lnTo>
                        <a:pt x="195263" y="145256"/>
                      </a:lnTo>
                      <a:lnTo>
                        <a:pt x="59531" y="109538"/>
                      </a:lnTo>
                      <a:lnTo>
                        <a:pt x="142875" y="235744"/>
                      </a:lnTo>
                      <a:lnTo>
                        <a:pt x="0" y="266700"/>
                      </a:lnTo>
                      <a:lnTo>
                        <a:pt x="135731" y="328613"/>
                      </a:lnTo>
                      <a:lnTo>
                        <a:pt x="33338" y="433388"/>
                      </a:lnTo>
                      <a:lnTo>
                        <a:pt x="169069" y="414338"/>
                      </a:lnTo>
                      <a:lnTo>
                        <a:pt x="121444" y="564356"/>
                      </a:lnTo>
                      <a:lnTo>
                        <a:pt x="247650" y="483394"/>
                      </a:lnTo>
                      <a:lnTo>
                        <a:pt x="269081" y="626269"/>
                      </a:lnTo>
                      <a:lnTo>
                        <a:pt x="333375" y="511969"/>
                      </a:lnTo>
                      <a:lnTo>
                        <a:pt x="333375" y="440531"/>
                      </a:lnTo>
                      <a:cubicBezTo>
                        <a:pt x="311944" y="439738"/>
                        <a:pt x="280988" y="436562"/>
                        <a:pt x="276225" y="395288"/>
                      </a:cubicBezTo>
                      <a:lnTo>
                        <a:pt x="245269" y="64294"/>
                      </a:ln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/>
                  <a:endParaRPr lang="en-US" sz="1546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418601" y="4993655"/>
                <a:ext cx="765409" cy="294632"/>
                <a:chOff x="289601" y="4942218"/>
                <a:chExt cx="1401724" cy="539571"/>
              </a:xfrm>
            </p:grpSpPr>
            <p:sp>
              <p:nvSpPr>
                <p:cNvPr id="96" name="Freeform 78"/>
                <p:cNvSpPr>
                  <a:spLocks noEditPoints="1"/>
                </p:cNvSpPr>
                <p:nvPr/>
              </p:nvSpPr>
              <p:spPr bwMode="auto">
                <a:xfrm flipH="1">
                  <a:off x="1006195" y="4942218"/>
                  <a:ext cx="685130" cy="535189"/>
                </a:xfrm>
                <a:custGeom>
                  <a:avLst/>
                  <a:gdLst>
                    <a:gd name="T0" fmla="*/ 2147483647 w 265"/>
                    <a:gd name="T1" fmla="*/ 2147483647 h 207"/>
                    <a:gd name="T2" fmla="*/ 2147483647 w 265"/>
                    <a:gd name="T3" fmla="*/ 2147483647 h 207"/>
                    <a:gd name="T4" fmla="*/ 2147483647 w 265"/>
                    <a:gd name="T5" fmla="*/ 2147483647 h 207"/>
                    <a:gd name="T6" fmla="*/ 2147483647 w 265"/>
                    <a:gd name="T7" fmla="*/ 2147483647 h 207"/>
                    <a:gd name="T8" fmla="*/ 2147483647 w 265"/>
                    <a:gd name="T9" fmla="*/ 2147483647 h 207"/>
                    <a:gd name="T10" fmla="*/ 2147483647 w 265"/>
                    <a:gd name="T11" fmla="*/ 2147483647 h 207"/>
                    <a:gd name="T12" fmla="*/ 2147483647 w 265"/>
                    <a:gd name="T13" fmla="*/ 2147483647 h 207"/>
                    <a:gd name="T14" fmla="*/ 2147483647 w 265"/>
                    <a:gd name="T15" fmla="*/ 2147483647 h 207"/>
                    <a:gd name="T16" fmla="*/ 2147483647 w 265"/>
                    <a:gd name="T17" fmla="*/ 2147483647 h 207"/>
                    <a:gd name="T18" fmla="*/ 2147483647 w 265"/>
                    <a:gd name="T19" fmla="*/ 2147483647 h 207"/>
                    <a:gd name="T20" fmla="*/ 2147483647 w 265"/>
                    <a:gd name="T21" fmla="*/ 2147483647 h 207"/>
                    <a:gd name="T22" fmla="*/ 2147483647 w 265"/>
                    <a:gd name="T23" fmla="*/ 2147483647 h 207"/>
                    <a:gd name="T24" fmla="*/ 2147483647 w 265"/>
                    <a:gd name="T25" fmla="*/ 2147483647 h 207"/>
                    <a:gd name="T26" fmla="*/ 2147483647 w 265"/>
                    <a:gd name="T27" fmla="*/ 2147483647 h 207"/>
                    <a:gd name="T28" fmla="*/ 2147483647 w 265"/>
                    <a:gd name="T29" fmla="*/ 2147483647 h 207"/>
                    <a:gd name="T30" fmla="*/ 2147483647 w 265"/>
                    <a:gd name="T31" fmla="*/ 2147483647 h 207"/>
                    <a:gd name="T32" fmla="*/ 2147483647 w 265"/>
                    <a:gd name="T33" fmla="*/ 2147483647 h 207"/>
                    <a:gd name="T34" fmla="*/ 2147483647 w 265"/>
                    <a:gd name="T35" fmla="*/ 2147483647 h 207"/>
                    <a:gd name="T36" fmla="*/ 2147483647 w 265"/>
                    <a:gd name="T37" fmla="*/ 2147483647 h 207"/>
                    <a:gd name="T38" fmla="*/ 2147483647 w 265"/>
                    <a:gd name="T39" fmla="*/ 2147483647 h 207"/>
                    <a:gd name="T40" fmla="*/ 2147483647 w 265"/>
                    <a:gd name="T41" fmla="*/ 2147483647 h 207"/>
                    <a:gd name="T42" fmla="*/ 2147483647 w 265"/>
                    <a:gd name="T43" fmla="*/ 2147483647 h 207"/>
                    <a:gd name="T44" fmla="*/ 2147483647 w 265"/>
                    <a:gd name="T45" fmla="*/ 2147483647 h 207"/>
                    <a:gd name="T46" fmla="*/ 2147483647 w 265"/>
                    <a:gd name="T47" fmla="*/ 2147483647 h 207"/>
                    <a:gd name="T48" fmla="*/ 2147483647 w 265"/>
                    <a:gd name="T49" fmla="*/ 2147483647 h 207"/>
                    <a:gd name="T50" fmla="*/ 0 w 265"/>
                    <a:gd name="T51" fmla="*/ 2147483647 h 207"/>
                    <a:gd name="T52" fmla="*/ 2147483647 w 265"/>
                    <a:gd name="T53" fmla="*/ 2147483647 h 207"/>
                    <a:gd name="T54" fmla="*/ 2147483647 w 265"/>
                    <a:gd name="T55" fmla="*/ 2147483647 h 207"/>
                    <a:gd name="T56" fmla="*/ 2147483647 w 265"/>
                    <a:gd name="T57" fmla="*/ 2147483647 h 207"/>
                    <a:gd name="T58" fmla="*/ 2147483647 w 265"/>
                    <a:gd name="T59" fmla="*/ 2147483647 h 207"/>
                    <a:gd name="T60" fmla="*/ 2147483647 w 265"/>
                    <a:gd name="T61" fmla="*/ 2147483647 h 207"/>
                    <a:gd name="T62" fmla="*/ 2147483647 w 265"/>
                    <a:gd name="T63" fmla="*/ 2147483647 h 207"/>
                    <a:gd name="T64" fmla="*/ 2147483647 w 265"/>
                    <a:gd name="T65" fmla="*/ 2147483647 h 207"/>
                    <a:gd name="T66" fmla="*/ 2147483647 w 265"/>
                    <a:gd name="T67" fmla="*/ 0 h 207"/>
                    <a:gd name="T68" fmla="*/ 2147483647 w 265"/>
                    <a:gd name="T69" fmla="*/ 2147483647 h 207"/>
                    <a:gd name="T70" fmla="*/ 2147483647 w 265"/>
                    <a:gd name="T71" fmla="*/ 2147483647 h 207"/>
                    <a:gd name="T72" fmla="*/ 2147483647 w 265"/>
                    <a:gd name="T73" fmla="*/ 2147483647 h 207"/>
                    <a:gd name="T74" fmla="*/ 2147483647 w 265"/>
                    <a:gd name="T75" fmla="*/ 2147483647 h 207"/>
                    <a:gd name="T76" fmla="*/ 2147483647 w 265"/>
                    <a:gd name="T77" fmla="*/ 2147483647 h 207"/>
                    <a:gd name="T78" fmla="*/ 2147483647 w 265"/>
                    <a:gd name="T79" fmla="*/ 2147483647 h 207"/>
                    <a:gd name="T80" fmla="*/ 2147483647 w 265"/>
                    <a:gd name="T81" fmla="*/ 2147483647 h 207"/>
                    <a:gd name="T82" fmla="*/ 2147483647 w 265"/>
                    <a:gd name="T83" fmla="*/ 2147483647 h 207"/>
                    <a:gd name="T84" fmla="*/ 2147483647 w 265"/>
                    <a:gd name="T85" fmla="*/ 2147483647 h 207"/>
                    <a:gd name="T86" fmla="*/ 2147483647 w 265"/>
                    <a:gd name="T87" fmla="*/ 2147483647 h 207"/>
                    <a:gd name="T88" fmla="*/ 2147483647 w 265"/>
                    <a:gd name="T89" fmla="*/ 2147483647 h 207"/>
                    <a:gd name="T90" fmla="*/ 2147483647 w 265"/>
                    <a:gd name="T91" fmla="*/ 2147483647 h 207"/>
                    <a:gd name="T92" fmla="*/ 2147483647 w 265"/>
                    <a:gd name="T93" fmla="*/ 2147483647 h 207"/>
                    <a:gd name="T94" fmla="*/ 2147483647 w 265"/>
                    <a:gd name="T95" fmla="*/ 2147483647 h 207"/>
                    <a:gd name="T96" fmla="*/ 2147483647 w 265"/>
                    <a:gd name="T97" fmla="*/ 2147483647 h 207"/>
                    <a:gd name="T98" fmla="*/ 2147483647 w 265"/>
                    <a:gd name="T99" fmla="*/ 2147483647 h 207"/>
                    <a:gd name="T100" fmla="*/ 2147483647 w 265"/>
                    <a:gd name="T101" fmla="*/ 2147483647 h 207"/>
                    <a:gd name="T102" fmla="*/ 2147483647 w 265"/>
                    <a:gd name="T103" fmla="*/ 2147483647 h 207"/>
                    <a:gd name="T104" fmla="*/ 2147483647 w 265"/>
                    <a:gd name="T105" fmla="*/ 2147483647 h 207"/>
                    <a:gd name="T106" fmla="*/ 2147483647 w 265"/>
                    <a:gd name="T107" fmla="*/ 2147483647 h 207"/>
                    <a:gd name="T108" fmla="*/ 2147483647 w 265"/>
                    <a:gd name="T109" fmla="*/ 2147483647 h 207"/>
                    <a:gd name="T110" fmla="*/ 2147483647 w 265"/>
                    <a:gd name="T111" fmla="*/ 2147483647 h 207"/>
                    <a:gd name="T112" fmla="*/ 2147483647 w 265"/>
                    <a:gd name="T113" fmla="*/ 2147483647 h 207"/>
                    <a:gd name="T114" fmla="*/ 2147483647 w 265"/>
                    <a:gd name="T115" fmla="*/ 2147483647 h 207"/>
                    <a:gd name="T116" fmla="*/ 2147483647 w 265"/>
                    <a:gd name="T117" fmla="*/ 2147483647 h 207"/>
                    <a:gd name="T118" fmla="*/ 2147483647 w 265"/>
                    <a:gd name="T119" fmla="*/ 2147483647 h 20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65"/>
                    <a:gd name="T181" fmla="*/ 0 h 207"/>
                    <a:gd name="T182" fmla="*/ 265 w 265"/>
                    <a:gd name="T183" fmla="*/ 207 h 20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65" h="207">
                      <a:moveTo>
                        <a:pt x="209" y="186"/>
                      </a:moveTo>
                      <a:cubicBezTo>
                        <a:pt x="211" y="195"/>
                        <a:pt x="203" y="202"/>
                        <a:pt x="198" y="203"/>
                      </a:cubicBezTo>
                      <a:cubicBezTo>
                        <a:pt x="194" y="204"/>
                        <a:pt x="190" y="204"/>
                        <a:pt x="187" y="204"/>
                      </a:cubicBezTo>
                      <a:cubicBezTo>
                        <a:pt x="187" y="204"/>
                        <a:pt x="188" y="203"/>
                        <a:pt x="189" y="202"/>
                      </a:cubicBezTo>
                      <a:cubicBezTo>
                        <a:pt x="192" y="198"/>
                        <a:pt x="193" y="192"/>
                        <a:pt x="192" y="187"/>
                      </a:cubicBezTo>
                      <a:cubicBezTo>
                        <a:pt x="189" y="170"/>
                        <a:pt x="186" y="155"/>
                        <a:pt x="185" y="146"/>
                      </a:cubicBezTo>
                      <a:cubicBezTo>
                        <a:pt x="201" y="136"/>
                        <a:pt x="201" y="136"/>
                        <a:pt x="201" y="136"/>
                      </a:cubicBezTo>
                      <a:cubicBezTo>
                        <a:pt x="202" y="142"/>
                        <a:pt x="204" y="162"/>
                        <a:pt x="209" y="186"/>
                      </a:cubicBezTo>
                      <a:close/>
                      <a:moveTo>
                        <a:pt x="51" y="49"/>
                      </a:moveTo>
                      <a:cubicBezTo>
                        <a:pt x="53" y="45"/>
                        <a:pt x="56" y="41"/>
                        <a:pt x="59" y="36"/>
                      </a:cubicBezTo>
                      <a:cubicBezTo>
                        <a:pt x="51" y="36"/>
                        <a:pt x="43" y="36"/>
                        <a:pt x="34" y="36"/>
                      </a:cubicBezTo>
                      <a:cubicBezTo>
                        <a:pt x="25" y="36"/>
                        <a:pt x="19" y="44"/>
                        <a:pt x="19" y="49"/>
                      </a:cubicBezTo>
                      <a:cubicBezTo>
                        <a:pt x="30" y="50"/>
                        <a:pt x="41" y="50"/>
                        <a:pt x="51" y="49"/>
                      </a:cubicBezTo>
                      <a:close/>
                      <a:moveTo>
                        <a:pt x="260" y="191"/>
                      </a:moveTo>
                      <a:cubicBezTo>
                        <a:pt x="254" y="198"/>
                        <a:pt x="233" y="205"/>
                        <a:pt x="223" y="176"/>
                      </a:cubicBezTo>
                      <a:cubicBezTo>
                        <a:pt x="220" y="168"/>
                        <a:pt x="212" y="141"/>
                        <a:pt x="207" y="124"/>
                      </a:cubicBezTo>
                      <a:cubicBezTo>
                        <a:pt x="178" y="143"/>
                        <a:pt x="178" y="143"/>
                        <a:pt x="178" y="143"/>
                      </a:cubicBezTo>
                      <a:cubicBezTo>
                        <a:pt x="180" y="152"/>
                        <a:pt x="182" y="169"/>
                        <a:pt x="186" y="188"/>
                      </a:cubicBezTo>
                      <a:cubicBezTo>
                        <a:pt x="188" y="197"/>
                        <a:pt x="180" y="204"/>
                        <a:pt x="175" y="205"/>
                      </a:cubicBezTo>
                      <a:cubicBezTo>
                        <a:pt x="161" y="207"/>
                        <a:pt x="151" y="207"/>
                        <a:pt x="151" y="207"/>
                      </a:cubicBezTo>
                      <a:cubicBezTo>
                        <a:pt x="146" y="206"/>
                        <a:pt x="140" y="202"/>
                        <a:pt x="139" y="197"/>
                      </a:cubicBezTo>
                      <a:cubicBezTo>
                        <a:pt x="125" y="149"/>
                        <a:pt x="125" y="149"/>
                        <a:pt x="125" y="149"/>
                      </a:cubicBezTo>
                      <a:cubicBezTo>
                        <a:pt x="95" y="143"/>
                        <a:pt x="73" y="123"/>
                        <a:pt x="65" y="110"/>
                      </a:cubicBezTo>
                      <a:cubicBezTo>
                        <a:pt x="13" y="103"/>
                        <a:pt x="13" y="103"/>
                        <a:pt x="13" y="103"/>
                      </a:cubicBezTo>
                      <a:cubicBezTo>
                        <a:pt x="7" y="103"/>
                        <a:pt x="2" y="98"/>
                        <a:pt x="1" y="93"/>
                      </a:cubicBezTo>
                      <a:cubicBezTo>
                        <a:pt x="1" y="93"/>
                        <a:pt x="1" y="84"/>
                        <a:pt x="0" y="69"/>
                      </a:cubicBezTo>
                      <a:cubicBezTo>
                        <a:pt x="0" y="64"/>
                        <a:pt x="6" y="55"/>
                        <a:pt x="15" y="55"/>
                      </a:cubicBezTo>
                      <a:cubicBezTo>
                        <a:pt x="31" y="56"/>
                        <a:pt x="46" y="56"/>
                        <a:pt x="55" y="55"/>
                      </a:cubicBezTo>
                      <a:cubicBezTo>
                        <a:pt x="60" y="45"/>
                        <a:pt x="67" y="33"/>
                        <a:pt x="79" y="21"/>
                      </a:cubicBezTo>
                      <a:cubicBezTo>
                        <a:pt x="79" y="21"/>
                        <a:pt x="79" y="21"/>
                        <a:pt x="79" y="21"/>
                      </a:cubicBezTo>
                      <a:cubicBezTo>
                        <a:pt x="73" y="16"/>
                        <a:pt x="65" y="11"/>
                        <a:pt x="52" y="10"/>
                      </a:cubicBezTo>
                      <a:cubicBezTo>
                        <a:pt x="51" y="13"/>
                        <a:pt x="47" y="15"/>
                        <a:pt x="40" y="15"/>
                      </a:cubicBezTo>
                      <a:cubicBezTo>
                        <a:pt x="31" y="15"/>
                        <a:pt x="21" y="8"/>
                        <a:pt x="21" y="8"/>
                      </a:cubicBezTo>
                      <a:cubicBezTo>
                        <a:pt x="21" y="8"/>
                        <a:pt x="31" y="0"/>
                        <a:pt x="40" y="0"/>
                      </a:cubicBezTo>
                      <a:cubicBezTo>
                        <a:pt x="46" y="0"/>
                        <a:pt x="50" y="2"/>
                        <a:pt x="52" y="5"/>
                      </a:cubicBezTo>
                      <a:cubicBezTo>
                        <a:pt x="67" y="6"/>
                        <a:pt x="77" y="11"/>
                        <a:pt x="85" y="16"/>
                      </a:cubicBezTo>
                      <a:cubicBezTo>
                        <a:pt x="99" y="8"/>
                        <a:pt x="119" y="10"/>
                        <a:pt x="143" y="20"/>
                      </a:cubicBezTo>
                      <a:cubicBezTo>
                        <a:pt x="135" y="27"/>
                        <a:pt x="128" y="38"/>
                        <a:pt x="125" y="45"/>
                      </a:cubicBezTo>
                      <a:cubicBezTo>
                        <a:pt x="125" y="47"/>
                        <a:pt x="124" y="49"/>
                        <a:pt x="124" y="51"/>
                      </a:cubicBezTo>
                      <a:cubicBezTo>
                        <a:pt x="124" y="60"/>
                        <a:pt x="131" y="74"/>
                        <a:pt x="144" y="91"/>
                      </a:cubicBezTo>
                      <a:cubicBezTo>
                        <a:pt x="145" y="92"/>
                        <a:pt x="146" y="92"/>
                        <a:pt x="148" y="92"/>
                      </a:cubicBezTo>
                      <a:cubicBezTo>
                        <a:pt x="149" y="92"/>
                        <a:pt x="150" y="92"/>
                        <a:pt x="151" y="91"/>
                      </a:cubicBezTo>
                      <a:cubicBezTo>
                        <a:pt x="153" y="90"/>
                        <a:pt x="153" y="87"/>
                        <a:pt x="151" y="85"/>
                      </a:cubicBezTo>
                      <a:cubicBezTo>
                        <a:pt x="140" y="70"/>
                        <a:pt x="133" y="58"/>
                        <a:pt x="133" y="51"/>
                      </a:cubicBezTo>
                      <a:cubicBezTo>
                        <a:pt x="133" y="50"/>
                        <a:pt x="133" y="49"/>
                        <a:pt x="134" y="48"/>
                      </a:cubicBezTo>
                      <a:cubicBezTo>
                        <a:pt x="137" y="40"/>
                        <a:pt x="146" y="27"/>
                        <a:pt x="155" y="21"/>
                      </a:cubicBezTo>
                      <a:cubicBezTo>
                        <a:pt x="157" y="20"/>
                        <a:pt x="159" y="19"/>
                        <a:pt x="160" y="19"/>
                      </a:cubicBezTo>
                      <a:cubicBezTo>
                        <a:pt x="167" y="16"/>
                        <a:pt x="181" y="18"/>
                        <a:pt x="198" y="25"/>
                      </a:cubicBezTo>
                      <a:cubicBezTo>
                        <a:pt x="202" y="24"/>
                        <a:pt x="224" y="20"/>
                        <a:pt x="233" y="40"/>
                      </a:cubicBezTo>
                      <a:cubicBezTo>
                        <a:pt x="238" y="51"/>
                        <a:pt x="255" y="92"/>
                        <a:pt x="253" y="108"/>
                      </a:cubicBezTo>
                      <a:cubicBezTo>
                        <a:pt x="251" y="123"/>
                        <a:pt x="245" y="149"/>
                        <a:pt x="244" y="156"/>
                      </a:cubicBezTo>
                      <a:cubicBezTo>
                        <a:pt x="241" y="171"/>
                        <a:pt x="240" y="181"/>
                        <a:pt x="244" y="184"/>
                      </a:cubicBezTo>
                      <a:cubicBezTo>
                        <a:pt x="251" y="189"/>
                        <a:pt x="255" y="182"/>
                        <a:pt x="253" y="173"/>
                      </a:cubicBezTo>
                      <a:cubicBezTo>
                        <a:pt x="264" y="173"/>
                        <a:pt x="264" y="173"/>
                        <a:pt x="264" y="173"/>
                      </a:cubicBezTo>
                      <a:cubicBezTo>
                        <a:pt x="265" y="180"/>
                        <a:pt x="264" y="186"/>
                        <a:pt x="260" y="191"/>
                      </a:cubicBezTo>
                      <a:close/>
                      <a:moveTo>
                        <a:pt x="233" y="102"/>
                      </a:moveTo>
                      <a:cubicBezTo>
                        <a:pt x="233" y="100"/>
                        <a:pt x="231" y="99"/>
                        <a:pt x="229" y="99"/>
                      </a:cubicBezTo>
                      <a:cubicBezTo>
                        <a:pt x="227" y="99"/>
                        <a:pt x="226" y="101"/>
                        <a:pt x="226" y="102"/>
                      </a:cubicBezTo>
                      <a:cubicBezTo>
                        <a:pt x="226" y="104"/>
                        <a:pt x="228" y="106"/>
                        <a:pt x="230" y="106"/>
                      </a:cubicBezTo>
                      <a:cubicBezTo>
                        <a:pt x="231" y="106"/>
                        <a:pt x="233" y="104"/>
                        <a:pt x="233" y="1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97" name="Freeform 94"/>
                <p:cNvSpPr>
                  <a:spLocks noEditPoints="1"/>
                </p:cNvSpPr>
                <p:nvPr/>
              </p:nvSpPr>
              <p:spPr bwMode="auto">
                <a:xfrm>
                  <a:off x="289601" y="4959735"/>
                  <a:ext cx="724528" cy="522054"/>
                </a:xfrm>
                <a:custGeom>
                  <a:avLst/>
                  <a:gdLst>
                    <a:gd name="T0" fmla="*/ 2147483647 w 280"/>
                    <a:gd name="T1" fmla="*/ 2147483647 h 202"/>
                    <a:gd name="T2" fmla="*/ 2147483647 w 280"/>
                    <a:gd name="T3" fmla="*/ 2147483647 h 202"/>
                    <a:gd name="T4" fmla="*/ 2147483647 w 280"/>
                    <a:gd name="T5" fmla="*/ 2147483647 h 202"/>
                    <a:gd name="T6" fmla="*/ 2147483647 w 280"/>
                    <a:gd name="T7" fmla="*/ 2147483647 h 202"/>
                    <a:gd name="T8" fmla="*/ 2147483647 w 280"/>
                    <a:gd name="T9" fmla="*/ 2147483647 h 202"/>
                    <a:gd name="T10" fmla="*/ 2147483647 w 280"/>
                    <a:gd name="T11" fmla="*/ 2147483647 h 202"/>
                    <a:gd name="T12" fmla="*/ 2147483647 w 280"/>
                    <a:gd name="T13" fmla="*/ 2147483647 h 202"/>
                    <a:gd name="T14" fmla="*/ 2147483647 w 280"/>
                    <a:gd name="T15" fmla="*/ 2147483647 h 202"/>
                    <a:gd name="T16" fmla="*/ 2147483647 w 280"/>
                    <a:gd name="T17" fmla="*/ 2147483647 h 202"/>
                    <a:gd name="T18" fmla="*/ 2147483647 w 280"/>
                    <a:gd name="T19" fmla="*/ 2147483647 h 202"/>
                    <a:gd name="T20" fmla="*/ 2147483647 w 280"/>
                    <a:gd name="T21" fmla="*/ 2147483647 h 202"/>
                    <a:gd name="T22" fmla="*/ 2147483647 w 280"/>
                    <a:gd name="T23" fmla="*/ 2147483647 h 202"/>
                    <a:gd name="T24" fmla="*/ 2147483647 w 280"/>
                    <a:gd name="T25" fmla="*/ 2147483647 h 202"/>
                    <a:gd name="T26" fmla="*/ 2147483647 w 280"/>
                    <a:gd name="T27" fmla="*/ 2147483647 h 202"/>
                    <a:gd name="T28" fmla="*/ 2147483647 w 280"/>
                    <a:gd name="T29" fmla="*/ 2147483647 h 202"/>
                    <a:gd name="T30" fmla="*/ 2147483647 w 280"/>
                    <a:gd name="T31" fmla="*/ 2147483647 h 202"/>
                    <a:gd name="T32" fmla="*/ 2147483647 w 280"/>
                    <a:gd name="T33" fmla="*/ 2147483647 h 202"/>
                    <a:gd name="T34" fmla="*/ 2147483647 w 280"/>
                    <a:gd name="T35" fmla="*/ 2147483647 h 202"/>
                    <a:gd name="T36" fmla="*/ 2147483647 w 280"/>
                    <a:gd name="T37" fmla="*/ 2147483647 h 202"/>
                    <a:gd name="T38" fmla="*/ 2147483647 w 280"/>
                    <a:gd name="T39" fmla="*/ 2147483647 h 202"/>
                    <a:gd name="T40" fmla="*/ 2147483647 w 280"/>
                    <a:gd name="T41" fmla="*/ 2147483647 h 202"/>
                    <a:gd name="T42" fmla="*/ 2147483647 w 280"/>
                    <a:gd name="T43" fmla="*/ 2147483647 h 202"/>
                    <a:gd name="T44" fmla="*/ 2147483647 w 280"/>
                    <a:gd name="T45" fmla="*/ 2147483647 h 202"/>
                    <a:gd name="T46" fmla="*/ 2147483647 w 280"/>
                    <a:gd name="T47" fmla="*/ 2147483647 h 202"/>
                    <a:gd name="T48" fmla="*/ 2147483647 w 280"/>
                    <a:gd name="T49" fmla="*/ 2147483647 h 202"/>
                    <a:gd name="T50" fmla="*/ 2147483647 w 280"/>
                    <a:gd name="T51" fmla="*/ 2147483647 h 202"/>
                    <a:gd name="T52" fmla="*/ 2147483647 w 280"/>
                    <a:gd name="T53" fmla="*/ 2147483647 h 202"/>
                    <a:gd name="T54" fmla="*/ 2147483647 w 280"/>
                    <a:gd name="T55" fmla="*/ 2147483647 h 202"/>
                    <a:gd name="T56" fmla="*/ 2147483647 w 280"/>
                    <a:gd name="T57" fmla="*/ 2147483647 h 202"/>
                    <a:gd name="T58" fmla="*/ 2147483647 w 280"/>
                    <a:gd name="T59" fmla="*/ 2147483647 h 202"/>
                    <a:gd name="T60" fmla="*/ 2147483647 w 280"/>
                    <a:gd name="T61" fmla="*/ 2147483647 h 202"/>
                    <a:gd name="T62" fmla="*/ 2147483647 w 280"/>
                    <a:gd name="T63" fmla="*/ 2147483647 h 202"/>
                    <a:gd name="T64" fmla="*/ 2147483647 w 280"/>
                    <a:gd name="T65" fmla="*/ 2147483647 h 202"/>
                    <a:gd name="T66" fmla="*/ 2147483647 w 280"/>
                    <a:gd name="T67" fmla="*/ 2147483647 h 202"/>
                    <a:gd name="T68" fmla="*/ 2147483647 w 280"/>
                    <a:gd name="T69" fmla="*/ 2147483647 h 202"/>
                    <a:gd name="T70" fmla="*/ 2147483647 w 280"/>
                    <a:gd name="T71" fmla="*/ 2147483647 h 202"/>
                    <a:gd name="T72" fmla="*/ 2147483647 w 280"/>
                    <a:gd name="T73" fmla="*/ 2147483647 h 202"/>
                    <a:gd name="T74" fmla="*/ 2147483647 w 280"/>
                    <a:gd name="T75" fmla="*/ 0 h 202"/>
                    <a:gd name="T76" fmla="*/ 2147483647 w 280"/>
                    <a:gd name="T77" fmla="*/ 2147483647 h 202"/>
                    <a:gd name="T78" fmla="*/ 2147483647 w 280"/>
                    <a:gd name="T79" fmla="*/ 2147483647 h 202"/>
                    <a:gd name="T80" fmla="*/ 2147483647 w 280"/>
                    <a:gd name="T81" fmla="*/ 2147483647 h 202"/>
                    <a:gd name="T82" fmla="*/ 2147483647 w 280"/>
                    <a:gd name="T83" fmla="*/ 2147483647 h 202"/>
                    <a:gd name="T84" fmla="*/ 2147483647 w 280"/>
                    <a:gd name="T85" fmla="*/ 2147483647 h 202"/>
                    <a:gd name="T86" fmla="*/ 2147483647 w 280"/>
                    <a:gd name="T87" fmla="*/ 2147483647 h 202"/>
                    <a:gd name="T88" fmla="*/ 2147483647 w 280"/>
                    <a:gd name="T89" fmla="*/ 2147483647 h 202"/>
                    <a:gd name="T90" fmla="*/ 2147483647 w 280"/>
                    <a:gd name="T91" fmla="*/ 2147483647 h 202"/>
                    <a:gd name="T92" fmla="*/ 2147483647 w 280"/>
                    <a:gd name="T93" fmla="*/ 2147483647 h 202"/>
                    <a:gd name="T94" fmla="*/ 2147483647 w 280"/>
                    <a:gd name="T95" fmla="*/ 2147483647 h 202"/>
                    <a:gd name="T96" fmla="*/ 2147483647 w 280"/>
                    <a:gd name="T97" fmla="*/ 2147483647 h 202"/>
                    <a:gd name="T98" fmla="*/ 2147483647 w 280"/>
                    <a:gd name="T99" fmla="*/ 2147483647 h 202"/>
                    <a:gd name="T100" fmla="*/ 2147483647 w 280"/>
                    <a:gd name="T101" fmla="*/ 2147483647 h 202"/>
                    <a:gd name="T102" fmla="*/ 2147483647 w 280"/>
                    <a:gd name="T103" fmla="*/ 2147483647 h 202"/>
                    <a:gd name="T104" fmla="*/ 2147483647 w 280"/>
                    <a:gd name="T105" fmla="*/ 2147483647 h 202"/>
                    <a:gd name="T106" fmla="*/ 2147483647 w 280"/>
                    <a:gd name="T107" fmla="*/ 2147483647 h 202"/>
                    <a:gd name="T108" fmla="*/ 2147483647 w 280"/>
                    <a:gd name="T109" fmla="*/ 2147483647 h 202"/>
                    <a:gd name="T110" fmla="*/ 2147483647 w 280"/>
                    <a:gd name="T111" fmla="*/ 2147483647 h 202"/>
                    <a:gd name="T112" fmla="*/ 2147483647 w 280"/>
                    <a:gd name="T113" fmla="*/ 2147483647 h 202"/>
                    <a:gd name="T114" fmla="*/ 2147483647 w 280"/>
                    <a:gd name="T115" fmla="*/ 2147483647 h 202"/>
                    <a:gd name="T116" fmla="*/ 2147483647 w 280"/>
                    <a:gd name="T117" fmla="*/ 2147483647 h 202"/>
                    <a:gd name="T118" fmla="*/ 2147483647 w 280"/>
                    <a:gd name="T119" fmla="*/ 2147483647 h 20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80"/>
                    <a:gd name="T181" fmla="*/ 0 h 202"/>
                    <a:gd name="T182" fmla="*/ 280 w 280"/>
                    <a:gd name="T183" fmla="*/ 202 h 20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80" h="202">
                      <a:moveTo>
                        <a:pt x="68" y="69"/>
                      </a:move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2" y="83"/>
                        <a:pt x="41" y="83"/>
                        <a:pt x="39" y="83"/>
                      </a:cubicBezTo>
                      <a:cubicBezTo>
                        <a:pt x="36" y="83"/>
                        <a:pt x="33" y="82"/>
                        <a:pt x="31" y="79"/>
                      </a:cubicBezTo>
                      <a:cubicBezTo>
                        <a:pt x="29" y="74"/>
                        <a:pt x="30" y="69"/>
                        <a:pt x="35" y="66"/>
                      </a:cubicBezTo>
                      <a:cubicBezTo>
                        <a:pt x="51" y="57"/>
                        <a:pt x="51" y="57"/>
                        <a:pt x="51" y="57"/>
                      </a:cubicBezTo>
                      <a:lnTo>
                        <a:pt x="68" y="69"/>
                      </a:lnTo>
                      <a:close/>
                      <a:moveTo>
                        <a:pt x="271" y="113"/>
                      </a:moveTo>
                      <a:cubicBezTo>
                        <a:pt x="261" y="118"/>
                        <a:pt x="252" y="111"/>
                        <a:pt x="248" y="105"/>
                      </a:cubicBezTo>
                      <a:cubicBezTo>
                        <a:pt x="245" y="100"/>
                        <a:pt x="239" y="95"/>
                        <a:pt x="232" y="88"/>
                      </a:cubicBezTo>
                      <a:cubicBezTo>
                        <a:pt x="225" y="97"/>
                        <a:pt x="214" y="108"/>
                        <a:pt x="203" y="121"/>
                      </a:cubicBezTo>
                      <a:cubicBezTo>
                        <a:pt x="214" y="191"/>
                        <a:pt x="214" y="191"/>
                        <a:pt x="214" y="191"/>
                      </a:cubicBezTo>
                      <a:cubicBezTo>
                        <a:pt x="214" y="196"/>
                        <a:pt x="211" y="201"/>
                        <a:pt x="206" y="202"/>
                      </a:cubicBezTo>
                      <a:cubicBezTo>
                        <a:pt x="205" y="202"/>
                        <a:pt x="205" y="202"/>
                        <a:pt x="204" y="202"/>
                      </a:cubicBezTo>
                      <a:cubicBezTo>
                        <a:pt x="200" y="202"/>
                        <a:pt x="196" y="199"/>
                        <a:pt x="195" y="194"/>
                      </a:cubicBezTo>
                      <a:cubicBezTo>
                        <a:pt x="185" y="130"/>
                        <a:pt x="185" y="130"/>
                        <a:pt x="185" y="130"/>
                      </a:cubicBezTo>
                      <a:cubicBezTo>
                        <a:pt x="184" y="130"/>
                        <a:pt x="183" y="130"/>
                        <a:pt x="182" y="131"/>
                      </a:cubicBezTo>
                      <a:cubicBezTo>
                        <a:pt x="179" y="131"/>
                        <a:pt x="176" y="131"/>
                        <a:pt x="173" y="131"/>
                      </a:cubicBezTo>
                      <a:cubicBezTo>
                        <a:pt x="182" y="191"/>
                        <a:pt x="182" y="191"/>
                        <a:pt x="182" y="191"/>
                      </a:cubicBezTo>
                      <a:cubicBezTo>
                        <a:pt x="183" y="196"/>
                        <a:pt x="179" y="201"/>
                        <a:pt x="174" y="202"/>
                      </a:cubicBezTo>
                      <a:cubicBezTo>
                        <a:pt x="174" y="202"/>
                        <a:pt x="173" y="202"/>
                        <a:pt x="173" y="202"/>
                      </a:cubicBezTo>
                      <a:cubicBezTo>
                        <a:pt x="168" y="202"/>
                        <a:pt x="164" y="199"/>
                        <a:pt x="164" y="194"/>
                      </a:cubicBezTo>
                      <a:cubicBezTo>
                        <a:pt x="153" y="124"/>
                        <a:pt x="153" y="124"/>
                        <a:pt x="153" y="124"/>
                      </a:cubicBezTo>
                      <a:cubicBezTo>
                        <a:pt x="135" y="113"/>
                        <a:pt x="118" y="92"/>
                        <a:pt x="100" y="67"/>
                      </a:cubicBezTo>
                      <a:cubicBezTo>
                        <a:pt x="75" y="65"/>
                        <a:pt x="75" y="65"/>
                        <a:pt x="75" y="65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15" y="66"/>
                        <a:pt x="15" y="66"/>
                        <a:pt x="15" y="66"/>
                      </a:cubicBezTo>
                      <a:cubicBezTo>
                        <a:pt x="14" y="67"/>
                        <a:pt x="12" y="68"/>
                        <a:pt x="11" y="68"/>
                      </a:cubicBezTo>
                      <a:cubicBezTo>
                        <a:pt x="7" y="68"/>
                        <a:pt x="4" y="66"/>
                        <a:pt x="3" y="63"/>
                      </a:cubicBezTo>
                      <a:cubicBezTo>
                        <a:pt x="0" y="58"/>
                        <a:pt x="2" y="53"/>
                        <a:pt x="6" y="50"/>
                      </a:cubicBezTo>
                      <a:cubicBezTo>
                        <a:pt x="50" y="26"/>
                        <a:pt x="50" y="26"/>
                        <a:pt x="50" y="26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81" y="24"/>
                        <a:pt x="86" y="17"/>
                        <a:pt x="92" y="13"/>
                      </a:cubicBezTo>
                      <a:cubicBezTo>
                        <a:pt x="87" y="12"/>
                        <a:pt x="82" y="11"/>
                        <a:pt x="77" y="10"/>
                      </a:cubicBezTo>
                      <a:cubicBezTo>
                        <a:pt x="76" y="13"/>
                        <a:pt x="72" y="15"/>
                        <a:pt x="65" y="15"/>
                      </a:cubicBezTo>
                      <a:cubicBezTo>
                        <a:pt x="56" y="15"/>
                        <a:pt x="46" y="8"/>
                        <a:pt x="46" y="8"/>
                      </a:cubicBezTo>
                      <a:cubicBezTo>
                        <a:pt x="46" y="8"/>
                        <a:pt x="56" y="0"/>
                        <a:pt x="65" y="0"/>
                      </a:cubicBezTo>
                      <a:cubicBezTo>
                        <a:pt x="72" y="0"/>
                        <a:pt x="76" y="2"/>
                        <a:pt x="77" y="5"/>
                      </a:cubicBezTo>
                      <a:cubicBezTo>
                        <a:pt x="84" y="5"/>
                        <a:pt x="93" y="6"/>
                        <a:pt x="100" y="8"/>
                      </a:cubicBezTo>
                      <a:cubicBezTo>
                        <a:pt x="110" y="4"/>
                        <a:pt x="120" y="6"/>
                        <a:pt x="126" y="10"/>
                      </a:cubicBezTo>
                      <a:cubicBezTo>
                        <a:pt x="139" y="18"/>
                        <a:pt x="151" y="30"/>
                        <a:pt x="161" y="38"/>
                      </a:cubicBezTo>
                      <a:cubicBezTo>
                        <a:pt x="174" y="50"/>
                        <a:pt x="184" y="56"/>
                        <a:pt x="192" y="59"/>
                      </a:cubicBezTo>
                      <a:cubicBezTo>
                        <a:pt x="206" y="52"/>
                        <a:pt x="219" y="44"/>
                        <a:pt x="230" y="39"/>
                      </a:cubicBezTo>
                      <a:cubicBezTo>
                        <a:pt x="232" y="38"/>
                        <a:pt x="232" y="38"/>
                        <a:pt x="232" y="38"/>
                      </a:cubicBezTo>
                      <a:cubicBezTo>
                        <a:pt x="227" y="33"/>
                        <a:pt x="219" y="23"/>
                        <a:pt x="220" y="8"/>
                      </a:cubicBezTo>
                      <a:cubicBezTo>
                        <a:pt x="220" y="3"/>
                        <a:pt x="221" y="4"/>
                        <a:pt x="224" y="8"/>
                      </a:cubicBezTo>
                      <a:cubicBezTo>
                        <a:pt x="228" y="13"/>
                        <a:pt x="237" y="16"/>
                        <a:pt x="241" y="35"/>
                      </a:cubicBezTo>
                      <a:cubicBezTo>
                        <a:pt x="243" y="34"/>
                        <a:pt x="245" y="34"/>
                        <a:pt x="246" y="35"/>
                      </a:cubicBezTo>
                      <a:cubicBezTo>
                        <a:pt x="250" y="27"/>
                        <a:pt x="255" y="18"/>
                        <a:pt x="258" y="9"/>
                      </a:cubicBezTo>
                      <a:cubicBezTo>
                        <a:pt x="261" y="2"/>
                        <a:pt x="262" y="4"/>
                        <a:pt x="262" y="10"/>
                      </a:cubicBezTo>
                      <a:cubicBezTo>
                        <a:pt x="264" y="25"/>
                        <a:pt x="258" y="33"/>
                        <a:pt x="253" y="38"/>
                      </a:cubicBezTo>
                      <a:cubicBezTo>
                        <a:pt x="255" y="40"/>
                        <a:pt x="257" y="43"/>
                        <a:pt x="259" y="45"/>
                      </a:cubicBezTo>
                      <a:cubicBezTo>
                        <a:pt x="269" y="56"/>
                        <a:pt x="270" y="80"/>
                        <a:pt x="275" y="89"/>
                      </a:cubicBezTo>
                      <a:cubicBezTo>
                        <a:pt x="278" y="96"/>
                        <a:pt x="280" y="107"/>
                        <a:pt x="271" y="113"/>
                      </a:cubicBezTo>
                      <a:close/>
                      <a:moveTo>
                        <a:pt x="261" y="71"/>
                      </a:moveTo>
                      <a:cubicBezTo>
                        <a:pt x="261" y="70"/>
                        <a:pt x="259" y="68"/>
                        <a:pt x="258" y="69"/>
                      </a:cubicBezTo>
                      <a:cubicBezTo>
                        <a:pt x="257" y="69"/>
                        <a:pt x="256" y="70"/>
                        <a:pt x="256" y="71"/>
                      </a:cubicBezTo>
                      <a:cubicBezTo>
                        <a:pt x="256" y="73"/>
                        <a:pt x="257" y="74"/>
                        <a:pt x="258" y="74"/>
                      </a:cubicBezTo>
                      <a:cubicBezTo>
                        <a:pt x="260" y="73"/>
                        <a:pt x="261" y="72"/>
                        <a:pt x="261" y="7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437735" y="5471774"/>
                <a:ext cx="713849" cy="392664"/>
                <a:chOff x="389449" y="5480911"/>
                <a:chExt cx="827998" cy="392664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389449" y="5765665"/>
                  <a:ext cx="827998" cy="107910"/>
                  <a:chOff x="486022" y="5810250"/>
                  <a:chExt cx="827998" cy="107910"/>
                </a:xfrm>
              </p:grpSpPr>
              <p:sp>
                <p:nvSpPr>
                  <p:cNvPr id="99" name="Trapezoid 98"/>
                  <p:cNvSpPr/>
                  <p:nvPr/>
                </p:nvSpPr>
                <p:spPr>
                  <a:xfrm>
                    <a:off x="486022" y="5810250"/>
                    <a:ext cx="191455" cy="107910"/>
                  </a:xfrm>
                  <a:prstGeom prst="trapezoid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642732">
                      <a:lnSpc>
                        <a:spcPct val="90000"/>
                      </a:lnSpc>
                    </a:pPr>
                    <a:endParaRPr lang="en-US" sz="2038" b="1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0" name="Trapezoid 99"/>
                  <p:cNvSpPr/>
                  <p:nvPr/>
                </p:nvSpPr>
                <p:spPr>
                  <a:xfrm>
                    <a:off x="698203" y="5810250"/>
                    <a:ext cx="191455" cy="107910"/>
                  </a:xfrm>
                  <a:prstGeom prst="trapezoid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642732">
                      <a:lnSpc>
                        <a:spcPct val="90000"/>
                      </a:lnSpc>
                    </a:pPr>
                    <a:endParaRPr lang="en-US" sz="2038" b="1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1" name="Trapezoid 100"/>
                  <p:cNvSpPr/>
                  <p:nvPr/>
                </p:nvSpPr>
                <p:spPr>
                  <a:xfrm>
                    <a:off x="910384" y="5810250"/>
                    <a:ext cx="191455" cy="107910"/>
                  </a:xfrm>
                  <a:prstGeom prst="trapezoid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642732">
                      <a:lnSpc>
                        <a:spcPct val="90000"/>
                      </a:lnSpc>
                    </a:pPr>
                    <a:endParaRPr lang="en-US" sz="2038" b="1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2" name="Trapezoid 101"/>
                  <p:cNvSpPr/>
                  <p:nvPr/>
                </p:nvSpPr>
                <p:spPr>
                  <a:xfrm>
                    <a:off x="1122565" y="5810250"/>
                    <a:ext cx="191455" cy="107910"/>
                  </a:xfrm>
                  <a:prstGeom prst="trapezoid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642732">
                      <a:lnSpc>
                        <a:spcPct val="90000"/>
                      </a:lnSpc>
                    </a:pPr>
                    <a:endParaRPr lang="en-US" sz="2038" b="1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495540" y="5623288"/>
                  <a:ext cx="615817" cy="107910"/>
                  <a:chOff x="486022" y="5810250"/>
                  <a:chExt cx="615817" cy="107910"/>
                </a:xfrm>
              </p:grpSpPr>
              <p:sp>
                <p:nvSpPr>
                  <p:cNvPr id="105" name="Trapezoid 104"/>
                  <p:cNvSpPr/>
                  <p:nvPr/>
                </p:nvSpPr>
                <p:spPr>
                  <a:xfrm>
                    <a:off x="486022" y="5810250"/>
                    <a:ext cx="191455" cy="107910"/>
                  </a:xfrm>
                  <a:prstGeom prst="trapezoid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642732">
                      <a:lnSpc>
                        <a:spcPct val="90000"/>
                      </a:lnSpc>
                    </a:pPr>
                    <a:endParaRPr lang="en-US" sz="2038" b="1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6" name="Trapezoid 105"/>
                  <p:cNvSpPr/>
                  <p:nvPr/>
                </p:nvSpPr>
                <p:spPr>
                  <a:xfrm>
                    <a:off x="698203" y="5810250"/>
                    <a:ext cx="191455" cy="107910"/>
                  </a:xfrm>
                  <a:prstGeom prst="trapezoid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642732">
                      <a:lnSpc>
                        <a:spcPct val="90000"/>
                      </a:lnSpc>
                    </a:pPr>
                    <a:endParaRPr lang="en-US" sz="2038" b="1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7" name="Trapezoid 106"/>
                  <p:cNvSpPr/>
                  <p:nvPr/>
                </p:nvSpPr>
                <p:spPr>
                  <a:xfrm>
                    <a:off x="910384" y="5810250"/>
                    <a:ext cx="191455" cy="107910"/>
                  </a:xfrm>
                  <a:prstGeom prst="trapezoid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642732">
                      <a:lnSpc>
                        <a:spcPct val="90000"/>
                      </a:lnSpc>
                    </a:pPr>
                    <a:endParaRPr lang="en-US" sz="2038" b="1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601630" y="5480911"/>
                  <a:ext cx="403636" cy="107910"/>
                  <a:chOff x="698203" y="5810250"/>
                  <a:chExt cx="403636" cy="107910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11" name="Trapezoid 110"/>
                  <p:cNvSpPr/>
                  <p:nvPr/>
                </p:nvSpPr>
                <p:spPr>
                  <a:xfrm>
                    <a:off x="698203" y="5810250"/>
                    <a:ext cx="191455" cy="107910"/>
                  </a:xfrm>
                  <a:prstGeom prst="trapezoid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642732">
                      <a:lnSpc>
                        <a:spcPct val="90000"/>
                      </a:lnSpc>
                    </a:pPr>
                    <a:endParaRPr lang="en-US" sz="2038" b="1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2" name="Trapezoid 111"/>
                  <p:cNvSpPr/>
                  <p:nvPr/>
                </p:nvSpPr>
                <p:spPr>
                  <a:xfrm>
                    <a:off x="910384" y="5810250"/>
                    <a:ext cx="191455" cy="107910"/>
                  </a:xfrm>
                  <a:prstGeom prst="trapezoid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642732">
                      <a:lnSpc>
                        <a:spcPct val="90000"/>
                      </a:lnSpc>
                    </a:pPr>
                    <a:endParaRPr lang="en-US" sz="2038" b="1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</p:grpSp>
          <p:cxnSp>
            <p:nvCxnSpPr>
              <p:cNvPr id="66" name="Straight Connector 65"/>
              <p:cNvCxnSpPr/>
              <p:nvPr/>
            </p:nvCxnSpPr>
            <p:spPr bwMode="gray">
              <a:xfrm>
                <a:off x="1240309" y="2268124"/>
                <a:ext cx="1734026" cy="0"/>
              </a:xfrm>
              <a:prstGeom prst="line">
                <a:avLst/>
              </a:prstGeom>
              <a:ln w="31750" cap="rnd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 Placeholder 4"/>
            <p:cNvSpPr txBox="1">
              <a:spLocks/>
            </p:cNvSpPr>
            <p:nvPr/>
          </p:nvSpPr>
          <p:spPr bwMode="gray">
            <a:xfrm>
              <a:off x="1396603" y="1021877"/>
              <a:ext cx="2049764" cy="548640"/>
            </a:xfrm>
            <a:prstGeom prst="snip1Rect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6" rIns="91429" bIns="9144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 defTabSz="642732">
                <a:spcBef>
                  <a:spcPts val="0"/>
                </a:spcBef>
                <a:buClr>
                  <a:srgbClr val="F69322"/>
                </a:buClr>
              </a:pPr>
              <a:r>
                <a:rPr lang="en-US" sz="2038" dirty="0">
                  <a:solidFill>
                    <a:srgbClr val="FFFFFF"/>
                  </a:solidFill>
                  <a:latin typeface="Arial"/>
                </a:rPr>
                <a:t>Top Issues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92404" y="1362506"/>
            <a:ext cx="2733019" cy="5059108"/>
            <a:chOff x="4551294" y="1021879"/>
            <a:chExt cx="2049765" cy="3794331"/>
          </a:xfrm>
        </p:grpSpPr>
        <p:grpSp>
          <p:nvGrpSpPr>
            <p:cNvPr id="4" name="Group 3"/>
            <p:cNvGrpSpPr/>
            <p:nvPr/>
          </p:nvGrpSpPr>
          <p:grpSpPr>
            <a:xfrm>
              <a:off x="4551294" y="1021879"/>
              <a:ext cx="2049765" cy="3794331"/>
              <a:chOff x="5694293" y="1021877"/>
              <a:chExt cx="2049764" cy="3794330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5694293" y="1393371"/>
                <a:ext cx="2048255" cy="3422836"/>
                <a:chOff x="6068391" y="1857828"/>
                <a:chExt cx="2731006" cy="4563781"/>
              </a:xfrm>
            </p:grpSpPr>
            <p:sp>
              <p:nvSpPr>
                <p:cNvPr id="148" name="Freeform 37"/>
                <p:cNvSpPr/>
                <p:nvPr/>
              </p:nvSpPr>
              <p:spPr bwMode="gray">
                <a:xfrm flipV="1">
                  <a:off x="6147593" y="3124995"/>
                  <a:ext cx="992981" cy="966787"/>
                </a:xfrm>
                <a:custGeom>
                  <a:avLst/>
                  <a:gdLst>
                    <a:gd name="connsiteX0" fmla="*/ 0 w 992981"/>
                    <a:gd name="connsiteY0" fmla="*/ 0 h 988218"/>
                    <a:gd name="connsiteX1" fmla="*/ 247650 w 992981"/>
                    <a:gd name="connsiteY1" fmla="*/ 988218 h 988218"/>
                    <a:gd name="connsiteX2" fmla="*/ 745331 w 992981"/>
                    <a:gd name="connsiteY2" fmla="*/ 988218 h 988218"/>
                    <a:gd name="connsiteX3" fmla="*/ 992981 w 992981"/>
                    <a:gd name="connsiteY3" fmla="*/ 2381 h 988218"/>
                    <a:gd name="connsiteX0" fmla="*/ 0 w 992981"/>
                    <a:gd name="connsiteY0" fmla="*/ 0 h 988218"/>
                    <a:gd name="connsiteX1" fmla="*/ 247650 w 992981"/>
                    <a:gd name="connsiteY1" fmla="*/ 988218 h 988218"/>
                    <a:gd name="connsiteX2" fmla="*/ 745331 w 992981"/>
                    <a:gd name="connsiteY2" fmla="*/ 988218 h 988218"/>
                    <a:gd name="connsiteX3" fmla="*/ 992981 w 992981"/>
                    <a:gd name="connsiteY3" fmla="*/ 2381 h 988218"/>
                    <a:gd name="connsiteX4" fmla="*/ 0 w 992981"/>
                    <a:gd name="connsiteY4" fmla="*/ 0 h 988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2981" h="988218">
                      <a:moveTo>
                        <a:pt x="0" y="0"/>
                      </a:moveTo>
                      <a:lnTo>
                        <a:pt x="247650" y="988218"/>
                      </a:lnTo>
                      <a:lnTo>
                        <a:pt x="745331" y="988218"/>
                      </a:lnTo>
                      <a:lnTo>
                        <a:pt x="992981" y="23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42732"/>
                  <a:endParaRPr lang="en-US" sz="1757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 bwMode="gray">
                <a:xfrm>
                  <a:off x="6068391" y="1857828"/>
                  <a:ext cx="2731006" cy="4251422"/>
                </a:xfrm>
                <a:prstGeom prst="rect">
                  <a:avLst/>
                </a:prstGeom>
                <a:noFill/>
                <a:ln w="285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>
                    <a:lnSpc>
                      <a:spcPct val="90000"/>
                    </a:lnSpc>
                  </a:pPr>
                  <a:endParaRPr lang="en-US" sz="2038" b="1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 bwMode="gray">
                <a:xfrm>
                  <a:off x="7171017" y="3866876"/>
                  <a:ext cx="551948" cy="3356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45721" rIns="45721" rtlCol="0" anchor="ctr" anchorCtr="0">
                  <a:spAutoFit/>
                </a:bodyPr>
                <a:lstStyle/>
                <a:p>
                  <a:pPr algn="ctr" defTabSz="642732">
                    <a:lnSpc>
                      <a:spcPct val="90000"/>
                    </a:lnSpc>
                    <a:spcBef>
                      <a:spcPts val="1201"/>
                    </a:spcBef>
                    <a:buClr>
                      <a:srgbClr val="337DBE"/>
                    </a:buClr>
                    <a:buSzPct val="77000"/>
                  </a:pPr>
                  <a:r>
                    <a:rPr lang="en-US" sz="1757" b="1" spc="-79" dirty="0">
                      <a:solidFill>
                        <a:srgbClr val="9A9A9A"/>
                      </a:solidFill>
                      <a:latin typeface="Arial"/>
                    </a:rPr>
                    <a:t>2016</a:t>
                  </a: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 bwMode="gray">
                <a:xfrm>
                  <a:off x="7171016" y="2886107"/>
                  <a:ext cx="551948" cy="3356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45721" rIns="45721" rtlCol="0" anchor="ctr" anchorCtr="0">
                  <a:spAutoFit/>
                </a:bodyPr>
                <a:lstStyle/>
                <a:p>
                  <a:pPr algn="ctr" defTabSz="642732">
                    <a:lnSpc>
                      <a:spcPct val="90000"/>
                    </a:lnSpc>
                    <a:spcBef>
                      <a:spcPts val="1201"/>
                    </a:spcBef>
                    <a:buClr>
                      <a:srgbClr val="337DBE"/>
                    </a:buClr>
                    <a:buSzPct val="77000"/>
                  </a:pPr>
                  <a:r>
                    <a:rPr lang="en-US" sz="1757" b="1" spc="-79" dirty="0">
                      <a:solidFill>
                        <a:srgbClr val="9A9A9A"/>
                      </a:solidFill>
                      <a:latin typeface="Arial"/>
                    </a:rPr>
                    <a:t>2015</a:t>
                  </a:r>
                </a:p>
              </p:txBody>
            </p:sp>
            <p:sp>
              <p:nvSpPr>
                <p:cNvPr id="152" name="Oval 151"/>
                <p:cNvSpPr/>
                <p:nvPr/>
              </p:nvSpPr>
              <p:spPr bwMode="gray">
                <a:xfrm>
                  <a:off x="6411116" y="3798935"/>
                  <a:ext cx="471548" cy="47154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1" rIns="91440" bIns="4572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>
                    <a:lnSpc>
                      <a:spcPct val="90000"/>
                    </a:lnSpc>
                  </a:pPr>
                  <a:r>
                    <a:rPr lang="en-US" sz="1195" b="1" spc="-79" dirty="0">
                      <a:solidFill>
                        <a:srgbClr val="9A9A9A"/>
                      </a:solidFill>
                      <a:latin typeface="Arial"/>
                    </a:rPr>
                    <a:t>500</a:t>
                  </a:r>
                  <a:br>
                    <a:rPr lang="en-US" sz="1195" b="1" spc="-79" dirty="0">
                      <a:solidFill>
                        <a:srgbClr val="9A9A9A"/>
                      </a:solidFill>
                      <a:latin typeface="Arial"/>
                    </a:rPr>
                  </a:br>
                  <a:r>
                    <a:rPr lang="en-US" sz="1195" b="1" spc="-79" dirty="0">
                      <a:solidFill>
                        <a:srgbClr val="9A9A9A"/>
                      </a:solidFill>
                      <a:latin typeface="Arial"/>
                    </a:rPr>
                    <a:t>-11%</a:t>
                  </a:r>
                </a:p>
              </p:txBody>
            </p:sp>
            <p:sp>
              <p:nvSpPr>
                <p:cNvPr id="153" name="Oval 152"/>
                <p:cNvSpPr/>
                <p:nvPr/>
              </p:nvSpPr>
              <p:spPr bwMode="gray">
                <a:xfrm>
                  <a:off x="6178708" y="2585761"/>
                  <a:ext cx="936364" cy="93636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137161" rIns="91440" bIns="4572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>
                    <a:lnSpc>
                      <a:spcPct val="90000"/>
                    </a:lnSpc>
                  </a:pPr>
                  <a:r>
                    <a:rPr lang="en-US" sz="2249" b="1" spc="-79" dirty="0">
                      <a:solidFill>
                        <a:srgbClr val="9A9A9A"/>
                      </a:solidFill>
                      <a:latin typeface="Arial"/>
                    </a:rPr>
                    <a:t>564</a:t>
                  </a:r>
                </a:p>
              </p:txBody>
            </p:sp>
            <p:sp>
              <p:nvSpPr>
                <p:cNvPr id="154" name="Freeform 38"/>
                <p:cNvSpPr/>
                <p:nvPr/>
              </p:nvSpPr>
              <p:spPr bwMode="gray">
                <a:xfrm flipV="1">
                  <a:off x="7750175" y="3124995"/>
                  <a:ext cx="992981" cy="966787"/>
                </a:xfrm>
                <a:custGeom>
                  <a:avLst/>
                  <a:gdLst>
                    <a:gd name="connsiteX0" fmla="*/ 0 w 992981"/>
                    <a:gd name="connsiteY0" fmla="*/ 0 h 988218"/>
                    <a:gd name="connsiteX1" fmla="*/ 247650 w 992981"/>
                    <a:gd name="connsiteY1" fmla="*/ 988218 h 988218"/>
                    <a:gd name="connsiteX2" fmla="*/ 745331 w 992981"/>
                    <a:gd name="connsiteY2" fmla="*/ 988218 h 988218"/>
                    <a:gd name="connsiteX3" fmla="*/ 992981 w 992981"/>
                    <a:gd name="connsiteY3" fmla="*/ 2381 h 988218"/>
                    <a:gd name="connsiteX0" fmla="*/ 0 w 992981"/>
                    <a:gd name="connsiteY0" fmla="*/ 0 h 988218"/>
                    <a:gd name="connsiteX1" fmla="*/ 247650 w 992981"/>
                    <a:gd name="connsiteY1" fmla="*/ 988218 h 988218"/>
                    <a:gd name="connsiteX2" fmla="*/ 745331 w 992981"/>
                    <a:gd name="connsiteY2" fmla="*/ 988218 h 988218"/>
                    <a:gd name="connsiteX3" fmla="*/ 992981 w 992981"/>
                    <a:gd name="connsiteY3" fmla="*/ 2381 h 988218"/>
                    <a:gd name="connsiteX4" fmla="*/ 0 w 992981"/>
                    <a:gd name="connsiteY4" fmla="*/ 0 h 988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2981" h="988218">
                      <a:moveTo>
                        <a:pt x="0" y="0"/>
                      </a:moveTo>
                      <a:lnTo>
                        <a:pt x="247650" y="988218"/>
                      </a:lnTo>
                      <a:lnTo>
                        <a:pt x="745331" y="988218"/>
                      </a:lnTo>
                      <a:lnTo>
                        <a:pt x="992981" y="23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42732"/>
                  <a:endParaRPr lang="en-US" sz="1757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55" name="Oval 154"/>
                <p:cNvSpPr/>
                <p:nvPr/>
              </p:nvSpPr>
              <p:spPr bwMode="gray">
                <a:xfrm>
                  <a:off x="8011318" y="3796011"/>
                  <a:ext cx="495059" cy="46879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1" rIns="91440" bIns="4572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>
                    <a:lnSpc>
                      <a:spcPct val="90000"/>
                    </a:lnSpc>
                  </a:pPr>
                  <a:r>
                    <a:rPr lang="en-US" sz="1195" b="1" spc="-79" dirty="0">
                      <a:solidFill>
                        <a:srgbClr val="9A9A9A"/>
                      </a:solidFill>
                      <a:latin typeface="Arial"/>
                    </a:rPr>
                    <a:t>$20B</a:t>
                  </a:r>
                  <a:br>
                    <a:rPr lang="en-US" sz="1195" b="1" spc="-79" dirty="0">
                      <a:solidFill>
                        <a:srgbClr val="9A9A9A"/>
                      </a:solidFill>
                      <a:latin typeface="Arial"/>
                    </a:rPr>
                  </a:br>
                  <a:r>
                    <a:rPr lang="en-US" sz="1195" b="1" spc="-79" dirty="0">
                      <a:solidFill>
                        <a:srgbClr val="9A9A9A"/>
                      </a:solidFill>
                      <a:latin typeface="Arial"/>
                    </a:rPr>
                    <a:t>-80%</a:t>
                  </a:r>
                </a:p>
              </p:txBody>
            </p:sp>
            <p:sp>
              <p:nvSpPr>
                <p:cNvPr id="156" name="Oval 155"/>
                <p:cNvSpPr/>
                <p:nvPr/>
              </p:nvSpPr>
              <p:spPr bwMode="gray">
                <a:xfrm>
                  <a:off x="7778910" y="2585761"/>
                  <a:ext cx="936364" cy="93636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137161" rIns="91440" bIns="4572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>
                    <a:lnSpc>
                      <a:spcPct val="90000"/>
                    </a:lnSpc>
                  </a:pPr>
                  <a:r>
                    <a:rPr lang="en-US" sz="2249" b="1" spc="-79" dirty="0">
                      <a:solidFill>
                        <a:srgbClr val="9A9A9A"/>
                      </a:solidFill>
                      <a:latin typeface="Arial"/>
                    </a:rPr>
                    <a:t>$101B</a:t>
                  </a:r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 bwMode="gray">
                <a:xfrm>
                  <a:off x="6295350" y="3535575"/>
                  <a:ext cx="703080" cy="2870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45721" rIns="45721" rtlCol="0" anchor="ctr" anchorCtr="0">
                  <a:spAutoFit/>
                </a:bodyPr>
                <a:lstStyle/>
                <a:p>
                  <a:pPr algn="ctr" defTabSz="642732">
                    <a:lnSpc>
                      <a:spcPct val="90000"/>
                    </a:lnSpc>
                    <a:spcBef>
                      <a:spcPts val="1201"/>
                    </a:spcBef>
                    <a:buClr>
                      <a:srgbClr val="337DBE"/>
                    </a:buClr>
                    <a:buSzPct val="77000"/>
                  </a:pPr>
                  <a:r>
                    <a:rPr lang="en-US" sz="1406" b="1" dirty="0">
                      <a:solidFill>
                        <a:srgbClr val="9A9A9A"/>
                      </a:solidFill>
                      <a:latin typeface="Arial"/>
                    </a:rPr>
                    <a:t>DEALS</a:t>
                  </a: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 bwMode="gray">
                <a:xfrm>
                  <a:off x="7908599" y="3535575"/>
                  <a:ext cx="689679" cy="2870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45721" rIns="45721" rtlCol="0" anchor="ctr" anchorCtr="0">
                  <a:spAutoFit/>
                </a:bodyPr>
                <a:lstStyle/>
                <a:p>
                  <a:pPr algn="ctr" defTabSz="642732">
                    <a:lnSpc>
                      <a:spcPct val="90000"/>
                    </a:lnSpc>
                    <a:spcBef>
                      <a:spcPts val="1201"/>
                    </a:spcBef>
                    <a:buClr>
                      <a:srgbClr val="337DBE"/>
                    </a:buClr>
                    <a:buSzPct val="77000"/>
                  </a:pPr>
                  <a:r>
                    <a:rPr lang="en-US" sz="1406" b="1" dirty="0">
                      <a:solidFill>
                        <a:srgbClr val="9A9A9A"/>
                      </a:solidFill>
                      <a:latin typeface="Arial"/>
                    </a:rPr>
                    <a:t>VALUE</a:t>
                  </a:r>
                </a:p>
              </p:txBody>
            </p:sp>
            <p:sp>
              <p:nvSpPr>
                <p:cNvPr id="159" name="TextBox 158"/>
                <p:cNvSpPr txBox="1"/>
                <p:nvPr/>
              </p:nvSpPr>
              <p:spPr bwMode="gray">
                <a:xfrm>
                  <a:off x="6118354" y="2101757"/>
                  <a:ext cx="2068837" cy="4623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45721" rIns="45721" rtlCol="0" anchor="ctr" anchorCtr="0">
                  <a:spAutoFit/>
                </a:bodyPr>
                <a:lstStyle/>
                <a:p>
                  <a:pPr defTabSz="642732">
                    <a:lnSpc>
                      <a:spcPct val="90000"/>
                    </a:lnSpc>
                    <a:spcBef>
                      <a:spcPts val="1201"/>
                    </a:spcBef>
                    <a:buClr>
                      <a:srgbClr val="337DBE"/>
                    </a:buClr>
                    <a:buSzPct val="77000"/>
                  </a:pPr>
                  <a:r>
                    <a:rPr lang="en-US" sz="1336" b="1" dirty="0">
                      <a:solidFill>
                        <a:srgbClr val="9A9A9A"/>
                      </a:solidFill>
                      <a:latin typeface="Arial"/>
                    </a:rPr>
                    <a:t>Insurance-related Deals </a:t>
                  </a:r>
                  <a:br>
                    <a:rPr lang="en-US" sz="1336" b="1" dirty="0">
                      <a:solidFill>
                        <a:srgbClr val="9A9A9A"/>
                      </a:solidFill>
                      <a:latin typeface="Arial"/>
                    </a:rPr>
                  </a:br>
                  <a:r>
                    <a:rPr lang="en-US" sz="1336" b="1" dirty="0">
                      <a:solidFill>
                        <a:srgbClr val="9A9A9A"/>
                      </a:solidFill>
                      <a:latin typeface="Arial"/>
                    </a:rPr>
                    <a:t>Involving U.S. Firms</a:t>
                  </a:r>
                  <a:r>
                    <a:rPr lang="en-US" sz="1336" b="1" baseline="30000" dirty="0">
                      <a:solidFill>
                        <a:srgbClr val="9A9A9A"/>
                      </a:solidFill>
                      <a:latin typeface="Arial"/>
                    </a:rPr>
                    <a:t>2</a:t>
                  </a:r>
                  <a:endParaRPr lang="en-US" sz="1336" b="1" dirty="0">
                    <a:solidFill>
                      <a:srgbClr val="9A9A9A"/>
                    </a:solidFill>
                    <a:latin typeface="Arial"/>
                  </a:endParaRPr>
                </a:p>
              </p:txBody>
            </p:sp>
            <p:sp>
              <p:nvSpPr>
                <p:cNvPr id="160" name="Up Arrow 11"/>
                <p:cNvSpPr/>
                <p:nvPr/>
              </p:nvSpPr>
              <p:spPr bwMode="gray">
                <a:xfrm flipV="1">
                  <a:off x="7222331" y="3278565"/>
                  <a:ext cx="465136" cy="523120"/>
                </a:xfrm>
                <a:prstGeom prst="upArrow">
                  <a:avLst>
                    <a:gd name="adj1" fmla="val 65416"/>
                    <a:gd name="adj2" fmla="val 39761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>
                    <a:lnSpc>
                      <a:spcPct val="90000"/>
                    </a:lnSpc>
                  </a:pPr>
                  <a:endParaRPr lang="en-US" sz="2038" b="1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cxnSp>
              <p:nvCxnSpPr>
                <p:cNvPr id="162" name="Straight Connector 161"/>
                <p:cNvCxnSpPr/>
                <p:nvPr/>
              </p:nvCxnSpPr>
              <p:spPr bwMode="gray">
                <a:xfrm>
                  <a:off x="6184550" y="4434479"/>
                  <a:ext cx="2518720" cy="6879"/>
                </a:xfrm>
                <a:prstGeom prst="line">
                  <a:avLst/>
                </a:prstGeom>
                <a:ln w="31750" cap="rnd">
                  <a:solidFill>
                    <a:schemeClr val="accent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Pentagon 26"/>
                <p:cNvSpPr/>
                <p:nvPr/>
              </p:nvSpPr>
              <p:spPr bwMode="gray">
                <a:xfrm>
                  <a:off x="7073900" y="4567984"/>
                  <a:ext cx="774700" cy="303306"/>
                </a:xfrm>
                <a:prstGeom prst="homePlate">
                  <a:avLst/>
                </a:prstGeom>
                <a:gradFill>
                  <a:gsLst>
                    <a:gs pos="0">
                      <a:schemeClr val="bg1"/>
                    </a:gs>
                    <a:gs pos="75000">
                      <a:schemeClr val="accent5">
                        <a:lumMod val="20000"/>
                        <a:lumOff val="80000"/>
                      </a:schemeClr>
                    </a:gs>
                  </a:gsLst>
                  <a:lin ang="0" scaled="0"/>
                </a:gradFill>
                <a:ln w="19050">
                  <a:gradFill>
                    <a:gsLst>
                      <a:gs pos="0">
                        <a:schemeClr val="bg1"/>
                      </a:gs>
                      <a:gs pos="75000">
                        <a:schemeClr val="accent5"/>
                      </a:gs>
                    </a:gsLst>
                    <a:lin ang="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1" rIns="91440" bIns="4572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2732">
                    <a:lnSpc>
                      <a:spcPct val="90000"/>
                    </a:lnSpc>
                  </a:pPr>
                  <a:r>
                    <a:rPr lang="en-US" sz="1546" b="1" dirty="0">
                      <a:solidFill>
                        <a:srgbClr val="9A9A9A"/>
                      </a:solidFill>
                      <a:latin typeface="Arial"/>
                    </a:rPr>
                    <a:t>$6.3B</a:t>
                  </a:r>
                </a:p>
              </p:txBody>
            </p:sp>
            <p:cxnSp>
              <p:nvCxnSpPr>
                <p:cNvPr id="165" name="Straight Connector 164"/>
                <p:cNvCxnSpPr/>
                <p:nvPr/>
              </p:nvCxnSpPr>
              <p:spPr bwMode="gray">
                <a:xfrm>
                  <a:off x="6184550" y="5146949"/>
                  <a:ext cx="2518720" cy="6879"/>
                </a:xfrm>
                <a:prstGeom prst="line">
                  <a:avLst/>
                </a:prstGeom>
                <a:ln w="31750" cap="rnd">
                  <a:solidFill>
                    <a:schemeClr val="accent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TextBox 165"/>
                <p:cNvSpPr txBox="1"/>
                <p:nvPr/>
              </p:nvSpPr>
              <p:spPr bwMode="gray">
                <a:xfrm>
                  <a:off x="6449229" y="4882662"/>
                  <a:ext cx="531559" cy="2090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45721" rIns="45721" rtlCol="0" anchor="ctr" anchorCtr="0">
                  <a:spAutoFit/>
                </a:bodyPr>
                <a:lstStyle/>
                <a:p>
                  <a:pPr algn="ctr" defTabSz="642732">
                    <a:lnSpc>
                      <a:spcPct val="90000"/>
                    </a:lnSpc>
                    <a:spcBef>
                      <a:spcPts val="1201"/>
                    </a:spcBef>
                    <a:buClr>
                      <a:srgbClr val="337DBE"/>
                    </a:buClr>
                    <a:buSzPct val="77000"/>
                  </a:pPr>
                  <a:r>
                    <a:rPr lang="en-US" sz="843" b="1" dirty="0">
                      <a:solidFill>
                        <a:srgbClr val="9A9A9A"/>
                      </a:solidFill>
                      <a:latin typeface="Arial"/>
                    </a:rPr>
                    <a:t>(JAPAN)</a:t>
                  </a: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 bwMode="gray">
                <a:xfrm>
                  <a:off x="7956457" y="4882662"/>
                  <a:ext cx="717506" cy="2090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45721" rIns="45721" rtlCol="0" anchor="ctr" anchorCtr="0">
                  <a:spAutoFit/>
                </a:bodyPr>
                <a:lstStyle/>
                <a:p>
                  <a:pPr algn="ctr" defTabSz="642732">
                    <a:lnSpc>
                      <a:spcPct val="90000"/>
                    </a:lnSpc>
                    <a:spcBef>
                      <a:spcPts val="1201"/>
                    </a:spcBef>
                    <a:buClr>
                      <a:srgbClr val="337DBE"/>
                    </a:buClr>
                    <a:buSzPct val="77000"/>
                  </a:pPr>
                  <a:r>
                    <a:rPr lang="en-US" sz="843" b="1" dirty="0">
                      <a:solidFill>
                        <a:srgbClr val="9A9A9A"/>
                      </a:solidFill>
                      <a:latin typeface="Arial"/>
                    </a:rPr>
                    <a:t>(BERMUDA)</a:t>
                  </a:r>
                </a:p>
              </p:txBody>
            </p:sp>
            <p:grpSp>
              <p:nvGrpSpPr>
                <p:cNvPr id="168" name="Group 167"/>
                <p:cNvGrpSpPr/>
                <p:nvPr/>
              </p:nvGrpSpPr>
              <p:grpSpPr>
                <a:xfrm>
                  <a:off x="6192190" y="4818150"/>
                  <a:ext cx="922980" cy="1603459"/>
                  <a:chOff x="6242050" y="5049262"/>
                  <a:chExt cx="659634" cy="1145957"/>
                </a:xfrm>
                <a:solidFill>
                  <a:schemeClr val="accent5"/>
                </a:solidFill>
              </p:grpSpPr>
              <p:grpSp>
                <p:nvGrpSpPr>
                  <p:cNvPr id="171" name="Group 170"/>
                  <p:cNvGrpSpPr/>
                  <p:nvPr/>
                </p:nvGrpSpPr>
                <p:grpSpPr>
                  <a:xfrm>
                    <a:off x="6242050" y="5049262"/>
                    <a:ext cx="622300" cy="1145957"/>
                    <a:chOff x="6661150" y="4842093"/>
                    <a:chExt cx="622300" cy="1145957"/>
                  </a:xfrm>
                  <a:grpFill/>
                </p:grpSpPr>
                <p:sp>
                  <p:nvSpPr>
                    <p:cNvPr id="173" name="Block Arc 172"/>
                    <p:cNvSpPr/>
                    <p:nvPr/>
                  </p:nvSpPr>
                  <p:spPr>
                    <a:xfrm>
                      <a:off x="6661150" y="5365750"/>
                      <a:ext cx="622300" cy="622300"/>
                    </a:xfrm>
                    <a:prstGeom prst="blockArc">
                      <a:avLst>
                        <a:gd name="adj1" fmla="val 10800000"/>
                        <a:gd name="adj2" fmla="val 16257290"/>
                        <a:gd name="adj3" fmla="val 19384"/>
                      </a:avLst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42732">
                        <a:lnSpc>
                          <a:spcPct val="90000"/>
                        </a:lnSpc>
                      </a:pPr>
                      <a:endParaRPr lang="en-US" sz="2038" b="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74" name="Block Arc 173"/>
                    <p:cNvSpPr/>
                    <p:nvPr/>
                  </p:nvSpPr>
                  <p:spPr>
                    <a:xfrm flipV="1">
                      <a:off x="6661150" y="4842093"/>
                      <a:ext cx="622300" cy="622300"/>
                    </a:xfrm>
                    <a:prstGeom prst="blockArc">
                      <a:avLst>
                        <a:gd name="adj1" fmla="val 10800000"/>
                        <a:gd name="adj2" fmla="val 16257290"/>
                        <a:gd name="adj3" fmla="val 19384"/>
                      </a:avLst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42732">
                        <a:lnSpc>
                          <a:spcPct val="90000"/>
                        </a:lnSpc>
                      </a:pPr>
                      <a:endParaRPr lang="en-US" sz="2038" b="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172" name="Isosceles Triangle 171"/>
                  <p:cNvSpPr/>
                  <p:nvPr/>
                </p:nvSpPr>
                <p:spPr>
                  <a:xfrm rot="5400000">
                    <a:off x="6463136" y="5442834"/>
                    <a:ext cx="525712" cy="35138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642732">
                      <a:lnSpc>
                        <a:spcPct val="90000"/>
                      </a:lnSpc>
                    </a:pPr>
                    <a:endParaRPr lang="en-US" sz="2038" b="1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169" name="TextBox 168"/>
                <p:cNvSpPr txBox="1"/>
                <p:nvPr/>
              </p:nvSpPr>
              <p:spPr bwMode="gray">
                <a:xfrm>
                  <a:off x="6591813" y="5424698"/>
                  <a:ext cx="412937" cy="4038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45721" rIns="45721" rtlCol="0" anchor="ctr" anchorCtr="0">
                  <a:spAutoFit/>
                </a:bodyPr>
                <a:lstStyle/>
                <a:p>
                  <a:pPr algn="ctr" defTabSz="642732">
                    <a:lnSpc>
                      <a:spcPct val="90000"/>
                    </a:lnSpc>
                    <a:spcBef>
                      <a:spcPts val="1201"/>
                    </a:spcBef>
                    <a:buClr>
                      <a:srgbClr val="337DBE"/>
                    </a:buClr>
                    <a:buSzPct val="77000"/>
                  </a:pPr>
                  <a:r>
                    <a:rPr lang="en-US" sz="2249" b="1" dirty="0">
                      <a:solidFill>
                        <a:srgbClr val="FFFFFF"/>
                      </a:solidFill>
                      <a:latin typeface="Arial"/>
                    </a:rPr>
                    <a:t>25</a:t>
                  </a:r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 bwMode="gray">
                <a:xfrm>
                  <a:off x="7155180" y="5284837"/>
                  <a:ext cx="1577340" cy="6394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27433" tIns="27433" rIns="27433" bIns="27433" rtlCol="0">
                  <a:spAutoFit/>
                </a:bodyPr>
                <a:lstStyle/>
                <a:p>
                  <a:pPr defTabSz="642732">
                    <a:lnSpc>
                      <a:spcPct val="90000"/>
                    </a:lnSpc>
                    <a:spcBef>
                      <a:spcPts val="1201"/>
                    </a:spcBef>
                    <a:buClr>
                      <a:srgbClr val="337DBE"/>
                    </a:buClr>
                    <a:buSzPct val="77000"/>
                    <a:tabLst>
                      <a:tab pos="2510147" algn="r"/>
                    </a:tabLst>
                  </a:pPr>
                  <a:r>
                    <a:rPr lang="en-US" sz="1054" b="1" dirty="0">
                      <a:solidFill>
                        <a:srgbClr val="9A9A9A"/>
                      </a:solidFill>
                      <a:latin typeface="Arial"/>
                    </a:rPr>
                    <a:t>pending or completed M&amp;As involving U.S. insurance companies (2017)</a:t>
                  </a:r>
                  <a:r>
                    <a:rPr lang="en-US" sz="1054" b="1" baseline="30000" dirty="0">
                      <a:solidFill>
                        <a:srgbClr val="9A9A9A"/>
                      </a:solidFill>
                      <a:latin typeface="Arial"/>
                    </a:rPr>
                    <a:t>3</a:t>
                  </a:r>
                </a:p>
              </p:txBody>
            </p:sp>
          </p:grpSp>
          <p:sp>
            <p:nvSpPr>
              <p:cNvPr id="22" name="Text Placeholder 4"/>
              <p:cNvSpPr txBox="1">
                <a:spLocks/>
              </p:cNvSpPr>
              <p:nvPr/>
            </p:nvSpPr>
            <p:spPr bwMode="gray">
              <a:xfrm>
                <a:off x="5694293" y="1021877"/>
                <a:ext cx="2049764" cy="548640"/>
              </a:xfrm>
              <a:prstGeom prst="snip1Rect">
                <a:avLst/>
              </a:prstGeom>
              <a:solidFill>
                <a:schemeClr val="accent5"/>
              </a:solidFill>
              <a:ln w="28575" cap="flat" cmpd="sng" algn="ctr">
                <a:solidFill>
                  <a:schemeClr val="accent5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6" rIns="91429" bIns="9144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indent="0" algn="ctr" fontAlgn="base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None/>
                  <a:defRPr kumimoji="0" sz="2000" b="1" i="0" u="none" strike="noStrike" cap="none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</a:defRPr>
                </a:lvl1pPr>
                <a:lvl2pPr indent="0">
                  <a:buNone/>
                  <a:defRPr sz="2000" b="1"/>
                </a:lvl2pPr>
                <a:lvl3pPr indent="0">
                  <a:buNone/>
                  <a:defRPr b="1"/>
                </a:lvl3pPr>
                <a:lvl4pPr indent="0">
                  <a:buNone/>
                  <a:defRPr sz="1600" b="1"/>
                </a:lvl4pPr>
                <a:lvl5pPr indent="0">
                  <a:buNone/>
                  <a:defRPr sz="1600" b="1"/>
                </a:lvl5pPr>
                <a:lvl6pPr indent="0">
                  <a:buNone/>
                  <a:defRPr sz="1600" b="1"/>
                </a:lvl6pPr>
                <a:lvl7pPr indent="0">
                  <a:buNone/>
                  <a:defRPr sz="1600" b="1"/>
                </a:lvl7pPr>
                <a:lvl8pPr indent="0">
                  <a:buNone/>
                  <a:defRPr sz="1600" b="1"/>
                </a:lvl8pPr>
                <a:lvl9pPr indent="0">
                  <a:buNone/>
                  <a:defRPr sz="1600" b="1"/>
                </a:lvl9pPr>
              </a:lstStyle>
              <a:p>
                <a:pPr defTabSz="642732">
                  <a:spcBef>
                    <a:spcPts val="422"/>
                  </a:spcBef>
                  <a:buClr>
                    <a:srgbClr val="F69322"/>
                  </a:buClr>
                </a:pPr>
                <a:r>
                  <a:rPr lang="en-US" sz="2038" dirty="0">
                    <a:solidFill>
                      <a:srgbClr val="FFFFFF"/>
                    </a:solidFill>
                    <a:latin typeface="Arial"/>
                  </a:rPr>
                  <a:t>Consolidation/M&amp;A</a:t>
                </a: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8765" y="3471093"/>
              <a:ext cx="737680" cy="1585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0246" y="3395179"/>
              <a:ext cx="652329" cy="24386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886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altLang="en-US" sz="2601" dirty="0"/>
              <a:t>The Economy Drives P/C Insurance Industry Premiums</a:t>
            </a:r>
            <a:endParaRPr lang="en-US" altLang="en-US" sz="1546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880622" y="1168066"/>
            <a:ext cx="8454009" cy="396947"/>
          </a:xfrm>
        </p:spPr>
        <p:txBody>
          <a:bodyPr/>
          <a:lstStyle/>
          <a:p>
            <a:r>
              <a:rPr lang="en-US" altLang="en-US" sz="1546" dirty="0"/>
              <a:t>Direct Premium Growth (All P/C Lines) vs. Nominal GDP</a:t>
            </a:r>
            <a:endParaRPr lang="en-US" sz="1546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S&amp;P Global Market Intelligence; U.S. Commerce Dept., Bureau of Economic Analysis; </a:t>
            </a:r>
            <a:r>
              <a:rPr lang="en-US" sz="1054" dirty="0"/>
              <a:t>Insurance Information Institute.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/>
          </p:nvPr>
        </p:nvGraphicFramePr>
        <p:xfrm>
          <a:off x="1880617" y="1880464"/>
          <a:ext cx="8468433" cy="367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PPTShape_1"/>
          <p:cNvSpPr>
            <a:spLocks noChangeArrowheads="1"/>
          </p:cNvSpPr>
          <p:nvPr/>
        </p:nvSpPr>
        <p:spPr bwMode="gray">
          <a:xfrm>
            <a:off x="2605178" y="5636218"/>
            <a:ext cx="7578897" cy="713025"/>
          </a:xfrm>
          <a:prstGeom prst="snip1Rect">
            <a:avLst>
              <a:gd name="adj" fmla="val 36055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lIns="64240" tIns="45700" rIns="64240" bIns="45700" anchor="t"/>
          <a:lstStyle/>
          <a:p>
            <a:pPr algn="ctr" defTabSz="642732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</a:pPr>
            <a:r>
              <a:rPr lang="en-US" sz="1546" b="1" dirty="0">
                <a:solidFill>
                  <a:srgbClr val="FFFFFF"/>
                </a:solidFill>
                <a:latin typeface="Arial"/>
                <a:cs typeface="Arial" charset="0"/>
              </a:rPr>
              <a:t>Direct written premiums track nominal GDP—</a:t>
            </a:r>
            <a:br>
              <a:rPr lang="en-US" sz="1546" b="1" dirty="0">
                <a:solidFill>
                  <a:srgbClr val="FFFFFF"/>
                </a:solidFill>
                <a:latin typeface="Arial"/>
                <a:cs typeface="Arial" charset="0"/>
              </a:rPr>
            </a:br>
            <a:r>
              <a:rPr lang="en-US" sz="1546" b="1" dirty="0">
                <a:solidFill>
                  <a:srgbClr val="FFFFFF"/>
                </a:solidFill>
                <a:latin typeface="Arial"/>
                <a:cs typeface="Arial" charset="0"/>
              </a:rPr>
              <a:t>not quarter by quarter but overall fairly well.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08736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&amp; Personal Lines NPW Growth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Note: Data include state funds beginning in 1998.</a:t>
            </a:r>
          </a:p>
          <a:p>
            <a:r>
              <a:rPr lang="en-US" dirty="0"/>
              <a:t>Sources: A.M. Best; Insurance Information Institute.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/>
          </p:nvPr>
        </p:nvGraphicFramePr>
        <p:xfrm>
          <a:off x="1912704" y="1250880"/>
          <a:ext cx="8366606" cy="423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2482378" y="5497122"/>
            <a:ext cx="7811820" cy="762011"/>
          </a:xfrm>
          <a:prstGeom prst="snip1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lIns="64240" tIns="0" rIns="64240" bIns="45700" anchor="ctr"/>
          <a:lstStyle/>
          <a:p>
            <a:pPr algn="ctr" defTabSz="642732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sz="2038" b="1" dirty="0">
                <a:solidFill>
                  <a:srgbClr val="FFFFFF"/>
                </a:solidFill>
                <a:latin typeface="Arial"/>
              </a:rPr>
              <a:t>Commercial lines is prone to much more </a:t>
            </a:r>
            <a:br>
              <a:rPr lang="en-US" sz="2038" b="1" dirty="0">
                <a:solidFill>
                  <a:srgbClr val="FFFFFF"/>
                </a:solidFill>
                <a:latin typeface="Arial"/>
              </a:rPr>
            </a:br>
            <a:r>
              <a:rPr lang="en-US" sz="2038" b="1" dirty="0">
                <a:solidFill>
                  <a:srgbClr val="FFFFFF"/>
                </a:solidFill>
                <a:latin typeface="Arial"/>
              </a:rPr>
              <a:t>cyclical volatility than personal lines.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30508" y="4415824"/>
            <a:ext cx="833409" cy="259601"/>
          </a:xfrm>
          <a:prstGeom prst="rect">
            <a:avLst/>
          </a:prstGeom>
          <a:noFill/>
        </p:spPr>
        <p:txBody>
          <a:bodyPr wrap="square" lIns="64240" tIns="32120" rIns="64240" bIns="32120" rtlCol="0" anchor="ctr" anchorCtr="0">
            <a:spAutoFit/>
          </a:bodyPr>
          <a:lstStyle/>
          <a:p>
            <a:pPr defTabSz="642732">
              <a:lnSpc>
                <a:spcPct val="90000"/>
              </a:lnSpc>
              <a:spcBef>
                <a:spcPts val="1201"/>
              </a:spcBef>
              <a:buClr>
                <a:srgbClr val="337DBE"/>
              </a:buClr>
              <a:buSzPct val="77000"/>
            </a:pPr>
            <a:r>
              <a:rPr lang="en-US" sz="1406" b="1" dirty="0">
                <a:solidFill>
                  <a:srgbClr val="000000"/>
                </a:solidFill>
                <a:latin typeface="Arial"/>
              </a:rPr>
              <a:t>-1.3%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81641" y="3052296"/>
            <a:ext cx="663675" cy="259601"/>
          </a:xfrm>
          <a:prstGeom prst="rect">
            <a:avLst/>
          </a:prstGeom>
          <a:noFill/>
        </p:spPr>
        <p:txBody>
          <a:bodyPr wrap="square" lIns="64240" tIns="32120" rIns="64240" bIns="32120" rtlCol="0" anchor="ctr" anchorCtr="0">
            <a:spAutoFit/>
          </a:bodyPr>
          <a:lstStyle/>
          <a:p>
            <a:pPr defTabSz="642732">
              <a:lnSpc>
                <a:spcPct val="90000"/>
              </a:lnSpc>
              <a:spcBef>
                <a:spcPts val="1201"/>
              </a:spcBef>
              <a:buClr>
                <a:srgbClr val="337DBE"/>
              </a:buClr>
              <a:buSzPct val="77000"/>
            </a:pPr>
            <a:r>
              <a:rPr lang="en-US" sz="1406" b="1" dirty="0">
                <a:solidFill>
                  <a:srgbClr val="000000"/>
                </a:solidFill>
                <a:latin typeface="Arial"/>
              </a:rPr>
              <a:t>5.7%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18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9932" y="278544"/>
            <a:ext cx="5333012" cy="950976"/>
          </a:xfrm>
        </p:spPr>
        <p:txBody>
          <a:bodyPr/>
          <a:lstStyle/>
          <a:p>
            <a:r>
              <a:rPr lang="en-US" dirty="0"/>
              <a:t>P/C Insurance Industry </a:t>
            </a:r>
            <a:br>
              <a:rPr lang="en-US" dirty="0"/>
            </a:br>
            <a:r>
              <a:rPr lang="en-US" dirty="0"/>
              <a:t>Combined Ratio, 2000-2017*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*Excludes Mortgage &amp; Financial Guaranty insurers 2008-2014.</a:t>
            </a:r>
            <a:br>
              <a:rPr lang="en-US" dirty="0"/>
            </a:br>
            <a:r>
              <a:rPr lang="en-US" dirty="0"/>
              <a:t>Including M&amp;FG, 2008=105.1, 2009=100.7, 2010=102.4, 2011=108.1; 2012:=103.2; 2013: = 96.1; 2014: = 97.0.                              </a:t>
            </a:r>
          </a:p>
          <a:p>
            <a:r>
              <a:rPr lang="en-US" dirty="0"/>
              <a:t>Sources: A.M. Best; ISO, a Verisk Analytics company; I.I.I.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/>
          </p:nvPr>
        </p:nvGraphicFramePr>
        <p:xfrm>
          <a:off x="1726290" y="2467293"/>
          <a:ext cx="8475663" cy="351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8932627" y="1767843"/>
            <a:ext cx="1269324" cy="2280167"/>
            <a:chOff x="1577533" y="2046013"/>
            <a:chExt cx="775142" cy="1863030"/>
          </a:xfrm>
        </p:grpSpPr>
        <p:cxnSp>
          <p:nvCxnSpPr>
            <p:cNvPr id="28" name="Straight Arrow Connector 27"/>
            <p:cNvCxnSpPr/>
            <p:nvPr/>
          </p:nvCxnSpPr>
          <p:spPr bwMode="gray">
            <a:xfrm>
              <a:off x="1965104" y="2643722"/>
              <a:ext cx="0" cy="126532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utoShape 7"/>
            <p:cNvSpPr>
              <a:spLocks noChangeArrowheads="1"/>
            </p:cNvSpPr>
            <p:nvPr/>
          </p:nvSpPr>
          <p:spPr bwMode="gray">
            <a:xfrm>
              <a:off x="1577533" y="2046013"/>
              <a:ext cx="775142" cy="589750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1" bIns="45721" anchor="ctr"/>
            <a:lstStyle/>
            <a:p>
              <a:pPr algn="ctr" defTabSz="642732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</a:pPr>
              <a:r>
                <a:rPr lang="en-US" sz="1195" b="1" dirty="0">
                  <a:solidFill>
                    <a:srgbClr val="FFFFFF"/>
                  </a:solidFill>
                  <a:latin typeface="Arial"/>
                  <a:cs typeface="Arial" charset="0"/>
                </a:rPr>
                <a:t>A return to more usual  underwriting loss.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70741" y="1195565"/>
            <a:ext cx="1326616" cy="3053892"/>
            <a:chOff x="1555198" y="3276791"/>
            <a:chExt cx="1326615" cy="3053891"/>
          </a:xfrm>
        </p:grpSpPr>
        <p:sp>
          <p:nvSpPr>
            <p:cNvPr id="30" name="AutoShape 5"/>
            <p:cNvSpPr>
              <a:spLocks noChangeArrowheads="1"/>
            </p:cNvSpPr>
            <p:nvPr/>
          </p:nvSpPr>
          <p:spPr bwMode="gray">
            <a:xfrm>
              <a:off x="1555198" y="3276791"/>
              <a:ext cx="1326615" cy="795528"/>
            </a:xfrm>
            <a:prstGeom prst="rect">
              <a:avLst/>
            </a:prstGeom>
            <a:solidFill>
              <a:schemeClr val="accent6"/>
            </a:solidFill>
            <a:ln w="28575" algn="ctr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defTabSz="642732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</a:pPr>
              <a:r>
                <a:rPr lang="en-US" sz="1195" b="1" dirty="0">
                  <a:solidFill>
                    <a:srgbClr val="FFFFFF"/>
                  </a:solidFill>
                  <a:latin typeface="Arial"/>
                  <a:cs typeface="Arial" charset="0"/>
                </a:rPr>
                <a:t>Heavy Use of Reinsurance Lowered Net Losses.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gray">
            <a:xfrm>
              <a:off x="2860156" y="4064000"/>
              <a:ext cx="21657" cy="226668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152012" y="1758496"/>
            <a:ext cx="1030597" cy="2280167"/>
            <a:chOff x="2950852" y="3276791"/>
            <a:chExt cx="1030597" cy="1784307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2950852" y="3276791"/>
              <a:ext cx="1030597" cy="795528"/>
            </a:xfrm>
            <a:prstGeom prst="rect">
              <a:avLst/>
            </a:prstGeom>
            <a:solidFill>
              <a:schemeClr val="accent3"/>
            </a:solidFill>
            <a:ln w="28575" algn="ctr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defTabSz="642732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</a:pPr>
              <a:r>
                <a:rPr lang="en-US" sz="1195" b="1" dirty="0">
                  <a:solidFill>
                    <a:srgbClr val="FFFFFF"/>
                  </a:solidFill>
                  <a:latin typeface="Arial"/>
                  <a:cs typeface="Arial" charset="0"/>
                </a:rPr>
                <a:t>Best Combined Ratio Since 1949 (87.6)</a:t>
              </a:r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 bwMode="gray">
            <a:xfrm flipH="1">
              <a:off x="3466150" y="4072319"/>
              <a:ext cx="1" cy="988779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109922" y="1239952"/>
            <a:ext cx="1636019" cy="2234820"/>
            <a:chOff x="6212580" y="1508506"/>
            <a:chExt cx="1636020" cy="2234819"/>
          </a:xfrm>
        </p:grpSpPr>
        <p:sp>
          <p:nvSpPr>
            <p:cNvPr id="39" name="PPTShape_1"/>
            <p:cNvSpPr>
              <a:spLocks noChangeArrowheads="1"/>
            </p:cNvSpPr>
            <p:nvPr/>
          </p:nvSpPr>
          <p:spPr bwMode="gray">
            <a:xfrm>
              <a:off x="6212580" y="1508506"/>
              <a:ext cx="1636020" cy="7955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1" bIns="45721" anchor="ctr"/>
            <a:lstStyle/>
            <a:p>
              <a:pPr algn="ctr" defTabSz="642732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sz="1195" b="1" dirty="0">
                  <a:solidFill>
                    <a:srgbClr val="FFFFFF"/>
                  </a:solidFill>
                  <a:latin typeface="Arial"/>
                  <a:cs typeface="Arial" charset="0"/>
                </a:rPr>
                <a:t>Higher CAT Losses, Shrinking Reserve Releases, Toll of Soft Market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gray">
            <a:xfrm>
              <a:off x="6343650" y="2295525"/>
              <a:ext cx="0" cy="144780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7545957" y="3051483"/>
            <a:ext cx="717052" cy="817929"/>
            <a:chOff x="6616143" y="3296872"/>
            <a:chExt cx="717052" cy="817928"/>
          </a:xfrm>
        </p:grpSpPr>
        <p:sp>
          <p:nvSpPr>
            <p:cNvPr id="42" name="PPTShape_3"/>
            <p:cNvSpPr>
              <a:spLocks noChangeArrowheads="1"/>
            </p:cNvSpPr>
            <p:nvPr/>
          </p:nvSpPr>
          <p:spPr bwMode="gray">
            <a:xfrm>
              <a:off x="6616143" y="3296872"/>
              <a:ext cx="717052" cy="370519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1" bIns="45721" anchor="ctr"/>
            <a:lstStyle/>
            <a:p>
              <a:pPr algn="ctr" defTabSz="642732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sz="1195" b="1" dirty="0">
                  <a:solidFill>
                    <a:srgbClr val="FFFFFF"/>
                  </a:solidFill>
                  <a:latin typeface="Arial"/>
                  <a:cs typeface="Arial" charset="0"/>
                </a:rPr>
                <a:t>Sandy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 bwMode="gray">
            <a:xfrm>
              <a:off x="6816964" y="3629891"/>
              <a:ext cx="0" cy="484909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7950417" y="176873"/>
            <a:ext cx="1893888" cy="4146439"/>
            <a:chOff x="458788" y="1838324"/>
            <a:chExt cx="1893887" cy="4146439"/>
          </a:xfrm>
        </p:grpSpPr>
        <p:cxnSp>
          <p:nvCxnSpPr>
            <p:cNvPr id="57" name="Straight Arrow Connector 56"/>
            <p:cNvCxnSpPr/>
            <p:nvPr/>
          </p:nvCxnSpPr>
          <p:spPr bwMode="gray">
            <a:xfrm>
              <a:off x="1593808" y="2472103"/>
              <a:ext cx="37207" cy="351266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utoShape 7"/>
            <p:cNvSpPr>
              <a:spLocks noChangeArrowheads="1"/>
            </p:cNvSpPr>
            <p:nvPr/>
          </p:nvSpPr>
          <p:spPr bwMode="gray">
            <a:xfrm>
              <a:off x="458788" y="1838324"/>
              <a:ext cx="1893887" cy="797439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1" bIns="45721" anchor="ctr"/>
            <a:lstStyle/>
            <a:p>
              <a:pPr algn="ctr" defTabSz="642732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</a:pPr>
              <a:r>
                <a:rPr lang="en-US" sz="1195" b="1" dirty="0">
                  <a:solidFill>
                    <a:srgbClr val="FFFFFF"/>
                  </a:solidFill>
                  <a:latin typeface="Arial"/>
                  <a:cs typeface="Arial" charset="0"/>
                </a:rPr>
                <a:t>3 Consecutive Years of U/W Profits; 1</a:t>
              </a:r>
              <a:r>
                <a:rPr lang="en-US" sz="1195" b="1" baseline="30000" dirty="0">
                  <a:solidFill>
                    <a:srgbClr val="FFFFFF"/>
                  </a:solidFill>
                  <a:latin typeface="Arial"/>
                  <a:cs typeface="Arial" charset="0"/>
                </a:rPr>
                <a:t>st</a:t>
              </a:r>
              <a:r>
                <a:rPr lang="en-US" sz="1195" b="1" dirty="0">
                  <a:solidFill>
                    <a:srgbClr val="FFFFFF"/>
                  </a:solidFill>
                  <a:latin typeface="Arial"/>
                  <a:cs typeface="Arial" charset="0"/>
                </a:rPr>
                <a:t> time since 1971-73</a:t>
              </a:r>
            </a:p>
          </p:txBody>
        </p:sp>
      </p:grpSp>
      <p:sp>
        <p:nvSpPr>
          <p:cNvPr id="23" name="Rectangle 7"/>
          <p:cNvSpPr>
            <a:spLocks noChangeArrowheads="1"/>
          </p:cNvSpPr>
          <p:nvPr/>
        </p:nvSpPr>
        <p:spPr bwMode="grayWhite">
          <a:xfrm>
            <a:off x="7904484" y="4459907"/>
            <a:ext cx="1417796" cy="771575"/>
          </a:xfrm>
          <a:prstGeom prst="rect">
            <a:avLst/>
          </a:prstGeom>
          <a:noFill/>
          <a:ln w="28575">
            <a:solidFill>
              <a:srgbClr val="337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4240" tIns="32120" rIns="64240" bIns="3212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42732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altLang="en-US" sz="1757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724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/>
          <p:cNvGraphicFramePr>
            <a:graphicFrameLocks/>
          </p:cNvGraphicFramePr>
          <p:nvPr>
            <p:extLst/>
          </p:nvPr>
        </p:nvGraphicFramePr>
        <p:xfrm>
          <a:off x="2002984" y="1476776"/>
          <a:ext cx="8335845" cy="406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P/C Insurer Portfolio Yields,</a:t>
            </a:r>
            <a:br>
              <a:rPr lang="en-US" dirty="0"/>
            </a:br>
            <a:r>
              <a:rPr lang="en-US" dirty="0"/>
              <a:t>2003-2016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Sources: NAIC data, sourced from S&amp;P Global Market Intelligence; Insurance Information Institute.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gray">
          <a:xfrm>
            <a:off x="2002976" y="5257805"/>
            <a:ext cx="8186060" cy="886969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86" tIns="45694" rIns="91386" bIns="91397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buClr>
                <a:srgbClr val="F69322"/>
              </a:buClr>
            </a:pPr>
            <a:r>
              <a:rPr lang="en-US" sz="1898" dirty="0">
                <a:solidFill>
                  <a:srgbClr val="FFFFFF"/>
                </a:solidFill>
                <a:latin typeface="Arial"/>
              </a:rPr>
              <a:t>Even as prevailing rates rise in the next few years, </a:t>
            </a:r>
            <a:br>
              <a:rPr lang="en-US" sz="1898" dirty="0">
                <a:solidFill>
                  <a:srgbClr val="FFFFFF"/>
                </a:solidFill>
                <a:latin typeface="Arial"/>
              </a:rPr>
            </a:br>
            <a:r>
              <a:rPr lang="en-US" sz="1898" dirty="0">
                <a:solidFill>
                  <a:srgbClr val="FFFFFF"/>
                </a:solidFill>
                <a:latin typeface="Arial"/>
              </a:rPr>
              <a:t>portfolio yields are unlikely to rise quickly,</a:t>
            </a:r>
            <a:br>
              <a:rPr lang="en-US" sz="1898" dirty="0">
                <a:solidFill>
                  <a:srgbClr val="FFFFFF"/>
                </a:solidFill>
                <a:latin typeface="Arial"/>
              </a:rPr>
            </a:br>
            <a:r>
              <a:rPr lang="en-US" sz="1898" dirty="0">
                <a:solidFill>
                  <a:srgbClr val="FFFFFF"/>
                </a:solidFill>
                <a:latin typeface="Arial"/>
              </a:rPr>
              <a:t>since low yields of recent years are “baked in” to future returns.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gray">
          <a:xfrm>
            <a:off x="4188073" y="1183306"/>
            <a:ext cx="5899641" cy="886969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86" tIns="45694" rIns="91386" bIns="91397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buClr>
                <a:srgbClr val="F69322"/>
              </a:buClr>
            </a:pPr>
            <a:r>
              <a:rPr lang="en-US" sz="1898" dirty="0">
                <a:solidFill>
                  <a:srgbClr val="FFFFFF"/>
                </a:solidFill>
                <a:latin typeface="Arial"/>
              </a:rPr>
              <a:t>P/C carrier yields have been falling for over a decade, reflecting the long downtrend in prevailing interest rates. </a:t>
            </a:r>
          </a:p>
        </p:txBody>
      </p:sp>
    </p:spTree>
    <p:extLst>
      <p:ext uri="{BB962C8B-B14F-4D97-AF65-F5344CB8AC3E}">
        <p14:creationId xmlns:p14="http://schemas.microsoft.com/office/powerpoint/2010/main" val="262174361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/>
          <p:cNvGraphicFramePr>
            <a:graphicFrameLocks/>
          </p:cNvGraphicFramePr>
          <p:nvPr>
            <p:extLst/>
          </p:nvPr>
        </p:nvGraphicFramePr>
        <p:xfrm>
          <a:off x="1719538" y="1345712"/>
          <a:ext cx="8775942" cy="396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P/C Insurer Profits, 2007-2016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Sources: NAIC data, sourced from S&amp;P Global Market Intelligence; Insurance Information Institute.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gray">
          <a:xfrm>
            <a:off x="1880620" y="4990457"/>
            <a:ext cx="8614856" cy="1304325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86" tIns="45694" rIns="91386" bIns="91397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buClr>
                <a:srgbClr val="F69322"/>
              </a:buClr>
            </a:pPr>
            <a:r>
              <a:rPr lang="en-US" sz="1757" dirty="0">
                <a:solidFill>
                  <a:srgbClr val="FFFFFF"/>
                </a:solidFill>
                <a:latin typeface="Arial"/>
              </a:rPr>
              <a:t>Insurer gains from investments vary from year to year (they plunged in </a:t>
            </a:r>
            <a:br>
              <a:rPr lang="en-US" sz="1757" dirty="0">
                <a:solidFill>
                  <a:srgbClr val="FFFFFF"/>
                </a:solidFill>
                <a:latin typeface="Arial"/>
              </a:rPr>
            </a:br>
            <a:r>
              <a:rPr lang="en-US" sz="1757" dirty="0">
                <a:solidFill>
                  <a:srgbClr val="FFFFFF"/>
                </a:solidFill>
                <a:latin typeface="Arial"/>
              </a:rPr>
              <a:t>2008-09) but in the last decade, excluding the effect of the Great Recession, ranged between $55 billion and $65 billion each year. In contrast, net underwriting gains have not exceeded $21 billion in any year and were actual losses in five of the 10 years.</a:t>
            </a:r>
          </a:p>
        </p:txBody>
      </p:sp>
    </p:spTree>
    <p:extLst>
      <p:ext uri="{BB962C8B-B14F-4D97-AF65-F5344CB8AC3E}">
        <p14:creationId xmlns:p14="http://schemas.microsoft.com/office/powerpoint/2010/main" val="285233237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507277" y="4339533"/>
            <a:ext cx="8491680" cy="112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510" tIns="54253" rIns="108510" bIns="5425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5A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5pPr>
            <a:lvl6pPr marL="772257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6pPr>
            <a:lvl7pPr marL="154451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7pPr>
            <a:lvl8pPr marL="2316770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8pPr>
            <a:lvl9pPr marL="308902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9pPr>
          </a:lstStyle>
          <a:p>
            <a:pPr defTabSz="642732" eaLnBrk="1" hangingPunct="1"/>
            <a:r>
              <a:rPr lang="en-US" altLang="en-US" sz="2249" i="1" kern="0" dirty="0">
                <a:solidFill>
                  <a:srgbClr val="F6F0DE"/>
                </a:solidFill>
                <a:latin typeface="Arial"/>
              </a:rPr>
              <a:t>CATASTROPHE CHANGE</a:t>
            </a:r>
          </a:p>
        </p:txBody>
      </p:sp>
    </p:spTree>
    <p:extLst>
      <p:ext uri="{BB962C8B-B14F-4D97-AF65-F5344CB8AC3E}">
        <p14:creationId xmlns:p14="http://schemas.microsoft.com/office/powerpoint/2010/main" val="64774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42732" fontAlgn="base">
              <a:spcBef>
                <a:spcPct val="0"/>
              </a:spcBef>
              <a:spcAft>
                <a:spcPct val="0"/>
              </a:spcAft>
              <a:defRPr/>
            </a:pPr>
            <a:fld id="{1188F9D2-5B65-4C92-8FFB-3F149C9EBFE1}" type="slidenum">
              <a:rPr lang="en-US" altLang="en-US">
                <a:solidFill>
                  <a:srgbClr val="B6D3E9"/>
                </a:solidFill>
                <a:latin typeface="Arial" charset="0"/>
              </a:rPr>
              <a:pPr defTabSz="642732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dirty="0">
              <a:solidFill>
                <a:srgbClr val="B6D3E9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60120" y="3351344"/>
            <a:ext cx="10320308" cy="138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510" tIns="54253" rIns="108510" bIns="5425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5A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5pPr>
            <a:lvl6pPr marL="772257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6pPr>
            <a:lvl7pPr marL="154451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7pPr>
            <a:lvl8pPr marL="2316770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8pPr>
            <a:lvl9pPr marL="308902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9pPr>
          </a:lstStyle>
          <a:p>
            <a:pPr defTabSz="642732"/>
            <a:r>
              <a:rPr lang="en-US" sz="3304" kern="0" dirty="0">
                <a:latin typeface="Arial"/>
              </a:rPr>
              <a:t>Insurance:</a:t>
            </a:r>
            <a:br>
              <a:rPr lang="en-US" sz="3304" kern="0" dirty="0">
                <a:latin typeface="Arial"/>
              </a:rPr>
            </a:br>
            <a:r>
              <a:rPr lang="en-US" sz="3304" i="1" kern="0" dirty="0">
                <a:latin typeface="Arial"/>
              </a:rPr>
              <a:t>Leading Through Disruption 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960120" y="4933256"/>
            <a:ext cx="10320308" cy="81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510" tIns="54253" rIns="108510" bIns="54253" numCol="1" anchor="t" anchorCtr="0" compatLnSpc="1">
            <a:prstTxWarp prst="textNoShape">
              <a:avLst/>
            </a:prstTxWarp>
          </a:bodyPr>
          <a:lstStyle>
            <a:lvl1pPr marL="386128" indent="-38612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62962" indent="-4826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930641" indent="-38612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2702898" indent="-38612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3475154" indent="-38612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4247411" indent="-386128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5019667" indent="-386128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5791924" indent="-386128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6564180" indent="-386128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42732">
              <a:buNone/>
            </a:pPr>
            <a:r>
              <a:rPr lang="en-US" altLang="en-US" sz="1968" kern="0" spc="49" dirty="0">
                <a:solidFill>
                  <a:srgbClr val="337DBE"/>
                </a:solidFill>
                <a:latin typeface="Arial"/>
              </a:rPr>
              <a:t>SEAN KEVELIGHAN, CHIEF EXECUTIVE OFFICER </a:t>
            </a:r>
            <a:endParaRPr lang="en-US" sz="1968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2228095" y="5603849"/>
            <a:ext cx="7772400" cy="12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2794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42732" fontAlgn="base">
              <a:lnSpc>
                <a:spcPct val="90000"/>
              </a:lnSpc>
              <a:spcBef>
                <a:spcPts val="601"/>
              </a:spcBef>
              <a:spcAft>
                <a:spcPct val="0"/>
              </a:spcAft>
              <a:buClr>
                <a:srgbClr val="FFFFFF"/>
              </a:buClr>
            </a:pPr>
            <a:br>
              <a:rPr lang="en-US" altLang="en-US" sz="1195" spc="49" dirty="0">
                <a:solidFill>
                  <a:srgbClr val="337DBE"/>
                </a:solidFill>
                <a:latin typeface="Arial"/>
              </a:rPr>
            </a:br>
            <a:r>
              <a:rPr lang="en-US" altLang="en-US" sz="1195" spc="49" dirty="0">
                <a:solidFill>
                  <a:srgbClr val="337DBE"/>
                </a:solidFill>
                <a:latin typeface="Arial"/>
                <a:sym typeface="Symbol" panose="05050102010706020507" pitchFamily="18" charset="2"/>
              </a:rPr>
              <a:t>Insurance Information Institute </a:t>
            </a:r>
            <a:r>
              <a:rPr lang="en-US" altLang="en-US" sz="1195" spc="49" dirty="0">
                <a:solidFill>
                  <a:srgbClr val="337DBE"/>
                </a:solidFill>
                <a:latin typeface="Arial"/>
                <a:sym typeface="Wingdings"/>
              </a:rPr>
              <a:t> </a:t>
            </a:r>
            <a:r>
              <a:rPr lang="en-US" altLang="en-US" sz="1195" spc="49" dirty="0">
                <a:solidFill>
                  <a:srgbClr val="337DBE"/>
                </a:solidFill>
                <a:latin typeface="Arial"/>
                <a:sym typeface="Symbol" panose="05050102010706020507" pitchFamily="18" charset="2"/>
              </a:rPr>
              <a:t>110 William Street </a:t>
            </a:r>
            <a:r>
              <a:rPr lang="en-US" altLang="en-US" sz="1195" spc="49" dirty="0">
                <a:solidFill>
                  <a:srgbClr val="337DBE"/>
                </a:solidFill>
                <a:latin typeface="Arial"/>
                <a:sym typeface="Wingdings"/>
              </a:rPr>
              <a:t> </a:t>
            </a:r>
            <a:r>
              <a:rPr lang="en-US" altLang="en-US" sz="1195" spc="49" dirty="0">
                <a:solidFill>
                  <a:srgbClr val="337DBE"/>
                </a:solidFill>
                <a:latin typeface="Arial"/>
                <a:sym typeface="Symbol" panose="05050102010706020507" pitchFamily="18" charset="2"/>
              </a:rPr>
              <a:t>New York, NY 10038 </a:t>
            </a:r>
            <a:br>
              <a:rPr lang="en-US" altLang="en-US" sz="1195" spc="49" dirty="0">
                <a:solidFill>
                  <a:srgbClr val="337DBE"/>
                </a:solidFill>
                <a:latin typeface="Arial"/>
                <a:sym typeface="Symbol" panose="05050102010706020507" pitchFamily="18" charset="2"/>
              </a:rPr>
            </a:br>
            <a:endParaRPr lang="en-US" altLang="en-US" sz="1195" spc="49" dirty="0">
              <a:solidFill>
                <a:srgbClr val="337DBE"/>
              </a:solidFill>
              <a:latin typeface="Arial"/>
            </a:endParaRPr>
          </a:p>
        </p:txBody>
      </p:sp>
      <p:pic>
        <p:nvPicPr>
          <p:cNvPr id="4098" name="Picture 2" descr="Image result for insurance information institut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27" y="1794578"/>
            <a:ext cx="3739578" cy="135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26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0949" y="263324"/>
            <a:ext cx="8658547" cy="1331652"/>
          </a:xfrm>
          <a:prstGeom prst="rect">
            <a:avLst/>
          </a:prstGeom>
          <a:noFill/>
        </p:spPr>
        <p:txBody>
          <a:bodyPr wrap="square" lIns="64240" tIns="32120" rIns="64240" bIns="32120" rtlCol="0">
            <a:noAutofit/>
          </a:bodyPr>
          <a:lstStyle/>
          <a:p>
            <a:pPr defTabSz="642732">
              <a:lnSpc>
                <a:spcPct val="90000"/>
              </a:lnSpc>
              <a:spcBef>
                <a:spcPts val="1201"/>
              </a:spcBef>
              <a:buClr>
                <a:srgbClr val="337DBE"/>
              </a:buClr>
              <a:buSzPct val="77000"/>
            </a:pPr>
            <a:r>
              <a:rPr lang="en-US" sz="2882" dirty="0">
                <a:solidFill>
                  <a:srgbClr val="337DBE"/>
                </a:solidFill>
                <a:latin typeface="Arial"/>
              </a:rPr>
              <a:t>Natural Catastrophe Losses Totaled $175 Billion, </a:t>
            </a:r>
            <a:br>
              <a:rPr lang="en-US" sz="2882" dirty="0">
                <a:solidFill>
                  <a:srgbClr val="337DBE"/>
                </a:solidFill>
                <a:latin typeface="Arial"/>
              </a:rPr>
            </a:br>
            <a:r>
              <a:rPr lang="en-US" sz="2882" dirty="0">
                <a:solidFill>
                  <a:srgbClr val="337DBE"/>
                </a:solidFill>
                <a:latin typeface="Arial"/>
              </a:rPr>
              <a:t>Up From $103 Billion in 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44" r="6123" b="8376"/>
          <a:stretch/>
        </p:blipFill>
        <p:spPr>
          <a:xfrm>
            <a:off x="1884259" y="2037057"/>
            <a:ext cx="8326545" cy="3691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© 2017 Munich Re, Geo Risks Research, NatCatSERVICE. As of February 2017. 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80622" y="1600402"/>
            <a:ext cx="8454009" cy="396947"/>
          </a:xfrm>
        </p:spPr>
        <p:txBody>
          <a:bodyPr/>
          <a:lstStyle/>
          <a:p>
            <a:r>
              <a:rPr lang="en-US" dirty="0"/>
              <a:t>World Natural Catastrophes, 2016</a:t>
            </a:r>
          </a:p>
        </p:txBody>
      </p:sp>
    </p:spTree>
    <p:extLst>
      <p:ext uri="{BB962C8B-B14F-4D97-AF65-F5344CB8AC3E}">
        <p14:creationId xmlns:p14="http://schemas.microsoft.com/office/powerpoint/2010/main" val="3509352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50" r="8139" b="8836"/>
          <a:stretch/>
        </p:blipFill>
        <p:spPr>
          <a:xfrm>
            <a:off x="1275538" y="1679169"/>
            <a:ext cx="9265999" cy="4742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92" y="352355"/>
            <a:ext cx="11230924" cy="666414"/>
          </a:xfrm>
        </p:spPr>
        <p:txBody>
          <a:bodyPr/>
          <a:lstStyle/>
          <a:p>
            <a:r>
              <a:rPr lang="en-US" sz="3233" dirty="0"/>
              <a:t>The Frequency of Extreme Weather Events Is Rising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Number of World Natural Catastrophes, 1980-2016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© 2017 Munich Re, Geo Risks Research, NatCatSERVICE. As of February 2017. </a:t>
            </a:r>
          </a:p>
        </p:txBody>
      </p:sp>
    </p:spTree>
    <p:extLst>
      <p:ext uri="{BB962C8B-B14F-4D97-AF65-F5344CB8AC3E}">
        <p14:creationId xmlns:p14="http://schemas.microsoft.com/office/powerpoint/2010/main" val="2604901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 Claims as a Percent of Total Claims*, </a:t>
            </a:r>
            <a:br>
              <a:rPr lang="en-US" dirty="0"/>
            </a:br>
            <a:r>
              <a:rPr lang="en-US" dirty="0"/>
              <a:t>First Quarter, 2011-2017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*Net of reinsurance and including Loss Adjustment Expenses</a:t>
            </a:r>
            <a:br>
              <a:rPr lang="en-US" dirty="0">
                <a:solidFill>
                  <a:srgbClr val="000000"/>
                </a:solidFill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cs typeface="Arial" charset="0"/>
              </a:rPr>
              <a:t>Sources: </a:t>
            </a:r>
            <a:r>
              <a:rPr lang="en-US" dirty="0">
                <a:solidFill>
                  <a:srgbClr val="000000"/>
                </a:solidFill>
              </a:rPr>
              <a:t>ISO PCS;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Insurance Information Institute calculations.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1920967" y="1312224"/>
          <a:ext cx="8208020" cy="449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1981201" y="5457525"/>
            <a:ext cx="8147786" cy="837255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21848" tIns="60922" rIns="121848" bIns="121863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lnSpc>
                <a:spcPct val="95000"/>
              </a:lnSpc>
              <a:spcBef>
                <a:spcPct val="25000"/>
              </a:spcBef>
              <a:buClr>
                <a:srgbClr val="F69322"/>
              </a:buClr>
            </a:pPr>
            <a:r>
              <a:rPr lang="en-US" sz="1546" dirty="0">
                <a:solidFill>
                  <a:srgbClr val="FFFFFF"/>
                </a:solidFill>
                <a:latin typeface="Arial"/>
                <a:cs typeface="Arial" charset="0"/>
              </a:rPr>
              <a:t>CAT claims are normally a small part of total claims in the first quarter,</a:t>
            </a:r>
            <a:br>
              <a:rPr lang="en-US" sz="1546" dirty="0">
                <a:solidFill>
                  <a:srgbClr val="FFFFFF"/>
                </a:solidFill>
                <a:latin typeface="Arial"/>
                <a:cs typeface="Arial" charset="0"/>
              </a:rPr>
            </a:br>
            <a:r>
              <a:rPr lang="en-US" sz="1546" dirty="0">
                <a:solidFill>
                  <a:srgbClr val="FFFFFF"/>
                </a:solidFill>
                <a:latin typeface="Arial"/>
                <a:cs typeface="Arial" charset="0"/>
              </a:rPr>
              <a:t>but that wasn’t true in 2017. Moreover, although it’s a small sample,</a:t>
            </a:r>
            <a:br>
              <a:rPr lang="en-US" sz="1546" dirty="0">
                <a:solidFill>
                  <a:srgbClr val="FFFFFF"/>
                </a:solidFill>
                <a:latin typeface="Arial"/>
                <a:cs typeface="Arial" charset="0"/>
              </a:rPr>
            </a:br>
            <a:r>
              <a:rPr lang="en-US" sz="1546" dirty="0">
                <a:solidFill>
                  <a:srgbClr val="FFFFFF"/>
                </a:solidFill>
                <a:latin typeface="Arial"/>
                <a:cs typeface="Arial" charset="0"/>
              </a:rPr>
              <a:t>the trend seems to be rising.</a:t>
            </a:r>
          </a:p>
        </p:txBody>
      </p:sp>
    </p:spTree>
    <p:extLst>
      <p:ext uri="{BB962C8B-B14F-4D97-AF65-F5344CB8AC3E}">
        <p14:creationId xmlns:p14="http://schemas.microsoft.com/office/powerpoint/2010/main" val="4128104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Induced Earthquakes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USGS-NEIC ComCat &amp; Oklahoma Geological Survey; preliminary as of July 4, 2017.</a:t>
            </a:r>
          </a:p>
        </p:txBody>
      </p:sp>
      <p:graphicFrame>
        <p:nvGraphicFramePr>
          <p:cNvPr id="7" name="Object 3"/>
          <p:cNvGraphicFramePr>
            <a:graphicFrameLocks/>
          </p:cNvGraphicFramePr>
          <p:nvPr>
            <p:extLst/>
          </p:nvPr>
        </p:nvGraphicFramePr>
        <p:xfrm>
          <a:off x="1996053" y="1384398"/>
          <a:ext cx="8251825" cy="438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2753162" y="3855687"/>
            <a:ext cx="839862" cy="502957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lIns="64240" tIns="45699" rIns="64240" bIns="45699" anchor="ctr"/>
          <a:lstStyle/>
          <a:p>
            <a:pPr algn="ctr" defTabSz="642732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</a:pPr>
            <a:r>
              <a:rPr lang="en-US" sz="1195" b="1" dirty="0">
                <a:solidFill>
                  <a:srgbClr val="FFFFFF"/>
                </a:solidFill>
                <a:latin typeface="Arial"/>
                <a:cs typeface="Arial" charset="0"/>
              </a:rPr>
              <a:t>~1.6/year</a:t>
            </a:r>
          </a:p>
        </p:txBody>
      </p:sp>
      <p:cxnSp>
        <p:nvCxnSpPr>
          <p:cNvPr id="10" name="Straight Arrow Connector 9"/>
          <p:cNvCxnSpPr/>
          <p:nvPr/>
        </p:nvCxnSpPr>
        <p:spPr bwMode="gray">
          <a:xfrm flipH="1">
            <a:off x="2890983" y="4358634"/>
            <a:ext cx="1336" cy="407330"/>
          </a:xfrm>
          <a:prstGeom prst="straightConnector1">
            <a:avLst/>
          </a:prstGeom>
          <a:ln w="28575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2011"/>
          <p:cNvGrpSpPr/>
          <p:nvPr/>
        </p:nvGrpSpPr>
        <p:grpSpPr>
          <a:xfrm>
            <a:off x="6869759" y="3385224"/>
            <a:ext cx="1510441" cy="997803"/>
            <a:chOff x="5653149" y="4196466"/>
            <a:chExt cx="1510441" cy="997803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5653149" y="4196466"/>
              <a:ext cx="1510441" cy="665476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defTabSz="642732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</a:pPr>
              <a:r>
                <a:rPr lang="en-US" sz="1195" b="1" dirty="0">
                  <a:solidFill>
                    <a:srgbClr val="FFFFFF"/>
                  </a:solidFill>
                  <a:latin typeface="Arial"/>
                  <a:cs typeface="Arial" charset="0"/>
                </a:rPr>
                <a:t>Includes 3 quakes M4.0-4.8; </a:t>
              </a:r>
              <a:br>
                <a:rPr lang="en-US" sz="1195" b="1" dirty="0">
                  <a:solidFill>
                    <a:srgbClr val="FFFFFF"/>
                  </a:solidFill>
                  <a:latin typeface="Arial"/>
                  <a:cs typeface="Arial" charset="0"/>
                </a:rPr>
              </a:br>
              <a:r>
                <a:rPr lang="en-US" sz="1195" b="1" dirty="0">
                  <a:solidFill>
                    <a:srgbClr val="FFFFFF"/>
                  </a:solidFill>
                  <a:latin typeface="Arial"/>
                  <a:cs typeface="Arial" charset="0"/>
                </a:rPr>
                <a:t>1 quake M5.6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gray">
            <a:xfrm>
              <a:off x="6408370" y="4853623"/>
              <a:ext cx="0" cy="34064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2014"/>
          <p:cNvGrpSpPr/>
          <p:nvPr/>
        </p:nvGrpSpPr>
        <p:grpSpPr>
          <a:xfrm>
            <a:off x="6498336" y="2595855"/>
            <a:ext cx="2116356" cy="504042"/>
            <a:chOff x="2435844" y="4339869"/>
            <a:chExt cx="2116356" cy="504042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2435844" y="4339869"/>
              <a:ext cx="1642027" cy="504042"/>
            </a:xfrm>
            <a:prstGeom prst="rect">
              <a:avLst/>
            </a:prstGeom>
            <a:solidFill>
              <a:schemeClr val="accent3"/>
            </a:solidFill>
            <a:ln w="28575" algn="ctr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defTabSz="642732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</a:pPr>
              <a:r>
                <a:rPr lang="en-US" sz="1195" b="1" dirty="0">
                  <a:solidFill>
                    <a:srgbClr val="FFFFFF"/>
                  </a:solidFill>
                  <a:latin typeface="Arial"/>
                  <a:cs typeface="Arial" charset="0"/>
                </a:rPr>
                <a:t>Includes 15 quakes M4.0-4.4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gray">
            <a:xfrm>
              <a:off x="4077871" y="4591890"/>
              <a:ext cx="474329" cy="0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2015"/>
          <p:cNvGrpSpPr/>
          <p:nvPr/>
        </p:nvGrpSpPr>
        <p:grpSpPr>
          <a:xfrm>
            <a:off x="6449454" y="1584665"/>
            <a:ext cx="2557220" cy="504042"/>
            <a:chOff x="1757638" y="4513514"/>
            <a:chExt cx="2557220" cy="504042"/>
          </a:xfrm>
        </p:grpSpPr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757638" y="4513514"/>
              <a:ext cx="1642026" cy="504042"/>
            </a:xfrm>
            <a:prstGeom prst="rect">
              <a:avLst/>
            </a:prstGeom>
            <a:solidFill>
              <a:schemeClr val="accent4"/>
            </a:solidFill>
            <a:ln w="28575" algn="ctr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defTabSz="642732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</a:pPr>
              <a:r>
                <a:rPr lang="en-US" sz="1195" b="1" dirty="0">
                  <a:solidFill>
                    <a:srgbClr val="FFFFFF"/>
                  </a:solidFill>
                  <a:latin typeface="Arial"/>
                  <a:cs typeface="Arial" charset="0"/>
                </a:rPr>
                <a:t>Includes 30 quakes M4.0-4.7</a:t>
              </a:r>
            </a:p>
          </p:txBody>
        </p:sp>
        <p:cxnSp>
          <p:nvCxnSpPr>
            <p:cNvPr id="49" name="Straight Arrow Connector 48"/>
            <p:cNvCxnSpPr>
              <a:stCxn id="48" idx="3"/>
            </p:cNvCxnSpPr>
            <p:nvPr/>
          </p:nvCxnSpPr>
          <p:spPr bwMode="gray">
            <a:xfrm>
              <a:off x="3399664" y="4765535"/>
              <a:ext cx="915194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2016"/>
          <p:cNvGrpSpPr/>
          <p:nvPr/>
        </p:nvGrpSpPr>
        <p:grpSpPr>
          <a:xfrm>
            <a:off x="8214946" y="996715"/>
            <a:ext cx="1583474" cy="1439406"/>
            <a:chOff x="7079226" y="1753620"/>
            <a:chExt cx="1583473" cy="1439406"/>
          </a:xfrm>
        </p:grpSpPr>
        <p:cxnSp>
          <p:nvCxnSpPr>
            <p:cNvPr id="54" name="Straight Arrow Connector 53"/>
            <p:cNvCxnSpPr/>
            <p:nvPr/>
          </p:nvCxnSpPr>
          <p:spPr bwMode="gray">
            <a:xfrm>
              <a:off x="8510015" y="2097044"/>
              <a:ext cx="0" cy="1095982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utoShape 6"/>
            <p:cNvSpPr>
              <a:spLocks noChangeArrowheads="1"/>
            </p:cNvSpPr>
            <p:nvPr/>
          </p:nvSpPr>
          <p:spPr bwMode="gray">
            <a:xfrm>
              <a:off x="7079226" y="1753620"/>
              <a:ext cx="1583473" cy="667512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28575" algn="ctr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defTabSz="642732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</a:pPr>
              <a:r>
                <a:rPr lang="en-US" sz="1195" b="1" dirty="0">
                  <a:solidFill>
                    <a:srgbClr val="FFFFFF"/>
                  </a:solidFill>
                  <a:latin typeface="Arial"/>
                  <a:cs typeface="Arial" charset="0"/>
                </a:rPr>
                <a:t>Includes 20 quakes M4.0-5.1; </a:t>
              </a:r>
              <a:br>
                <a:rPr lang="en-US" sz="1195" b="1" dirty="0">
                  <a:solidFill>
                    <a:srgbClr val="FFFFFF"/>
                  </a:solidFill>
                  <a:latin typeface="Arial"/>
                  <a:cs typeface="Arial" charset="0"/>
                </a:rPr>
              </a:br>
              <a:r>
                <a:rPr lang="en-US" sz="1195" b="1" dirty="0">
                  <a:solidFill>
                    <a:srgbClr val="072C44">
                      <a:lumMod val="25000"/>
                      <a:lumOff val="75000"/>
                    </a:srgbClr>
                  </a:solidFill>
                  <a:latin typeface="Arial"/>
                  <a:cs typeface="Arial" charset="0"/>
                </a:rPr>
                <a:t>1 quake M5.8</a:t>
              </a:r>
            </a:p>
          </p:txBody>
        </p:sp>
      </p:grpSp>
      <p:sp>
        <p:nvSpPr>
          <p:cNvPr id="64" name="Text Placeholder 4"/>
          <p:cNvSpPr txBox="1">
            <a:spLocks/>
          </p:cNvSpPr>
          <p:nvPr/>
        </p:nvSpPr>
        <p:spPr bwMode="gray">
          <a:xfrm>
            <a:off x="1996053" y="5589483"/>
            <a:ext cx="8251825" cy="712223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86" tIns="45693" rIns="91386" bIns="91397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buClr>
                <a:srgbClr val="F69322"/>
              </a:buClr>
            </a:pPr>
            <a:r>
              <a:rPr lang="en-US" sz="1757" dirty="0">
                <a:solidFill>
                  <a:srgbClr val="FFFFFF"/>
                </a:solidFill>
                <a:latin typeface="Arial"/>
              </a:rPr>
              <a:t>Earthquake insurance take-up rates increased by over 300 percent </a:t>
            </a:r>
          </a:p>
          <a:p>
            <a:pPr defTabSz="642732">
              <a:buClr>
                <a:srgbClr val="F69322"/>
              </a:buClr>
            </a:pPr>
            <a:r>
              <a:rPr lang="en-US" sz="1757" dirty="0">
                <a:solidFill>
                  <a:srgbClr val="FFFFFF"/>
                </a:solidFill>
                <a:latin typeface="Arial"/>
              </a:rPr>
              <a:t>from 2006 to 2015  in Oklahoma.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09493" y="1076532"/>
            <a:ext cx="8454009" cy="396947"/>
          </a:xfrm>
        </p:spPr>
        <p:txBody>
          <a:bodyPr/>
          <a:lstStyle/>
          <a:p>
            <a:r>
              <a:rPr lang="en-US" sz="2038" dirty="0"/>
              <a:t>Oklahoma Earthquakes Magnitude 3.0 and Greater</a:t>
            </a:r>
          </a:p>
        </p:txBody>
      </p:sp>
    </p:spTree>
    <p:extLst>
      <p:ext uri="{BB962C8B-B14F-4D97-AF65-F5344CB8AC3E}">
        <p14:creationId xmlns:p14="http://schemas.microsoft.com/office/powerpoint/2010/main" val="409558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br>
              <a:rPr lang="en-US" dirty="0"/>
            </a:br>
            <a:r>
              <a:rPr lang="en-US" dirty="0"/>
              <a:t>Cyber Attacks </a:t>
            </a:r>
            <a:r>
              <a:rPr lang="mr-IN" dirty="0"/>
              <a:t>–</a:t>
            </a:r>
            <a:r>
              <a:rPr lang="en-US" dirty="0"/>
              <a:t> No. 2 Global Risk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Allianz Risk Barometer on Business Risks 2017.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546714" y="1250403"/>
          <a:ext cx="9278559" cy="4977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3829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uzz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446" y="1488441"/>
            <a:ext cx="4389120" cy="4389120"/>
          </a:xfrm>
          <a:prstGeom prst="rect">
            <a:avLst/>
          </a:prstGeom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18" y="578455"/>
            <a:ext cx="8458201" cy="950976"/>
          </a:xfrm>
        </p:spPr>
        <p:txBody>
          <a:bodyPr/>
          <a:lstStyle/>
          <a:p>
            <a:r>
              <a:rPr lang="en-US" dirty="0"/>
              <a:t>Road Safety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Insurance Information Institute research.</a:t>
            </a: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gray">
          <a:xfrm>
            <a:off x="6730550" y="2683477"/>
            <a:ext cx="1297707" cy="5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546" b="1" dirty="0">
                <a:solidFill>
                  <a:srgbClr val="FFFFFF"/>
                </a:solidFill>
                <a:latin typeface="Arial"/>
              </a:rPr>
              <a:t>Distracted driving</a:t>
            </a: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gray">
          <a:xfrm>
            <a:off x="6774043" y="4430330"/>
            <a:ext cx="1257509" cy="5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546" b="1" dirty="0">
                <a:solidFill>
                  <a:srgbClr val="FFFFFF"/>
                </a:solidFill>
                <a:latin typeface="Arial"/>
              </a:rPr>
              <a:t>Faster driving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gray">
          <a:xfrm>
            <a:off x="4573138" y="2210160"/>
            <a:ext cx="1640789" cy="55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546" b="1" dirty="0">
                <a:solidFill>
                  <a:srgbClr val="FFFFFF"/>
                </a:solidFill>
                <a:latin typeface="Arial"/>
              </a:rPr>
              <a:t>Economic </a:t>
            </a:r>
            <a:br>
              <a:rPr lang="en-US" sz="1546" b="1" dirty="0">
                <a:solidFill>
                  <a:srgbClr val="FFFFFF"/>
                </a:solidFill>
                <a:latin typeface="Arial"/>
              </a:rPr>
            </a:br>
            <a:r>
              <a:rPr lang="en-US" sz="1546" b="1" dirty="0">
                <a:solidFill>
                  <a:srgbClr val="FFFFFF"/>
                </a:solidFill>
                <a:latin typeface="Arial"/>
              </a:rPr>
              <a:t>well-being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gray">
          <a:xfrm>
            <a:off x="5425106" y="5301232"/>
            <a:ext cx="1257509" cy="5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546" b="1" dirty="0">
                <a:solidFill>
                  <a:srgbClr val="FFFFFF"/>
                </a:solidFill>
                <a:latin typeface="Arial"/>
              </a:rPr>
              <a:t>Legalized marijuana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gray">
          <a:xfrm>
            <a:off x="3996594" y="3979886"/>
            <a:ext cx="1257509" cy="5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546" b="1" dirty="0">
                <a:solidFill>
                  <a:srgbClr val="FFFFFF"/>
                </a:solidFill>
                <a:latin typeface="Arial"/>
              </a:rPr>
              <a:t>Expensive auto parts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232" y="4715887"/>
            <a:ext cx="548640" cy="597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828" y="1603083"/>
            <a:ext cx="597408" cy="597408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gray">
          <a:xfrm>
            <a:off x="2439149" y="3554732"/>
            <a:ext cx="1452499" cy="9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546" dirty="0">
                <a:solidFill>
                  <a:srgbClr val="000000"/>
                </a:solidFill>
                <a:latin typeface="Arial"/>
              </a:rPr>
              <a:t>Safety Devices Can Be Expensive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gray">
          <a:xfrm>
            <a:off x="3120641" y="1414842"/>
            <a:ext cx="1452499" cy="9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546" dirty="0">
                <a:solidFill>
                  <a:srgbClr val="000000"/>
                </a:solidFill>
                <a:latin typeface="Arial"/>
              </a:rPr>
              <a:t>Better Economy = More Drivers = More Accidents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gray">
          <a:xfrm>
            <a:off x="7618864" y="1422808"/>
            <a:ext cx="1452499" cy="9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546" dirty="0">
                <a:solidFill>
                  <a:srgbClr val="000000"/>
                </a:solidFill>
                <a:latin typeface="Arial"/>
              </a:rPr>
              <a:t>18 Percent of Injury Crashes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gray">
          <a:xfrm>
            <a:off x="7977533" y="3761811"/>
            <a:ext cx="1452499" cy="9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546" dirty="0">
                <a:solidFill>
                  <a:srgbClr val="000000"/>
                </a:solidFill>
                <a:latin typeface="Arial"/>
              </a:rPr>
              <a:t>Speed</a:t>
            </a:r>
          </a:p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546" dirty="0">
                <a:solidFill>
                  <a:srgbClr val="000000"/>
                </a:solidFill>
                <a:latin typeface="Arial"/>
              </a:rPr>
              <a:t>Still</a:t>
            </a:r>
          </a:p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546" dirty="0">
                <a:solidFill>
                  <a:srgbClr val="000000"/>
                </a:solidFill>
                <a:latin typeface="Arial"/>
              </a:rPr>
              <a:t>Kills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gray">
          <a:xfrm>
            <a:off x="6574670" y="5783940"/>
            <a:ext cx="1452499" cy="9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546" dirty="0">
                <a:solidFill>
                  <a:srgbClr val="000000"/>
                </a:solidFill>
                <a:latin typeface="Arial"/>
              </a:rPr>
              <a:t>Driving While High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39" y="3310444"/>
            <a:ext cx="749807" cy="713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607" y="1846852"/>
            <a:ext cx="865676" cy="8656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915" y="3875593"/>
            <a:ext cx="896112" cy="55473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749244" y="2936911"/>
            <a:ext cx="693515" cy="704631"/>
            <a:chOff x="4059002" y="2863022"/>
            <a:chExt cx="892650" cy="906957"/>
          </a:xfrm>
        </p:grpSpPr>
        <p:sp>
          <p:nvSpPr>
            <p:cNvPr id="6" name="Rectangle 5"/>
            <p:cNvSpPr/>
            <p:nvPr/>
          </p:nvSpPr>
          <p:spPr>
            <a:xfrm>
              <a:off x="4195422" y="3316656"/>
              <a:ext cx="619810" cy="4533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2038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" name="Triangle 7"/>
            <p:cNvSpPr/>
            <p:nvPr/>
          </p:nvSpPr>
          <p:spPr>
            <a:xfrm>
              <a:off x="4059002" y="2863022"/>
              <a:ext cx="892650" cy="514200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2038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gray">
          <a:xfrm>
            <a:off x="5453807" y="3760242"/>
            <a:ext cx="1270001" cy="51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noAutofit/>
          </a:bodyPr>
          <a:lstStyle/>
          <a:p>
            <a:pPr algn="ctr" defTabSz="642732" eaLnBrk="0" hangingPunct="0">
              <a:lnSpc>
                <a:spcPct val="80000"/>
              </a:lnSpc>
              <a:buSzPct val="90000"/>
            </a:pPr>
            <a:r>
              <a:rPr lang="en-US" sz="2038" dirty="0">
                <a:solidFill>
                  <a:srgbClr val="000000"/>
                </a:solidFill>
                <a:latin typeface="Arial"/>
              </a:rPr>
              <a:t>Why rates go up</a:t>
            </a:r>
          </a:p>
        </p:txBody>
      </p:sp>
    </p:spTree>
    <p:extLst>
      <p:ext uri="{BB962C8B-B14F-4D97-AF65-F5344CB8AC3E}">
        <p14:creationId xmlns:p14="http://schemas.microsoft.com/office/powerpoint/2010/main" val="3577079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  <p:bldP spid="1037" grpId="0"/>
      <p:bldP spid="13" grpId="0"/>
      <p:bldP spid="11" grpId="0"/>
      <p:bldP spid="14" grpId="0"/>
      <p:bldP spid="17" grpId="0"/>
      <p:bldP spid="18" grpId="0"/>
      <p:bldP spid="20" grpId="0"/>
      <p:bldP spid="21" grpId="0"/>
      <p:bldP spid="22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507277" y="4339533"/>
            <a:ext cx="8491680" cy="112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510" tIns="54253" rIns="108510" bIns="5425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5A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5pPr>
            <a:lvl6pPr marL="772257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6pPr>
            <a:lvl7pPr marL="154451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7pPr>
            <a:lvl8pPr marL="2316770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8pPr>
            <a:lvl9pPr marL="308902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9pPr>
          </a:lstStyle>
          <a:p>
            <a:pPr defTabSz="642732" eaLnBrk="1" hangingPunct="1"/>
            <a:r>
              <a:rPr lang="en-US" altLang="en-US" sz="2249" i="1" kern="0" dirty="0">
                <a:solidFill>
                  <a:srgbClr val="F6F0DE"/>
                </a:solidFill>
                <a:latin typeface="Arial"/>
              </a:rPr>
              <a:t>INSURANCE AND THE FOURTH INDUSTRIAL REVOLUTION</a:t>
            </a:r>
          </a:p>
        </p:txBody>
      </p:sp>
    </p:spTree>
    <p:extLst>
      <p:ext uri="{BB962C8B-B14F-4D97-AF65-F5344CB8AC3E}">
        <p14:creationId xmlns:p14="http://schemas.microsoft.com/office/powerpoint/2010/main" val="2166158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 bwMode="gray">
          <a:xfrm>
            <a:off x="1867694" y="1362519"/>
            <a:ext cx="2724913" cy="2308697"/>
            <a:chOff x="343693" y="6487162"/>
            <a:chExt cx="2724912" cy="2308697"/>
          </a:xfrm>
        </p:grpSpPr>
        <p:sp>
          <p:nvSpPr>
            <p:cNvPr id="39" name="Rectangle 38"/>
            <p:cNvSpPr/>
            <p:nvPr/>
          </p:nvSpPr>
          <p:spPr bwMode="gray">
            <a:xfrm>
              <a:off x="343693" y="6982488"/>
              <a:ext cx="2724912" cy="18133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2038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Text Placeholder 4"/>
            <p:cNvSpPr txBox="1">
              <a:spLocks/>
            </p:cNvSpPr>
            <p:nvPr/>
          </p:nvSpPr>
          <p:spPr bwMode="gray">
            <a:xfrm>
              <a:off x="343693" y="6487162"/>
              <a:ext cx="2724912" cy="731520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6" rIns="91429" bIns="9144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 defTabSz="642732">
                <a:spcBef>
                  <a:spcPts val="0"/>
                </a:spcBef>
                <a:buClr>
                  <a:srgbClr val="F69322"/>
                </a:buClr>
              </a:pPr>
              <a:endParaRPr lang="en-US" sz="1757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9" name="Group 68"/>
          <p:cNvGrpSpPr/>
          <p:nvPr/>
        </p:nvGrpSpPr>
        <p:grpSpPr bwMode="gray">
          <a:xfrm>
            <a:off x="4733545" y="1362519"/>
            <a:ext cx="2724913" cy="2308697"/>
            <a:chOff x="3209544" y="6487162"/>
            <a:chExt cx="2724912" cy="2308697"/>
          </a:xfrm>
        </p:grpSpPr>
        <p:sp>
          <p:nvSpPr>
            <p:cNvPr id="44" name="Rectangle 43"/>
            <p:cNvSpPr/>
            <p:nvPr/>
          </p:nvSpPr>
          <p:spPr bwMode="gray">
            <a:xfrm>
              <a:off x="3209544" y="6982488"/>
              <a:ext cx="2724912" cy="18133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2038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5" name="Text Placeholder 4"/>
            <p:cNvSpPr txBox="1">
              <a:spLocks/>
            </p:cNvSpPr>
            <p:nvPr/>
          </p:nvSpPr>
          <p:spPr bwMode="gray">
            <a:xfrm>
              <a:off x="3209544" y="6487162"/>
              <a:ext cx="2724912" cy="731520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6" rIns="91429" bIns="9144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 defTabSz="642732">
                <a:spcBef>
                  <a:spcPts val="0"/>
                </a:spcBef>
                <a:buClr>
                  <a:srgbClr val="F69322"/>
                </a:buClr>
              </a:pPr>
              <a:endParaRPr lang="en-US" sz="1757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70" name="Group 69"/>
          <p:cNvGrpSpPr/>
          <p:nvPr/>
        </p:nvGrpSpPr>
        <p:grpSpPr bwMode="gray">
          <a:xfrm>
            <a:off x="7599396" y="1362519"/>
            <a:ext cx="2724913" cy="2308697"/>
            <a:chOff x="6075395" y="6487162"/>
            <a:chExt cx="2724912" cy="2308697"/>
          </a:xfrm>
        </p:grpSpPr>
        <p:sp>
          <p:nvSpPr>
            <p:cNvPr id="49" name="Rectangle 48"/>
            <p:cNvSpPr/>
            <p:nvPr/>
          </p:nvSpPr>
          <p:spPr bwMode="gray">
            <a:xfrm>
              <a:off x="6075395" y="6982488"/>
              <a:ext cx="2724912" cy="18133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2038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0" name="Text Placeholder 4"/>
            <p:cNvSpPr txBox="1">
              <a:spLocks/>
            </p:cNvSpPr>
            <p:nvPr/>
          </p:nvSpPr>
          <p:spPr bwMode="gray">
            <a:xfrm>
              <a:off x="6075395" y="6487162"/>
              <a:ext cx="2724912" cy="731520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6" rIns="91429" bIns="9144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 defTabSz="642732">
                <a:spcBef>
                  <a:spcPts val="422"/>
                </a:spcBef>
                <a:buClr>
                  <a:srgbClr val="F69322"/>
                </a:buClr>
              </a:pPr>
              <a:endParaRPr lang="en-US" sz="1757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 bwMode="gray">
          <a:xfrm>
            <a:off x="3302140" y="3859525"/>
            <a:ext cx="2724913" cy="2308697"/>
            <a:chOff x="343693" y="6487162"/>
            <a:chExt cx="2724912" cy="2308697"/>
          </a:xfrm>
        </p:grpSpPr>
        <p:sp>
          <p:nvSpPr>
            <p:cNvPr id="55" name="Rectangle 54"/>
            <p:cNvSpPr/>
            <p:nvPr/>
          </p:nvSpPr>
          <p:spPr bwMode="gray">
            <a:xfrm>
              <a:off x="343693" y="6982488"/>
              <a:ext cx="2724912" cy="18133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2038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" name="Text Placeholder 4"/>
            <p:cNvSpPr txBox="1">
              <a:spLocks/>
            </p:cNvSpPr>
            <p:nvPr/>
          </p:nvSpPr>
          <p:spPr bwMode="gray">
            <a:xfrm>
              <a:off x="343693" y="6487162"/>
              <a:ext cx="2724912" cy="731520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6" rIns="91429" bIns="9144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 defTabSz="642732">
                <a:spcBef>
                  <a:spcPts val="0"/>
                </a:spcBef>
                <a:buClr>
                  <a:srgbClr val="F69322"/>
                </a:buClr>
              </a:pPr>
              <a:endParaRPr lang="en-US" sz="1757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7" name="Group 56"/>
          <p:cNvGrpSpPr/>
          <p:nvPr/>
        </p:nvGrpSpPr>
        <p:grpSpPr bwMode="gray">
          <a:xfrm>
            <a:off x="6166471" y="3859525"/>
            <a:ext cx="2724913" cy="2308697"/>
            <a:chOff x="343693" y="6487162"/>
            <a:chExt cx="2724912" cy="2308697"/>
          </a:xfrm>
        </p:grpSpPr>
        <p:sp>
          <p:nvSpPr>
            <p:cNvPr id="58" name="Rectangle 57"/>
            <p:cNvSpPr/>
            <p:nvPr/>
          </p:nvSpPr>
          <p:spPr bwMode="gray">
            <a:xfrm>
              <a:off x="343693" y="6982488"/>
              <a:ext cx="2724912" cy="18133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2038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" name="Text Placeholder 4"/>
            <p:cNvSpPr txBox="1">
              <a:spLocks/>
            </p:cNvSpPr>
            <p:nvPr/>
          </p:nvSpPr>
          <p:spPr bwMode="gray">
            <a:xfrm>
              <a:off x="343693" y="6487162"/>
              <a:ext cx="2724912" cy="731520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6" rIns="91429" bIns="9144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 defTabSz="642732">
                <a:spcBef>
                  <a:spcPts val="0"/>
                </a:spcBef>
                <a:buClr>
                  <a:srgbClr val="F69322"/>
                </a:buClr>
              </a:pPr>
              <a:endParaRPr lang="en-US" sz="1757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fontAlgn="ctr"/>
            <a:r>
              <a:rPr lang="en-US" sz="2952" dirty="0">
                <a:solidFill>
                  <a:schemeClr val="accent1"/>
                </a:solidFill>
                <a:latin typeface="+mn-lt"/>
              </a:rPr>
              <a:t>Insurance Disruption</a:t>
            </a:r>
            <a:br>
              <a:rPr lang="en-US" sz="2952" dirty="0">
                <a:solidFill>
                  <a:schemeClr val="accent1"/>
                </a:solidFill>
                <a:latin typeface="+mn-lt"/>
              </a:rPr>
            </a:br>
            <a:r>
              <a:rPr lang="en-US" sz="2952" dirty="0">
                <a:solidFill>
                  <a:schemeClr val="accent1"/>
                </a:solidFill>
              </a:rPr>
              <a:t>Technology / Digitalization </a:t>
            </a: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867694" y="1362519"/>
            <a:ext cx="2724913" cy="2308697"/>
            <a:chOff x="343693" y="1362503"/>
            <a:chExt cx="2724912" cy="2308697"/>
          </a:xfrm>
        </p:grpSpPr>
        <p:grpSp>
          <p:nvGrpSpPr>
            <p:cNvPr id="2" name="Group 1"/>
            <p:cNvGrpSpPr/>
            <p:nvPr/>
          </p:nvGrpSpPr>
          <p:grpSpPr bwMode="gray">
            <a:xfrm>
              <a:off x="343693" y="1362503"/>
              <a:ext cx="2724912" cy="2308697"/>
              <a:chOff x="344196" y="1362503"/>
              <a:chExt cx="2724912" cy="2308697"/>
            </a:xfrm>
          </p:grpSpPr>
          <p:sp>
            <p:nvSpPr>
              <p:cNvPr id="15" name="Rectangle 14"/>
              <p:cNvSpPr/>
              <p:nvPr/>
            </p:nvSpPr>
            <p:spPr bwMode="gray">
              <a:xfrm>
                <a:off x="344196" y="2094023"/>
                <a:ext cx="2724912" cy="15771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42732">
                  <a:lnSpc>
                    <a:spcPct val="90000"/>
                  </a:lnSpc>
                </a:pPr>
                <a:endParaRPr lang="en-US" sz="2038" b="1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6" name="Text Placeholder 4"/>
              <p:cNvSpPr txBox="1">
                <a:spLocks/>
              </p:cNvSpPr>
              <p:nvPr/>
            </p:nvSpPr>
            <p:spPr bwMode="gray">
              <a:xfrm>
                <a:off x="344196" y="1362503"/>
                <a:ext cx="2724912" cy="731520"/>
              </a:xfrm>
              <a:prstGeom prst="snip1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6" rIns="91429" bIns="9144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indent="0" algn="ctr" fontAlgn="base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None/>
                  <a:defRPr kumimoji="0" sz="2000" b="1" i="0" u="none" strike="noStrike" cap="none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</a:defRPr>
                </a:lvl1pPr>
                <a:lvl2pPr indent="0">
                  <a:buNone/>
                  <a:defRPr sz="2000" b="1"/>
                </a:lvl2pPr>
                <a:lvl3pPr indent="0">
                  <a:buNone/>
                  <a:defRPr b="1"/>
                </a:lvl3pPr>
                <a:lvl4pPr indent="0">
                  <a:buNone/>
                  <a:defRPr sz="1600" b="1"/>
                </a:lvl4pPr>
                <a:lvl5pPr indent="0">
                  <a:buNone/>
                  <a:defRPr sz="1600" b="1"/>
                </a:lvl5pPr>
                <a:lvl6pPr indent="0">
                  <a:buNone/>
                  <a:defRPr sz="1600" b="1"/>
                </a:lvl6pPr>
                <a:lvl7pPr indent="0">
                  <a:buNone/>
                  <a:defRPr sz="1600" b="1"/>
                </a:lvl7pPr>
                <a:lvl8pPr indent="0">
                  <a:buNone/>
                  <a:defRPr sz="1600" b="1"/>
                </a:lvl8pPr>
                <a:lvl9pPr indent="0">
                  <a:buNone/>
                  <a:defRPr sz="1600" b="1"/>
                </a:lvl9pPr>
              </a:lstStyle>
              <a:p>
                <a:pPr defTabSz="642732">
                  <a:spcBef>
                    <a:spcPts val="0"/>
                  </a:spcBef>
                  <a:buClr>
                    <a:srgbClr val="F69322"/>
                  </a:buClr>
                </a:pPr>
                <a:r>
                  <a:rPr lang="en-US" sz="1757" dirty="0">
                    <a:solidFill>
                      <a:srgbClr val="FFFFFF"/>
                    </a:solidFill>
                    <a:latin typeface="Arial"/>
                  </a:rPr>
                  <a:t>Fundamental</a:t>
                </a:r>
                <a:br>
                  <a:rPr lang="en-US" sz="1757" dirty="0">
                    <a:solidFill>
                      <a:srgbClr val="FFFFFF"/>
                    </a:solidFill>
                    <a:latin typeface="Arial"/>
                  </a:rPr>
                </a:br>
                <a:r>
                  <a:rPr lang="en-US" sz="1757" dirty="0">
                    <a:solidFill>
                      <a:srgbClr val="FFFFFF"/>
                    </a:solidFill>
                    <a:latin typeface="Arial"/>
                  </a:rPr>
                  <a:t>Changes </a:t>
                </a:r>
              </a:p>
            </p:txBody>
          </p:sp>
        </p:grpSp>
        <p:sp>
          <p:nvSpPr>
            <p:cNvPr id="25" name="Content Placeholder 7"/>
            <p:cNvSpPr txBox="1">
              <a:spLocks/>
            </p:cNvSpPr>
            <p:nvPr/>
          </p:nvSpPr>
          <p:spPr bwMode="gray">
            <a:xfrm>
              <a:off x="446980" y="2180331"/>
              <a:ext cx="2517286" cy="850043"/>
            </a:xfrm>
            <a:prstGeom prst="rect">
              <a:avLst/>
            </a:prstGeom>
          </p:spPr>
          <p:txBody>
            <a:bodyPr vert="horz" wrap="square" lIns="45721" tIns="45721" rIns="45721" bIns="45721" rtlCol="0">
              <a:sp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658" indent="-231658" defTabSz="642732">
                <a:spcBef>
                  <a:spcPts val="900"/>
                </a:spcBef>
              </a:pPr>
              <a:r>
                <a:rPr lang="en-US" sz="1546" dirty="0">
                  <a:solidFill>
                    <a:srgbClr val="000000"/>
                  </a:solidFill>
                  <a:latin typeface="Arial"/>
                </a:rPr>
                <a:t>Future of Auto</a:t>
              </a:r>
            </a:p>
            <a:p>
              <a:pPr marL="231658" indent="-231658" defTabSz="642732">
                <a:spcBef>
                  <a:spcPts val="900"/>
                </a:spcBef>
              </a:pPr>
              <a:r>
                <a:rPr lang="en-US" sz="1546" dirty="0">
                  <a:solidFill>
                    <a:srgbClr val="000000"/>
                  </a:solidFill>
                  <a:latin typeface="Arial"/>
                </a:rPr>
                <a:t>Future of Reduced </a:t>
              </a:r>
              <a:br>
                <a:rPr lang="en-US" sz="1546" dirty="0">
                  <a:solidFill>
                    <a:srgbClr val="000000"/>
                  </a:solidFill>
                  <a:latin typeface="Arial"/>
                </a:rPr>
              </a:br>
              <a:r>
                <a:rPr lang="en-US" sz="1546" dirty="0">
                  <a:solidFill>
                    <a:srgbClr val="000000"/>
                  </a:solidFill>
                  <a:latin typeface="Arial"/>
                </a:rPr>
                <a:t>Risk Pools</a:t>
              </a:r>
            </a:p>
          </p:txBody>
        </p:sp>
      </p:grpSp>
      <p:grpSp>
        <p:nvGrpSpPr>
          <p:cNvPr id="31" name="Group 30"/>
          <p:cNvGrpSpPr/>
          <p:nvPr/>
        </p:nvGrpSpPr>
        <p:grpSpPr bwMode="gray">
          <a:xfrm>
            <a:off x="4733545" y="1362519"/>
            <a:ext cx="2724913" cy="2308697"/>
            <a:chOff x="3209544" y="1362503"/>
            <a:chExt cx="2724912" cy="2308697"/>
          </a:xfrm>
        </p:grpSpPr>
        <p:grpSp>
          <p:nvGrpSpPr>
            <p:cNvPr id="5" name="Group 4"/>
            <p:cNvGrpSpPr/>
            <p:nvPr/>
          </p:nvGrpSpPr>
          <p:grpSpPr bwMode="gray">
            <a:xfrm>
              <a:off x="3209544" y="1362503"/>
              <a:ext cx="2724912" cy="2308697"/>
              <a:chOff x="3210047" y="1362503"/>
              <a:chExt cx="2724912" cy="2308697"/>
            </a:xfrm>
          </p:grpSpPr>
          <p:sp>
            <p:nvSpPr>
              <p:cNvPr id="17" name="Rectangle 16"/>
              <p:cNvSpPr/>
              <p:nvPr/>
            </p:nvSpPr>
            <p:spPr bwMode="gray">
              <a:xfrm>
                <a:off x="3210047" y="2094023"/>
                <a:ext cx="2724912" cy="15771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42732">
                  <a:lnSpc>
                    <a:spcPct val="90000"/>
                  </a:lnSpc>
                </a:pPr>
                <a:endParaRPr lang="en-US" sz="2038" b="1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 Placeholder 4"/>
              <p:cNvSpPr txBox="1">
                <a:spLocks/>
              </p:cNvSpPr>
              <p:nvPr/>
            </p:nvSpPr>
            <p:spPr bwMode="gray">
              <a:xfrm>
                <a:off x="3210047" y="1362503"/>
                <a:ext cx="2724912" cy="731520"/>
              </a:xfrm>
              <a:prstGeom prst="snip1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accent3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6" rIns="91429" bIns="9144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indent="0" algn="ctr" fontAlgn="base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None/>
                  <a:defRPr kumimoji="0" sz="2000" b="1" i="0" u="none" strike="noStrike" cap="none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</a:defRPr>
                </a:lvl1pPr>
                <a:lvl2pPr indent="0">
                  <a:buNone/>
                  <a:defRPr sz="2000" b="1"/>
                </a:lvl2pPr>
                <a:lvl3pPr indent="0">
                  <a:buNone/>
                  <a:defRPr b="1"/>
                </a:lvl3pPr>
                <a:lvl4pPr indent="0">
                  <a:buNone/>
                  <a:defRPr sz="1600" b="1"/>
                </a:lvl4pPr>
                <a:lvl5pPr indent="0">
                  <a:buNone/>
                  <a:defRPr sz="1600" b="1"/>
                </a:lvl5pPr>
                <a:lvl6pPr indent="0">
                  <a:buNone/>
                  <a:defRPr sz="1600" b="1"/>
                </a:lvl6pPr>
                <a:lvl7pPr indent="0">
                  <a:buNone/>
                  <a:defRPr sz="1600" b="1"/>
                </a:lvl7pPr>
                <a:lvl8pPr indent="0">
                  <a:buNone/>
                  <a:defRPr sz="1600" b="1"/>
                </a:lvl8pPr>
                <a:lvl9pPr indent="0">
                  <a:buNone/>
                  <a:defRPr sz="1600" b="1"/>
                </a:lvl9pPr>
              </a:lstStyle>
              <a:p>
                <a:pPr defTabSz="642732">
                  <a:spcBef>
                    <a:spcPts val="0"/>
                  </a:spcBef>
                  <a:buClr>
                    <a:srgbClr val="F69322"/>
                  </a:buClr>
                </a:pPr>
                <a:r>
                  <a:rPr lang="en-US" sz="1757" dirty="0">
                    <a:solidFill>
                      <a:srgbClr val="FFFFFF"/>
                    </a:solidFill>
                    <a:latin typeface="Arial"/>
                  </a:rPr>
                  <a:t>Opportunities</a:t>
                </a:r>
              </a:p>
            </p:txBody>
          </p:sp>
        </p:grpSp>
        <p:sp>
          <p:nvSpPr>
            <p:cNvPr id="26" name="Content Placeholder 7"/>
            <p:cNvSpPr txBox="1">
              <a:spLocks/>
            </p:cNvSpPr>
            <p:nvPr/>
          </p:nvSpPr>
          <p:spPr bwMode="gray">
            <a:xfrm>
              <a:off x="3313357" y="2180331"/>
              <a:ext cx="2517286" cy="1179556"/>
            </a:xfrm>
            <a:prstGeom prst="rect">
              <a:avLst/>
            </a:prstGeom>
          </p:spPr>
          <p:txBody>
            <a:bodyPr vert="horz" wrap="square" lIns="45721" tIns="45721" rIns="45721" bIns="45721" rtlCol="0">
              <a:sp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658" indent="-231658" defTabSz="642732">
                <a:spcBef>
                  <a:spcPts val="900"/>
                </a:spcBef>
                <a:buClr>
                  <a:srgbClr val="43B19E"/>
                </a:buClr>
              </a:pPr>
              <a:r>
                <a:rPr lang="en-US" sz="1546" dirty="0">
                  <a:solidFill>
                    <a:srgbClr val="000000"/>
                  </a:solidFill>
                  <a:latin typeface="Arial"/>
                </a:rPr>
                <a:t>Automation / Efficiencies</a:t>
              </a:r>
            </a:p>
            <a:p>
              <a:pPr marL="231658" indent="-231658" defTabSz="642732">
                <a:spcBef>
                  <a:spcPts val="900"/>
                </a:spcBef>
                <a:buClr>
                  <a:srgbClr val="43B19E"/>
                </a:buClr>
              </a:pPr>
              <a:r>
                <a:rPr lang="en-US" sz="1546" dirty="0">
                  <a:solidFill>
                    <a:srgbClr val="000000"/>
                  </a:solidFill>
                  <a:latin typeface="Arial"/>
                </a:rPr>
                <a:t>New Product Lines (Cyber)</a:t>
              </a:r>
            </a:p>
            <a:p>
              <a:pPr marL="231658" indent="-231658" defTabSz="642732">
                <a:spcBef>
                  <a:spcPts val="900"/>
                </a:spcBef>
                <a:buClr>
                  <a:srgbClr val="43B19E"/>
                </a:buClr>
              </a:pPr>
              <a:r>
                <a:rPr lang="en-US" sz="1546" dirty="0">
                  <a:solidFill>
                    <a:srgbClr val="000000"/>
                  </a:solidFill>
                  <a:latin typeface="Arial"/>
                </a:rPr>
                <a:t>Emerging Technologies</a:t>
              </a:r>
            </a:p>
          </p:txBody>
        </p:sp>
      </p:grpSp>
      <p:grpSp>
        <p:nvGrpSpPr>
          <p:cNvPr id="64" name="Group 63"/>
          <p:cNvGrpSpPr/>
          <p:nvPr/>
        </p:nvGrpSpPr>
        <p:grpSpPr bwMode="gray">
          <a:xfrm>
            <a:off x="7599396" y="1362509"/>
            <a:ext cx="2724913" cy="2308696"/>
            <a:chOff x="6075395" y="1362503"/>
            <a:chExt cx="2724912" cy="2308697"/>
          </a:xfrm>
        </p:grpSpPr>
        <p:grpSp>
          <p:nvGrpSpPr>
            <p:cNvPr id="6" name="Group 5"/>
            <p:cNvGrpSpPr/>
            <p:nvPr/>
          </p:nvGrpSpPr>
          <p:grpSpPr bwMode="gray">
            <a:xfrm>
              <a:off x="6075395" y="1362503"/>
              <a:ext cx="2724912" cy="2308697"/>
              <a:chOff x="6075898" y="1362503"/>
              <a:chExt cx="2724912" cy="2308697"/>
            </a:xfrm>
          </p:grpSpPr>
          <p:sp>
            <p:nvSpPr>
              <p:cNvPr id="19" name="Rectangle 18"/>
              <p:cNvSpPr/>
              <p:nvPr/>
            </p:nvSpPr>
            <p:spPr bwMode="gray">
              <a:xfrm>
                <a:off x="6075898" y="2094023"/>
                <a:ext cx="2724912" cy="15771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42732">
                  <a:lnSpc>
                    <a:spcPct val="90000"/>
                  </a:lnSpc>
                </a:pPr>
                <a:endParaRPr lang="en-US" sz="2038" b="1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0" name="Text Placeholder 4"/>
              <p:cNvSpPr txBox="1">
                <a:spLocks/>
              </p:cNvSpPr>
              <p:nvPr/>
            </p:nvSpPr>
            <p:spPr bwMode="gray">
              <a:xfrm>
                <a:off x="6075898" y="1362503"/>
                <a:ext cx="2724912" cy="731520"/>
              </a:xfrm>
              <a:prstGeom prst="snip1Rect">
                <a:avLst/>
              </a:prstGeom>
              <a:solidFill>
                <a:schemeClr val="accent5"/>
              </a:solidFill>
              <a:ln w="28575" cap="flat" cmpd="sng" algn="ctr">
                <a:solidFill>
                  <a:schemeClr val="accent5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6" rIns="91429" bIns="9144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indent="0" algn="ctr" fontAlgn="base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None/>
                  <a:defRPr kumimoji="0" sz="2000" b="1" i="0" u="none" strike="noStrike" cap="none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</a:defRPr>
                </a:lvl1pPr>
                <a:lvl2pPr indent="0">
                  <a:buNone/>
                  <a:defRPr sz="2000" b="1"/>
                </a:lvl2pPr>
                <a:lvl3pPr indent="0">
                  <a:buNone/>
                  <a:defRPr b="1"/>
                </a:lvl3pPr>
                <a:lvl4pPr indent="0">
                  <a:buNone/>
                  <a:defRPr sz="1600" b="1"/>
                </a:lvl4pPr>
                <a:lvl5pPr indent="0">
                  <a:buNone/>
                  <a:defRPr sz="1600" b="1"/>
                </a:lvl5pPr>
                <a:lvl6pPr indent="0">
                  <a:buNone/>
                  <a:defRPr sz="1600" b="1"/>
                </a:lvl6pPr>
                <a:lvl7pPr indent="0">
                  <a:buNone/>
                  <a:defRPr sz="1600" b="1"/>
                </a:lvl7pPr>
                <a:lvl8pPr indent="0">
                  <a:buNone/>
                  <a:defRPr sz="1600" b="1"/>
                </a:lvl8pPr>
                <a:lvl9pPr indent="0">
                  <a:buNone/>
                  <a:defRPr sz="1600" b="1"/>
                </a:lvl9pPr>
              </a:lstStyle>
              <a:p>
                <a:pPr defTabSz="642732">
                  <a:spcBef>
                    <a:spcPts val="422"/>
                  </a:spcBef>
                  <a:buClr>
                    <a:srgbClr val="F69322"/>
                  </a:buClr>
                </a:pPr>
                <a:r>
                  <a:rPr lang="en-US" sz="1757" dirty="0">
                    <a:solidFill>
                      <a:srgbClr val="FFFFFF"/>
                    </a:solidFill>
                    <a:latin typeface="Arial"/>
                  </a:rPr>
                  <a:t>Challenges</a:t>
                </a:r>
              </a:p>
            </p:txBody>
          </p:sp>
        </p:grpSp>
        <p:sp>
          <p:nvSpPr>
            <p:cNvPr id="27" name="Content Placeholder 7"/>
            <p:cNvSpPr txBox="1">
              <a:spLocks/>
            </p:cNvSpPr>
            <p:nvPr/>
          </p:nvSpPr>
          <p:spPr bwMode="gray">
            <a:xfrm>
              <a:off x="6179208" y="2180331"/>
              <a:ext cx="2517286" cy="1278238"/>
            </a:xfrm>
            <a:prstGeom prst="rect">
              <a:avLst/>
            </a:prstGeom>
          </p:spPr>
          <p:txBody>
            <a:bodyPr vert="horz" wrap="square" lIns="45721" tIns="45721" rIns="45721" bIns="45721" rtlCol="0">
              <a:sp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658" indent="-231658" defTabSz="642732">
                <a:spcBef>
                  <a:spcPts val="900"/>
                </a:spcBef>
                <a:buClr>
                  <a:srgbClr val="9A9A9A"/>
                </a:buClr>
              </a:pPr>
              <a:r>
                <a:rPr lang="en-US" sz="1546" dirty="0">
                  <a:solidFill>
                    <a:srgbClr val="000000"/>
                  </a:solidFill>
                  <a:latin typeface="Arial"/>
                </a:rPr>
                <a:t>Consumer Trust – Demonstrate the Societal Value</a:t>
              </a:r>
            </a:p>
            <a:p>
              <a:pPr marL="231658" indent="-231658" defTabSz="642732">
                <a:spcBef>
                  <a:spcPts val="900"/>
                </a:spcBef>
                <a:buClr>
                  <a:srgbClr val="9A9A9A"/>
                </a:buClr>
              </a:pPr>
              <a:r>
                <a:rPr lang="en-US" sz="1546" dirty="0">
                  <a:solidFill>
                    <a:srgbClr val="000000"/>
                  </a:solidFill>
                  <a:latin typeface="Arial"/>
                </a:rPr>
                <a:t>Big Data vs. Individual Privacy</a:t>
              </a:r>
            </a:p>
          </p:txBody>
        </p:sp>
      </p:grpSp>
      <p:grpSp>
        <p:nvGrpSpPr>
          <p:cNvPr id="65" name="Group 64"/>
          <p:cNvGrpSpPr/>
          <p:nvPr/>
        </p:nvGrpSpPr>
        <p:grpSpPr bwMode="gray">
          <a:xfrm>
            <a:off x="3300619" y="3859525"/>
            <a:ext cx="2724913" cy="2308697"/>
            <a:chOff x="1776619" y="3859510"/>
            <a:chExt cx="2724912" cy="2308697"/>
          </a:xfrm>
        </p:grpSpPr>
        <p:grpSp>
          <p:nvGrpSpPr>
            <p:cNvPr id="8" name="Group 7"/>
            <p:cNvGrpSpPr/>
            <p:nvPr/>
          </p:nvGrpSpPr>
          <p:grpSpPr bwMode="gray">
            <a:xfrm>
              <a:off x="1776619" y="3859510"/>
              <a:ext cx="2724912" cy="2308697"/>
              <a:chOff x="1855655" y="3859510"/>
              <a:chExt cx="2724912" cy="2308697"/>
            </a:xfrm>
          </p:grpSpPr>
          <p:sp>
            <p:nvSpPr>
              <p:cNvPr id="21" name="Rectangle 20"/>
              <p:cNvSpPr/>
              <p:nvPr/>
            </p:nvSpPr>
            <p:spPr bwMode="gray">
              <a:xfrm>
                <a:off x="1855655" y="4591030"/>
                <a:ext cx="2724912" cy="15771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42732">
                  <a:lnSpc>
                    <a:spcPct val="90000"/>
                  </a:lnSpc>
                </a:pPr>
                <a:endParaRPr lang="en-US" sz="2038" b="1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2" name="Text Placeholder 4"/>
              <p:cNvSpPr txBox="1">
                <a:spLocks/>
              </p:cNvSpPr>
              <p:nvPr/>
            </p:nvSpPr>
            <p:spPr bwMode="gray">
              <a:xfrm>
                <a:off x="1855655" y="3859510"/>
                <a:ext cx="2724912" cy="731520"/>
              </a:xfrm>
              <a:prstGeom prst="snip1Rect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6" rIns="91429" bIns="9144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indent="0" algn="ctr" fontAlgn="base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None/>
                  <a:defRPr kumimoji="0" sz="2000" b="1" i="0" u="none" strike="noStrike" cap="none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</a:defRPr>
                </a:lvl1pPr>
                <a:lvl2pPr indent="0">
                  <a:buNone/>
                  <a:defRPr sz="2000" b="1"/>
                </a:lvl2pPr>
                <a:lvl3pPr indent="0">
                  <a:buNone/>
                  <a:defRPr b="1"/>
                </a:lvl3pPr>
                <a:lvl4pPr indent="0">
                  <a:buNone/>
                  <a:defRPr sz="1600" b="1"/>
                </a:lvl4pPr>
                <a:lvl5pPr indent="0">
                  <a:buNone/>
                  <a:defRPr sz="1600" b="1"/>
                </a:lvl5pPr>
                <a:lvl6pPr indent="0">
                  <a:buNone/>
                  <a:defRPr sz="1600" b="1"/>
                </a:lvl6pPr>
                <a:lvl7pPr indent="0">
                  <a:buNone/>
                  <a:defRPr sz="1600" b="1"/>
                </a:lvl7pPr>
                <a:lvl8pPr indent="0">
                  <a:buNone/>
                  <a:defRPr sz="1600" b="1"/>
                </a:lvl8pPr>
                <a:lvl9pPr indent="0">
                  <a:buNone/>
                  <a:defRPr sz="1600" b="1"/>
                </a:lvl9pPr>
              </a:lstStyle>
              <a:p>
                <a:pPr defTabSz="642732">
                  <a:spcBef>
                    <a:spcPts val="0"/>
                  </a:spcBef>
                  <a:buClr>
                    <a:srgbClr val="F69322"/>
                  </a:buClr>
                </a:pPr>
                <a:r>
                  <a:rPr lang="en-US" sz="1757" dirty="0">
                    <a:solidFill>
                      <a:srgbClr val="FFFFFF"/>
                    </a:solidFill>
                    <a:latin typeface="Arial"/>
                  </a:rPr>
                  <a:t>New Market Entrants “Uber of Insurance”?</a:t>
                </a:r>
              </a:p>
            </p:txBody>
          </p:sp>
        </p:grpSp>
        <p:sp>
          <p:nvSpPr>
            <p:cNvPr id="28" name="Content Placeholder 7"/>
            <p:cNvSpPr txBox="1">
              <a:spLocks/>
            </p:cNvSpPr>
            <p:nvPr/>
          </p:nvSpPr>
          <p:spPr bwMode="gray">
            <a:xfrm>
              <a:off x="1880432" y="4675277"/>
              <a:ext cx="2517286" cy="760018"/>
            </a:xfrm>
            <a:prstGeom prst="rect">
              <a:avLst/>
            </a:prstGeom>
          </p:spPr>
          <p:txBody>
            <a:bodyPr vert="horz" wrap="square" lIns="45721" tIns="45721" rIns="45721" bIns="45721" rtlCol="0">
              <a:sp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658" indent="-231658" defTabSz="642732">
                <a:spcBef>
                  <a:spcPts val="900"/>
                </a:spcBef>
                <a:buClr>
                  <a:srgbClr val="F69322"/>
                </a:buClr>
              </a:pPr>
              <a:r>
                <a:rPr lang="en-US" sz="1546" dirty="0">
                  <a:solidFill>
                    <a:srgbClr val="000000"/>
                  </a:solidFill>
                  <a:latin typeface="Arial"/>
                </a:rPr>
                <a:t>Lemonade</a:t>
              </a:r>
            </a:p>
            <a:p>
              <a:pPr marL="461729" lvl="1" indent="-174534" defTabSz="642732">
                <a:spcBef>
                  <a:spcPts val="500"/>
                </a:spcBef>
                <a:buClr>
                  <a:srgbClr val="F69322"/>
                </a:buClr>
              </a:pPr>
              <a:r>
                <a:rPr lang="en-US" sz="1406" dirty="0">
                  <a:solidFill>
                    <a:srgbClr val="000000"/>
                  </a:solidFill>
                  <a:latin typeface="Arial"/>
                </a:rPr>
                <a:t>Offered in CA, IL, NJ, NY </a:t>
              </a:r>
            </a:p>
          </p:txBody>
        </p:sp>
      </p:grpSp>
      <p:grpSp>
        <p:nvGrpSpPr>
          <p:cNvPr id="67" name="Group 66"/>
          <p:cNvGrpSpPr/>
          <p:nvPr/>
        </p:nvGrpSpPr>
        <p:grpSpPr bwMode="gray">
          <a:xfrm>
            <a:off x="6166471" y="3859526"/>
            <a:ext cx="2724913" cy="2308697"/>
            <a:chOff x="4642470" y="3859510"/>
            <a:chExt cx="2724912" cy="2308697"/>
          </a:xfrm>
        </p:grpSpPr>
        <p:grpSp>
          <p:nvGrpSpPr>
            <p:cNvPr id="10" name="Group 9"/>
            <p:cNvGrpSpPr/>
            <p:nvPr/>
          </p:nvGrpSpPr>
          <p:grpSpPr bwMode="gray">
            <a:xfrm>
              <a:off x="4642470" y="3859510"/>
              <a:ext cx="2724912" cy="2308697"/>
              <a:chOff x="4721506" y="3859510"/>
              <a:chExt cx="2724912" cy="2308697"/>
            </a:xfrm>
          </p:grpSpPr>
          <p:sp>
            <p:nvSpPr>
              <p:cNvPr id="23" name="Rectangle 22"/>
              <p:cNvSpPr/>
              <p:nvPr/>
            </p:nvSpPr>
            <p:spPr bwMode="gray">
              <a:xfrm>
                <a:off x="4721506" y="4591030"/>
                <a:ext cx="2724912" cy="15771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42732">
                  <a:lnSpc>
                    <a:spcPct val="90000"/>
                  </a:lnSpc>
                </a:pPr>
                <a:endParaRPr lang="en-US" sz="2038" b="1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 Placeholder 4"/>
              <p:cNvSpPr txBox="1">
                <a:spLocks/>
              </p:cNvSpPr>
              <p:nvPr/>
            </p:nvSpPr>
            <p:spPr bwMode="gray">
              <a:xfrm>
                <a:off x="4721506" y="3859510"/>
                <a:ext cx="2724912" cy="731520"/>
              </a:xfrm>
              <a:prstGeom prst="snip1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28575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6" rIns="91429" bIns="9144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indent="0" algn="ctr" fontAlgn="base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None/>
                  <a:defRPr kumimoji="0" sz="2000" b="1" i="0" u="none" strike="noStrike" cap="none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</a:defRPr>
                </a:lvl1pPr>
                <a:lvl2pPr indent="0">
                  <a:buNone/>
                  <a:defRPr sz="2000" b="1"/>
                </a:lvl2pPr>
                <a:lvl3pPr indent="0">
                  <a:buNone/>
                  <a:defRPr b="1"/>
                </a:lvl3pPr>
                <a:lvl4pPr indent="0">
                  <a:buNone/>
                  <a:defRPr sz="1600" b="1"/>
                </a:lvl4pPr>
                <a:lvl5pPr indent="0">
                  <a:buNone/>
                  <a:defRPr sz="1600" b="1"/>
                </a:lvl5pPr>
                <a:lvl6pPr indent="0">
                  <a:buNone/>
                  <a:defRPr sz="1600" b="1"/>
                </a:lvl6pPr>
                <a:lvl7pPr indent="0">
                  <a:buNone/>
                  <a:defRPr sz="1600" b="1"/>
                </a:lvl7pPr>
                <a:lvl8pPr indent="0">
                  <a:buNone/>
                  <a:defRPr sz="1600" b="1"/>
                </a:lvl8pPr>
                <a:lvl9pPr indent="0">
                  <a:buNone/>
                  <a:defRPr sz="1600" b="1"/>
                </a:lvl9pPr>
              </a:lstStyle>
              <a:p>
                <a:pPr defTabSz="642732">
                  <a:spcBef>
                    <a:spcPts val="0"/>
                  </a:spcBef>
                  <a:buClr>
                    <a:srgbClr val="F69322"/>
                  </a:buClr>
                </a:pPr>
                <a:r>
                  <a:rPr lang="en-US" sz="1757" dirty="0">
                    <a:solidFill>
                      <a:srgbClr val="FFFFFF"/>
                    </a:solidFill>
                    <a:latin typeface="Arial"/>
                  </a:rPr>
                  <a:t>Regulatory Opportunities/Threats</a:t>
                </a:r>
              </a:p>
            </p:txBody>
          </p:sp>
        </p:grpSp>
        <p:sp>
          <p:nvSpPr>
            <p:cNvPr id="29" name="Content Placeholder 7"/>
            <p:cNvSpPr txBox="1">
              <a:spLocks/>
            </p:cNvSpPr>
            <p:nvPr/>
          </p:nvSpPr>
          <p:spPr bwMode="gray">
            <a:xfrm>
              <a:off x="4746283" y="4675277"/>
              <a:ext cx="2517286" cy="1393653"/>
            </a:xfrm>
            <a:prstGeom prst="rect">
              <a:avLst/>
            </a:prstGeom>
          </p:spPr>
          <p:txBody>
            <a:bodyPr vert="horz" wrap="square" lIns="45721" tIns="45721" rIns="45721" bIns="45721" rtlCol="0">
              <a:sp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658" indent="-231658" defTabSz="642732">
                <a:spcBef>
                  <a:spcPts val="900"/>
                </a:spcBef>
                <a:buClr>
                  <a:srgbClr val="072C44">
                    <a:lumMod val="90000"/>
                    <a:lumOff val="10000"/>
                  </a:srgbClr>
                </a:buClr>
              </a:pPr>
              <a:r>
                <a:rPr lang="en-US" sz="1546" dirty="0">
                  <a:solidFill>
                    <a:srgbClr val="000000"/>
                  </a:solidFill>
                  <a:latin typeface="Arial"/>
                </a:rPr>
                <a:t>Barrier to Entry</a:t>
              </a:r>
            </a:p>
            <a:p>
              <a:pPr marL="231658" indent="-231658" defTabSz="642732">
                <a:spcBef>
                  <a:spcPts val="900"/>
                </a:spcBef>
                <a:buClr>
                  <a:srgbClr val="072C44">
                    <a:lumMod val="90000"/>
                    <a:lumOff val="10000"/>
                  </a:srgbClr>
                </a:buClr>
              </a:pPr>
              <a:r>
                <a:rPr lang="en-US" sz="1546" dirty="0">
                  <a:solidFill>
                    <a:srgbClr val="000000"/>
                  </a:solidFill>
                  <a:latin typeface="Arial"/>
                </a:rPr>
                <a:t>US vs. Other Less Regulated Regions</a:t>
              </a:r>
            </a:p>
            <a:p>
              <a:pPr marL="231658" indent="-231658" defTabSz="642732">
                <a:spcBef>
                  <a:spcPts val="900"/>
                </a:spcBef>
                <a:buClr>
                  <a:srgbClr val="072C44">
                    <a:lumMod val="90000"/>
                    <a:lumOff val="10000"/>
                  </a:srgbClr>
                </a:buClr>
              </a:pPr>
              <a:r>
                <a:rPr lang="en-US" sz="1546" dirty="0">
                  <a:solidFill>
                    <a:srgbClr val="000000"/>
                  </a:solidFill>
                  <a:latin typeface="Arial"/>
                </a:rPr>
                <a:t>Trust Pull-back – the Sandbox Approach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740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4"/>
          <p:cNvSpPr>
            <a:spLocks noChangeArrowheads="1"/>
          </p:cNvSpPr>
          <p:nvPr/>
        </p:nvSpPr>
        <p:spPr bwMode="gray">
          <a:xfrm>
            <a:off x="7942301" y="2923210"/>
            <a:ext cx="1777205" cy="2280003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137096" tIns="137096" rIns="91397" bIns="13709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42732" eaLnBrk="1" hangingPunct="1">
              <a:lnSpc>
                <a:spcPct val="90000"/>
              </a:lnSpc>
              <a:spcBef>
                <a:spcPts val="601"/>
              </a:spcBef>
            </a:pPr>
            <a:endParaRPr lang="en-US" altLang="en-US" sz="1546" dirty="0">
              <a:solidFill>
                <a:srgbClr val="286EB8"/>
              </a:solidFill>
              <a:latin typeface="Arial"/>
            </a:endParaRP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gray">
          <a:xfrm>
            <a:off x="6714146" y="2923211"/>
            <a:ext cx="739412" cy="2273231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137096" tIns="137096" rIns="91397" bIns="13709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42732" eaLnBrk="1" hangingPunct="1">
              <a:lnSpc>
                <a:spcPct val="90000"/>
              </a:lnSpc>
              <a:spcBef>
                <a:spcPts val="601"/>
              </a:spcBef>
            </a:pPr>
            <a:endParaRPr lang="en-US" altLang="en-US" sz="1546" dirty="0">
              <a:solidFill>
                <a:srgbClr val="286EB8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16" y="523402"/>
            <a:ext cx="11230924" cy="950976"/>
          </a:xfrm>
        </p:spPr>
        <p:txBody>
          <a:bodyPr/>
          <a:lstStyle/>
          <a:p>
            <a:r>
              <a:rPr lang="en-US" dirty="0"/>
              <a:t>InsurTech Disruption: Threat or Opportunity?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3327" y="1081380"/>
            <a:ext cx="11225359" cy="396947"/>
          </a:xfrm>
        </p:spPr>
        <p:txBody>
          <a:bodyPr/>
          <a:lstStyle/>
          <a:p>
            <a:r>
              <a:rPr lang="en-US" dirty="0"/>
              <a:t>Automation efficiencies can have powerful impact on industry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657858" y="5622444"/>
            <a:ext cx="7833039" cy="1083791"/>
          </a:xfrm>
        </p:spPr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Insurtechs are insurance businesses, usually startups, that use technologically innovative apps, processes, or business models; 2016 data based on some 500 commercially well-known cases. </a:t>
            </a:r>
            <a:r>
              <a:rPr lang="en-US" baseline="30000" dirty="0"/>
              <a:t>2</a:t>
            </a:r>
            <a:r>
              <a:rPr lang="en-US" dirty="0"/>
              <a:t>Assumes a 3 to 5 percentage point improvement in loss ratio, a 2 to 4 percentage point improvement in operating expenses, and a 6 to 8 percentage point improvement in direct sales conversions. </a:t>
            </a:r>
            <a:r>
              <a:rPr lang="en-US" baseline="30000" dirty="0"/>
              <a:t>3</a:t>
            </a:r>
            <a:r>
              <a:rPr lang="en-US" dirty="0"/>
              <a:t>Includes growth in investment income as well premiums. Investment income modeled as a ﬂat percentage of premium in each year. </a:t>
            </a:r>
            <a:r>
              <a:rPr lang="en-US" baseline="30000" dirty="0"/>
              <a:t>4</a:t>
            </a:r>
            <a:r>
              <a:rPr lang="en-US" dirty="0"/>
              <a:t>Includes impact of semi- and fully autonomous vehicles. </a:t>
            </a:r>
            <a:r>
              <a:rPr lang="en-US" baseline="30000" dirty="0"/>
              <a:t>5</a:t>
            </a:r>
            <a:r>
              <a:rPr lang="en-US" dirty="0"/>
              <a:t>Assumes a </a:t>
            </a:r>
            <a:br>
              <a:rPr lang="en-US" dirty="0"/>
            </a:br>
            <a:r>
              <a:rPr lang="en-US" dirty="0"/>
              <a:t>25 percent reduction in premiums as a result of telematics and sensors and a 50 percent risk transfer to commercial product liability.</a:t>
            </a:r>
          </a:p>
          <a:p>
            <a:r>
              <a:rPr lang="en-US" dirty="0"/>
              <a:t>Source: Panorama by McKinsey; Digital and Auto Insurers Value at Stake Analysis, McKinsey, 2016.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0"/>
          </p:nvPr>
        </p:nvSpPr>
        <p:spPr>
          <a:xfrm>
            <a:off x="1895676" y="1620916"/>
            <a:ext cx="4153168" cy="640080"/>
          </a:xfrm>
        </p:spPr>
        <p:txBody>
          <a:bodyPr/>
          <a:lstStyle/>
          <a:p>
            <a:r>
              <a:rPr lang="en-US" dirty="0"/>
              <a:t>Focus of InsurTech in the insurance value chain</a:t>
            </a:r>
            <a:r>
              <a:rPr lang="en-US" baseline="30000" dirty="0"/>
              <a:t>1</a:t>
            </a:r>
            <a:r>
              <a:rPr lang="en-US" dirty="0"/>
              <a:t>, %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6201716" y="1620916"/>
            <a:ext cx="4153168" cy="640080"/>
          </a:xfrm>
        </p:spPr>
        <p:txBody>
          <a:bodyPr/>
          <a:lstStyle/>
          <a:p>
            <a:r>
              <a:rPr lang="en-US" dirty="0"/>
              <a:t>Future profits as a </a:t>
            </a:r>
            <a:br>
              <a:rPr lang="en-US" dirty="0"/>
            </a:br>
            <a:r>
              <a:rPr lang="en-US" dirty="0"/>
              <a:t>% of today’s profits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gray">
          <a:xfrm>
            <a:off x="2019302" y="2372937"/>
            <a:ext cx="4076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546" dirty="0">
                <a:solidFill>
                  <a:srgbClr val="000000"/>
                </a:solidFill>
                <a:latin typeface="Arial"/>
              </a:rPr>
              <a:t>Only nine percent of InsurTechs </a:t>
            </a:r>
            <a:br>
              <a:rPr lang="en-US" sz="1546" dirty="0">
                <a:solidFill>
                  <a:srgbClr val="000000"/>
                </a:solidFill>
                <a:latin typeface="Arial"/>
              </a:rPr>
            </a:br>
            <a:r>
              <a:rPr lang="en-US" sz="1546" dirty="0">
                <a:solidFill>
                  <a:srgbClr val="000000"/>
                </a:solidFill>
                <a:latin typeface="Arial"/>
              </a:rPr>
              <a:t>aim to oust incumbents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gray">
          <a:xfrm>
            <a:off x="6096001" y="2372937"/>
            <a:ext cx="4076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546" dirty="0">
                <a:solidFill>
                  <a:srgbClr val="000000"/>
                </a:solidFill>
                <a:latin typeface="Arial"/>
              </a:rPr>
              <a:t>Digitizing the business, </a:t>
            </a:r>
            <a:br>
              <a:rPr lang="en-US" sz="1546" dirty="0">
                <a:solidFill>
                  <a:srgbClr val="000000"/>
                </a:solidFill>
                <a:latin typeface="Arial"/>
              </a:rPr>
            </a:br>
            <a:r>
              <a:rPr lang="en-US" sz="1546" dirty="0">
                <a:solidFill>
                  <a:srgbClr val="000000"/>
                </a:solidFill>
                <a:latin typeface="Arial"/>
              </a:rPr>
              <a:t>auto insurance example</a:t>
            </a:r>
          </a:p>
        </p:txBody>
      </p:sp>
      <p:graphicFrame>
        <p:nvGraphicFramePr>
          <p:cNvPr id="18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174382" y="2760059"/>
          <a:ext cx="3859816" cy="280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Box 7"/>
          <p:cNvSpPr txBox="1">
            <a:spLocks noChangeArrowheads="1"/>
          </p:cNvSpPr>
          <p:nvPr/>
        </p:nvSpPr>
        <p:spPr bwMode="gray">
          <a:xfrm>
            <a:off x="4969146" y="4940042"/>
            <a:ext cx="1007335" cy="31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984" b="1" dirty="0">
                <a:solidFill>
                  <a:srgbClr val="000000"/>
                </a:solidFill>
                <a:latin typeface="Arial"/>
              </a:rPr>
              <a:t>Enabling the value </a:t>
            </a:r>
            <a:r>
              <a:rPr lang="en-US" sz="1054" b="1" dirty="0">
                <a:solidFill>
                  <a:srgbClr val="000000"/>
                </a:solidFill>
                <a:latin typeface="Arial"/>
              </a:rPr>
              <a:t>chain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gray">
          <a:xfrm>
            <a:off x="1695576" y="4035695"/>
            <a:ext cx="1614915" cy="72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984" b="1" dirty="0">
                <a:solidFill>
                  <a:srgbClr val="000000"/>
                </a:solidFill>
                <a:latin typeface="Arial"/>
              </a:rPr>
              <a:t>Disintermediating </a:t>
            </a:r>
            <a:r>
              <a:rPr lang="en-US" sz="1054" b="1" dirty="0">
                <a:solidFill>
                  <a:srgbClr val="000000"/>
                </a:solidFill>
                <a:latin typeface="Arial"/>
              </a:rPr>
              <a:t>incumbents</a:t>
            </a:r>
            <a:r>
              <a:rPr lang="en-US" sz="984" b="1" dirty="0">
                <a:solidFill>
                  <a:srgbClr val="000000"/>
                </a:solidFill>
                <a:latin typeface="Arial"/>
              </a:rPr>
              <a:t> from customers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gray">
          <a:xfrm>
            <a:off x="3374252" y="3104272"/>
            <a:ext cx="1213644" cy="42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984" b="1" dirty="0">
                <a:solidFill>
                  <a:srgbClr val="000000"/>
                </a:solidFill>
                <a:latin typeface="Arial"/>
              </a:rPr>
              <a:t>Disrupting the </a:t>
            </a:r>
            <a:r>
              <a:rPr lang="en-US" sz="1054" b="1" dirty="0">
                <a:solidFill>
                  <a:srgbClr val="000000"/>
                </a:solidFill>
                <a:latin typeface="Arial"/>
              </a:rPr>
              <a:t>value</a:t>
            </a:r>
            <a:r>
              <a:rPr lang="en-US" sz="984" b="1" dirty="0">
                <a:solidFill>
                  <a:srgbClr val="000000"/>
                </a:solidFill>
                <a:latin typeface="Arial"/>
              </a:rPr>
              <a:t> chain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gray">
          <a:xfrm>
            <a:off x="6323127" y="4629512"/>
            <a:ext cx="361950" cy="566928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lIns="137096" tIns="137096" rIns="91397" bIns="13709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42732" eaLnBrk="1" hangingPunct="1">
              <a:lnSpc>
                <a:spcPct val="90000"/>
              </a:lnSpc>
              <a:spcBef>
                <a:spcPts val="601"/>
              </a:spcBef>
            </a:pPr>
            <a:endParaRPr lang="en-US" altLang="en-US" sz="1546" dirty="0">
              <a:solidFill>
                <a:srgbClr val="286EB8"/>
              </a:solidFill>
              <a:latin typeface="Aria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902890" y="3505106"/>
            <a:ext cx="361950" cy="1131180"/>
            <a:chOff x="5376689" y="3282585"/>
            <a:chExt cx="361950" cy="113118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gray">
            <a:xfrm>
              <a:off x="5376689" y="3282585"/>
              <a:ext cx="361950" cy="4575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42732" eaLnBrk="1" hangingPunct="1">
                <a:lnSpc>
                  <a:spcPct val="90000"/>
                </a:lnSpc>
                <a:spcBef>
                  <a:spcPts val="601"/>
                </a:spcBef>
              </a:pPr>
              <a:endParaRPr lang="en-US" altLang="en-US" sz="1546" dirty="0">
                <a:solidFill>
                  <a:srgbClr val="286EB8"/>
                </a:solidFill>
                <a:latin typeface="Arial"/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gray">
            <a:xfrm>
              <a:off x="5376689" y="3740150"/>
              <a:ext cx="361950" cy="673615"/>
            </a:xfrm>
            <a:prstGeom prst="rect">
              <a:avLst/>
            </a:prstGeom>
            <a:solidFill>
              <a:schemeClr val="accent4"/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42732" eaLnBrk="1" hangingPunct="1">
                <a:lnSpc>
                  <a:spcPct val="90000"/>
                </a:lnSpc>
                <a:spcBef>
                  <a:spcPts val="601"/>
                </a:spcBef>
              </a:pPr>
              <a:endParaRPr lang="en-US" altLang="en-US" sz="1546" dirty="0">
                <a:solidFill>
                  <a:srgbClr val="286EB8"/>
                </a:solidFill>
                <a:latin typeface="Arial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85877" y="3505106"/>
            <a:ext cx="935055" cy="1698108"/>
            <a:chOff x="5961874" y="3282585"/>
            <a:chExt cx="935056" cy="1698108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gray">
            <a:xfrm>
              <a:off x="5961874" y="3740150"/>
              <a:ext cx="361950" cy="1240543"/>
            </a:xfrm>
            <a:prstGeom prst="rect">
              <a:avLst/>
            </a:prstGeom>
            <a:solidFill>
              <a:schemeClr val="accent1"/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42732" eaLnBrk="1" hangingPunct="1">
                <a:lnSpc>
                  <a:spcPct val="90000"/>
                </a:lnSpc>
                <a:spcBef>
                  <a:spcPts val="601"/>
                </a:spcBef>
              </a:pPr>
              <a:endParaRPr lang="en-US" altLang="en-US" sz="1546" dirty="0">
                <a:solidFill>
                  <a:srgbClr val="286EB8"/>
                </a:solidFill>
                <a:latin typeface="Arial"/>
              </a:endParaRPr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gray">
            <a:xfrm>
              <a:off x="5961874" y="3282585"/>
              <a:ext cx="361950" cy="4575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42732" eaLnBrk="1" hangingPunct="1">
                <a:lnSpc>
                  <a:spcPct val="90000"/>
                </a:lnSpc>
                <a:spcBef>
                  <a:spcPts val="601"/>
                </a:spcBef>
              </a:pPr>
              <a:endParaRPr lang="en-US" altLang="en-US" sz="1546" dirty="0">
                <a:solidFill>
                  <a:srgbClr val="286EB8"/>
                </a:solidFill>
                <a:latin typeface="Arial"/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gray">
            <a:xfrm>
              <a:off x="6534980" y="3282585"/>
              <a:ext cx="361950" cy="114665"/>
            </a:xfrm>
            <a:prstGeom prst="rect">
              <a:avLst/>
            </a:prstGeom>
            <a:solidFill>
              <a:schemeClr val="accent5"/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42732" eaLnBrk="1" hangingPunct="1">
                <a:lnSpc>
                  <a:spcPct val="90000"/>
                </a:lnSpc>
                <a:spcBef>
                  <a:spcPts val="601"/>
                </a:spcBef>
              </a:pPr>
              <a:endParaRPr lang="en-US" altLang="en-US" sz="1546" dirty="0">
                <a:solidFill>
                  <a:srgbClr val="286EB8"/>
                </a:solidFill>
                <a:latin typeface="Arial"/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gray">
            <a:xfrm>
              <a:off x="6534980" y="3397250"/>
              <a:ext cx="361950" cy="224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42732" eaLnBrk="1" hangingPunct="1">
                <a:lnSpc>
                  <a:spcPct val="90000"/>
                </a:lnSpc>
                <a:spcBef>
                  <a:spcPts val="601"/>
                </a:spcBef>
              </a:pPr>
              <a:endParaRPr lang="en-US" altLang="en-US" sz="1546" dirty="0">
                <a:solidFill>
                  <a:srgbClr val="286EB8"/>
                </a:solidFill>
                <a:latin typeface="Arial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634498" y="3837402"/>
            <a:ext cx="361950" cy="565087"/>
            <a:chOff x="7111959" y="3621644"/>
            <a:chExt cx="361950" cy="565087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gray">
            <a:xfrm>
              <a:off x="7111959" y="3621644"/>
              <a:ext cx="361950" cy="340756"/>
            </a:xfrm>
            <a:prstGeom prst="rect">
              <a:avLst/>
            </a:prstGeom>
            <a:solidFill>
              <a:schemeClr val="accent5"/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42732" eaLnBrk="1" hangingPunct="1">
                <a:lnSpc>
                  <a:spcPct val="90000"/>
                </a:lnSpc>
                <a:spcBef>
                  <a:spcPts val="601"/>
                </a:spcBef>
              </a:pPr>
              <a:endParaRPr lang="en-US" altLang="en-US" sz="1546" dirty="0">
                <a:solidFill>
                  <a:srgbClr val="286EB8"/>
                </a:solidFill>
                <a:latin typeface="Arial"/>
              </a:endParaRPr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gray">
            <a:xfrm>
              <a:off x="7111959" y="3962400"/>
              <a:ext cx="361950" cy="224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42732" eaLnBrk="1" hangingPunct="1">
                <a:lnSpc>
                  <a:spcPct val="90000"/>
                </a:lnSpc>
                <a:spcBef>
                  <a:spcPts val="601"/>
                </a:spcBef>
              </a:pPr>
              <a:endParaRPr lang="en-US" altLang="en-US" sz="1546" dirty="0">
                <a:solidFill>
                  <a:srgbClr val="286EB8"/>
                </a:solidFill>
                <a:latin typeface="Arial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222476" y="4097046"/>
            <a:ext cx="361950" cy="305432"/>
            <a:chOff x="5376689" y="3282586"/>
            <a:chExt cx="361950" cy="305432"/>
          </a:xfrm>
        </p:grpSpPr>
        <p:sp>
          <p:nvSpPr>
            <p:cNvPr id="40" name="Rectangle 4"/>
            <p:cNvSpPr>
              <a:spLocks noChangeArrowheads="1"/>
            </p:cNvSpPr>
            <p:nvPr/>
          </p:nvSpPr>
          <p:spPr bwMode="gray">
            <a:xfrm>
              <a:off x="5376689" y="3282586"/>
              <a:ext cx="361950" cy="2235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42732" eaLnBrk="1" hangingPunct="1">
                <a:lnSpc>
                  <a:spcPct val="90000"/>
                </a:lnSpc>
                <a:spcBef>
                  <a:spcPts val="601"/>
                </a:spcBef>
              </a:pPr>
              <a:endParaRPr lang="en-US" altLang="en-US" sz="1546" dirty="0">
                <a:solidFill>
                  <a:srgbClr val="286EB8"/>
                </a:solidFill>
                <a:latin typeface="Arial"/>
              </a:endParaRPr>
            </a:p>
          </p:txBody>
        </p:sp>
        <p:sp>
          <p:nvSpPr>
            <p:cNvPr id="41" name="Rectangle 4"/>
            <p:cNvSpPr>
              <a:spLocks noChangeArrowheads="1"/>
            </p:cNvSpPr>
            <p:nvPr/>
          </p:nvSpPr>
          <p:spPr bwMode="gray">
            <a:xfrm>
              <a:off x="5376689" y="3506110"/>
              <a:ext cx="361950" cy="81908"/>
            </a:xfrm>
            <a:prstGeom prst="rect">
              <a:avLst/>
            </a:prstGeom>
            <a:solidFill>
              <a:schemeClr val="accent4"/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42732" eaLnBrk="1" hangingPunct="1">
                <a:lnSpc>
                  <a:spcPct val="90000"/>
                </a:lnSpc>
                <a:spcBef>
                  <a:spcPts val="601"/>
                </a:spcBef>
              </a:pPr>
              <a:endParaRPr lang="en-US" altLang="en-US" sz="1546" dirty="0">
                <a:solidFill>
                  <a:srgbClr val="286EB8"/>
                </a:solidFill>
                <a:latin typeface="Aria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799542" y="4097051"/>
            <a:ext cx="361950" cy="1099393"/>
            <a:chOff x="8604944" y="3881300"/>
            <a:chExt cx="361950" cy="1099393"/>
          </a:xfrm>
        </p:grpSpPr>
        <p:sp>
          <p:nvSpPr>
            <p:cNvPr id="42" name="Rectangle 4"/>
            <p:cNvSpPr>
              <a:spLocks noChangeArrowheads="1"/>
            </p:cNvSpPr>
            <p:nvPr/>
          </p:nvSpPr>
          <p:spPr bwMode="gray">
            <a:xfrm>
              <a:off x="8604944" y="3881300"/>
              <a:ext cx="361950" cy="2235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42732" eaLnBrk="1" hangingPunct="1">
                <a:lnSpc>
                  <a:spcPct val="90000"/>
                </a:lnSpc>
                <a:spcBef>
                  <a:spcPts val="601"/>
                </a:spcBef>
              </a:pPr>
              <a:endParaRPr lang="en-US" altLang="en-US" sz="1546" dirty="0">
                <a:solidFill>
                  <a:srgbClr val="286EB8"/>
                </a:solidFill>
                <a:latin typeface="Arial"/>
              </a:endParaRPr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gray">
            <a:xfrm>
              <a:off x="8604944" y="4105158"/>
              <a:ext cx="361950" cy="875535"/>
            </a:xfrm>
            <a:prstGeom prst="rect">
              <a:avLst/>
            </a:prstGeom>
            <a:solidFill>
              <a:schemeClr val="accent1"/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42732" eaLnBrk="1" hangingPunct="1">
                <a:lnSpc>
                  <a:spcPct val="90000"/>
                </a:lnSpc>
                <a:spcBef>
                  <a:spcPts val="601"/>
                </a:spcBef>
              </a:pPr>
              <a:endParaRPr lang="en-US" altLang="en-US" sz="1546" dirty="0">
                <a:solidFill>
                  <a:srgbClr val="286EB8"/>
                </a:solidFill>
                <a:latin typeface="Arial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6685077" y="4629512"/>
            <a:ext cx="21562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270262" y="3505105"/>
            <a:ext cx="21562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847836" y="3505105"/>
            <a:ext cx="21562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420944" y="3837329"/>
            <a:ext cx="21562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003677" y="4402480"/>
            <a:ext cx="21562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583917" y="4099129"/>
            <a:ext cx="21562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gray">
          <a:xfrm>
            <a:off x="6236262" y="5244023"/>
            <a:ext cx="577574" cy="29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984" b="1" dirty="0">
                <a:solidFill>
                  <a:srgbClr val="000000"/>
                </a:solidFill>
                <a:latin typeface="Arial"/>
              </a:rPr>
              <a:t>Today’s </a:t>
            </a:r>
            <a:r>
              <a:rPr lang="en-US" sz="1054" b="1" dirty="0">
                <a:solidFill>
                  <a:srgbClr val="000000"/>
                </a:solidFill>
                <a:latin typeface="Arial"/>
              </a:rPr>
              <a:t>profits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gray">
          <a:xfrm>
            <a:off x="7404950" y="5244023"/>
            <a:ext cx="522017" cy="29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984" b="1" dirty="0">
                <a:solidFill>
                  <a:srgbClr val="000000"/>
                </a:solidFill>
                <a:latin typeface="Arial"/>
              </a:rPr>
              <a:t>2025 profits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gray">
          <a:xfrm>
            <a:off x="9719497" y="5244023"/>
            <a:ext cx="522017" cy="29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984" b="1" dirty="0">
                <a:solidFill>
                  <a:srgbClr val="000000"/>
                </a:solidFill>
                <a:latin typeface="Arial"/>
              </a:rPr>
              <a:t>2035 profits</a:t>
            </a:r>
            <a:r>
              <a:rPr lang="en-US" sz="984" b="1" baseline="30000" dirty="0">
                <a:solidFill>
                  <a:srgbClr val="000000"/>
                </a:solidFill>
                <a:latin typeface="Arial"/>
              </a:rPr>
              <a:t>5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gray">
          <a:xfrm>
            <a:off x="6741247" y="2971811"/>
            <a:ext cx="685239" cy="29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054" b="1" dirty="0">
                <a:solidFill>
                  <a:srgbClr val="000000"/>
                </a:solidFill>
                <a:latin typeface="Arial"/>
              </a:rPr>
              <a:t>Short-term</a:t>
            </a:r>
            <a:r>
              <a:rPr lang="en-US" sz="984" b="1" dirty="0">
                <a:solidFill>
                  <a:srgbClr val="000000"/>
                </a:solidFill>
                <a:latin typeface="Arial"/>
              </a:rPr>
              <a:t> gain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gray">
          <a:xfrm>
            <a:off x="7919197" y="2971811"/>
            <a:ext cx="1792530" cy="29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054" b="1" dirty="0">
                <a:solidFill>
                  <a:srgbClr val="000000"/>
                </a:solidFill>
                <a:latin typeface="Arial"/>
              </a:rPr>
              <a:t>Long-term</a:t>
            </a:r>
            <a:r>
              <a:rPr lang="en-US" sz="984" b="1" dirty="0">
                <a:solidFill>
                  <a:srgbClr val="000000"/>
                </a:solidFill>
                <a:latin typeface="Arial"/>
              </a:rPr>
              <a:t> decline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gray">
          <a:xfrm>
            <a:off x="6758980" y="4641600"/>
            <a:ext cx="649750" cy="54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843" dirty="0">
                <a:solidFill>
                  <a:srgbClr val="000000"/>
                </a:solidFill>
                <a:latin typeface="Arial"/>
              </a:rPr>
              <a:t>Improvements in growth, and loss-and-expense ratio</a:t>
            </a:r>
            <a:r>
              <a:rPr lang="en-US" sz="843" baseline="30000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gray">
          <a:xfrm>
            <a:off x="7952239" y="4640475"/>
            <a:ext cx="577574" cy="54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843" dirty="0">
                <a:solidFill>
                  <a:srgbClr val="000000"/>
                </a:solidFill>
                <a:latin typeface="Arial"/>
              </a:rPr>
              <a:t>Impact from improved vehicle safety</a:t>
            </a:r>
            <a:r>
              <a:rPr lang="en-US" sz="843" baseline="30000" dirty="0">
                <a:solidFill>
                  <a:srgbClr val="000000"/>
                </a:solidFill>
                <a:latin typeface="Arial"/>
              </a:rPr>
              <a:t>3-4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gray">
          <a:xfrm>
            <a:off x="8526681" y="4640475"/>
            <a:ext cx="577574" cy="54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843" dirty="0">
                <a:solidFill>
                  <a:srgbClr val="000000"/>
                </a:solidFill>
                <a:latin typeface="Arial"/>
              </a:rPr>
              <a:t>Shift in liability to commercial product lines</a:t>
            </a:r>
            <a:r>
              <a:rPr lang="en-US" sz="843" baseline="30000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gray">
          <a:xfrm>
            <a:off x="9172076" y="4640475"/>
            <a:ext cx="577574" cy="54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843" dirty="0">
                <a:solidFill>
                  <a:srgbClr val="000000"/>
                </a:solidFill>
                <a:latin typeface="Arial"/>
              </a:rPr>
              <a:t>Improved loss-and-expense ratio</a:t>
            </a:r>
            <a:r>
              <a:rPr lang="en-US" sz="843" baseline="30000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gray">
          <a:xfrm>
            <a:off x="6295968" y="4480398"/>
            <a:ext cx="427286" cy="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984" dirty="0">
                <a:solidFill>
                  <a:srgbClr val="000000"/>
                </a:solidFill>
                <a:latin typeface="Arial"/>
              </a:rPr>
              <a:t>100</a:t>
            </a:r>
            <a:endParaRPr lang="en-US" sz="984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gray">
          <a:xfrm>
            <a:off x="6813838" y="3357726"/>
            <a:ext cx="534657" cy="12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984" dirty="0">
                <a:solidFill>
                  <a:srgbClr val="000000"/>
                </a:solidFill>
                <a:latin typeface="Arial"/>
              </a:rPr>
              <a:t>120-200</a:t>
            </a:r>
            <a:endParaRPr lang="en-US" sz="984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gray">
          <a:xfrm>
            <a:off x="7395940" y="3365699"/>
            <a:ext cx="534657" cy="12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984" dirty="0">
                <a:solidFill>
                  <a:srgbClr val="000000"/>
                </a:solidFill>
                <a:latin typeface="Arial"/>
              </a:rPr>
              <a:t>220-300</a:t>
            </a:r>
            <a:endParaRPr lang="en-US" sz="984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gray">
          <a:xfrm>
            <a:off x="7969940" y="3879031"/>
            <a:ext cx="534657" cy="12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984" dirty="0">
                <a:solidFill>
                  <a:srgbClr val="000000"/>
                </a:solidFill>
                <a:latin typeface="Arial"/>
              </a:rPr>
              <a:t>-20 to -60</a:t>
            </a:r>
            <a:endParaRPr lang="en-US" sz="984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gray">
          <a:xfrm>
            <a:off x="8482750" y="4461871"/>
            <a:ext cx="689325" cy="15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984" dirty="0">
                <a:solidFill>
                  <a:srgbClr val="000000"/>
                </a:solidFill>
                <a:latin typeface="Arial"/>
              </a:rPr>
              <a:t>-60 to -100</a:t>
            </a:r>
            <a:endParaRPr lang="en-US" sz="984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gray">
          <a:xfrm>
            <a:off x="9137448" y="3932961"/>
            <a:ext cx="534657" cy="12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984" dirty="0">
                <a:solidFill>
                  <a:srgbClr val="000000"/>
                </a:solidFill>
                <a:latin typeface="Arial"/>
              </a:rPr>
              <a:t>15-55</a:t>
            </a:r>
            <a:endParaRPr lang="en-US" sz="984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gray">
          <a:xfrm>
            <a:off x="9710489" y="3932797"/>
            <a:ext cx="534657" cy="12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defTabSz="642732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984" dirty="0">
                <a:solidFill>
                  <a:srgbClr val="000000"/>
                </a:solidFill>
                <a:latin typeface="Arial"/>
              </a:rPr>
              <a:t>155-195</a:t>
            </a:r>
            <a:endParaRPr lang="en-US" sz="984" baseline="30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245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  <p:bldP spid="21" grpId="0"/>
      <p:bldP spid="22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>
            <a:off x="6070825" y="1176990"/>
            <a:ext cx="4225229" cy="5053339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ctr" anchorCtr="0" compatLnSpc="1">
            <a:prstTxWarp prst="textNoShape">
              <a:avLst/>
            </a:prstTxWarp>
          </a:bodyPr>
          <a:lstStyle/>
          <a:p>
            <a:pPr algn="ctr" defTabSz="6427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4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905459" y="1176981"/>
            <a:ext cx="4199151" cy="505334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ctr" anchorCtr="0" compatLnSpc="1">
            <a:prstTxWarp prst="textNoShape">
              <a:avLst/>
            </a:prstTxWarp>
          </a:bodyPr>
          <a:lstStyle/>
          <a:p>
            <a:pPr algn="ctr" defTabSz="6427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4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6" y="1595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6" y="1595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042989" y="3619226"/>
            <a:ext cx="4014012" cy="98698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ctr" anchorCtr="0" compatLnSpc="1">
            <a:prstTxWarp prst="textNoShape">
              <a:avLst/>
            </a:prstTxWarp>
          </a:bodyPr>
          <a:lstStyle/>
          <a:p>
            <a:pPr algn="ctr" defTabSz="6427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4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294" y="483410"/>
            <a:ext cx="11230924" cy="950976"/>
          </a:xfrm>
        </p:spPr>
        <p:txBody>
          <a:bodyPr/>
          <a:lstStyle/>
          <a:p>
            <a:r>
              <a:rPr lang="en-US" dirty="0"/>
              <a:t>InsurTech Startups Have Broad Range</a:t>
            </a:r>
            <a:r>
              <a:rPr lang="mr-IN" dirty="0"/>
              <a:t>…</a:t>
            </a:r>
            <a:r>
              <a:rPr lang="en-US" dirty="0"/>
              <a:t>BUT</a:t>
            </a:r>
            <a:r>
              <a:rPr lang="mr-IN" dirty="0"/>
              <a:t>…</a:t>
            </a:r>
            <a:r>
              <a:rPr lang="en-US" dirty="0"/>
              <a:t>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Aon.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042998" y="1620363"/>
            <a:ext cx="8138983" cy="9680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ctr" anchorCtr="0" compatLnSpc="1">
            <a:prstTxWarp prst="textNoShape">
              <a:avLst/>
            </a:prstTxWarp>
          </a:bodyPr>
          <a:lstStyle/>
          <a:p>
            <a:pPr algn="ctr" defTabSz="6427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4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42989" y="4685579"/>
            <a:ext cx="4014012" cy="70250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ctr" anchorCtr="0" compatLnSpc="1">
            <a:prstTxWarp prst="textNoShape">
              <a:avLst/>
            </a:prstTxWarp>
          </a:bodyPr>
          <a:lstStyle/>
          <a:p>
            <a:pPr algn="ctr" defTabSz="6427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4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42999" y="2680619"/>
            <a:ext cx="8138983" cy="85394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ctr" anchorCtr="0" compatLnSpc="1">
            <a:prstTxWarp prst="textNoShape">
              <a:avLst/>
            </a:prstTxWarp>
          </a:bodyPr>
          <a:lstStyle/>
          <a:p>
            <a:pPr algn="ctr" defTabSz="6427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4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42989" y="5478809"/>
            <a:ext cx="4014012" cy="64180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ctr" anchorCtr="0" compatLnSpc="1">
            <a:prstTxWarp prst="textNoShape">
              <a:avLst/>
            </a:prstTxWarp>
          </a:bodyPr>
          <a:lstStyle/>
          <a:p>
            <a:pPr algn="ctr" defTabSz="6427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4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39971" y="3673469"/>
            <a:ext cx="4048351" cy="244713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ctr" anchorCtr="0" compatLnSpc="1">
            <a:prstTxWarp prst="textNoShape">
              <a:avLst/>
            </a:prstTxWarp>
          </a:bodyPr>
          <a:lstStyle/>
          <a:p>
            <a:pPr algn="ctr" defTabSz="6427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4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739" y="1822259"/>
            <a:ext cx="1085951" cy="3962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107" y="1935045"/>
            <a:ext cx="1337041" cy="2834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002" y="2011729"/>
            <a:ext cx="1357012" cy="2130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8225" y="2272440"/>
            <a:ext cx="1179664" cy="2670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0962" y="2213161"/>
            <a:ext cx="1461130" cy="3273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05" b="35146"/>
          <a:stretch/>
        </p:blipFill>
        <p:spPr>
          <a:xfrm>
            <a:off x="4505122" y="1890729"/>
            <a:ext cx="1053353" cy="3470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283" y="3173574"/>
            <a:ext cx="1255635" cy="21318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5663" y="3212846"/>
            <a:ext cx="1232895" cy="173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640" y="3017636"/>
            <a:ext cx="1176768" cy="4304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7607" y="3146866"/>
            <a:ext cx="1135329" cy="2636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691" y="3974024"/>
            <a:ext cx="1338463" cy="25263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0599" y="4317534"/>
            <a:ext cx="827148" cy="2246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631" y="3975443"/>
            <a:ext cx="1034967" cy="2497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4409" y="4302730"/>
            <a:ext cx="1253707" cy="20680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006" y="5044853"/>
            <a:ext cx="573958" cy="2582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10" y="5846074"/>
            <a:ext cx="1045117" cy="15460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697" y="5055237"/>
            <a:ext cx="573259" cy="2374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068" y="5809628"/>
            <a:ext cx="1142927" cy="22752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885" y="5779135"/>
            <a:ext cx="1139520" cy="2884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452" y="4164709"/>
            <a:ext cx="1090516" cy="27041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25" t="21282" r="8844" b="22682"/>
          <a:stretch/>
        </p:blipFill>
        <p:spPr>
          <a:xfrm>
            <a:off x="6305908" y="4215164"/>
            <a:ext cx="760453" cy="17231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7060" y="4147947"/>
            <a:ext cx="1065945" cy="27003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329" y="4817538"/>
            <a:ext cx="954113" cy="35413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721" y="4854343"/>
            <a:ext cx="1137344" cy="28054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3022" y="4908259"/>
            <a:ext cx="798784" cy="172711"/>
          </a:xfrm>
          <a:prstGeom prst="rect">
            <a:avLst/>
          </a:prstGeom>
        </p:spPr>
      </p:pic>
      <p:pic>
        <p:nvPicPr>
          <p:cNvPr id="200704" name="Picture 20070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24" y="5566545"/>
            <a:ext cx="997492" cy="294259"/>
          </a:xfrm>
          <a:prstGeom prst="rect">
            <a:avLst/>
          </a:prstGeom>
        </p:spPr>
      </p:pic>
      <p:pic>
        <p:nvPicPr>
          <p:cNvPr id="200705" name="Picture 20070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297" y="5546004"/>
            <a:ext cx="1395235" cy="279047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 bwMode="auto">
          <a:xfrm>
            <a:off x="1895678" y="1245206"/>
            <a:ext cx="4221571" cy="2825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ctr" anchorCtr="0" compatLnSpc="1">
            <a:prstTxWarp prst="textNoShape">
              <a:avLst/>
            </a:prstTxWarp>
          </a:bodyPr>
          <a:lstStyle/>
          <a:p>
            <a:pPr algn="ctr" defTabSz="685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38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Risk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488" y="2262317"/>
            <a:ext cx="1075051" cy="229039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 bwMode="auto">
          <a:xfrm>
            <a:off x="6104615" y="1245206"/>
            <a:ext cx="4221571" cy="2825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ctr" anchorCtr="0" compatLnSpc="1">
            <a:prstTxWarp prst="textNoShape">
              <a:avLst/>
            </a:prstTxWarp>
          </a:bodyPr>
          <a:lstStyle/>
          <a:p>
            <a:pPr algn="ctr" defTabSz="685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38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Health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2042996" y="1620435"/>
            <a:ext cx="8138983" cy="281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ctr" anchorCtr="0" compatLnSpc="1">
            <a:prstTxWarp prst="textNoShape">
              <a:avLst/>
            </a:prstTxWarp>
          </a:bodyPr>
          <a:lstStyle/>
          <a:p>
            <a:pPr algn="ctr" defTabSz="6427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4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72434" y="1606423"/>
            <a:ext cx="2856668" cy="2825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t" anchorCtr="0" compatLnSpc="1">
            <a:prstTxWarp prst="textNoShape">
              <a:avLst/>
            </a:prstTxWarp>
          </a:bodyPr>
          <a:lstStyle/>
          <a:p>
            <a:pPr algn="ctr" defTabSz="685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Insurance Marketplace 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2042996" y="2684262"/>
            <a:ext cx="8138983" cy="281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ctr" anchorCtr="0" compatLnSpc="1">
            <a:prstTxWarp prst="textNoShape">
              <a:avLst/>
            </a:prstTxWarp>
          </a:bodyPr>
          <a:lstStyle/>
          <a:p>
            <a:pPr algn="ctr" defTabSz="6427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4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042984" y="3621172"/>
            <a:ext cx="4014014" cy="281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ctr" anchorCtr="0" compatLnSpc="1">
            <a:prstTxWarp prst="textNoShape">
              <a:avLst/>
            </a:prstTxWarp>
          </a:bodyPr>
          <a:lstStyle/>
          <a:p>
            <a:pPr algn="ctr" defTabSz="6427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4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042984" y="4687902"/>
            <a:ext cx="4014014" cy="281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ctr" anchorCtr="0" compatLnSpc="1">
            <a:prstTxWarp prst="textNoShape">
              <a:avLst/>
            </a:prstTxWarp>
          </a:bodyPr>
          <a:lstStyle/>
          <a:p>
            <a:pPr algn="ctr" defTabSz="6427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4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042984" y="5478810"/>
            <a:ext cx="4014014" cy="281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ctr" anchorCtr="0" compatLnSpc="1">
            <a:prstTxWarp prst="textNoShape">
              <a:avLst/>
            </a:prstTxWarp>
          </a:bodyPr>
          <a:lstStyle/>
          <a:p>
            <a:pPr algn="ctr" defTabSz="6427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4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139968" y="3621018"/>
            <a:ext cx="4044507" cy="281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ctr" anchorCtr="0" compatLnSpc="1">
            <a:prstTxWarp prst="textNoShape">
              <a:avLst/>
            </a:prstTxWarp>
          </a:bodyPr>
          <a:lstStyle/>
          <a:p>
            <a:pPr algn="ctr" defTabSz="6427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4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278441" y="3620335"/>
            <a:ext cx="1873930" cy="3029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t" anchorCtr="0" compatLnSpc="1">
            <a:prstTxWarp prst="textNoShape">
              <a:avLst/>
            </a:prstTxWarp>
          </a:bodyPr>
          <a:lstStyle/>
          <a:p>
            <a:pPr algn="ctr" defTabSz="685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Health Navigators</a:t>
            </a:r>
            <a:endParaRPr lang="en-US" sz="1406" b="1" baseline="30000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212386" y="3617962"/>
            <a:ext cx="1588179" cy="2482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t" anchorCtr="0" compatLnSpc="1">
            <a:prstTxWarp prst="textNoShape">
              <a:avLst/>
            </a:prstTxWarp>
          </a:bodyPr>
          <a:lstStyle/>
          <a:p>
            <a:pPr algn="ctr" defTabSz="685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Peer to Peer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28032" y="4686009"/>
            <a:ext cx="2504692" cy="2622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t" anchorCtr="0" compatLnSpc="1">
            <a:prstTxWarp prst="textNoShape">
              <a:avLst/>
            </a:prstTxWarp>
          </a:bodyPr>
          <a:lstStyle/>
          <a:p>
            <a:pPr algn="ctr" defTabSz="685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Micro-duration Coverage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263568" y="5511425"/>
            <a:ext cx="1588179" cy="1914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ctr" anchorCtr="0" compatLnSpc="1">
            <a:prstTxWarp prst="textNoShape">
              <a:avLst/>
            </a:prstTxWarp>
          </a:bodyPr>
          <a:lstStyle/>
          <a:p>
            <a:pPr algn="ctr" defTabSz="685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Telematics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4674500" y="2684393"/>
            <a:ext cx="2856668" cy="2622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8" tIns="34277" rIns="68548" bIns="34277" numCol="1" rtlCol="0" anchor="t" anchorCtr="0" compatLnSpc="1">
            <a:prstTxWarp prst="textNoShape">
              <a:avLst/>
            </a:prstTxWarp>
          </a:bodyPr>
          <a:lstStyle/>
          <a:p>
            <a:pPr algn="ctr" defTabSz="685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Digital Brokers</a:t>
            </a:r>
          </a:p>
        </p:txBody>
      </p:sp>
    </p:spTree>
    <p:extLst>
      <p:ext uri="{BB962C8B-B14F-4D97-AF65-F5344CB8AC3E}">
        <p14:creationId xmlns:p14="http://schemas.microsoft.com/office/powerpoint/2010/main" val="51543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20" y="2048104"/>
            <a:ext cx="9144001" cy="48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I.I.I. Mission Statement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1880629" y="2335511"/>
            <a:ext cx="5207001" cy="872767"/>
          </a:xfrm>
          <a:prstGeom prst="snip1Rect">
            <a:avLst>
              <a:gd name="adj" fmla="val 29185"/>
            </a:avLst>
          </a:prstGeom>
          <a:solidFill>
            <a:srgbClr val="337DBE">
              <a:alpha val="9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794" tIns="45694" rIns="182794" bIns="182794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 defTabSz="642732">
              <a:lnSpc>
                <a:spcPct val="94000"/>
              </a:lnSpc>
              <a:spcBef>
                <a:spcPts val="0"/>
              </a:spcBef>
              <a:buClr>
                <a:srgbClr val="F69322"/>
              </a:buClr>
            </a:pPr>
            <a:r>
              <a:rPr lang="en-US" sz="1406" dirty="0">
                <a:solidFill>
                  <a:srgbClr val="FFFFFF"/>
                </a:solidFill>
                <a:latin typeface="Arial"/>
              </a:rPr>
              <a:t>Improving public understanding </a:t>
            </a:r>
            <a:br>
              <a:rPr lang="en-US" sz="1406" dirty="0">
                <a:solidFill>
                  <a:srgbClr val="FFFFFF"/>
                </a:solidFill>
                <a:latin typeface="Arial"/>
              </a:rPr>
            </a:br>
            <a:r>
              <a:rPr lang="en-US" sz="1406" dirty="0">
                <a:solidFill>
                  <a:srgbClr val="FFFFFF"/>
                </a:solidFill>
                <a:latin typeface="Arial"/>
              </a:rPr>
              <a:t>of insurance...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gray">
          <a:xfrm>
            <a:off x="5016640" y="4751818"/>
            <a:ext cx="5127499" cy="872767"/>
          </a:xfrm>
          <a:prstGeom prst="snip1Rect">
            <a:avLst>
              <a:gd name="adj" fmla="val 29763"/>
            </a:avLst>
          </a:prstGeom>
          <a:solidFill>
            <a:srgbClr val="43B19E">
              <a:alpha val="89804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794" tIns="45694" rIns="182794" bIns="91397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 defTabSz="642732">
              <a:lnSpc>
                <a:spcPct val="94000"/>
              </a:lnSpc>
              <a:spcBef>
                <a:spcPts val="0"/>
              </a:spcBef>
              <a:buClr>
                <a:srgbClr val="F69322"/>
              </a:buClr>
            </a:pPr>
            <a:endParaRPr lang="is-IS" sz="1406" dirty="0">
              <a:solidFill>
                <a:srgbClr val="FFFFFF"/>
              </a:solidFill>
              <a:latin typeface="Arial"/>
            </a:endParaRPr>
          </a:p>
          <a:p>
            <a:pPr algn="l" defTabSz="642732">
              <a:lnSpc>
                <a:spcPct val="94000"/>
              </a:lnSpc>
              <a:spcBef>
                <a:spcPts val="0"/>
              </a:spcBef>
              <a:buClr>
                <a:srgbClr val="F69322"/>
              </a:buClr>
            </a:pPr>
            <a:r>
              <a:rPr lang="is-IS" sz="1406" dirty="0">
                <a:solidFill>
                  <a:srgbClr val="FFFFFF"/>
                </a:solidFill>
                <a:latin typeface="Arial"/>
              </a:rPr>
              <a:t>…</a:t>
            </a:r>
            <a:r>
              <a:rPr lang="en-US" sz="1406" dirty="0">
                <a:solidFill>
                  <a:srgbClr val="FFFFFF"/>
                </a:solidFill>
                <a:latin typeface="Arial"/>
              </a:rPr>
              <a:t>what it does and how it works</a:t>
            </a:r>
          </a:p>
          <a:p>
            <a:pPr algn="r" defTabSz="642732">
              <a:lnSpc>
                <a:spcPct val="94000"/>
              </a:lnSpc>
              <a:spcBef>
                <a:spcPts val="0"/>
              </a:spcBef>
              <a:buClr>
                <a:srgbClr val="F69322"/>
              </a:buClr>
            </a:pPr>
            <a:endParaRPr lang="en-US" sz="1406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ight Triangle 10"/>
          <p:cNvSpPr>
            <a:spLocks noChangeAspect="1"/>
          </p:cNvSpPr>
          <p:nvPr/>
        </p:nvSpPr>
        <p:spPr>
          <a:xfrm rot="16200000">
            <a:off x="9899905" y="6089906"/>
            <a:ext cx="768096" cy="76809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defTabSz="642732"/>
            <a:endParaRPr lang="en-US" sz="1757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gray">
          <a:xfrm>
            <a:off x="10144142" y="6662390"/>
            <a:ext cx="438151" cy="120185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2732"/>
            <a:fld id="{35C0926A-889A-463A-A5EA-682F15689EEF}" type="slidenum">
              <a:rPr lang="en-US" sz="984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pPr defTabSz="642732"/>
              <a:t>3</a:t>
            </a:fld>
            <a:endParaRPr lang="en-US" sz="984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95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6" y="1595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6" y="1595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9" descr="Image result for mattermark"/>
          <p:cNvSpPr>
            <a:spLocks noChangeAspect="1" noChangeArrowheads="1"/>
          </p:cNvSpPr>
          <p:nvPr/>
        </p:nvSpPr>
        <p:spPr bwMode="auto">
          <a:xfrm>
            <a:off x="2783698" y="-144457"/>
            <a:ext cx="2286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48" tIns="34277" rIns="68548" bIns="34277" numCol="1" anchor="t" anchorCtr="0" compatLnSpc="1">
            <a:prstTxWarp prst="textNoShape">
              <a:avLst/>
            </a:prstTxWarp>
          </a:bodyPr>
          <a:lstStyle/>
          <a:p>
            <a:pPr defTabSz="6427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57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AutoShape 14" descr="Image result for angellist"/>
          <p:cNvSpPr>
            <a:spLocks noChangeAspect="1" noChangeArrowheads="1"/>
          </p:cNvSpPr>
          <p:nvPr/>
        </p:nvSpPr>
        <p:spPr bwMode="auto">
          <a:xfrm>
            <a:off x="2897997" y="7952"/>
            <a:ext cx="2286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48" tIns="34277" rIns="68548" bIns="34277" numCol="1" anchor="t" anchorCtr="0" compatLnSpc="1">
            <a:prstTxWarp prst="textNoShape">
              <a:avLst/>
            </a:prstTxWarp>
          </a:bodyPr>
          <a:lstStyle/>
          <a:p>
            <a:pPr defTabSz="6427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57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4" name="AutoShape 24" descr="Image result for Startupbootcamp Insurtech"/>
          <p:cNvSpPr>
            <a:spLocks noChangeAspect="1" noChangeArrowheads="1"/>
          </p:cNvSpPr>
          <p:nvPr/>
        </p:nvSpPr>
        <p:spPr bwMode="auto">
          <a:xfrm>
            <a:off x="3012297" y="160351"/>
            <a:ext cx="2286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48" tIns="34277" rIns="68548" bIns="34277" numCol="1" anchor="t" anchorCtr="0" compatLnSpc="1">
            <a:prstTxWarp prst="textNoShape">
              <a:avLst/>
            </a:prstTxWarp>
          </a:bodyPr>
          <a:lstStyle/>
          <a:p>
            <a:pPr defTabSz="6427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57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712931" y="1684604"/>
            <a:ext cx="1402980" cy="508387"/>
          </a:xfrm>
          <a:prstGeom prst="rect">
            <a:avLst/>
          </a:prstGeom>
          <a:noFill/>
        </p:spPr>
        <p:txBody>
          <a:bodyPr wrap="square" lIns="64240" tIns="32120" rIns="64240" bIns="32120" rtlCol="0">
            <a:spAutoFit/>
          </a:bodyPr>
          <a:lstStyle/>
          <a:p>
            <a:pPr defTabSz="642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2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$205M</a:t>
            </a:r>
            <a:endParaRPr lang="en-SG" sz="2882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728688" y="2678306"/>
            <a:ext cx="1283992" cy="508387"/>
          </a:xfrm>
          <a:prstGeom prst="rect">
            <a:avLst/>
          </a:prstGeom>
          <a:noFill/>
        </p:spPr>
        <p:txBody>
          <a:bodyPr wrap="square" lIns="64240" tIns="32120" rIns="64240" bIns="32120" rtlCol="0">
            <a:spAutoFit/>
          </a:bodyPr>
          <a:lstStyle/>
          <a:p>
            <a:pPr defTabSz="642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2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$57M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728880" y="3611714"/>
            <a:ext cx="1283812" cy="508387"/>
          </a:xfrm>
          <a:prstGeom prst="rect">
            <a:avLst/>
          </a:prstGeom>
          <a:noFill/>
        </p:spPr>
        <p:txBody>
          <a:bodyPr wrap="square" lIns="64240" tIns="32120" rIns="64240" bIns="32120" rtlCol="0">
            <a:spAutoFit/>
          </a:bodyPr>
          <a:lstStyle/>
          <a:p>
            <a:pPr defTabSz="642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2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$37M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8712932" y="4492242"/>
            <a:ext cx="1299750" cy="508387"/>
          </a:xfrm>
          <a:prstGeom prst="rect">
            <a:avLst/>
          </a:prstGeom>
          <a:noFill/>
        </p:spPr>
        <p:txBody>
          <a:bodyPr wrap="square" lIns="64240" tIns="32120" rIns="64240" bIns="32120" rtlCol="0">
            <a:spAutoFit/>
          </a:bodyPr>
          <a:lstStyle/>
          <a:p>
            <a:pPr defTabSz="642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2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$21M</a:t>
            </a:r>
            <a:endParaRPr lang="en-SG" sz="2882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706990" y="5419414"/>
            <a:ext cx="1305691" cy="508387"/>
          </a:xfrm>
          <a:prstGeom prst="rect">
            <a:avLst/>
          </a:prstGeom>
          <a:noFill/>
        </p:spPr>
        <p:txBody>
          <a:bodyPr wrap="square" lIns="64240" tIns="32120" rIns="64240" bIns="32120" rtlCol="0">
            <a:spAutoFit/>
          </a:bodyPr>
          <a:lstStyle/>
          <a:p>
            <a:pPr defTabSz="642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2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$4M</a:t>
            </a:r>
            <a:endParaRPr lang="en-SG" sz="2882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36121" y="379342"/>
            <a:ext cx="11230924" cy="950976"/>
          </a:xfrm>
        </p:spPr>
        <p:txBody>
          <a:bodyPr/>
          <a:lstStyle/>
          <a:p>
            <a:r>
              <a:rPr lang="mr-IN" dirty="0"/>
              <a:t>…</a:t>
            </a:r>
            <a:r>
              <a:rPr lang="en-US" dirty="0"/>
              <a:t>With Broad Incumbent Support 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SG" dirty="0">
                <a:solidFill>
                  <a:srgbClr val="000000"/>
                </a:solidFill>
                <a:ea typeface="ＭＳ Ｐゴシック"/>
              </a:rPr>
              <a:t>Note: Total funding.</a:t>
            </a:r>
            <a:r>
              <a:rPr lang="en-US" dirty="0"/>
              <a:t> </a:t>
            </a:r>
          </a:p>
          <a:p>
            <a:r>
              <a:rPr lang="en-US" dirty="0"/>
              <a:t>Source: Aon.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0" t="11274" b="20445"/>
          <a:stretch/>
        </p:blipFill>
        <p:spPr>
          <a:xfrm>
            <a:off x="1966175" y="2710618"/>
            <a:ext cx="1589603" cy="4521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750" y="1734515"/>
            <a:ext cx="1672472" cy="4234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9" t="22518" r="12347" b="21704"/>
          <a:stretch/>
        </p:blipFill>
        <p:spPr>
          <a:xfrm>
            <a:off x="1998921" y="4580859"/>
            <a:ext cx="1524131" cy="3450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936" y="5478568"/>
            <a:ext cx="900103" cy="404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690" y="3715434"/>
            <a:ext cx="1454572" cy="31273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713115" y="1719398"/>
            <a:ext cx="2977834" cy="453628"/>
            <a:chOff x="3300213" y="1719397"/>
            <a:chExt cx="2977835" cy="4536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0213" y="1719397"/>
              <a:ext cx="1042824" cy="4536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7984" y="1789205"/>
              <a:ext cx="1570064" cy="31401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535505" y="2636997"/>
            <a:ext cx="3333057" cy="601401"/>
            <a:chOff x="3034645" y="2636994"/>
            <a:chExt cx="3333057" cy="6014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4645" y="2636994"/>
              <a:ext cx="1336446" cy="6014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6693" y="2823514"/>
              <a:ext cx="1651009" cy="23280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522074" y="3719358"/>
            <a:ext cx="3359919" cy="311212"/>
            <a:chOff x="2987183" y="3719357"/>
            <a:chExt cx="3359919" cy="31121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7183" y="3722338"/>
              <a:ext cx="1401051" cy="30823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6693" y="3719357"/>
              <a:ext cx="1630409" cy="301626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095986" y="4559358"/>
            <a:ext cx="4212094" cy="388987"/>
            <a:chOff x="2571983" y="4559357"/>
            <a:chExt cx="4212095" cy="38898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5297" y="4559357"/>
              <a:ext cx="1254797" cy="38898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983" y="4621850"/>
              <a:ext cx="1200000" cy="26400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3408" y="4628913"/>
              <a:ext cx="1350670" cy="24987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132701" y="5388414"/>
            <a:ext cx="2138689" cy="585243"/>
            <a:chOff x="3467826" y="5388403"/>
            <a:chExt cx="2138689" cy="58524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2706" y="5537767"/>
              <a:ext cx="1193809" cy="28651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826" y="5388403"/>
              <a:ext cx="585243" cy="585243"/>
            </a:xfrm>
            <a:prstGeom prst="rect">
              <a:avLst/>
            </a:prstGeom>
          </p:spPr>
        </p:pic>
      </p:grpSp>
      <p:cxnSp>
        <p:nvCxnSpPr>
          <p:cNvPr id="37" name="Straight Connector 36"/>
          <p:cNvCxnSpPr/>
          <p:nvPr/>
        </p:nvCxnSpPr>
        <p:spPr>
          <a:xfrm>
            <a:off x="1981200" y="2412280"/>
            <a:ext cx="7924800" cy="0"/>
          </a:xfrm>
          <a:prstGeom prst="line">
            <a:avLst/>
          </a:prstGeom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981200" y="3500850"/>
            <a:ext cx="7924800" cy="0"/>
          </a:xfrm>
          <a:prstGeom prst="line">
            <a:avLst/>
          </a:prstGeom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981200" y="4319456"/>
            <a:ext cx="7924800" cy="0"/>
          </a:xfrm>
          <a:prstGeom prst="line">
            <a:avLst/>
          </a:prstGeom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81200" y="5155480"/>
            <a:ext cx="7924800" cy="0"/>
          </a:xfrm>
          <a:prstGeom prst="line">
            <a:avLst/>
          </a:prstGeom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272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249" y="557103"/>
            <a:ext cx="11230924" cy="950976"/>
          </a:xfrm>
        </p:spPr>
        <p:txBody>
          <a:bodyPr/>
          <a:lstStyle/>
          <a:p>
            <a:pPr lvl="0" fontAlgn="ctr"/>
            <a:r>
              <a:rPr lang="en-US" dirty="0"/>
              <a:t>Successful Digital Transformation </a:t>
            </a:r>
            <a:r>
              <a:rPr lang="en-US" dirty="0">
                <a:sym typeface="Wingdings"/>
              </a:rPr>
              <a:t> Holistic Approach  </a:t>
            </a:r>
            <a:r>
              <a:rPr lang="en-US" dirty="0"/>
              <a:t> </a:t>
            </a:r>
          </a:p>
        </p:txBody>
      </p:sp>
      <p:sp>
        <p:nvSpPr>
          <p:cNvPr id="16" name="Hexagon 15"/>
          <p:cNvSpPr/>
          <p:nvPr/>
        </p:nvSpPr>
        <p:spPr>
          <a:xfrm>
            <a:off x="1986043" y="2932908"/>
            <a:ext cx="1661728" cy="1432525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7" tIns="45699" rIns="91397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2038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Hexagon 16"/>
          <p:cNvSpPr>
            <a:spLocks noChangeAspect="1"/>
          </p:cNvSpPr>
          <p:nvPr/>
        </p:nvSpPr>
        <p:spPr>
          <a:xfrm>
            <a:off x="1981203" y="4409581"/>
            <a:ext cx="1671150" cy="1440648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7" tIns="45699" rIns="91397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2038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Hexagon 17"/>
          <p:cNvSpPr/>
          <p:nvPr/>
        </p:nvSpPr>
        <p:spPr bwMode="gray">
          <a:xfrm>
            <a:off x="4639315" y="1444327"/>
            <a:ext cx="1711836" cy="1475721"/>
          </a:xfrm>
          <a:prstGeom prst="hexagon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7" tIns="45699" rIns="91397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2038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Hexagon 18"/>
          <p:cNvSpPr/>
          <p:nvPr/>
        </p:nvSpPr>
        <p:spPr bwMode="gray">
          <a:xfrm>
            <a:off x="3299696" y="3630720"/>
            <a:ext cx="1711836" cy="1475721"/>
          </a:xfrm>
          <a:prstGeom prst="hexagon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7" tIns="45699" rIns="91397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2038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Hexagon 22"/>
          <p:cNvSpPr/>
          <p:nvPr/>
        </p:nvSpPr>
        <p:spPr bwMode="gray">
          <a:xfrm>
            <a:off x="4639315" y="2896413"/>
            <a:ext cx="1711836" cy="1475721"/>
          </a:xfrm>
          <a:prstGeom prst="hexagon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8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7" tIns="45699" rIns="91397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2038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Hexagon 23"/>
          <p:cNvSpPr/>
          <p:nvPr/>
        </p:nvSpPr>
        <p:spPr bwMode="gray">
          <a:xfrm>
            <a:off x="3290990" y="2167660"/>
            <a:ext cx="1711836" cy="1475721"/>
          </a:xfrm>
          <a:prstGeom prst="hexagon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7" tIns="45699" rIns="91397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2038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Hexagon 24"/>
          <p:cNvSpPr/>
          <p:nvPr/>
        </p:nvSpPr>
        <p:spPr bwMode="gray">
          <a:xfrm>
            <a:off x="6002535" y="2528226"/>
            <a:ext cx="4269615" cy="3680704"/>
          </a:xfrm>
          <a:prstGeom prst="hexagon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7" tIns="45699" rIns="91397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2038" b="1" dirty="0">
              <a:solidFill>
                <a:srgbClr val="FFFFFF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7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507277" y="4339533"/>
            <a:ext cx="8491680" cy="112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510" tIns="54253" rIns="108510" bIns="5425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5A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5pPr>
            <a:lvl6pPr marL="772257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6pPr>
            <a:lvl7pPr marL="154451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7pPr>
            <a:lvl8pPr marL="2316770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8pPr>
            <a:lvl9pPr marL="308902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9pPr>
          </a:lstStyle>
          <a:p>
            <a:pPr defTabSz="642732" eaLnBrk="1" hangingPunct="1"/>
            <a:r>
              <a:rPr lang="en-US" altLang="en-US" sz="2249" i="1" kern="0" dirty="0">
                <a:solidFill>
                  <a:srgbClr val="F6F0DE"/>
                </a:solidFill>
                <a:latin typeface="Arial"/>
              </a:rPr>
              <a:t>INSURANCE AND ECONOMIC LEADERSHIP</a:t>
            </a:r>
          </a:p>
        </p:txBody>
      </p:sp>
    </p:spTree>
    <p:extLst>
      <p:ext uri="{BB962C8B-B14F-4D97-AF65-F5344CB8AC3E}">
        <p14:creationId xmlns:p14="http://schemas.microsoft.com/office/powerpoint/2010/main" val="1032083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788811" y="380012"/>
            <a:ext cx="11230924" cy="950976"/>
          </a:xfrm>
        </p:spPr>
        <p:txBody>
          <a:bodyPr/>
          <a:lstStyle/>
          <a:p>
            <a:pPr lvl="0"/>
            <a:r>
              <a:rPr lang="en-US" dirty="0"/>
              <a:t>Insurance &amp; Economic Leadership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054" baseline="30000" dirty="0"/>
              <a:t>1</a:t>
            </a:r>
            <a:r>
              <a:rPr lang="en-US" sz="1054" dirty="0"/>
              <a:t>Life/Health and P/C Insurance; </a:t>
            </a:r>
            <a:r>
              <a:rPr lang="en-US" sz="1054" baseline="30000" dirty="0"/>
              <a:t>2</a:t>
            </a:r>
            <a:r>
              <a:rPr lang="en-US" sz="1054" dirty="0"/>
              <a:t>PC 360 </a:t>
            </a:r>
            <a:r>
              <a:rPr lang="en-US" sz="1054" dirty="0">
                <a:hlinkClick r:id="rId4"/>
              </a:rPr>
              <a:t>http://www.propertycasualty360.com/2013/04/17/insurance-industry-crisis-400000-positions-to-fill?slreturn=1476304299</a:t>
            </a:r>
            <a:r>
              <a:rPr lang="en-US" sz="1054" dirty="0"/>
              <a:t>; </a:t>
            </a:r>
            <a:r>
              <a:rPr lang="en-US" sz="1054" baseline="30000" dirty="0"/>
              <a:t>3</a:t>
            </a:r>
            <a:r>
              <a:rPr lang="en-US" sz="1054" dirty="0"/>
              <a:t>U.S. Bureau of Economic Analysis, 2016; </a:t>
            </a:r>
            <a:r>
              <a:rPr lang="en-US" sz="1054" baseline="30000" dirty="0"/>
              <a:t>4</a:t>
            </a:r>
            <a:r>
              <a:rPr lang="en-US" sz="1054" dirty="0"/>
              <a:t>U.S. Department of Commerce, 2015; </a:t>
            </a:r>
            <a:br>
              <a:rPr lang="en-US" sz="1054" dirty="0"/>
            </a:br>
            <a:r>
              <a:rPr lang="en-US" sz="1054" baseline="30000" dirty="0"/>
              <a:t>5</a:t>
            </a:r>
            <a:r>
              <a:rPr lang="en-US" sz="1054" dirty="0"/>
              <a:t>Federal Reserve, 2015; </a:t>
            </a:r>
            <a:r>
              <a:rPr lang="en-US" sz="1054" baseline="30000" dirty="0"/>
              <a:t>6</a:t>
            </a:r>
            <a:r>
              <a:rPr lang="en-US" sz="1054" dirty="0"/>
              <a:t>2011–2014, Insurance Industry Charitable Foundation. </a:t>
            </a:r>
          </a:p>
        </p:txBody>
      </p:sp>
      <p:grpSp>
        <p:nvGrpSpPr>
          <p:cNvPr id="803" name="Group 802"/>
          <p:cNvGrpSpPr/>
          <p:nvPr/>
        </p:nvGrpSpPr>
        <p:grpSpPr>
          <a:xfrm>
            <a:off x="1865148" y="2094023"/>
            <a:ext cx="2734056" cy="3531102"/>
            <a:chOff x="350255" y="2094014"/>
            <a:chExt cx="2734054" cy="3531102"/>
          </a:xfrm>
        </p:grpSpPr>
        <p:sp>
          <p:nvSpPr>
            <p:cNvPr id="7" name="Rectangle 6"/>
            <p:cNvSpPr/>
            <p:nvPr/>
          </p:nvSpPr>
          <p:spPr bwMode="gray">
            <a:xfrm>
              <a:off x="350255" y="2094014"/>
              <a:ext cx="2734054" cy="353110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2038" b="1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gray">
            <a:xfrm>
              <a:off x="410971" y="2234033"/>
              <a:ext cx="772007" cy="4233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1" rIns="45721" rtlCol="0">
              <a:spAutoFit/>
            </a:bodyPr>
            <a:lstStyle/>
            <a:p>
              <a:pPr defTabSz="642732">
                <a:lnSpc>
                  <a:spcPct val="90000"/>
                </a:lnSpc>
                <a:spcBef>
                  <a:spcPts val="1201"/>
                </a:spcBef>
                <a:buClr>
                  <a:srgbClr val="337DBE"/>
                </a:buClr>
                <a:buSzPct val="77000"/>
              </a:pPr>
              <a:r>
                <a:rPr lang="en-US" sz="2390" b="1" dirty="0">
                  <a:solidFill>
                    <a:srgbClr val="337DBE"/>
                  </a:solidFill>
                  <a:latin typeface="Arial"/>
                </a:rPr>
                <a:t>2010</a:t>
              </a:r>
            </a:p>
          </p:txBody>
        </p:sp>
        <p:sp>
          <p:nvSpPr>
            <p:cNvPr id="337" name="TextBox 336"/>
            <p:cNvSpPr txBox="1"/>
            <p:nvPr/>
          </p:nvSpPr>
          <p:spPr bwMode="gray">
            <a:xfrm>
              <a:off x="1182278" y="3338923"/>
              <a:ext cx="1825181" cy="3745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1" rIns="45721" rtlCol="0">
              <a:spAutoFit/>
            </a:bodyPr>
            <a:lstStyle/>
            <a:p>
              <a:pPr algn="r" defTabSz="642732">
                <a:lnSpc>
                  <a:spcPct val="90000"/>
                </a:lnSpc>
                <a:spcBef>
                  <a:spcPts val="1201"/>
                </a:spcBef>
                <a:buClr>
                  <a:srgbClr val="337DBE"/>
                </a:buClr>
                <a:buSzPct val="77000"/>
              </a:pPr>
              <a:r>
                <a:rPr lang="en-US" sz="1406" b="1" dirty="0">
                  <a:solidFill>
                    <a:srgbClr val="337DBE"/>
                  </a:solidFill>
                  <a:latin typeface="Arial"/>
                </a:rPr>
                <a:t>Bank Failures: </a:t>
              </a:r>
              <a:r>
                <a:rPr lang="en-US" sz="2038" b="1" dirty="0">
                  <a:solidFill>
                    <a:srgbClr val="337DBE"/>
                  </a:solidFill>
                  <a:latin typeface="Arial"/>
                </a:rPr>
                <a:t>157</a:t>
              </a:r>
            </a:p>
          </p:txBody>
        </p:sp>
        <p:sp>
          <p:nvSpPr>
            <p:cNvPr id="339" name="TextBox 338"/>
            <p:cNvSpPr txBox="1"/>
            <p:nvPr/>
          </p:nvSpPr>
          <p:spPr bwMode="gray">
            <a:xfrm>
              <a:off x="610166" y="4007286"/>
              <a:ext cx="2394246" cy="3745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1" rIns="45721" rtlCol="0">
              <a:spAutoFit/>
            </a:bodyPr>
            <a:lstStyle/>
            <a:p>
              <a:pPr algn="r" defTabSz="642732">
                <a:lnSpc>
                  <a:spcPct val="90000"/>
                </a:lnSpc>
                <a:spcBef>
                  <a:spcPts val="1201"/>
                </a:spcBef>
                <a:buClr>
                  <a:srgbClr val="337DBE"/>
                </a:buClr>
                <a:buSzPct val="77000"/>
              </a:pPr>
              <a:r>
                <a:rPr lang="en-US" sz="1406" b="1" dirty="0">
                  <a:solidFill>
                    <a:srgbClr val="337DBE"/>
                  </a:solidFill>
                  <a:latin typeface="Arial"/>
                </a:rPr>
                <a:t>Insurance Impairments</a:t>
              </a:r>
              <a:r>
                <a:rPr lang="en-US" sz="1406" b="1" baseline="30000" dirty="0">
                  <a:solidFill>
                    <a:srgbClr val="337DBE"/>
                  </a:solidFill>
                  <a:latin typeface="Arial"/>
                </a:rPr>
                <a:t>1</a:t>
              </a:r>
              <a:r>
                <a:rPr lang="en-US" sz="1406" b="1" dirty="0">
                  <a:solidFill>
                    <a:srgbClr val="337DBE"/>
                  </a:solidFill>
                  <a:latin typeface="Arial"/>
                </a:rPr>
                <a:t>: </a:t>
              </a:r>
              <a:r>
                <a:rPr lang="en-US" sz="2038" b="1" dirty="0">
                  <a:solidFill>
                    <a:srgbClr val="337DBE"/>
                  </a:solidFill>
                  <a:latin typeface="Arial"/>
                </a:rPr>
                <a:t>8</a:t>
              </a:r>
            </a:p>
          </p:txBody>
        </p:sp>
        <p:grpSp>
          <p:nvGrpSpPr>
            <p:cNvPr id="345" name="Group 344"/>
            <p:cNvGrpSpPr>
              <a:grpSpLocks noChangeAspect="1"/>
            </p:cNvGrpSpPr>
            <p:nvPr/>
          </p:nvGrpSpPr>
          <p:grpSpPr bwMode="gray">
            <a:xfrm>
              <a:off x="2691053" y="3701450"/>
              <a:ext cx="263468" cy="274320"/>
              <a:chOff x="3097213" y="785813"/>
              <a:chExt cx="2949575" cy="5295900"/>
            </a:xfrm>
          </p:grpSpPr>
          <p:sp>
            <p:nvSpPr>
              <p:cNvPr id="343" name="Freeform 25"/>
              <p:cNvSpPr>
                <a:spLocks/>
              </p:cNvSpPr>
              <p:nvPr/>
            </p:nvSpPr>
            <p:spPr bwMode="gray">
              <a:xfrm>
                <a:off x="5580063" y="1019175"/>
                <a:ext cx="466725" cy="5062538"/>
              </a:xfrm>
              <a:custGeom>
                <a:avLst/>
                <a:gdLst>
                  <a:gd name="T0" fmla="*/ 19 w 110"/>
                  <a:gd name="T1" fmla="*/ 128 h 1193"/>
                  <a:gd name="T2" fmla="*/ 19 w 110"/>
                  <a:gd name="T3" fmla="*/ 228 h 1193"/>
                  <a:gd name="T4" fmla="*/ 0 w 110"/>
                  <a:gd name="T5" fmla="*/ 245 h 1193"/>
                  <a:gd name="T6" fmla="*/ 0 w 110"/>
                  <a:gd name="T7" fmla="*/ 320 h 1193"/>
                  <a:gd name="T8" fmla="*/ 19 w 110"/>
                  <a:gd name="T9" fmla="*/ 347 h 1193"/>
                  <a:gd name="T10" fmla="*/ 19 w 110"/>
                  <a:gd name="T11" fmla="*/ 438 h 1193"/>
                  <a:gd name="T12" fmla="*/ 0 w 110"/>
                  <a:gd name="T13" fmla="*/ 464 h 1193"/>
                  <a:gd name="T14" fmla="*/ 0 w 110"/>
                  <a:gd name="T15" fmla="*/ 531 h 1193"/>
                  <a:gd name="T16" fmla="*/ 19 w 110"/>
                  <a:gd name="T17" fmla="*/ 557 h 1193"/>
                  <a:gd name="T18" fmla="*/ 19 w 110"/>
                  <a:gd name="T19" fmla="*/ 657 h 1193"/>
                  <a:gd name="T20" fmla="*/ 0 w 110"/>
                  <a:gd name="T21" fmla="*/ 683 h 1193"/>
                  <a:gd name="T22" fmla="*/ 0 w 110"/>
                  <a:gd name="T23" fmla="*/ 750 h 1193"/>
                  <a:gd name="T24" fmla="*/ 19 w 110"/>
                  <a:gd name="T25" fmla="*/ 776 h 1193"/>
                  <a:gd name="T26" fmla="*/ 19 w 110"/>
                  <a:gd name="T27" fmla="*/ 876 h 1193"/>
                  <a:gd name="T28" fmla="*/ 0 w 110"/>
                  <a:gd name="T29" fmla="*/ 894 h 1193"/>
                  <a:gd name="T30" fmla="*/ 0 w 110"/>
                  <a:gd name="T31" fmla="*/ 969 h 1193"/>
                  <a:gd name="T32" fmla="*/ 19 w 110"/>
                  <a:gd name="T33" fmla="*/ 995 h 1193"/>
                  <a:gd name="T34" fmla="*/ 19 w 110"/>
                  <a:gd name="T35" fmla="*/ 1086 h 1193"/>
                  <a:gd name="T36" fmla="*/ 0 w 110"/>
                  <a:gd name="T37" fmla="*/ 1113 h 1193"/>
                  <a:gd name="T38" fmla="*/ 0 w 110"/>
                  <a:gd name="T39" fmla="*/ 1193 h 1193"/>
                  <a:gd name="T40" fmla="*/ 110 w 110"/>
                  <a:gd name="T41" fmla="*/ 1193 h 1193"/>
                  <a:gd name="T42" fmla="*/ 110 w 110"/>
                  <a:gd name="T43" fmla="*/ 27 h 1193"/>
                  <a:gd name="T44" fmla="*/ 92 w 110"/>
                  <a:gd name="T45" fmla="*/ 0 h 1193"/>
                  <a:gd name="T46" fmla="*/ 0 w 110"/>
                  <a:gd name="T47" fmla="*/ 0 h 1193"/>
                  <a:gd name="T48" fmla="*/ 0 w 110"/>
                  <a:gd name="T49" fmla="*/ 101 h 1193"/>
                  <a:gd name="T50" fmla="*/ 19 w 110"/>
                  <a:gd name="T51" fmla="*/ 128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0" h="1193">
                    <a:moveTo>
                      <a:pt x="19" y="128"/>
                    </a:moveTo>
                    <a:cubicBezTo>
                      <a:pt x="19" y="228"/>
                      <a:pt x="19" y="228"/>
                      <a:pt x="19" y="228"/>
                    </a:cubicBezTo>
                    <a:cubicBezTo>
                      <a:pt x="19" y="236"/>
                      <a:pt x="12" y="243"/>
                      <a:pt x="0" y="245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12" y="323"/>
                      <a:pt x="19" y="332"/>
                      <a:pt x="19" y="347"/>
                    </a:cubicBezTo>
                    <a:cubicBezTo>
                      <a:pt x="19" y="438"/>
                      <a:pt x="19" y="438"/>
                      <a:pt x="19" y="438"/>
                    </a:cubicBezTo>
                    <a:cubicBezTo>
                      <a:pt x="19" y="453"/>
                      <a:pt x="12" y="462"/>
                      <a:pt x="0" y="464"/>
                    </a:cubicBezTo>
                    <a:cubicBezTo>
                      <a:pt x="0" y="531"/>
                      <a:pt x="0" y="531"/>
                      <a:pt x="0" y="531"/>
                    </a:cubicBezTo>
                    <a:cubicBezTo>
                      <a:pt x="12" y="536"/>
                      <a:pt x="19" y="549"/>
                      <a:pt x="19" y="557"/>
                    </a:cubicBezTo>
                    <a:cubicBezTo>
                      <a:pt x="19" y="657"/>
                      <a:pt x="19" y="657"/>
                      <a:pt x="19" y="657"/>
                    </a:cubicBezTo>
                    <a:cubicBezTo>
                      <a:pt x="19" y="665"/>
                      <a:pt x="12" y="678"/>
                      <a:pt x="0" y="683"/>
                    </a:cubicBezTo>
                    <a:cubicBezTo>
                      <a:pt x="0" y="750"/>
                      <a:pt x="0" y="750"/>
                      <a:pt x="0" y="750"/>
                    </a:cubicBezTo>
                    <a:cubicBezTo>
                      <a:pt x="12" y="752"/>
                      <a:pt x="19" y="761"/>
                      <a:pt x="19" y="776"/>
                    </a:cubicBezTo>
                    <a:cubicBezTo>
                      <a:pt x="19" y="876"/>
                      <a:pt x="19" y="876"/>
                      <a:pt x="19" y="876"/>
                    </a:cubicBezTo>
                    <a:cubicBezTo>
                      <a:pt x="19" y="884"/>
                      <a:pt x="12" y="891"/>
                      <a:pt x="0" y="894"/>
                    </a:cubicBezTo>
                    <a:cubicBezTo>
                      <a:pt x="0" y="969"/>
                      <a:pt x="0" y="969"/>
                      <a:pt x="0" y="969"/>
                    </a:cubicBezTo>
                    <a:cubicBezTo>
                      <a:pt x="12" y="971"/>
                      <a:pt x="19" y="980"/>
                      <a:pt x="19" y="995"/>
                    </a:cubicBezTo>
                    <a:cubicBezTo>
                      <a:pt x="19" y="1086"/>
                      <a:pt x="19" y="1086"/>
                      <a:pt x="19" y="1086"/>
                    </a:cubicBezTo>
                    <a:cubicBezTo>
                      <a:pt x="19" y="1101"/>
                      <a:pt x="12" y="1110"/>
                      <a:pt x="0" y="1113"/>
                    </a:cubicBezTo>
                    <a:cubicBezTo>
                      <a:pt x="0" y="1193"/>
                      <a:pt x="0" y="1193"/>
                      <a:pt x="0" y="1193"/>
                    </a:cubicBezTo>
                    <a:cubicBezTo>
                      <a:pt x="110" y="1193"/>
                      <a:pt x="110" y="1193"/>
                      <a:pt x="110" y="1193"/>
                    </a:cubicBezTo>
                    <a:cubicBezTo>
                      <a:pt x="110" y="27"/>
                      <a:pt x="110" y="27"/>
                      <a:pt x="110" y="27"/>
                    </a:cubicBezTo>
                    <a:cubicBezTo>
                      <a:pt x="110" y="9"/>
                      <a:pt x="101" y="0"/>
                      <a:pt x="92" y="0"/>
                    </a:cubicBezTo>
                    <a:cubicBezTo>
                      <a:pt x="51" y="0"/>
                      <a:pt x="21" y="0"/>
                      <a:pt x="0" y="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2" y="104"/>
                      <a:pt x="19" y="113"/>
                      <a:pt x="19" y="1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642732"/>
                <a:endParaRPr lang="en-US" sz="175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4" name="Freeform 26"/>
              <p:cNvSpPr>
                <a:spLocks noEditPoints="1"/>
              </p:cNvSpPr>
              <p:nvPr/>
            </p:nvSpPr>
            <p:spPr bwMode="gray">
              <a:xfrm>
                <a:off x="3097213" y="785813"/>
                <a:ext cx="2482850" cy="5295900"/>
              </a:xfrm>
              <a:custGeom>
                <a:avLst/>
                <a:gdLst>
                  <a:gd name="T0" fmla="*/ 511 w 584"/>
                  <a:gd name="T1" fmla="*/ 1169 h 1248"/>
                  <a:gd name="T2" fmla="*/ 511 w 584"/>
                  <a:gd name="T3" fmla="*/ 1023 h 1248"/>
                  <a:gd name="T4" fmla="*/ 584 w 584"/>
                  <a:gd name="T5" fmla="*/ 949 h 1248"/>
                  <a:gd name="T6" fmla="*/ 484 w 584"/>
                  <a:gd name="T7" fmla="*/ 931 h 1248"/>
                  <a:gd name="T8" fmla="*/ 575 w 584"/>
                  <a:gd name="T9" fmla="*/ 804 h 1248"/>
                  <a:gd name="T10" fmla="*/ 575 w 584"/>
                  <a:gd name="T11" fmla="*/ 740 h 1248"/>
                  <a:gd name="T12" fmla="*/ 484 w 584"/>
                  <a:gd name="T13" fmla="*/ 612 h 1248"/>
                  <a:gd name="T14" fmla="*/ 584 w 584"/>
                  <a:gd name="T15" fmla="*/ 586 h 1248"/>
                  <a:gd name="T16" fmla="*/ 511 w 584"/>
                  <a:gd name="T17" fmla="*/ 520 h 1248"/>
                  <a:gd name="T18" fmla="*/ 511 w 584"/>
                  <a:gd name="T19" fmla="*/ 374 h 1248"/>
                  <a:gd name="T20" fmla="*/ 584 w 584"/>
                  <a:gd name="T21" fmla="*/ 300 h 1248"/>
                  <a:gd name="T22" fmla="*/ 484 w 584"/>
                  <a:gd name="T23" fmla="*/ 283 h 1248"/>
                  <a:gd name="T24" fmla="*/ 575 w 584"/>
                  <a:gd name="T25" fmla="*/ 155 h 1248"/>
                  <a:gd name="T26" fmla="*/ 529 w 584"/>
                  <a:gd name="T27" fmla="*/ 55 h 1248"/>
                  <a:gd name="T28" fmla="*/ 228 w 584"/>
                  <a:gd name="T29" fmla="*/ 0 h 1248"/>
                  <a:gd name="T30" fmla="*/ 28 w 584"/>
                  <a:gd name="T31" fmla="*/ 55 h 1248"/>
                  <a:gd name="T32" fmla="*/ 584 w 584"/>
                  <a:gd name="T33" fmla="*/ 1248 h 1248"/>
                  <a:gd name="T34" fmla="*/ 192 w 584"/>
                  <a:gd name="T35" fmla="*/ 1169 h 1248"/>
                  <a:gd name="T36" fmla="*/ 101 w 584"/>
                  <a:gd name="T37" fmla="*/ 1050 h 1248"/>
                  <a:gd name="T38" fmla="*/ 219 w 584"/>
                  <a:gd name="T39" fmla="*/ 1050 h 1248"/>
                  <a:gd name="T40" fmla="*/ 192 w 584"/>
                  <a:gd name="T41" fmla="*/ 950 h 1248"/>
                  <a:gd name="T42" fmla="*/ 101 w 584"/>
                  <a:gd name="T43" fmla="*/ 831 h 1248"/>
                  <a:gd name="T44" fmla="*/ 219 w 584"/>
                  <a:gd name="T45" fmla="*/ 831 h 1248"/>
                  <a:gd name="T46" fmla="*/ 192 w 584"/>
                  <a:gd name="T47" fmla="*/ 740 h 1248"/>
                  <a:gd name="T48" fmla="*/ 101 w 584"/>
                  <a:gd name="T49" fmla="*/ 612 h 1248"/>
                  <a:gd name="T50" fmla="*/ 219 w 584"/>
                  <a:gd name="T51" fmla="*/ 612 h 1248"/>
                  <a:gd name="T52" fmla="*/ 192 w 584"/>
                  <a:gd name="T53" fmla="*/ 520 h 1248"/>
                  <a:gd name="T54" fmla="*/ 101 w 584"/>
                  <a:gd name="T55" fmla="*/ 402 h 1248"/>
                  <a:gd name="T56" fmla="*/ 219 w 584"/>
                  <a:gd name="T57" fmla="*/ 402 h 1248"/>
                  <a:gd name="T58" fmla="*/ 192 w 584"/>
                  <a:gd name="T59" fmla="*/ 301 h 1248"/>
                  <a:gd name="T60" fmla="*/ 101 w 584"/>
                  <a:gd name="T61" fmla="*/ 183 h 1248"/>
                  <a:gd name="T62" fmla="*/ 219 w 584"/>
                  <a:gd name="T63" fmla="*/ 183 h 1248"/>
                  <a:gd name="T64" fmla="*/ 383 w 584"/>
                  <a:gd name="T65" fmla="*/ 1169 h 1248"/>
                  <a:gd name="T66" fmla="*/ 292 w 584"/>
                  <a:gd name="T67" fmla="*/ 1050 h 1248"/>
                  <a:gd name="T68" fmla="*/ 411 w 584"/>
                  <a:gd name="T69" fmla="*/ 1050 h 1248"/>
                  <a:gd name="T70" fmla="*/ 383 w 584"/>
                  <a:gd name="T71" fmla="*/ 950 h 1248"/>
                  <a:gd name="T72" fmla="*/ 292 w 584"/>
                  <a:gd name="T73" fmla="*/ 831 h 1248"/>
                  <a:gd name="T74" fmla="*/ 411 w 584"/>
                  <a:gd name="T75" fmla="*/ 831 h 1248"/>
                  <a:gd name="T76" fmla="*/ 383 w 584"/>
                  <a:gd name="T77" fmla="*/ 740 h 1248"/>
                  <a:gd name="T78" fmla="*/ 292 w 584"/>
                  <a:gd name="T79" fmla="*/ 612 h 1248"/>
                  <a:gd name="T80" fmla="*/ 411 w 584"/>
                  <a:gd name="T81" fmla="*/ 612 h 1248"/>
                  <a:gd name="T82" fmla="*/ 383 w 584"/>
                  <a:gd name="T83" fmla="*/ 520 h 1248"/>
                  <a:gd name="T84" fmla="*/ 292 w 584"/>
                  <a:gd name="T85" fmla="*/ 402 h 1248"/>
                  <a:gd name="T86" fmla="*/ 411 w 584"/>
                  <a:gd name="T87" fmla="*/ 402 h 1248"/>
                  <a:gd name="T88" fmla="*/ 383 w 584"/>
                  <a:gd name="T89" fmla="*/ 301 h 1248"/>
                  <a:gd name="T90" fmla="*/ 292 w 584"/>
                  <a:gd name="T91" fmla="*/ 183 h 1248"/>
                  <a:gd name="T92" fmla="*/ 411 w 584"/>
                  <a:gd name="T93" fmla="*/ 183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84" h="1248">
                    <a:moveTo>
                      <a:pt x="584" y="1168"/>
                    </a:moveTo>
                    <a:cubicBezTo>
                      <a:pt x="581" y="1168"/>
                      <a:pt x="578" y="1169"/>
                      <a:pt x="575" y="1169"/>
                    </a:cubicBezTo>
                    <a:cubicBezTo>
                      <a:pt x="511" y="1169"/>
                      <a:pt x="511" y="1169"/>
                      <a:pt x="511" y="1169"/>
                    </a:cubicBezTo>
                    <a:cubicBezTo>
                      <a:pt x="493" y="1169"/>
                      <a:pt x="484" y="1160"/>
                      <a:pt x="484" y="1141"/>
                    </a:cubicBezTo>
                    <a:cubicBezTo>
                      <a:pt x="484" y="1050"/>
                      <a:pt x="484" y="1050"/>
                      <a:pt x="484" y="1050"/>
                    </a:cubicBezTo>
                    <a:cubicBezTo>
                      <a:pt x="484" y="1032"/>
                      <a:pt x="493" y="1023"/>
                      <a:pt x="511" y="1023"/>
                    </a:cubicBezTo>
                    <a:cubicBezTo>
                      <a:pt x="575" y="1023"/>
                      <a:pt x="575" y="1023"/>
                      <a:pt x="575" y="1023"/>
                    </a:cubicBezTo>
                    <a:cubicBezTo>
                      <a:pt x="578" y="1023"/>
                      <a:pt x="581" y="1023"/>
                      <a:pt x="584" y="1024"/>
                    </a:cubicBezTo>
                    <a:cubicBezTo>
                      <a:pt x="584" y="949"/>
                      <a:pt x="584" y="949"/>
                      <a:pt x="584" y="949"/>
                    </a:cubicBezTo>
                    <a:cubicBezTo>
                      <a:pt x="581" y="949"/>
                      <a:pt x="578" y="950"/>
                      <a:pt x="575" y="950"/>
                    </a:cubicBezTo>
                    <a:cubicBezTo>
                      <a:pt x="511" y="950"/>
                      <a:pt x="511" y="950"/>
                      <a:pt x="511" y="950"/>
                    </a:cubicBezTo>
                    <a:cubicBezTo>
                      <a:pt x="493" y="950"/>
                      <a:pt x="484" y="941"/>
                      <a:pt x="484" y="931"/>
                    </a:cubicBezTo>
                    <a:cubicBezTo>
                      <a:pt x="484" y="831"/>
                      <a:pt x="484" y="831"/>
                      <a:pt x="484" y="831"/>
                    </a:cubicBezTo>
                    <a:cubicBezTo>
                      <a:pt x="484" y="813"/>
                      <a:pt x="493" y="804"/>
                      <a:pt x="511" y="804"/>
                    </a:cubicBezTo>
                    <a:cubicBezTo>
                      <a:pt x="575" y="804"/>
                      <a:pt x="575" y="804"/>
                      <a:pt x="575" y="804"/>
                    </a:cubicBezTo>
                    <a:cubicBezTo>
                      <a:pt x="578" y="804"/>
                      <a:pt x="581" y="804"/>
                      <a:pt x="584" y="805"/>
                    </a:cubicBezTo>
                    <a:cubicBezTo>
                      <a:pt x="584" y="738"/>
                      <a:pt x="584" y="738"/>
                      <a:pt x="584" y="738"/>
                    </a:cubicBezTo>
                    <a:cubicBezTo>
                      <a:pt x="581" y="739"/>
                      <a:pt x="578" y="740"/>
                      <a:pt x="575" y="740"/>
                    </a:cubicBezTo>
                    <a:cubicBezTo>
                      <a:pt x="511" y="740"/>
                      <a:pt x="511" y="740"/>
                      <a:pt x="511" y="740"/>
                    </a:cubicBezTo>
                    <a:cubicBezTo>
                      <a:pt x="493" y="740"/>
                      <a:pt x="484" y="721"/>
                      <a:pt x="484" y="712"/>
                    </a:cubicBezTo>
                    <a:cubicBezTo>
                      <a:pt x="484" y="612"/>
                      <a:pt x="484" y="612"/>
                      <a:pt x="484" y="612"/>
                    </a:cubicBezTo>
                    <a:cubicBezTo>
                      <a:pt x="484" y="603"/>
                      <a:pt x="493" y="584"/>
                      <a:pt x="511" y="584"/>
                    </a:cubicBezTo>
                    <a:cubicBezTo>
                      <a:pt x="575" y="584"/>
                      <a:pt x="575" y="584"/>
                      <a:pt x="575" y="584"/>
                    </a:cubicBezTo>
                    <a:cubicBezTo>
                      <a:pt x="578" y="584"/>
                      <a:pt x="581" y="585"/>
                      <a:pt x="584" y="586"/>
                    </a:cubicBezTo>
                    <a:cubicBezTo>
                      <a:pt x="584" y="519"/>
                      <a:pt x="584" y="519"/>
                      <a:pt x="584" y="519"/>
                    </a:cubicBezTo>
                    <a:cubicBezTo>
                      <a:pt x="581" y="520"/>
                      <a:pt x="578" y="520"/>
                      <a:pt x="575" y="520"/>
                    </a:cubicBezTo>
                    <a:cubicBezTo>
                      <a:pt x="511" y="520"/>
                      <a:pt x="511" y="520"/>
                      <a:pt x="511" y="520"/>
                    </a:cubicBezTo>
                    <a:cubicBezTo>
                      <a:pt x="493" y="520"/>
                      <a:pt x="484" y="511"/>
                      <a:pt x="484" y="493"/>
                    </a:cubicBezTo>
                    <a:cubicBezTo>
                      <a:pt x="484" y="402"/>
                      <a:pt x="484" y="402"/>
                      <a:pt x="484" y="402"/>
                    </a:cubicBezTo>
                    <a:cubicBezTo>
                      <a:pt x="484" y="384"/>
                      <a:pt x="493" y="374"/>
                      <a:pt x="511" y="374"/>
                    </a:cubicBezTo>
                    <a:cubicBezTo>
                      <a:pt x="575" y="374"/>
                      <a:pt x="575" y="374"/>
                      <a:pt x="575" y="374"/>
                    </a:cubicBezTo>
                    <a:cubicBezTo>
                      <a:pt x="578" y="374"/>
                      <a:pt x="581" y="375"/>
                      <a:pt x="584" y="375"/>
                    </a:cubicBezTo>
                    <a:cubicBezTo>
                      <a:pt x="584" y="300"/>
                      <a:pt x="584" y="300"/>
                      <a:pt x="584" y="300"/>
                    </a:cubicBezTo>
                    <a:cubicBezTo>
                      <a:pt x="581" y="301"/>
                      <a:pt x="578" y="301"/>
                      <a:pt x="575" y="301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493" y="301"/>
                      <a:pt x="484" y="292"/>
                      <a:pt x="484" y="283"/>
                    </a:cubicBezTo>
                    <a:cubicBezTo>
                      <a:pt x="484" y="183"/>
                      <a:pt x="484" y="183"/>
                      <a:pt x="484" y="183"/>
                    </a:cubicBezTo>
                    <a:cubicBezTo>
                      <a:pt x="484" y="164"/>
                      <a:pt x="493" y="155"/>
                      <a:pt x="511" y="155"/>
                    </a:cubicBezTo>
                    <a:cubicBezTo>
                      <a:pt x="575" y="155"/>
                      <a:pt x="575" y="155"/>
                      <a:pt x="575" y="155"/>
                    </a:cubicBezTo>
                    <a:cubicBezTo>
                      <a:pt x="578" y="155"/>
                      <a:pt x="581" y="156"/>
                      <a:pt x="584" y="156"/>
                    </a:cubicBezTo>
                    <a:cubicBezTo>
                      <a:pt x="584" y="55"/>
                      <a:pt x="584" y="55"/>
                      <a:pt x="584" y="55"/>
                    </a:cubicBezTo>
                    <a:cubicBezTo>
                      <a:pt x="530" y="55"/>
                      <a:pt x="529" y="55"/>
                      <a:pt x="529" y="55"/>
                    </a:cubicBezTo>
                    <a:cubicBezTo>
                      <a:pt x="511" y="55"/>
                      <a:pt x="502" y="46"/>
                      <a:pt x="502" y="27"/>
                    </a:cubicBezTo>
                    <a:cubicBezTo>
                      <a:pt x="502" y="9"/>
                      <a:pt x="484" y="0"/>
                      <a:pt x="475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19" y="0"/>
                      <a:pt x="201" y="9"/>
                      <a:pt x="201" y="27"/>
                    </a:cubicBezTo>
                    <a:cubicBezTo>
                      <a:pt x="201" y="46"/>
                      <a:pt x="192" y="55"/>
                      <a:pt x="174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18" y="55"/>
                      <a:pt x="0" y="64"/>
                      <a:pt x="0" y="82"/>
                    </a:cubicBezTo>
                    <a:cubicBezTo>
                      <a:pt x="0" y="792"/>
                      <a:pt x="0" y="1108"/>
                      <a:pt x="0" y="1248"/>
                    </a:cubicBezTo>
                    <a:cubicBezTo>
                      <a:pt x="584" y="1248"/>
                      <a:pt x="584" y="1248"/>
                      <a:pt x="584" y="1248"/>
                    </a:cubicBezTo>
                    <a:lnTo>
                      <a:pt x="584" y="1168"/>
                    </a:lnTo>
                    <a:close/>
                    <a:moveTo>
                      <a:pt x="219" y="1141"/>
                    </a:moveTo>
                    <a:cubicBezTo>
                      <a:pt x="219" y="1160"/>
                      <a:pt x="210" y="1169"/>
                      <a:pt x="192" y="1169"/>
                    </a:cubicBezTo>
                    <a:cubicBezTo>
                      <a:pt x="128" y="1169"/>
                      <a:pt x="128" y="1169"/>
                      <a:pt x="128" y="1169"/>
                    </a:cubicBezTo>
                    <a:cubicBezTo>
                      <a:pt x="110" y="1169"/>
                      <a:pt x="101" y="1160"/>
                      <a:pt x="101" y="1141"/>
                    </a:cubicBezTo>
                    <a:cubicBezTo>
                      <a:pt x="101" y="1050"/>
                      <a:pt x="101" y="1050"/>
                      <a:pt x="101" y="1050"/>
                    </a:cubicBezTo>
                    <a:cubicBezTo>
                      <a:pt x="101" y="1032"/>
                      <a:pt x="110" y="1023"/>
                      <a:pt x="128" y="1023"/>
                    </a:cubicBezTo>
                    <a:cubicBezTo>
                      <a:pt x="192" y="1023"/>
                      <a:pt x="192" y="1023"/>
                      <a:pt x="192" y="1023"/>
                    </a:cubicBezTo>
                    <a:cubicBezTo>
                      <a:pt x="210" y="1023"/>
                      <a:pt x="219" y="1032"/>
                      <a:pt x="219" y="1050"/>
                    </a:cubicBezTo>
                    <a:cubicBezTo>
                      <a:pt x="219" y="1141"/>
                      <a:pt x="219" y="1141"/>
                      <a:pt x="219" y="1141"/>
                    </a:cubicBezTo>
                    <a:close/>
                    <a:moveTo>
                      <a:pt x="219" y="931"/>
                    </a:moveTo>
                    <a:cubicBezTo>
                      <a:pt x="219" y="941"/>
                      <a:pt x="210" y="950"/>
                      <a:pt x="192" y="950"/>
                    </a:cubicBezTo>
                    <a:cubicBezTo>
                      <a:pt x="128" y="950"/>
                      <a:pt x="128" y="950"/>
                      <a:pt x="128" y="950"/>
                    </a:cubicBezTo>
                    <a:cubicBezTo>
                      <a:pt x="110" y="950"/>
                      <a:pt x="101" y="941"/>
                      <a:pt x="101" y="931"/>
                    </a:cubicBezTo>
                    <a:cubicBezTo>
                      <a:pt x="101" y="831"/>
                      <a:pt x="101" y="831"/>
                      <a:pt x="101" y="831"/>
                    </a:cubicBezTo>
                    <a:cubicBezTo>
                      <a:pt x="101" y="813"/>
                      <a:pt x="110" y="804"/>
                      <a:pt x="128" y="804"/>
                    </a:cubicBezTo>
                    <a:cubicBezTo>
                      <a:pt x="192" y="804"/>
                      <a:pt x="192" y="804"/>
                      <a:pt x="192" y="804"/>
                    </a:cubicBezTo>
                    <a:cubicBezTo>
                      <a:pt x="210" y="804"/>
                      <a:pt x="219" y="813"/>
                      <a:pt x="219" y="831"/>
                    </a:cubicBezTo>
                    <a:cubicBezTo>
                      <a:pt x="219" y="931"/>
                      <a:pt x="219" y="931"/>
                      <a:pt x="219" y="931"/>
                    </a:cubicBezTo>
                    <a:close/>
                    <a:moveTo>
                      <a:pt x="219" y="712"/>
                    </a:moveTo>
                    <a:cubicBezTo>
                      <a:pt x="219" y="721"/>
                      <a:pt x="210" y="740"/>
                      <a:pt x="192" y="740"/>
                    </a:cubicBezTo>
                    <a:cubicBezTo>
                      <a:pt x="128" y="740"/>
                      <a:pt x="128" y="740"/>
                      <a:pt x="128" y="740"/>
                    </a:cubicBezTo>
                    <a:cubicBezTo>
                      <a:pt x="110" y="740"/>
                      <a:pt x="101" y="721"/>
                      <a:pt x="101" y="712"/>
                    </a:cubicBezTo>
                    <a:cubicBezTo>
                      <a:pt x="101" y="612"/>
                      <a:pt x="101" y="612"/>
                      <a:pt x="101" y="612"/>
                    </a:cubicBezTo>
                    <a:cubicBezTo>
                      <a:pt x="101" y="603"/>
                      <a:pt x="110" y="584"/>
                      <a:pt x="128" y="584"/>
                    </a:cubicBezTo>
                    <a:cubicBezTo>
                      <a:pt x="192" y="584"/>
                      <a:pt x="192" y="584"/>
                      <a:pt x="192" y="584"/>
                    </a:cubicBezTo>
                    <a:cubicBezTo>
                      <a:pt x="210" y="584"/>
                      <a:pt x="219" y="603"/>
                      <a:pt x="219" y="612"/>
                    </a:cubicBezTo>
                    <a:cubicBezTo>
                      <a:pt x="219" y="712"/>
                      <a:pt x="219" y="712"/>
                      <a:pt x="219" y="712"/>
                    </a:cubicBezTo>
                    <a:close/>
                    <a:moveTo>
                      <a:pt x="219" y="493"/>
                    </a:moveTo>
                    <a:cubicBezTo>
                      <a:pt x="219" y="511"/>
                      <a:pt x="210" y="520"/>
                      <a:pt x="192" y="520"/>
                    </a:cubicBezTo>
                    <a:cubicBezTo>
                      <a:pt x="128" y="520"/>
                      <a:pt x="128" y="520"/>
                      <a:pt x="128" y="520"/>
                    </a:cubicBezTo>
                    <a:cubicBezTo>
                      <a:pt x="110" y="520"/>
                      <a:pt x="101" y="511"/>
                      <a:pt x="101" y="493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01" y="384"/>
                      <a:pt x="110" y="374"/>
                      <a:pt x="128" y="374"/>
                    </a:cubicBezTo>
                    <a:cubicBezTo>
                      <a:pt x="192" y="374"/>
                      <a:pt x="192" y="374"/>
                      <a:pt x="192" y="374"/>
                    </a:cubicBezTo>
                    <a:cubicBezTo>
                      <a:pt x="210" y="374"/>
                      <a:pt x="219" y="384"/>
                      <a:pt x="219" y="402"/>
                    </a:cubicBezTo>
                    <a:cubicBezTo>
                      <a:pt x="219" y="493"/>
                      <a:pt x="219" y="493"/>
                      <a:pt x="219" y="493"/>
                    </a:cubicBezTo>
                    <a:close/>
                    <a:moveTo>
                      <a:pt x="219" y="283"/>
                    </a:moveTo>
                    <a:cubicBezTo>
                      <a:pt x="219" y="292"/>
                      <a:pt x="210" y="301"/>
                      <a:pt x="192" y="301"/>
                    </a:cubicBezTo>
                    <a:cubicBezTo>
                      <a:pt x="128" y="301"/>
                      <a:pt x="128" y="301"/>
                      <a:pt x="128" y="301"/>
                    </a:cubicBezTo>
                    <a:cubicBezTo>
                      <a:pt x="110" y="301"/>
                      <a:pt x="101" y="292"/>
                      <a:pt x="101" y="283"/>
                    </a:cubicBezTo>
                    <a:cubicBezTo>
                      <a:pt x="101" y="183"/>
                      <a:pt x="101" y="183"/>
                      <a:pt x="101" y="183"/>
                    </a:cubicBezTo>
                    <a:cubicBezTo>
                      <a:pt x="101" y="164"/>
                      <a:pt x="110" y="155"/>
                      <a:pt x="128" y="155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10" y="155"/>
                      <a:pt x="219" y="164"/>
                      <a:pt x="219" y="183"/>
                    </a:cubicBezTo>
                    <a:cubicBezTo>
                      <a:pt x="219" y="283"/>
                      <a:pt x="219" y="283"/>
                      <a:pt x="219" y="283"/>
                    </a:cubicBezTo>
                    <a:close/>
                    <a:moveTo>
                      <a:pt x="411" y="1141"/>
                    </a:moveTo>
                    <a:cubicBezTo>
                      <a:pt x="411" y="1160"/>
                      <a:pt x="402" y="1169"/>
                      <a:pt x="383" y="1169"/>
                    </a:cubicBezTo>
                    <a:cubicBezTo>
                      <a:pt x="320" y="1169"/>
                      <a:pt x="320" y="1169"/>
                      <a:pt x="320" y="1169"/>
                    </a:cubicBezTo>
                    <a:cubicBezTo>
                      <a:pt x="301" y="1169"/>
                      <a:pt x="292" y="1160"/>
                      <a:pt x="292" y="1141"/>
                    </a:cubicBezTo>
                    <a:cubicBezTo>
                      <a:pt x="292" y="1050"/>
                      <a:pt x="292" y="1050"/>
                      <a:pt x="292" y="1050"/>
                    </a:cubicBezTo>
                    <a:cubicBezTo>
                      <a:pt x="292" y="1032"/>
                      <a:pt x="301" y="1023"/>
                      <a:pt x="320" y="1023"/>
                    </a:cubicBezTo>
                    <a:cubicBezTo>
                      <a:pt x="383" y="1023"/>
                      <a:pt x="383" y="1023"/>
                      <a:pt x="383" y="1023"/>
                    </a:cubicBezTo>
                    <a:cubicBezTo>
                      <a:pt x="402" y="1023"/>
                      <a:pt x="411" y="1032"/>
                      <a:pt x="411" y="1050"/>
                    </a:cubicBezTo>
                    <a:cubicBezTo>
                      <a:pt x="411" y="1141"/>
                      <a:pt x="411" y="1141"/>
                      <a:pt x="411" y="1141"/>
                    </a:cubicBezTo>
                    <a:close/>
                    <a:moveTo>
                      <a:pt x="411" y="931"/>
                    </a:moveTo>
                    <a:cubicBezTo>
                      <a:pt x="411" y="941"/>
                      <a:pt x="402" y="950"/>
                      <a:pt x="383" y="950"/>
                    </a:cubicBezTo>
                    <a:cubicBezTo>
                      <a:pt x="320" y="950"/>
                      <a:pt x="320" y="950"/>
                      <a:pt x="320" y="950"/>
                    </a:cubicBezTo>
                    <a:cubicBezTo>
                      <a:pt x="301" y="950"/>
                      <a:pt x="292" y="941"/>
                      <a:pt x="292" y="931"/>
                    </a:cubicBezTo>
                    <a:cubicBezTo>
                      <a:pt x="292" y="831"/>
                      <a:pt x="292" y="831"/>
                      <a:pt x="292" y="831"/>
                    </a:cubicBezTo>
                    <a:cubicBezTo>
                      <a:pt x="292" y="813"/>
                      <a:pt x="301" y="804"/>
                      <a:pt x="320" y="804"/>
                    </a:cubicBezTo>
                    <a:cubicBezTo>
                      <a:pt x="383" y="804"/>
                      <a:pt x="383" y="804"/>
                      <a:pt x="383" y="804"/>
                    </a:cubicBezTo>
                    <a:cubicBezTo>
                      <a:pt x="402" y="804"/>
                      <a:pt x="411" y="813"/>
                      <a:pt x="411" y="831"/>
                    </a:cubicBezTo>
                    <a:cubicBezTo>
                      <a:pt x="411" y="931"/>
                      <a:pt x="411" y="931"/>
                      <a:pt x="411" y="931"/>
                    </a:cubicBezTo>
                    <a:close/>
                    <a:moveTo>
                      <a:pt x="411" y="712"/>
                    </a:moveTo>
                    <a:cubicBezTo>
                      <a:pt x="411" y="721"/>
                      <a:pt x="402" y="740"/>
                      <a:pt x="383" y="740"/>
                    </a:cubicBezTo>
                    <a:cubicBezTo>
                      <a:pt x="320" y="740"/>
                      <a:pt x="320" y="740"/>
                      <a:pt x="320" y="740"/>
                    </a:cubicBezTo>
                    <a:cubicBezTo>
                      <a:pt x="301" y="740"/>
                      <a:pt x="292" y="721"/>
                      <a:pt x="292" y="712"/>
                    </a:cubicBezTo>
                    <a:cubicBezTo>
                      <a:pt x="292" y="612"/>
                      <a:pt x="292" y="612"/>
                      <a:pt x="292" y="612"/>
                    </a:cubicBezTo>
                    <a:cubicBezTo>
                      <a:pt x="292" y="603"/>
                      <a:pt x="301" y="584"/>
                      <a:pt x="320" y="584"/>
                    </a:cubicBezTo>
                    <a:cubicBezTo>
                      <a:pt x="383" y="584"/>
                      <a:pt x="383" y="584"/>
                      <a:pt x="383" y="584"/>
                    </a:cubicBezTo>
                    <a:cubicBezTo>
                      <a:pt x="402" y="584"/>
                      <a:pt x="411" y="603"/>
                      <a:pt x="411" y="612"/>
                    </a:cubicBezTo>
                    <a:cubicBezTo>
                      <a:pt x="411" y="712"/>
                      <a:pt x="411" y="712"/>
                      <a:pt x="411" y="712"/>
                    </a:cubicBezTo>
                    <a:close/>
                    <a:moveTo>
                      <a:pt x="411" y="493"/>
                    </a:moveTo>
                    <a:cubicBezTo>
                      <a:pt x="411" y="511"/>
                      <a:pt x="402" y="520"/>
                      <a:pt x="383" y="520"/>
                    </a:cubicBezTo>
                    <a:cubicBezTo>
                      <a:pt x="320" y="520"/>
                      <a:pt x="320" y="520"/>
                      <a:pt x="320" y="520"/>
                    </a:cubicBezTo>
                    <a:cubicBezTo>
                      <a:pt x="301" y="520"/>
                      <a:pt x="292" y="511"/>
                      <a:pt x="292" y="493"/>
                    </a:cubicBezTo>
                    <a:cubicBezTo>
                      <a:pt x="292" y="402"/>
                      <a:pt x="292" y="402"/>
                      <a:pt x="292" y="402"/>
                    </a:cubicBezTo>
                    <a:cubicBezTo>
                      <a:pt x="292" y="384"/>
                      <a:pt x="301" y="374"/>
                      <a:pt x="320" y="374"/>
                    </a:cubicBezTo>
                    <a:cubicBezTo>
                      <a:pt x="383" y="374"/>
                      <a:pt x="383" y="374"/>
                      <a:pt x="383" y="374"/>
                    </a:cubicBezTo>
                    <a:cubicBezTo>
                      <a:pt x="402" y="374"/>
                      <a:pt x="411" y="384"/>
                      <a:pt x="411" y="402"/>
                    </a:cubicBezTo>
                    <a:cubicBezTo>
                      <a:pt x="411" y="493"/>
                      <a:pt x="411" y="493"/>
                      <a:pt x="411" y="493"/>
                    </a:cubicBezTo>
                    <a:close/>
                    <a:moveTo>
                      <a:pt x="411" y="283"/>
                    </a:moveTo>
                    <a:cubicBezTo>
                      <a:pt x="411" y="292"/>
                      <a:pt x="402" y="301"/>
                      <a:pt x="383" y="301"/>
                    </a:cubicBezTo>
                    <a:cubicBezTo>
                      <a:pt x="320" y="301"/>
                      <a:pt x="320" y="301"/>
                      <a:pt x="320" y="301"/>
                    </a:cubicBezTo>
                    <a:cubicBezTo>
                      <a:pt x="301" y="301"/>
                      <a:pt x="292" y="292"/>
                      <a:pt x="292" y="283"/>
                    </a:cubicBezTo>
                    <a:cubicBezTo>
                      <a:pt x="292" y="183"/>
                      <a:pt x="292" y="183"/>
                      <a:pt x="292" y="183"/>
                    </a:cubicBezTo>
                    <a:cubicBezTo>
                      <a:pt x="292" y="164"/>
                      <a:pt x="301" y="155"/>
                      <a:pt x="320" y="155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402" y="155"/>
                      <a:pt x="411" y="164"/>
                      <a:pt x="411" y="183"/>
                    </a:cubicBezTo>
                    <a:cubicBezTo>
                      <a:pt x="411" y="283"/>
                      <a:pt x="411" y="283"/>
                      <a:pt x="411" y="2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642732"/>
                <a:endParaRPr lang="en-US" sz="1757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16" name="Group 715"/>
            <p:cNvGrpSpPr/>
            <p:nvPr/>
          </p:nvGrpSpPr>
          <p:grpSpPr bwMode="gray">
            <a:xfrm>
              <a:off x="465031" y="2641418"/>
              <a:ext cx="2493683" cy="644464"/>
              <a:chOff x="478283" y="2601662"/>
              <a:chExt cx="2493683" cy="644464"/>
            </a:xfrm>
          </p:grpSpPr>
          <p:grpSp>
            <p:nvGrpSpPr>
              <p:cNvPr id="348" name="Group 347"/>
              <p:cNvGrpSpPr/>
              <p:nvPr/>
            </p:nvGrpSpPr>
            <p:grpSpPr bwMode="gray">
              <a:xfrm>
                <a:off x="478283" y="2601662"/>
                <a:ext cx="267369" cy="277459"/>
                <a:chOff x="546523" y="2673350"/>
                <a:chExt cx="402431" cy="417618"/>
              </a:xfrm>
            </p:grpSpPr>
            <p:sp>
              <p:nvSpPr>
                <p:cNvPr id="14" name="AutoShape 3"/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546523" y="2673350"/>
                  <a:ext cx="402431" cy="417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347" name="Group 346"/>
                <p:cNvGrpSpPr/>
                <p:nvPr/>
              </p:nvGrpSpPr>
              <p:grpSpPr bwMode="gray">
                <a:xfrm>
                  <a:off x="546523" y="2673350"/>
                  <a:ext cx="402431" cy="417618"/>
                  <a:chOff x="546523" y="2673350"/>
                  <a:chExt cx="402431" cy="417618"/>
                </a:xfrm>
              </p:grpSpPr>
              <p:sp>
                <p:nvSpPr>
                  <p:cNvPr id="19" name="Rectangle 5"/>
                  <p:cNvSpPr>
                    <a:spLocks noChangeArrowheads="1"/>
                  </p:cNvSpPr>
                  <p:nvPr/>
                </p:nvSpPr>
                <p:spPr bwMode="gray">
                  <a:xfrm>
                    <a:off x="593166" y="3068189"/>
                    <a:ext cx="59659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0" name="Rectangle 6"/>
                  <p:cNvSpPr>
                    <a:spLocks noChangeArrowheads="1"/>
                  </p:cNvSpPr>
                  <p:nvPr/>
                </p:nvSpPr>
                <p:spPr bwMode="gray">
                  <a:xfrm>
                    <a:off x="843736" y="3068189"/>
                    <a:ext cx="58575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1" name="Freeform 7"/>
                  <p:cNvSpPr>
                    <a:spLocks/>
                  </p:cNvSpPr>
                  <p:nvPr/>
                </p:nvSpPr>
                <p:spPr bwMode="gray">
                  <a:xfrm>
                    <a:off x="546523" y="2673350"/>
                    <a:ext cx="402431" cy="403516"/>
                  </a:xfrm>
                  <a:custGeom>
                    <a:avLst/>
                    <a:gdLst>
                      <a:gd name="T0" fmla="*/ 1179 w 1179"/>
                      <a:gd name="T1" fmla="*/ 1096 h 1179"/>
                      <a:gd name="T2" fmla="*/ 1096 w 1179"/>
                      <a:gd name="T3" fmla="*/ 1179 h 1179"/>
                      <a:gd name="T4" fmla="*/ 83 w 1179"/>
                      <a:gd name="T5" fmla="*/ 1179 h 1179"/>
                      <a:gd name="T6" fmla="*/ 0 w 1179"/>
                      <a:gd name="T7" fmla="*/ 1096 h 1179"/>
                      <a:gd name="T8" fmla="*/ 0 w 1179"/>
                      <a:gd name="T9" fmla="*/ 83 h 1179"/>
                      <a:gd name="T10" fmla="*/ 83 w 1179"/>
                      <a:gd name="T11" fmla="*/ 0 h 1179"/>
                      <a:gd name="T12" fmla="*/ 1096 w 1179"/>
                      <a:gd name="T13" fmla="*/ 0 h 1179"/>
                      <a:gd name="T14" fmla="*/ 1179 w 1179"/>
                      <a:gd name="T15" fmla="*/ 83 h 1179"/>
                      <a:gd name="T16" fmla="*/ 1179 w 1179"/>
                      <a:gd name="T17" fmla="*/ 1096 h 1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79" h="1179">
                        <a:moveTo>
                          <a:pt x="1179" y="1096"/>
                        </a:moveTo>
                        <a:cubicBezTo>
                          <a:pt x="1179" y="1142"/>
                          <a:pt x="1142" y="1179"/>
                          <a:pt x="1096" y="1179"/>
                        </a:cubicBezTo>
                        <a:cubicBezTo>
                          <a:pt x="83" y="1179"/>
                          <a:pt x="83" y="1179"/>
                          <a:pt x="83" y="1179"/>
                        </a:cubicBezTo>
                        <a:cubicBezTo>
                          <a:pt x="37" y="1179"/>
                          <a:pt x="0" y="1142"/>
                          <a:pt x="0" y="1096"/>
                        </a:cubicBezTo>
                        <a:cubicBezTo>
                          <a:pt x="0" y="83"/>
                          <a:pt x="0" y="83"/>
                          <a:pt x="0" y="83"/>
                        </a:cubicBezTo>
                        <a:cubicBezTo>
                          <a:pt x="0" y="37"/>
                          <a:pt x="37" y="0"/>
                          <a:pt x="83" y="0"/>
                        </a:cubicBezTo>
                        <a:cubicBezTo>
                          <a:pt x="1096" y="0"/>
                          <a:pt x="1096" y="0"/>
                          <a:pt x="1096" y="0"/>
                        </a:cubicBezTo>
                        <a:cubicBezTo>
                          <a:pt x="1142" y="0"/>
                          <a:pt x="1179" y="37"/>
                          <a:pt x="1179" y="83"/>
                        </a:cubicBezTo>
                        <a:lnTo>
                          <a:pt x="1179" y="109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346" name="Group 345"/>
                <p:cNvGrpSpPr/>
                <p:nvPr/>
              </p:nvGrpSpPr>
              <p:grpSpPr bwMode="gray">
                <a:xfrm>
                  <a:off x="584488" y="2712110"/>
                  <a:ext cx="326501" cy="326501"/>
                  <a:chOff x="584488" y="2712110"/>
                  <a:chExt cx="326501" cy="326501"/>
                </a:xfrm>
                <a:solidFill>
                  <a:schemeClr val="bg1"/>
                </a:solidFill>
              </p:grpSpPr>
              <p:sp>
                <p:nvSpPr>
                  <p:cNvPr id="36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683673" y="2846364"/>
                    <a:ext cx="56405" cy="5640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38" name="Group 37"/>
                  <p:cNvGrpSpPr/>
                  <p:nvPr/>
                </p:nvGrpSpPr>
                <p:grpSpPr bwMode="gray">
                  <a:xfrm>
                    <a:off x="831951" y="2828097"/>
                    <a:ext cx="48811" cy="92938"/>
                    <a:chOff x="491545" y="2913064"/>
                    <a:chExt cx="71436" cy="136016"/>
                  </a:xfrm>
                  <a:grpFill/>
                </p:grpSpPr>
                <p:sp>
                  <p:nvSpPr>
                    <p:cNvPr id="29" name="Freeform 14"/>
                    <p:cNvSpPr>
                      <a:spLocks/>
                    </p:cNvSpPr>
                    <p:nvPr/>
                  </p:nvSpPr>
                  <p:spPr bwMode="gray">
                    <a:xfrm>
                      <a:off x="491545" y="2913064"/>
                      <a:ext cx="71436" cy="71436"/>
                    </a:xfrm>
                    <a:custGeom>
                      <a:avLst/>
                      <a:gdLst>
                        <a:gd name="T0" fmla="*/ 88 w 107"/>
                        <a:gd name="T1" fmla="*/ 88 h 107"/>
                        <a:gd name="T2" fmla="*/ 19 w 107"/>
                        <a:gd name="T3" fmla="*/ 88 h 107"/>
                        <a:gd name="T4" fmla="*/ 19 w 107"/>
                        <a:gd name="T5" fmla="*/ 19 h 107"/>
                        <a:gd name="T6" fmla="*/ 88 w 107"/>
                        <a:gd name="T7" fmla="*/ 19 h 107"/>
                        <a:gd name="T8" fmla="*/ 88 w 107"/>
                        <a:gd name="T9" fmla="*/ 88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7" h="107">
                          <a:moveTo>
                            <a:pt x="88" y="88"/>
                          </a:moveTo>
                          <a:cubicBezTo>
                            <a:pt x="69" y="107"/>
                            <a:pt x="38" y="107"/>
                            <a:pt x="19" y="88"/>
                          </a:cubicBezTo>
                          <a:cubicBezTo>
                            <a:pt x="0" y="69"/>
                            <a:pt x="0" y="38"/>
                            <a:pt x="19" y="19"/>
                          </a:cubicBezTo>
                          <a:cubicBezTo>
                            <a:pt x="38" y="0"/>
                            <a:pt x="69" y="0"/>
                            <a:pt x="88" y="19"/>
                          </a:cubicBezTo>
                          <a:cubicBezTo>
                            <a:pt x="107" y="38"/>
                            <a:pt x="107" y="69"/>
                            <a:pt x="88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7" name="Rectangle: Rounded Corners 36"/>
                    <p:cNvSpPr/>
                    <p:nvPr/>
                  </p:nvSpPr>
                  <p:spPr bwMode="gray">
                    <a:xfrm>
                      <a:off x="512318" y="2941313"/>
                      <a:ext cx="27432" cy="10776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41" name="Frame 40"/>
                  <p:cNvSpPr/>
                  <p:nvPr/>
                </p:nvSpPr>
                <p:spPr bwMode="gray">
                  <a:xfrm>
                    <a:off x="584488" y="2712110"/>
                    <a:ext cx="326501" cy="326501"/>
                  </a:xfrm>
                  <a:prstGeom prst="frame">
                    <a:avLst>
                      <a:gd name="adj1" fmla="val 3032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2" name="Circle: Hollow 41"/>
                  <p:cNvSpPr/>
                  <p:nvPr/>
                </p:nvSpPr>
                <p:spPr bwMode="gray">
                  <a:xfrm>
                    <a:off x="658182" y="2820873"/>
                    <a:ext cx="107388" cy="107388"/>
                  </a:xfrm>
                  <a:prstGeom prst="donut">
                    <a:avLst>
                      <a:gd name="adj" fmla="val 9848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349" name="Group 348"/>
              <p:cNvGrpSpPr/>
              <p:nvPr/>
            </p:nvGrpSpPr>
            <p:grpSpPr bwMode="gray">
              <a:xfrm>
                <a:off x="796328" y="2601662"/>
                <a:ext cx="267369" cy="277459"/>
                <a:chOff x="546523" y="2673350"/>
                <a:chExt cx="402431" cy="417618"/>
              </a:xfrm>
            </p:grpSpPr>
            <p:sp>
              <p:nvSpPr>
                <p:cNvPr id="350" name="AutoShape 3"/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546523" y="2673350"/>
                  <a:ext cx="402431" cy="417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351" name="Group 350"/>
                <p:cNvGrpSpPr/>
                <p:nvPr/>
              </p:nvGrpSpPr>
              <p:grpSpPr bwMode="gray">
                <a:xfrm>
                  <a:off x="546523" y="2673350"/>
                  <a:ext cx="402431" cy="417618"/>
                  <a:chOff x="546523" y="2673350"/>
                  <a:chExt cx="402431" cy="417618"/>
                </a:xfrm>
              </p:grpSpPr>
              <p:sp>
                <p:nvSpPr>
                  <p:cNvPr id="359" name="Rectangle 5"/>
                  <p:cNvSpPr>
                    <a:spLocks noChangeArrowheads="1"/>
                  </p:cNvSpPr>
                  <p:nvPr/>
                </p:nvSpPr>
                <p:spPr bwMode="gray">
                  <a:xfrm>
                    <a:off x="593166" y="3068189"/>
                    <a:ext cx="59659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360" name="Rectangle 6"/>
                  <p:cNvSpPr>
                    <a:spLocks noChangeArrowheads="1"/>
                  </p:cNvSpPr>
                  <p:nvPr/>
                </p:nvSpPr>
                <p:spPr bwMode="gray">
                  <a:xfrm>
                    <a:off x="843736" y="3068189"/>
                    <a:ext cx="58575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361" name="Freeform 7"/>
                  <p:cNvSpPr>
                    <a:spLocks/>
                  </p:cNvSpPr>
                  <p:nvPr/>
                </p:nvSpPr>
                <p:spPr bwMode="gray">
                  <a:xfrm>
                    <a:off x="546523" y="2673350"/>
                    <a:ext cx="402431" cy="403516"/>
                  </a:xfrm>
                  <a:custGeom>
                    <a:avLst/>
                    <a:gdLst>
                      <a:gd name="T0" fmla="*/ 1179 w 1179"/>
                      <a:gd name="T1" fmla="*/ 1096 h 1179"/>
                      <a:gd name="T2" fmla="*/ 1096 w 1179"/>
                      <a:gd name="T3" fmla="*/ 1179 h 1179"/>
                      <a:gd name="T4" fmla="*/ 83 w 1179"/>
                      <a:gd name="T5" fmla="*/ 1179 h 1179"/>
                      <a:gd name="T6" fmla="*/ 0 w 1179"/>
                      <a:gd name="T7" fmla="*/ 1096 h 1179"/>
                      <a:gd name="T8" fmla="*/ 0 w 1179"/>
                      <a:gd name="T9" fmla="*/ 83 h 1179"/>
                      <a:gd name="T10" fmla="*/ 83 w 1179"/>
                      <a:gd name="T11" fmla="*/ 0 h 1179"/>
                      <a:gd name="T12" fmla="*/ 1096 w 1179"/>
                      <a:gd name="T13" fmla="*/ 0 h 1179"/>
                      <a:gd name="T14" fmla="*/ 1179 w 1179"/>
                      <a:gd name="T15" fmla="*/ 83 h 1179"/>
                      <a:gd name="T16" fmla="*/ 1179 w 1179"/>
                      <a:gd name="T17" fmla="*/ 1096 h 1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79" h="1179">
                        <a:moveTo>
                          <a:pt x="1179" y="1096"/>
                        </a:moveTo>
                        <a:cubicBezTo>
                          <a:pt x="1179" y="1142"/>
                          <a:pt x="1142" y="1179"/>
                          <a:pt x="1096" y="1179"/>
                        </a:cubicBezTo>
                        <a:cubicBezTo>
                          <a:pt x="83" y="1179"/>
                          <a:pt x="83" y="1179"/>
                          <a:pt x="83" y="1179"/>
                        </a:cubicBezTo>
                        <a:cubicBezTo>
                          <a:pt x="37" y="1179"/>
                          <a:pt x="0" y="1142"/>
                          <a:pt x="0" y="1096"/>
                        </a:cubicBezTo>
                        <a:cubicBezTo>
                          <a:pt x="0" y="83"/>
                          <a:pt x="0" y="83"/>
                          <a:pt x="0" y="83"/>
                        </a:cubicBezTo>
                        <a:cubicBezTo>
                          <a:pt x="0" y="37"/>
                          <a:pt x="37" y="0"/>
                          <a:pt x="83" y="0"/>
                        </a:cubicBezTo>
                        <a:cubicBezTo>
                          <a:pt x="1096" y="0"/>
                          <a:pt x="1096" y="0"/>
                          <a:pt x="1096" y="0"/>
                        </a:cubicBezTo>
                        <a:cubicBezTo>
                          <a:pt x="1142" y="0"/>
                          <a:pt x="1179" y="37"/>
                          <a:pt x="1179" y="83"/>
                        </a:cubicBezTo>
                        <a:lnTo>
                          <a:pt x="1179" y="109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352" name="Group 351"/>
                <p:cNvGrpSpPr/>
                <p:nvPr/>
              </p:nvGrpSpPr>
              <p:grpSpPr bwMode="gray">
                <a:xfrm>
                  <a:off x="584488" y="2712110"/>
                  <a:ext cx="326501" cy="326501"/>
                  <a:chOff x="584488" y="2712110"/>
                  <a:chExt cx="326501" cy="326501"/>
                </a:xfrm>
                <a:solidFill>
                  <a:schemeClr val="bg1"/>
                </a:solidFill>
              </p:grpSpPr>
              <p:sp>
                <p:nvSpPr>
                  <p:cNvPr id="353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683673" y="2846364"/>
                    <a:ext cx="56405" cy="5640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354" name="Group 353"/>
                  <p:cNvGrpSpPr/>
                  <p:nvPr/>
                </p:nvGrpSpPr>
                <p:grpSpPr bwMode="gray">
                  <a:xfrm>
                    <a:off x="831951" y="2828097"/>
                    <a:ext cx="48811" cy="92938"/>
                    <a:chOff x="491545" y="2913064"/>
                    <a:chExt cx="71436" cy="136016"/>
                  </a:xfrm>
                  <a:grpFill/>
                </p:grpSpPr>
                <p:sp>
                  <p:nvSpPr>
                    <p:cNvPr id="357" name="Freeform 14"/>
                    <p:cNvSpPr>
                      <a:spLocks/>
                    </p:cNvSpPr>
                    <p:nvPr/>
                  </p:nvSpPr>
                  <p:spPr bwMode="gray">
                    <a:xfrm>
                      <a:off x="491545" y="2913064"/>
                      <a:ext cx="71436" cy="71436"/>
                    </a:xfrm>
                    <a:custGeom>
                      <a:avLst/>
                      <a:gdLst>
                        <a:gd name="T0" fmla="*/ 88 w 107"/>
                        <a:gd name="T1" fmla="*/ 88 h 107"/>
                        <a:gd name="T2" fmla="*/ 19 w 107"/>
                        <a:gd name="T3" fmla="*/ 88 h 107"/>
                        <a:gd name="T4" fmla="*/ 19 w 107"/>
                        <a:gd name="T5" fmla="*/ 19 h 107"/>
                        <a:gd name="T6" fmla="*/ 88 w 107"/>
                        <a:gd name="T7" fmla="*/ 19 h 107"/>
                        <a:gd name="T8" fmla="*/ 88 w 107"/>
                        <a:gd name="T9" fmla="*/ 88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7" h="107">
                          <a:moveTo>
                            <a:pt x="88" y="88"/>
                          </a:moveTo>
                          <a:cubicBezTo>
                            <a:pt x="69" y="107"/>
                            <a:pt x="38" y="107"/>
                            <a:pt x="19" y="88"/>
                          </a:cubicBezTo>
                          <a:cubicBezTo>
                            <a:pt x="0" y="69"/>
                            <a:pt x="0" y="38"/>
                            <a:pt x="19" y="19"/>
                          </a:cubicBezTo>
                          <a:cubicBezTo>
                            <a:pt x="38" y="0"/>
                            <a:pt x="69" y="0"/>
                            <a:pt x="88" y="19"/>
                          </a:cubicBezTo>
                          <a:cubicBezTo>
                            <a:pt x="107" y="38"/>
                            <a:pt x="107" y="69"/>
                            <a:pt x="88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58" name="Rectangle: Rounded Corners 357"/>
                    <p:cNvSpPr/>
                    <p:nvPr/>
                  </p:nvSpPr>
                  <p:spPr bwMode="gray">
                    <a:xfrm>
                      <a:off x="512318" y="2941313"/>
                      <a:ext cx="27432" cy="10776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355" name="Frame 354"/>
                  <p:cNvSpPr/>
                  <p:nvPr/>
                </p:nvSpPr>
                <p:spPr bwMode="gray">
                  <a:xfrm>
                    <a:off x="584488" y="2712110"/>
                    <a:ext cx="326501" cy="326501"/>
                  </a:xfrm>
                  <a:prstGeom prst="frame">
                    <a:avLst>
                      <a:gd name="adj1" fmla="val 3032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356" name="Circle: Hollow 355"/>
                  <p:cNvSpPr/>
                  <p:nvPr/>
                </p:nvSpPr>
                <p:spPr bwMode="gray">
                  <a:xfrm>
                    <a:off x="658182" y="2820873"/>
                    <a:ext cx="107388" cy="107388"/>
                  </a:xfrm>
                  <a:prstGeom prst="donut">
                    <a:avLst>
                      <a:gd name="adj" fmla="val 9848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362" name="Group 361"/>
              <p:cNvGrpSpPr/>
              <p:nvPr/>
            </p:nvGrpSpPr>
            <p:grpSpPr bwMode="gray">
              <a:xfrm>
                <a:off x="1114373" y="2601662"/>
                <a:ext cx="267369" cy="277459"/>
                <a:chOff x="546523" y="2673350"/>
                <a:chExt cx="402431" cy="417618"/>
              </a:xfrm>
            </p:grpSpPr>
            <p:sp>
              <p:nvSpPr>
                <p:cNvPr id="363" name="AutoShape 3"/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546523" y="2673350"/>
                  <a:ext cx="402431" cy="417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364" name="Group 363"/>
                <p:cNvGrpSpPr/>
                <p:nvPr/>
              </p:nvGrpSpPr>
              <p:grpSpPr bwMode="gray">
                <a:xfrm>
                  <a:off x="546523" y="2673350"/>
                  <a:ext cx="402431" cy="417618"/>
                  <a:chOff x="546523" y="2673350"/>
                  <a:chExt cx="402431" cy="417618"/>
                </a:xfrm>
              </p:grpSpPr>
              <p:sp>
                <p:nvSpPr>
                  <p:cNvPr id="372" name="Rectangle 5"/>
                  <p:cNvSpPr>
                    <a:spLocks noChangeArrowheads="1"/>
                  </p:cNvSpPr>
                  <p:nvPr/>
                </p:nvSpPr>
                <p:spPr bwMode="gray">
                  <a:xfrm>
                    <a:off x="593166" y="3068189"/>
                    <a:ext cx="59659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373" name="Rectangle 6"/>
                  <p:cNvSpPr>
                    <a:spLocks noChangeArrowheads="1"/>
                  </p:cNvSpPr>
                  <p:nvPr/>
                </p:nvSpPr>
                <p:spPr bwMode="gray">
                  <a:xfrm>
                    <a:off x="843736" y="3068189"/>
                    <a:ext cx="58575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374" name="Freeform 7"/>
                  <p:cNvSpPr>
                    <a:spLocks/>
                  </p:cNvSpPr>
                  <p:nvPr/>
                </p:nvSpPr>
                <p:spPr bwMode="gray">
                  <a:xfrm>
                    <a:off x="546523" y="2673350"/>
                    <a:ext cx="402431" cy="403516"/>
                  </a:xfrm>
                  <a:custGeom>
                    <a:avLst/>
                    <a:gdLst>
                      <a:gd name="T0" fmla="*/ 1179 w 1179"/>
                      <a:gd name="T1" fmla="*/ 1096 h 1179"/>
                      <a:gd name="T2" fmla="*/ 1096 w 1179"/>
                      <a:gd name="T3" fmla="*/ 1179 h 1179"/>
                      <a:gd name="T4" fmla="*/ 83 w 1179"/>
                      <a:gd name="T5" fmla="*/ 1179 h 1179"/>
                      <a:gd name="T6" fmla="*/ 0 w 1179"/>
                      <a:gd name="T7" fmla="*/ 1096 h 1179"/>
                      <a:gd name="T8" fmla="*/ 0 w 1179"/>
                      <a:gd name="T9" fmla="*/ 83 h 1179"/>
                      <a:gd name="T10" fmla="*/ 83 w 1179"/>
                      <a:gd name="T11" fmla="*/ 0 h 1179"/>
                      <a:gd name="T12" fmla="*/ 1096 w 1179"/>
                      <a:gd name="T13" fmla="*/ 0 h 1179"/>
                      <a:gd name="T14" fmla="*/ 1179 w 1179"/>
                      <a:gd name="T15" fmla="*/ 83 h 1179"/>
                      <a:gd name="T16" fmla="*/ 1179 w 1179"/>
                      <a:gd name="T17" fmla="*/ 1096 h 1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79" h="1179">
                        <a:moveTo>
                          <a:pt x="1179" y="1096"/>
                        </a:moveTo>
                        <a:cubicBezTo>
                          <a:pt x="1179" y="1142"/>
                          <a:pt x="1142" y="1179"/>
                          <a:pt x="1096" y="1179"/>
                        </a:cubicBezTo>
                        <a:cubicBezTo>
                          <a:pt x="83" y="1179"/>
                          <a:pt x="83" y="1179"/>
                          <a:pt x="83" y="1179"/>
                        </a:cubicBezTo>
                        <a:cubicBezTo>
                          <a:pt x="37" y="1179"/>
                          <a:pt x="0" y="1142"/>
                          <a:pt x="0" y="1096"/>
                        </a:cubicBezTo>
                        <a:cubicBezTo>
                          <a:pt x="0" y="83"/>
                          <a:pt x="0" y="83"/>
                          <a:pt x="0" y="83"/>
                        </a:cubicBezTo>
                        <a:cubicBezTo>
                          <a:pt x="0" y="37"/>
                          <a:pt x="37" y="0"/>
                          <a:pt x="83" y="0"/>
                        </a:cubicBezTo>
                        <a:cubicBezTo>
                          <a:pt x="1096" y="0"/>
                          <a:pt x="1096" y="0"/>
                          <a:pt x="1096" y="0"/>
                        </a:cubicBezTo>
                        <a:cubicBezTo>
                          <a:pt x="1142" y="0"/>
                          <a:pt x="1179" y="37"/>
                          <a:pt x="1179" y="83"/>
                        </a:cubicBezTo>
                        <a:lnTo>
                          <a:pt x="1179" y="109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365" name="Group 364"/>
                <p:cNvGrpSpPr/>
                <p:nvPr/>
              </p:nvGrpSpPr>
              <p:grpSpPr bwMode="gray">
                <a:xfrm>
                  <a:off x="584488" y="2712110"/>
                  <a:ext cx="326501" cy="326501"/>
                  <a:chOff x="584488" y="2712110"/>
                  <a:chExt cx="326501" cy="326501"/>
                </a:xfrm>
                <a:solidFill>
                  <a:schemeClr val="bg1"/>
                </a:solidFill>
              </p:grpSpPr>
              <p:sp>
                <p:nvSpPr>
                  <p:cNvPr id="366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683673" y="2846364"/>
                    <a:ext cx="56405" cy="5640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367" name="Group 366"/>
                  <p:cNvGrpSpPr/>
                  <p:nvPr/>
                </p:nvGrpSpPr>
                <p:grpSpPr bwMode="gray">
                  <a:xfrm>
                    <a:off x="831951" y="2828097"/>
                    <a:ext cx="48811" cy="92938"/>
                    <a:chOff x="491545" y="2913064"/>
                    <a:chExt cx="71436" cy="136016"/>
                  </a:xfrm>
                  <a:grpFill/>
                </p:grpSpPr>
                <p:sp>
                  <p:nvSpPr>
                    <p:cNvPr id="370" name="Freeform 14"/>
                    <p:cNvSpPr>
                      <a:spLocks/>
                    </p:cNvSpPr>
                    <p:nvPr/>
                  </p:nvSpPr>
                  <p:spPr bwMode="gray">
                    <a:xfrm>
                      <a:off x="491545" y="2913064"/>
                      <a:ext cx="71436" cy="71436"/>
                    </a:xfrm>
                    <a:custGeom>
                      <a:avLst/>
                      <a:gdLst>
                        <a:gd name="T0" fmla="*/ 88 w 107"/>
                        <a:gd name="T1" fmla="*/ 88 h 107"/>
                        <a:gd name="T2" fmla="*/ 19 w 107"/>
                        <a:gd name="T3" fmla="*/ 88 h 107"/>
                        <a:gd name="T4" fmla="*/ 19 w 107"/>
                        <a:gd name="T5" fmla="*/ 19 h 107"/>
                        <a:gd name="T6" fmla="*/ 88 w 107"/>
                        <a:gd name="T7" fmla="*/ 19 h 107"/>
                        <a:gd name="T8" fmla="*/ 88 w 107"/>
                        <a:gd name="T9" fmla="*/ 88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7" h="107">
                          <a:moveTo>
                            <a:pt x="88" y="88"/>
                          </a:moveTo>
                          <a:cubicBezTo>
                            <a:pt x="69" y="107"/>
                            <a:pt x="38" y="107"/>
                            <a:pt x="19" y="88"/>
                          </a:cubicBezTo>
                          <a:cubicBezTo>
                            <a:pt x="0" y="69"/>
                            <a:pt x="0" y="38"/>
                            <a:pt x="19" y="19"/>
                          </a:cubicBezTo>
                          <a:cubicBezTo>
                            <a:pt x="38" y="0"/>
                            <a:pt x="69" y="0"/>
                            <a:pt x="88" y="19"/>
                          </a:cubicBezTo>
                          <a:cubicBezTo>
                            <a:pt x="107" y="38"/>
                            <a:pt x="107" y="69"/>
                            <a:pt x="88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71" name="Rectangle: Rounded Corners 370"/>
                    <p:cNvSpPr/>
                    <p:nvPr/>
                  </p:nvSpPr>
                  <p:spPr bwMode="gray">
                    <a:xfrm>
                      <a:off x="512318" y="2941313"/>
                      <a:ext cx="27432" cy="10776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368" name="Frame 367"/>
                  <p:cNvSpPr/>
                  <p:nvPr/>
                </p:nvSpPr>
                <p:spPr bwMode="gray">
                  <a:xfrm>
                    <a:off x="584488" y="2712110"/>
                    <a:ext cx="326501" cy="326501"/>
                  </a:xfrm>
                  <a:prstGeom prst="frame">
                    <a:avLst>
                      <a:gd name="adj1" fmla="val 3032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369" name="Circle: Hollow 368"/>
                  <p:cNvSpPr/>
                  <p:nvPr/>
                </p:nvSpPr>
                <p:spPr bwMode="gray">
                  <a:xfrm>
                    <a:off x="658182" y="2820873"/>
                    <a:ext cx="107388" cy="107388"/>
                  </a:xfrm>
                  <a:prstGeom prst="donut">
                    <a:avLst>
                      <a:gd name="adj" fmla="val 9848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375" name="Group 374"/>
              <p:cNvGrpSpPr/>
              <p:nvPr/>
            </p:nvGrpSpPr>
            <p:grpSpPr bwMode="gray">
              <a:xfrm>
                <a:off x="1432418" y="2601662"/>
                <a:ext cx="267369" cy="277459"/>
                <a:chOff x="546523" y="2673350"/>
                <a:chExt cx="402431" cy="417618"/>
              </a:xfrm>
            </p:grpSpPr>
            <p:sp>
              <p:nvSpPr>
                <p:cNvPr id="376" name="AutoShape 3"/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546523" y="2673350"/>
                  <a:ext cx="402431" cy="417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377" name="Group 376"/>
                <p:cNvGrpSpPr/>
                <p:nvPr/>
              </p:nvGrpSpPr>
              <p:grpSpPr bwMode="gray">
                <a:xfrm>
                  <a:off x="546523" y="2673350"/>
                  <a:ext cx="402431" cy="417618"/>
                  <a:chOff x="546523" y="2673350"/>
                  <a:chExt cx="402431" cy="417618"/>
                </a:xfrm>
              </p:grpSpPr>
              <p:sp>
                <p:nvSpPr>
                  <p:cNvPr id="385" name="Rectangle 5"/>
                  <p:cNvSpPr>
                    <a:spLocks noChangeArrowheads="1"/>
                  </p:cNvSpPr>
                  <p:nvPr/>
                </p:nvSpPr>
                <p:spPr bwMode="gray">
                  <a:xfrm>
                    <a:off x="593166" y="3068189"/>
                    <a:ext cx="59659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386" name="Rectangle 6"/>
                  <p:cNvSpPr>
                    <a:spLocks noChangeArrowheads="1"/>
                  </p:cNvSpPr>
                  <p:nvPr/>
                </p:nvSpPr>
                <p:spPr bwMode="gray">
                  <a:xfrm>
                    <a:off x="843736" y="3068189"/>
                    <a:ext cx="58575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387" name="Freeform 7"/>
                  <p:cNvSpPr>
                    <a:spLocks/>
                  </p:cNvSpPr>
                  <p:nvPr/>
                </p:nvSpPr>
                <p:spPr bwMode="gray">
                  <a:xfrm>
                    <a:off x="546523" y="2673350"/>
                    <a:ext cx="402431" cy="403516"/>
                  </a:xfrm>
                  <a:custGeom>
                    <a:avLst/>
                    <a:gdLst>
                      <a:gd name="T0" fmla="*/ 1179 w 1179"/>
                      <a:gd name="T1" fmla="*/ 1096 h 1179"/>
                      <a:gd name="T2" fmla="*/ 1096 w 1179"/>
                      <a:gd name="T3" fmla="*/ 1179 h 1179"/>
                      <a:gd name="T4" fmla="*/ 83 w 1179"/>
                      <a:gd name="T5" fmla="*/ 1179 h 1179"/>
                      <a:gd name="T6" fmla="*/ 0 w 1179"/>
                      <a:gd name="T7" fmla="*/ 1096 h 1179"/>
                      <a:gd name="T8" fmla="*/ 0 w 1179"/>
                      <a:gd name="T9" fmla="*/ 83 h 1179"/>
                      <a:gd name="T10" fmla="*/ 83 w 1179"/>
                      <a:gd name="T11" fmla="*/ 0 h 1179"/>
                      <a:gd name="T12" fmla="*/ 1096 w 1179"/>
                      <a:gd name="T13" fmla="*/ 0 h 1179"/>
                      <a:gd name="T14" fmla="*/ 1179 w 1179"/>
                      <a:gd name="T15" fmla="*/ 83 h 1179"/>
                      <a:gd name="T16" fmla="*/ 1179 w 1179"/>
                      <a:gd name="T17" fmla="*/ 1096 h 1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79" h="1179">
                        <a:moveTo>
                          <a:pt x="1179" y="1096"/>
                        </a:moveTo>
                        <a:cubicBezTo>
                          <a:pt x="1179" y="1142"/>
                          <a:pt x="1142" y="1179"/>
                          <a:pt x="1096" y="1179"/>
                        </a:cubicBezTo>
                        <a:cubicBezTo>
                          <a:pt x="83" y="1179"/>
                          <a:pt x="83" y="1179"/>
                          <a:pt x="83" y="1179"/>
                        </a:cubicBezTo>
                        <a:cubicBezTo>
                          <a:pt x="37" y="1179"/>
                          <a:pt x="0" y="1142"/>
                          <a:pt x="0" y="1096"/>
                        </a:cubicBezTo>
                        <a:cubicBezTo>
                          <a:pt x="0" y="83"/>
                          <a:pt x="0" y="83"/>
                          <a:pt x="0" y="83"/>
                        </a:cubicBezTo>
                        <a:cubicBezTo>
                          <a:pt x="0" y="37"/>
                          <a:pt x="37" y="0"/>
                          <a:pt x="83" y="0"/>
                        </a:cubicBezTo>
                        <a:cubicBezTo>
                          <a:pt x="1096" y="0"/>
                          <a:pt x="1096" y="0"/>
                          <a:pt x="1096" y="0"/>
                        </a:cubicBezTo>
                        <a:cubicBezTo>
                          <a:pt x="1142" y="0"/>
                          <a:pt x="1179" y="37"/>
                          <a:pt x="1179" y="83"/>
                        </a:cubicBezTo>
                        <a:lnTo>
                          <a:pt x="1179" y="109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378" name="Group 377"/>
                <p:cNvGrpSpPr/>
                <p:nvPr/>
              </p:nvGrpSpPr>
              <p:grpSpPr bwMode="gray">
                <a:xfrm>
                  <a:off x="584488" y="2712110"/>
                  <a:ext cx="326501" cy="326501"/>
                  <a:chOff x="584488" y="2712110"/>
                  <a:chExt cx="326501" cy="326501"/>
                </a:xfrm>
                <a:solidFill>
                  <a:schemeClr val="bg1"/>
                </a:solidFill>
              </p:grpSpPr>
              <p:sp>
                <p:nvSpPr>
                  <p:cNvPr id="379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683673" y="2846364"/>
                    <a:ext cx="56405" cy="5640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380" name="Group 379"/>
                  <p:cNvGrpSpPr/>
                  <p:nvPr/>
                </p:nvGrpSpPr>
                <p:grpSpPr bwMode="gray">
                  <a:xfrm>
                    <a:off x="831951" y="2828097"/>
                    <a:ext cx="48811" cy="92938"/>
                    <a:chOff x="491545" y="2913064"/>
                    <a:chExt cx="71436" cy="136016"/>
                  </a:xfrm>
                  <a:grpFill/>
                </p:grpSpPr>
                <p:sp>
                  <p:nvSpPr>
                    <p:cNvPr id="383" name="Freeform 14"/>
                    <p:cNvSpPr>
                      <a:spLocks/>
                    </p:cNvSpPr>
                    <p:nvPr/>
                  </p:nvSpPr>
                  <p:spPr bwMode="gray">
                    <a:xfrm>
                      <a:off x="491545" y="2913064"/>
                      <a:ext cx="71436" cy="71436"/>
                    </a:xfrm>
                    <a:custGeom>
                      <a:avLst/>
                      <a:gdLst>
                        <a:gd name="T0" fmla="*/ 88 w 107"/>
                        <a:gd name="T1" fmla="*/ 88 h 107"/>
                        <a:gd name="T2" fmla="*/ 19 w 107"/>
                        <a:gd name="T3" fmla="*/ 88 h 107"/>
                        <a:gd name="T4" fmla="*/ 19 w 107"/>
                        <a:gd name="T5" fmla="*/ 19 h 107"/>
                        <a:gd name="T6" fmla="*/ 88 w 107"/>
                        <a:gd name="T7" fmla="*/ 19 h 107"/>
                        <a:gd name="T8" fmla="*/ 88 w 107"/>
                        <a:gd name="T9" fmla="*/ 88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7" h="107">
                          <a:moveTo>
                            <a:pt x="88" y="88"/>
                          </a:moveTo>
                          <a:cubicBezTo>
                            <a:pt x="69" y="107"/>
                            <a:pt x="38" y="107"/>
                            <a:pt x="19" y="88"/>
                          </a:cubicBezTo>
                          <a:cubicBezTo>
                            <a:pt x="0" y="69"/>
                            <a:pt x="0" y="38"/>
                            <a:pt x="19" y="19"/>
                          </a:cubicBezTo>
                          <a:cubicBezTo>
                            <a:pt x="38" y="0"/>
                            <a:pt x="69" y="0"/>
                            <a:pt x="88" y="19"/>
                          </a:cubicBezTo>
                          <a:cubicBezTo>
                            <a:pt x="107" y="38"/>
                            <a:pt x="107" y="69"/>
                            <a:pt x="88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84" name="Rectangle: Rounded Corners 383"/>
                    <p:cNvSpPr/>
                    <p:nvPr/>
                  </p:nvSpPr>
                  <p:spPr bwMode="gray">
                    <a:xfrm>
                      <a:off x="512318" y="2941313"/>
                      <a:ext cx="27432" cy="10776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381" name="Frame 380"/>
                  <p:cNvSpPr/>
                  <p:nvPr/>
                </p:nvSpPr>
                <p:spPr bwMode="gray">
                  <a:xfrm>
                    <a:off x="584488" y="2712110"/>
                    <a:ext cx="326501" cy="326501"/>
                  </a:xfrm>
                  <a:prstGeom prst="frame">
                    <a:avLst>
                      <a:gd name="adj1" fmla="val 3032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382" name="Circle: Hollow 381"/>
                  <p:cNvSpPr/>
                  <p:nvPr/>
                </p:nvSpPr>
                <p:spPr bwMode="gray">
                  <a:xfrm>
                    <a:off x="658182" y="2820873"/>
                    <a:ext cx="107388" cy="107388"/>
                  </a:xfrm>
                  <a:prstGeom prst="donut">
                    <a:avLst>
                      <a:gd name="adj" fmla="val 9848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388" name="Group 387"/>
              <p:cNvGrpSpPr/>
              <p:nvPr/>
            </p:nvGrpSpPr>
            <p:grpSpPr bwMode="gray">
              <a:xfrm>
                <a:off x="1750463" y="2601662"/>
                <a:ext cx="267369" cy="277459"/>
                <a:chOff x="546523" y="2673350"/>
                <a:chExt cx="402431" cy="417618"/>
              </a:xfrm>
            </p:grpSpPr>
            <p:sp>
              <p:nvSpPr>
                <p:cNvPr id="389" name="AutoShape 3"/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546523" y="2673350"/>
                  <a:ext cx="402431" cy="417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390" name="Group 389"/>
                <p:cNvGrpSpPr/>
                <p:nvPr/>
              </p:nvGrpSpPr>
              <p:grpSpPr bwMode="gray">
                <a:xfrm>
                  <a:off x="546523" y="2673350"/>
                  <a:ext cx="402431" cy="417618"/>
                  <a:chOff x="546523" y="2673350"/>
                  <a:chExt cx="402431" cy="417618"/>
                </a:xfrm>
              </p:grpSpPr>
              <p:sp>
                <p:nvSpPr>
                  <p:cNvPr id="398" name="Rectangle 5"/>
                  <p:cNvSpPr>
                    <a:spLocks noChangeArrowheads="1"/>
                  </p:cNvSpPr>
                  <p:nvPr/>
                </p:nvSpPr>
                <p:spPr bwMode="gray">
                  <a:xfrm>
                    <a:off x="593166" y="3068189"/>
                    <a:ext cx="59659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399" name="Rectangle 6"/>
                  <p:cNvSpPr>
                    <a:spLocks noChangeArrowheads="1"/>
                  </p:cNvSpPr>
                  <p:nvPr/>
                </p:nvSpPr>
                <p:spPr bwMode="gray">
                  <a:xfrm>
                    <a:off x="843736" y="3068189"/>
                    <a:ext cx="58575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00" name="Freeform 7"/>
                  <p:cNvSpPr>
                    <a:spLocks/>
                  </p:cNvSpPr>
                  <p:nvPr/>
                </p:nvSpPr>
                <p:spPr bwMode="gray">
                  <a:xfrm>
                    <a:off x="546523" y="2673350"/>
                    <a:ext cx="402431" cy="403516"/>
                  </a:xfrm>
                  <a:custGeom>
                    <a:avLst/>
                    <a:gdLst>
                      <a:gd name="T0" fmla="*/ 1179 w 1179"/>
                      <a:gd name="T1" fmla="*/ 1096 h 1179"/>
                      <a:gd name="T2" fmla="*/ 1096 w 1179"/>
                      <a:gd name="T3" fmla="*/ 1179 h 1179"/>
                      <a:gd name="T4" fmla="*/ 83 w 1179"/>
                      <a:gd name="T5" fmla="*/ 1179 h 1179"/>
                      <a:gd name="T6" fmla="*/ 0 w 1179"/>
                      <a:gd name="T7" fmla="*/ 1096 h 1179"/>
                      <a:gd name="T8" fmla="*/ 0 w 1179"/>
                      <a:gd name="T9" fmla="*/ 83 h 1179"/>
                      <a:gd name="T10" fmla="*/ 83 w 1179"/>
                      <a:gd name="T11" fmla="*/ 0 h 1179"/>
                      <a:gd name="T12" fmla="*/ 1096 w 1179"/>
                      <a:gd name="T13" fmla="*/ 0 h 1179"/>
                      <a:gd name="T14" fmla="*/ 1179 w 1179"/>
                      <a:gd name="T15" fmla="*/ 83 h 1179"/>
                      <a:gd name="T16" fmla="*/ 1179 w 1179"/>
                      <a:gd name="T17" fmla="*/ 1096 h 1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79" h="1179">
                        <a:moveTo>
                          <a:pt x="1179" y="1096"/>
                        </a:moveTo>
                        <a:cubicBezTo>
                          <a:pt x="1179" y="1142"/>
                          <a:pt x="1142" y="1179"/>
                          <a:pt x="1096" y="1179"/>
                        </a:cubicBezTo>
                        <a:cubicBezTo>
                          <a:pt x="83" y="1179"/>
                          <a:pt x="83" y="1179"/>
                          <a:pt x="83" y="1179"/>
                        </a:cubicBezTo>
                        <a:cubicBezTo>
                          <a:pt x="37" y="1179"/>
                          <a:pt x="0" y="1142"/>
                          <a:pt x="0" y="1096"/>
                        </a:cubicBezTo>
                        <a:cubicBezTo>
                          <a:pt x="0" y="83"/>
                          <a:pt x="0" y="83"/>
                          <a:pt x="0" y="83"/>
                        </a:cubicBezTo>
                        <a:cubicBezTo>
                          <a:pt x="0" y="37"/>
                          <a:pt x="37" y="0"/>
                          <a:pt x="83" y="0"/>
                        </a:cubicBezTo>
                        <a:cubicBezTo>
                          <a:pt x="1096" y="0"/>
                          <a:pt x="1096" y="0"/>
                          <a:pt x="1096" y="0"/>
                        </a:cubicBezTo>
                        <a:cubicBezTo>
                          <a:pt x="1142" y="0"/>
                          <a:pt x="1179" y="37"/>
                          <a:pt x="1179" y="83"/>
                        </a:cubicBezTo>
                        <a:lnTo>
                          <a:pt x="1179" y="109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391" name="Group 390"/>
                <p:cNvGrpSpPr/>
                <p:nvPr/>
              </p:nvGrpSpPr>
              <p:grpSpPr bwMode="gray">
                <a:xfrm>
                  <a:off x="584488" y="2712110"/>
                  <a:ext cx="326501" cy="326501"/>
                  <a:chOff x="584488" y="2712110"/>
                  <a:chExt cx="326501" cy="326501"/>
                </a:xfrm>
                <a:solidFill>
                  <a:schemeClr val="bg1"/>
                </a:solidFill>
              </p:grpSpPr>
              <p:sp>
                <p:nvSpPr>
                  <p:cNvPr id="392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683673" y="2846364"/>
                    <a:ext cx="56405" cy="5640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393" name="Group 392"/>
                  <p:cNvGrpSpPr/>
                  <p:nvPr/>
                </p:nvGrpSpPr>
                <p:grpSpPr bwMode="gray">
                  <a:xfrm>
                    <a:off x="831951" y="2828097"/>
                    <a:ext cx="48811" cy="92938"/>
                    <a:chOff x="491545" y="2913064"/>
                    <a:chExt cx="71436" cy="136016"/>
                  </a:xfrm>
                  <a:grpFill/>
                </p:grpSpPr>
                <p:sp>
                  <p:nvSpPr>
                    <p:cNvPr id="396" name="Freeform 14"/>
                    <p:cNvSpPr>
                      <a:spLocks/>
                    </p:cNvSpPr>
                    <p:nvPr/>
                  </p:nvSpPr>
                  <p:spPr bwMode="gray">
                    <a:xfrm>
                      <a:off x="491545" y="2913064"/>
                      <a:ext cx="71436" cy="71436"/>
                    </a:xfrm>
                    <a:custGeom>
                      <a:avLst/>
                      <a:gdLst>
                        <a:gd name="T0" fmla="*/ 88 w 107"/>
                        <a:gd name="T1" fmla="*/ 88 h 107"/>
                        <a:gd name="T2" fmla="*/ 19 w 107"/>
                        <a:gd name="T3" fmla="*/ 88 h 107"/>
                        <a:gd name="T4" fmla="*/ 19 w 107"/>
                        <a:gd name="T5" fmla="*/ 19 h 107"/>
                        <a:gd name="T6" fmla="*/ 88 w 107"/>
                        <a:gd name="T7" fmla="*/ 19 h 107"/>
                        <a:gd name="T8" fmla="*/ 88 w 107"/>
                        <a:gd name="T9" fmla="*/ 88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7" h="107">
                          <a:moveTo>
                            <a:pt x="88" y="88"/>
                          </a:moveTo>
                          <a:cubicBezTo>
                            <a:pt x="69" y="107"/>
                            <a:pt x="38" y="107"/>
                            <a:pt x="19" y="88"/>
                          </a:cubicBezTo>
                          <a:cubicBezTo>
                            <a:pt x="0" y="69"/>
                            <a:pt x="0" y="38"/>
                            <a:pt x="19" y="19"/>
                          </a:cubicBezTo>
                          <a:cubicBezTo>
                            <a:pt x="38" y="0"/>
                            <a:pt x="69" y="0"/>
                            <a:pt x="88" y="19"/>
                          </a:cubicBezTo>
                          <a:cubicBezTo>
                            <a:pt x="107" y="38"/>
                            <a:pt x="107" y="69"/>
                            <a:pt x="88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97" name="Rectangle: Rounded Corners 396"/>
                    <p:cNvSpPr/>
                    <p:nvPr/>
                  </p:nvSpPr>
                  <p:spPr bwMode="gray">
                    <a:xfrm>
                      <a:off x="512318" y="2941313"/>
                      <a:ext cx="27432" cy="10776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394" name="Frame 393"/>
                  <p:cNvSpPr/>
                  <p:nvPr/>
                </p:nvSpPr>
                <p:spPr bwMode="gray">
                  <a:xfrm>
                    <a:off x="584488" y="2712110"/>
                    <a:ext cx="326501" cy="326501"/>
                  </a:xfrm>
                  <a:prstGeom prst="frame">
                    <a:avLst>
                      <a:gd name="adj1" fmla="val 3032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395" name="Circle: Hollow 394"/>
                  <p:cNvSpPr/>
                  <p:nvPr/>
                </p:nvSpPr>
                <p:spPr bwMode="gray">
                  <a:xfrm>
                    <a:off x="658182" y="2820873"/>
                    <a:ext cx="107388" cy="107388"/>
                  </a:xfrm>
                  <a:prstGeom prst="donut">
                    <a:avLst>
                      <a:gd name="adj" fmla="val 9848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536" name="Group 535"/>
              <p:cNvGrpSpPr/>
              <p:nvPr/>
            </p:nvGrpSpPr>
            <p:grpSpPr bwMode="gray">
              <a:xfrm>
                <a:off x="2068508" y="2601662"/>
                <a:ext cx="267369" cy="277459"/>
                <a:chOff x="546523" y="2673350"/>
                <a:chExt cx="402431" cy="417618"/>
              </a:xfrm>
            </p:grpSpPr>
            <p:sp>
              <p:nvSpPr>
                <p:cNvPr id="589" name="AutoShape 3"/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546523" y="2673350"/>
                  <a:ext cx="402431" cy="417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590" name="Group 589"/>
                <p:cNvGrpSpPr/>
                <p:nvPr/>
              </p:nvGrpSpPr>
              <p:grpSpPr bwMode="gray">
                <a:xfrm>
                  <a:off x="546523" y="2673350"/>
                  <a:ext cx="402431" cy="417618"/>
                  <a:chOff x="546523" y="2673350"/>
                  <a:chExt cx="402431" cy="417618"/>
                </a:xfrm>
              </p:grpSpPr>
              <p:sp>
                <p:nvSpPr>
                  <p:cNvPr id="598" name="Rectangle 5"/>
                  <p:cNvSpPr>
                    <a:spLocks noChangeArrowheads="1"/>
                  </p:cNvSpPr>
                  <p:nvPr/>
                </p:nvSpPr>
                <p:spPr bwMode="gray">
                  <a:xfrm>
                    <a:off x="593166" y="3068189"/>
                    <a:ext cx="59659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599" name="Rectangle 6"/>
                  <p:cNvSpPr>
                    <a:spLocks noChangeArrowheads="1"/>
                  </p:cNvSpPr>
                  <p:nvPr/>
                </p:nvSpPr>
                <p:spPr bwMode="gray">
                  <a:xfrm>
                    <a:off x="843736" y="3068189"/>
                    <a:ext cx="58575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00" name="Freeform 7"/>
                  <p:cNvSpPr>
                    <a:spLocks/>
                  </p:cNvSpPr>
                  <p:nvPr/>
                </p:nvSpPr>
                <p:spPr bwMode="gray">
                  <a:xfrm>
                    <a:off x="546523" y="2673350"/>
                    <a:ext cx="402431" cy="403516"/>
                  </a:xfrm>
                  <a:custGeom>
                    <a:avLst/>
                    <a:gdLst>
                      <a:gd name="T0" fmla="*/ 1179 w 1179"/>
                      <a:gd name="T1" fmla="*/ 1096 h 1179"/>
                      <a:gd name="T2" fmla="*/ 1096 w 1179"/>
                      <a:gd name="T3" fmla="*/ 1179 h 1179"/>
                      <a:gd name="T4" fmla="*/ 83 w 1179"/>
                      <a:gd name="T5" fmla="*/ 1179 h 1179"/>
                      <a:gd name="T6" fmla="*/ 0 w 1179"/>
                      <a:gd name="T7" fmla="*/ 1096 h 1179"/>
                      <a:gd name="T8" fmla="*/ 0 w 1179"/>
                      <a:gd name="T9" fmla="*/ 83 h 1179"/>
                      <a:gd name="T10" fmla="*/ 83 w 1179"/>
                      <a:gd name="T11" fmla="*/ 0 h 1179"/>
                      <a:gd name="T12" fmla="*/ 1096 w 1179"/>
                      <a:gd name="T13" fmla="*/ 0 h 1179"/>
                      <a:gd name="T14" fmla="*/ 1179 w 1179"/>
                      <a:gd name="T15" fmla="*/ 83 h 1179"/>
                      <a:gd name="T16" fmla="*/ 1179 w 1179"/>
                      <a:gd name="T17" fmla="*/ 1096 h 1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79" h="1179">
                        <a:moveTo>
                          <a:pt x="1179" y="1096"/>
                        </a:moveTo>
                        <a:cubicBezTo>
                          <a:pt x="1179" y="1142"/>
                          <a:pt x="1142" y="1179"/>
                          <a:pt x="1096" y="1179"/>
                        </a:cubicBezTo>
                        <a:cubicBezTo>
                          <a:pt x="83" y="1179"/>
                          <a:pt x="83" y="1179"/>
                          <a:pt x="83" y="1179"/>
                        </a:cubicBezTo>
                        <a:cubicBezTo>
                          <a:pt x="37" y="1179"/>
                          <a:pt x="0" y="1142"/>
                          <a:pt x="0" y="1096"/>
                        </a:cubicBezTo>
                        <a:cubicBezTo>
                          <a:pt x="0" y="83"/>
                          <a:pt x="0" y="83"/>
                          <a:pt x="0" y="83"/>
                        </a:cubicBezTo>
                        <a:cubicBezTo>
                          <a:pt x="0" y="37"/>
                          <a:pt x="37" y="0"/>
                          <a:pt x="83" y="0"/>
                        </a:cubicBezTo>
                        <a:cubicBezTo>
                          <a:pt x="1096" y="0"/>
                          <a:pt x="1096" y="0"/>
                          <a:pt x="1096" y="0"/>
                        </a:cubicBezTo>
                        <a:cubicBezTo>
                          <a:pt x="1142" y="0"/>
                          <a:pt x="1179" y="37"/>
                          <a:pt x="1179" y="83"/>
                        </a:cubicBezTo>
                        <a:lnTo>
                          <a:pt x="1179" y="109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591" name="Group 590"/>
                <p:cNvGrpSpPr/>
                <p:nvPr/>
              </p:nvGrpSpPr>
              <p:grpSpPr bwMode="gray">
                <a:xfrm>
                  <a:off x="584488" y="2712110"/>
                  <a:ext cx="326501" cy="326501"/>
                  <a:chOff x="584488" y="2712110"/>
                  <a:chExt cx="326501" cy="326501"/>
                </a:xfrm>
                <a:solidFill>
                  <a:schemeClr val="bg1"/>
                </a:solidFill>
              </p:grpSpPr>
              <p:sp>
                <p:nvSpPr>
                  <p:cNvPr id="592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683673" y="2846364"/>
                    <a:ext cx="56405" cy="5640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593" name="Group 592"/>
                  <p:cNvGrpSpPr/>
                  <p:nvPr/>
                </p:nvGrpSpPr>
                <p:grpSpPr bwMode="gray">
                  <a:xfrm>
                    <a:off x="831951" y="2828097"/>
                    <a:ext cx="48811" cy="92938"/>
                    <a:chOff x="491545" y="2913064"/>
                    <a:chExt cx="71436" cy="136016"/>
                  </a:xfrm>
                  <a:grpFill/>
                </p:grpSpPr>
                <p:sp>
                  <p:nvSpPr>
                    <p:cNvPr id="596" name="Freeform 14"/>
                    <p:cNvSpPr>
                      <a:spLocks/>
                    </p:cNvSpPr>
                    <p:nvPr/>
                  </p:nvSpPr>
                  <p:spPr bwMode="gray">
                    <a:xfrm>
                      <a:off x="491545" y="2913064"/>
                      <a:ext cx="71436" cy="71436"/>
                    </a:xfrm>
                    <a:custGeom>
                      <a:avLst/>
                      <a:gdLst>
                        <a:gd name="T0" fmla="*/ 88 w 107"/>
                        <a:gd name="T1" fmla="*/ 88 h 107"/>
                        <a:gd name="T2" fmla="*/ 19 w 107"/>
                        <a:gd name="T3" fmla="*/ 88 h 107"/>
                        <a:gd name="T4" fmla="*/ 19 w 107"/>
                        <a:gd name="T5" fmla="*/ 19 h 107"/>
                        <a:gd name="T6" fmla="*/ 88 w 107"/>
                        <a:gd name="T7" fmla="*/ 19 h 107"/>
                        <a:gd name="T8" fmla="*/ 88 w 107"/>
                        <a:gd name="T9" fmla="*/ 88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7" h="107">
                          <a:moveTo>
                            <a:pt x="88" y="88"/>
                          </a:moveTo>
                          <a:cubicBezTo>
                            <a:pt x="69" y="107"/>
                            <a:pt x="38" y="107"/>
                            <a:pt x="19" y="88"/>
                          </a:cubicBezTo>
                          <a:cubicBezTo>
                            <a:pt x="0" y="69"/>
                            <a:pt x="0" y="38"/>
                            <a:pt x="19" y="19"/>
                          </a:cubicBezTo>
                          <a:cubicBezTo>
                            <a:pt x="38" y="0"/>
                            <a:pt x="69" y="0"/>
                            <a:pt x="88" y="19"/>
                          </a:cubicBezTo>
                          <a:cubicBezTo>
                            <a:pt x="107" y="38"/>
                            <a:pt x="107" y="69"/>
                            <a:pt x="88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597" name="Rectangle: Rounded Corners 596"/>
                    <p:cNvSpPr/>
                    <p:nvPr/>
                  </p:nvSpPr>
                  <p:spPr bwMode="gray">
                    <a:xfrm>
                      <a:off x="512318" y="2941313"/>
                      <a:ext cx="27432" cy="10776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594" name="Frame 593"/>
                  <p:cNvSpPr/>
                  <p:nvPr/>
                </p:nvSpPr>
                <p:spPr bwMode="gray">
                  <a:xfrm>
                    <a:off x="584488" y="2712110"/>
                    <a:ext cx="326501" cy="326501"/>
                  </a:xfrm>
                  <a:prstGeom prst="frame">
                    <a:avLst>
                      <a:gd name="adj1" fmla="val 3032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595" name="Circle: Hollow 594"/>
                  <p:cNvSpPr/>
                  <p:nvPr/>
                </p:nvSpPr>
                <p:spPr bwMode="gray">
                  <a:xfrm>
                    <a:off x="658182" y="2820873"/>
                    <a:ext cx="107388" cy="107388"/>
                  </a:xfrm>
                  <a:prstGeom prst="donut">
                    <a:avLst>
                      <a:gd name="adj" fmla="val 9848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537" name="Group 536"/>
              <p:cNvGrpSpPr/>
              <p:nvPr/>
            </p:nvGrpSpPr>
            <p:grpSpPr bwMode="gray">
              <a:xfrm>
                <a:off x="2386553" y="2601662"/>
                <a:ext cx="267369" cy="277459"/>
                <a:chOff x="546523" y="2673350"/>
                <a:chExt cx="402431" cy="417618"/>
              </a:xfrm>
            </p:grpSpPr>
            <p:sp>
              <p:nvSpPr>
                <p:cNvPr id="577" name="AutoShape 3"/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546523" y="2673350"/>
                  <a:ext cx="402431" cy="417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578" name="Group 577"/>
                <p:cNvGrpSpPr/>
                <p:nvPr/>
              </p:nvGrpSpPr>
              <p:grpSpPr bwMode="gray">
                <a:xfrm>
                  <a:off x="546523" y="2673350"/>
                  <a:ext cx="402431" cy="417618"/>
                  <a:chOff x="546523" y="2673350"/>
                  <a:chExt cx="402431" cy="417618"/>
                </a:xfrm>
              </p:grpSpPr>
              <p:sp>
                <p:nvSpPr>
                  <p:cNvPr id="586" name="Rectangle 5"/>
                  <p:cNvSpPr>
                    <a:spLocks noChangeArrowheads="1"/>
                  </p:cNvSpPr>
                  <p:nvPr/>
                </p:nvSpPr>
                <p:spPr bwMode="gray">
                  <a:xfrm>
                    <a:off x="593166" y="3068189"/>
                    <a:ext cx="59659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587" name="Rectangle 6"/>
                  <p:cNvSpPr>
                    <a:spLocks noChangeArrowheads="1"/>
                  </p:cNvSpPr>
                  <p:nvPr/>
                </p:nvSpPr>
                <p:spPr bwMode="gray">
                  <a:xfrm>
                    <a:off x="843736" y="3068189"/>
                    <a:ext cx="58575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588" name="Freeform 7"/>
                  <p:cNvSpPr>
                    <a:spLocks/>
                  </p:cNvSpPr>
                  <p:nvPr/>
                </p:nvSpPr>
                <p:spPr bwMode="gray">
                  <a:xfrm>
                    <a:off x="546523" y="2673350"/>
                    <a:ext cx="402431" cy="403516"/>
                  </a:xfrm>
                  <a:custGeom>
                    <a:avLst/>
                    <a:gdLst>
                      <a:gd name="T0" fmla="*/ 1179 w 1179"/>
                      <a:gd name="T1" fmla="*/ 1096 h 1179"/>
                      <a:gd name="T2" fmla="*/ 1096 w 1179"/>
                      <a:gd name="T3" fmla="*/ 1179 h 1179"/>
                      <a:gd name="T4" fmla="*/ 83 w 1179"/>
                      <a:gd name="T5" fmla="*/ 1179 h 1179"/>
                      <a:gd name="T6" fmla="*/ 0 w 1179"/>
                      <a:gd name="T7" fmla="*/ 1096 h 1179"/>
                      <a:gd name="T8" fmla="*/ 0 w 1179"/>
                      <a:gd name="T9" fmla="*/ 83 h 1179"/>
                      <a:gd name="T10" fmla="*/ 83 w 1179"/>
                      <a:gd name="T11" fmla="*/ 0 h 1179"/>
                      <a:gd name="T12" fmla="*/ 1096 w 1179"/>
                      <a:gd name="T13" fmla="*/ 0 h 1179"/>
                      <a:gd name="T14" fmla="*/ 1179 w 1179"/>
                      <a:gd name="T15" fmla="*/ 83 h 1179"/>
                      <a:gd name="T16" fmla="*/ 1179 w 1179"/>
                      <a:gd name="T17" fmla="*/ 1096 h 1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79" h="1179">
                        <a:moveTo>
                          <a:pt x="1179" y="1096"/>
                        </a:moveTo>
                        <a:cubicBezTo>
                          <a:pt x="1179" y="1142"/>
                          <a:pt x="1142" y="1179"/>
                          <a:pt x="1096" y="1179"/>
                        </a:cubicBezTo>
                        <a:cubicBezTo>
                          <a:pt x="83" y="1179"/>
                          <a:pt x="83" y="1179"/>
                          <a:pt x="83" y="1179"/>
                        </a:cubicBezTo>
                        <a:cubicBezTo>
                          <a:pt x="37" y="1179"/>
                          <a:pt x="0" y="1142"/>
                          <a:pt x="0" y="1096"/>
                        </a:cubicBezTo>
                        <a:cubicBezTo>
                          <a:pt x="0" y="83"/>
                          <a:pt x="0" y="83"/>
                          <a:pt x="0" y="83"/>
                        </a:cubicBezTo>
                        <a:cubicBezTo>
                          <a:pt x="0" y="37"/>
                          <a:pt x="37" y="0"/>
                          <a:pt x="83" y="0"/>
                        </a:cubicBezTo>
                        <a:cubicBezTo>
                          <a:pt x="1096" y="0"/>
                          <a:pt x="1096" y="0"/>
                          <a:pt x="1096" y="0"/>
                        </a:cubicBezTo>
                        <a:cubicBezTo>
                          <a:pt x="1142" y="0"/>
                          <a:pt x="1179" y="37"/>
                          <a:pt x="1179" y="83"/>
                        </a:cubicBezTo>
                        <a:lnTo>
                          <a:pt x="1179" y="109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579" name="Group 578"/>
                <p:cNvGrpSpPr/>
                <p:nvPr/>
              </p:nvGrpSpPr>
              <p:grpSpPr bwMode="gray">
                <a:xfrm>
                  <a:off x="584488" y="2712110"/>
                  <a:ext cx="326501" cy="326501"/>
                  <a:chOff x="584488" y="2712110"/>
                  <a:chExt cx="326501" cy="326501"/>
                </a:xfrm>
                <a:solidFill>
                  <a:schemeClr val="bg1"/>
                </a:solidFill>
              </p:grpSpPr>
              <p:sp>
                <p:nvSpPr>
                  <p:cNvPr id="580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683673" y="2846364"/>
                    <a:ext cx="56405" cy="5640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581" name="Group 580"/>
                  <p:cNvGrpSpPr/>
                  <p:nvPr/>
                </p:nvGrpSpPr>
                <p:grpSpPr bwMode="gray">
                  <a:xfrm>
                    <a:off x="831951" y="2828097"/>
                    <a:ext cx="48811" cy="92938"/>
                    <a:chOff x="491545" y="2913064"/>
                    <a:chExt cx="71436" cy="136016"/>
                  </a:xfrm>
                  <a:grpFill/>
                </p:grpSpPr>
                <p:sp>
                  <p:nvSpPr>
                    <p:cNvPr id="584" name="Freeform 14"/>
                    <p:cNvSpPr>
                      <a:spLocks/>
                    </p:cNvSpPr>
                    <p:nvPr/>
                  </p:nvSpPr>
                  <p:spPr bwMode="gray">
                    <a:xfrm>
                      <a:off x="491545" y="2913064"/>
                      <a:ext cx="71436" cy="71436"/>
                    </a:xfrm>
                    <a:custGeom>
                      <a:avLst/>
                      <a:gdLst>
                        <a:gd name="T0" fmla="*/ 88 w 107"/>
                        <a:gd name="T1" fmla="*/ 88 h 107"/>
                        <a:gd name="T2" fmla="*/ 19 w 107"/>
                        <a:gd name="T3" fmla="*/ 88 h 107"/>
                        <a:gd name="T4" fmla="*/ 19 w 107"/>
                        <a:gd name="T5" fmla="*/ 19 h 107"/>
                        <a:gd name="T6" fmla="*/ 88 w 107"/>
                        <a:gd name="T7" fmla="*/ 19 h 107"/>
                        <a:gd name="T8" fmla="*/ 88 w 107"/>
                        <a:gd name="T9" fmla="*/ 88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7" h="107">
                          <a:moveTo>
                            <a:pt x="88" y="88"/>
                          </a:moveTo>
                          <a:cubicBezTo>
                            <a:pt x="69" y="107"/>
                            <a:pt x="38" y="107"/>
                            <a:pt x="19" y="88"/>
                          </a:cubicBezTo>
                          <a:cubicBezTo>
                            <a:pt x="0" y="69"/>
                            <a:pt x="0" y="38"/>
                            <a:pt x="19" y="19"/>
                          </a:cubicBezTo>
                          <a:cubicBezTo>
                            <a:pt x="38" y="0"/>
                            <a:pt x="69" y="0"/>
                            <a:pt x="88" y="19"/>
                          </a:cubicBezTo>
                          <a:cubicBezTo>
                            <a:pt x="107" y="38"/>
                            <a:pt x="107" y="69"/>
                            <a:pt x="88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585" name="Rectangle: Rounded Corners 584"/>
                    <p:cNvSpPr/>
                    <p:nvPr/>
                  </p:nvSpPr>
                  <p:spPr bwMode="gray">
                    <a:xfrm>
                      <a:off x="512318" y="2941313"/>
                      <a:ext cx="27432" cy="10776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582" name="Frame 581"/>
                  <p:cNvSpPr/>
                  <p:nvPr/>
                </p:nvSpPr>
                <p:spPr bwMode="gray">
                  <a:xfrm>
                    <a:off x="584488" y="2712110"/>
                    <a:ext cx="326501" cy="326501"/>
                  </a:xfrm>
                  <a:prstGeom prst="frame">
                    <a:avLst>
                      <a:gd name="adj1" fmla="val 3032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583" name="Circle: Hollow 582"/>
                  <p:cNvSpPr/>
                  <p:nvPr/>
                </p:nvSpPr>
                <p:spPr bwMode="gray">
                  <a:xfrm>
                    <a:off x="658182" y="2820873"/>
                    <a:ext cx="107388" cy="107388"/>
                  </a:xfrm>
                  <a:prstGeom prst="donut">
                    <a:avLst>
                      <a:gd name="adj" fmla="val 9848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538" name="Group 537"/>
              <p:cNvGrpSpPr/>
              <p:nvPr/>
            </p:nvGrpSpPr>
            <p:grpSpPr bwMode="gray">
              <a:xfrm>
                <a:off x="2704597" y="2601662"/>
                <a:ext cx="267369" cy="277459"/>
                <a:chOff x="546523" y="2673350"/>
                <a:chExt cx="402431" cy="417618"/>
              </a:xfrm>
            </p:grpSpPr>
            <p:sp>
              <p:nvSpPr>
                <p:cNvPr id="565" name="AutoShape 3"/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546523" y="2673350"/>
                  <a:ext cx="402431" cy="417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566" name="Group 565"/>
                <p:cNvGrpSpPr/>
                <p:nvPr/>
              </p:nvGrpSpPr>
              <p:grpSpPr bwMode="gray">
                <a:xfrm>
                  <a:off x="546523" y="2673350"/>
                  <a:ext cx="402431" cy="417618"/>
                  <a:chOff x="546523" y="2673350"/>
                  <a:chExt cx="402431" cy="417618"/>
                </a:xfrm>
              </p:grpSpPr>
              <p:sp>
                <p:nvSpPr>
                  <p:cNvPr id="574" name="Rectangle 5"/>
                  <p:cNvSpPr>
                    <a:spLocks noChangeArrowheads="1"/>
                  </p:cNvSpPr>
                  <p:nvPr/>
                </p:nvSpPr>
                <p:spPr bwMode="gray">
                  <a:xfrm>
                    <a:off x="593166" y="3068189"/>
                    <a:ext cx="59659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575" name="Rectangle 6"/>
                  <p:cNvSpPr>
                    <a:spLocks noChangeArrowheads="1"/>
                  </p:cNvSpPr>
                  <p:nvPr/>
                </p:nvSpPr>
                <p:spPr bwMode="gray">
                  <a:xfrm>
                    <a:off x="843736" y="3068189"/>
                    <a:ext cx="58575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576" name="Freeform 7"/>
                  <p:cNvSpPr>
                    <a:spLocks/>
                  </p:cNvSpPr>
                  <p:nvPr/>
                </p:nvSpPr>
                <p:spPr bwMode="gray">
                  <a:xfrm>
                    <a:off x="546523" y="2673350"/>
                    <a:ext cx="402431" cy="403516"/>
                  </a:xfrm>
                  <a:custGeom>
                    <a:avLst/>
                    <a:gdLst>
                      <a:gd name="T0" fmla="*/ 1179 w 1179"/>
                      <a:gd name="T1" fmla="*/ 1096 h 1179"/>
                      <a:gd name="T2" fmla="*/ 1096 w 1179"/>
                      <a:gd name="T3" fmla="*/ 1179 h 1179"/>
                      <a:gd name="T4" fmla="*/ 83 w 1179"/>
                      <a:gd name="T5" fmla="*/ 1179 h 1179"/>
                      <a:gd name="T6" fmla="*/ 0 w 1179"/>
                      <a:gd name="T7" fmla="*/ 1096 h 1179"/>
                      <a:gd name="T8" fmla="*/ 0 w 1179"/>
                      <a:gd name="T9" fmla="*/ 83 h 1179"/>
                      <a:gd name="T10" fmla="*/ 83 w 1179"/>
                      <a:gd name="T11" fmla="*/ 0 h 1179"/>
                      <a:gd name="T12" fmla="*/ 1096 w 1179"/>
                      <a:gd name="T13" fmla="*/ 0 h 1179"/>
                      <a:gd name="T14" fmla="*/ 1179 w 1179"/>
                      <a:gd name="T15" fmla="*/ 83 h 1179"/>
                      <a:gd name="T16" fmla="*/ 1179 w 1179"/>
                      <a:gd name="T17" fmla="*/ 1096 h 1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79" h="1179">
                        <a:moveTo>
                          <a:pt x="1179" y="1096"/>
                        </a:moveTo>
                        <a:cubicBezTo>
                          <a:pt x="1179" y="1142"/>
                          <a:pt x="1142" y="1179"/>
                          <a:pt x="1096" y="1179"/>
                        </a:cubicBezTo>
                        <a:cubicBezTo>
                          <a:pt x="83" y="1179"/>
                          <a:pt x="83" y="1179"/>
                          <a:pt x="83" y="1179"/>
                        </a:cubicBezTo>
                        <a:cubicBezTo>
                          <a:pt x="37" y="1179"/>
                          <a:pt x="0" y="1142"/>
                          <a:pt x="0" y="1096"/>
                        </a:cubicBezTo>
                        <a:cubicBezTo>
                          <a:pt x="0" y="83"/>
                          <a:pt x="0" y="83"/>
                          <a:pt x="0" y="83"/>
                        </a:cubicBezTo>
                        <a:cubicBezTo>
                          <a:pt x="0" y="37"/>
                          <a:pt x="37" y="0"/>
                          <a:pt x="83" y="0"/>
                        </a:cubicBezTo>
                        <a:cubicBezTo>
                          <a:pt x="1096" y="0"/>
                          <a:pt x="1096" y="0"/>
                          <a:pt x="1096" y="0"/>
                        </a:cubicBezTo>
                        <a:cubicBezTo>
                          <a:pt x="1142" y="0"/>
                          <a:pt x="1179" y="37"/>
                          <a:pt x="1179" y="83"/>
                        </a:cubicBezTo>
                        <a:lnTo>
                          <a:pt x="1179" y="109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567" name="Group 566"/>
                <p:cNvGrpSpPr/>
                <p:nvPr/>
              </p:nvGrpSpPr>
              <p:grpSpPr bwMode="gray">
                <a:xfrm>
                  <a:off x="584488" y="2712110"/>
                  <a:ext cx="326501" cy="326501"/>
                  <a:chOff x="584488" y="2712110"/>
                  <a:chExt cx="326501" cy="326501"/>
                </a:xfrm>
                <a:solidFill>
                  <a:schemeClr val="bg1"/>
                </a:solidFill>
              </p:grpSpPr>
              <p:sp>
                <p:nvSpPr>
                  <p:cNvPr id="568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683673" y="2846364"/>
                    <a:ext cx="56405" cy="5640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569" name="Group 568"/>
                  <p:cNvGrpSpPr/>
                  <p:nvPr/>
                </p:nvGrpSpPr>
                <p:grpSpPr bwMode="gray">
                  <a:xfrm>
                    <a:off x="831951" y="2828097"/>
                    <a:ext cx="48811" cy="92938"/>
                    <a:chOff x="491545" y="2913064"/>
                    <a:chExt cx="71436" cy="136016"/>
                  </a:xfrm>
                  <a:grpFill/>
                </p:grpSpPr>
                <p:sp>
                  <p:nvSpPr>
                    <p:cNvPr id="572" name="Freeform 14"/>
                    <p:cNvSpPr>
                      <a:spLocks/>
                    </p:cNvSpPr>
                    <p:nvPr/>
                  </p:nvSpPr>
                  <p:spPr bwMode="gray">
                    <a:xfrm>
                      <a:off x="491545" y="2913064"/>
                      <a:ext cx="71436" cy="71436"/>
                    </a:xfrm>
                    <a:custGeom>
                      <a:avLst/>
                      <a:gdLst>
                        <a:gd name="T0" fmla="*/ 88 w 107"/>
                        <a:gd name="T1" fmla="*/ 88 h 107"/>
                        <a:gd name="T2" fmla="*/ 19 w 107"/>
                        <a:gd name="T3" fmla="*/ 88 h 107"/>
                        <a:gd name="T4" fmla="*/ 19 w 107"/>
                        <a:gd name="T5" fmla="*/ 19 h 107"/>
                        <a:gd name="T6" fmla="*/ 88 w 107"/>
                        <a:gd name="T7" fmla="*/ 19 h 107"/>
                        <a:gd name="T8" fmla="*/ 88 w 107"/>
                        <a:gd name="T9" fmla="*/ 88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7" h="107">
                          <a:moveTo>
                            <a:pt x="88" y="88"/>
                          </a:moveTo>
                          <a:cubicBezTo>
                            <a:pt x="69" y="107"/>
                            <a:pt x="38" y="107"/>
                            <a:pt x="19" y="88"/>
                          </a:cubicBezTo>
                          <a:cubicBezTo>
                            <a:pt x="0" y="69"/>
                            <a:pt x="0" y="38"/>
                            <a:pt x="19" y="19"/>
                          </a:cubicBezTo>
                          <a:cubicBezTo>
                            <a:pt x="38" y="0"/>
                            <a:pt x="69" y="0"/>
                            <a:pt x="88" y="19"/>
                          </a:cubicBezTo>
                          <a:cubicBezTo>
                            <a:pt x="107" y="38"/>
                            <a:pt x="107" y="69"/>
                            <a:pt x="88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573" name="Rectangle: Rounded Corners 572"/>
                    <p:cNvSpPr/>
                    <p:nvPr/>
                  </p:nvSpPr>
                  <p:spPr bwMode="gray">
                    <a:xfrm>
                      <a:off x="512318" y="2941313"/>
                      <a:ext cx="27432" cy="10776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570" name="Frame 569"/>
                  <p:cNvSpPr/>
                  <p:nvPr/>
                </p:nvSpPr>
                <p:spPr bwMode="gray">
                  <a:xfrm>
                    <a:off x="584488" y="2712110"/>
                    <a:ext cx="326501" cy="326501"/>
                  </a:xfrm>
                  <a:prstGeom prst="frame">
                    <a:avLst>
                      <a:gd name="adj1" fmla="val 3032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571" name="Circle: Hollow 570"/>
                  <p:cNvSpPr/>
                  <p:nvPr/>
                </p:nvSpPr>
                <p:spPr bwMode="gray">
                  <a:xfrm>
                    <a:off x="658182" y="2820873"/>
                    <a:ext cx="107388" cy="107388"/>
                  </a:xfrm>
                  <a:prstGeom prst="donut">
                    <a:avLst>
                      <a:gd name="adj" fmla="val 9848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603" name="Group 602"/>
              <p:cNvGrpSpPr/>
              <p:nvPr/>
            </p:nvGrpSpPr>
            <p:grpSpPr bwMode="gray">
              <a:xfrm>
                <a:off x="478283" y="2968667"/>
                <a:ext cx="267369" cy="277459"/>
                <a:chOff x="546523" y="2673350"/>
                <a:chExt cx="402431" cy="417618"/>
              </a:xfrm>
            </p:grpSpPr>
            <p:sp>
              <p:nvSpPr>
                <p:cNvPr id="695" name="AutoShape 3"/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546523" y="2673350"/>
                  <a:ext cx="402431" cy="417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696" name="Group 695"/>
                <p:cNvGrpSpPr/>
                <p:nvPr/>
              </p:nvGrpSpPr>
              <p:grpSpPr bwMode="gray">
                <a:xfrm>
                  <a:off x="546523" y="2673350"/>
                  <a:ext cx="402431" cy="417618"/>
                  <a:chOff x="546523" y="2673350"/>
                  <a:chExt cx="402431" cy="417618"/>
                </a:xfrm>
              </p:grpSpPr>
              <p:sp>
                <p:nvSpPr>
                  <p:cNvPr id="704" name="Rectangle 5"/>
                  <p:cNvSpPr>
                    <a:spLocks noChangeArrowheads="1"/>
                  </p:cNvSpPr>
                  <p:nvPr/>
                </p:nvSpPr>
                <p:spPr bwMode="gray">
                  <a:xfrm>
                    <a:off x="593166" y="3068189"/>
                    <a:ext cx="59659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705" name="Rectangle 6"/>
                  <p:cNvSpPr>
                    <a:spLocks noChangeArrowheads="1"/>
                  </p:cNvSpPr>
                  <p:nvPr/>
                </p:nvSpPr>
                <p:spPr bwMode="gray">
                  <a:xfrm>
                    <a:off x="843736" y="3068189"/>
                    <a:ext cx="58575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706" name="Freeform 7"/>
                  <p:cNvSpPr>
                    <a:spLocks/>
                  </p:cNvSpPr>
                  <p:nvPr/>
                </p:nvSpPr>
                <p:spPr bwMode="gray">
                  <a:xfrm>
                    <a:off x="546523" y="2673350"/>
                    <a:ext cx="402431" cy="403516"/>
                  </a:xfrm>
                  <a:custGeom>
                    <a:avLst/>
                    <a:gdLst>
                      <a:gd name="T0" fmla="*/ 1179 w 1179"/>
                      <a:gd name="T1" fmla="*/ 1096 h 1179"/>
                      <a:gd name="T2" fmla="*/ 1096 w 1179"/>
                      <a:gd name="T3" fmla="*/ 1179 h 1179"/>
                      <a:gd name="T4" fmla="*/ 83 w 1179"/>
                      <a:gd name="T5" fmla="*/ 1179 h 1179"/>
                      <a:gd name="T6" fmla="*/ 0 w 1179"/>
                      <a:gd name="T7" fmla="*/ 1096 h 1179"/>
                      <a:gd name="T8" fmla="*/ 0 w 1179"/>
                      <a:gd name="T9" fmla="*/ 83 h 1179"/>
                      <a:gd name="T10" fmla="*/ 83 w 1179"/>
                      <a:gd name="T11" fmla="*/ 0 h 1179"/>
                      <a:gd name="T12" fmla="*/ 1096 w 1179"/>
                      <a:gd name="T13" fmla="*/ 0 h 1179"/>
                      <a:gd name="T14" fmla="*/ 1179 w 1179"/>
                      <a:gd name="T15" fmla="*/ 83 h 1179"/>
                      <a:gd name="T16" fmla="*/ 1179 w 1179"/>
                      <a:gd name="T17" fmla="*/ 1096 h 1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79" h="1179">
                        <a:moveTo>
                          <a:pt x="1179" y="1096"/>
                        </a:moveTo>
                        <a:cubicBezTo>
                          <a:pt x="1179" y="1142"/>
                          <a:pt x="1142" y="1179"/>
                          <a:pt x="1096" y="1179"/>
                        </a:cubicBezTo>
                        <a:cubicBezTo>
                          <a:pt x="83" y="1179"/>
                          <a:pt x="83" y="1179"/>
                          <a:pt x="83" y="1179"/>
                        </a:cubicBezTo>
                        <a:cubicBezTo>
                          <a:pt x="37" y="1179"/>
                          <a:pt x="0" y="1142"/>
                          <a:pt x="0" y="1096"/>
                        </a:cubicBezTo>
                        <a:cubicBezTo>
                          <a:pt x="0" y="83"/>
                          <a:pt x="0" y="83"/>
                          <a:pt x="0" y="83"/>
                        </a:cubicBezTo>
                        <a:cubicBezTo>
                          <a:pt x="0" y="37"/>
                          <a:pt x="37" y="0"/>
                          <a:pt x="83" y="0"/>
                        </a:cubicBezTo>
                        <a:cubicBezTo>
                          <a:pt x="1096" y="0"/>
                          <a:pt x="1096" y="0"/>
                          <a:pt x="1096" y="0"/>
                        </a:cubicBezTo>
                        <a:cubicBezTo>
                          <a:pt x="1142" y="0"/>
                          <a:pt x="1179" y="37"/>
                          <a:pt x="1179" y="83"/>
                        </a:cubicBezTo>
                        <a:lnTo>
                          <a:pt x="1179" y="109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697" name="Group 696"/>
                <p:cNvGrpSpPr/>
                <p:nvPr/>
              </p:nvGrpSpPr>
              <p:grpSpPr bwMode="gray">
                <a:xfrm>
                  <a:off x="584488" y="2712110"/>
                  <a:ext cx="326501" cy="326501"/>
                  <a:chOff x="584488" y="2712110"/>
                  <a:chExt cx="326501" cy="326501"/>
                </a:xfrm>
                <a:solidFill>
                  <a:schemeClr val="bg1"/>
                </a:solidFill>
              </p:grpSpPr>
              <p:sp>
                <p:nvSpPr>
                  <p:cNvPr id="698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683673" y="2846364"/>
                    <a:ext cx="56405" cy="5640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699" name="Group 698"/>
                  <p:cNvGrpSpPr/>
                  <p:nvPr/>
                </p:nvGrpSpPr>
                <p:grpSpPr bwMode="gray">
                  <a:xfrm>
                    <a:off x="831951" y="2828097"/>
                    <a:ext cx="48811" cy="92938"/>
                    <a:chOff x="491545" y="2913064"/>
                    <a:chExt cx="71436" cy="136016"/>
                  </a:xfrm>
                  <a:grpFill/>
                </p:grpSpPr>
                <p:sp>
                  <p:nvSpPr>
                    <p:cNvPr id="702" name="Freeform 14"/>
                    <p:cNvSpPr>
                      <a:spLocks/>
                    </p:cNvSpPr>
                    <p:nvPr/>
                  </p:nvSpPr>
                  <p:spPr bwMode="gray">
                    <a:xfrm>
                      <a:off x="491545" y="2913064"/>
                      <a:ext cx="71436" cy="71436"/>
                    </a:xfrm>
                    <a:custGeom>
                      <a:avLst/>
                      <a:gdLst>
                        <a:gd name="T0" fmla="*/ 88 w 107"/>
                        <a:gd name="T1" fmla="*/ 88 h 107"/>
                        <a:gd name="T2" fmla="*/ 19 w 107"/>
                        <a:gd name="T3" fmla="*/ 88 h 107"/>
                        <a:gd name="T4" fmla="*/ 19 w 107"/>
                        <a:gd name="T5" fmla="*/ 19 h 107"/>
                        <a:gd name="T6" fmla="*/ 88 w 107"/>
                        <a:gd name="T7" fmla="*/ 19 h 107"/>
                        <a:gd name="T8" fmla="*/ 88 w 107"/>
                        <a:gd name="T9" fmla="*/ 88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7" h="107">
                          <a:moveTo>
                            <a:pt x="88" y="88"/>
                          </a:moveTo>
                          <a:cubicBezTo>
                            <a:pt x="69" y="107"/>
                            <a:pt x="38" y="107"/>
                            <a:pt x="19" y="88"/>
                          </a:cubicBezTo>
                          <a:cubicBezTo>
                            <a:pt x="0" y="69"/>
                            <a:pt x="0" y="38"/>
                            <a:pt x="19" y="19"/>
                          </a:cubicBezTo>
                          <a:cubicBezTo>
                            <a:pt x="38" y="0"/>
                            <a:pt x="69" y="0"/>
                            <a:pt x="88" y="19"/>
                          </a:cubicBezTo>
                          <a:cubicBezTo>
                            <a:pt x="107" y="38"/>
                            <a:pt x="107" y="69"/>
                            <a:pt x="88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703" name="Rectangle: Rounded Corners 702"/>
                    <p:cNvSpPr/>
                    <p:nvPr/>
                  </p:nvSpPr>
                  <p:spPr bwMode="gray">
                    <a:xfrm>
                      <a:off x="512318" y="2941313"/>
                      <a:ext cx="27432" cy="10776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700" name="Frame 699"/>
                  <p:cNvSpPr/>
                  <p:nvPr/>
                </p:nvSpPr>
                <p:spPr bwMode="gray">
                  <a:xfrm>
                    <a:off x="584488" y="2712110"/>
                    <a:ext cx="326501" cy="326501"/>
                  </a:xfrm>
                  <a:prstGeom prst="frame">
                    <a:avLst>
                      <a:gd name="adj1" fmla="val 3032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701" name="Circle: Hollow 700"/>
                  <p:cNvSpPr/>
                  <p:nvPr/>
                </p:nvSpPr>
                <p:spPr bwMode="gray">
                  <a:xfrm>
                    <a:off x="658182" y="2820873"/>
                    <a:ext cx="107388" cy="107388"/>
                  </a:xfrm>
                  <a:prstGeom prst="donut">
                    <a:avLst>
                      <a:gd name="adj" fmla="val 9848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604" name="Group 603"/>
              <p:cNvGrpSpPr/>
              <p:nvPr/>
            </p:nvGrpSpPr>
            <p:grpSpPr bwMode="gray">
              <a:xfrm>
                <a:off x="796328" y="2968667"/>
                <a:ext cx="267369" cy="277459"/>
                <a:chOff x="546523" y="2673350"/>
                <a:chExt cx="402431" cy="417618"/>
              </a:xfrm>
            </p:grpSpPr>
            <p:sp>
              <p:nvSpPr>
                <p:cNvPr id="683" name="AutoShape 3"/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546523" y="2673350"/>
                  <a:ext cx="402431" cy="417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684" name="Group 683"/>
                <p:cNvGrpSpPr/>
                <p:nvPr/>
              </p:nvGrpSpPr>
              <p:grpSpPr bwMode="gray">
                <a:xfrm>
                  <a:off x="546523" y="2673350"/>
                  <a:ext cx="402431" cy="417618"/>
                  <a:chOff x="546523" y="2673350"/>
                  <a:chExt cx="402431" cy="417618"/>
                </a:xfrm>
              </p:grpSpPr>
              <p:sp>
                <p:nvSpPr>
                  <p:cNvPr id="692" name="Rectangle 5"/>
                  <p:cNvSpPr>
                    <a:spLocks noChangeArrowheads="1"/>
                  </p:cNvSpPr>
                  <p:nvPr/>
                </p:nvSpPr>
                <p:spPr bwMode="gray">
                  <a:xfrm>
                    <a:off x="593166" y="3068189"/>
                    <a:ext cx="59659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93" name="Rectangle 6"/>
                  <p:cNvSpPr>
                    <a:spLocks noChangeArrowheads="1"/>
                  </p:cNvSpPr>
                  <p:nvPr/>
                </p:nvSpPr>
                <p:spPr bwMode="gray">
                  <a:xfrm>
                    <a:off x="843736" y="3068189"/>
                    <a:ext cx="58575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94" name="Freeform 7"/>
                  <p:cNvSpPr>
                    <a:spLocks/>
                  </p:cNvSpPr>
                  <p:nvPr/>
                </p:nvSpPr>
                <p:spPr bwMode="gray">
                  <a:xfrm>
                    <a:off x="546523" y="2673350"/>
                    <a:ext cx="402431" cy="403516"/>
                  </a:xfrm>
                  <a:custGeom>
                    <a:avLst/>
                    <a:gdLst>
                      <a:gd name="T0" fmla="*/ 1179 w 1179"/>
                      <a:gd name="T1" fmla="*/ 1096 h 1179"/>
                      <a:gd name="T2" fmla="*/ 1096 w 1179"/>
                      <a:gd name="T3" fmla="*/ 1179 h 1179"/>
                      <a:gd name="T4" fmla="*/ 83 w 1179"/>
                      <a:gd name="T5" fmla="*/ 1179 h 1179"/>
                      <a:gd name="T6" fmla="*/ 0 w 1179"/>
                      <a:gd name="T7" fmla="*/ 1096 h 1179"/>
                      <a:gd name="T8" fmla="*/ 0 w 1179"/>
                      <a:gd name="T9" fmla="*/ 83 h 1179"/>
                      <a:gd name="T10" fmla="*/ 83 w 1179"/>
                      <a:gd name="T11" fmla="*/ 0 h 1179"/>
                      <a:gd name="T12" fmla="*/ 1096 w 1179"/>
                      <a:gd name="T13" fmla="*/ 0 h 1179"/>
                      <a:gd name="T14" fmla="*/ 1179 w 1179"/>
                      <a:gd name="T15" fmla="*/ 83 h 1179"/>
                      <a:gd name="T16" fmla="*/ 1179 w 1179"/>
                      <a:gd name="T17" fmla="*/ 1096 h 1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79" h="1179">
                        <a:moveTo>
                          <a:pt x="1179" y="1096"/>
                        </a:moveTo>
                        <a:cubicBezTo>
                          <a:pt x="1179" y="1142"/>
                          <a:pt x="1142" y="1179"/>
                          <a:pt x="1096" y="1179"/>
                        </a:cubicBezTo>
                        <a:cubicBezTo>
                          <a:pt x="83" y="1179"/>
                          <a:pt x="83" y="1179"/>
                          <a:pt x="83" y="1179"/>
                        </a:cubicBezTo>
                        <a:cubicBezTo>
                          <a:pt x="37" y="1179"/>
                          <a:pt x="0" y="1142"/>
                          <a:pt x="0" y="1096"/>
                        </a:cubicBezTo>
                        <a:cubicBezTo>
                          <a:pt x="0" y="83"/>
                          <a:pt x="0" y="83"/>
                          <a:pt x="0" y="83"/>
                        </a:cubicBezTo>
                        <a:cubicBezTo>
                          <a:pt x="0" y="37"/>
                          <a:pt x="37" y="0"/>
                          <a:pt x="83" y="0"/>
                        </a:cubicBezTo>
                        <a:cubicBezTo>
                          <a:pt x="1096" y="0"/>
                          <a:pt x="1096" y="0"/>
                          <a:pt x="1096" y="0"/>
                        </a:cubicBezTo>
                        <a:cubicBezTo>
                          <a:pt x="1142" y="0"/>
                          <a:pt x="1179" y="37"/>
                          <a:pt x="1179" y="83"/>
                        </a:cubicBezTo>
                        <a:lnTo>
                          <a:pt x="1179" y="109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685" name="Group 684"/>
                <p:cNvGrpSpPr/>
                <p:nvPr/>
              </p:nvGrpSpPr>
              <p:grpSpPr bwMode="gray">
                <a:xfrm>
                  <a:off x="584488" y="2712110"/>
                  <a:ext cx="326501" cy="326501"/>
                  <a:chOff x="584488" y="2712110"/>
                  <a:chExt cx="326501" cy="326501"/>
                </a:xfrm>
                <a:solidFill>
                  <a:schemeClr val="bg1"/>
                </a:solidFill>
              </p:grpSpPr>
              <p:sp>
                <p:nvSpPr>
                  <p:cNvPr id="686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683673" y="2846364"/>
                    <a:ext cx="56405" cy="5640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687" name="Group 686"/>
                  <p:cNvGrpSpPr/>
                  <p:nvPr/>
                </p:nvGrpSpPr>
                <p:grpSpPr bwMode="gray">
                  <a:xfrm>
                    <a:off x="831951" y="2828097"/>
                    <a:ext cx="48811" cy="92938"/>
                    <a:chOff x="491545" y="2913064"/>
                    <a:chExt cx="71436" cy="136016"/>
                  </a:xfrm>
                  <a:grpFill/>
                </p:grpSpPr>
                <p:sp>
                  <p:nvSpPr>
                    <p:cNvPr id="690" name="Freeform 14"/>
                    <p:cNvSpPr>
                      <a:spLocks/>
                    </p:cNvSpPr>
                    <p:nvPr/>
                  </p:nvSpPr>
                  <p:spPr bwMode="gray">
                    <a:xfrm>
                      <a:off x="491545" y="2913064"/>
                      <a:ext cx="71436" cy="71436"/>
                    </a:xfrm>
                    <a:custGeom>
                      <a:avLst/>
                      <a:gdLst>
                        <a:gd name="T0" fmla="*/ 88 w 107"/>
                        <a:gd name="T1" fmla="*/ 88 h 107"/>
                        <a:gd name="T2" fmla="*/ 19 w 107"/>
                        <a:gd name="T3" fmla="*/ 88 h 107"/>
                        <a:gd name="T4" fmla="*/ 19 w 107"/>
                        <a:gd name="T5" fmla="*/ 19 h 107"/>
                        <a:gd name="T6" fmla="*/ 88 w 107"/>
                        <a:gd name="T7" fmla="*/ 19 h 107"/>
                        <a:gd name="T8" fmla="*/ 88 w 107"/>
                        <a:gd name="T9" fmla="*/ 88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7" h="107">
                          <a:moveTo>
                            <a:pt x="88" y="88"/>
                          </a:moveTo>
                          <a:cubicBezTo>
                            <a:pt x="69" y="107"/>
                            <a:pt x="38" y="107"/>
                            <a:pt x="19" y="88"/>
                          </a:cubicBezTo>
                          <a:cubicBezTo>
                            <a:pt x="0" y="69"/>
                            <a:pt x="0" y="38"/>
                            <a:pt x="19" y="19"/>
                          </a:cubicBezTo>
                          <a:cubicBezTo>
                            <a:pt x="38" y="0"/>
                            <a:pt x="69" y="0"/>
                            <a:pt x="88" y="19"/>
                          </a:cubicBezTo>
                          <a:cubicBezTo>
                            <a:pt x="107" y="38"/>
                            <a:pt x="107" y="69"/>
                            <a:pt x="88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691" name="Rectangle: Rounded Corners 690"/>
                    <p:cNvSpPr/>
                    <p:nvPr/>
                  </p:nvSpPr>
                  <p:spPr bwMode="gray">
                    <a:xfrm>
                      <a:off x="512318" y="2941313"/>
                      <a:ext cx="27432" cy="10776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688" name="Frame 687"/>
                  <p:cNvSpPr/>
                  <p:nvPr/>
                </p:nvSpPr>
                <p:spPr bwMode="gray">
                  <a:xfrm>
                    <a:off x="584488" y="2712110"/>
                    <a:ext cx="326501" cy="326501"/>
                  </a:xfrm>
                  <a:prstGeom prst="frame">
                    <a:avLst>
                      <a:gd name="adj1" fmla="val 3032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89" name="Circle: Hollow 688"/>
                  <p:cNvSpPr/>
                  <p:nvPr/>
                </p:nvSpPr>
                <p:spPr bwMode="gray">
                  <a:xfrm>
                    <a:off x="658182" y="2820873"/>
                    <a:ext cx="107388" cy="107388"/>
                  </a:xfrm>
                  <a:prstGeom prst="donut">
                    <a:avLst>
                      <a:gd name="adj" fmla="val 9848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605" name="Group 604"/>
              <p:cNvGrpSpPr/>
              <p:nvPr/>
            </p:nvGrpSpPr>
            <p:grpSpPr bwMode="gray">
              <a:xfrm>
                <a:off x="1114373" y="2968667"/>
                <a:ext cx="267369" cy="277459"/>
                <a:chOff x="546523" y="2673350"/>
                <a:chExt cx="402431" cy="417618"/>
              </a:xfrm>
            </p:grpSpPr>
            <p:sp>
              <p:nvSpPr>
                <p:cNvPr id="671" name="AutoShape 3"/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546523" y="2673350"/>
                  <a:ext cx="402431" cy="417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672" name="Group 671"/>
                <p:cNvGrpSpPr/>
                <p:nvPr/>
              </p:nvGrpSpPr>
              <p:grpSpPr bwMode="gray">
                <a:xfrm>
                  <a:off x="546523" y="2673350"/>
                  <a:ext cx="402431" cy="417618"/>
                  <a:chOff x="546523" y="2673350"/>
                  <a:chExt cx="402431" cy="417618"/>
                </a:xfrm>
              </p:grpSpPr>
              <p:sp>
                <p:nvSpPr>
                  <p:cNvPr id="680" name="Rectangle 5"/>
                  <p:cNvSpPr>
                    <a:spLocks noChangeArrowheads="1"/>
                  </p:cNvSpPr>
                  <p:nvPr/>
                </p:nvSpPr>
                <p:spPr bwMode="gray">
                  <a:xfrm>
                    <a:off x="593166" y="3068189"/>
                    <a:ext cx="59659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81" name="Rectangle 6"/>
                  <p:cNvSpPr>
                    <a:spLocks noChangeArrowheads="1"/>
                  </p:cNvSpPr>
                  <p:nvPr/>
                </p:nvSpPr>
                <p:spPr bwMode="gray">
                  <a:xfrm>
                    <a:off x="843736" y="3068189"/>
                    <a:ext cx="58575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82" name="Freeform 7"/>
                  <p:cNvSpPr>
                    <a:spLocks/>
                  </p:cNvSpPr>
                  <p:nvPr/>
                </p:nvSpPr>
                <p:spPr bwMode="gray">
                  <a:xfrm>
                    <a:off x="546523" y="2673350"/>
                    <a:ext cx="402431" cy="403516"/>
                  </a:xfrm>
                  <a:custGeom>
                    <a:avLst/>
                    <a:gdLst>
                      <a:gd name="T0" fmla="*/ 1179 w 1179"/>
                      <a:gd name="T1" fmla="*/ 1096 h 1179"/>
                      <a:gd name="T2" fmla="*/ 1096 w 1179"/>
                      <a:gd name="T3" fmla="*/ 1179 h 1179"/>
                      <a:gd name="T4" fmla="*/ 83 w 1179"/>
                      <a:gd name="T5" fmla="*/ 1179 h 1179"/>
                      <a:gd name="T6" fmla="*/ 0 w 1179"/>
                      <a:gd name="T7" fmla="*/ 1096 h 1179"/>
                      <a:gd name="T8" fmla="*/ 0 w 1179"/>
                      <a:gd name="T9" fmla="*/ 83 h 1179"/>
                      <a:gd name="T10" fmla="*/ 83 w 1179"/>
                      <a:gd name="T11" fmla="*/ 0 h 1179"/>
                      <a:gd name="T12" fmla="*/ 1096 w 1179"/>
                      <a:gd name="T13" fmla="*/ 0 h 1179"/>
                      <a:gd name="T14" fmla="*/ 1179 w 1179"/>
                      <a:gd name="T15" fmla="*/ 83 h 1179"/>
                      <a:gd name="T16" fmla="*/ 1179 w 1179"/>
                      <a:gd name="T17" fmla="*/ 1096 h 1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79" h="1179">
                        <a:moveTo>
                          <a:pt x="1179" y="1096"/>
                        </a:moveTo>
                        <a:cubicBezTo>
                          <a:pt x="1179" y="1142"/>
                          <a:pt x="1142" y="1179"/>
                          <a:pt x="1096" y="1179"/>
                        </a:cubicBezTo>
                        <a:cubicBezTo>
                          <a:pt x="83" y="1179"/>
                          <a:pt x="83" y="1179"/>
                          <a:pt x="83" y="1179"/>
                        </a:cubicBezTo>
                        <a:cubicBezTo>
                          <a:pt x="37" y="1179"/>
                          <a:pt x="0" y="1142"/>
                          <a:pt x="0" y="1096"/>
                        </a:cubicBezTo>
                        <a:cubicBezTo>
                          <a:pt x="0" y="83"/>
                          <a:pt x="0" y="83"/>
                          <a:pt x="0" y="83"/>
                        </a:cubicBezTo>
                        <a:cubicBezTo>
                          <a:pt x="0" y="37"/>
                          <a:pt x="37" y="0"/>
                          <a:pt x="83" y="0"/>
                        </a:cubicBezTo>
                        <a:cubicBezTo>
                          <a:pt x="1096" y="0"/>
                          <a:pt x="1096" y="0"/>
                          <a:pt x="1096" y="0"/>
                        </a:cubicBezTo>
                        <a:cubicBezTo>
                          <a:pt x="1142" y="0"/>
                          <a:pt x="1179" y="37"/>
                          <a:pt x="1179" y="83"/>
                        </a:cubicBezTo>
                        <a:lnTo>
                          <a:pt x="1179" y="109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673" name="Group 672"/>
                <p:cNvGrpSpPr/>
                <p:nvPr/>
              </p:nvGrpSpPr>
              <p:grpSpPr bwMode="gray">
                <a:xfrm>
                  <a:off x="584488" y="2712110"/>
                  <a:ext cx="326501" cy="326501"/>
                  <a:chOff x="584488" y="2712110"/>
                  <a:chExt cx="326501" cy="326501"/>
                </a:xfrm>
                <a:solidFill>
                  <a:schemeClr val="bg1"/>
                </a:solidFill>
              </p:grpSpPr>
              <p:sp>
                <p:nvSpPr>
                  <p:cNvPr id="674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683673" y="2846364"/>
                    <a:ext cx="56405" cy="5640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675" name="Group 674"/>
                  <p:cNvGrpSpPr/>
                  <p:nvPr/>
                </p:nvGrpSpPr>
                <p:grpSpPr bwMode="gray">
                  <a:xfrm>
                    <a:off x="831951" y="2828097"/>
                    <a:ext cx="48811" cy="92938"/>
                    <a:chOff x="491545" y="2913064"/>
                    <a:chExt cx="71436" cy="136016"/>
                  </a:xfrm>
                  <a:grpFill/>
                </p:grpSpPr>
                <p:sp>
                  <p:nvSpPr>
                    <p:cNvPr id="678" name="Freeform 14"/>
                    <p:cNvSpPr>
                      <a:spLocks/>
                    </p:cNvSpPr>
                    <p:nvPr/>
                  </p:nvSpPr>
                  <p:spPr bwMode="gray">
                    <a:xfrm>
                      <a:off x="491545" y="2913064"/>
                      <a:ext cx="71436" cy="71436"/>
                    </a:xfrm>
                    <a:custGeom>
                      <a:avLst/>
                      <a:gdLst>
                        <a:gd name="T0" fmla="*/ 88 w 107"/>
                        <a:gd name="T1" fmla="*/ 88 h 107"/>
                        <a:gd name="T2" fmla="*/ 19 w 107"/>
                        <a:gd name="T3" fmla="*/ 88 h 107"/>
                        <a:gd name="T4" fmla="*/ 19 w 107"/>
                        <a:gd name="T5" fmla="*/ 19 h 107"/>
                        <a:gd name="T6" fmla="*/ 88 w 107"/>
                        <a:gd name="T7" fmla="*/ 19 h 107"/>
                        <a:gd name="T8" fmla="*/ 88 w 107"/>
                        <a:gd name="T9" fmla="*/ 88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7" h="107">
                          <a:moveTo>
                            <a:pt x="88" y="88"/>
                          </a:moveTo>
                          <a:cubicBezTo>
                            <a:pt x="69" y="107"/>
                            <a:pt x="38" y="107"/>
                            <a:pt x="19" y="88"/>
                          </a:cubicBezTo>
                          <a:cubicBezTo>
                            <a:pt x="0" y="69"/>
                            <a:pt x="0" y="38"/>
                            <a:pt x="19" y="19"/>
                          </a:cubicBezTo>
                          <a:cubicBezTo>
                            <a:pt x="38" y="0"/>
                            <a:pt x="69" y="0"/>
                            <a:pt x="88" y="19"/>
                          </a:cubicBezTo>
                          <a:cubicBezTo>
                            <a:pt x="107" y="38"/>
                            <a:pt x="107" y="69"/>
                            <a:pt x="88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679" name="Rectangle: Rounded Corners 678"/>
                    <p:cNvSpPr/>
                    <p:nvPr/>
                  </p:nvSpPr>
                  <p:spPr bwMode="gray">
                    <a:xfrm>
                      <a:off x="512318" y="2941313"/>
                      <a:ext cx="27432" cy="10776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676" name="Frame 675"/>
                  <p:cNvSpPr/>
                  <p:nvPr/>
                </p:nvSpPr>
                <p:spPr bwMode="gray">
                  <a:xfrm>
                    <a:off x="584488" y="2712110"/>
                    <a:ext cx="326501" cy="326501"/>
                  </a:xfrm>
                  <a:prstGeom prst="frame">
                    <a:avLst>
                      <a:gd name="adj1" fmla="val 3032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77" name="Circle: Hollow 676"/>
                  <p:cNvSpPr/>
                  <p:nvPr/>
                </p:nvSpPr>
                <p:spPr bwMode="gray">
                  <a:xfrm>
                    <a:off x="658182" y="2820873"/>
                    <a:ext cx="107388" cy="107388"/>
                  </a:xfrm>
                  <a:prstGeom prst="donut">
                    <a:avLst>
                      <a:gd name="adj" fmla="val 9848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606" name="Group 605"/>
              <p:cNvGrpSpPr/>
              <p:nvPr/>
            </p:nvGrpSpPr>
            <p:grpSpPr bwMode="gray">
              <a:xfrm>
                <a:off x="1432418" y="2968667"/>
                <a:ext cx="267369" cy="277459"/>
                <a:chOff x="546523" y="2673350"/>
                <a:chExt cx="402431" cy="417618"/>
              </a:xfrm>
            </p:grpSpPr>
            <p:sp>
              <p:nvSpPr>
                <p:cNvPr id="659" name="AutoShape 3"/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546523" y="2673350"/>
                  <a:ext cx="402431" cy="417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660" name="Group 659"/>
                <p:cNvGrpSpPr/>
                <p:nvPr/>
              </p:nvGrpSpPr>
              <p:grpSpPr bwMode="gray">
                <a:xfrm>
                  <a:off x="546523" y="2673350"/>
                  <a:ext cx="402431" cy="417618"/>
                  <a:chOff x="546523" y="2673350"/>
                  <a:chExt cx="402431" cy="417618"/>
                </a:xfrm>
              </p:grpSpPr>
              <p:sp>
                <p:nvSpPr>
                  <p:cNvPr id="668" name="Rectangle 5"/>
                  <p:cNvSpPr>
                    <a:spLocks noChangeArrowheads="1"/>
                  </p:cNvSpPr>
                  <p:nvPr/>
                </p:nvSpPr>
                <p:spPr bwMode="gray">
                  <a:xfrm>
                    <a:off x="593166" y="3068189"/>
                    <a:ext cx="59659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69" name="Rectangle 6"/>
                  <p:cNvSpPr>
                    <a:spLocks noChangeArrowheads="1"/>
                  </p:cNvSpPr>
                  <p:nvPr/>
                </p:nvSpPr>
                <p:spPr bwMode="gray">
                  <a:xfrm>
                    <a:off x="843736" y="3068189"/>
                    <a:ext cx="58575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70" name="Freeform 7"/>
                  <p:cNvSpPr>
                    <a:spLocks/>
                  </p:cNvSpPr>
                  <p:nvPr/>
                </p:nvSpPr>
                <p:spPr bwMode="gray">
                  <a:xfrm>
                    <a:off x="546523" y="2673350"/>
                    <a:ext cx="402431" cy="403516"/>
                  </a:xfrm>
                  <a:custGeom>
                    <a:avLst/>
                    <a:gdLst>
                      <a:gd name="T0" fmla="*/ 1179 w 1179"/>
                      <a:gd name="T1" fmla="*/ 1096 h 1179"/>
                      <a:gd name="T2" fmla="*/ 1096 w 1179"/>
                      <a:gd name="T3" fmla="*/ 1179 h 1179"/>
                      <a:gd name="T4" fmla="*/ 83 w 1179"/>
                      <a:gd name="T5" fmla="*/ 1179 h 1179"/>
                      <a:gd name="T6" fmla="*/ 0 w 1179"/>
                      <a:gd name="T7" fmla="*/ 1096 h 1179"/>
                      <a:gd name="T8" fmla="*/ 0 w 1179"/>
                      <a:gd name="T9" fmla="*/ 83 h 1179"/>
                      <a:gd name="T10" fmla="*/ 83 w 1179"/>
                      <a:gd name="T11" fmla="*/ 0 h 1179"/>
                      <a:gd name="T12" fmla="*/ 1096 w 1179"/>
                      <a:gd name="T13" fmla="*/ 0 h 1179"/>
                      <a:gd name="T14" fmla="*/ 1179 w 1179"/>
                      <a:gd name="T15" fmla="*/ 83 h 1179"/>
                      <a:gd name="T16" fmla="*/ 1179 w 1179"/>
                      <a:gd name="T17" fmla="*/ 1096 h 1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79" h="1179">
                        <a:moveTo>
                          <a:pt x="1179" y="1096"/>
                        </a:moveTo>
                        <a:cubicBezTo>
                          <a:pt x="1179" y="1142"/>
                          <a:pt x="1142" y="1179"/>
                          <a:pt x="1096" y="1179"/>
                        </a:cubicBezTo>
                        <a:cubicBezTo>
                          <a:pt x="83" y="1179"/>
                          <a:pt x="83" y="1179"/>
                          <a:pt x="83" y="1179"/>
                        </a:cubicBezTo>
                        <a:cubicBezTo>
                          <a:pt x="37" y="1179"/>
                          <a:pt x="0" y="1142"/>
                          <a:pt x="0" y="1096"/>
                        </a:cubicBezTo>
                        <a:cubicBezTo>
                          <a:pt x="0" y="83"/>
                          <a:pt x="0" y="83"/>
                          <a:pt x="0" y="83"/>
                        </a:cubicBezTo>
                        <a:cubicBezTo>
                          <a:pt x="0" y="37"/>
                          <a:pt x="37" y="0"/>
                          <a:pt x="83" y="0"/>
                        </a:cubicBezTo>
                        <a:cubicBezTo>
                          <a:pt x="1096" y="0"/>
                          <a:pt x="1096" y="0"/>
                          <a:pt x="1096" y="0"/>
                        </a:cubicBezTo>
                        <a:cubicBezTo>
                          <a:pt x="1142" y="0"/>
                          <a:pt x="1179" y="37"/>
                          <a:pt x="1179" y="83"/>
                        </a:cubicBezTo>
                        <a:lnTo>
                          <a:pt x="1179" y="109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661" name="Group 660"/>
                <p:cNvGrpSpPr/>
                <p:nvPr/>
              </p:nvGrpSpPr>
              <p:grpSpPr bwMode="gray">
                <a:xfrm>
                  <a:off x="584488" y="2712110"/>
                  <a:ext cx="326501" cy="326501"/>
                  <a:chOff x="584488" y="2712110"/>
                  <a:chExt cx="326501" cy="326501"/>
                </a:xfrm>
                <a:solidFill>
                  <a:schemeClr val="bg1"/>
                </a:solidFill>
              </p:grpSpPr>
              <p:sp>
                <p:nvSpPr>
                  <p:cNvPr id="662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683673" y="2846364"/>
                    <a:ext cx="56405" cy="5640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663" name="Group 662"/>
                  <p:cNvGrpSpPr/>
                  <p:nvPr/>
                </p:nvGrpSpPr>
                <p:grpSpPr bwMode="gray">
                  <a:xfrm>
                    <a:off x="831951" y="2828097"/>
                    <a:ext cx="48811" cy="92938"/>
                    <a:chOff x="491545" y="2913064"/>
                    <a:chExt cx="71436" cy="136016"/>
                  </a:xfrm>
                  <a:grpFill/>
                </p:grpSpPr>
                <p:sp>
                  <p:nvSpPr>
                    <p:cNvPr id="666" name="Freeform 14"/>
                    <p:cNvSpPr>
                      <a:spLocks/>
                    </p:cNvSpPr>
                    <p:nvPr/>
                  </p:nvSpPr>
                  <p:spPr bwMode="gray">
                    <a:xfrm>
                      <a:off x="491545" y="2913064"/>
                      <a:ext cx="71436" cy="71436"/>
                    </a:xfrm>
                    <a:custGeom>
                      <a:avLst/>
                      <a:gdLst>
                        <a:gd name="T0" fmla="*/ 88 w 107"/>
                        <a:gd name="T1" fmla="*/ 88 h 107"/>
                        <a:gd name="T2" fmla="*/ 19 w 107"/>
                        <a:gd name="T3" fmla="*/ 88 h 107"/>
                        <a:gd name="T4" fmla="*/ 19 w 107"/>
                        <a:gd name="T5" fmla="*/ 19 h 107"/>
                        <a:gd name="T6" fmla="*/ 88 w 107"/>
                        <a:gd name="T7" fmla="*/ 19 h 107"/>
                        <a:gd name="T8" fmla="*/ 88 w 107"/>
                        <a:gd name="T9" fmla="*/ 88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7" h="107">
                          <a:moveTo>
                            <a:pt x="88" y="88"/>
                          </a:moveTo>
                          <a:cubicBezTo>
                            <a:pt x="69" y="107"/>
                            <a:pt x="38" y="107"/>
                            <a:pt x="19" y="88"/>
                          </a:cubicBezTo>
                          <a:cubicBezTo>
                            <a:pt x="0" y="69"/>
                            <a:pt x="0" y="38"/>
                            <a:pt x="19" y="19"/>
                          </a:cubicBezTo>
                          <a:cubicBezTo>
                            <a:pt x="38" y="0"/>
                            <a:pt x="69" y="0"/>
                            <a:pt x="88" y="19"/>
                          </a:cubicBezTo>
                          <a:cubicBezTo>
                            <a:pt x="107" y="38"/>
                            <a:pt x="107" y="69"/>
                            <a:pt x="88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667" name="Rectangle: Rounded Corners 666"/>
                    <p:cNvSpPr/>
                    <p:nvPr/>
                  </p:nvSpPr>
                  <p:spPr bwMode="gray">
                    <a:xfrm>
                      <a:off x="512318" y="2941313"/>
                      <a:ext cx="27432" cy="10776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664" name="Frame 663"/>
                  <p:cNvSpPr/>
                  <p:nvPr/>
                </p:nvSpPr>
                <p:spPr bwMode="gray">
                  <a:xfrm>
                    <a:off x="584488" y="2712110"/>
                    <a:ext cx="326501" cy="326501"/>
                  </a:xfrm>
                  <a:prstGeom prst="frame">
                    <a:avLst>
                      <a:gd name="adj1" fmla="val 3032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65" name="Circle: Hollow 664"/>
                  <p:cNvSpPr/>
                  <p:nvPr/>
                </p:nvSpPr>
                <p:spPr bwMode="gray">
                  <a:xfrm>
                    <a:off x="658182" y="2820873"/>
                    <a:ext cx="107388" cy="107388"/>
                  </a:xfrm>
                  <a:prstGeom prst="donut">
                    <a:avLst>
                      <a:gd name="adj" fmla="val 9848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607" name="Group 606"/>
              <p:cNvGrpSpPr/>
              <p:nvPr/>
            </p:nvGrpSpPr>
            <p:grpSpPr bwMode="gray">
              <a:xfrm>
                <a:off x="1750463" y="2968667"/>
                <a:ext cx="267369" cy="277459"/>
                <a:chOff x="546523" y="2673350"/>
                <a:chExt cx="402431" cy="417618"/>
              </a:xfrm>
            </p:grpSpPr>
            <p:sp>
              <p:nvSpPr>
                <p:cNvPr id="647" name="AutoShape 3"/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546523" y="2673350"/>
                  <a:ext cx="402431" cy="417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648" name="Group 647"/>
                <p:cNvGrpSpPr/>
                <p:nvPr/>
              </p:nvGrpSpPr>
              <p:grpSpPr bwMode="gray">
                <a:xfrm>
                  <a:off x="546523" y="2673350"/>
                  <a:ext cx="402431" cy="417618"/>
                  <a:chOff x="546523" y="2673350"/>
                  <a:chExt cx="402431" cy="417618"/>
                </a:xfrm>
              </p:grpSpPr>
              <p:sp>
                <p:nvSpPr>
                  <p:cNvPr id="656" name="Rectangle 5"/>
                  <p:cNvSpPr>
                    <a:spLocks noChangeArrowheads="1"/>
                  </p:cNvSpPr>
                  <p:nvPr/>
                </p:nvSpPr>
                <p:spPr bwMode="gray">
                  <a:xfrm>
                    <a:off x="593166" y="3068189"/>
                    <a:ext cx="59659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57" name="Rectangle 6"/>
                  <p:cNvSpPr>
                    <a:spLocks noChangeArrowheads="1"/>
                  </p:cNvSpPr>
                  <p:nvPr/>
                </p:nvSpPr>
                <p:spPr bwMode="gray">
                  <a:xfrm>
                    <a:off x="843736" y="3068189"/>
                    <a:ext cx="58575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58" name="Freeform 7"/>
                  <p:cNvSpPr>
                    <a:spLocks/>
                  </p:cNvSpPr>
                  <p:nvPr/>
                </p:nvSpPr>
                <p:spPr bwMode="gray">
                  <a:xfrm>
                    <a:off x="546523" y="2673350"/>
                    <a:ext cx="402431" cy="403516"/>
                  </a:xfrm>
                  <a:custGeom>
                    <a:avLst/>
                    <a:gdLst>
                      <a:gd name="T0" fmla="*/ 1179 w 1179"/>
                      <a:gd name="T1" fmla="*/ 1096 h 1179"/>
                      <a:gd name="T2" fmla="*/ 1096 w 1179"/>
                      <a:gd name="T3" fmla="*/ 1179 h 1179"/>
                      <a:gd name="T4" fmla="*/ 83 w 1179"/>
                      <a:gd name="T5" fmla="*/ 1179 h 1179"/>
                      <a:gd name="T6" fmla="*/ 0 w 1179"/>
                      <a:gd name="T7" fmla="*/ 1096 h 1179"/>
                      <a:gd name="T8" fmla="*/ 0 w 1179"/>
                      <a:gd name="T9" fmla="*/ 83 h 1179"/>
                      <a:gd name="T10" fmla="*/ 83 w 1179"/>
                      <a:gd name="T11" fmla="*/ 0 h 1179"/>
                      <a:gd name="T12" fmla="*/ 1096 w 1179"/>
                      <a:gd name="T13" fmla="*/ 0 h 1179"/>
                      <a:gd name="T14" fmla="*/ 1179 w 1179"/>
                      <a:gd name="T15" fmla="*/ 83 h 1179"/>
                      <a:gd name="T16" fmla="*/ 1179 w 1179"/>
                      <a:gd name="T17" fmla="*/ 1096 h 1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79" h="1179">
                        <a:moveTo>
                          <a:pt x="1179" y="1096"/>
                        </a:moveTo>
                        <a:cubicBezTo>
                          <a:pt x="1179" y="1142"/>
                          <a:pt x="1142" y="1179"/>
                          <a:pt x="1096" y="1179"/>
                        </a:cubicBezTo>
                        <a:cubicBezTo>
                          <a:pt x="83" y="1179"/>
                          <a:pt x="83" y="1179"/>
                          <a:pt x="83" y="1179"/>
                        </a:cubicBezTo>
                        <a:cubicBezTo>
                          <a:pt x="37" y="1179"/>
                          <a:pt x="0" y="1142"/>
                          <a:pt x="0" y="1096"/>
                        </a:cubicBezTo>
                        <a:cubicBezTo>
                          <a:pt x="0" y="83"/>
                          <a:pt x="0" y="83"/>
                          <a:pt x="0" y="83"/>
                        </a:cubicBezTo>
                        <a:cubicBezTo>
                          <a:pt x="0" y="37"/>
                          <a:pt x="37" y="0"/>
                          <a:pt x="83" y="0"/>
                        </a:cubicBezTo>
                        <a:cubicBezTo>
                          <a:pt x="1096" y="0"/>
                          <a:pt x="1096" y="0"/>
                          <a:pt x="1096" y="0"/>
                        </a:cubicBezTo>
                        <a:cubicBezTo>
                          <a:pt x="1142" y="0"/>
                          <a:pt x="1179" y="37"/>
                          <a:pt x="1179" y="83"/>
                        </a:cubicBezTo>
                        <a:lnTo>
                          <a:pt x="1179" y="109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649" name="Group 648"/>
                <p:cNvGrpSpPr/>
                <p:nvPr/>
              </p:nvGrpSpPr>
              <p:grpSpPr bwMode="gray">
                <a:xfrm>
                  <a:off x="584488" y="2712110"/>
                  <a:ext cx="326501" cy="326501"/>
                  <a:chOff x="584488" y="2712110"/>
                  <a:chExt cx="326501" cy="326501"/>
                </a:xfrm>
                <a:solidFill>
                  <a:schemeClr val="bg1"/>
                </a:solidFill>
              </p:grpSpPr>
              <p:sp>
                <p:nvSpPr>
                  <p:cNvPr id="650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683673" y="2846364"/>
                    <a:ext cx="56405" cy="5640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651" name="Group 650"/>
                  <p:cNvGrpSpPr/>
                  <p:nvPr/>
                </p:nvGrpSpPr>
                <p:grpSpPr bwMode="gray">
                  <a:xfrm>
                    <a:off x="831951" y="2828097"/>
                    <a:ext cx="48811" cy="92938"/>
                    <a:chOff x="491545" y="2913064"/>
                    <a:chExt cx="71436" cy="136016"/>
                  </a:xfrm>
                  <a:grpFill/>
                </p:grpSpPr>
                <p:sp>
                  <p:nvSpPr>
                    <p:cNvPr id="654" name="Freeform 14"/>
                    <p:cNvSpPr>
                      <a:spLocks/>
                    </p:cNvSpPr>
                    <p:nvPr/>
                  </p:nvSpPr>
                  <p:spPr bwMode="gray">
                    <a:xfrm>
                      <a:off x="491545" y="2913064"/>
                      <a:ext cx="71436" cy="71436"/>
                    </a:xfrm>
                    <a:custGeom>
                      <a:avLst/>
                      <a:gdLst>
                        <a:gd name="T0" fmla="*/ 88 w 107"/>
                        <a:gd name="T1" fmla="*/ 88 h 107"/>
                        <a:gd name="T2" fmla="*/ 19 w 107"/>
                        <a:gd name="T3" fmla="*/ 88 h 107"/>
                        <a:gd name="T4" fmla="*/ 19 w 107"/>
                        <a:gd name="T5" fmla="*/ 19 h 107"/>
                        <a:gd name="T6" fmla="*/ 88 w 107"/>
                        <a:gd name="T7" fmla="*/ 19 h 107"/>
                        <a:gd name="T8" fmla="*/ 88 w 107"/>
                        <a:gd name="T9" fmla="*/ 88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7" h="107">
                          <a:moveTo>
                            <a:pt x="88" y="88"/>
                          </a:moveTo>
                          <a:cubicBezTo>
                            <a:pt x="69" y="107"/>
                            <a:pt x="38" y="107"/>
                            <a:pt x="19" y="88"/>
                          </a:cubicBezTo>
                          <a:cubicBezTo>
                            <a:pt x="0" y="69"/>
                            <a:pt x="0" y="38"/>
                            <a:pt x="19" y="19"/>
                          </a:cubicBezTo>
                          <a:cubicBezTo>
                            <a:pt x="38" y="0"/>
                            <a:pt x="69" y="0"/>
                            <a:pt x="88" y="19"/>
                          </a:cubicBezTo>
                          <a:cubicBezTo>
                            <a:pt x="107" y="38"/>
                            <a:pt x="107" y="69"/>
                            <a:pt x="88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655" name="Rectangle: Rounded Corners 654"/>
                    <p:cNvSpPr/>
                    <p:nvPr/>
                  </p:nvSpPr>
                  <p:spPr bwMode="gray">
                    <a:xfrm>
                      <a:off x="512318" y="2941313"/>
                      <a:ext cx="27432" cy="10776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652" name="Frame 651"/>
                  <p:cNvSpPr/>
                  <p:nvPr/>
                </p:nvSpPr>
                <p:spPr bwMode="gray">
                  <a:xfrm>
                    <a:off x="584488" y="2712110"/>
                    <a:ext cx="326501" cy="326501"/>
                  </a:xfrm>
                  <a:prstGeom prst="frame">
                    <a:avLst>
                      <a:gd name="adj1" fmla="val 3032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53" name="Circle: Hollow 652"/>
                  <p:cNvSpPr/>
                  <p:nvPr/>
                </p:nvSpPr>
                <p:spPr bwMode="gray">
                  <a:xfrm>
                    <a:off x="658182" y="2820873"/>
                    <a:ext cx="107388" cy="107388"/>
                  </a:xfrm>
                  <a:prstGeom prst="donut">
                    <a:avLst>
                      <a:gd name="adj" fmla="val 9848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608" name="Group 607"/>
              <p:cNvGrpSpPr/>
              <p:nvPr/>
            </p:nvGrpSpPr>
            <p:grpSpPr bwMode="gray">
              <a:xfrm>
                <a:off x="2068508" y="2968667"/>
                <a:ext cx="267369" cy="277459"/>
                <a:chOff x="546523" y="2673350"/>
                <a:chExt cx="402431" cy="417618"/>
              </a:xfrm>
            </p:grpSpPr>
            <p:sp>
              <p:nvSpPr>
                <p:cNvPr id="635" name="AutoShape 3"/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546523" y="2673350"/>
                  <a:ext cx="402431" cy="417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636" name="Group 635"/>
                <p:cNvGrpSpPr/>
                <p:nvPr/>
              </p:nvGrpSpPr>
              <p:grpSpPr bwMode="gray">
                <a:xfrm>
                  <a:off x="546523" y="2673350"/>
                  <a:ext cx="402431" cy="417618"/>
                  <a:chOff x="546523" y="2673350"/>
                  <a:chExt cx="402431" cy="417618"/>
                </a:xfrm>
              </p:grpSpPr>
              <p:sp>
                <p:nvSpPr>
                  <p:cNvPr id="644" name="Rectangle 5"/>
                  <p:cNvSpPr>
                    <a:spLocks noChangeArrowheads="1"/>
                  </p:cNvSpPr>
                  <p:nvPr/>
                </p:nvSpPr>
                <p:spPr bwMode="gray">
                  <a:xfrm>
                    <a:off x="593166" y="3068189"/>
                    <a:ext cx="59659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45" name="Rectangle 6"/>
                  <p:cNvSpPr>
                    <a:spLocks noChangeArrowheads="1"/>
                  </p:cNvSpPr>
                  <p:nvPr/>
                </p:nvSpPr>
                <p:spPr bwMode="gray">
                  <a:xfrm>
                    <a:off x="843736" y="3068189"/>
                    <a:ext cx="58575" cy="2277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46" name="Freeform 7"/>
                  <p:cNvSpPr>
                    <a:spLocks/>
                  </p:cNvSpPr>
                  <p:nvPr/>
                </p:nvSpPr>
                <p:spPr bwMode="gray">
                  <a:xfrm>
                    <a:off x="546523" y="2673350"/>
                    <a:ext cx="402431" cy="403516"/>
                  </a:xfrm>
                  <a:custGeom>
                    <a:avLst/>
                    <a:gdLst>
                      <a:gd name="T0" fmla="*/ 1179 w 1179"/>
                      <a:gd name="T1" fmla="*/ 1096 h 1179"/>
                      <a:gd name="T2" fmla="*/ 1096 w 1179"/>
                      <a:gd name="T3" fmla="*/ 1179 h 1179"/>
                      <a:gd name="T4" fmla="*/ 83 w 1179"/>
                      <a:gd name="T5" fmla="*/ 1179 h 1179"/>
                      <a:gd name="T6" fmla="*/ 0 w 1179"/>
                      <a:gd name="T7" fmla="*/ 1096 h 1179"/>
                      <a:gd name="T8" fmla="*/ 0 w 1179"/>
                      <a:gd name="T9" fmla="*/ 83 h 1179"/>
                      <a:gd name="T10" fmla="*/ 83 w 1179"/>
                      <a:gd name="T11" fmla="*/ 0 h 1179"/>
                      <a:gd name="T12" fmla="*/ 1096 w 1179"/>
                      <a:gd name="T13" fmla="*/ 0 h 1179"/>
                      <a:gd name="T14" fmla="*/ 1179 w 1179"/>
                      <a:gd name="T15" fmla="*/ 83 h 1179"/>
                      <a:gd name="T16" fmla="*/ 1179 w 1179"/>
                      <a:gd name="T17" fmla="*/ 1096 h 1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79" h="1179">
                        <a:moveTo>
                          <a:pt x="1179" y="1096"/>
                        </a:moveTo>
                        <a:cubicBezTo>
                          <a:pt x="1179" y="1142"/>
                          <a:pt x="1142" y="1179"/>
                          <a:pt x="1096" y="1179"/>
                        </a:cubicBezTo>
                        <a:cubicBezTo>
                          <a:pt x="83" y="1179"/>
                          <a:pt x="83" y="1179"/>
                          <a:pt x="83" y="1179"/>
                        </a:cubicBezTo>
                        <a:cubicBezTo>
                          <a:pt x="37" y="1179"/>
                          <a:pt x="0" y="1142"/>
                          <a:pt x="0" y="1096"/>
                        </a:cubicBezTo>
                        <a:cubicBezTo>
                          <a:pt x="0" y="83"/>
                          <a:pt x="0" y="83"/>
                          <a:pt x="0" y="83"/>
                        </a:cubicBezTo>
                        <a:cubicBezTo>
                          <a:pt x="0" y="37"/>
                          <a:pt x="37" y="0"/>
                          <a:pt x="83" y="0"/>
                        </a:cubicBezTo>
                        <a:cubicBezTo>
                          <a:pt x="1096" y="0"/>
                          <a:pt x="1096" y="0"/>
                          <a:pt x="1096" y="0"/>
                        </a:cubicBezTo>
                        <a:cubicBezTo>
                          <a:pt x="1142" y="0"/>
                          <a:pt x="1179" y="37"/>
                          <a:pt x="1179" y="83"/>
                        </a:cubicBezTo>
                        <a:lnTo>
                          <a:pt x="1179" y="109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637" name="Group 636"/>
                <p:cNvGrpSpPr/>
                <p:nvPr/>
              </p:nvGrpSpPr>
              <p:grpSpPr bwMode="gray">
                <a:xfrm>
                  <a:off x="584488" y="2712110"/>
                  <a:ext cx="326501" cy="326501"/>
                  <a:chOff x="584488" y="2712110"/>
                  <a:chExt cx="326501" cy="326501"/>
                </a:xfrm>
                <a:solidFill>
                  <a:schemeClr val="bg1"/>
                </a:solidFill>
              </p:grpSpPr>
              <p:sp>
                <p:nvSpPr>
                  <p:cNvPr id="638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683673" y="2846364"/>
                    <a:ext cx="56405" cy="5640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639" name="Group 638"/>
                  <p:cNvGrpSpPr/>
                  <p:nvPr/>
                </p:nvGrpSpPr>
                <p:grpSpPr bwMode="gray">
                  <a:xfrm>
                    <a:off x="831951" y="2828097"/>
                    <a:ext cx="48811" cy="92938"/>
                    <a:chOff x="491545" y="2913064"/>
                    <a:chExt cx="71436" cy="136016"/>
                  </a:xfrm>
                  <a:grpFill/>
                </p:grpSpPr>
                <p:sp>
                  <p:nvSpPr>
                    <p:cNvPr id="642" name="Freeform 14"/>
                    <p:cNvSpPr>
                      <a:spLocks/>
                    </p:cNvSpPr>
                    <p:nvPr/>
                  </p:nvSpPr>
                  <p:spPr bwMode="gray">
                    <a:xfrm>
                      <a:off x="491545" y="2913064"/>
                      <a:ext cx="71436" cy="71436"/>
                    </a:xfrm>
                    <a:custGeom>
                      <a:avLst/>
                      <a:gdLst>
                        <a:gd name="T0" fmla="*/ 88 w 107"/>
                        <a:gd name="T1" fmla="*/ 88 h 107"/>
                        <a:gd name="T2" fmla="*/ 19 w 107"/>
                        <a:gd name="T3" fmla="*/ 88 h 107"/>
                        <a:gd name="T4" fmla="*/ 19 w 107"/>
                        <a:gd name="T5" fmla="*/ 19 h 107"/>
                        <a:gd name="T6" fmla="*/ 88 w 107"/>
                        <a:gd name="T7" fmla="*/ 19 h 107"/>
                        <a:gd name="T8" fmla="*/ 88 w 107"/>
                        <a:gd name="T9" fmla="*/ 88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7" h="107">
                          <a:moveTo>
                            <a:pt x="88" y="88"/>
                          </a:moveTo>
                          <a:cubicBezTo>
                            <a:pt x="69" y="107"/>
                            <a:pt x="38" y="107"/>
                            <a:pt x="19" y="88"/>
                          </a:cubicBezTo>
                          <a:cubicBezTo>
                            <a:pt x="0" y="69"/>
                            <a:pt x="0" y="38"/>
                            <a:pt x="19" y="19"/>
                          </a:cubicBezTo>
                          <a:cubicBezTo>
                            <a:pt x="38" y="0"/>
                            <a:pt x="69" y="0"/>
                            <a:pt x="88" y="19"/>
                          </a:cubicBezTo>
                          <a:cubicBezTo>
                            <a:pt x="107" y="38"/>
                            <a:pt x="107" y="69"/>
                            <a:pt x="88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643" name="Rectangle: Rounded Corners 642"/>
                    <p:cNvSpPr/>
                    <p:nvPr/>
                  </p:nvSpPr>
                  <p:spPr bwMode="gray">
                    <a:xfrm>
                      <a:off x="512318" y="2941313"/>
                      <a:ext cx="27432" cy="10776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640" name="Frame 639"/>
                  <p:cNvSpPr/>
                  <p:nvPr/>
                </p:nvSpPr>
                <p:spPr bwMode="gray">
                  <a:xfrm>
                    <a:off x="584488" y="2712110"/>
                    <a:ext cx="326501" cy="326501"/>
                  </a:xfrm>
                  <a:prstGeom prst="frame">
                    <a:avLst>
                      <a:gd name="adj1" fmla="val 3032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41" name="Circle: Hollow 640"/>
                  <p:cNvSpPr/>
                  <p:nvPr/>
                </p:nvSpPr>
                <p:spPr bwMode="gray">
                  <a:xfrm>
                    <a:off x="658182" y="2820873"/>
                    <a:ext cx="107388" cy="107388"/>
                  </a:xfrm>
                  <a:prstGeom prst="donut">
                    <a:avLst>
                      <a:gd name="adj" fmla="val 9848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623" name="AutoShape 3"/>
              <p:cNvSpPr>
                <a:spLocks noChangeAspect="1" noChangeArrowheads="1" noTextEdit="1"/>
              </p:cNvSpPr>
              <p:nvPr/>
            </p:nvSpPr>
            <p:spPr bwMode="gray">
              <a:xfrm>
                <a:off x="2386553" y="2968667"/>
                <a:ext cx="267369" cy="277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642732"/>
                <a:endParaRPr lang="en-US" sz="1757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624" name="Group 623"/>
              <p:cNvGrpSpPr/>
              <p:nvPr/>
            </p:nvGrpSpPr>
            <p:grpSpPr bwMode="gray">
              <a:xfrm>
                <a:off x="2386553" y="2968667"/>
                <a:ext cx="267369" cy="277459"/>
                <a:chOff x="546523" y="2673350"/>
                <a:chExt cx="402431" cy="417618"/>
              </a:xfrm>
            </p:grpSpPr>
            <p:sp>
              <p:nvSpPr>
                <p:cNvPr id="632" name="Rectangle 5"/>
                <p:cNvSpPr>
                  <a:spLocks noChangeArrowheads="1"/>
                </p:cNvSpPr>
                <p:nvPr/>
              </p:nvSpPr>
              <p:spPr bwMode="gray">
                <a:xfrm>
                  <a:off x="593166" y="3068189"/>
                  <a:ext cx="59659" cy="2277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33" name="Rectangle 6"/>
                <p:cNvSpPr>
                  <a:spLocks noChangeArrowheads="1"/>
                </p:cNvSpPr>
                <p:nvPr/>
              </p:nvSpPr>
              <p:spPr bwMode="gray">
                <a:xfrm>
                  <a:off x="843736" y="3068189"/>
                  <a:ext cx="58575" cy="2277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34" name="Freeform 7"/>
                <p:cNvSpPr>
                  <a:spLocks/>
                </p:cNvSpPr>
                <p:nvPr/>
              </p:nvSpPr>
              <p:spPr bwMode="gray">
                <a:xfrm>
                  <a:off x="546523" y="2673350"/>
                  <a:ext cx="402431" cy="403516"/>
                </a:xfrm>
                <a:custGeom>
                  <a:avLst/>
                  <a:gdLst>
                    <a:gd name="T0" fmla="*/ 1179 w 1179"/>
                    <a:gd name="T1" fmla="*/ 1096 h 1179"/>
                    <a:gd name="T2" fmla="*/ 1096 w 1179"/>
                    <a:gd name="T3" fmla="*/ 1179 h 1179"/>
                    <a:gd name="T4" fmla="*/ 83 w 1179"/>
                    <a:gd name="T5" fmla="*/ 1179 h 1179"/>
                    <a:gd name="T6" fmla="*/ 0 w 1179"/>
                    <a:gd name="T7" fmla="*/ 1096 h 1179"/>
                    <a:gd name="T8" fmla="*/ 0 w 1179"/>
                    <a:gd name="T9" fmla="*/ 83 h 1179"/>
                    <a:gd name="T10" fmla="*/ 83 w 1179"/>
                    <a:gd name="T11" fmla="*/ 0 h 1179"/>
                    <a:gd name="T12" fmla="*/ 1096 w 1179"/>
                    <a:gd name="T13" fmla="*/ 0 h 1179"/>
                    <a:gd name="T14" fmla="*/ 1179 w 1179"/>
                    <a:gd name="T15" fmla="*/ 83 h 1179"/>
                    <a:gd name="T16" fmla="*/ 1179 w 1179"/>
                    <a:gd name="T17" fmla="*/ 1096 h 1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9" h="1179">
                      <a:moveTo>
                        <a:pt x="1179" y="1096"/>
                      </a:moveTo>
                      <a:cubicBezTo>
                        <a:pt x="1179" y="1142"/>
                        <a:pt x="1142" y="1179"/>
                        <a:pt x="1096" y="1179"/>
                      </a:cubicBezTo>
                      <a:cubicBezTo>
                        <a:pt x="83" y="1179"/>
                        <a:pt x="83" y="1179"/>
                        <a:pt x="83" y="1179"/>
                      </a:cubicBezTo>
                      <a:cubicBezTo>
                        <a:pt x="37" y="1179"/>
                        <a:pt x="0" y="1142"/>
                        <a:pt x="0" y="1096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37"/>
                        <a:pt x="37" y="0"/>
                        <a:pt x="83" y="0"/>
                      </a:cubicBezTo>
                      <a:cubicBezTo>
                        <a:pt x="1096" y="0"/>
                        <a:pt x="1096" y="0"/>
                        <a:pt x="1096" y="0"/>
                      </a:cubicBezTo>
                      <a:cubicBezTo>
                        <a:pt x="1142" y="0"/>
                        <a:pt x="1179" y="37"/>
                        <a:pt x="1179" y="83"/>
                      </a:cubicBezTo>
                      <a:lnTo>
                        <a:pt x="1179" y="109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625" name="Group 624"/>
              <p:cNvGrpSpPr/>
              <p:nvPr/>
            </p:nvGrpSpPr>
            <p:grpSpPr bwMode="gray">
              <a:xfrm>
                <a:off x="2411776" y="2994419"/>
                <a:ext cx="216922" cy="216922"/>
                <a:chOff x="584488" y="2712110"/>
                <a:chExt cx="326501" cy="326501"/>
              </a:xfrm>
              <a:solidFill>
                <a:schemeClr val="bg1"/>
              </a:solidFill>
            </p:grpSpPr>
            <p:sp>
              <p:nvSpPr>
                <p:cNvPr id="626" name="Oval 21"/>
                <p:cNvSpPr>
                  <a:spLocks noChangeArrowheads="1"/>
                </p:cNvSpPr>
                <p:nvPr/>
              </p:nvSpPr>
              <p:spPr bwMode="gray">
                <a:xfrm>
                  <a:off x="683673" y="2846364"/>
                  <a:ext cx="56405" cy="5640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627" name="Group 626"/>
                <p:cNvGrpSpPr/>
                <p:nvPr/>
              </p:nvGrpSpPr>
              <p:grpSpPr bwMode="gray">
                <a:xfrm>
                  <a:off x="831951" y="2828097"/>
                  <a:ext cx="48811" cy="92938"/>
                  <a:chOff x="491545" y="2913064"/>
                  <a:chExt cx="71436" cy="136016"/>
                </a:xfrm>
                <a:grpFill/>
              </p:grpSpPr>
              <p:sp>
                <p:nvSpPr>
                  <p:cNvPr id="630" name="Freeform 14"/>
                  <p:cNvSpPr>
                    <a:spLocks/>
                  </p:cNvSpPr>
                  <p:nvPr/>
                </p:nvSpPr>
                <p:spPr bwMode="gray">
                  <a:xfrm>
                    <a:off x="491545" y="2913064"/>
                    <a:ext cx="71436" cy="71436"/>
                  </a:xfrm>
                  <a:custGeom>
                    <a:avLst/>
                    <a:gdLst>
                      <a:gd name="T0" fmla="*/ 88 w 107"/>
                      <a:gd name="T1" fmla="*/ 88 h 107"/>
                      <a:gd name="T2" fmla="*/ 19 w 107"/>
                      <a:gd name="T3" fmla="*/ 88 h 107"/>
                      <a:gd name="T4" fmla="*/ 19 w 107"/>
                      <a:gd name="T5" fmla="*/ 19 h 107"/>
                      <a:gd name="T6" fmla="*/ 88 w 107"/>
                      <a:gd name="T7" fmla="*/ 19 h 107"/>
                      <a:gd name="T8" fmla="*/ 88 w 107"/>
                      <a:gd name="T9" fmla="*/ 88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7" h="107">
                        <a:moveTo>
                          <a:pt x="88" y="88"/>
                        </a:moveTo>
                        <a:cubicBezTo>
                          <a:pt x="69" y="107"/>
                          <a:pt x="38" y="107"/>
                          <a:pt x="19" y="88"/>
                        </a:cubicBezTo>
                        <a:cubicBezTo>
                          <a:pt x="0" y="69"/>
                          <a:pt x="0" y="38"/>
                          <a:pt x="19" y="19"/>
                        </a:cubicBezTo>
                        <a:cubicBezTo>
                          <a:pt x="38" y="0"/>
                          <a:pt x="69" y="0"/>
                          <a:pt x="88" y="19"/>
                        </a:cubicBezTo>
                        <a:cubicBezTo>
                          <a:pt x="107" y="38"/>
                          <a:pt x="107" y="69"/>
                          <a:pt x="88" y="8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31" name="Rectangle: Rounded Corners 630"/>
                  <p:cNvSpPr/>
                  <p:nvPr/>
                </p:nvSpPr>
                <p:spPr bwMode="gray">
                  <a:xfrm>
                    <a:off x="512318" y="2941313"/>
                    <a:ext cx="27432" cy="10776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628" name="Frame 627"/>
                <p:cNvSpPr/>
                <p:nvPr/>
              </p:nvSpPr>
              <p:spPr bwMode="gray">
                <a:xfrm>
                  <a:off x="584488" y="2712110"/>
                  <a:ext cx="326501" cy="326501"/>
                </a:xfrm>
                <a:prstGeom prst="frame">
                  <a:avLst>
                    <a:gd name="adj1" fmla="val 3032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29" name="Circle: Hollow 628"/>
                <p:cNvSpPr/>
                <p:nvPr/>
              </p:nvSpPr>
              <p:spPr bwMode="gray">
                <a:xfrm>
                  <a:off x="658182" y="2820873"/>
                  <a:ext cx="107388" cy="107388"/>
                </a:xfrm>
                <a:prstGeom prst="donut">
                  <a:avLst>
                    <a:gd name="adj" fmla="val 9848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2732"/>
                  <a:endParaRPr lang="en-US" sz="1757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715" name="Group 714"/>
              <p:cNvGrpSpPr/>
              <p:nvPr/>
            </p:nvGrpSpPr>
            <p:grpSpPr bwMode="gray">
              <a:xfrm>
                <a:off x="2704597" y="2968667"/>
                <a:ext cx="263176" cy="274320"/>
                <a:chOff x="3721191" y="2968667"/>
                <a:chExt cx="263176" cy="274320"/>
              </a:xfrm>
            </p:grpSpPr>
            <p:grpSp>
              <p:nvGrpSpPr>
                <p:cNvPr id="713" name="Group 712"/>
                <p:cNvGrpSpPr>
                  <a:grpSpLocks noChangeAspect="1"/>
                </p:cNvGrpSpPr>
                <p:nvPr/>
              </p:nvGrpSpPr>
              <p:grpSpPr bwMode="gray">
                <a:xfrm>
                  <a:off x="3721191" y="2968667"/>
                  <a:ext cx="263176" cy="274320"/>
                  <a:chOff x="3898900" y="2854325"/>
                  <a:chExt cx="487363" cy="508001"/>
                </a:xfrm>
              </p:grpSpPr>
              <p:sp>
                <p:nvSpPr>
                  <p:cNvPr id="710" name="AutoShape 28"/>
                  <p:cNvSpPr>
                    <a:spLocks noChangeAspect="1" noChangeArrowheads="1" noTextEdit="1"/>
                  </p:cNvSpPr>
                  <p:nvPr/>
                </p:nvSpPr>
                <p:spPr bwMode="gray">
                  <a:xfrm>
                    <a:off x="3898900" y="2854325"/>
                    <a:ext cx="482600" cy="50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711" name="Freeform 30"/>
                  <p:cNvSpPr>
                    <a:spLocks/>
                  </p:cNvSpPr>
                  <p:nvPr/>
                </p:nvSpPr>
                <p:spPr bwMode="gray">
                  <a:xfrm>
                    <a:off x="3898900" y="2859088"/>
                    <a:ext cx="365125" cy="503238"/>
                  </a:xfrm>
                  <a:custGeom>
                    <a:avLst/>
                    <a:gdLst>
                      <a:gd name="T0" fmla="*/ 8 w 84"/>
                      <a:gd name="T1" fmla="*/ 0 h 116"/>
                      <a:gd name="T2" fmla="*/ 0 w 84"/>
                      <a:gd name="T3" fmla="*/ 8 h 116"/>
                      <a:gd name="T4" fmla="*/ 0 w 84"/>
                      <a:gd name="T5" fmla="*/ 104 h 116"/>
                      <a:gd name="T6" fmla="*/ 8 w 84"/>
                      <a:gd name="T7" fmla="*/ 112 h 116"/>
                      <a:gd name="T8" fmla="*/ 12 w 84"/>
                      <a:gd name="T9" fmla="*/ 112 h 116"/>
                      <a:gd name="T10" fmla="*/ 12 w 84"/>
                      <a:gd name="T11" fmla="*/ 116 h 116"/>
                      <a:gd name="T12" fmla="*/ 28 w 84"/>
                      <a:gd name="T13" fmla="*/ 116 h 116"/>
                      <a:gd name="T14" fmla="*/ 28 w 84"/>
                      <a:gd name="T15" fmla="*/ 112 h 116"/>
                      <a:gd name="T16" fmla="*/ 80 w 84"/>
                      <a:gd name="T17" fmla="*/ 112 h 116"/>
                      <a:gd name="T18" fmla="*/ 80 w 84"/>
                      <a:gd name="T19" fmla="*/ 116 h 116"/>
                      <a:gd name="T20" fmla="*/ 84 w 84"/>
                      <a:gd name="T21" fmla="*/ 116 h 116"/>
                      <a:gd name="T22" fmla="*/ 84 w 84"/>
                      <a:gd name="T23" fmla="*/ 0 h 116"/>
                      <a:gd name="T24" fmla="*/ 8 w 84"/>
                      <a:gd name="T25" fmla="*/ 0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4" h="116">
                        <a:moveTo>
                          <a:pt x="8" y="0"/>
                        </a:moveTo>
                        <a:cubicBezTo>
                          <a:pt x="3" y="0"/>
                          <a:pt x="0" y="4"/>
                          <a:pt x="0" y="8"/>
                        </a:cubicBezTo>
                        <a:cubicBezTo>
                          <a:pt x="0" y="8"/>
                          <a:pt x="0" y="8"/>
                          <a:pt x="0" y="104"/>
                        </a:cubicBezTo>
                        <a:cubicBezTo>
                          <a:pt x="0" y="108"/>
                          <a:pt x="3" y="112"/>
                          <a:pt x="8" y="112"/>
                        </a:cubicBezTo>
                        <a:cubicBezTo>
                          <a:pt x="8" y="112"/>
                          <a:pt x="8" y="112"/>
                          <a:pt x="12" y="112"/>
                        </a:cubicBezTo>
                        <a:cubicBezTo>
                          <a:pt x="12" y="116"/>
                          <a:pt x="12" y="116"/>
                          <a:pt x="12" y="116"/>
                        </a:cubicBezTo>
                        <a:cubicBezTo>
                          <a:pt x="28" y="116"/>
                          <a:pt x="28" y="116"/>
                          <a:pt x="28" y="116"/>
                        </a:cubicBezTo>
                        <a:cubicBezTo>
                          <a:pt x="28" y="112"/>
                          <a:pt x="28" y="112"/>
                          <a:pt x="28" y="112"/>
                        </a:cubicBezTo>
                        <a:cubicBezTo>
                          <a:pt x="38" y="112"/>
                          <a:pt x="55" y="112"/>
                          <a:pt x="80" y="112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4" y="116"/>
                          <a:pt x="84" y="116"/>
                          <a:pt x="84" y="116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70" y="0"/>
                          <a:pt x="47" y="0"/>
                          <a:pt x="8" y="0"/>
                        </a:cubicBezTo>
                        <a:close/>
                      </a:path>
                    </a:pathLst>
                  </a:custGeom>
                  <a:solidFill>
                    <a:srgbClr val="367EB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712" name="Freeform 31"/>
                  <p:cNvSpPr>
                    <a:spLocks/>
                  </p:cNvSpPr>
                  <p:nvPr/>
                </p:nvSpPr>
                <p:spPr bwMode="gray">
                  <a:xfrm>
                    <a:off x="4264025" y="2859088"/>
                    <a:ext cx="122238" cy="503238"/>
                  </a:xfrm>
                  <a:custGeom>
                    <a:avLst/>
                    <a:gdLst>
                      <a:gd name="T0" fmla="*/ 20 w 28"/>
                      <a:gd name="T1" fmla="*/ 0 h 116"/>
                      <a:gd name="T2" fmla="*/ 0 w 28"/>
                      <a:gd name="T3" fmla="*/ 0 h 116"/>
                      <a:gd name="T4" fmla="*/ 0 w 28"/>
                      <a:gd name="T5" fmla="*/ 116 h 116"/>
                      <a:gd name="T6" fmla="*/ 12 w 28"/>
                      <a:gd name="T7" fmla="*/ 116 h 116"/>
                      <a:gd name="T8" fmla="*/ 12 w 28"/>
                      <a:gd name="T9" fmla="*/ 112 h 116"/>
                      <a:gd name="T10" fmla="*/ 20 w 28"/>
                      <a:gd name="T11" fmla="*/ 112 h 116"/>
                      <a:gd name="T12" fmla="*/ 28 w 28"/>
                      <a:gd name="T13" fmla="*/ 104 h 116"/>
                      <a:gd name="T14" fmla="*/ 28 w 28"/>
                      <a:gd name="T15" fmla="*/ 8 h 116"/>
                      <a:gd name="T16" fmla="*/ 20 w 28"/>
                      <a:gd name="T17" fmla="*/ 0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" h="116">
                        <a:moveTo>
                          <a:pt x="20" y="0"/>
                        </a:moveTo>
                        <a:cubicBezTo>
                          <a:pt x="20" y="0"/>
                          <a:pt x="20" y="0"/>
                          <a:pt x="0" y="0"/>
                        </a:cubicBezTo>
                        <a:cubicBezTo>
                          <a:pt x="0" y="116"/>
                          <a:pt x="0" y="116"/>
                          <a:pt x="0" y="116"/>
                        </a:cubicBezTo>
                        <a:cubicBezTo>
                          <a:pt x="12" y="116"/>
                          <a:pt x="12" y="116"/>
                          <a:pt x="12" y="116"/>
                        </a:cubicBezTo>
                        <a:cubicBezTo>
                          <a:pt x="12" y="112"/>
                          <a:pt x="12" y="112"/>
                          <a:pt x="12" y="112"/>
                        </a:cubicBezTo>
                        <a:cubicBezTo>
                          <a:pt x="14" y="112"/>
                          <a:pt x="17" y="112"/>
                          <a:pt x="20" y="112"/>
                        </a:cubicBezTo>
                        <a:cubicBezTo>
                          <a:pt x="24" y="112"/>
                          <a:pt x="28" y="108"/>
                          <a:pt x="28" y="104"/>
                        </a:cubicBezTo>
                        <a:cubicBezTo>
                          <a:pt x="28" y="8"/>
                          <a:pt x="28" y="8"/>
                          <a:pt x="28" y="8"/>
                        </a:cubicBezTo>
                        <a:cubicBezTo>
                          <a:pt x="28" y="4"/>
                          <a:pt x="24" y="0"/>
                          <a:pt x="2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714" name="Group 713"/>
                <p:cNvGrpSpPr/>
                <p:nvPr/>
              </p:nvGrpSpPr>
              <p:grpSpPr bwMode="gray">
                <a:xfrm>
                  <a:off x="3746345" y="2994419"/>
                  <a:ext cx="216922" cy="216922"/>
                  <a:chOff x="3452623" y="2994419"/>
                  <a:chExt cx="216922" cy="216922"/>
                </a:xfrm>
              </p:grpSpPr>
              <p:sp>
                <p:nvSpPr>
                  <p:cNvPr id="614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3518520" y="3083615"/>
                    <a:ext cx="37475" cy="374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615" name="Group 614"/>
                  <p:cNvGrpSpPr/>
                  <p:nvPr/>
                </p:nvGrpSpPr>
                <p:grpSpPr bwMode="gray">
                  <a:xfrm>
                    <a:off x="3617033" y="3071475"/>
                    <a:ext cx="32429" cy="61752"/>
                    <a:chOff x="491545" y="2913053"/>
                    <a:chExt cx="71436" cy="136027"/>
                  </a:xfrm>
                  <a:solidFill>
                    <a:schemeClr val="bg1"/>
                  </a:solidFill>
                </p:grpSpPr>
                <p:sp>
                  <p:nvSpPr>
                    <p:cNvPr id="618" name="Freeform 14"/>
                    <p:cNvSpPr>
                      <a:spLocks/>
                    </p:cNvSpPr>
                    <p:nvPr/>
                  </p:nvSpPr>
                  <p:spPr bwMode="gray">
                    <a:xfrm>
                      <a:off x="491545" y="2913053"/>
                      <a:ext cx="71436" cy="71436"/>
                    </a:xfrm>
                    <a:custGeom>
                      <a:avLst/>
                      <a:gdLst>
                        <a:gd name="T0" fmla="*/ 88 w 107"/>
                        <a:gd name="T1" fmla="*/ 88 h 107"/>
                        <a:gd name="T2" fmla="*/ 19 w 107"/>
                        <a:gd name="T3" fmla="*/ 88 h 107"/>
                        <a:gd name="T4" fmla="*/ 19 w 107"/>
                        <a:gd name="T5" fmla="*/ 19 h 107"/>
                        <a:gd name="T6" fmla="*/ 88 w 107"/>
                        <a:gd name="T7" fmla="*/ 19 h 107"/>
                        <a:gd name="T8" fmla="*/ 88 w 107"/>
                        <a:gd name="T9" fmla="*/ 88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7" h="107">
                          <a:moveTo>
                            <a:pt x="88" y="88"/>
                          </a:moveTo>
                          <a:cubicBezTo>
                            <a:pt x="69" y="107"/>
                            <a:pt x="38" y="107"/>
                            <a:pt x="19" y="88"/>
                          </a:cubicBezTo>
                          <a:cubicBezTo>
                            <a:pt x="0" y="69"/>
                            <a:pt x="0" y="38"/>
                            <a:pt x="19" y="19"/>
                          </a:cubicBezTo>
                          <a:cubicBezTo>
                            <a:pt x="38" y="0"/>
                            <a:pt x="69" y="0"/>
                            <a:pt x="88" y="19"/>
                          </a:cubicBezTo>
                          <a:cubicBezTo>
                            <a:pt x="107" y="38"/>
                            <a:pt x="107" y="69"/>
                            <a:pt x="88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619" name="Rectangle: Rounded Corners 618"/>
                    <p:cNvSpPr/>
                    <p:nvPr/>
                  </p:nvSpPr>
                  <p:spPr bwMode="gray">
                    <a:xfrm>
                      <a:off x="512318" y="2941313"/>
                      <a:ext cx="27432" cy="10776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1" rIns="91440" bIns="45721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42732"/>
                      <a:endParaRPr lang="en-US" sz="1757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616" name="Frame 615"/>
                  <p:cNvSpPr/>
                  <p:nvPr/>
                </p:nvSpPr>
                <p:spPr bwMode="gray">
                  <a:xfrm>
                    <a:off x="3452623" y="2994419"/>
                    <a:ext cx="216922" cy="216922"/>
                  </a:xfrm>
                  <a:prstGeom prst="frame">
                    <a:avLst>
                      <a:gd name="adj1" fmla="val 3032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617" name="Circle: Hollow 616"/>
                  <p:cNvSpPr/>
                  <p:nvPr/>
                </p:nvSpPr>
                <p:spPr bwMode="gray">
                  <a:xfrm>
                    <a:off x="3501584" y="3066679"/>
                    <a:ext cx="71347" cy="71347"/>
                  </a:xfrm>
                  <a:prstGeom prst="donut">
                    <a:avLst>
                      <a:gd name="adj" fmla="val 9848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42732"/>
                    <a:endParaRPr lang="en-US" sz="1757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</p:grpSp>
        <p:cxnSp>
          <p:nvCxnSpPr>
            <p:cNvPr id="722" name="Straight Connector 721"/>
            <p:cNvCxnSpPr/>
            <p:nvPr/>
          </p:nvCxnSpPr>
          <p:spPr bwMode="gray">
            <a:xfrm>
              <a:off x="434958" y="4529874"/>
              <a:ext cx="2539377" cy="6879"/>
            </a:xfrm>
            <a:prstGeom prst="line">
              <a:avLst/>
            </a:prstGeom>
            <a:ln w="3175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4" name="TextBox 723"/>
            <p:cNvSpPr txBox="1"/>
            <p:nvPr/>
          </p:nvSpPr>
          <p:spPr bwMode="gray">
            <a:xfrm>
              <a:off x="385340" y="4643878"/>
              <a:ext cx="1959833" cy="2870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1" rIns="45721" rtlCol="0">
              <a:spAutoFit/>
            </a:bodyPr>
            <a:lstStyle/>
            <a:p>
              <a:pPr defTabSz="642732">
                <a:lnSpc>
                  <a:spcPct val="90000"/>
                </a:lnSpc>
                <a:spcBef>
                  <a:spcPts val="1201"/>
                </a:spcBef>
                <a:buClr>
                  <a:srgbClr val="337DBE"/>
                </a:buClr>
                <a:buSzPct val="77000"/>
              </a:pPr>
              <a:r>
                <a:rPr lang="en-US" sz="1406" b="1" dirty="0">
                  <a:solidFill>
                    <a:srgbClr val="337DBE"/>
                  </a:solidFill>
                  <a:latin typeface="Arial"/>
                </a:rPr>
                <a:t>Policyholder Surplus:</a:t>
              </a:r>
            </a:p>
          </p:txBody>
        </p:sp>
        <p:grpSp>
          <p:nvGrpSpPr>
            <p:cNvPr id="728" name="Group 727"/>
            <p:cNvGrpSpPr/>
            <p:nvPr/>
          </p:nvGrpSpPr>
          <p:grpSpPr bwMode="gray">
            <a:xfrm>
              <a:off x="415480" y="4955658"/>
              <a:ext cx="2521619" cy="588879"/>
              <a:chOff x="455236" y="4915902"/>
              <a:chExt cx="2521619" cy="588879"/>
            </a:xfrm>
          </p:grpSpPr>
          <p:sp>
            <p:nvSpPr>
              <p:cNvPr id="725" name="TextBox 724"/>
              <p:cNvSpPr txBox="1"/>
              <p:nvPr/>
            </p:nvSpPr>
            <p:spPr bwMode="gray">
              <a:xfrm>
                <a:off x="455236" y="4915902"/>
                <a:ext cx="1834799" cy="588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1" rIns="45721" rtlCol="0">
                <a:spAutoFit/>
              </a:bodyPr>
              <a:lstStyle/>
              <a:p>
                <a:pPr defTabSz="642732">
                  <a:lnSpc>
                    <a:spcPct val="90000"/>
                  </a:lnSpc>
                  <a:spcBef>
                    <a:spcPts val="1201"/>
                  </a:spcBef>
                  <a:buClr>
                    <a:srgbClr val="337DBE"/>
                  </a:buClr>
                  <a:buSzPct val="77000"/>
                </a:pPr>
                <a:r>
                  <a:rPr lang="en-US" sz="3585" b="1" dirty="0">
                    <a:solidFill>
                      <a:srgbClr val="337DBE"/>
                    </a:solidFill>
                    <a:latin typeface="Arial"/>
                  </a:rPr>
                  <a:t>$700.9B</a:t>
                </a:r>
              </a:p>
            </p:txBody>
          </p:sp>
          <p:sp>
            <p:nvSpPr>
              <p:cNvPr id="727" name="TextBox 726"/>
              <p:cNvSpPr txBox="1"/>
              <p:nvPr/>
            </p:nvSpPr>
            <p:spPr bwMode="gray">
              <a:xfrm>
                <a:off x="2480562" y="4949694"/>
                <a:ext cx="496293" cy="481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1" rIns="45721" rtlCol="0">
                <a:spAutoFit/>
              </a:bodyPr>
              <a:lstStyle/>
              <a:p>
                <a:pPr algn="r" defTabSz="642732">
                  <a:lnSpc>
                    <a:spcPct val="90000"/>
                  </a:lnSpc>
                  <a:spcBef>
                    <a:spcPts val="1201"/>
                  </a:spcBef>
                  <a:buClr>
                    <a:srgbClr val="337DBE"/>
                  </a:buClr>
                  <a:buSzPct val="77000"/>
                </a:pPr>
                <a:r>
                  <a:rPr lang="en-US" sz="1406" b="1" dirty="0">
                    <a:solidFill>
                      <a:srgbClr val="337DBE"/>
                    </a:solidFill>
                    <a:latin typeface="Arial"/>
                  </a:rPr>
                  <a:t>End </a:t>
                </a:r>
                <a:br>
                  <a:rPr lang="en-US" sz="1406" b="1" dirty="0">
                    <a:solidFill>
                      <a:srgbClr val="337DBE"/>
                    </a:solidFill>
                    <a:latin typeface="Arial"/>
                  </a:rPr>
                </a:br>
                <a:r>
                  <a:rPr lang="en-US" sz="1406" b="1" dirty="0">
                    <a:solidFill>
                      <a:srgbClr val="337DBE"/>
                    </a:solidFill>
                    <a:latin typeface="Arial"/>
                  </a:rPr>
                  <a:t>2016</a:t>
                </a:r>
              </a:p>
            </p:txBody>
          </p:sp>
          <p:sp>
            <p:nvSpPr>
              <p:cNvPr id="726" name="Arrow: Right 725"/>
              <p:cNvSpPr/>
              <p:nvPr/>
            </p:nvSpPr>
            <p:spPr bwMode="gray">
              <a:xfrm>
                <a:off x="2272178" y="5015101"/>
                <a:ext cx="222061" cy="326044"/>
              </a:xfrm>
              <a:prstGeom prst="rightArrow">
                <a:avLst>
                  <a:gd name="adj1" fmla="val 69090"/>
                  <a:gd name="adj2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42732">
                  <a:lnSpc>
                    <a:spcPct val="90000"/>
                  </a:lnSpc>
                </a:pPr>
                <a:endParaRPr lang="en-US" sz="2038" b="1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804" name="Group 803"/>
          <p:cNvGrpSpPr/>
          <p:nvPr/>
        </p:nvGrpSpPr>
        <p:grpSpPr>
          <a:xfrm>
            <a:off x="4727991" y="2094031"/>
            <a:ext cx="2734056" cy="3531097"/>
            <a:chOff x="3216106" y="2094018"/>
            <a:chExt cx="2734054" cy="3531098"/>
          </a:xfrm>
        </p:grpSpPr>
        <p:sp>
          <p:nvSpPr>
            <p:cNvPr id="10" name="Rectangle 9"/>
            <p:cNvSpPr/>
            <p:nvPr/>
          </p:nvSpPr>
          <p:spPr bwMode="gray">
            <a:xfrm>
              <a:off x="3216106" y="2094018"/>
              <a:ext cx="2734054" cy="3531098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2038" b="1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743" name="Group 742"/>
            <p:cNvGrpSpPr/>
            <p:nvPr/>
          </p:nvGrpSpPr>
          <p:grpSpPr bwMode="gray">
            <a:xfrm>
              <a:off x="3422086" y="2357743"/>
              <a:ext cx="2296824" cy="1324623"/>
              <a:chOff x="3420140" y="2357743"/>
              <a:chExt cx="2296824" cy="1324623"/>
            </a:xfrm>
          </p:grpSpPr>
          <p:sp>
            <p:nvSpPr>
              <p:cNvPr id="738" name="Freeform 35"/>
              <p:cNvSpPr>
                <a:spLocks noEditPoints="1"/>
              </p:cNvSpPr>
              <p:nvPr/>
            </p:nvSpPr>
            <p:spPr bwMode="gray">
              <a:xfrm>
                <a:off x="3667980" y="2393059"/>
                <a:ext cx="336423" cy="831971"/>
              </a:xfrm>
              <a:custGeom>
                <a:avLst/>
                <a:gdLst>
                  <a:gd name="T0" fmla="*/ 178 w 254"/>
                  <a:gd name="T1" fmla="*/ 96 h 632"/>
                  <a:gd name="T2" fmla="*/ 136 w 254"/>
                  <a:gd name="T3" fmla="*/ 141 h 632"/>
                  <a:gd name="T4" fmla="*/ 119 w 254"/>
                  <a:gd name="T5" fmla="*/ 141 h 632"/>
                  <a:gd name="T6" fmla="*/ 76 w 254"/>
                  <a:gd name="T7" fmla="*/ 96 h 632"/>
                  <a:gd name="T8" fmla="*/ 76 w 254"/>
                  <a:gd name="T9" fmla="*/ 45 h 632"/>
                  <a:gd name="T10" fmla="*/ 119 w 254"/>
                  <a:gd name="T11" fmla="*/ 0 h 632"/>
                  <a:gd name="T12" fmla="*/ 136 w 254"/>
                  <a:gd name="T13" fmla="*/ 0 h 632"/>
                  <a:gd name="T14" fmla="*/ 178 w 254"/>
                  <a:gd name="T15" fmla="*/ 45 h 632"/>
                  <a:gd name="T16" fmla="*/ 178 w 254"/>
                  <a:gd name="T17" fmla="*/ 96 h 632"/>
                  <a:gd name="T18" fmla="*/ 254 w 254"/>
                  <a:gd name="T19" fmla="*/ 219 h 632"/>
                  <a:gd name="T20" fmla="*/ 254 w 254"/>
                  <a:gd name="T21" fmla="*/ 214 h 632"/>
                  <a:gd name="T22" fmla="*/ 197 w 254"/>
                  <a:gd name="T23" fmla="*/ 156 h 632"/>
                  <a:gd name="T24" fmla="*/ 197 w 254"/>
                  <a:gd name="T25" fmla="*/ 156 h 632"/>
                  <a:gd name="T26" fmla="*/ 58 w 254"/>
                  <a:gd name="T27" fmla="*/ 156 h 632"/>
                  <a:gd name="T28" fmla="*/ 58 w 254"/>
                  <a:gd name="T29" fmla="*/ 156 h 632"/>
                  <a:gd name="T30" fmla="*/ 0 w 254"/>
                  <a:gd name="T31" fmla="*/ 214 h 632"/>
                  <a:gd name="T32" fmla="*/ 1 w 254"/>
                  <a:gd name="T33" fmla="*/ 220 h 632"/>
                  <a:gd name="T34" fmla="*/ 1 w 254"/>
                  <a:gd name="T35" fmla="*/ 338 h 632"/>
                  <a:gd name="T36" fmla="*/ 0 w 254"/>
                  <a:gd name="T37" fmla="*/ 346 h 632"/>
                  <a:gd name="T38" fmla="*/ 51 w 254"/>
                  <a:gd name="T39" fmla="*/ 430 h 632"/>
                  <a:gd name="T40" fmla="*/ 51 w 254"/>
                  <a:gd name="T41" fmla="*/ 596 h 632"/>
                  <a:gd name="T42" fmla="*/ 86 w 254"/>
                  <a:gd name="T43" fmla="*/ 632 h 632"/>
                  <a:gd name="T44" fmla="*/ 169 w 254"/>
                  <a:gd name="T45" fmla="*/ 632 h 632"/>
                  <a:gd name="T46" fmla="*/ 204 w 254"/>
                  <a:gd name="T47" fmla="*/ 596 h 632"/>
                  <a:gd name="T48" fmla="*/ 204 w 254"/>
                  <a:gd name="T49" fmla="*/ 430 h 632"/>
                  <a:gd name="T50" fmla="*/ 254 w 254"/>
                  <a:gd name="T51" fmla="*/ 346 h 632"/>
                  <a:gd name="T52" fmla="*/ 254 w 254"/>
                  <a:gd name="T53" fmla="*/ 339 h 632"/>
                  <a:gd name="T54" fmla="*/ 254 w 254"/>
                  <a:gd name="T55" fmla="*/ 219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4" h="632">
                    <a:moveTo>
                      <a:pt x="178" y="96"/>
                    </a:moveTo>
                    <a:cubicBezTo>
                      <a:pt x="178" y="121"/>
                      <a:pt x="136" y="141"/>
                      <a:pt x="136" y="141"/>
                    </a:cubicBezTo>
                    <a:cubicBezTo>
                      <a:pt x="119" y="141"/>
                      <a:pt x="119" y="141"/>
                      <a:pt x="119" y="141"/>
                    </a:cubicBezTo>
                    <a:cubicBezTo>
                      <a:pt x="119" y="141"/>
                      <a:pt x="76" y="121"/>
                      <a:pt x="76" y="96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20"/>
                      <a:pt x="95" y="0"/>
                      <a:pt x="119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59" y="0"/>
                      <a:pt x="178" y="20"/>
                      <a:pt x="178" y="45"/>
                    </a:cubicBezTo>
                    <a:lnTo>
                      <a:pt x="178" y="96"/>
                    </a:lnTo>
                    <a:close/>
                    <a:moveTo>
                      <a:pt x="254" y="219"/>
                    </a:moveTo>
                    <a:cubicBezTo>
                      <a:pt x="254" y="218"/>
                      <a:pt x="254" y="216"/>
                      <a:pt x="254" y="214"/>
                    </a:cubicBezTo>
                    <a:cubicBezTo>
                      <a:pt x="254" y="182"/>
                      <a:pt x="229" y="156"/>
                      <a:pt x="197" y="156"/>
                    </a:cubicBezTo>
                    <a:cubicBezTo>
                      <a:pt x="197" y="156"/>
                      <a:pt x="197" y="156"/>
                      <a:pt x="197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26" y="156"/>
                      <a:pt x="0" y="182"/>
                      <a:pt x="0" y="214"/>
                    </a:cubicBezTo>
                    <a:cubicBezTo>
                      <a:pt x="0" y="216"/>
                      <a:pt x="0" y="218"/>
                      <a:pt x="1" y="220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1"/>
                      <a:pt x="0" y="344"/>
                      <a:pt x="0" y="346"/>
                    </a:cubicBezTo>
                    <a:cubicBezTo>
                      <a:pt x="0" y="389"/>
                      <a:pt x="22" y="424"/>
                      <a:pt x="51" y="430"/>
                    </a:cubicBezTo>
                    <a:cubicBezTo>
                      <a:pt x="51" y="596"/>
                      <a:pt x="51" y="596"/>
                      <a:pt x="51" y="596"/>
                    </a:cubicBezTo>
                    <a:cubicBezTo>
                      <a:pt x="51" y="616"/>
                      <a:pt x="67" y="632"/>
                      <a:pt x="86" y="632"/>
                    </a:cubicBezTo>
                    <a:cubicBezTo>
                      <a:pt x="169" y="632"/>
                      <a:pt x="169" y="632"/>
                      <a:pt x="169" y="632"/>
                    </a:cubicBezTo>
                    <a:cubicBezTo>
                      <a:pt x="188" y="632"/>
                      <a:pt x="204" y="616"/>
                      <a:pt x="204" y="596"/>
                    </a:cubicBezTo>
                    <a:cubicBezTo>
                      <a:pt x="204" y="430"/>
                      <a:pt x="204" y="430"/>
                      <a:pt x="204" y="430"/>
                    </a:cubicBezTo>
                    <a:cubicBezTo>
                      <a:pt x="232" y="424"/>
                      <a:pt x="254" y="389"/>
                      <a:pt x="254" y="346"/>
                    </a:cubicBezTo>
                    <a:cubicBezTo>
                      <a:pt x="254" y="344"/>
                      <a:pt x="254" y="341"/>
                      <a:pt x="254" y="339"/>
                    </a:cubicBezTo>
                    <a:lnTo>
                      <a:pt x="254" y="21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642732"/>
                <a:endParaRPr lang="en-US" sz="175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39" name="Freeform 35"/>
              <p:cNvSpPr>
                <a:spLocks noEditPoints="1"/>
              </p:cNvSpPr>
              <p:nvPr/>
            </p:nvSpPr>
            <p:spPr bwMode="gray">
              <a:xfrm>
                <a:off x="4158080" y="2381287"/>
                <a:ext cx="336423" cy="831971"/>
              </a:xfrm>
              <a:custGeom>
                <a:avLst/>
                <a:gdLst>
                  <a:gd name="T0" fmla="*/ 178 w 254"/>
                  <a:gd name="T1" fmla="*/ 96 h 632"/>
                  <a:gd name="T2" fmla="*/ 136 w 254"/>
                  <a:gd name="T3" fmla="*/ 141 h 632"/>
                  <a:gd name="T4" fmla="*/ 119 w 254"/>
                  <a:gd name="T5" fmla="*/ 141 h 632"/>
                  <a:gd name="T6" fmla="*/ 76 w 254"/>
                  <a:gd name="T7" fmla="*/ 96 h 632"/>
                  <a:gd name="T8" fmla="*/ 76 w 254"/>
                  <a:gd name="T9" fmla="*/ 45 h 632"/>
                  <a:gd name="T10" fmla="*/ 119 w 254"/>
                  <a:gd name="T11" fmla="*/ 0 h 632"/>
                  <a:gd name="T12" fmla="*/ 136 w 254"/>
                  <a:gd name="T13" fmla="*/ 0 h 632"/>
                  <a:gd name="T14" fmla="*/ 178 w 254"/>
                  <a:gd name="T15" fmla="*/ 45 h 632"/>
                  <a:gd name="T16" fmla="*/ 178 w 254"/>
                  <a:gd name="T17" fmla="*/ 96 h 632"/>
                  <a:gd name="T18" fmla="*/ 254 w 254"/>
                  <a:gd name="T19" fmla="*/ 219 h 632"/>
                  <a:gd name="T20" fmla="*/ 254 w 254"/>
                  <a:gd name="T21" fmla="*/ 214 h 632"/>
                  <a:gd name="T22" fmla="*/ 197 w 254"/>
                  <a:gd name="T23" fmla="*/ 156 h 632"/>
                  <a:gd name="T24" fmla="*/ 197 w 254"/>
                  <a:gd name="T25" fmla="*/ 156 h 632"/>
                  <a:gd name="T26" fmla="*/ 58 w 254"/>
                  <a:gd name="T27" fmla="*/ 156 h 632"/>
                  <a:gd name="T28" fmla="*/ 58 w 254"/>
                  <a:gd name="T29" fmla="*/ 156 h 632"/>
                  <a:gd name="T30" fmla="*/ 0 w 254"/>
                  <a:gd name="T31" fmla="*/ 214 h 632"/>
                  <a:gd name="T32" fmla="*/ 1 w 254"/>
                  <a:gd name="T33" fmla="*/ 220 h 632"/>
                  <a:gd name="T34" fmla="*/ 1 w 254"/>
                  <a:gd name="T35" fmla="*/ 338 h 632"/>
                  <a:gd name="T36" fmla="*/ 0 w 254"/>
                  <a:gd name="T37" fmla="*/ 346 h 632"/>
                  <a:gd name="T38" fmla="*/ 51 w 254"/>
                  <a:gd name="T39" fmla="*/ 430 h 632"/>
                  <a:gd name="T40" fmla="*/ 51 w 254"/>
                  <a:gd name="T41" fmla="*/ 596 h 632"/>
                  <a:gd name="T42" fmla="*/ 86 w 254"/>
                  <a:gd name="T43" fmla="*/ 632 h 632"/>
                  <a:gd name="T44" fmla="*/ 169 w 254"/>
                  <a:gd name="T45" fmla="*/ 632 h 632"/>
                  <a:gd name="T46" fmla="*/ 204 w 254"/>
                  <a:gd name="T47" fmla="*/ 596 h 632"/>
                  <a:gd name="T48" fmla="*/ 204 w 254"/>
                  <a:gd name="T49" fmla="*/ 430 h 632"/>
                  <a:gd name="T50" fmla="*/ 254 w 254"/>
                  <a:gd name="T51" fmla="*/ 346 h 632"/>
                  <a:gd name="T52" fmla="*/ 254 w 254"/>
                  <a:gd name="T53" fmla="*/ 339 h 632"/>
                  <a:gd name="T54" fmla="*/ 254 w 254"/>
                  <a:gd name="T55" fmla="*/ 219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4" h="632">
                    <a:moveTo>
                      <a:pt x="178" y="96"/>
                    </a:moveTo>
                    <a:cubicBezTo>
                      <a:pt x="178" y="121"/>
                      <a:pt x="136" y="141"/>
                      <a:pt x="136" y="141"/>
                    </a:cubicBezTo>
                    <a:cubicBezTo>
                      <a:pt x="119" y="141"/>
                      <a:pt x="119" y="141"/>
                      <a:pt x="119" y="141"/>
                    </a:cubicBezTo>
                    <a:cubicBezTo>
                      <a:pt x="119" y="141"/>
                      <a:pt x="76" y="121"/>
                      <a:pt x="76" y="96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20"/>
                      <a:pt x="95" y="0"/>
                      <a:pt x="119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59" y="0"/>
                      <a:pt x="178" y="20"/>
                      <a:pt x="178" y="45"/>
                    </a:cubicBezTo>
                    <a:lnTo>
                      <a:pt x="178" y="96"/>
                    </a:lnTo>
                    <a:close/>
                    <a:moveTo>
                      <a:pt x="254" y="219"/>
                    </a:moveTo>
                    <a:cubicBezTo>
                      <a:pt x="254" y="218"/>
                      <a:pt x="254" y="216"/>
                      <a:pt x="254" y="214"/>
                    </a:cubicBezTo>
                    <a:cubicBezTo>
                      <a:pt x="254" y="182"/>
                      <a:pt x="229" y="156"/>
                      <a:pt x="197" y="156"/>
                    </a:cubicBezTo>
                    <a:cubicBezTo>
                      <a:pt x="197" y="156"/>
                      <a:pt x="197" y="156"/>
                      <a:pt x="197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26" y="156"/>
                      <a:pt x="0" y="182"/>
                      <a:pt x="0" y="214"/>
                    </a:cubicBezTo>
                    <a:cubicBezTo>
                      <a:pt x="0" y="216"/>
                      <a:pt x="0" y="218"/>
                      <a:pt x="1" y="220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1"/>
                      <a:pt x="0" y="344"/>
                      <a:pt x="0" y="346"/>
                    </a:cubicBezTo>
                    <a:cubicBezTo>
                      <a:pt x="0" y="389"/>
                      <a:pt x="22" y="424"/>
                      <a:pt x="51" y="430"/>
                    </a:cubicBezTo>
                    <a:cubicBezTo>
                      <a:pt x="51" y="596"/>
                      <a:pt x="51" y="596"/>
                      <a:pt x="51" y="596"/>
                    </a:cubicBezTo>
                    <a:cubicBezTo>
                      <a:pt x="51" y="616"/>
                      <a:pt x="67" y="632"/>
                      <a:pt x="86" y="632"/>
                    </a:cubicBezTo>
                    <a:cubicBezTo>
                      <a:pt x="169" y="632"/>
                      <a:pt x="169" y="632"/>
                      <a:pt x="169" y="632"/>
                    </a:cubicBezTo>
                    <a:cubicBezTo>
                      <a:pt x="188" y="632"/>
                      <a:pt x="204" y="616"/>
                      <a:pt x="204" y="596"/>
                    </a:cubicBezTo>
                    <a:cubicBezTo>
                      <a:pt x="204" y="430"/>
                      <a:pt x="204" y="430"/>
                      <a:pt x="204" y="430"/>
                    </a:cubicBezTo>
                    <a:cubicBezTo>
                      <a:pt x="232" y="424"/>
                      <a:pt x="254" y="389"/>
                      <a:pt x="254" y="346"/>
                    </a:cubicBezTo>
                    <a:cubicBezTo>
                      <a:pt x="254" y="344"/>
                      <a:pt x="254" y="341"/>
                      <a:pt x="254" y="339"/>
                    </a:cubicBezTo>
                    <a:lnTo>
                      <a:pt x="254" y="21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642732"/>
                <a:endParaRPr lang="en-US" sz="175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40" name="Freeform 35"/>
              <p:cNvSpPr>
                <a:spLocks noEditPoints="1"/>
              </p:cNvSpPr>
              <p:nvPr/>
            </p:nvSpPr>
            <p:spPr bwMode="gray">
              <a:xfrm>
                <a:off x="4648180" y="2369515"/>
                <a:ext cx="336423" cy="831971"/>
              </a:xfrm>
              <a:custGeom>
                <a:avLst/>
                <a:gdLst>
                  <a:gd name="T0" fmla="*/ 178 w 254"/>
                  <a:gd name="T1" fmla="*/ 96 h 632"/>
                  <a:gd name="T2" fmla="*/ 136 w 254"/>
                  <a:gd name="T3" fmla="*/ 141 h 632"/>
                  <a:gd name="T4" fmla="*/ 119 w 254"/>
                  <a:gd name="T5" fmla="*/ 141 h 632"/>
                  <a:gd name="T6" fmla="*/ 76 w 254"/>
                  <a:gd name="T7" fmla="*/ 96 h 632"/>
                  <a:gd name="T8" fmla="*/ 76 w 254"/>
                  <a:gd name="T9" fmla="*/ 45 h 632"/>
                  <a:gd name="T10" fmla="*/ 119 w 254"/>
                  <a:gd name="T11" fmla="*/ 0 h 632"/>
                  <a:gd name="T12" fmla="*/ 136 w 254"/>
                  <a:gd name="T13" fmla="*/ 0 h 632"/>
                  <a:gd name="T14" fmla="*/ 178 w 254"/>
                  <a:gd name="T15" fmla="*/ 45 h 632"/>
                  <a:gd name="T16" fmla="*/ 178 w 254"/>
                  <a:gd name="T17" fmla="*/ 96 h 632"/>
                  <a:gd name="T18" fmla="*/ 254 w 254"/>
                  <a:gd name="T19" fmla="*/ 219 h 632"/>
                  <a:gd name="T20" fmla="*/ 254 w 254"/>
                  <a:gd name="T21" fmla="*/ 214 h 632"/>
                  <a:gd name="T22" fmla="*/ 197 w 254"/>
                  <a:gd name="T23" fmla="*/ 156 h 632"/>
                  <a:gd name="T24" fmla="*/ 197 w 254"/>
                  <a:gd name="T25" fmla="*/ 156 h 632"/>
                  <a:gd name="T26" fmla="*/ 58 w 254"/>
                  <a:gd name="T27" fmla="*/ 156 h 632"/>
                  <a:gd name="T28" fmla="*/ 58 w 254"/>
                  <a:gd name="T29" fmla="*/ 156 h 632"/>
                  <a:gd name="T30" fmla="*/ 0 w 254"/>
                  <a:gd name="T31" fmla="*/ 214 h 632"/>
                  <a:gd name="T32" fmla="*/ 1 w 254"/>
                  <a:gd name="T33" fmla="*/ 220 h 632"/>
                  <a:gd name="T34" fmla="*/ 1 w 254"/>
                  <a:gd name="T35" fmla="*/ 338 h 632"/>
                  <a:gd name="T36" fmla="*/ 0 w 254"/>
                  <a:gd name="T37" fmla="*/ 346 h 632"/>
                  <a:gd name="T38" fmla="*/ 51 w 254"/>
                  <a:gd name="T39" fmla="*/ 430 h 632"/>
                  <a:gd name="T40" fmla="*/ 51 w 254"/>
                  <a:gd name="T41" fmla="*/ 596 h 632"/>
                  <a:gd name="T42" fmla="*/ 86 w 254"/>
                  <a:gd name="T43" fmla="*/ 632 h 632"/>
                  <a:gd name="T44" fmla="*/ 169 w 254"/>
                  <a:gd name="T45" fmla="*/ 632 h 632"/>
                  <a:gd name="T46" fmla="*/ 204 w 254"/>
                  <a:gd name="T47" fmla="*/ 596 h 632"/>
                  <a:gd name="T48" fmla="*/ 204 w 254"/>
                  <a:gd name="T49" fmla="*/ 430 h 632"/>
                  <a:gd name="T50" fmla="*/ 254 w 254"/>
                  <a:gd name="T51" fmla="*/ 346 h 632"/>
                  <a:gd name="T52" fmla="*/ 254 w 254"/>
                  <a:gd name="T53" fmla="*/ 339 h 632"/>
                  <a:gd name="T54" fmla="*/ 254 w 254"/>
                  <a:gd name="T55" fmla="*/ 219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4" h="632">
                    <a:moveTo>
                      <a:pt x="178" y="96"/>
                    </a:moveTo>
                    <a:cubicBezTo>
                      <a:pt x="178" y="121"/>
                      <a:pt x="136" y="141"/>
                      <a:pt x="136" y="141"/>
                    </a:cubicBezTo>
                    <a:cubicBezTo>
                      <a:pt x="119" y="141"/>
                      <a:pt x="119" y="141"/>
                      <a:pt x="119" y="141"/>
                    </a:cubicBezTo>
                    <a:cubicBezTo>
                      <a:pt x="119" y="141"/>
                      <a:pt x="76" y="121"/>
                      <a:pt x="76" y="96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20"/>
                      <a:pt x="95" y="0"/>
                      <a:pt x="119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59" y="0"/>
                      <a:pt x="178" y="20"/>
                      <a:pt x="178" y="45"/>
                    </a:cubicBezTo>
                    <a:lnTo>
                      <a:pt x="178" y="96"/>
                    </a:lnTo>
                    <a:close/>
                    <a:moveTo>
                      <a:pt x="254" y="219"/>
                    </a:moveTo>
                    <a:cubicBezTo>
                      <a:pt x="254" y="218"/>
                      <a:pt x="254" y="216"/>
                      <a:pt x="254" y="214"/>
                    </a:cubicBezTo>
                    <a:cubicBezTo>
                      <a:pt x="254" y="182"/>
                      <a:pt x="229" y="156"/>
                      <a:pt x="197" y="156"/>
                    </a:cubicBezTo>
                    <a:cubicBezTo>
                      <a:pt x="197" y="156"/>
                      <a:pt x="197" y="156"/>
                      <a:pt x="197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26" y="156"/>
                      <a:pt x="0" y="182"/>
                      <a:pt x="0" y="214"/>
                    </a:cubicBezTo>
                    <a:cubicBezTo>
                      <a:pt x="0" y="216"/>
                      <a:pt x="0" y="218"/>
                      <a:pt x="1" y="220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1"/>
                      <a:pt x="0" y="344"/>
                      <a:pt x="0" y="346"/>
                    </a:cubicBezTo>
                    <a:cubicBezTo>
                      <a:pt x="0" y="389"/>
                      <a:pt x="22" y="424"/>
                      <a:pt x="51" y="430"/>
                    </a:cubicBezTo>
                    <a:cubicBezTo>
                      <a:pt x="51" y="596"/>
                      <a:pt x="51" y="596"/>
                      <a:pt x="51" y="596"/>
                    </a:cubicBezTo>
                    <a:cubicBezTo>
                      <a:pt x="51" y="616"/>
                      <a:pt x="67" y="632"/>
                      <a:pt x="86" y="632"/>
                    </a:cubicBezTo>
                    <a:cubicBezTo>
                      <a:pt x="169" y="632"/>
                      <a:pt x="169" y="632"/>
                      <a:pt x="169" y="632"/>
                    </a:cubicBezTo>
                    <a:cubicBezTo>
                      <a:pt x="188" y="632"/>
                      <a:pt x="204" y="616"/>
                      <a:pt x="204" y="596"/>
                    </a:cubicBezTo>
                    <a:cubicBezTo>
                      <a:pt x="204" y="430"/>
                      <a:pt x="204" y="430"/>
                      <a:pt x="204" y="430"/>
                    </a:cubicBezTo>
                    <a:cubicBezTo>
                      <a:pt x="232" y="424"/>
                      <a:pt x="254" y="389"/>
                      <a:pt x="254" y="346"/>
                    </a:cubicBezTo>
                    <a:cubicBezTo>
                      <a:pt x="254" y="344"/>
                      <a:pt x="254" y="341"/>
                      <a:pt x="254" y="339"/>
                    </a:cubicBezTo>
                    <a:lnTo>
                      <a:pt x="254" y="21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642732"/>
                <a:endParaRPr lang="en-US" sz="175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41" name="Freeform 35"/>
              <p:cNvSpPr>
                <a:spLocks noEditPoints="1"/>
              </p:cNvSpPr>
              <p:nvPr/>
            </p:nvSpPr>
            <p:spPr bwMode="gray">
              <a:xfrm>
                <a:off x="5138281" y="2357743"/>
                <a:ext cx="336423" cy="831971"/>
              </a:xfrm>
              <a:custGeom>
                <a:avLst/>
                <a:gdLst>
                  <a:gd name="T0" fmla="*/ 178 w 254"/>
                  <a:gd name="T1" fmla="*/ 96 h 632"/>
                  <a:gd name="T2" fmla="*/ 136 w 254"/>
                  <a:gd name="T3" fmla="*/ 141 h 632"/>
                  <a:gd name="T4" fmla="*/ 119 w 254"/>
                  <a:gd name="T5" fmla="*/ 141 h 632"/>
                  <a:gd name="T6" fmla="*/ 76 w 254"/>
                  <a:gd name="T7" fmla="*/ 96 h 632"/>
                  <a:gd name="T8" fmla="*/ 76 w 254"/>
                  <a:gd name="T9" fmla="*/ 45 h 632"/>
                  <a:gd name="T10" fmla="*/ 119 w 254"/>
                  <a:gd name="T11" fmla="*/ 0 h 632"/>
                  <a:gd name="T12" fmla="*/ 136 w 254"/>
                  <a:gd name="T13" fmla="*/ 0 h 632"/>
                  <a:gd name="T14" fmla="*/ 178 w 254"/>
                  <a:gd name="T15" fmla="*/ 45 h 632"/>
                  <a:gd name="T16" fmla="*/ 178 w 254"/>
                  <a:gd name="T17" fmla="*/ 96 h 632"/>
                  <a:gd name="T18" fmla="*/ 254 w 254"/>
                  <a:gd name="T19" fmla="*/ 219 h 632"/>
                  <a:gd name="T20" fmla="*/ 254 w 254"/>
                  <a:gd name="T21" fmla="*/ 214 h 632"/>
                  <a:gd name="T22" fmla="*/ 197 w 254"/>
                  <a:gd name="T23" fmla="*/ 156 h 632"/>
                  <a:gd name="T24" fmla="*/ 197 w 254"/>
                  <a:gd name="T25" fmla="*/ 156 h 632"/>
                  <a:gd name="T26" fmla="*/ 58 w 254"/>
                  <a:gd name="T27" fmla="*/ 156 h 632"/>
                  <a:gd name="T28" fmla="*/ 58 w 254"/>
                  <a:gd name="T29" fmla="*/ 156 h 632"/>
                  <a:gd name="T30" fmla="*/ 0 w 254"/>
                  <a:gd name="T31" fmla="*/ 214 h 632"/>
                  <a:gd name="T32" fmla="*/ 1 w 254"/>
                  <a:gd name="T33" fmla="*/ 220 h 632"/>
                  <a:gd name="T34" fmla="*/ 1 w 254"/>
                  <a:gd name="T35" fmla="*/ 338 h 632"/>
                  <a:gd name="T36" fmla="*/ 0 w 254"/>
                  <a:gd name="T37" fmla="*/ 346 h 632"/>
                  <a:gd name="T38" fmla="*/ 51 w 254"/>
                  <a:gd name="T39" fmla="*/ 430 h 632"/>
                  <a:gd name="T40" fmla="*/ 51 w 254"/>
                  <a:gd name="T41" fmla="*/ 596 h 632"/>
                  <a:gd name="T42" fmla="*/ 86 w 254"/>
                  <a:gd name="T43" fmla="*/ 632 h 632"/>
                  <a:gd name="T44" fmla="*/ 169 w 254"/>
                  <a:gd name="T45" fmla="*/ 632 h 632"/>
                  <a:gd name="T46" fmla="*/ 204 w 254"/>
                  <a:gd name="T47" fmla="*/ 596 h 632"/>
                  <a:gd name="T48" fmla="*/ 204 w 254"/>
                  <a:gd name="T49" fmla="*/ 430 h 632"/>
                  <a:gd name="T50" fmla="*/ 254 w 254"/>
                  <a:gd name="T51" fmla="*/ 346 h 632"/>
                  <a:gd name="T52" fmla="*/ 254 w 254"/>
                  <a:gd name="T53" fmla="*/ 339 h 632"/>
                  <a:gd name="T54" fmla="*/ 254 w 254"/>
                  <a:gd name="T55" fmla="*/ 219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4" h="632">
                    <a:moveTo>
                      <a:pt x="178" y="96"/>
                    </a:moveTo>
                    <a:cubicBezTo>
                      <a:pt x="178" y="121"/>
                      <a:pt x="136" y="141"/>
                      <a:pt x="136" y="141"/>
                    </a:cubicBezTo>
                    <a:cubicBezTo>
                      <a:pt x="119" y="141"/>
                      <a:pt x="119" y="141"/>
                      <a:pt x="119" y="141"/>
                    </a:cubicBezTo>
                    <a:cubicBezTo>
                      <a:pt x="119" y="141"/>
                      <a:pt x="76" y="121"/>
                      <a:pt x="76" y="96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20"/>
                      <a:pt x="95" y="0"/>
                      <a:pt x="119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59" y="0"/>
                      <a:pt x="178" y="20"/>
                      <a:pt x="178" y="45"/>
                    </a:cubicBezTo>
                    <a:lnTo>
                      <a:pt x="178" y="96"/>
                    </a:lnTo>
                    <a:close/>
                    <a:moveTo>
                      <a:pt x="254" y="219"/>
                    </a:moveTo>
                    <a:cubicBezTo>
                      <a:pt x="254" y="218"/>
                      <a:pt x="254" y="216"/>
                      <a:pt x="254" y="214"/>
                    </a:cubicBezTo>
                    <a:cubicBezTo>
                      <a:pt x="254" y="182"/>
                      <a:pt x="229" y="156"/>
                      <a:pt x="197" y="156"/>
                    </a:cubicBezTo>
                    <a:cubicBezTo>
                      <a:pt x="197" y="156"/>
                      <a:pt x="197" y="156"/>
                      <a:pt x="197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26" y="156"/>
                      <a:pt x="0" y="182"/>
                      <a:pt x="0" y="214"/>
                    </a:cubicBezTo>
                    <a:cubicBezTo>
                      <a:pt x="0" y="216"/>
                      <a:pt x="0" y="218"/>
                      <a:pt x="1" y="220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1"/>
                      <a:pt x="0" y="344"/>
                      <a:pt x="0" y="346"/>
                    </a:cubicBezTo>
                    <a:cubicBezTo>
                      <a:pt x="0" y="389"/>
                      <a:pt x="22" y="424"/>
                      <a:pt x="51" y="430"/>
                    </a:cubicBezTo>
                    <a:cubicBezTo>
                      <a:pt x="51" y="596"/>
                      <a:pt x="51" y="596"/>
                      <a:pt x="51" y="596"/>
                    </a:cubicBezTo>
                    <a:cubicBezTo>
                      <a:pt x="51" y="616"/>
                      <a:pt x="67" y="632"/>
                      <a:pt x="86" y="632"/>
                    </a:cubicBezTo>
                    <a:cubicBezTo>
                      <a:pt x="169" y="632"/>
                      <a:pt x="169" y="632"/>
                      <a:pt x="169" y="632"/>
                    </a:cubicBezTo>
                    <a:cubicBezTo>
                      <a:pt x="188" y="632"/>
                      <a:pt x="204" y="616"/>
                      <a:pt x="204" y="596"/>
                    </a:cubicBezTo>
                    <a:cubicBezTo>
                      <a:pt x="204" y="430"/>
                      <a:pt x="204" y="430"/>
                      <a:pt x="204" y="430"/>
                    </a:cubicBezTo>
                    <a:cubicBezTo>
                      <a:pt x="232" y="424"/>
                      <a:pt x="254" y="389"/>
                      <a:pt x="254" y="346"/>
                    </a:cubicBezTo>
                    <a:cubicBezTo>
                      <a:pt x="254" y="344"/>
                      <a:pt x="254" y="341"/>
                      <a:pt x="254" y="339"/>
                    </a:cubicBezTo>
                    <a:lnTo>
                      <a:pt x="254" y="21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642732"/>
                <a:endParaRPr lang="en-US" sz="175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32" name="Freeform 35"/>
              <p:cNvSpPr>
                <a:spLocks noEditPoints="1"/>
              </p:cNvSpPr>
              <p:nvPr/>
            </p:nvSpPr>
            <p:spPr bwMode="gray">
              <a:xfrm>
                <a:off x="3420140" y="2404831"/>
                <a:ext cx="336423" cy="831971"/>
              </a:xfrm>
              <a:custGeom>
                <a:avLst/>
                <a:gdLst>
                  <a:gd name="T0" fmla="*/ 178 w 254"/>
                  <a:gd name="T1" fmla="*/ 96 h 632"/>
                  <a:gd name="T2" fmla="*/ 136 w 254"/>
                  <a:gd name="T3" fmla="*/ 141 h 632"/>
                  <a:gd name="T4" fmla="*/ 119 w 254"/>
                  <a:gd name="T5" fmla="*/ 141 h 632"/>
                  <a:gd name="T6" fmla="*/ 76 w 254"/>
                  <a:gd name="T7" fmla="*/ 96 h 632"/>
                  <a:gd name="T8" fmla="*/ 76 w 254"/>
                  <a:gd name="T9" fmla="*/ 45 h 632"/>
                  <a:gd name="T10" fmla="*/ 119 w 254"/>
                  <a:gd name="T11" fmla="*/ 0 h 632"/>
                  <a:gd name="T12" fmla="*/ 136 w 254"/>
                  <a:gd name="T13" fmla="*/ 0 h 632"/>
                  <a:gd name="T14" fmla="*/ 178 w 254"/>
                  <a:gd name="T15" fmla="*/ 45 h 632"/>
                  <a:gd name="T16" fmla="*/ 178 w 254"/>
                  <a:gd name="T17" fmla="*/ 96 h 632"/>
                  <a:gd name="T18" fmla="*/ 254 w 254"/>
                  <a:gd name="T19" fmla="*/ 219 h 632"/>
                  <a:gd name="T20" fmla="*/ 254 w 254"/>
                  <a:gd name="T21" fmla="*/ 214 h 632"/>
                  <a:gd name="T22" fmla="*/ 197 w 254"/>
                  <a:gd name="T23" fmla="*/ 156 h 632"/>
                  <a:gd name="T24" fmla="*/ 197 w 254"/>
                  <a:gd name="T25" fmla="*/ 156 h 632"/>
                  <a:gd name="T26" fmla="*/ 58 w 254"/>
                  <a:gd name="T27" fmla="*/ 156 h 632"/>
                  <a:gd name="T28" fmla="*/ 58 w 254"/>
                  <a:gd name="T29" fmla="*/ 156 h 632"/>
                  <a:gd name="T30" fmla="*/ 0 w 254"/>
                  <a:gd name="T31" fmla="*/ 214 h 632"/>
                  <a:gd name="T32" fmla="*/ 1 w 254"/>
                  <a:gd name="T33" fmla="*/ 220 h 632"/>
                  <a:gd name="T34" fmla="*/ 1 w 254"/>
                  <a:gd name="T35" fmla="*/ 338 h 632"/>
                  <a:gd name="T36" fmla="*/ 0 w 254"/>
                  <a:gd name="T37" fmla="*/ 346 h 632"/>
                  <a:gd name="T38" fmla="*/ 51 w 254"/>
                  <a:gd name="T39" fmla="*/ 430 h 632"/>
                  <a:gd name="T40" fmla="*/ 51 w 254"/>
                  <a:gd name="T41" fmla="*/ 596 h 632"/>
                  <a:gd name="T42" fmla="*/ 86 w 254"/>
                  <a:gd name="T43" fmla="*/ 632 h 632"/>
                  <a:gd name="T44" fmla="*/ 169 w 254"/>
                  <a:gd name="T45" fmla="*/ 632 h 632"/>
                  <a:gd name="T46" fmla="*/ 204 w 254"/>
                  <a:gd name="T47" fmla="*/ 596 h 632"/>
                  <a:gd name="T48" fmla="*/ 204 w 254"/>
                  <a:gd name="T49" fmla="*/ 430 h 632"/>
                  <a:gd name="T50" fmla="*/ 254 w 254"/>
                  <a:gd name="T51" fmla="*/ 346 h 632"/>
                  <a:gd name="T52" fmla="*/ 254 w 254"/>
                  <a:gd name="T53" fmla="*/ 339 h 632"/>
                  <a:gd name="T54" fmla="*/ 254 w 254"/>
                  <a:gd name="T55" fmla="*/ 219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4" h="632">
                    <a:moveTo>
                      <a:pt x="178" y="96"/>
                    </a:moveTo>
                    <a:cubicBezTo>
                      <a:pt x="178" y="121"/>
                      <a:pt x="136" y="141"/>
                      <a:pt x="136" y="141"/>
                    </a:cubicBezTo>
                    <a:cubicBezTo>
                      <a:pt x="119" y="141"/>
                      <a:pt x="119" y="141"/>
                      <a:pt x="119" y="141"/>
                    </a:cubicBezTo>
                    <a:cubicBezTo>
                      <a:pt x="119" y="141"/>
                      <a:pt x="76" y="121"/>
                      <a:pt x="76" y="96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20"/>
                      <a:pt x="95" y="0"/>
                      <a:pt x="119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59" y="0"/>
                      <a:pt x="178" y="20"/>
                      <a:pt x="178" y="45"/>
                    </a:cubicBezTo>
                    <a:lnTo>
                      <a:pt x="178" y="96"/>
                    </a:lnTo>
                    <a:close/>
                    <a:moveTo>
                      <a:pt x="254" y="219"/>
                    </a:moveTo>
                    <a:cubicBezTo>
                      <a:pt x="254" y="218"/>
                      <a:pt x="254" y="216"/>
                      <a:pt x="254" y="214"/>
                    </a:cubicBezTo>
                    <a:cubicBezTo>
                      <a:pt x="254" y="182"/>
                      <a:pt x="229" y="156"/>
                      <a:pt x="197" y="156"/>
                    </a:cubicBezTo>
                    <a:cubicBezTo>
                      <a:pt x="197" y="156"/>
                      <a:pt x="197" y="156"/>
                      <a:pt x="197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26" y="156"/>
                      <a:pt x="0" y="182"/>
                      <a:pt x="0" y="214"/>
                    </a:cubicBezTo>
                    <a:cubicBezTo>
                      <a:pt x="0" y="216"/>
                      <a:pt x="0" y="218"/>
                      <a:pt x="1" y="220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1"/>
                      <a:pt x="0" y="344"/>
                      <a:pt x="0" y="346"/>
                    </a:cubicBezTo>
                    <a:cubicBezTo>
                      <a:pt x="0" y="389"/>
                      <a:pt x="22" y="424"/>
                      <a:pt x="51" y="430"/>
                    </a:cubicBezTo>
                    <a:cubicBezTo>
                      <a:pt x="51" y="596"/>
                      <a:pt x="51" y="596"/>
                      <a:pt x="51" y="596"/>
                    </a:cubicBezTo>
                    <a:cubicBezTo>
                      <a:pt x="51" y="616"/>
                      <a:pt x="67" y="632"/>
                      <a:pt x="86" y="632"/>
                    </a:cubicBezTo>
                    <a:cubicBezTo>
                      <a:pt x="169" y="632"/>
                      <a:pt x="169" y="632"/>
                      <a:pt x="169" y="632"/>
                    </a:cubicBezTo>
                    <a:cubicBezTo>
                      <a:pt x="188" y="632"/>
                      <a:pt x="204" y="616"/>
                      <a:pt x="204" y="596"/>
                    </a:cubicBezTo>
                    <a:cubicBezTo>
                      <a:pt x="204" y="430"/>
                      <a:pt x="204" y="430"/>
                      <a:pt x="204" y="430"/>
                    </a:cubicBezTo>
                    <a:cubicBezTo>
                      <a:pt x="232" y="424"/>
                      <a:pt x="254" y="389"/>
                      <a:pt x="254" y="346"/>
                    </a:cubicBezTo>
                    <a:cubicBezTo>
                      <a:pt x="254" y="344"/>
                      <a:pt x="254" y="341"/>
                      <a:pt x="254" y="339"/>
                    </a:cubicBezTo>
                    <a:lnTo>
                      <a:pt x="254" y="2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642732"/>
                <a:endParaRPr lang="en-US" sz="175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33" name="Freeform 35"/>
              <p:cNvSpPr>
                <a:spLocks noEditPoints="1"/>
              </p:cNvSpPr>
              <p:nvPr/>
            </p:nvSpPr>
            <p:spPr bwMode="gray">
              <a:xfrm>
                <a:off x="3910240" y="2393059"/>
                <a:ext cx="336423" cy="831971"/>
              </a:xfrm>
              <a:custGeom>
                <a:avLst/>
                <a:gdLst>
                  <a:gd name="T0" fmla="*/ 178 w 254"/>
                  <a:gd name="T1" fmla="*/ 96 h 632"/>
                  <a:gd name="T2" fmla="*/ 136 w 254"/>
                  <a:gd name="T3" fmla="*/ 141 h 632"/>
                  <a:gd name="T4" fmla="*/ 119 w 254"/>
                  <a:gd name="T5" fmla="*/ 141 h 632"/>
                  <a:gd name="T6" fmla="*/ 76 w 254"/>
                  <a:gd name="T7" fmla="*/ 96 h 632"/>
                  <a:gd name="T8" fmla="*/ 76 w 254"/>
                  <a:gd name="T9" fmla="*/ 45 h 632"/>
                  <a:gd name="T10" fmla="*/ 119 w 254"/>
                  <a:gd name="T11" fmla="*/ 0 h 632"/>
                  <a:gd name="T12" fmla="*/ 136 w 254"/>
                  <a:gd name="T13" fmla="*/ 0 h 632"/>
                  <a:gd name="T14" fmla="*/ 178 w 254"/>
                  <a:gd name="T15" fmla="*/ 45 h 632"/>
                  <a:gd name="T16" fmla="*/ 178 w 254"/>
                  <a:gd name="T17" fmla="*/ 96 h 632"/>
                  <a:gd name="T18" fmla="*/ 254 w 254"/>
                  <a:gd name="T19" fmla="*/ 219 h 632"/>
                  <a:gd name="T20" fmla="*/ 254 w 254"/>
                  <a:gd name="T21" fmla="*/ 214 h 632"/>
                  <a:gd name="T22" fmla="*/ 197 w 254"/>
                  <a:gd name="T23" fmla="*/ 156 h 632"/>
                  <a:gd name="T24" fmla="*/ 197 w 254"/>
                  <a:gd name="T25" fmla="*/ 156 h 632"/>
                  <a:gd name="T26" fmla="*/ 58 w 254"/>
                  <a:gd name="T27" fmla="*/ 156 h 632"/>
                  <a:gd name="T28" fmla="*/ 58 w 254"/>
                  <a:gd name="T29" fmla="*/ 156 h 632"/>
                  <a:gd name="T30" fmla="*/ 0 w 254"/>
                  <a:gd name="T31" fmla="*/ 214 h 632"/>
                  <a:gd name="T32" fmla="*/ 1 w 254"/>
                  <a:gd name="T33" fmla="*/ 220 h 632"/>
                  <a:gd name="T34" fmla="*/ 1 w 254"/>
                  <a:gd name="T35" fmla="*/ 338 h 632"/>
                  <a:gd name="T36" fmla="*/ 0 w 254"/>
                  <a:gd name="T37" fmla="*/ 346 h 632"/>
                  <a:gd name="T38" fmla="*/ 51 w 254"/>
                  <a:gd name="T39" fmla="*/ 430 h 632"/>
                  <a:gd name="T40" fmla="*/ 51 w 254"/>
                  <a:gd name="T41" fmla="*/ 596 h 632"/>
                  <a:gd name="T42" fmla="*/ 86 w 254"/>
                  <a:gd name="T43" fmla="*/ 632 h 632"/>
                  <a:gd name="T44" fmla="*/ 169 w 254"/>
                  <a:gd name="T45" fmla="*/ 632 h 632"/>
                  <a:gd name="T46" fmla="*/ 204 w 254"/>
                  <a:gd name="T47" fmla="*/ 596 h 632"/>
                  <a:gd name="T48" fmla="*/ 204 w 254"/>
                  <a:gd name="T49" fmla="*/ 430 h 632"/>
                  <a:gd name="T50" fmla="*/ 254 w 254"/>
                  <a:gd name="T51" fmla="*/ 346 h 632"/>
                  <a:gd name="T52" fmla="*/ 254 w 254"/>
                  <a:gd name="T53" fmla="*/ 339 h 632"/>
                  <a:gd name="T54" fmla="*/ 254 w 254"/>
                  <a:gd name="T55" fmla="*/ 219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4" h="632">
                    <a:moveTo>
                      <a:pt x="178" y="96"/>
                    </a:moveTo>
                    <a:cubicBezTo>
                      <a:pt x="178" y="121"/>
                      <a:pt x="136" y="141"/>
                      <a:pt x="136" y="141"/>
                    </a:cubicBezTo>
                    <a:cubicBezTo>
                      <a:pt x="119" y="141"/>
                      <a:pt x="119" y="141"/>
                      <a:pt x="119" y="141"/>
                    </a:cubicBezTo>
                    <a:cubicBezTo>
                      <a:pt x="119" y="141"/>
                      <a:pt x="76" y="121"/>
                      <a:pt x="76" y="96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20"/>
                      <a:pt x="95" y="0"/>
                      <a:pt x="119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59" y="0"/>
                      <a:pt x="178" y="20"/>
                      <a:pt x="178" y="45"/>
                    </a:cubicBezTo>
                    <a:lnTo>
                      <a:pt x="178" y="96"/>
                    </a:lnTo>
                    <a:close/>
                    <a:moveTo>
                      <a:pt x="254" y="219"/>
                    </a:moveTo>
                    <a:cubicBezTo>
                      <a:pt x="254" y="218"/>
                      <a:pt x="254" y="216"/>
                      <a:pt x="254" y="214"/>
                    </a:cubicBezTo>
                    <a:cubicBezTo>
                      <a:pt x="254" y="182"/>
                      <a:pt x="229" y="156"/>
                      <a:pt x="197" y="156"/>
                    </a:cubicBezTo>
                    <a:cubicBezTo>
                      <a:pt x="197" y="156"/>
                      <a:pt x="197" y="156"/>
                      <a:pt x="197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26" y="156"/>
                      <a:pt x="0" y="182"/>
                      <a:pt x="0" y="214"/>
                    </a:cubicBezTo>
                    <a:cubicBezTo>
                      <a:pt x="0" y="216"/>
                      <a:pt x="0" y="218"/>
                      <a:pt x="1" y="220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1"/>
                      <a:pt x="0" y="344"/>
                      <a:pt x="0" y="346"/>
                    </a:cubicBezTo>
                    <a:cubicBezTo>
                      <a:pt x="0" y="389"/>
                      <a:pt x="22" y="424"/>
                      <a:pt x="51" y="430"/>
                    </a:cubicBezTo>
                    <a:cubicBezTo>
                      <a:pt x="51" y="596"/>
                      <a:pt x="51" y="596"/>
                      <a:pt x="51" y="596"/>
                    </a:cubicBezTo>
                    <a:cubicBezTo>
                      <a:pt x="51" y="616"/>
                      <a:pt x="67" y="632"/>
                      <a:pt x="86" y="632"/>
                    </a:cubicBezTo>
                    <a:cubicBezTo>
                      <a:pt x="169" y="632"/>
                      <a:pt x="169" y="632"/>
                      <a:pt x="169" y="632"/>
                    </a:cubicBezTo>
                    <a:cubicBezTo>
                      <a:pt x="188" y="632"/>
                      <a:pt x="204" y="616"/>
                      <a:pt x="204" y="596"/>
                    </a:cubicBezTo>
                    <a:cubicBezTo>
                      <a:pt x="204" y="430"/>
                      <a:pt x="204" y="430"/>
                      <a:pt x="204" y="430"/>
                    </a:cubicBezTo>
                    <a:cubicBezTo>
                      <a:pt x="232" y="424"/>
                      <a:pt x="254" y="389"/>
                      <a:pt x="254" y="346"/>
                    </a:cubicBezTo>
                    <a:cubicBezTo>
                      <a:pt x="254" y="344"/>
                      <a:pt x="254" y="341"/>
                      <a:pt x="254" y="339"/>
                    </a:cubicBezTo>
                    <a:lnTo>
                      <a:pt x="254" y="2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642732"/>
                <a:endParaRPr lang="en-US" sz="175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34" name="Freeform 35"/>
              <p:cNvSpPr>
                <a:spLocks noEditPoints="1"/>
              </p:cNvSpPr>
              <p:nvPr/>
            </p:nvSpPr>
            <p:spPr bwMode="gray">
              <a:xfrm>
                <a:off x="4400340" y="2381287"/>
                <a:ext cx="336423" cy="831971"/>
              </a:xfrm>
              <a:custGeom>
                <a:avLst/>
                <a:gdLst>
                  <a:gd name="T0" fmla="*/ 178 w 254"/>
                  <a:gd name="T1" fmla="*/ 96 h 632"/>
                  <a:gd name="T2" fmla="*/ 136 w 254"/>
                  <a:gd name="T3" fmla="*/ 141 h 632"/>
                  <a:gd name="T4" fmla="*/ 119 w 254"/>
                  <a:gd name="T5" fmla="*/ 141 h 632"/>
                  <a:gd name="T6" fmla="*/ 76 w 254"/>
                  <a:gd name="T7" fmla="*/ 96 h 632"/>
                  <a:gd name="T8" fmla="*/ 76 w 254"/>
                  <a:gd name="T9" fmla="*/ 45 h 632"/>
                  <a:gd name="T10" fmla="*/ 119 w 254"/>
                  <a:gd name="T11" fmla="*/ 0 h 632"/>
                  <a:gd name="T12" fmla="*/ 136 w 254"/>
                  <a:gd name="T13" fmla="*/ 0 h 632"/>
                  <a:gd name="T14" fmla="*/ 178 w 254"/>
                  <a:gd name="T15" fmla="*/ 45 h 632"/>
                  <a:gd name="T16" fmla="*/ 178 w 254"/>
                  <a:gd name="T17" fmla="*/ 96 h 632"/>
                  <a:gd name="T18" fmla="*/ 254 w 254"/>
                  <a:gd name="T19" fmla="*/ 219 h 632"/>
                  <a:gd name="T20" fmla="*/ 254 w 254"/>
                  <a:gd name="T21" fmla="*/ 214 h 632"/>
                  <a:gd name="T22" fmla="*/ 197 w 254"/>
                  <a:gd name="T23" fmla="*/ 156 h 632"/>
                  <a:gd name="T24" fmla="*/ 197 w 254"/>
                  <a:gd name="T25" fmla="*/ 156 h 632"/>
                  <a:gd name="T26" fmla="*/ 58 w 254"/>
                  <a:gd name="T27" fmla="*/ 156 h 632"/>
                  <a:gd name="T28" fmla="*/ 58 w 254"/>
                  <a:gd name="T29" fmla="*/ 156 h 632"/>
                  <a:gd name="T30" fmla="*/ 0 w 254"/>
                  <a:gd name="T31" fmla="*/ 214 h 632"/>
                  <a:gd name="T32" fmla="*/ 1 w 254"/>
                  <a:gd name="T33" fmla="*/ 220 h 632"/>
                  <a:gd name="T34" fmla="*/ 1 w 254"/>
                  <a:gd name="T35" fmla="*/ 338 h 632"/>
                  <a:gd name="T36" fmla="*/ 0 w 254"/>
                  <a:gd name="T37" fmla="*/ 346 h 632"/>
                  <a:gd name="T38" fmla="*/ 51 w 254"/>
                  <a:gd name="T39" fmla="*/ 430 h 632"/>
                  <a:gd name="T40" fmla="*/ 51 w 254"/>
                  <a:gd name="T41" fmla="*/ 596 h 632"/>
                  <a:gd name="T42" fmla="*/ 86 w 254"/>
                  <a:gd name="T43" fmla="*/ 632 h 632"/>
                  <a:gd name="T44" fmla="*/ 169 w 254"/>
                  <a:gd name="T45" fmla="*/ 632 h 632"/>
                  <a:gd name="T46" fmla="*/ 204 w 254"/>
                  <a:gd name="T47" fmla="*/ 596 h 632"/>
                  <a:gd name="T48" fmla="*/ 204 w 254"/>
                  <a:gd name="T49" fmla="*/ 430 h 632"/>
                  <a:gd name="T50" fmla="*/ 254 w 254"/>
                  <a:gd name="T51" fmla="*/ 346 h 632"/>
                  <a:gd name="T52" fmla="*/ 254 w 254"/>
                  <a:gd name="T53" fmla="*/ 339 h 632"/>
                  <a:gd name="T54" fmla="*/ 254 w 254"/>
                  <a:gd name="T55" fmla="*/ 219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4" h="632">
                    <a:moveTo>
                      <a:pt x="178" y="96"/>
                    </a:moveTo>
                    <a:cubicBezTo>
                      <a:pt x="178" y="121"/>
                      <a:pt x="136" y="141"/>
                      <a:pt x="136" y="141"/>
                    </a:cubicBezTo>
                    <a:cubicBezTo>
                      <a:pt x="119" y="141"/>
                      <a:pt x="119" y="141"/>
                      <a:pt x="119" y="141"/>
                    </a:cubicBezTo>
                    <a:cubicBezTo>
                      <a:pt x="119" y="141"/>
                      <a:pt x="76" y="121"/>
                      <a:pt x="76" y="96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20"/>
                      <a:pt x="95" y="0"/>
                      <a:pt x="119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59" y="0"/>
                      <a:pt x="178" y="20"/>
                      <a:pt x="178" y="45"/>
                    </a:cubicBezTo>
                    <a:lnTo>
                      <a:pt x="178" y="96"/>
                    </a:lnTo>
                    <a:close/>
                    <a:moveTo>
                      <a:pt x="254" y="219"/>
                    </a:moveTo>
                    <a:cubicBezTo>
                      <a:pt x="254" y="218"/>
                      <a:pt x="254" y="216"/>
                      <a:pt x="254" y="214"/>
                    </a:cubicBezTo>
                    <a:cubicBezTo>
                      <a:pt x="254" y="182"/>
                      <a:pt x="229" y="156"/>
                      <a:pt x="197" y="156"/>
                    </a:cubicBezTo>
                    <a:cubicBezTo>
                      <a:pt x="197" y="156"/>
                      <a:pt x="197" y="156"/>
                      <a:pt x="197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26" y="156"/>
                      <a:pt x="0" y="182"/>
                      <a:pt x="0" y="214"/>
                    </a:cubicBezTo>
                    <a:cubicBezTo>
                      <a:pt x="0" y="216"/>
                      <a:pt x="0" y="218"/>
                      <a:pt x="1" y="220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1"/>
                      <a:pt x="0" y="344"/>
                      <a:pt x="0" y="346"/>
                    </a:cubicBezTo>
                    <a:cubicBezTo>
                      <a:pt x="0" y="389"/>
                      <a:pt x="22" y="424"/>
                      <a:pt x="51" y="430"/>
                    </a:cubicBezTo>
                    <a:cubicBezTo>
                      <a:pt x="51" y="596"/>
                      <a:pt x="51" y="596"/>
                      <a:pt x="51" y="596"/>
                    </a:cubicBezTo>
                    <a:cubicBezTo>
                      <a:pt x="51" y="616"/>
                      <a:pt x="67" y="632"/>
                      <a:pt x="86" y="632"/>
                    </a:cubicBezTo>
                    <a:cubicBezTo>
                      <a:pt x="169" y="632"/>
                      <a:pt x="169" y="632"/>
                      <a:pt x="169" y="632"/>
                    </a:cubicBezTo>
                    <a:cubicBezTo>
                      <a:pt x="188" y="632"/>
                      <a:pt x="204" y="616"/>
                      <a:pt x="204" y="596"/>
                    </a:cubicBezTo>
                    <a:cubicBezTo>
                      <a:pt x="204" y="430"/>
                      <a:pt x="204" y="430"/>
                      <a:pt x="204" y="430"/>
                    </a:cubicBezTo>
                    <a:cubicBezTo>
                      <a:pt x="232" y="424"/>
                      <a:pt x="254" y="389"/>
                      <a:pt x="254" y="346"/>
                    </a:cubicBezTo>
                    <a:cubicBezTo>
                      <a:pt x="254" y="344"/>
                      <a:pt x="254" y="341"/>
                      <a:pt x="254" y="339"/>
                    </a:cubicBezTo>
                    <a:lnTo>
                      <a:pt x="254" y="2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642732"/>
                <a:endParaRPr lang="en-US" sz="175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35" name="Freeform 35"/>
              <p:cNvSpPr>
                <a:spLocks noEditPoints="1"/>
              </p:cNvSpPr>
              <p:nvPr/>
            </p:nvSpPr>
            <p:spPr bwMode="gray">
              <a:xfrm>
                <a:off x="4890440" y="2369515"/>
                <a:ext cx="336423" cy="831971"/>
              </a:xfrm>
              <a:custGeom>
                <a:avLst/>
                <a:gdLst>
                  <a:gd name="T0" fmla="*/ 178 w 254"/>
                  <a:gd name="T1" fmla="*/ 96 h 632"/>
                  <a:gd name="T2" fmla="*/ 136 w 254"/>
                  <a:gd name="T3" fmla="*/ 141 h 632"/>
                  <a:gd name="T4" fmla="*/ 119 w 254"/>
                  <a:gd name="T5" fmla="*/ 141 h 632"/>
                  <a:gd name="T6" fmla="*/ 76 w 254"/>
                  <a:gd name="T7" fmla="*/ 96 h 632"/>
                  <a:gd name="T8" fmla="*/ 76 w 254"/>
                  <a:gd name="T9" fmla="*/ 45 h 632"/>
                  <a:gd name="T10" fmla="*/ 119 w 254"/>
                  <a:gd name="T11" fmla="*/ 0 h 632"/>
                  <a:gd name="T12" fmla="*/ 136 w 254"/>
                  <a:gd name="T13" fmla="*/ 0 h 632"/>
                  <a:gd name="T14" fmla="*/ 178 w 254"/>
                  <a:gd name="T15" fmla="*/ 45 h 632"/>
                  <a:gd name="T16" fmla="*/ 178 w 254"/>
                  <a:gd name="T17" fmla="*/ 96 h 632"/>
                  <a:gd name="T18" fmla="*/ 254 w 254"/>
                  <a:gd name="T19" fmla="*/ 219 h 632"/>
                  <a:gd name="T20" fmla="*/ 254 w 254"/>
                  <a:gd name="T21" fmla="*/ 214 h 632"/>
                  <a:gd name="T22" fmla="*/ 197 w 254"/>
                  <a:gd name="T23" fmla="*/ 156 h 632"/>
                  <a:gd name="T24" fmla="*/ 197 w 254"/>
                  <a:gd name="T25" fmla="*/ 156 h 632"/>
                  <a:gd name="T26" fmla="*/ 58 w 254"/>
                  <a:gd name="T27" fmla="*/ 156 h 632"/>
                  <a:gd name="T28" fmla="*/ 58 w 254"/>
                  <a:gd name="T29" fmla="*/ 156 h 632"/>
                  <a:gd name="T30" fmla="*/ 0 w 254"/>
                  <a:gd name="T31" fmla="*/ 214 h 632"/>
                  <a:gd name="T32" fmla="*/ 1 w 254"/>
                  <a:gd name="T33" fmla="*/ 220 h 632"/>
                  <a:gd name="T34" fmla="*/ 1 w 254"/>
                  <a:gd name="T35" fmla="*/ 338 h 632"/>
                  <a:gd name="T36" fmla="*/ 0 w 254"/>
                  <a:gd name="T37" fmla="*/ 346 h 632"/>
                  <a:gd name="T38" fmla="*/ 51 w 254"/>
                  <a:gd name="T39" fmla="*/ 430 h 632"/>
                  <a:gd name="T40" fmla="*/ 51 w 254"/>
                  <a:gd name="T41" fmla="*/ 596 h 632"/>
                  <a:gd name="T42" fmla="*/ 86 w 254"/>
                  <a:gd name="T43" fmla="*/ 632 h 632"/>
                  <a:gd name="T44" fmla="*/ 169 w 254"/>
                  <a:gd name="T45" fmla="*/ 632 h 632"/>
                  <a:gd name="T46" fmla="*/ 204 w 254"/>
                  <a:gd name="T47" fmla="*/ 596 h 632"/>
                  <a:gd name="T48" fmla="*/ 204 w 254"/>
                  <a:gd name="T49" fmla="*/ 430 h 632"/>
                  <a:gd name="T50" fmla="*/ 254 w 254"/>
                  <a:gd name="T51" fmla="*/ 346 h 632"/>
                  <a:gd name="T52" fmla="*/ 254 w 254"/>
                  <a:gd name="T53" fmla="*/ 339 h 632"/>
                  <a:gd name="T54" fmla="*/ 254 w 254"/>
                  <a:gd name="T55" fmla="*/ 219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4" h="632">
                    <a:moveTo>
                      <a:pt x="178" y="96"/>
                    </a:moveTo>
                    <a:cubicBezTo>
                      <a:pt x="178" y="121"/>
                      <a:pt x="136" y="141"/>
                      <a:pt x="136" y="141"/>
                    </a:cubicBezTo>
                    <a:cubicBezTo>
                      <a:pt x="119" y="141"/>
                      <a:pt x="119" y="141"/>
                      <a:pt x="119" y="141"/>
                    </a:cubicBezTo>
                    <a:cubicBezTo>
                      <a:pt x="119" y="141"/>
                      <a:pt x="76" y="121"/>
                      <a:pt x="76" y="96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20"/>
                      <a:pt x="95" y="0"/>
                      <a:pt x="119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59" y="0"/>
                      <a:pt x="178" y="20"/>
                      <a:pt x="178" y="45"/>
                    </a:cubicBezTo>
                    <a:lnTo>
                      <a:pt x="178" y="96"/>
                    </a:lnTo>
                    <a:close/>
                    <a:moveTo>
                      <a:pt x="254" y="219"/>
                    </a:moveTo>
                    <a:cubicBezTo>
                      <a:pt x="254" y="218"/>
                      <a:pt x="254" y="216"/>
                      <a:pt x="254" y="214"/>
                    </a:cubicBezTo>
                    <a:cubicBezTo>
                      <a:pt x="254" y="182"/>
                      <a:pt x="229" y="156"/>
                      <a:pt x="197" y="156"/>
                    </a:cubicBezTo>
                    <a:cubicBezTo>
                      <a:pt x="197" y="156"/>
                      <a:pt x="197" y="156"/>
                      <a:pt x="197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26" y="156"/>
                      <a:pt x="0" y="182"/>
                      <a:pt x="0" y="214"/>
                    </a:cubicBezTo>
                    <a:cubicBezTo>
                      <a:pt x="0" y="216"/>
                      <a:pt x="0" y="218"/>
                      <a:pt x="1" y="220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1"/>
                      <a:pt x="0" y="344"/>
                      <a:pt x="0" y="346"/>
                    </a:cubicBezTo>
                    <a:cubicBezTo>
                      <a:pt x="0" y="389"/>
                      <a:pt x="22" y="424"/>
                      <a:pt x="51" y="430"/>
                    </a:cubicBezTo>
                    <a:cubicBezTo>
                      <a:pt x="51" y="596"/>
                      <a:pt x="51" y="596"/>
                      <a:pt x="51" y="596"/>
                    </a:cubicBezTo>
                    <a:cubicBezTo>
                      <a:pt x="51" y="616"/>
                      <a:pt x="67" y="632"/>
                      <a:pt x="86" y="632"/>
                    </a:cubicBezTo>
                    <a:cubicBezTo>
                      <a:pt x="169" y="632"/>
                      <a:pt x="169" y="632"/>
                      <a:pt x="169" y="632"/>
                    </a:cubicBezTo>
                    <a:cubicBezTo>
                      <a:pt x="188" y="632"/>
                      <a:pt x="204" y="616"/>
                      <a:pt x="204" y="596"/>
                    </a:cubicBezTo>
                    <a:cubicBezTo>
                      <a:pt x="204" y="430"/>
                      <a:pt x="204" y="430"/>
                      <a:pt x="204" y="430"/>
                    </a:cubicBezTo>
                    <a:cubicBezTo>
                      <a:pt x="232" y="424"/>
                      <a:pt x="254" y="389"/>
                      <a:pt x="254" y="346"/>
                    </a:cubicBezTo>
                    <a:cubicBezTo>
                      <a:pt x="254" y="344"/>
                      <a:pt x="254" y="341"/>
                      <a:pt x="254" y="339"/>
                    </a:cubicBezTo>
                    <a:lnTo>
                      <a:pt x="254" y="2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642732"/>
                <a:endParaRPr lang="en-US" sz="175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36" name="Freeform 35"/>
              <p:cNvSpPr>
                <a:spLocks noEditPoints="1"/>
              </p:cNvSpPr>
              <p:nvPr/>
            </p:nvSpPr>
            <p:spPr bwMode="gray">
              <a:xfrm>
                <a:off x="5380541" y="2357743"/>
                <a:ext cx="336423" cy="831971"/>
              </a:xfrm>
              <a:custGeom>
                <a:avLst/>
                <a:gdLst>
                  <a:gd name="T0" fmla="*/ 178 w 254"/>
                  <a:gd name="T1" fmla="*/ 96 h 632"/>
                  <a:gd name="T2" fmla="*/ 136 w 254"/>
                  <a:gd name="T3" fmla="*/ 141 h 632"/>
                  <a:gd name="T4" fmla="*/ 119 w 254"/>
                  <a:gd name="T5" fmla="*/ 141 h 632"/>
                  <a:gd name="T6" fmla="*/ 76 w 254"/>
                  <a:gd name="T7" fmla="*/ 96 h 632"/>
                  <a:gd name="T8" fmla="*/ 76 w 254"/>
                  <a:gd name="T9" fmla="*/ 45 h 632"/>
                  <a:gd name="T10" fmla="*/ 119 w 254"/>
                  <a:gd name="T11" fmla="*/ 0 h 632"/>
                  <a:gd name="T12" fmla="*/ 136 w 254"/>
                  <a:gd name="T13" fmla="*/ 0 h 632"/>
                  <a:gd name="T14" fmla="*/ 178 w 254"/>
                  <a:gd name="T15" fmla="*/ 45 h 632"/>
                  <a:gd name="T16" fmla="*/ 178 w 254"/>
                  <a:gd name="T17" fmla="*/ 96 h 632"/>
                  <a:gd name="T18" fmla="*/ 254 w 254"/>
                  <a:gd name="T19" fmla="*/ 219 h 632"/>
                  <a:gd name="T20" fmla="*/ 254 w 254"/>
                  <a:gd name="T21" fmla="*/ 214 h 632"/>
                  <a:gd name="T22" fmla="*/ 197 w 254"/>
                  <a:gd name="T23" fmla="*/ 156 h 632"/>
                  <a:gd name="T24" fmla="*/ 197 w 254"/>
                  <a:gd name="T25" fmla="*/ 156 h 632"/>
                  <a:gd name="T26" fmla="*/ 58 w 254"/>
                  <a:gd name="T27" fmla="*/ 156 h 632"/>
                  <a:gd name="T28" fmla="*/ 58 w 254"/>
                  <a:gd name="T29" fmla="*/ 156 h 632"/>
                  <a:gd name="T30" fmla="*/ 0 w 254"/>
                  <a:gd name="T31" fmla="*/ 214 h 632"/>
                  <a:gd name="T32" fmla="*/ 1 w 254"/>
                  <a:gd name="T33" fmla="*/ 220 h 632"/>
                  <a:gd name="T34" fmla="*/ 1 w 254"/>
                  <a:gd name="T35" fmla="*/ 338 h 632"/>
                  <a:gd name="T36" fmla="*/ 0 w 254"/>
                  <a:gd name="T37" fmla="*/ 346 h 632"/>
                  <a:gd name="T38" fmla="*/ 51 w 254"/>
                  <a:gd name="T39" fmla="*/ 430 h 632"/>
                  <a:gd name="T40" fmla="*/ 51 w 254"/>
                  <a:gd name="T41" fmla="*/ 596 h 632"/>
                  <a:gd name="T42" fmla="*/ 86 w 254"/>
                  <a:gd name="T43" fmla="*/ 632 h 632"/>
                  <a:gd name="T44" fmla="*/ 169 w 254"/>
                  <a:gd name="T45" fmla="*/ 632 h 632"/>
                  <a:gd name="T46" fmla="*/ 204 w 254"/>
                  <a:gd name="T47" fmla="*/ 596 h 632"/>
                  <a:gd name="T48" fmla="*/ 204 w 254"/>
                  <a:gd name="T49" fmla="*/ 430 h 632"/>
                  <a:gd name="T50" fmla="*/ 254 w 254"/>
                  <a:gd name="T51" fmla="*/ 346 h 632"/>
                  <a:gd name="T52" fmla="*/ 254 w 254"/>
                  <a:gd name="T53" fmla="*/ 339 h 632"/>
                  <a:gd name="T54" fmla="*/ 254 w 254"/>
                  <a:gd name="T55" fmla="*/ 219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4" h="632">
                    <a:moveTo>
                      <a:pt x="178" y="96"/>
                    </a:moveTo>
                    <a:cubicBezTo>
                      <a:pt x="178" y="121"/>
                      <a:pt x="136" y="141"/>
                      <a:pt x="136" y="141"/>
                    </a:cubicBezTo>
                    <a:cubicBezTo>
                      <a:pt x="119" y="141"/>
                      <a:pt x="119" y="141"/>
                      <a:pt x="119" y="141"/>
                    </a:cubicBezTo>
                    <a:cubicBezTo>
                      <a:pt x="119" y="141"/>
                      <a:pt x="76" y="121"/>
                      <a:pt x="76" y="96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20"/>
                      <a:pt x="95" y="0"/>
                      <a:pt x="119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59" y="0"/>
                      <a:pt x="178" y="20"/>
                      <a:pt x="178" y="45"/>
                    </a:cubicBezTo>
                    <a:lnTo>
                      <a:pt x="178" y="96"/>
                    </a:lnTo>
                    <a:close/>
                    <a:moveTo>
                      <a:pt x="254" y="219"/>
                    </a:moveTo>
                    <a:cubicBezTo>
                      <a:pt x="254" y="218"/>
                      <a:pt x="254" y="216"/>
                      <a:pt x="254" y="214"/>
                    </a:cubicBezTo>
                    <a:cubicBezTo>
                      <a:pt x="254" y="182"/>
                      <a:pt x="229" y="156"/>
                      <a:pt x="197" y="156"/>
                    </a:cubicBezTo>
                    <a:cubicBezTo>
                      <a:pt x="197" y="156"/>
                      <a:pt x="197" y="156"/>
                      <a:pt x="197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26" y="156"/>
                      <a:pt x="0" y="182"/>
                      <a:pt x="0" y="214"/>
                    </a:cubicBezTo>
                    <a:cubicBezTo>
                      <a:pt x="0" y="216"/>
                      <a:pt x="0" y="218"/>
                      <a:pt x="1" y="220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1"/>
                      <a:pt x="0" y="344"/>
                      <a:pt x="0" y="346"/>
                    </a:cubicBezTo>
                    <a:cubicBezTo>
                      <a:pt x="0" y="389"/>
                      <a:pt x="22" y="424"/>
                      <a:pt x="51" y="430"/>
                    </a:cubicBezTo>
                    <a:cubicBezTo>
                      <a:pt x="51" y="596"/>
                      <a:pt x="51" y="596"/>
                      <a:pt x="51" y="596"/>
                    </a:cubicBezTo>
                    <a:cubicBezTo>
                      <a:pt x="51" y="616"/>
                      <a:pt x="67" y="632"/>
                      <a:pt x="86" y="632"/>
                    </a:cubicBezTo>
                    <a:cubicBezTo>
                      <a:pt x="169" y="632"/>
                      <a:pt x="169" y="632"/>
                      <a:pt x="169" y="632"/>
                    </a:cubicBezTo>
                    <a:cubicBezTo>
                      <a:pt x="188" y="632"/>
                      <a:pt x="204" y="616"/>
                      <a:pt x="204" y="596"/>
                    </a:cubicBezTo>
                    <a:cubicBezTo>
                      <a:pt x="204" y="430"/>
                      <a:pt x="204" y="430"/>
                      <a:pt x="204" y="430"/>
                    </a:cubicBezTo>
                    <a:cubicBezTo>
                      <a:pt x="232" y="424"/>
                      <a:pt x="254" y="389"/>
                      <a:pt x="254" y="346"/>
                    </a:cubicBezTo>
                    <a:cubicBezTo>
                      <a:pt x="254" y="344"/>
                      <a:pt x="254" y="341"/>
                      <a:pt x="254" y="339"/>
                    </a:cubicBezTo>
                    <a:lnTo>
                      <a:pt x="254" y="2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pPr defTabSz="642732"/>
                <a:endParaRPr lang="en-US" sz="175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42" name="TextBox 741"/>
              <p:cNvSpPr txBox="1"/>
              <p:nvPr/>
            </p:nvSpPr>
            <p:spPr bwMode="gray">
              <a:xfrm>
                <a:off x="3616134" y="3259045"/>
                <a:ext cx="1911742" cy="4233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1" rIns="45721" rtlCol="0">
                <a:spAutoFit/>
              </a:bodyPr>
              <a:lstStyle/>
              <a:p>
                <a:pPr algn="ctr" defTabSz="642732">
                  <a:lnSpc>
                    <a:spcPct val="90000"/>
                  </a:lnSpc>
                  <a:spcBef>
                    <a:spcPts val="1201"/>
                  </a:spcBef>
                  <a:buClr>
                    <a:srgbClr val="337DBE"/>
                  </a:buClr>
                  <a:buSzPct val="77000"/>
                </a:pPr>
                <a:r>
                  <a:rPr lang="en-US" sz="2390" b="1" dirty="0">
                    <a:solidFill>
                      <a:srgbClr val="43B19E"/>
                    </a:solidFill>
                    <a:latin typeface="Arial"/>
                  </a:rPr>
                  <a:t>2.8M</a:t>
                </a:r>
                <a:r>
                  <a:rPr lang="en-US" sz="1757" b="1" dirty="0">
                    <a:solidFill>
                      <a:srgbClr val="43B19E"/>
                    </a:solidFill>
                    <a:latin typeface="Arial"/>
                  </a:rPr>
                  <a:t> Employed</a:t>
                </a:r>
                <a:endParaRPr lang="en-US" sz="2038" b="1" dirty="0">
                  <a:solidFill>
                    <a:srgbClr val="43B19E"/>
                  </a:solidFill>
                  <a:latin typeface="Arial"/>
                </a:endParaRPr>
              </a:p>
            </p:txBody>
          </p:sp>
        </p:grpSp>
        <p:sp>
          <p:nvSpPr>
            <p:cNvPr id="769" name="Freeform 35"/>
            <p:cNvSpPr>
              <a:spLocks noEditPoints="1"/>
            </p:cNvSpPr>
            <p:nvPr/>
          </p:nvSpPr>
          <p:spPr bwMode="gray">
            <a:xfrm>
              <a:off x="3669926" y="3928755"/>
              <a:ext cx="336423" cy="831971"/>
            </a:xfrm>
            <a:custGeom>
              <a:avLst/>
              <a:gdLst>
                <a:gd name="T0" fmla="*/ 178 w 254"/>
                <a:gd name="T1" fmla="*/ 96 h 632"/>
                <a:gd name="T2" fmla="*/ 136 w 254"/>
                <a:gd name="T3" fmla="*/ 141 h 632"/>
                <a:gd name="T4" fmla="*/ 119 w 254"/>
                <a:gd name="T5" fmla="*/ 141 h 632"/>
                <a:gd name="T6" fmla="*/ 76 w 254"/>
                <a:gd name="T7" fmla="*/ 96 h 632"/>
                <a:gd name="T8" fmla="*/ 76 w 254"/>
                <a:gd name="T9" fmla="*/ 45 h 632"/>
                <a:gd name="T10" fmla="*/ 119 w 254"/>
                <a:gd name="T11" fmla="*/ 0 h 632"/>
                <a:gd name="T12" fmla="*/ 136 w 254"/>
                <a:gd name="T13" fmla="*/ 0 h 632"/>
                <a:gd name="T14" fmla="*/ 178 w 254"/>
                <a:gd name="T15" fmla="*/ 45 h 632"/>
                <a:gd name="T16" fmla="*/ 178 w 254"/>
                <a:gd name="T17" fmla="*/ 96 h 632"/>
                <a:gd name="T18" fmla="*/ 254 w 254"/>
                <a:gd name="T19" fmla="*/ 219 h 632"/>
                <a:gd name="T20" fmla="*/ 254 w 254"/>
                <a:gd name="T21" fmla="*/ 214 h 632"/>
                <a:gd name="T22" fmla="*/ 197 w 254"/>
                <a:gd name="T23" fmla="*/ 156 h 632"/>
                <a:gd name="T24" fmla="*/ 197 w 254"/>
                <a:gd name="T25" fmla="*/ 156 h 632"/>
                <a:gd name="T26" fmla="*/ 58 w 254"/>
                <a:gd name="T27" fmla="*/ 156 h 632"/>
                <a:gd name="T28" fmla="*/ 58 w 254"/>
                <a:gd name="T29" fmla="*/ 156 h 632"/>
                <a:gd name="T30" fmla="*/ 0 w 254"/>
                <a:gd name="T31" fmla="*/ 214 h 632"/>
                <a:gd name="T32" fmla="*/ 1 w 254"/>
                <a:gd name="T33" fmla="*/ 220 h 632"/>
                <a:gd name="T34" fmla="*/ 1 w 254"/>
                <a:gd name="T35" fmla="*/ 338 h 632"/>
                <a:gd name="T36" fmla="*/ 0 w 254"/>
                <a:gd name="T37" fmla="*/ 346 h 632"/>
                <a:gd name="T38" fmla="*/ 51 w 254"/>
                <a:gd name="T39" fmla="*/ 430 h 632"/>
                <a:gd name="T40" fmla="*/ 51 w 254"/>
                <a:gd name="T41" fmla="*/ 596 h 632"/>
                <a:gd name="T42" fmla="*/ 86 w 254"/>
                <a:gd name="T43" fmla="*/ 632 h 632"/>
                <a:gd name="T44" fmla="*/ 169 w 254"/>
                <a:gd name="T45" fmla="*/ 632 h 632"/>
                <a:gd name="T46" fmla="*/ 204 w 254"/>
                <a:gd name="T47" fmla="*/ 596 h 632"/>
                <a:gd name="T48" fmla="*/ 204 w 254"/>
                <a:gd name="T49" fmla="*/ 430 h 632"/>
                <a:gd name="T50" fmla="*/ 254 w 254"/>
                <a:gd name="T51" fmla="*/ 346 h 632"/>
                <a:gd name="T52" fmla="*/ 254 w 254"/>
                <a:gd name="T53" fmla="*/ 339 h 632"/>
                <a:gd name="T54" fmla="*/ 254 w 254"/>
                <a:gd name="T55" fmla="*/ 219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632">
                  <a:moveTo>
                    <a:pt x="178" y="96"/>
                  </a:moveTo>
                  <a:cubicBezTo>
                    <a:pt x="178" y="121"/>
                    <a:pt x="136" y="141"/>
                    <a:pt x="136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76" y="121"/>
                    <a:pt x="76" y="9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20"/>
                    <a:pt x="95" y="0"/>
                    <a:pt x="119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9" y="0"/>
                    <a:pt x="178" y="20"/>
                    <a:pt x="178" y="45"/>
                  </a:cubicBezTo>
                  <a:lnTo>
                    <a:pt x="178" y="96"/>
                  </a:lnTo>
                  <a:close/>
                  <a:moveTo>
                    <a:pt x="254" y="219"/>
                  </a:moveTo>
                  <a:cubicBezTo>
                    <a:pt x="254" y="218"/>
                    <a:pt x="254" y="216"/>
                    <a:pt x="254" y="214"/>
                  </a:cubicBezTo>
                  <a:cubicBezTo>
                    <a:pt x="254" y="182"/>
                    <a:pt x="229" y="156"/>
                    <a:pt x="197" y="156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26" y="156"/>
                    <a:pt x="0" y="182"/>
                    <a:pt x="0" y="214"/>
                  </a:cubicBezTo>
                  <a:cubicBezTo>
                    <a:pt x="0" y="216"/>
                    <a:pt x="0" y="218"/>
                    <a:pt x="1" y="220"/>
                  </a:cubicBezTo>
                  <a:cubicBezTo>
                    <a:pt x="1" y="338"/>
                    <a:pt x="1" y="338"/>
                    <a:pt x="1" y="338"/>
                  </a:cubicBezTo>
                  <a:cubicBezTo>
                    <a:pt x="0" y="341"/>
                    <a:pt x="0" y="344"/>
                    <a:pt x="0" y="346"/>
                  </a:cubicBezTo>
                  <a:cubicBezTo>
                    <a:pt x="0" y="389"/>
                    <a:pt x="22" y="424"/>
                    <a:pt x="51" y="430"/>
                  </a:cubicBezTo>
                  <a:cubicBezTo>
                    <a:pt x="51" y="596"/>
                    <a:pt x="51" y="596"/>
                    <a:pt x="51" y="596"/>
                  </a:cubicBezTo>
                  <a:cubicBezTo>
                    <a:pt x="51" y="616"/>
                    <a:pt x="67" y="632"/>
                    <a:pt x="86" y="632"/>
                  </a:cubicBezTo>
                  <a:cubicBezTo>
                    <a:pt x="169" y="632"/>
                    <a:pt x="169" y="632"/>
                    <a:pt x="169" y="632"/>
                  </a:cubicBezTo>
                  <a:cubicBezTo>
                    <a:pt x="188" y="632"/>
                    <a:pt x="204" y="616"/>
                    <a:pt x="204" y="596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32" y="424"/>
                    <a:pt x="254" y="389"/>
                    <a:pt x="254" y="346"/>
                  </a:cubicBezTo>
                  <a:cubicBezTo>
                    <a:pt x="254" y="344"/>
                    <a:pt x="254" y="341"/>
                    <a:pt x="254" y="339"/>
                  </a:cubicBezTo>
                  <a:lnTo>
                    <a:pt x="254" y="21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75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0" name="Freeform 35"/>
            <p:cNvSpPr>
              <a:spLocks noEditPoints="1"/>
            </p:cNvSpPr>
            <p:nvPr/>
          </p:nvSpPr>
          <p:spPr bwMode="gray">
            <a:xfrm>
              <a:off x="4160026" y="3916983"/>
              <a:ext cx="336423" cy="831971"/>
            </a:xfrm>
            <a:custGeom>
              <a:avLst/>
              <a:gdLst>
                <a:gd name="T0" fmla="*/ 178 w 254"/>
                <a:gd name="T1" fmla="*/ 96 h 632"/>
                <a:gd name="T2" fmla="*/ 136 w 254"/>
                <a:gd name="T3" fmla="*/ 141 h 632"/>
                <a:gd name="T4" fmla="*/ 119 w 254"/>
                <a:gd name="T5" fmla="*/ 141 h 632"/>
                <a:gd name="T6" fmla="*/ 76 w 254"/>
                <a:gd name="T7" fmla="*/ 96 h 632"/>
                <a:gd name="T8" fmla="*/ 76 w 254"/>
                <a:gd name="T9" fmla="*/ 45 h 632"/>
                <a:gd name="T10" fmla="*/ 119 w 254"/>
                <a:gd name="T11" fmla="*/ 0 h 632"/>
                <a:gd name="T12" fmla="*/ 136 w 254"/>
                <a:gd name="T13" fmla="*/ 0 h 632"/>
                <a:gd name="T14" fmla="*/ 178 w 254"/>
                <a:gd name="T15" fmla="*/ 45 h 632"/>
                <a:gd name="T16" fmla="*/ 178 w 254"/>
                <a:gd name="T17" fmla="*/ 96 h 632"/>
                <a:gd name="T18" fmla="*/ 254 w 254"/>
                <a:gd name="T19" fmla="*/ 219 h 632"/>
                <a:gd name="T20" fmla="*/ 254 w 254"/>
                <a:gd name="T21" fmla="*/ 214 h 632"/>
                <a:gd name="T22" fmla="*/ 197 w 254"/>
                <a:gd name="T23" fmla="*/ 156 h 632"/>
                <a:gd name="T24" fmla="*/ 197 w 254"/>
                <a:gd name="T25" fmla="*/ 156 h 632"/>
                <a:gd name="T26" fmla="*/ 58 w 254"/>
                <a:gd name="T27" fmla="*/ 156 h 632"/>
                <a:gd name="T28" fmla="*/ 58 w 254"/>
                <a:gd name="T29" fmla="*/ 156 h 632"/>
                <a:gd name="T30" fmla="*/ 0 w 254"/>
                <a:gd name="T31" fmla="*/ 214 h 632"/>
                <a:gd name="T32" fmla="*/ 1 w 254"/>
                <a:gd name="T33" fmla="*/ 220 h 632"/>
                <a:gd name="T34" fmla="*/ 1 w 254"/>
                <a:gd name="T35" fmla="*/ 338 h 632"/>
                <a:gd name="T36" fmla="*/ 0 w 254"/>
                <a:gd name="T37" fmla="*/ 346 h 632"/>
                <a:gd name="T38" fmla="*/ 51 w 254"/>
                <a:gd name="T39" fmla="*/ 430 h 632"/>
                <a:gd name="T40" fmla="*/ 51 w 254"/>
                <a:gd name="T41" fmla="*/ 596 h 632"/>
                <a:gd name="T42" fmla="*/ 86 w 254"/>
                <a:gd name="T43" fmla="*/ 632 h 632"/>
                <a:gd name="T44" fmla="*/ 169 w 254"/>
                <a:gd name="T45" fmla="*/ 632 h 632"/>
                <a:gd name="T46" fmla="*/ 204 w 254"/>
                <a:gd name="T47" fmla="*/ 596 h 632"/>
                <a:gd name="T48" fmla="*/ 204 w 254"/>
                <a:gd name="T49" fmla="*/ 430 h 632"/>
                <a:gd name="T50" fmla="*/ 254 w 254"/>
                <a:gd name="T51" fmla="*/ 346 h 632"/>
                <a:gd name="T52" fmla="*/ 254 w 254"/>
                <a:gd name="T53" fmla="*/ 339 h 632"/>
                <a:gd name="T54" fmla="*/ 254 w 254"/>
                <a:gd name="T55" fmla="*/ 219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632">
                  <a:moveTo>
                    <a:pt x="178" y="96"/>
                  </a:moveTo>
                  <a:cubicBezTo>
                    <a:pt x="178" y="121"/>
                    <a:pt x="136" y="141"/>
                    <a:pt x="136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76" y="121"/>
                    <a:pt x="76" y="9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20"/>
                    <a:pt x="95" y="0"/>
                    <a:pt x="119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9" y="0"/>
                    <a:pt x="178" y="20"/>
                    <a:pt x="178" y="45"/>
                  </a:cubicBezTo>
                  <a:lnTo>
                    <a:pt x="178" y="96"/>
                  </a:lnTo>
                  <a:close/>
                  <a:moveTo>
                    <a:pt x="254" y="219"/>
                  </a:moveTo>
                  <a:cubicBezTo>
                    <a:pt x="254" y="218"/>
                    <a:pt x="254" y="216"/>
                    <a:pt x="254" y="214"/>
                  </a:cubicBezTo>
                  <a:cubicBezTo>
                    <a:pt x="254" y="182"/>
                    <a:pt x="229" y="156"/>
                    <a:pt x="197" y="156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26" y="156"/>
                    <a:pt x="0" y="182"/>
                    <a:pt x="0" y="214"/>
                  </a:cubicBezTo>
                  <a:cubicBezTo>
                    <a:pt x="0" y="216"/>
                    <a:pt x="0" y="218"/>
                    <a:pt x="1" y="220"/>
                  </a:cubicBezTo>
                  <a:cubicBezTo>
                    <a:pt x="1" y="338"/>
                    <a:pt x="1" y="338"/>
                    <a:pt x="1" y="338"/>
                  </a:cubicBezTo>
                  <a:cubicBezTo>
                    <a:pt x="0" y="341"/>
                    <a:pt x="0" y="344"/>
                    <a:pt x="0" y="346"/>
                  </a:cubicBezTo>
                  <a:cubicBezTo>
                    <a:pt x="0" y="389"/>
                    <a:pt x="22" y="424"/>
                    <a:pt x="51" y="430"/>
                  </a:cubicBezTo>
                  <a:cubicBezTo>
                    <a:pt x="51" y="596"/>
                    <a:pt x="51" y="596"/>
                    <a:pt x="51" y="596"/>
                  </a:cubicBezTo>
                  <a:cubicBezTo>
                    <a:pt x="51" y="616"/>
                    <a:pt x="67" y="632"/>
                    <a:pt x="86" y="632"/>
                  </a:cubicBezTo>
                  <a:cubicBezTo>
                    <a:pt x="169" y="632"/>
                    <a:pt x="169" y="632"/>
                    <a:pt x="169" y="632"/>
                  </a:cubicBezTo>
                  <a:cubicBezTo>
                    <a:pt x="188" y="632"/>
                    <a:pt x="204" y="616"/>
                    <a:pt x="204" y="596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32" y="424"/>
                    <a:pt x="254" y="389"/>
                    <a:pt x="254" y="346"/>
                  </a:cubicBezTo>
                  <a:cubicBezTo>
                    <a:pt x="254" y="344"/>
                    <a:pt x="254" y="341"/>
                    <a:pt x="254" y="339"/>
                  </a:cubicBezTo>
                  <a:lnTo>
                    <a:pt x="254" y="21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75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1" name="Freeform 35"/>
            <p:cNvSpPr>
              <a:spLocks noEditPoints="1"/>
            </p:cNvSpPr>
            <p:nvPr/>
          </p:nvSpPr>
          <p:spPr bwMode="gray">
            <a:xfrm>
              <a:off x="4650126" y="3905211"/>
              <a:ext cx="336423" cy="831971"/>
            </a:xfrm>
            <a:custGeom>
              <a:avLst/>
              <a:gdLst>
                <a:gd name="T0" fmla="*/ 178 w 254"/>
                <a:gd name="T1" fmla="*/ 96 h 632"/>
                <a:gd name="T2" fmla="*/ 136 w 254"/>
                <a:gd name="T3" fmla="*/ 141 h 632"/>
                <a:gd name="T4" fmla="*/ 119 w 254"/>
                <a:gd name="T5" fmla="*/ 141 h 632"/>
                <a:gd name="T6" fmla="*/ 76 w 254"/>
                <a:gd name="T7" fmla="*/ 96 h 632"/>
                <a:gd name="T8" fmla="*/ 76 w 254"/>
                <a:gd name="T9" fmla="*/ 45 h 632"/>
                <a:gd name="T10" fmla="*/ 119 w 254"/>
                <a:gd name="T11" fmla="*/ 0 h 632"/>
                <a:gd name="T12" fmla="*/ 136 w 254"/>
                <a:gd name="T13" fmla="*/ 0 h 632"/>
                <a:gd name="T14" fmla="*/ 178 w 254"/>
                <a:gd name="T15" fmla="*/ 45 h 632"/>
                <a:gd name="T16" fmla="*/ 178 w 254"/>
                <a:gd name="T17" fmla="*/ 96 h 632"/>
                <a:gd name="T18" fmla="*/ 254 w 254"/>
                <a:gd name="T19" fmla="*/ 219 h 632"/>
                <a:gd name="T20" fmla="*/ 254 w 254"/>
                <a:gd name="T21" fmla="*/ 214 h 632"/>
                <a:gd name="T22" fmla="*/ 197 w 254"/>
                <a:gd name="T23" fmla="*/ 156 h 632"/>
                <a:gd name="T24" fmla="*/ 197 w 254"/>
                <a:gd name="T25" fmla="*/ 156 h 632"/>
                <a:gd name="T26" fmla="*/ 58 w 254"/>
                <a:gd name="T27" fmla="*/ 156 h 632"/>
                <a:gd name="T28" fmla="*/ 58 w 254"/>
                <a:gd name="T29" fmla="*/ 156 h 632"/>
                <a:gd name="T30" fmla="*/ 0 w 254"/>
                <a:gd name="T31" fmla="*/ 214 h 632"/>
                <a:gd name="T32" fmla="*/ 1 w 254"/>
                <a:gd name="T33" fmla="*/ 220 h 632"/>
                <a:gd name="T34" fmla="*/ 1 w 254"/>
                <a:gd name="T35" fmla="*/ 338 h 632"/>
                <a:gd name="T36" fmla="*/ 0 w 254"/>
                <a:gd name="T37" fmla="*/ 346 h 632"/>
                <a:gd name="T38" fmla="*/ 51 w 254"/>
                <a:gd name="T39" fmla="*/ 430 h 632"/>
                <a:gd name="T40" fmla="*/ 51 w 254"/>
                <a:gd name="T41" fmla="*/ 596 h 632"/>
                <a:gd name="T42" fmla="*/ 86 w 254"/>
                <a:gd name="T43" fmla="*/ 632 h 632"/>
                <a:gd name="T44" fmla="*/ 169 w 254"/>
                <a:gd name="T45" fmla="*/ 632 h 632"/>
                <a:gd name="T46" fmla="*/ 204 w 254"/>
                <a:gd name="T47" fmla="*/ 596 h 632"/>
                <a:gd name="T48" fmla="*/ 204 w 254"/>
                <a:gd name="T49" fmla="*/ 430 h 632"/>
                <a:gd name="T50" fmla="*/ 254 w 254"/>
                <a:gd name="T51" fmla="*/ 346 h 632"/>
                <a:gd name="T52" fmla="*/ 254 w 254"/>
                <a:gd name="T53" fmla="*/ 339 h 632"/>
                <a:gd name="T54" fmla="*/ 254 w 254"/>
                <a:gd name="T55" fmla="*/ 219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632">
                  <a:moveTo>
                    <a:pt x="178" y="96"/>
                  </a:moveTo>
                  <a:cubicBezTo>
                    <a:pt x="178" y="121"/>
                    <a:pt x="136" y="141"/>
                    <a:pt x="136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76" y="121"/>
                    <a:pt x="76" y="9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20"/>
                    <a:pt x="95" y="0"/>
                    <a:pt x="119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9" y="0"/>
                    <a:pt x="178" y="20"/>
                    <a:pt x="178" y="45"/>
                  </a:cubicBezTo>
                  <a:lnTo>
                    <a:pt x="178" y="96"/>
                  </a:lnTo>
                  <a:close/>
                  <a:moveTo>
                    <a:pt x="254" y="219"/>
                  </a:moveTo>
                  <a:cubicBezTo>
                    <a:pt x="254" y="218"/>
                    <a:pt x="254" y="216"/>
                    <a:pt x="254" y="214"/>
                  </a:cubicBezTo>
                  <a:cubicBezTo>
                    <a:pt x="254" y="182"/>
                    <a:pt x="229" y="156"/>
                    <a:pt x="197" y="156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26" y="156"/>
                    <a:pt x="0" y="182"/>
                    <a:pt x="0" y="214"/>
                  </a:cubicBezTo>
                  <a:cubicBezTo>
                    <a:pt x="0" y="216"/>
                    <a:pt x="0" y="218"/>
                    <a:pt x="1" y="220"/>
                  </a:cubicBezTo>
                  <a:cubicBezTo>
                    <a:pt x="1" y="338"/>
                    <a:pt x="1" y="338"/>
                    <a:pt x="1" y="338"/>
                  </a:cubicBezTo>
                  <a:cubicBezTo>
                    <a:pt x="0" y="341"/>
                    <a:pt x="0" y="344"/>
                    <a:pt x="0" y="346"/>
                  </a:cubicBezTo>
                  <a:cubicBezTo>
                    <a:pt x="0" y="389"/>
                    <a:pt x="22" y="424"/>
                    <a:pt x="51" y="430"/>
                  </a:cubicBezTo>
                  <a:cubicBezTo>
                    <a:pt x="51" y="596"/>
                    <a:pt x="51" y="596"/>
                    <a:pt x="51" y="596"/>
                  </a:cubicBezTo>
                  <a:cubicBezTo>
                    <a:pt x="51" y="616"/>
                    <a:pt x="67" y="632"/>
                    <a:pt x="86" y="632"/>
                  </a:cubicBezTo>
                  <a:cubicBezTo>
                    <a:pt x="169" y="632"/>
                    <a:pt x="169" y="632"/>
                    <a:pt x="169" y="632"/>
                  </a:cubicBezTo>
                  <a:cubicBezTo>
                    <a:pt x="188" y="632"/>
                    <a:pt x="204" y="616"/>
                    <a:pt x="204" y="596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32" y="424"/>
                    <a:pt x="254" y="389"/>
                    <a:pt x="254" y="346"/>
                  </a:cubicBezTo>
                  <a:cubicBezTo>
                    <a:pt x="254" y="344"/>
                    <a:pt x="254" y="341"/>
                    <a:pt x="254" y="339"/>
                  </a:cubicBezTo>
                  <a:lnTo>
                    <a:pt x="254" y="21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75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2" name="Freeform 35"/>
            <p:cNvSpPr>
              <a:spLocks noEditPoints="1"/>
            </p:cNvSpPr>
            <p:nvPr/>
          </p:nvSpPr>
          <p:spPr bwMode="gray">
            <a:xfrm>
              <a:off x="5140227" y="3893439"/>
              <a:ext cx="336423" cy="831971"/>
            </a:xfrm>
            <a:custGeom>
              <a:avLst/>
              <a:gdLst>
                <a:gd name="T0" fmla="*/ 178 w 254"/>
                <a:gd name="T1" fmla="*/ 96 h 632"/>
                <a:gd name="T2" fmla="*/ 136 w 254"/>
                <a:gd name="T3" fmla="*/ 141 h 632"/>
                <a:gd name="T4" fmla="*/ 119 w 254"/>
                <a:gd name="T5" fmla="*/ 141 h 632"/>
                <a:gd name="T6" fmla="*/ 76 w 254"/>
                <a:gd name="T7" fmla="*/ 96 h 632"/>
                <a:gd name="T8" fmla="*/ 76 w 254"/>
                <a:gd name="T9" fmla="*/ 45 h 632"/>
                <a:gd name="T10" fmla="*/ 119 w 254"/>
                <a:gd name="T11" fmla="*/ 0 h 632"/>
                <a:gd name="T12" fmla="*/ 136 w 254"/>
                <a:gd name="T13" fmla="*/ 0 h 632"/>
                <a:gd name="T14" fmla="*/ 178 w 254"/>
                <a:gd name="T15" fmla="*/ 45 h 632"/>
                <a:gd name="T16" fmla="*/ 178 w 254"/>
                <a:gd name="T17" fmla="*/ 96 h 632"/>
                <a:gd name="T18" fmla="*/ 254 w 254"/>
                <a:gd name="T19" fmla="*/ 219 h 632"/>
                <a:gd name="T20" fmla="*/ 254 w 254"/>
                <a:gd name="T21" fmla="*/ 214 h 632"/>
                <a:gd name="T22" fmla="*/ 197 w 254"/>
                <a:gd name="T23" fmla="*/ 156 h 632"/>
                <a:gd name="T24" fmla="*/ 197 w 254"/>
                <a:gd name="T25" fmla="*/ 156 h 632"/>
                <a:gd name="T26" fmla="*/ 58 w 254"/>
                <a:gd name="T27" fmla="*/ 156 h 632"/>
                <a:gd name="T28" fmla="*/ 58 w 254"/>
                <a:gd name="T29" fmla="*/ 156 h 632"/>
                <a:gd name="T30" fmla="*/ 0 w 254"/>
                <a:gd name="T31" fmla="*/ 214 h 632"/>
                <a:gd name="T32" fmla="*/ 1 w 254"/>
                <a:gd name="T33" fmla="*/ 220 h 632"/>
                <a:gd name="T34" fmla="*/ 1 w 254"/>
                <a:gd name="T35" fmla="*/ 338 h 632"/>
                <a:gd name="T36" fmla="*/ 0 w 254"/>
                <a:gd name="T37" fmla="*/ 346 h 632"/>
                <a:gd name="T38" fmla="*/ 51 w 254"/>
                <a:gd name="T39" fmla="*/ 430 h 632"/>
                <a:gd name="T40" fmla="*/ 51 w 254"/>
                <a:gd name="T41" fmla="*/ 596 h 632"/>
                <a:gd name="T42" fmla="*/ 86 w 254"/>
                <a:gd name="T43" fmla="*/ 632 h 632"/>
                <a:gd name="T44" fmla="*/ 169 w 254"/>
                <a:gd name="T45" fmla="*/ 632 h 632"/>
                <a:gd name="T46" fmla="*/ 204 w 254"/>
                <a:gd name="T47" fmla="*/ 596 h 632"/>
                <a:gd name="T48" fmla="*/ 204 w 254"/>
                <a:gd name="T49" fmla="*/ 430 h 632"/>
                <a:gd name="T50" fmla="*/ 254 w 254"/>
                <a:gd name="T51" fmla="*/ 346 h 632"/>
                <a:gd name="T52" fmla="*/ 254 w 254"/>
                <a:gd name="T53" fmla="*/ 339 h 632"/>
                <a:gd name="T54" fmla="*/ 254 w 254"/>
                <a:gd name="T55" fmla="*/ 219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632">
                  <a:moveTo>
                    <a:pt x="178" y="96"/>
                  </a:moveTo>
                  <a:cubicBezTo>
                    <a:pt x="178" y="121"/>
                    <a:pt x="136" y="141"/>
                    <a:pt x="136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76" y="121"/>
                    <a:pt x="76" y="9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20"/>
                    <a:pt x="95" y="0"/>
                    <a:pt x="119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9" y="0"/>
                    <a:pt x="178" y="20"/>
                    <a:pt x="178" y="45"/>
                  </a:cubicBezTo>
                  <a:lnTo>
                    <a:pt x="178" y="96"/>
                  </a:lnTo>
                  <a:close/>
                  <a:moveTo>
                    <a:pt x="254" y="219"/>
                  </a:moveTo>
                  <a:cubicBezTo>
                    <a:pt x="254" y="218"/>
                    <a:pt x="254" y="216"/>
                    <a:pt x="254" y="214"/>
                  </a:cubicBezTo>
                  <a:cubicBezTo>
                    <a:pt x="254" y="182"/>
                    <a:pt x="229" y="156"/>
                    <a:pt x="197" y="156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26" y="156"/>
                    <a:pt x="0" y="182"/>
                    <a:pt x="0" y="214"/>
                  </a:cubicBezTo>
                  <a:cubicBezTo>
                    <a:pt x="0" y="216"/>
                    <a:pt x="0" y="218"/>
                    <a:pt x="1" y="220"/>
                  </a:cubicBezTo>
                  <a:cubicBezTo>
                    <a:pt x="1" y="338"/>
                    <a:pt x="1" y="338"/>
                    <a:pt x="1" y="338"/>
                  </a:cubicBezTo>
                  <a:cubicBezTo>
                    <a:pt x="0" y="341"/>
                    <a:pt x="0" y="344"/>
                    <a:pt x="0" y="346"/>
                  </a:cubicBezTo>
                  <a:cubicBezTo>
                    <a:pt x="0" y="389"/>
                    <a:pt x="22" y="424"/>
                    <a:pt x="51" y="430"/>
                  </a:cubicBezTo>
                  <a:cubicBezTo>
                    <a:pt x="51" y="596"/>
                    <a:pt x="51" y="596"/>
                    <a:pt x="51" y="596"/>
                  </a:cubicBezTo>
                  <a:cubicBezTo>
                    <a:pt x="51" y="616"/>
                    <a:pt x="67" y="632"/>
                    <a:pt x="86" y="632"/>
                  </a:cubicBezTo>
                  <a:cubicBezTo>
                    <a:pt x="169" y="632"/>
                    <a:pt x="169" y="632"/>
                    <a:pt x="169" y="632"/>
                  </a:cubicBezTo>
                  <a:cubicBezTo>
                    <a:pt x="188" y="632"/>
                    <a:pt x="204" y="616"/>
                    <a:pt x="204" y="596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32" y="424"/>
                    <a:pt x="254" y="389"/>
                    <a:pt x="254" y="346"/>
                  </a:cubicBezTo>
                  <a:cubicBezTo>
                    <a:pt x="254" y="344"/>
                    <a:pt x="254" y="341"/>
                    <a:pt x="254" y="339"/>
                  </a:cubicBezTo>
                  <a:lnTo>
                    <a:pt x="254" y="219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75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3" name="Freeform 35"/>
            <p:cNvSpPr>
              <a:spLocks noEditPoints="1"/>
            </p:cNvSpPr>
            <p:nvPr/>
          </p:nvSpPr>
          <p:spPr bwMode="gray">
            <a:xfrm>
              <a:off x="3422086" y="3940527"/>
              <a:ext cx="336423" cy="831971"/>
            </a:xfrm>
            <a:custGeom>
              <a:avLst/>
              <a:gdLst>
                <a:gd name="T0" fmla="*/ 178 w 254"/>
                <a:gd name="T1" fmla="*/ 96 h 632"/>
                <a:gd name="T2" fmla="*/ 136 w 254"/>
                <a:gd name="T3" fmla="*/ 141 h 632"/>
                <a:gd name="T4" fmla="*/ 119 w 254"/>
                <a:gd name="T5" fmla="*/ 141 h 632"/>
                <a:gd name="T6" fmla="*/ 76 w 254"/>
                <a:gd name="T7" fmla="*/ 96 h 632"/>
                <a:gd name="T8" fmla="*/ 76 w 254"/>
                <a:gd name="T9" fmla="*/ 45 h 632"/>
                <a:gd name="T10" fmla="*/ 119 w 254"/>
                <a:gd name="T11" fmla="*/ 0 h 632"/>
                <a:gd name="T12" fmla="*/ 136 w 254"/>
                <a:gd name="T13" fmla="*/ 0 h 632"/>
                <a:gd name="T14" fmla="*/ 178 w 254"/>
                <a:gd name="T15" fmla="*/ 45 h 632"/>
                <a:gd name="T16" fmla="*/ 178 w 254"/>
                <a:gd name="T17" fmla="*/ 96 h 632"/>
                <a:gd name="T18" fmla="*/ 254 w 254"/>
                <a:gd name="T19" fmla="*/ 219 h 632"/>
                <a:gd name="T20" fmla="*/ 254 w 254"/>
                <a:gd name="T21" fmla="*/ 214 h 632"/>
                <a:gd name="T22" fmla="*/ 197 w 254"/>
                <a:gd name="T23" fmla="*/ 156 h 632"/>
                <a:gd name="T24" fmla="*/ 197 w 254"/>
                <a:gd name="T25" fmla="*/ 156 h 632"/>
                <a:gd name="T26" fmla="*/ 58 w 254"/>
                <a:gd name="T27" fmla="*/ 156 h 632"/>
                <a:gd name="T28" fmla="*/ 58 w 254"/>
                <a:gd name="T29" fmla="*/ 156 h 632"/>
                <a:gd name="T30" fmla="*/ 0 w 254"/>
                <a:gd name="T31" fmla="*/ 214 h 632"/>
                <a:gd name="T32" fmla="*/ 1 w 254"/>
                <a:gd name="T33" fmla="*/ 220 h 632"/>
                <a:gd name="T34" fmla="*/ 1 w 254"/>
                <a:gd name="T35" fmla="*/ 338 h 632"/>
                <a:gd name="T36" fmla="*/ 0 w 254"/>
                <a:gd name="T37" fmla="*/ 346 h 632"/>
                <a:gd name="T38" fmla="*/ 51 w 254"/>
                <a:gd name="T39" fmla="*/ 430 h 632"/>
                <a:gd name="T40" fmla="*/ 51 w 254"/>
                <a:gd name="T41" fmla="*/ 596 h 632"/>
                <a:gd name="T42" fmla="*/ 86 w 254"/>
                <a:gd name="T43" fmla="*/ 632 h 632"/>
                <a:gd name="T44" fmla="*/ 169 w 254"/>
                <a:gd name="T45" fmla="*/ 632 h 632"/>
                <a:gd name="T46" fmla="*/ 204 w 254"/>
                <a:gd name="T47" fmla="*/ 596 h 632"/>
                <a:gd name="T48" fmla="*/ 204 w 254"/>
                <a:gd name="T49" fmla="*/ 430 h 632"/>
                <a:gd name="T50" fmla="*/ 254 w 254"/>
                <a:gd name="T51" fmla="*/ 346 h 632"/>
                <a:gd name="T52" fmla="*/ 254 w 254"/>
                <a:gd name="T53" fmla="*/ 339 h 632"/>
                <a:gd name="T54" fmla="*/ 254 w 254"/>
                <a:gd name="T55" fmla="*/ 219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632">
                  <a:moveTo>
                    <a:pt x="178" y="96"/>
                  </a:moveTo>
                  <a:cubicBezTo>
                    <a:pt x="178" y="121"/>
                    <a:pt x="136" y="141"/>
                    <a:pt x="136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76" y="121"/>
                    <a:pt x="76" y="9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20"/>
                    <a:pt x="95" y="0"/>
                    <a:pt x="119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9" y="0"/>
                    <a:pt x="178" y="20"/>
                    <a:pt x="178" y="45"/>
                  </a:cubicBezTo>
                  <a:lnTo>
                    <a:pt x="178" y="96"/>
                  </a:lnTo>
                  <a:close/>
                  <a:moveTo>
                    <a:pt x="254" y="219"/>
                  </a:moveTo>
                  <a:cubicBezTo>
                    <a:pt x="254" y="218"/>
                    <a:pt x="254" y="216"/>
                    <a:pt x="254" y="214"/>
                  </a:cubicBezTo>
                  <a:cubicBezTo>
                    <a:pt x="254" y="182"/>
                    <a:pt x="229" y="156"/>
                    <a:pt x="197" y="156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26" y="156"/>
                    <a:pt x="0" y="182"/>
                    <a:pt x="0" y="214"/>
                  </a:cubicBezTo>
                  <a:cubicBezTo>
                    <a:pt x="0" y="216"/>
                    <a:pt x="0" y="218"/>
                    <a:pt x="1" y="220"/>
                  </a:cubicBezTo>
                  <a:cubicBezTo>
                    <a:pt x="1" y="338"/>
                    <a:pt x="1" y="338"/>
                    <a:pt x="1" y="338"/>
                  </a:cubicBezTo>
                  <a:cubicBezTo>
                    <a:pt x="0" y="341"/>
                    <a:pt x="0" y="344"/>
                    <a:pt x="0" y="346"/>
                  </a:cubicBezTo>
                  <a:cubicBezTo>
                    <a:pt x="0" y="389"/>
                    <a:pt x="22" y="424"/>
                    <a:pt x="51" y="430"/>
                  </a:cubicBezTo>
                  <a:cubicBezTo>
                    <a:pt x="51" y="596"/>
                    <a:pt x="51" y="596"/>
                    <a:pt x="51" y="596"/>
                  </a:cubicBezTo>
                  <a:cubicBezTo>
                    <a:pt x="51" y="616"/>
                    <a:pt x="67" y="632"/>
                    <a:pt x="86" y="632"/>
                  </a:cubicBezTo>
                  <a:cubicBezTo>
                    <a:pt x="169" y="632"/>
                    <a:pt x="169" y="632"/>
                    <a:pt x="169" y="632"/>
                  </a:cubicBezTo>
                  <a:cubicBezTo>
                    <a:pt x="188" y="632"/>
                    <a:pt x="204" y="616"/>
                    <a:pt x="204" y="596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32" y="424"/>
                    <a:pt x="254" y="389"/>
                    <a:pt x="254" y="346"/>
                  </a:cubicBezTo>
                  <a:cubicBezTo>
                    <a:pt x="254" y="344"/>
                    <a:pt x="254" y="341"/>
                    <a:pt x="254" y="339"/>
                  </a:cubicBezTo>
                  <a:lnTo>
                    <a:pt x="254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75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4" name="Freeform 35"/>
            <p:cNvSpPr>
              <a:spLocks noEditPoints="1"/>
            </p:cNvSpPr>
            <p:nvPr/>
          </p:nvSpPr>
          <p:spPr bwMode="gray">
            <a:xfrm>
              <a:off x="3912186" y="3928755"/>
              <a:ext cx="336423" cy="831971"/>
            </a:xfrm>
            <a:custGeom>
              <a:avLst/>
              <a:gdLst>
                <a:gd name="T0" fmla="*/ 178 w 254"/>
                <a:gd name="T1" fmla="*/ 96 h 632"/>
                <a:gd name="T2" fmla="*/ 136 w 254"/>
                <a:gd name="T3" fmla="*/ 141 h 632"/>
                <a:gd name="T4" fmla="*/ 119 w 254"/>
                <a:gd name="T5" fmla="*/ 141 h 632"/>
                <a:gd name="T6" fmla="*/ 76 w 254"/>
                <a:gd name="T7" fmla="*/ 96 h 632"/>
                <a:gd name="T8" fmla="*/ 76 w 254"/>
                <a:gd name="T9" fmla="*/ 45 h 632"/>
                <a:gd name="T10" fmla="*/ 119 w 254"/>
                <a:gd name="T11" fmla="*/ 0 h 632"/>
                <a:gd name="T12" fmla="*/ 136 w 254"/>
                <a:gd name="T13" fmla="*/ 0 h 632"/>
                <a:gd name="T14" fmla="*/ 178 w 254"/>
                <a:gd name="T15" fmla="*/ 45 h 632"/>
                <a:gd name="T16" fmla="*/ 178 w 254"/>
                <a:gd name="T17" fmla="*/ 96 h 632"/>
                <a:gd name="T18" fmla="*/ 254 w 254"/>
                <a:gd name="T19" fmla="*/ 219 h 632"/>
                <a:gd name="T20" fmla="*/ 254 w 254"/>
                <a:gd name="T21" fmla="*/ 214 h 632"/>
                <a:gd name="T22" fmla="*/ 197 w 254"/>
                <a:gd name="T23" fmla="*/ 156 h 632"/>
                <a:gd name="T24" fmla="*/ 197 w 254"/>
                <a:gd name="T25" fmla="*/ 156 h 632"/>
                <a:gd name="T26" fmla="*/ 58 w 254"/>
                <a:gd name="T27" fmla="*/ 156 h 632"/>
                <a:gd name="T28" fmla="*/ 58 w 254"/>
                <a:gd name="T29" fmla="*/ 156 h 632"/>
                <a:gd name="T30" fmla="*/ 0 w 254"/>
                <a:gd name="T31" fmla="*/ 214 h 632"/>
                <a:gd name="T32" fmla="*/ 1 w 254"/>
                <a:gd name="T33" fmla="*/ 220 h 632"/>
                <a:gd name="T34" fmla="*/ 1 w 254"/>
                <a:gd name="T35" fmla="*/ 338 h 632"/>
                <a:gd name="T36" fmla="*/ 0 w 254"/>
                <a:gd name="T37" fmla="*/ 346 h 632"/>
                <a:gd name="T38" fmla="*/ 51 w 254"/>
                <a:gd name="T39" fmla="*/ 430 h 632"/>
                <a:gd name="T40" fmla="*/ 51 w 254"/>
                <a:gd name="T41" fmla="*/ 596 h 632"/>
                <a:gd name="T42" fmla="*/ 86 w 254"/>
                <a:gd name="T43" fmla="*/ 632 h 632"/>
                <a:gd name="T44" fmla="*/ 169 w 254"/>
                <a:gd name="T45" fmla="*/ 632 h 632"/>
                <a:gd name="T46" fmla="*/ 204 w 254"/>
                <a:gd name="T47" fmla="*/ 596 h 632"/>
                <a:gd name="T48" fmla="*/ 204 w 254"/>
                <a:gd name="T49" fmla="*/ 430 h 632"/>
                <a:gd name="T50" fmla="*/ 254 w 254"/>
                <a:gd name="T51" fmla="*/ 346 h 632"/>
                <a:gd name="T52" fmla="*/ 254 w 254"/>
                <a:gd name="T53" fmla="*/ 339 h 632"/>
                <a:gd name="T54" fmla="*/ 254 w 254"/>
                <a:gd name="T55" fmla="*/ 219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632">
                  <a:moveTo>
                    <a:pt x="178" y="96"/>
                  </a:moveTo>
                  <a:cubicBezTo>
                    <a:pt x="178" y="121"/>
                    <a:pt x="136" y="141"/>
                    <a:pt x="136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76" y="121"/>
                    <a:pt x="76" y="9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20"/>
                    <a:pt x="95" y="0"/>
                    <a:pt x="119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9" y="0"/>
                    <a:pt x="178" y="20"/>
                    <a:pt x="178" y="45"/>
                  </a:cubicBezTo>
                  <a:lnTo>
                    <a:pt x="178" y="96"/>
                  </a:lnTo>
                  <a:close/>
                  <a:moveTo>
                    <a:pt x="254" y="219"/>
                  </a:moveTo>
                  <a:cubicBezTo>
                    <a:pt x="254" y="218"/>
                    <a:pt x="254" y="216"/>
                    <a:pt x="254" y="214"/>
                  </a:cubicBezTo>
                  <a:cubicBezTo>
                    <a:pt x="254" y="182"/>
                    <a:pt x="229" y="156"/>
                    <a:pt x="197" y="156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26" y="156"/>
                    <a:pt x="0" y="182"/>
                    <a:pt x="0" y="214"/>
                  </a:cubicBezTo>
                  <a:cubicBezTo>
                    <a:pt x="0" y="216"/>
                    <a:pt x="0" y="218"/>
                    <a:pt x="1" y="220"/>
                  </a:cubicBezTo>
                  <a:cubicBezTo>
                    <a:pt x="1" y="338"/>
                    <a:pt x="1" y="338"/>
                    <a:pt x="1" y="338"/>
                  </a:cubicBezTo>
                  <a:cubicBezTo>
                    <a:pt x="0" y="341"/>
                    <a:pt x="0" y="344"/>
                    <a:pt x="0" y="346"/>
                  </a:cubicBezTo>
                  <a:cubicBezTo>
                    <a:pt x="0" y="389"/>
                    <a:pt x="22" y="424"/>
                    <a:pt x="51" y="430"/>
                  </a:cubicBezTo>
                  <a:cubicBezTo>
                    <a:pt x="51" y="596"/>
                    <a:pt x="51" y="596"/>
                    <a:pt x="51" y="596"/>
                  </a:cubicBezTo>
                  <a:cubicBezTo>
                    <a:pt x="51" y="616"/>
                    <a:pt x="67" y="632"/>
                    <a:pt x="86" y="632"/>
                  </a:cubicBezTo>
                  <a:cubicBezTo>
                    <a:pt x="169" y="632"/>
                    <a:pt x="169" y="632"/>
                    <a:pt x="169" y="632"/>
                  </a:cubicBezTo>
                  <a:cubicBezTo>
                    <a:pt x="188" y="632"/>
                    <a:pt x="204" y="616"/>
                    <a:pt x="204" y="596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32" y="424"/>
                    <a:pt x="254" y="389"/>
                    <a:pt x="254" y="346"/>
                  </a:cubicBezTo>
                  <a:cubicBezTo>
                    <a:pt x="254" y="344"/>
                    <a:pt x="254" y="341"/>
                    <a:pt x="254" y="339"/>
                  </a:cubicBezTo>
                  <a:lnTo>
                    <a:pt x="254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75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5" name="Freeform 35"/>
            <p:cNvSpPr>
              <a:spLocks noEditPoints="1"/>
            </p:cNvSpPr>
            <p:nvPr/>
          </p:nvSpPr>
          <p:spPr bwMode="gray">
            <a:xfrm>
              <a:off x="4402286" y="3916983"/>
              <a:ext cx="336423" cy="831971"/>
            </a:xfrm>
            <a:custGeom>
              <a:avLst/>
              <a:gdLst>
                <a:gd name="T0" fmla="*/ 178 w 254"/>
                <a:gd name="T1" fmla="*/ 96 h 632"/>
                <a:gd name="T2" fmla="*/ 136 w 254"/>
                <a:gd name="T3" fmla="*/ 141 h 632"/>
                <a:gd name="T4" fmla="*/ 119 w 254"/>
                <a:gd name="T5" fmla="*/ 141 h 632"/>
                <a:gd name="T6" fmla="*/ 76 w 254"/>
                <a:gd name="T7" fmla="*/ 96 h 632"/>
                <a:gd name="T8" fmla="*/ 76 w 254"/>
                <a:gd name="T9" fmla="*/ 45 h 632"/>
                <a:gd name="T10" fmla="*/ 119 w 254"/>
                <a:gd name="T11" fmla="*/ 0 h 632"/>
                <a:gd name="T12" fmla="*/ 136 w 254"/>
                <a:gd name="T13" fmla="*/ 0 h 632"/>
                <a:gd name="T14" fmla="*/ 178 w 254"/>
                <a:gd name="T15" fmla="*/ 45 h 632"/>
                <a:gd name="T16" fmla="*/ 178 w 254"/>
                <a:gd name="T17" fmla="*/ 96 h 632"/>
                <a:gd name="T18" fmla="*/ 254 w 254"/>
                <a:gd name="T19" fmla="*/ 219 h 632"/>
                <a:gd name="T20" fmla="*/ 254 w 254"/>
                <a:gd name="T21" fmla="*/ 214 h 632"/>
                <a:gd name="T22" fmla="*/ 197 w 254"/>
                <a:gd name="T23" fmla="*/ 156 h 632"/>
                <a:gd name="T24" fmla="*/ 197 w 254"/>
                <a:gd name="T25" fmla="*/ 156 h 632"/>
                <a:gd name="T26" fmla="*/ 58 w 254"/>
                <a:gd name="T27" fmla="*/ 156 h 632"/>
                <a:gd name="T28" fmla="*/ 58 w 254"/>
                <a:gd name="T29" fmla="*/ 156 h 632"/>
                <a:gd name="T30" fmla="*/ 0 w 254"/>
                <a:gd name="T31" fmla="*/ 214 h 632"/>
                <a:gd name="T32" fmla="*/ 1 w 254"/>
                <a:gd name="T33" fmla="*/ 220 h 632"/>
                <a:gd name="T34" fmla="*/ 1 w 254"/>
                <a:gd name="T35" fmla="*/ 338 h 632"/>
                <a:gd name="T36" fmla="*/ 0 w 254"/>
                <a:gd name="T37" fmla="*/ 346 h 632"/>
                <a:gd name="T38" fmla="*/ 51 w 254"/>
                <a:gd name="T39" fmla="*/ 430 h 632"/>
                <a:gd name="T40" fmla="*/ 51 w 254"/>
                <a:gd name="T41" fmla="*/ 596 h 632"/>
                <a:gd name="T42" fmla="*/ 86 w 254"/>
                <a:gd name="T43" fmla="*/ 632 h 632"/>
                <a:gd name="T44" fmla="*/ 169 w 254"/>
                <a:gd name="T45" fmla="*/ 632 h 632"/>
                <a:gd name="T46" fmla="*/ 204 w 254"/>
                <a:gd name="T47" fmla="*/ 596 h 632"/>
                <a:gd name="T48" fmla="*/ 204 w 254"/>
                <a:gd name="T49" fmla="*/ 430 h 632"/>
                <a:gd name="T50" fmla="*/ 254 w 254"/>
                <a:gd name="T51" fmla="*/ 346 h 632"/>
                <a:gd name="T52" fmla="*/ 254 w 254"/>
                <a:gd name="T53" fmla="*/ 339 h 632"/>
                <a:gd name="T54" fmla="*/ 254 w 254"/>
                <a:gd name="T55" fmla="*/ 219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632">
                  <a:moveTo>
                    <a:pt x="178" y="96"/>
                  </a:moveTo>
                  <a:cubicBezTo>
                    <a:pt x="178" y="121"/>
                    <a:pt x="136" y="141"/>
                    <a:pt x="136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76" y="121"/>
                    <a:pt x="76" y="9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20"/>
                    <a:pt x="95" y="0"/>
                    <a:pt x="119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9" y="0"/>
                    <a:pt x="178" y="20"/>
                    <a:pt x="178" y="45"/>
                  </a:cubicBezTo>
                  <a:lnTo>
                    <a:pt x="178" y="96"/>
                  </a:lnTo>
                  <a:close/>
                  <a:moveTo>
                    <a:pt x="254" y="219"/>
                  </a:moveTo>
                  <a:cubicBezTo>
                    <a:pt x="254" y="218"/>
                    <a:pt x="254" y="216"/>
                    <a:pt x="254" y="214"/>
                  </a:cubicBezTo>
                  <a:cubicBezTo>
                    <a:pt x="254" y="182"/>
                    <a:pt x="229" y="156"/>
                    <a:pt x="197" y="156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26" y="156"/>
                    <a:pt x="0" y="182"/>
                    <a:pt x="0" y="214"/>
                  </a:cubicBezTo>
                  <a:cubicBezTo>
                    <a:pt x="0" y="216"/>
                    <a:pt x="0" y="218"/>
                    <a:pt x="1" y="220"/>
                  </a:cubicBezTo>
                  <a:cubicBezTo>
                    <a:pt x="1" y="338"/>
                    <a:pt x="1" y="338"/>
                    <a:pt x="1" y="338"/>
                  </a:cubicBezTo>
                  <a:cubicBezTo>
                    <a:pt x="0" y="341"/>
                    <a:pt x="0" y="344"/>
                    <a:pt x="0" y="346"/>
                  </a:cubicBezTo>
                  <a:cubicBezTo>
                    <a:pt x="0" y="389"/>
                    <a:pt x="22" y="424"/>
                    <a:pt x="51" y="430"/>
                  </a:cubicBezTo>
                  <a:cubicBezTo>
                    <a:pt x="51" y="596"/>
                    <a:pt x="51" y="596"/>
                    <a:pt x="51" y="596"/>
                  </a:cubicBezTo>
                  <a:cubicBezTo>
                    <a:pt x="51" y="616"/>
                    <a:pt x="67" y="632"/>
                    <a:pt x="86" y="632"/>
                  </a:cubicBezTo>
                  <a:cubicBezTo>
                    <a:pt x="169" y="632"/>
                    <a:pt x="169" y="632"/>
                    <a:pt x="169" y="632"/>
                  </a:cubicBezTo>
                  <a:cubicBezTo>
                    <a:pt x="188" y="632"/>
                    <a:pt x="204" y="616"/>
                    <a:pt x="204" y="596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32" y="424"/>
                    <a:pt x="254" y="389"/>
                    <a:pt x="254" y="346"/>
                  </a:cubicBezTo>
                  <a:cubicBezTo>
                    <a:pt x="254" y="344"/>
                    <a:pt x="254" y="341"/>
                    <a:pt x="254" y="339"/>
                  </a:cubicBezTo>
                  <a:lnTo>
                    <a:pt x="254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75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6" name="Freeform 35"/>
            <p:cNvSpPr>
              <a:spLocks noEditPoints="1"/>
            </p:cNvSpPr>
            <p:nvPr/>
          </p:nvSpPr>
          <p:spPr bwMode="gray">
            <a:xfrm>
              <a:off x="4892386" y="3905211"/>
              <a:ext cx="336423" cy="831971"/>
            </a:xfrm>
            <a:custGeom>
              <a:avLst/>
              <a:gdLst>
                <a:gd name="T0" fmla="*/ 178 w 254"/>
                <a:gd name="T1" fmla="*/ 96 h 632"/>
                <a:gd name="T2" fmla="*/ 136 w 254"/>
                <a:gd name="T3" fmla="*/ 141 h 632"/>
                <a:gd name="T4" fmla="*/ 119 w 254"/>
                <a:gd name="T5" fmla="*/ 141 h 632"/>
                <a:gd name="T6" fmla="*/ 76 w 254"/>
                <a:gd name="T7" fmla="*/ 96 h 632"/>
                <a:gd name="T8" fmla="*/ 76 w 254"/>
                <a:gd name="T9" fmla="*/ 45 h 632"/>
                <a:gd name="T10" fmla="*/ 119 w 254"/>
                <a:gd name="T11" fmla="*/ 0 h 632"/>
                <a:gd name="T12" fmla="*/ 136 w 254"/>
                <a:gd name="T13" fmla="*/ 0 h 632"/>
                <a:gd name="T14" fmla="*/ 178 w 254"/>
                <a:gd name="T15" fmla="*/ 45 h 632"/>
                <a:gd name="T16" fmla="*/ 178 w 254"/>
                <a:gd name="T17" fmla="*/ 96 h 632"/>
                <a:gd name="T18" fmla="*/ 254 w 254"/>
                <a:gd name="T19" fmla="*/ 219 h 632"/>
                <a:gd name="T20" fmla="*/ 254 w 254"/>
                <a:gd name="T21" fmla="*/ 214 h 632"/>
                <a:gd name="T22" fmla="*/ 197 w 254"/>
                <a:gd name="T23" fmla="*/ 156 h 632"/>
                <a:gd name="T24" fmla="*/ 197 w 254"/>
                <a:gd name="T25" fmla="*/ 156 h 632"/>
                <a:gd name="T26" fmla="*/ 58 w 254"/>
                <a:gd name="T27" fmla="*/ 156 h 632"/>
                <a:gd name="T28" fmla="*/ 58 w 254"/>
                <a:gd name="T29" fmla="*/ 156 h 632"/>
                <a:gd name="T30" fmla="*/ 0 w 254"/>
                <a:gd name="T31" fmla="*/ 214 h 632"/>
                <a:gd name="T32" fmla="*/ 1 w 254"/>
                <a:gd name="T33" fmla="*/ 220 h 632"/>
                <a:gd name="T34" fmla="*/ 1 w 254"/>
                <a:gd name="T35" fmla="*/ 338 h 632"/>
                <a:gd name="T36" fmla="*/ 0 w 254"/>
                <a:gd name="T37" fmla="*/ 346 h 632"/>
                <a:gd name="T38" fmla="*/ 51 w 254"/>
                <a:gd name="T39" fmla="*/ 430 h 632"/>
                <a:gd name="T40" fmla="*/ 51 w 254"/>
                <a:gd name="T41" fmla="*/ 596 h 632"/>
                <a:gd name="T42" fmla="*/ 86 w 254"/>
                <a:gd name="T43" fmla="*/ 632 h 632"/>
                <a:gd name="T44" fmla="*/ 169 w 254"/>
                <a:gd name="T45" fmla="*/ 632 h 632"/>
                <a:gd name="T46" fmla="*/ 204 w 254"/>
                <a:gd name="T47" fmla="*/ 596 h 632"/>
                <a:gd name="T48" fmla="*/ 204 w 254"/>
                <a:gd name="T49" fmla="*/ 430 h 632"/>
                <a:gd name="T50" fmla="*/ 254 w 254"/>
                <a:gd name="T51" fmla="*/ 346 h 632"/>
                <a:gd name="T52" fmla="*/ 254 w 254"/>
                <a:gd name="T53" fmla="*/ 339 h 632"/>
                <a:gd name="T54" fmla="*/ 254 w 254"/>
                <a:gd name="T55" fmla="*/ 219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632">
                  <a:moveTo>
                    <a:pt x="178" y="96"/>
                  </a:moveTo>
                  <a:cubicBezTo>
                    <a:pt x="178" y="121"/>
                    <a:pt x="136" y="141"/>
                    <a:pt x="136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76" y="121"/>
                    <a:pt x="76" y="9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20"/>
                    <a:pt x="95" y="0"/>
                    <a:pt x="119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9" y="0"/>
                    <a:pt x="178" y="20"/>
                    <a:pt x="178" y="45"/>
                  </a:cubicBezTo>
                  <a:lnTo>
                    <a:pt x="178" y="96"/>
                  </a:lnTo>
                  <a:close/>
                  <a:moveTo>
                    <a:pt x="254" y="219"/>
                  </a:moveTo>
                  <a:cubicBezTo>
                    <a:pt x="254" y="218"/>
                    <a:pt x="254" y="216"/>
                    <a:pt x="254" y="214"/>
                  </a:cubicBezTo>
                  <a:cubicBezTo>
                    <a:pt x="254" y="182"/>
                    <a:pt x="229" y="156"/>
                    <a:pt x="197" y="156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26" y="156"/>
                    <a:pt x="0" y="182"/>
                    <a:pt x="0" y="214"/>
                  </a:cubicBezTo>
                  <a:cubicBezTo>
                    <a:pt x="0" y="216"/>
                    <a:pt x="0" y="218"/>
                    <a:pt x="1" y="220"/>
                  </a:cubicBezTo>
                  <a:cubicBezTo>
                    <a:pt x="1" y="338"/>
                    <a:pt x="1" y="338"/>
                    <a:pt x="1" y="338"/>
                  </a:cubicBezTo>
                  <a:cubicBezTo>
                    <a:pt x="0" y="341"/>
                    <a:pt x="0" y="344"/>
                    <a:pt x="0" y="346"/>
                  </a:cubicBezTo>
                  <a:cubicBezTo>
                    <a:pt x="0" y="389"/>
                    <a:pt x="22" y="424"/>
                    <a:pt x="51" y="430"/>
                  </a:cubicBezTo>
                  <a:cubicBezTo>
                    <a:pt x="51" y="596"/>
                    <a:pt x="51" y="596"/>
                    <a:pt x="51" y="596"/>
                  </a:cubicBezTo>
                  <a:cubicBezTo>
                    <a:pt x="51" y="616"/>
                    <a:pt x="67" y="632"/>
                    <a:pt x="86" y="632"/>
                  </a:cubicBezTo>
                  <a:cubicBezTo>
                    <a:pt x="169" y="632"/>
                    <a:pt x="169" y="632"/>
                    <a:pt x="169" y="632"/>
                  </a:cubicBezTo>
                  <a:cubicBezTo>
                    <a:pt x="188" y="632"/>
                    <a:pt x="204" y="616"/>
                    <a:pt x="204" y="596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32" y="424"/>
                    <a:pt x="254" y="389"/>
                    <a:pt x="254" y="346"/>
                  </a:cubicBezTo>
                  <a:cubicBezTo>
                    <a:pt x="254" y="344"/>
                    <a:pt x="254" y="341"/>
                    <a:pt x="254" y="339"/>
                  </a:cubicBezTo>
                  <a:lnTo>
                    <a:pt x="254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75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7" name="Freeform 35"/>
            <p:cNvSpPr>
              <a:spLocks noEditPoints="1"/>
            </p:cNvSpPr>
            <p:nvPr/>
          </p:nvSpPr>
          <p:spPr bwMode="gray">
            <a:xfrm>
              <a:off x="5382487" y="3893439"/>
              <a:ext cx="336423" cy="831971"/>
            </a:xfrm>
            <a:custGeom>
              <a:avLst/>
              <a:gdLst>
                <a:gd name="T0" fmla="*/ 178 w 254"/>
                <a:gd name="T1" fmla="*/ 96 h 632"/>
                <a:gd name="T2" fmla="*/ 136 w 254"/>
                <a:gd name="T3" fmla="*/ 141 h 632"/>
                <a:gd name="T4" fmla="*/ 119 w 254"/>
                <a:gd name="T5" fmla="*/ 141 h 632"/>
                <a:gd name="T6" fmla="*/ 76 w 254"/>
                <a:gd name="T7" fmla="*/ 96 h 632"/>
                <a:gd name="T8" fmla="*/ 76 w 254"/>
                <a:gd name="T9" fmla="*/ 45 h 632"/>
                <a:gd name="T10" fmla="*/ 119 w 254"/>
                <a:gd name="T11" fmla="*/ 0 h 632"/>
                <a:gd name="T12" fmla="*/ 136 w 254"/>
                <a:gd name="T13" fmla="*/ 0 h 632"/>
                <a:gd name="T14" fmla="*/ 178 w 254"/>
                <a:gd name="T15" fmla="*/ 45 h 632"/>
                <a:gd name="T16" fmla="*/ 178 w 254"/>
                <a:gd name="T17" fmla="*/ 96 h 632"/>
                <a:gd name="T18" fmla="*/ 254 w 254"/>
                <a:gd name="T19" fmla="*/ 219 h 632"/>
                <a:gd name="T20" fmla="*/ 254 w 254"/>
                <a:gd name="T21" fmla="*/ 214 h 632"/>
                <a:gd name="T22" fmla="*/ 197 w 254"/>
                <a:gd name="T23" fmla="*/ 156 h 632"/>
                <a:gd name="T24" fmla="*/ 197 w 254"/>
                <a:gd name="T25" fmla="*/ 156 h 632"/>
                <a:gd name="T26" fmla="*/ 58 w 254"/>
                <a:gd name="T27" fmla="*/ 156 h 632"/>
                <a:gd name="T28" fmla="*/ 58 w 254"/>
                <a:gd name="T29" fmla="*/ 156 h 632"/>
                <a:gd name="T30" fmla="*/ 0 w 254"/>
                <a:gd name="T31" fmla="*/ 214 h 632"/>
                <a:gd name="T32" fmla="*/ 1 w 254"/>
                <a:gd name="T33" fmla="*/ 220 h 632"/>
                <a:gd name="T34" fmla="*/ 1 w 254"/>
                <a:gd name="T35" fmla="*/ 338 h 632"/>
                <a:gd name="T36" fmla="*/ 0 w 254"/>
                <a:gd name="T37" fmla="*/ 346 h 632"/>
                <a:gd name="T38" fmla="*/ 51 w 254"/>
                <a:gd name="T39" fmla="*/ 430 h 632"/>
                <a:gd name="T40" fmla="*/ 51 w 254"/>
                <a:gd name="T41" fmla="*/ 596 h 632"/>
                <a:gd name="T42" fmla="*/ 86 w 254"/>
                <a:gd name="T43" fmla="*/ 632 h 632"/>
                <a:gd name="T44" fmla="*/ 169 w 254"/>
                <a:gd name="T45" fmla="*/ 632 h 632"/>
                <a:gd name="T46" fmla="*/ 204 w 254"/>
                <a:gd name="T47" fmla="*/ 596 h 632"/>
                <a:gd name="T48" fmla="*/ 204 w 254"/>
                <a:gd name="T49" fmla="*/ 430 h 632"/>
                <a:gd name="T50" fmla="*/ 254 w 254"/>
                <a:gd name="T51" fmla="*/ 346 h 632"/>
                <a:gd name="T52" fmla="*/ 254 w 254"/>
                <a:gd name="T53" fmla="*/ 339 h 632"/>
                <a:gd name="T54" fmla="*/ 254 w 254"/>
                <a:gd name="T55" fmla="*/ 219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632">
                  <a:moveTo>
                    <a:pt x="178" y="96"/>
                  </a:moveTo>
                  <a:cubicBezTo>
                    <a:pt x="178" y="121"/>
                    <a:pt x="136" y="141"/>
                    <a:pt x="136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76" y="121"/>
                    <a:pt x="76" y="9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20"/>
                    <a:pt x="95" y="0"/>
                    <a:pt x="119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9" y="0"/>
                    <a:pt x="178" y="20"/>
                    <a:pt x="178" y="45"/>
                  </a:cubicBezTo>
                  <a:lnTo>
                    <a:pt x="178" y="96"/>
                  </a:lnTo>
                  <a:close/>
                  <a:moveTo>
                    <a:pt x="254" y="219"/>
                  </a:moveTo>
                  <a:cubicBezTo>
                    <a:pt x="254" y="218"/>
                    <a:pt x="254" y="216"/>
                    <a:pt x="254" y="214"/>
                  </a:cubicBezTo>
                  <a:cubicBezTo>
                    <a:pt x="254" y="182"/>
                    <a:pt x="229" y="156"/>
                    <a:pt x="197" y="156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26" y="156"/>
                    <a:pt x="0" y="182"/>
                    <a:pt x="0" y="214"/>
                  </a:cubicBezTo>
                  <a:cubicBezTo>
                    <a:pt x="0" y="216"/>
                    <a:pt x="0" y="218"/>
                    <a:pt x="1" y="220"/>
                  </a:cubicBezTo>
                  <a:cubicBezTo>
                    <a:pt x="1" y="338"/>
                    <a:pt x="1" y="338"/>
                    <a:pt x="1" y="338"/>
                  </a:cubicBezTo>
                  <a:cubicBezTo>
                    <a:pt x="0" y="341"/>
                    <a:pt x="0" y="344"/>
                    <a:pt x="0" y="346"/>
                  </a:cubicBezTo>
                  <a:cubicBezTo>
                    <a:pt x="0" y="389"/>
                    <a:pt x="22" y="424"/>
                    <a:pt x="51" y="430"/>
                  </a:cubicBezTo>
                  <a:cubicBezTo>
                    <a:pt x="51" y="596"/>
                    <a:pt x="51" y="596"/>
                    <a:pt x="51" y="596"/>
                  </a:cubicBezTo>
                  <a:cubicBezTo>
                    <a:pt x="51" y="616"/>
                    <a:pt x="67" y="632"/>
                    <a:pt x="86" y="632"/>
                  </a:cubicBezTo>
                  <a:cubicBezTo>
                    <a:pt x="169" y="632"/>
                    <a:pt x="169" y="632"/>
                    <a:pt x="169" y="632"/>
                  </a:cubicBezTo>
                  <a:cubicBezTo>
                    <a:pt x="188" y="632"/>
                    <a:pt x="204" y="616"/>
                    <a:pt x="204" y="596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32" y="424"/>
                    <a:pt x="254" y="389"/>
                    <a:pt x="254" y="346"/>
                  </a:cubicBezTo>
                  <a:cubicBezTo>
                    <a:pt x="254" y="344"/>
                    <a:pt x="254" y="341"/>
                    <a:pt x="254" y="339"/>
                  </a:cubicBezTo>
                  <a:lnTo>
                    <a:pt x="254" y="2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75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8" name="TextBox 777"/>
            <p:cNvSpPr txBox="1"/>
            <p:nvPr/>
          </p:nvSpPr>
          <p:spPr bwMode="gray">
            <a:xfrm>
              <a:off x="3586820" y="4848321"/>
              <a:ext cx="1974259" cy="6666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1" rIns="45721" rtlCol="0">
              <a:spAutoFit/>
            </a:bodyPr>
            <a:lstStyle/>
            <a:p>
              <a:pPr algn="ctr" defTabSz="642732">
                <a:lnSpc>
                  <a:spcPct val="90000"/>
                </a:lnSpc>
                <a:spcBef>
                  <a:spcPts val="1201"/>
                </a:spcBef>
                <a:buClr>
                  <a:srgbClr val="337DBE"/>
                </a:buClr>
                <a:buSzPct val="77000"/>
              </a:pPr>
              <a:r>
                <a:rPr lang="en-US" sz="1757" b="1" dirty="0">
                  <a:solidFill>
                    <a:srgbClr val="43B19E"/>
                  </a:solidFill>
                  <a:latin typeface="Arial"/>
                </a:rPr>
                <a:t>Need to Fill</a:t>
              </a:r>
              <a:br>
                <a:rPr lang="en-US" sz="1757" b="1" dirty="0">
                  <a:solidFill>
                    <a:srgbClr val="43B19E"/>
                  </a:solidFill>
                  <a:latin typeface="Arial"/>
                </a:rPr>
              </a:br>
              <a:r>
                <a:rPr lang="en-US" sz="2390" b="1" dirty="0">
                  <a:solidFill>
                    <a:srgbClr val="43B19E"/>
                  </a:solidFill>
                  <a:latin typeface="Arial"/>
                </a:rPr>
                <a:t>400K+</a:t>
              </a:r>
              <a:r>
                <a:rPr lang="en-US" sz="1757" b="1" dirty="0">
                  <a:solidFill>
                    <a:srgbClr val="43B19E"/>
                  </a:solidFill>
                  <a:latin typeface="Arial"/>
                </a:rPr>
                <a:t> by 2022</a:t>
              </a:r>
              <a:r>
                <a:rPr lang="en-US" sz="1757" b="1" baseline="30000" dirty="0">
                  <a:solidFill>
                    <a:srgbClr val="43B19E"/>
                  </a:solidFill>
                  <a:latin typeface="Arial"/>
                </a:rPr>
                <a:t>2</a:t>
              </a:r>
              <a:endParaRPr lang="en-US" sz="1195" b="1" baseline="30000" dirty="0">
                <a:solidFill>
                  <a:srgbClr val="43B19E"/>
                </a:solidFill>
                <a:latin typeface="Arial"/>
              </a:endParaRPr>
            </a:p>
          </p:txBody>
        </p:sp>
      </p:grpSp>
      <p:grpSp>
        <p:nvGrpSpPr>
          <p:cNvPr id="805" name="Group 804"/>
          <p:cNvGrpSpPr/>
          <p:nvPr/>
        </p:nvGrpSpPr>
        <p:grpSpPr>
          <a:xfrm>
            <a:off x="7593841" y="2094031"/>
            <a:ext cx="2734056" cy="3531101"/>
            <a:chOff x="6081956" y="2094016"/>
            <a:chExt cx="2734055" cy="3531101"/>
          </a:xfrm>
        </p:grpSpPr>
        <p:sp>
          <p:nvSpPr>
            <p:cNvPr id="16" name="Rectangle 15"/>
            <p:cNvSpPr/>
            <p:nvPr/>
          </p:nvSpPr>
          <p:spPr bwMode="gray">
            <a:xfrm>
              <a:off x="6081956" y="2094016"/>
              <a:ext cx="2734055" cy="3531101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2038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2" name="Freeform 39"/>
            <p:cNvSpPr>
              <a:spLocks/>
            </p:cNvSpPr>
            <p:nvPr/>
          </p:nvSpPr>
          <p:spPr bwMode="gray">
            <a:xfrm>
              <a:off x="6178447" y="2371983"/>
              <a:ext cx="1509967" cy="931532"/>
            </a:xfrm>
            <a:custGeom>
              <a:avLst/>
              <a:gdLst>
                <a:gd name="T0" fmla="*/ 2667 w 2717"/>
                <a:gd name="T1" fmla="*/ 186 h 1674"/>
                <a:gd name="T2" fmla="*/ 2594 w 2717"/>
                <a:gd name="T3" fmla="*/ 86 h 1674"/>
                <a:gd name="T4" fmla="*/ 2535 w 2717"/>
                <a:gd name="T5" fmla="*/ 205 h 1674"/>
                <a:gd name="T6" fmla="*/ 2487 w 2717"/>
                <a:gd name="T7" fmla="*/ 275 h 1674"/>
                <a:gd name="T8" fmla="*/ 2309 w 2717"/>
                <a:gd name="T9" fmla="*/ 357 h 1674"/>
                <a:gd name="T10" fmla="*/ 2175 w 2717"/>
                <a:gd name="T11" fmla="*/ 458 h 1674"/>
                <a:gd name="T12" fmla="*/ 1986 w 2717"/>
                <a:gd name="T13" fmla="*/ 587 h 1674"/>
                <a:gd name="T14" fmla="*/ 1955 w 2717"/>
                <a:gd name="T15" fmla="*/ 470 h 1674"/>
                <a:gd name="T16" fmla="*/ 1955 w 2717"/>
                <a:gd name="T17" fmla="*/ 357 h 1674"/>
                <a:gd name="T18" fmla="*/ 1866 w 2717"/>
                <a:gd name="T19" fmla="*/ 373 h 1674"/>
                <a:gd name="T20" fmla="*/ 1824 w 2717"/>
                <a:gd name="T21" fmla="*/ 492 h 1674"/>
                <a:gd name="T22" fmla="*/ 1750 w 2717"/>
                <a:gd name="T23" fmla="*/ 428 h 1674"/>
                <a:gd name="T24" fmla="*/ 1931 w 2717"/>
                <a:gd name="T25" fmla="*/ 321 h 1674"/>
                <a:gd name="T26" fmla="*/ 1873 w 2717"/>
                <a:gd name="T27" fmla="*/ 275 h 1674"/>
                <a:gd name="T28" fmla="*/ 1747 w 2717"/>
                <a:gd name="T29" fmla="*/ 241 h 1674"/>
                <a:gd name="T30" fmla="*/ 1607 w 2717"/>
                <a:gd name="T31" fmla="*/ 305 h 1674"/>
                <a:gd name="T32" fmla="*/ 1610 w 2717"/>
                <a:gd name="T33" fmla="*/ 244 h 1674"/>
                <a:gd name="T34" fmla="*/ 1555 w 2717"/>
                <a:gd name="T35" fmla="*/ 196 h 1674"/>
                <a:gd name="T36" fmla="*/ 1417 w 2717"/>
                <a:gd name="T37" fmla="*/ 134 h 1674"/>
                <a:gd name="T38" fmla="*/ 238 w 2717"/>
                <a:gd name="T39" fmla="*/ 67 h 1674"/>
                <a:gd name="T40" fmla="*/ 140 w 2717"/>
                <a:gd name="T41" fmla="*/ 12 h 1674"/>
                <a:gd name="T42" fmla="*/ 143 w 2717"/>
                <a:gd name="T43" fmla="*/ 131 h 1674"/>
                <a:gd name="T44" fmla="*/ 43 w 2717"/>
                <a:gd name="T45" fmla="*/ 357 h 1674"/>
                <a:gd name="T46" fmla="*/ 6 w 2717"/>
                <a:gd name="T47" fmla="*/ 614 h 1674"/>
                <a:gd name="T48" fmla="*/ 64 w 2717"/>
                <a:gd name="T49" fmla="*/ 773 h 1674"/>
                <a:gd name="T50" fmla="*/ 88 w 2717"/>
                <a:gd name="T51" fmla="*/ 944 h 1674"/>
                <a:gd name="T52" fmla="*/ 232 w 2717"/>
                <a:gd name="T53" fmla="*/ 1103 h 1674"/>
                <a:gd name="T54" fmla="*/ 495 w 2717"/>
                <a:gd name="T55" fmla="*/ 1219 h 1674"/>
                <a:gd name="T56" fmla="*/ 803 w 2717"/>
                <a:gd name="T57" fmla="*/ 1253 h 1674"/>
                <a:gd name="T58" fmla="*/ 971 w 2717"/>
                <a:gd name="T59" fmla="*/ 1451 h 1674"/>
                <a:gd name="T60" fmla="*/ 1179 w 2717"/>
                <a:gd name="T61" fmla="*/ 1558 h 1674"/>
                <a:gd name="T62" fmla="*/ 1457 w 2717"/>
                <a:gd name="T63" fmla="*/ 1436 h 1674"/>
                <a:gd name="T64" fmla="*/ 1650 w 2717"/>
                <a:gd name="T65" fmla="*/ 1430 h 1674"/>
                <a:gd name="T66" fmla="*/ 1705 w 2717"/>
                <a:gd name="T67" fmla="*/ 1439 h 1674"/>
                <a:gd name="T68" fmla="*/ 1778 w 2717"/>
                <a:gd name="T69" fmla="*/ 1436 h 1674"/>
                <a:gd name="T70" fmla="*/ 1729 w 2717"/>
                <a:gd name="T71" fmla="*/ 1393 h 1674"/>
                <a:gd name="T72" fmla="*/ 1833 w 2717"/>
                <a:gd name="T73" fmla="*/ 1366 h 1674"/>
                <a:gd name="T74" fmla="*/ 2129 w 2717"/>
                <a:gd name="T75" fmla="*/ 1402 h 1674"/>
                <a:gd name="T76" fmla="*/ 2163 w 2717"/>
                <a:gd name="T77" fmla="*/ 1482 h 1674"/>
                <a:gd name="T78" fmla="*/ 2206 w 2717"/>
                <a:gd name="T79" fmla="*/ 1567 h 1674"/>
                <a:gd name="T80" fmla="*/ 2306 w 2717"/>
                <a:gd name="T81" fmla="*/ 1634 h 1674"/>
                <a:gd name="T82" fmla="*/ 2309 w 2717"/>
                <a:gd name="T83" fmla="*/ 1619 h 1674"/>
                <a:gd name="T84" fmla="*/ 2199 w 2717"/>
                <a:gd name="T85" fmla="*/ 1219 h 1674"/>
                <a:gd name="T86" fmla="*/ 2343 w 2717"/>
                <a:gd name="T87" fmla="*/ 1054 h 1674"/>
                <a:gd name="T88" fmla="*/ 2398 w 2717"/>
                <a:gd name="T89" fmla="*/ 944 h 1674"/>
                <a:gd name="T90" fmla="*/ 2438 w 2717"/>
                <a:gd name="T91" fmla="*/ 907 h 1674"/>
                <a:gd name="T92" fmla="*/ 2407 w 2717"/>
                <a:gd name="T93" fmla="*/ 840 h 1674"/>
                <a:gd name="T94" fmla="*/ 2386 w 2717"/>
                <a:gd name="T95" fmla="*/ 816 h 1674"/>
                <a:gd name="T96" fmla="*/ 2367 w 2717"/>
                <a:gd name="T97" fmla="*/ 684 h 1674"/>
                <a:gd name="T98" fmla="*/ 2392 w 2717"/>
                <a:gd name="T99" fmla="*/ 776 h 1674"/>
                <a:gd name="T100" fmla="*/ 2426 w 2717"/>
                <a:gd name="T101" fmla="*/ 709 h 1674"/>
                <a:gd name="T102" fmla="*/ 2426 w 2717"/>
                <a:gd name="T103" fmla="*/ 700 h 1674"/>
                <a:gd name="T104" fmla="*/ 2453 w 2717"/>
                <a:gd name="T105" fmla="*/ 580 h 1674"/>
                <a:gd name="T106" fmla="*/ 2578 w 2717"/>
                <a:gd name="T107" fmla="*/ 492 h 1674"/>
                <a:gd name="T108" fmla="*/ 2624 w 2717"/>
                <a:gd name="T109" fmla="*/ 467 h 1674"/>
                <a:gd name="T110" fmla="*/ 2566 w 2717"/>
                <a:gd name="T111" fmla="*/ 437 h 1674"/>
                <a:gd name="T112" fmla="*/ 2621 w 2717"/>
                <a:gd name="T113" fmla="*/ 278 h 1674"/>
                <a:gd name="T114" fmla="*/ 2645 w 2717"/>
                <a:gd name="T115" fmla="*/ 272 h 1674"/>
                <a:gd name="T116" fmla="*/ 2688 w 2717"/>
                <a:gd name="T117" fmla="*/ 208 h 1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17" h="1674">
                  <a:moveTo>
                    <a:pt x="2688" y="208"/>
                  </a:moveTo>
                  <a:cubicBezTo>
                    <a:pt x="2679" y="206"/>
                    <a:pt x="2676" y="214"/>
                    <a:pt x="2670" y="208"/>
                  </a:cubicBezTo>
                  <a:cubicBezTo>
                    <a:pt x="2672" y="197"/>
                    <a:pt x="2665" y="196"/>
                    <a:pt x="2667" y="186"/>
                  </a:cubicBezTo>
                  <a:cubicBezTo>
                    <a:pt x="2659" y="186"/>
                    <a:pt x="2649" y="188"/>
                    <a:pt x="2645" y="183"/>
                  </a:cubicBezTo>
                  <a:cubicBezTo>
                    <a:pt x="2640" y="151"/>
                    <a:pt x="2627" y="126"/>
                    <a:pt x="2621" y="95"/>
                  </a:cubicBezTo>
                  <a:cubicBezTo>
                    <a:pt x="2609" y="95"/>
                    <a:pt x="2603" y="88"/>
                    <a:pt x="2594" y="86"/>
                  </a:cubicBezTo>
                  <a:cubicBezTo>
                    <a:pt x="2586" y="92"/>
                    <a:pt x="2580" y="101"/>
                    <a:pt x="2569" y="104"/>
                  </a:cubicBezTo>
                  <a:cubicBezTo>
                    <a:pt x="2560" y="103"/>
                    <a:pt x="2565" y="89"/>
                    <a:pt x="2554" y="92"/>
                  </a:cubicBezTo>
                  <a:cubicBezTo>
                    <a:pt x="2542" y="121"/>
                    <a:pt x="2520" y="168"/>
                    <a:pt x="2535" y="205"/>
                  </a:cubicBezTo>
                  <a:cubicBezTo>
                    <a:pt x="2528" y="217"/>
                    <a:pt x="2519" y="229"/>
                    <a:pt x="2520" y="251"/>
                  </a:cubicBezTo>
                  <a:cubicBezTo>
                    <a:pt x="2509" y="248"/>
                    <a:pt x="2505" y="257"/>
                    <a:pt x="2499" y="251"/>
                  </a:cubicBezTo>
                  <a:cubicBezTo>
                    <a:pt x="2496" y="260"/>
                    <a:pt x="2497" y="273"/>
                    <a:pt x="2487" y="275"/>
                  </a:cubicBezTo>
                  <a:cubicBezTo>
                    <a:pt x="2455" y="281"/>
                    <a:pt x="2420" y="295"/>
                    <a:pt x="2386" y="302"/>
                  </a:cubicBezTo>
                  <a:cubicBezTo>
                    <a:pt x="2370" y="306"/>
                    <a:pt x="2353" y="303"/>
                    <a:pt x="2340" y="312"/>
                  </a:cubicBezTo>
                  <a:cubicBezTo>
                    <a:pt x="2325" y="321"/>
                    <a:pt x="2320" y="343"/>
                    <a:pt x="2309" y="357"/>
                  </a:cubicBezTo>
                  <a:cubicBezTo>
                    <a:pt x="2302" y="368"/>
                    <a:pt x="2287" y="369"/>
                    <a:pt x="2291" y="385"/>
                  </a:cubicBezTo>
                  <a:cubicBezTo>
                    <a:pt x="2305" y="390"/>
                    <a:pt x="2303" y="406"/>
                    <a:pt x="2303" y="415"/>
                  </a:cubicBezTo>
                  <a:cubicBezTo>
                    <a:pt x="2274" y="457"/>
                    <a:pt x="2221" y="437"/>
                    <a:pt x="2175" y="458"/>
                  </a:cubicBezTo>
                  <a:cubicBezTo>
                    <a:pt x="2176" y="473"/>
                    <a:pt x="2185" y="479"/>
                    <a:pt x="2190" y="489"/>
                  </a:cubicBezTo>
                  <a:cubicBezTo>
                    <a:pt x="2151" y="542"/>
                    <a:pt x="2094" y="578"/>
                    <a:pt x="2031" y="608"/>
                  </a:cubicBezTo>
                  <a:cubicBezTo>
                    <a:pt x="2022" y="595"/>
                    <a:pt x="1991" y="604"/>
                    <a:pt x="1986" y="587"/>
                  </a:cubicBezTo>
                  <a:cubicBezTo>
                    <a:pt x="2001" y="571"/>
                    <a:pt x="1998" y="530"/>
                    <a:pt x="2022" y="532"/>
                  </a:cubicBezTo>
                  <a:cubicBezTo>
                    <a:pt x="2019" y="492"/>
                    <a:pt x="2014" y="454"/>
                    <a:pt x="1989" y="437"/>
                  </a:cubicBezTo>
                  <a:cubicBezTo>
                    <a:pt x="1969" y="439"/>
                    <a:pt x="1971" y="464"/>
                    <a:pt x="1955" y="470"/>
                  </a:cubicBezTo>
                  <a:cubicBezTo>
                    <a:pt x="1943" y="472"/>
                    <a:pt x="1946" y="459"/>
                    <a:pt x="1946" y="449"/>
                  </a:cubicBezTo>
                  <a:cubicBezTo>
                    <a:pt x="1981" y="440"/>
                    <a:pt x="1957" y="386"/>
                    <a:pt x="1964" y="370"/>
                  </a:cubicBezTo>
                  <a:cubicBezTo>
                    <a:pt x="1956" y="371"/>
                    <a:pt x="1956" y="363"/>
                    <a:pt x="1955" y="357"/>
                  </a:cubicBezTo>
                  <a:cubicBezTo>
                    <a:pt x="1922" y="357"/>
                    <a:pt x="1894" y="321"/>
                    <a:pt x="1876" y="354"/>
                  </a:cubicBezTo>
                  <a:cubicBezTo>
                    <a:pt x="1873" y="364"/>
                    <a:pt x="1886" y="359"/>
                    <a:pt x="1885" y="367"/>
                  </a:cubicBezTo>
                  <a:cubicBezTo>
                    <a:pt x="1874" y="364"/>
                    <a:pt x="1872" y="370"/>
                    <a:pt x="1866" y="373"/>
                  </a:cubicBezTo>
                  <a:cubicBezTo>
                    <a:pt x="1864" y="391"/>
                    <a:pt x="1875" y="404"/>
                    <a:pt x="1857" y="406"/>
                  </a:cubicBezTo>
                  <a:cubicBezTo>
                    <a:pt x="1853" y="392"/>
                    <a:pt x="1870" y="380"/>
                    <a:pt x="1857" y="376"/>
                  </a:cubicBezTo>
                  <a:cubicBezTo>
                    <a:pt x="1829" y="406"/>
                    <a:pt x="1828" y="439"/>
                    <a:pt x="1824" y="492"/>
                  </a:cubicBezTo>
                  <a:cubicBezTo>
                    <a:pt x="1858" y="525"/>
                    <a:pt x="1848" y="607"/>
                    <a:pt x="1802" y="620"/>
                  </a:cubicBezTo>
                  <a:cubicBezTo>
                    <a:pt x="1738" y="563"/>
                    <a:pt x="1774" y="444"/>
                    <a:pt x="1790" y="379"/>
                  </a:cubicBezTo>
                  <a:cubicBezTo>
                    <a:pt x="1778" y="394"/>
                    <a:pt x="1765" y="425"/>
                    <a:pt x="1750" y="428"/>
                  </a:cubicBezTo>
                  <a:cubicBezTo>
                    <a:pt x="1761" y="398"/>
                    <a:pt x="1779" y="377"/>
                    <a:pt x="1787" y="345"/>
                  </a:cubicBezTo>
                  <a:cubicBezTo>
                    <a:pt x="1813" y="352"/>
                    <a:pt x="1828" y="332"/>
                    <a:pt x="1860" y="324"/>
                  </a:cubicBezTo>
                  <a:cubicBezTo>
                    <a:pt x="1887" y="328"/>
                    <a:pt x="1911" y="324"/>
                    <a:pt x="1931" y="321"/>
                  </a:cubicBezTo>
                  <a:cubicBezTo>
                    <a:pt x="1917" y="318"/>
                    <a:pt x="1913" y="306"/>
                    <a:pt x="1915" y="287"/>
                  </a:cubicBezTo>
                  <a:cubicBezTo>
                    <a:pt x="1899" y="288"/>
                    <a:pt x="1887" y="300"/>
                    <a:pt x="1873" y="293"/>
                  </a:cubicBezTo>
                  <a:cubicBezTo>
                    <a:pt x="1873" y="287"/>
                    <a:pt x="1873" y="281"/>
                    <a:pt x="1873" y="275"/>
                  </a:cubicBezTo>
                  <a:cubicBezTo>
                    <a:pt x="1828" y="280"/>
                    <a:pt x="1805" y="309"/>
                    <a:pt x="1766" y="302"/>
                  </a:cubicBezTo>
                  <a:cubicBezTo>
                    <a:pt x="1760" y="278"/>
                    <a:pt x="1725" y="273"/>
                    <a:pt x="1717" y="284"/>
                  </a:cubicBezTo>
                  <a:cubicBezTo>
                    <a:pt x="1721" y="264"/>
                    <a:pt x="1737" y="256"/>
                    <a:pt x="1747" y="241"/>
                  </a:cubicBezTo>
                  <a:cubicBezTo>
                    <a:pt x="1717" y="242"/>
                    <a:pt x="1706" y="262"/>
                    <a:pt x="1692" y="278"/>
                  </a:cubicBezTo>
                  <a:cubicBezTo>
                    <a:pt x="1671" y="290"/>
                    <a:pt x="1647" y="298"/>
                    <a:pt x="1628" y="312"/>
                  </a:cubicBezTo>
                  <a:cubicBezTo>
                    <a:pt x="1625" y="300"/>
                    <a:pt x="1610" y="312"/>
                    <a:pt x="1607" y="305"/>
                  </a:cubicBezTo>
                  <a:cubicBezTo>
                    <a:pt x="1609" y="299"/>
                    <a:pt x="1616" y="296"/>
                    <a:pt x="1616" y="287"/>
                  </a:cubicBezTo>
                  <a:cubicBezTo>
                    <a:pt x="1600" y="281"/>
                    <a:pt x="1580" y="312"/>
                    <a:pt x="1558" y="299"/>
                  </a:cubicBezTo>
                  <a:cubicBezTo>
                    <a:pt x="1580" y="287"/>
                    <a:pt x="1589" y="259"/>
                    <a:pt x="1610" y="244"/>
                  </a:cubicBezTo>
                  <a:cubicBezTo>
                    <a:pt x="1627" y="232"/>
                    <a:pt x="1652" y="234"/>
                    <a:pt x="1665" y="214"/>
                  </a:cubicBezTo>
                  <a:cubicBezTo>
                    <a:pt x="1647" y="210"/>
                    <a:pt x="1618" y="213"/>
                    <a:pt x="1607" y="202"/>
                  </a:cubicBezTo>
                  <a:cubicBezTo>
                    <a:pt x="1591" y="218"/>
                    <a:pt x="1559" y="216"/>
                    <a:pt x="1555" y="196"/>
                  </a:cubicBezTo>
                  <a:cubicBezTo>
                    <a:pt x="1529" y="204"/>
                    <a:pt x="1506" y="166"/>
                    <a:pt x="1482" y="189"/>
                  </a:cubicBezTo>
                  <a:cubicBezTo>
                    <a:pt x="1469" y="185"/>
                    <a:pt x="1459" y="177"/>
                    <a:pt x="1442" y="177"/>
                  </a:cubicBezTo>
                  <a:cubicBezTo>
                    <a:pt x="1428" y="168"/>
                    <a:pt x="1441" y="133"/>
                    <a:pt x="1417" y="134"/>
                  </a:cubicBezTo>
                  <a:cubicBezTo>
                    <a:pt x="1410" y="138"/>
                    <a:pt x="1419" y="156"/>
                    <a:pt x="1411" y="159"/>
                  </a:cubicBezTo>
                  <a:cubicBezTo>
                    <a:pt x="959" y="167"/>
                    <a:pt x="577" y="89"/>
                    <a:pt x="232" y="0"/>
                  </a:cubicBezTo>
                  <a:cubicBezTo>
                    <a:pt x="246" y="22"/>
                    <a:pt x="233" y="49"/>
                    <a:pt x="238" y="67"/>
                  </a:cubicBezTo>
                  <a:cubicBezTo>
                    <a:pt x="224" y="56"/>
                    <a:pt x="231" y="46"/>
                    <a:pt x="232" y="37"/>
                  </a:cubicBezTo>
                  <a:cubicBezTo>
                    <a:pt x="220" y="35"/>
                    <a:pt x="225" y="50"/>
                    <a:pt x="214" y="49"/>
                  </a:cubicBezTo>
                  <a:cubicBezTo>
                    <a:pt x="182" y="44"/>
                    <a:pt x="165" y="24"/>
                    <a:pt x="140" y="12"/>
                  </a:cubicBezTo>
                  <a:cubicBezTo>
                    <a:pt x="138" y="41"/>
                    <a:pt x="136" y="88"/>
                    <a:pt x="150" y="110"/>
                  </a:cubicBezTo>
                  <a:cubicBezTo>
                    <a:pt x="144" y="110"/>
                    <a:pt x="140" y="111"/>
                    <a:pt x="137" y="113"/>
                  </a:cubicBezTo>
                  <a:cubicBezTo>
                    <a:pt x="134" y="124"/>
                    <a:pt x="145" y="122"/>
                    <a:pt x="143" y="131"/>
                  </a:cubicBezTo>
                  <a:cubicBezTo>
                    <a:pt x="131" y="139"/>
                    <a:pt x="126" y="155"/>
                    <a:pt x="140" y="162"/>
                  </a:cubicBezTo>
                  <a:cubicBezTo>
                    <a:pt x="131" y="159"/>
                    <a:pt x="134" y="170"/>
                    <a:pt x="128" y="171"/>
                  </a:cubicBezTo>
                  <a:cubicBezTo>
                    <a:pt x="107" y="240"/>
                    <a:pt x="82" y="306"/>
                    <a:pt x="43" y="357"/>
                  </a:cubicBezTo>
                  <a:cubicBezTo>
                    <a:pt x="43" y="376"/>
                    <a:pt x="39" y="389"/>
                    <a:pt x="37" y="403"/>
                  </a:cubicBezTo>
                  <a:cubicBezTo>
                    <a:pt x="55" y="451"/>
                    <a:pt x="14" y="488"/>
                    <a:pt x="0" y="522"/>
                  </a:cubicBezTo>
                  <a:cubicBezTo>
                    <a:pt x="34" y="544"/>
                    <a:pt x="2" y="585"/>
                    <a:pt x="6" y="614"/>
                  </a:cubicBezTo>
                  <a:cubicBezTo>
                    <a:pt x="8" y="627"/>
                    <a:pt x="29" y="646"/>
                    <a:pt x="30" y="666"/>
                  </a:cubicBezTo>
                  <a:cubicBezTo>
                    <a:pt x="31" y="685"/>
                    <a:pt x="33" y="691"/>
                    <a:pt x="46" y="703"/>
                  </a:cubicBezTo>
                  <a:cubicBezTo>
                    <a:pt x="30" y="729"/>
                    <a:pt x="45" y="763"/>
                    <a:pt x="64" y="773"/>
                  </a:cubicBezTo>
                  <a:cubicBezTo>
                    <a:pt x="62" y="783"/>
                    <a:pt x="50" y="783"/>
                    <a:pt x="49" y="794"/>
                  </a:cubicBezTo>
                  <a:cubicBezTo>
                    <a:pt x="50" y="834"/>
                    <a:pt x="89" y="866"/>
                    <a:pt x="92" y="901"/>
                  </a:cubicBezTo>
                  <a:cubicBezTo>
                    <a:pt x="93" y="917"/>
                    <a:pt x="77" y="929"/>
                    <a:pt x="88" y="944"/>
                  </a:cubicBezTo>
                  <a:cubicBezTo>
                    <a:pt x="142" y="942"/>
                    <a:pt x="148" y="989"/>
                    <a:pt x="186" y="1002"/>
                  </a:cubicBezTo>
                  <a:cubicBezTo>
                    <a:pt x="188" y="1012"/>
                    <a:pt x="180" y="1011"/>
                    <a:pt x="186" y="1017"/>
                  </a:cubicBezTo>
                  <a:cubicBezTo>
                    <a:pt x="222" y="1026"/>
                    <a:pt x="234" y="1057"/>
                    <a:pt x="232" y="1103"/>
                  </a:cubicBezTo>
                  <a:cubicBezTo>
                    <a:pt x="269" y="1116"/>
                    <a:pt x="321" y="1116"/>
                    <a:pt x="363" y="1124"/>
                  </a:cubicBezTo>
                  <a:cubicBezTo>
                    <a:pt x="363" y="1130"/>
                    <a:pt x="355" y="1128"/>
                    <a:pt x="357" y="1136"/>
                  </a:cubicBezTo>
                  <a:cubicBezTo>
                    <a:pt x="405" y="1160"/>
                    <a:pt x="451" y="1193"/>
                    <a:pt x="495" y="1219"/>
                  </a:cubicBezTo>
                  <a:cubicBezTo>
                    <a:pt x="552" y="1252"/>
                    <a:pt x="619" y="1261"/>
                    <a:pt x="706" y="1271"/>
                  </a:cubicBezTo>
                  <a:cubicBezTo>
                    <a:pt x="707" y="1260"/>
                    <a:pt x="707" y="1248"/>
                    <a:pt x="712" y="1240"/>
                  </a:cubicBezTo>
                  <a:cubicBezTo>
                    <a:pt x="741" y="1245"/>
                    <a:pt x="771" y="1251"/>
                    <a:pt x="803" y="1253"/>
                  </a:cubicBezTo>
                  <a:cubicBezTo>
                    <a:pt x="824" y="1279"/>
                    <a:pt x="841" y="1311"/>
                    <a:pt x="874" y="1326"/>
                  </a:cubicBezTo>
                  <a:cubicBezTo>
                    <a:pt x="891" y="1344"/>
                    <a:pt x="885" y="1364"/>
                    <a:pt x="892" y="1390"/>
                  </a:cubicBezTo>
                  <a:cubicBezTo>
                    <a:pt x="901" y="1424"/>
                    <a:pt x="944" y="1432"/>
                    <a:pt x="971" y="1451"/>
                  </a:cubicBezTo>
                  <a:cubicBezTo>
                    <a:pt x="993" y="1437"/>
                    <a:pt x="990" y="1399"/>
                    <a:pt x="1023" y="1396"/>
                  </a:cubicBezTo>
                  <a:cubicBezTo>
                    <a:pt x="1088" y="1404"/>
                    <a:pt x="1120" y="1444"/>
                    <a:pt x="1130" y="1506"/>
                  </a:cubicBezTo>
                  <a:cubicBezTo>
                    <a:pt x="1152" y="1518"/>
                    <a:pt x="1158" y="1546"/>
                    <a:pt x="1179" y="1558"/>
                  </a:cubicBezTo>
                  <a:cubicBezTo>
                    <a:pt x="1166" y="1635"/>
                    <a:pt x="1252" y="1654"/>
                    <a:pt x="1304" y="1665"/>
                  </a:cubicBezTo>
                  <a:cubicBezTo>
                    <a:pt x="1295" y="1624"/>
                    <a:pt x="1297" y="1584"/>
                    <a:pt x="1301" y="1540"/>
                  </a:cubicBezTo>
                  <a:cubicBezTo>
                    <a:pt x="1353" y="1505"/>
                    <a:pt x="1416" y="1481"/>
                    <a:pt x="1457" y="1436"/>
                  </a:cubicBezTo>
                  <a:cubicBezTo>
                    <a:pt x="1501" y="1399"/>
                    <a:pt x="1577" y="1426"/>
                    <a:pt x="1622" y="1427"/>
                  </a:cubicBezTo>
                  <a:cubicBezTo>
                    <a:pt x="1620" y="1409"/>
                    <a:pt x="1602" y="1426"/>
                    <a:pt x="1598" y="1414"/>
                  </a:cubicBezTo>
                  <a:cubicBezTo>
                    <a:pt x="1617" y="1397"/>
                    <a:pt x="1632" y="1426"/>
                    <a:pt x="1650" y="1430"/>
                  </a:cubicBezTo>
                  <a:cubicBezTo>
                    <a:pt x="1650" y="1436"/>
                    <a:pt x="1646" y="1436"/>
                    <a:pt x="1646" y="1442"/>
                  </a:cubicBezTo>
                  <a:cubicBezTo>
                    <a:pt x="1657" y="1447"/>
                    <a:pt x="1665" y="1454"/>
                    <a:pt x="1680" y="1454"/>
                  </a:cubicBezTo>
                  <a:cubicBezTo>
                    <a:pt x="1688" y="1448"/>
                    <a:pt x="1692" y="1439"/>
                    <a:pt x="1705" y="1439"/>
                  </a:cubicBezTo>
                  <a:cubicBezTo>
                    <a:pt x="1715" y="1445"/>
                    <a:pt x="1697" y="1452"/>
                    <a:pt x="1705" y="1454"/>
                  </a:cubicBezTo>
                  <a:cubicBezTo>
                    <a:pt x="1729" y="1447"/>
                    <a:pt x="1710" y="1431"/>
                    <a:pt x="1729" y="1424"/>
                  </a:cubicBezTo>
                  <a:cubicBezTo>
                    <a:pt x="1734" y="1438"/>
                    <a:pt x="1775" y="1458"/>
                    <a:pt x="1778" y="1436"/>
                  </a:cubicBezTo>
                  <a:cubicBezTo>
                    <a:pt x="1769" y="1424"/>
                    <a:pt x="1744" y="1429"/>
                    <a:pt x="1738" y="1414"/>
                  </a:cubicBezTo>
                  <a:cubicBezTo>
                    <a:pt x="1748" y="1406"/>
                    <a:pt x="1760" y="1404"/>
                    <a:pt x="1753" y="1381"/>
                  </a:cubicBezTo>
                  <a:cubicBezTo>
                    <a:pt x="1740" y="1380"/>
                    <a:pt x="1746" y="1398"/>
                    <a:pt x="1729" y="1393"/>
                  </a:cubicBezTo>
                  <a:cubicBezTo>
                    <a:pt x="1743" y="1357"/>
                    <a:pt x="1774" y="1361"/>
                    <a:pt x="1818" y="1359"/>
                  </a:cubicBezTo>
                  <a:cubicBezTo>
                    <a:pt x="1824" y="1354"/>
                    <a:pt x="1819" y="1338"/>
                    <a:pt x="1830" y="1338"/>
                  </a:cubicBezTo>
                  <a:cubicBezTo>
                    <a:pt x="1836" y="1343"/>
                    <a:pt x="1845" y="1360"/>
                    <a:pt x="1833" y="1366"/>
                  </a:cubicBezTo>
                  <a:cubicBezTo>
                    <a:pt x="1883" y="1349"/>
                    <a:pt x="1957" y="1336"/>
                    <a:pt x="1983" y="1384"/>
                  </a:cubicBezTo>
                  <a:cubicBezTo>
                    <a:pt x="2010" y="1382"/>
                    <a:pt x="2034" y="1370"/>
                    <a:pt x="2038" y="1353"/>
                  </a:cubicBezTo>
                  <a:cubicBezTo>
                    <a:pt x="2090" y="1348"/>
                    <a:pt x="2086" y="1398"/>
                    <a:pt x="2129" y="1402"/>
                  </a:cubicBezTo>
                  <a:cubicBezTo>
                    <a:pt x="2155" y="1423"/>
                    <a:pt x="2126" y="1480"/>
                    <a:pt x="2151" y="1500"/>
                  </a:cubicBezTo>
                  <a:cubicBezTo>
                    <a:pt x="2158" y="1491"/>
                    <a:pt x="2148" y="1479"/>
                    <a:pt x="2151" y="1479"/>
                  </a:cubicBezTo>
                  <a:cubicBezTo>
                    <a:pt x="2155" y="1479"/>
                    <a:pt x="2162" y="1478"/>
                    <a:pt x="2163" y="1482"/>
                  </a:cubicBezTo>
                  <a:cubicBezTo>
                    <a:pt x="2164" y="1496"/>
                    <a:pt x="2151" y="1497"/>
                    <a:pt x="2151" y="1509"/>
                  </a:cubicBezTo>
                  <a:cubicBezTo>
                    <a:pt x="2166" y="1527"/>
                    <a:pt x="2179" y="1548"/>
                    <a:pt x="2190" y="1570"/>
                  </a:cubicBezTo>
                  <a:cubicBezTo>
                    <a:pt x="2199" y="1573"/>
                    <a:pt x="2198" y="1566"/>
                    <a:pt x="2206" y="1567"/>
                  </a:cubicBezTo>
                  <a:cubicBezTo>
                    <a:pt x="2212" y="1577"/>
                    <a:pt x="2215" y="1590"/>
                    <a:pt x="2221" y="1601"/>
                  </a:cubicBezTo>
                  <a:cubicBezTo>
                    <a:pt x="2248" y="1595"/>
                    <a:pt x="2259" y="1624"/>
                    <a:pt x="2267" y="1647"/>
                  </a:cubicBezTo>
                  <a:cubicBezTo>
                    <a:pt x="2278" y="1643"/>
                    <a:pt x="2298" y="1632"/>
                    <a:pt x="2306" y="1634"/>
                  </a:cubicBezTo>
                  <a:cubicBezTo>
                    <a:pt x="2302" y="1653"/>
                    <a:pt x="2272" y="1661"/>
                    <a:pt x="2273" y="1674"/>
                  </a:cubicBezTo>
                  <a:cubicBezTo>
                    <a:pt x="2294" y="1659"/>
                    <a:pt x="2314" y="1642"/>
                    <a:pt x="2319" y="1610"/>
                  </a:cubicBezTo>
                  <a:cubicBezTo>
                    <a:pt x="2308" y="1605"/>
                    <a:pt x="2317" y="1620"/>
                    <a:pt x="2309" y="1619"/>
                  </a:cubicBezTo>
                  <a:cubicBezTo>
                    <a:pt x="2332" y="1539"/>
                    <a:pt x="2288" y="1484"/>
                    <a:pt x="2261" y="1436"/>
                  </a:cubicBezTo>
                  <a:cubicBezTo>
                    <a:pt x="2261" y="1430"/>
                    <a:pt x="2269" y="1432"/>
                    <a:pt x="2267" y="1424"/>
                  </a:cubicBezTo>
                  <a:cubicBezTo>
                    <a:pt x="2220" y="1382"/>
                    <a:pt x="2172" y="1299"/>
                    <a:pt x="2199" y="1219"/>
                  </a:cubicBezTo>
                  <a:cubicBezTo>
                    <a:pt x="2206" y="1200"/>
                    <a:pt x="2227" y="1190"/>
                    <a:pt x="2227" y="1170"/>
                  </a:cubicBezTo>
                  <a:cubicBezTo>
                    <a:pt x="2256" y="1160"/>
                    <a:pt x="2264" y="1129"/>
                    <a:pt x="2288" y="1115"/>
                  </a:cubicBezTo>
                  <a:cubicBezTo>
                    <a:pt x="2286" y="1075"/>
                    <a:pt x="2308" y="1058"/>
                    <a:pt x="2343" y="1054"/>
                  </a:cubicBezTo>
                  <a:cubicBezTo>
                    <a:pt x="2340" y="993"/>
                    <a:pt x="2418" y="1005"/>
                    <a:pt x="2419" y="965"/>
                  </a:cubicBezTo>
                  <a:cubicBezTo>
                    <a:pt x="2417" y="971"/>
                    <a:pt x="2393" y="974"/>
                    <a:pt x="2389" y="965"/>
                  </a:cubicBezTo>
                  <a:cubicBezTo>
                    <a:pt x="2402" y="976"/>
                    <a:pt x="2410" y="949"/>
                    <a:pt x="2398" y="944"/>
                  </a:cubicBezTo>
                  <a:cubicBezTo>
                    <a:pt x="2418" y="950"/>
                    <a:pt x="2439" y="941"/>
                    <a:pt x="2441" y="920"/>
                  </a:cubicBezTo>
                  <a:cubicBezTo>
                    <a:pt x="2436" y="911"/>
                    <a:pt x="2422" y="927"/>
                    <a:pt x="2416" y="916"/>
                  </a:cubicBezTo>
                  <a:cubicBezTo>
                    <a:pt x="2427" y="917"/>
                    <a:pt x="2435" y="914"/>
                    <a:pt x="2438" y="907"/>
                  </a:cubicBezTo>
                  <a:cubicBezTo>
                    <a:pt x="2436" y="903"/>
                    <a:pt x="2436" y="903"/>
                    <a:pt x="2436" y="903"/>
                  </a:cubicBezTo>
                  <a:cubicBezTo>
                    <a:pt x="2441" y="904"/>
                    <a:pt x="2441" y="904"/>
                    <a:pt x="2441" y="904"/>
                  </a:cubicBezTo>
                  <a:cubicBezTo>
                    <a:pt x="2428" y="885"/>
                    <a:pt x="2417" y="862"/>
                    <a:pt x="2407" y="840"/>
                  </a:cubicBezTo>
                  <a:cubicBezTo>
                    <a:pt x="2400" y="840"/>
                    <a:pt x="2392" y="839"/>
                    <a:pt x="2388" y="842"/>
                  </a:cubicBezTo>
                  <a:cubicBezTo>
                    <a:pt x="2400" y="832"/>
                    <a:pt x="2374" y="820"/>
                    <a:pt x="2380" y="813"/>
                  </a:cubicBezTo>
                  <a:cubicBezTo>
                    <a:pt x="2383" y="813"/>
                    <a:pt x="2383" y="815"/>
                    <a:pt x="2386" y="816"/>
                  </a:cubicBezTo>
                  <a:cubicBezTo>
                    <a:pt x="2384" y="793"/>
                    <a:pt x="2377" y="775"/>
                    <a:pt x="2361" y="767"/>
                  </a:cubicBezTo>
                  <a:cubicBezTo>
                    <a:pt x="2370" y="769"/>
                    <a:pt x="2367" y="760"/>
                    <a:pt x="2371" y="758"/>
                  </a:cubicBezTo>
                  <a:cubicBezTo>
                    <a:pt x="2349" y="744"/>
                    <a:pt x="2346" y="687"/>
                    <a:pt x="2367" y="684"/>
                  </a:cubicBezTo>
                  <a:cubicBezTo>
                    <a:pt x="2354" y="697"/>
                    <a:pt x="2376" y="712"/>
                    <a:pt x="2361" y="727"/>
                  </a:cubicBezTo>
                  <a:cubicBezTo>
                    <a:pt x="2375" y="727"/>
                    <a:pt x="2366" y="731"/>
                    <a:pt x="2367" y="748"/>
                  </a:cubicBezTo>
                  <a:cubicBezTo>
                    <a:pt x="2384" y="750"/>
                    <a:pt x="2380" y="770"/>
                    <a:pt x="2392" y="776"/>
                  </a:cubicBezTo>
                  <a:cubicBezTo>
                    <a:pt x="2396" y="765"/>
                    <a:pt x="2382" y="758"/>
                    <a:pt x="2389" y="755"/>
                  </a:cubicBezTo>
                  <a:cubicBezTo>
                    <a:pt x="2421" y="766"/>
                    <a:pt x="2383" y="811"/>
                    <a:pt x="2407" y="828"/>
                  </a:cubicBezTo>
                  <a:cubicBezTo>
                    <a:pt x="2413" y="788"/>
                    <a:pt x="2442" y="751"/>
                    <a:pt x="2426" y="709"/>
                  </a:cubicBezTo>
                  <a:cubicBezTo>
                    <a:pt x="2404" y="703"/>
                    <a:pt x="2401" y="678"/>
                    <a:pt x="2389" y="663"/>
                  </a:cubicBezTo>
                  <a:cubicBezTo>
                    <a:pt x="2397" y="675"/>
                    <a:pt x="2409" y="684"/>
                    <a:pt x="2429" y="684"/>
                  </a:cubicBezTo>
                  <a:cubicBezTo>
                    <a:pt x="2430" y="692"/>
                    <a:pt x="2423" y="691"/>
                    <a:pt x="2426" y="700"/>
                  </a:cubicBezTo>
                  <a:cubicBezTo>
                    <a:pt x="2448" y="678"/>
                    <a:pt x="2467" y="638"/>
                    <a:pt x="2456" y="593"/>
                  </a:cubicBezTo>
                  <a:cubicBezTo>
                    <a:pt x="2452" y="585"/>
                    <a:pt x="2445" y="599"/>
                    <a:pt x="2441" y="590"/>
                  </a:cubicBezTo>
                  <a:cubicBezTo>
                    <a:pt x="2447" y="589"/>
                    <a:pt x="2447" y="581"/>
                    <a:pt x="2453" y="580"/>
                  </a:cubicBezTo>
                  <a:cubicBezTo>
                    <a:pt x="2451" y="572"/>
                    <a:pt x="2451" y="572"/>
                    <a:pt x="2451" y="572"/>
                  </a:cubicBezTo>
                  <a:cubicBezTo>
                    <a:pt x="2456" y="565"/>
                    <a:pt x="2456" y="565"/>
                    <a:pt x="2456" y="565"/>
                  </a:cubicBezTo>
                  <a:cubicBezTo>
                    <a:pt x="2478" y="522"/>
                    <a:pt x="2541" y="519"/>
                    <a:pt x="2578" y="492"/>
                  </a:cubicBezTo>
                  <a:cubicBezTo>
                    <a:pt x="2582" y="483"/>
                    <a:pt x="2577" y="477"/>
                    <a:pt x="2590" y="474"/>
                  </a:cubicBezTo>
                  <a:cubicBezTo>
                    <a:pt x="2592" y="483"/>
                    <a:pt x="2590" y="489"/>
                    <a:pt x="2584" y="492"/>
                  </a:cubicBezTo>
                  <a:cubicBezTo>
                    <a:pt x="2598" y="484"/>
                    <a:pt x="2605" y="470"/>
                    <a:pt x="2624" y="467"/>
                  </a:cubicBezTo>
                  <a:cubicBezTo>
                    <a:pt x="2624" y="452"/>
                    <a:pt x="2619" y="440"/>
                    <a:pt x="2603" y="440"/>
                  </a:cubicBezTo>
                  <a:cubicBezTo>
                    <a:pt x="2604" y="450"/>
                    <a:pt x="2618" y="447"/>
                    <a:pt x="2618" y="458"/>
                  </a:cubicBezTo>
                  <a:cubicBezTo>
                    <a:pt x="2592" y="482"/>
                    <a:pt x="2586" y="430"/>
                    <a:pt x="2566" y="437"/>
                  </a:cubicBezTo>
                  <a:cubicBezTo>
                    <a:pt x="2568" y="410"/>
                    <a:pt x="2564" y="373"/>
                    <a:pt x="2578" y="333"/>
                  </a:cubicBezTo>
                  <a:cubicBezTo>
                    <a:pt x="2595" y="336"/>
                    <a:pt x="2607" y="317"/>
                    <a:pt x="2621" y="309"/>
                  </a:cubicBezTo>
                  <a:cubicBezTo>
                    <a:pt x="2623" y="298"/>
                    <a:pt x="2618" y="280"/>
                    <a:pt x="2621" y="278"/>
                  </a:cubicBezTo>
                  <a:cubicBezTo>
                    <a:pt x="2625" y="283"/>
                    <a:pt x="2634" y="282"/>
                    <a:pt x="2633" y="290"/>
                  </a:cubicBezTo>
                  <a:cubicBezTo>
                    <a:pt x="2626" y="295"/>
                    <a:pt x="2622" y="295"/>
                    <a:pt x="2627" y="305"/>
                  </a:cubicBezTo>
                  <a:cubicBezTo>
                    <a:pt x="2643" y="302"/>
                    <a:pt x="2635" y="281"/>
                    <a:pt x="2645" y="272"/>
                  </a:cubicBezTo>
                  <a:cubicBezTo>
                    <a:pt x="2645" y="280"/>
                    <a:pt x="2644" y="287"/>
                    <a:pt x="2655" y="284"/>
                  </a:cubicBezTo>
                  <a:cubicBezTo>
                    <a:pt x="2660" y="266"/>
                    <a:pt x="2651" y="276"/>
                    <a:pt x="2649" y="266"/>
                  </a:cubicBezTo>
                  <a:cubicBezTo>
                    <a:pt x="2672" y="277"/>
                    <a:pt x="2717" y="231"/>
                    <a:pt x="2688" y="2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75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3" name="TextBox 782"/>
            <p:cNvSpPr txBox="1"/>
            <p:nvPr/>
          </p:nvSpPr>
          <p:spPr bwMode="gray">
            <a:xfrm>
              <a:off x="6256287" y="2592324"/>
              <a:ext cx="1248101" cy="4233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1" rIns="45721" rtlCol="0">
              <a:spAutoFit/>
            </a:bodyPr>
            <a:lstStyle/>
            <a:p>
              <a:pPr algn="ctr" defTabSz="642732">
                <a:lnSpc>
                  <a:spcPct val="90000"/>
                </a:lnSpc>
                <a:spcBef>
                  <a:spcPts val="1201"/>
                </a:spcBef>
                <a:buClr>
                  <a:srgbClr val="337DBE"/>
                </a:buClr>
                <a:buSzPct val="77000"/>
              </a:pPr>
              <a:r>
                <a:rPr lang="en-US" sz="2390" b="1" dirty="0">
                  <a:solidFill>
                    <a:srgbClr val="FFFFFF"/>
                  </a:solidFill>
                  <a:latin typeface="Arial"/>
                </a:rPr>
                <a:t>$507.7B</a:t>
              </a:r>
              <a:endParaRPr lang="en-US" sz="2038" b="1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789" name="Group 788"/>
            <p:cNvGrpSpPr/>
            <p:nvPr/>
          </p:nvGrpSpPr>
          <p:grpSpPr bwMode="gray">
            <a:xfrm>
              <a:off x="7725758" y="2319023"/>
              <a:ext cx="1016533" cy="1016533"/>
              <a:chOff x="7712110" y="2307751"/>
              <a:chExt cx="1016533" cy="1016533"/>
            </a:xfrm>
          </p:grpSpPr>
          <p:grpSp>
            <p:nvGrpSpPr>
              <p:cNvPr id="786" name="Group 785"/>
              <p:cNvGrpSpPr/>
              <p:nvPr/>
            </p:nvGrpSpPr>
            <p:grpSpPr bwMode="gray">
              <a:xfrm>
                <a:off x="7814319" y="2512812"/>
                <a:ext cx="848952" cy="591223"/>
                <a:chOff x="7814319" y="2512812"/>
                <a:chExt cx="848952" cy="591223"/>
              </a:xfrm>
            </p:grpSpPr>
            <p:sp>
              <p:nvSpPr>
                <p:cNvPr id="784" name="TextBox 783"/>
                <p:cNvSpPr txBox="1"/>
                <p:nvPr/>
              </p:nvSpPr>
              <p:spPr bwMode="gray">
                <a:xfrm>
                  <a:off x="7839204" y="2512812"/>
                  <a:ext cx="789642" cy="4233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45721" rIns="45721" rtlCol="0">
                  <a:spAutoFit/>
                </a:bodyPr>
                <a:lstStyle/>
                <a:p>
                  <a:pPr algn="ctr" defTabSz="642732">
                    <a:lnSpc>
                      <a:spcPct val="90000"/>
                    </a:lnSpc>
                    <a:spcBef>
                      <a:spcPts val="1201"/>
                    </a:spcBef>
                    <a:buClr>
                      <a:srgbClr val="337DBE"/>
                    </a:buClr>
                    <a:buSzPct val="77000"/>
                  </a:pPr>
                  <a:r>
                    <a:rPr lang="en-US" sz="2390" b="1" dirty="0">
                      <a:solidFill>
                        <a:srgbClr val="9A9A9A"/>
                      </a:solidFill>
                      <a:latin typeface="Arial"/>
                    </a:rPr>
                    <a:t>2.7%</a:t>
                  </a:r>
                  <a:endParaRPr lang="en-US" sz="2038" b="1" dirty="0">
                    <a:solidFill>
                      <a:srgbClr val="9A9A9A"/>
                    </a:solidFill>
                    <a:latin typeface="Arial"/>
                  </a:endParaRPr>
                </a:p>
              </p:txBody>
            </p:sp>
            <p:sp>
              <p:nvSpPr>
                <p:cNvPr id="785" name="TextBox 784"/>
                <p:cNvSpPr txBox="1"/>
                <p:nvPr/>
              </p:nvSpPr>
              <p:spPr bwMode="gray">
                <a:xfrm>
                  <a:off x="7814319" y="2816969"/>
                  <a:ext cx="848952" cy="2870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45721" rIns="45721" rtlCol="0">
                  <a:spAutoFit/>
                </a:bodyPr>
                <a:lstStyle/>
                <a:p>
                  <a:pPr algn="ctr" defTabSz="642732">
                    <a:lnSpc>
                      <a:spcPct val="90000"/>
                    </a:lnSpc>
                    <a:spcBef>
                      <a:spcPts val="1201"/>
                    </a:spcBef>
                    <a:buClr>
                      <a:srgbClr val="337DBE"/>
                    </a:buClr>
                    <a:buSzPct val="77000"/>
                  </a:pPr>
                  <a:r>
                    <a:rPr lang="en-US" sz="1406" b="1" dirty="0">
                      <a:solidFill>
                        <a:srgbClr val="9A9A9A"/>
                      </a:solidFill>
                      <a:latin typeface="Arial"/>
                    </a:rPr>
                    <a:t>US GDP</a:t>
                  </a:r>
                  <a:r>
                    <a:rPr lang="en-US" sz="1406" b="1" baseline="30000" dirty="0">
                      <a:solidFill>
                        <a:srgbClr val="9A9A9A"/>
                      </a:solidFill>
                      <a:latin typeface="Arial"/>
                    </a:rPr>
                    <a:t>3</a:t>
                  </a:r>
                  <a:endParaRPr lang="en-US" sz="1195" b="1" baseline="30000" dirty="0">
                    <a:solidFill>
                      <a:srgbClr val="9A9A9A"/>
                    </a:solidFill>
                    <a:latin typeface="Arial"/>
                  </a:endParaRPr>
                </a:p>
              </p:txBody>
            </p:sp>
          </p:grpSp>
          <p:sp>
            <p:nvSpPr>
              <p:cNvPr id="788" name="Circle: Hollow 787"/>
              <p:cNvSpPr/>
              <p:nvPr/>
            </p:nvSpPr>
            <p:spPr bwMode="gray">
              <a:xfrm>
                <a:off x="7712110" y="2307751"/>
                <a:ext cx="1016533" cy="1016533"/>
              </a:xfrm>
              <a:prstGeom prst="donut">
                <a:avLst>
                  <a:gd name="adj" fmla="val 618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42732">
                  <a:lnSpc>
                    <a:spcPct val="90000"/>
                  </a:lnSpc>
                </a:pPr>
                <a:endParaRPr lang="en-US" sz="2038" b="1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cxnSp>
          <p:nvCxnSpPr>
            <p:cNvPr id="787" name="Straight Connector 786"/>
            <p:cNvCxnSpPr/>
            <p:nvPr/>
          </p:nvCxnSpPr>
          <p:spPr bwMode="gray">
            <a:xfrm>
              <a:off x="6184550" y="3565763"/>
              <a:ext cx="2518720" cy="6879"/>
            </a:xfrm>
            <a:prstGeom prst="line">
              <a:avLst/>
            </a:prstGeom>
            <a:ln w="31750" cap="rnd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/>
            <p:cNvCxnSpPr/>
            <p:nvPr/>
          </p:nvCxnSpPr>
          <p:spPr bwMode="gray">
            <a:xfrm>
              <a:off x="6184550" y="4198201"/>
              <a:ext cx="2518720" cy="6879"/>
            </a:xfrm>
            <a:prstGeom prst="line">
              <a:avLst/>
            </a:prstGeom>
            <a:ln w="31750" cap="rnd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/>
            <p:cNvCxnSpPr/>
            <p:nvPr/>
          </p:nvCxnSpPr>
          <p:spPr bwMode="gray">
            <a:xfrm>
              <a:off x="6184550" y="4830639"/>
              <a:ext cx="2518720" cy="6879"/>
            </a:xfrm>
            <a:prstGeom prst="line">
              <a:avLst/>
            </a:prstGeom>
            <a:ln w="31750" cap="rnd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/>
            <p:cNvCxnSpPr/>
            <p:nvPr/>
          </p:nvCxnSpPr>
          <p:spPr bwMode="gray">
            <a:xfrm>
              <a:off x="6184550" y="5463080"/>
              <a:ext cx="2518720" cy="6879"/>
            </a:xfrm>
            <a:prstGeom prst="line">
              <a:avLst/>
            </a:prstGeom>
            <a:ln w="31750" cap="rnd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extBox 793"/>
            <p:cNvSpPr txBox="1"/>
            <p:nvPr/>
          </p:nvSpPr>
          <p:spPr bwMode="gray">
            <a:xfrm>
              <a:off x="6151047" y="3742158"/>
              <a:ext cx="2626879" cy="2987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7433" tIns="27433" rIns="27433" bIns="27433" rtlCol="0">
              <a:spAutoFit/>
            </a:bodyPr>
            <a:lstStyle/>
            <a:p>
              <a:pPr defTabSz="642732">
                <a:lnSpc>
                  <a:spcPct val="90000"/>
                </a:lnSpc>
                <a:spcBef>
                  <a:spcPts val="1201"/>
                </a:spcBef>
                <a:buClr>
                  <a:srgbClr val="337DBE"/>
                </a:buClr>
                <a:buSzPct val="77000"/>
                <a:tabLst>
                  <a:tab pos="2510147" algn="r"/>
                </a:tabLst>
              </a:pPr>
              <a:r>
                <a:rPr lang="en-US" sz="1195" b="1" dirty="0">
                  <a:solidFill>
                    <a:srgbClr val="9A9A9A"/>
                  </a:solidFill>
                  <a:latin typeface="Arial"/>
                </a:rPr>
                <a:t>Premium Taxes Paid</a:t>
              </a:r>
              <a:r>
                <a:rPr lang="en-US" sz="1195" b="1" baseline="30000" dirty="0">
                  <a:solidFill>
                    <a:srgbClr val="9A9A9A"/>
                  </a:solidFill>
                  <a:latin typeface="Arial"/>
                </a:rPr>
                <a:t>4</a:t>
              </a:r>
              <a:r>
                <a:rPr lang="en-US" sz="1195" b="1" dirty="0">
                  <a:solidFill>
                    <a:srgbClr val="9A9A9A"/>
                  </a:solidFill>
                  <a:latin typeface="Arial"/>
                </a:rPr>
                <a:t> 	</a:t>
              </a:r>
              <a:r>
                <a:rPr lang="en-US" sz="1757" b="1" dirty="0">
                  <a:solidFill>
                    <a:srgbClr val="9A9A9A"/>
                  </a:solidFill>
                  <a:latin typeface="Arial"/>
                </a:rPr>
                <a:t>$19.2B</a:t>
              </a:r>
              <a:endParaRPr lang="en-US" sz="2038" b="1" dirty="0">
                <a:solidFill>
                  <a:srgbClr val="9A9A9A"/>
                </a:solidFill>
                <a:latin typeface="Arial"/>
              </a:endParaRPr>
            </a:p>
          </p:txBody>
        </p:sp>
        <p:sp>
          <p:nvSpPr>
            <p:cNvPr id="796" name="TextBox 795"/>
            <p:cNvSpPr txBox="1"/>
            <p:nvPr/>
          </p:nvSpPr>
          <p:spPr bwMode="gray">
            <a:xfrm>
              <a:off x="6151047" y="4374598"/>
              <a:ext cx="2626879" cy="2987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7433" tIns="27433" rIns="27433" bIns="27433" rtlCol="0">
              <a:spAutoFit/>
            </a:bodyPr>
            <a:lstStyle/>
            <a:p>
              <a:pPr defTabSz="642732">
                <a:lnSpc>
                  <a:spcPct val="90000"/>
                </a:lnSpc>
                <a:spcBef>
                  <a:spcPts val="1201"/>
                </a:spcBef>
                <a:buClr>
                  <a:srgbClr val="337DBE"/>
                </a:buClr>
                <a:buSzPct val="77000"/>
                <a:tabLst>
                  <a:tab pos="2510147" algn="r"/>
                </a:tabLst>
              </a:pPr>
              <a:r>
                <a:rPr lang="en-US" sz="1195" b="1" dirty="0">
                  <a:solidFill>
                    <a:srgbClr val="9A9A9A"/>
                  </a:solidFill>
                  <a:latin typeface="Arial"/>
                </a:rPr>
                <a:t>Bond Investment</a:t>
              </a:r>
              <a:r>
                <a:rPr lang="en-US" sz="1195" b="1" baseline="30000" dirty="0">
                  <a:solidFill>
                    <a:srgbClr val="9A9A9A"/>
                  </a:solidFill>
                  <a:latin typeface="Arial"/>
                </a:rPr>
                <a:t>5</a:t>
              </a:r>
              <a:r>
                <a:rPr lang="en-US" sz="1195" b="1" dirty="0">
                  <a:solidFill>
                    <a:srgbClr val="9A9A9A"/>
                  </a:solidFill>
                  <a:latin typeface="Arial"/>
                </a:rPr>
                <a:t> 	</a:t>
              </a:r>
              <a:r>
                <a:rPr lang="en-US" sz="1757" b="1" dirty="0">
                  <a:solidFill>
                    <a:srgbClr val="9A9A9A"/>
                  </a:solidFill>
                  <a:latin typeface="Arial"/>
                </a:rPr>
                <a:t>$489B</a:t>
              </a:r>
              <a:endParaRPr lang="en-US" sz="2038" b="1" dirty="0">
                <a:solidFill>
                  <a:srgbClr val="9A9A9A"/>
                </a:solidFill>
                <a:latin typeface="Arial"/>
              </a:endParaRPr>
            </a:p>
          </p:txBody>
        </p:sp>
        <p:sp>
          <p:nvSpPr>
            <p:cNvPr id="797" name="TextBox 796"/>
            <p:cNvSpPr txBox="1"/>
            <p:nvPr/>
          </p:nvSpPr>
          <p:spPr bwMode="gray">
            <a:xfrm>
              <a:off x="6151047" y="5007034"/>
              <a:ext cx="2626879" cy="2987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7433" tIns="27433" rIns="27433" bIns="27433" rtlCol="0">
              <a:spAutoFit/>
            </a:bodyPr>
            <a:lstStyle/>
            <a:p>
              <a:pPr defTabSz="642732">
                <a:lnSpc>
                  <a:spcPct val="90000"/>
                </a:lnSpc>
                <a:spcBef>
                  <a:spcPts val="1201"/>
                </a:spcBef>
                <a:buClr>
                  <a:srgbClr val="337DBE"/>
                </a:buClr>
                <a:buSzPct val="77000"/>
                <a:tabLst>
                  <a:tab pos="2510147" algn="r"/>
                </a:tabLst>
              </a:pPr>
              <a:r>
                <a:rPr lang="en-US" sz="1195" b="1" dirty="0">
                  <a:solidFill>
                    <a:srgbClr val="9A9A9A"/>
                  </a:solidFill>
                  <a:latin typeface="Arial"/>
                </a:rPr>
                <a:t>Charity/Volunteerism</a:t>
              </a:r>
              <a:r>
                <a:rPr lang="en-US" sz="1195" b="1" baseline="30000" dirty="0">
                  <a:solidFill>
                    <a:srgbClr val="9A9A9A"/>
                  </a:solidFill>
                  <a:latin typeface="Arial"/>
                </a:rPr>
                <a:t>6</a:t>
              </a:r>
              <a:r>
                <a:rPr lang="en-US" sz="1195" b="1" dirty="0">
                  <a:solidFill>
                    <a:srgbClr val="9A9A9A"/>
                  </a:solidFill>
                  <a:latin typeface="Arial"/>
                </a:rPr>
                <a:t> 	</a:t>
              </a:r>
              <a:r>
                <a:rPr lang="en-US" sz="1757" b="1" dirty="0">
                  <a:solidFill>
                    <a:srgbClr val="9A9A9A"/>
                  </a:solidFill>
                  <a:latin typeface="Arial"/>
                </a:rPr>
                <a:t>15%</a:t>
              </a:r>
              <a:endParaRPr lang="en-US" sz="2038" b="1" dirty="0">
                <a:solidFill>
                  <a:srgbClr val="9A9A9A"/>
                </a:solidFill>
                <a:latin typeface="Arial"/>
              </a:endParaRPr>
            </a:p>
          </p:txBody>
        </p:sp>
        <p:sp>
          <p:nvSpPr>
            <p:cNvPr id="799" name="Arrow: Up 798"/>
            <p:cNvSpPr/>
            <p:nvPr/>
          </p:nvSpPr>
          <p:spPr>
            <a:xfrm>
              <a:off x="8029575" y="5067765"/>
              <a:ext cx="190499" cy="162495"/>
            </a:xfrm>
            <a:prstGeom prst="upArrow">
              <a:avLst>
                <a:gd name="adj1" fmla="val 57499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2038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7" name="Text Placeholder 4"/>
          <p:cNvSpPr txBox="1">
            <a:spLocks/>
          </p:cNvSpPr>
          <p:nvPr/>
        </p:nvSpPr>
        <p:spPr bwMode="gray">
          <a:xfrm>
            <a:off x="7593853" y="1362505"/>
            <a:ext cx="2733019" cy="731520"/>
          </a:xfrm>
          <a:prstGeom prst="snip1Rect">
            <a:avLst/>
          </a:prstGeom>
          <a:solidFill>
            <a:schemeClr val="accent5"/>
          </a:solidFill>
          <a:ln w="285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86" tIns="45694" rIns="91386" bIns="91397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spcBef>
                <a:spcPts val="422"/>
              </a:spcBef>
              <a:buClr>
                <a:srgbClr val="F69322"/>
              </a:buClr>
            </a:pPr>
            <a:r>
              <a:rPr lang="en-US" sz="2038" dirty="0">
                <a:solidFill>
                  <a:srgbClr val="FFFFFF"/>
                </a:solidFill>
                <a:latin typeface="Arial"/>
              </a:rPr>
              <a:t>Economic Growth Promoter/Facilitator 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gray">
          <a:xfrm>
            <a:off x="4728002" y="1362505"/>
            <a:ext cx="2733019" cy="731520"/>
          </a:xfrm>
          <a:prstGeom prst="snip1Rect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86" tIns="45694" rIns="91386" bIns="91397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spcBef>
                <a:spcPts val="0"/>
              </a:spcBef>
              <a:buClr>
                <a:srgbClr val="F69322"/>
              </a:buClr>
            </a:pPr>
            <a:r>
              <a:rPr lang="en-US" sz="2038" dirty="0">
                <a:solidFill>
                  <a:srgbClr val="FFFFFF"/>
                </a:solidFill>
                <a:latin typeface="Arial"/>
              </a:rPr>
              <a:t>Strong Jobs Pool/Provider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1865158" y="1362505"/>
            <a:ext cx="2733019" cy="731520"/>
          </a:xfrm>
          <a:prstGeom prst="snip1Rect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86" tIns="45694" rIns="91386" bIns="91397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spcBef>
                <a:spcPts val="0"/>
              </a:spcBef>
              <a:buClr>
                <a:srgbClr val="F69322"/>
              </a:buClr>
            </a:pPr>
            <a:r>
              <a:rPr lang="en-US" sz="2038" dirty="0">
                <a:solidFill>
                  <a:srgbClr val="FFFFFF"/>
                </a:solidFill>
                <a:latin typeface="Arial"/>
              </a:rPr>
              <a:t>Sustainable Business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8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1741502" y="1231572"/>
          <a:ext cx="8723312" cy="534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537092" y="232327"/>
            <a:ext cx="9683082" cy="950976"/>
          </a:xfrm>
        </p:spPr>
        <p:txBody>
          <a:bodyPr/>
          <a:lstStyle/>
          <a:p>
            <a:r>
              <a:rPr lang="en-US" dirty="0"/>
              <a:t>The Insurance Industry’s Contribution to GDP Now Nearly Equals Banks’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195" dirty="0"/>
              <a:t>Sources: US Bureau of Economic Analysis; Insurance Information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192408858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17" y="525462"/>
            <a:ext cx="11230924" cy="950976"/>
          </a:xfrm>
        </p:spPr>
        <p:txBody>
          <a:bodyPr/>
          <a:lstStyle/>
          <a:p>
            <a:r>
              <a:rPr lang="en-US" dirty="0"/>
              <a:t>Insurance Industry Snapshot:  By the Numbers</a:t>
            </a:r>
          </a:p>
        </p:txBody>
      </p:sp>
      <p:sp>
        <p:nvSpPr>
          <p:cNvPr id="3" name="people"/>
          <p:cNvSpPr>
            <a:spLocks noGrp="1"/>
          </p:cNvSpPr>
          <p:nvPr>
            <p:ph idx="1"/>
          </p:nvPr>
        </p:nvSpPr>
        <p:spPr>
          <a:xfrm>
            <a:off x="1874054" y="3027906"/>
            <a:ext cx="2086260" cy="2746367"/>
          </a:xfrm>
        </p:spPr>
        <p:txBody>
          <a:bodyPr/>
          <a:lstStyle/>
          <a:p>
            <a:pPr marL="0" indent="0" algn="ctr">
              <a:spcBef>
                <a:spcPts val="1001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2.8 million</a:t>
            </a:r>
          </a:p>
          <a:p>
            <a:pPr marL="0" indent="0" algn="ctr">
              <a:spcBef>
                <a:spcPts val="1001"/>
              </a:spcBef>
              <a:buNone/>
            </a:pPr>
            <a:r>
              <a:rPr lang="en-US" sz="1546" dirty="0"/>
              <a:t>People in the U.S. employed, in a wide variety of careers, from human resource administrators to public relations managers to financial analysts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054" dirty="0"/>
              <a:t>Source: </a:t>
            </a:r>
            <a:r>
              <a:rPr lang="en-US" sz="1054" i="1" dirty="0">
                <a:hlinkClick r:id="rId3"/>
              </a:rPr>
              <a:t>A Firm Foundation</a:t>
            </a:r>
            <a:r>
              <a:rPr lang="en-US" sz="1054" dirty="0">
                <a:hlinkClick r:id="rId3"/>
              </a:rPr>
              <a:t>, Insurance Information Institute</a:t>
            </a:r>
            <a:r>
              <a:rPr lang="en-US" sz="1054" dirty="0"/>
              <a:t>. </a:t>
            </a:r>
          </a:p>
        </p:txBody>
      </p:sp>
      <p:sp>
        <p:nvSpPr>
          <p:cNvPr id="11" name="AUM"/>
          <p:cNvSpPr/>
          <p:nvPr/>
        </p:nvSpPr>
        <p:spPr>
          <a:xfrm>
            <a:off x="4130591" y="3027909"/>
            <a:ext cx="1852529" cy="2680199"/>
          </a:xfrm>
          <a:prstGeom prst="rect">
            <a:avLst/>
          </a:prstGeom>
        </p:spPr>
        <p:txBody>
          <a:bodyPr wrap="square" lIns="64240" tIns="32120" rIns="64240" bIns="32120">
            <a:spAutoFit/>
          </a:bodyPr>
          <a:lstStyle/>
          <a:p>
            <a:pPr algn="ctr" defTabSz="642732">
              <a:spcBef>
                <a:spcPts val="1001"/>
              </a:spcBef>
            </a:pPr>
            <a:r>
              <a:rPr lang="en-US" sz="2249" b="1" dirty="0">
                <a:solidFill>
                  <a:srgbClr val="337DBE"/>
                </a:solidFill>
                <a:latin typeface="Arial"/>
              </a:rPr>
              <a:t>$5.8 trillion</a:t>
            </a:r>
          </a:p>
          <a:p>
            <a:pPr algn="ctr" defTabSz="642732">
              <a:spcBef>
                <a:spcPts val="1001"/>
              </a:spcBef>
            </a:pPr>
            <a:r>
              <a:rPr lang="en-US" sz="1546" dirty="0">
                <a:solidFill>
                  <a:srgbClr val="000000"/>
                </a:solidFill>
                <a:latin typeface="Arial"/>
              </a:rPr>
              <a:t>Assets under management </a:t>
            </a:r>
            <a:br>
              <a:rPr lang="en-US" sz="1546" dirty="0">
                <a:solidFill>
                  <a:srgbClr val="000000"/>
                </a:solidFill>
                <a:latin typeface="Arial"/>
              </a:rPr>
            </a:br>
            <a:r>
              <a:rPr lang="en-US" sz="1546" dirty="0">
                <a:solidFill>
                  <a:srgbClr val="000000"/>
                </a:solidFill>
                <a:latin typeface="Arial"/>
              </a:rPr>
              <a:t>at year-end 2016, including </a:t>
            </a:r>
            <a:br>
              <a:rPr lang="en-US" sz="1546" dirty="0">
                <a:solidFill>
                  <a:srgbClr val="000000"/>
                </a:solidFill>
                <a:latin typeface="Arial"/>
              </a:rPr>
            </a:br>
            <a:r>
              <a:rPr lang="en-US" sz="1546" dirty="0">
                <a:solidFill>
                  <a:srgbClr val="000000"/>
                </a:solidFill>
                <a:latin typeface="Arial"/>
              </a:rPr>
              <a:t>$1.5 trillion for the property/</a:t>
            </a:r>
            <a:br>
              <a:rPr lang="en-US" sz="1546" dirty="0">
                <a:solidFill>
                  <a:srgbClr val="000000"/>
                </a:solidFill>
                <a:latin typeface="Arial"/>
              </a:rPr>
            </a:br>
            <a:r>
              <a:rPr lang="en-US" sz="1546" dirty="0">
                <a:solidFill>
                  <a:srgbClr val="000000"/>
                </a:solidFill>
                <a:latin typeface="Arial"/>
              </a:rPr>
              <a:t>casualty sector and $3.7 trillion </a:t>
            </a:r>
            <a:br>
              <a:rPr lang="en-US" sz="1546" dirty="0">
                <a:solidFill>
                  <a:srgbClr val="000000"/>
                </a:solidFill>
                <a:latin typeface="Arial"/>
              </a:rPr>
            </a:br>
            <a:r>
              <a:rPr lang="en-US" sz="1546" dirty="0">
                <a:solidFill>
                  <a:srgbClr val="000000"/>
                </a:solidFill>
                <a:latin typeface="Arial"/>
              </a:rPr>
              <a:t>for the life sector</a:t>
            </a:r>
          </a:p>
        </p:txBody>
      </p:sp>
      <p:sp>
        <p:nvSpPr>
          <p:cNvPr id="12" name="GDP"/>
          <p:cNvSpPr/>
          <p:nvPr/>
        </p:nvSpPr>
        <p:spPr>
          <a:xfrm>
            <a:off x="6160495" y="3027915"/>
            <a:ext cx="2072028" cy="1728656"/>
          </a:xfrm>
          <a:prstGeom prst="rect">
            <a:avLst/>
          </a:prstGeom>
        </p:spPr>
        <p:txBody>
          <a:bodyPr wrap="square" lIns="64240" tIns="32120" rIns="64240" bIns="32120">
            <a:spAutoFit/>
          </a:bodyPr>
          <a:lstStyle/>
          <a:p>
            <a:pPr algn="ctr" defTabSz="642732">
              <a:spcBef>
                <a:spcPts val="1001"/>
              </a:spcBef>
            </a:pPr>
            <a:r>
              <a:rPr lang="en-US" sz="2249" b="1" dirty="0">
                <a:solidFill>
                  <a:srgbClr val="337DBE"/>
                </a:solidFill>
                <a:latin typeface="Arial"/>
              </a:rPr>
              <a:t>$508 billion</a:t>
            </a:r>
          </a:p>
          <a:p>
            <a:pPr algn="ctr" defTabSz="642732">
              <a:spcBef>
                <a:spcPts val="1001"/>
              </a:spcBef>
            </a:pPr>
            <a:r>
              <a:rPr lang="en-US" sz="1546" dirty="0">
                <a:solidFill>
                  <a:srgbClr val="000000"/>
                </a:solidFill>
                <a:latin typeface="Arial"/>
              </a:rPr>
              <a:t>Contributed to the U.S. gross domestic product in 2016,</a:t>
            </a:r>
            <a:br>
              <a:rPr lang="en-US" sz="1546" dirty="0">
                <a:solidFill>
                  <a:srgbClr val="000000"/>
                </a:solidFill>
                <a:latin typeface="Arial"/>
              </a:rPr>
            </a:br>
            <a:r>
              <a:rPr lang="en-US" sz="1546" dirty="0">
                <a:solidFill>
                  <a:srgbClr val="000000"/>
                </a:solidFill>
                <a:latin typeface="Arial"/>
              </a:rPr>
              <a:t>roughly 2.7% </a:t>
            </a:r>
            <a:br>
              <a:rPr lang="en-US" sz="1546" dirty="0">
                <a:solidFill>
                  <a:srgbClr val="000000"/>
                </a:solidFill>
                <a:latin typeface="Arial"/>
              </a:rPr>
            </a:br>
            <a:r>
              <a:rPr lang="en-US" sz="1546" dirty="0">
                <a:solidFill>
                  <a:srgbClr val="000000"/>
                </a:solidFill>
                <a:latin typeface="Arial"/>
              </a:rPr>
              <a:t>of the whole</a:t>
            </a:r>
          </a:p>
        </p:txBody>
      </p:sp>
      <p:sp>
        <p:nvSpPr>
          <p:cNvPr id="13" name="taxes"/>
          <p:cNvSpPr/>
          <p:nvPr/>
        </p:nvSpPr>
        <p:spPr>
          <a:xfrm>
            <a:off x="8196113" y="3027908"/>
            <a:ext cx="2280122" cy="1490771"/>
          </a:xfrm>
          <a:prstGeom prst="rect">
            <a:avLst/>
          </a:prstGeom>
        </p:spPr>
        <p:txBody>
          <a:bodyPr wrap="square" lIns="64240" tIns="32120" rIns="64240" bIns="32120">
            <a:spAutoFit/>
          </a:bodyPr>
          <a:lstStyle/>
          <a:p>
            <a:pPr algn="ctr" defTabSz="642732">
              <a:spcBef>
                <a:spcPts val="1001"/>
              </a:spcBef>
            </a:pPr>
            <a:r>
              <a:rPr lang="en-US" sz="2249" b="1" dirty="0">
                <a:solidFill>
                  <a:srgbClr val="337DBE"/>
                </a:solidFill>
                <a:latin typeface="Arial"/>
              </a:rPr>
              <a:t>$40.0 billion</a:t>
            </a:r>
          </a:p>
          <a:p>
            <a:pPr algn="ctr" defTabSz="642732">
              <a:spcBef>
                <a:spcPts val="1001"/>
              </a:spcBef>
            </a:pPr>
            <a:r>
              <a:rPr lang="en-US" sz="1546" dirty="0">
                <a:solidFill>
                  <a:srgbClr val="000000"/>
                </a:solidFill>
                <a:latin typeface="Arial"/>
              </a:rPr>
              <a:t>Federal and foreign income taxes paid </a:t>
            </a:r>
            <a:br>
              <a:rPr lang="en-US" sz="1546" dirty="0">
                <a:solidFill>
                  <a:srgbClr val="000000"/>
                </a:solidFill>
                <a:latin typeface="Arial"/>
              </a:rPr>
            </a:br>
            <a:r>
              <a:rPr lang="en-US" sz="1546" dirty="0">
                <a:solidFill>
                  <a:srgbClr val="000000"/>
                </a:solidFill>
                <a:latin typeface="Arial"/>
              </a:rPr>
              <a:t>in 2016, plus U.S. premium taxes paid</a:t>
            </a:r>
          </a:p>
        </p:txBody>
      </p:sp>
      <p:grpSp>
        <p:nvGrpSpPr>
          <p:cNvPr id="36" name="taxes icon"/>
          <p:cNvGrpSpPr/>
          <p:nvPr/>
        </p:nvGrpSpPr>
        <p:grpSpPr>
          <a:xfrm>
            <a:off x="8762668" y="1704821"/>
            <a:ext cx="1147011" cy="1147012"/>
            <a:chOff x="7238665" y="1704816"/>
            <a:chExt cx="1147011" cy="1147011"/>
          </a:xfrm>
        </p:grpSpPr>
        <p:sp>
          <p:nvSpPr>
            <p:cNvPr id="24" name="Oval 23"/>
            <p:cNvSpPr/>
            <p:nvPr/>
          </p:nvSpPr>
          <p:spPr>
            <a:xfrm>
              <a:off x="7238665" y="1704816"/>
              <a:ext cx="1147011" cy="11470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2038" b="1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4697" y="1930849"/>
              <a:ext cx="694944" cy="694944"/>
            </a:xfrm>
            <a:prstGeom prst="rect">
              <a:avLst/>
            </a:prstGeom>
          </p:spPr>
        </p:pic>
      </p:grpSp>
      <p:grpSp>
        <p:nvGrpSpPr>
          <p:cNvPr id="35" name="GDP icon"/>
          <p:cNvGrpSpPr/>
          <p:nvPr/>
        </p:nvGrpSpPr>
        <p:grpSpPr>
          <a:xfrm>
            <a:off x="6623004" y="1704821"/>
            <a:ext cx="1147011" cy="1147012"/>
            <a:chOff x="5099001" y="1704816"/>
            <a:chExt cx="1147011" cy="1147011"/>
          </a:xfrm>
        </p:grpSpPr>
        <p:sp>
          <p:nvSpPr>
            <p:cNvPr id="21" name="Oval 20"/>
            <p:cNvSpPr/>
            <p:nvPr/>
          </p:nvSpPr>
          <p:spPr>
            <a:xfrm>
              <a:off x="5099001" y="1704816"/>
              <a:ext cx="1147011" cy="11470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2038" b="1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034" y="1930849"/>
              <a:ext cx="694944" cy="692596"/>
            </a:xfrm>
            <a:prstGeom prst="rect">
              <a:avLst/>
            </a:prstGeom>
          </p:spPr>
        </p:pic>
      </p:grpSp>
      <p:grpSp>
        <p:nvGrpSpPr>
          <p:cNvPr id="34" name="AUM icon"/>
          <p:cNvGrpSpPr/>
          <p:nvPr/>
        </p:nvGrpSpPr>
        <p:grpSpPr>
          <a:xfrm>
            <a:off x="4483340" y="1704821"/>
            <a:ext cx="1147011" cy="1147012"/>
            <a:chOff x="2959336" y="1704816"/>
            <a:chExt cx="1147011" cy="1147011"/>
          </a:xfrm>
        </p:grpSpPr>
        <p:sp>
          <p:nvSpPr>
            <p:cNvPr id="18" name="Oval 17"/>
            <p:cNvSpPr/>
            <p:nvPr/>
          </p:nvSpPr>
          <p:spPr>
            <a:xfrm>
              <a:off x="2959336" y="1704816"/>
              <a:ext cx="1147011" cy="11470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2038" b="1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5368" y="1930849"/>
              <a:ext cx="694944" cy="694944"/>
            </a:xfrm>
            <a:prstGeom prst="rect">
              <a:avLst/>
            </a:prstGeom>
          </p:spPr>
        </p:pic>
      </p:grpSp>
      <p:grpSp>
        <p:nvGrpSpPr>
          <p:cNvPr id="33" name="people icon"/>
          <p:cNvGrpSpPr/>
          <p:nvPr/>
        </p:nvGrpSpPr>
        <p:grpSpPr>
          <a:xfrm>
            <a:off x="2343674" y="1704821"/>
            <a:ext cx="1147011" cy="1147012"/>
            <a:chOff x="819671" y="1704816"/>
            <a:chExt cx="1147011" cy="1147011"/>
          </a:xfrm>
        </p:grpSpPr>
        <p:sp>
          <p:nvSpPr>
            <p:cNvPr id="15" name="Oval 14"/>
            <p:cNvSpPr/>
            <p:nvPr/>
          </p:nvSpPr>
          <p:spPr>
            <a:xfrm>
              <a:off x="819671" y="1704816"/>
              <a:ext cx="1147011" cy="11470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2038" b="1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7416" y="1851897"/>
              <a:ext cx="731520" cy="83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7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008" y="2"/>
            <a:ext cx="10981762" cy="687250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81200" y="2153932"/>
            <a:ext cx="5648960" cy="2292807"/>
          </a:xfrm>
          <a:prstGeom prst="rect">
            <a:avLst/>
          </a:prstGeom>
          <a:solidFill>
            <a:srgbClr val="A6DCF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7" tIns="45700" rIns="91397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2038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2153040" y="182633"/>
            <a:ext cx="8458201" cy="1100202"/>
          </a:xfrm>
        </p:spPr>
        <p:txBody>
          <a:bodyPr/>
          <a:lstStyle/>
          <a:p>
            <a:r>
              <a:rPr lang="en-US" sz="2882" dirty="0"/>
              <a:t>The Yearly Cash Flow to Rebuild Lives</a:t>
            </a:r>
            <a:br>
              <a:rPr lang="en-US" sz="2882" dirty="0"/>
            </a:br>
            <a:r>
              <a:rPr lang="en-US" sz="2882" dirty="0"/>
              <a:t>and Property is Substantial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4624" y="2277873"/>
            <a:ext cx="7742511" cy="4856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2016 alone, the industry paid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880621" y="1188722"/>
            <a:ext cx="8454009" cy="883920"/>
          </a:xfrm>
        </p:spPr>
        <p:txBody>
          <a:bodyPr/>
          <a:lstStyle/>
          <a:p>
            <a:r>
              <a:rPr lang="en-US" dirty="0"/>
              <a:t>Insurers annually pay over a trillion dollars in claims to rebuild lives, property, and businesses.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34617" y="2888123"/>
            <a:ext cx="5953760" cy="1473202"/>
          </a:xfrm>
          <a:prstGeom prst="rect">
            <a:avLst/>
          </a:prstGeom>
        </p:spPr>
        <p:txBody>
          <a:bodyPr wrap="square" lIns="64240" tIns="32120" rIns="64240" bIns="32120">
            <a:spAutoFit/>
          </a:bodyPr>
          <a:lstStyle/>
          <a:p>
            <a:pPr defTabSz="642732">
              <a:tabLst>
                <a:tab pos="222137" algn="l"/>
                <a:tab pos="791762" algn="dec"/>
                <a:tab pos="1827870" algn="l"/>
              </a:tabLst>
            </a:pPr>
            <a:r>
              <a:rPr lang="en-US" sz="2038" dirty="0">
                <a:solidFill>
                  <a:srgbClr val="000000"/>
                </a:solidFill>
                <a:latin typeface="Arial"/>
              </a:rPr>
              <a:t>	$	386.4 billion	P/C incurred claims (L + LAE)</a:t>
            </a:r>
          </a:p>
          <a:p>
            <a:pPr defTabSz="642732">
              <a:tabLst>
                <a:tab pos="222137" algn="l"/>
                <a:tab pos="791762" algn="dec"/>
                <a:tab pos="1827870" algn="l"/>
              </a:tabLst>
            </a:pPr>
            <a:r>
              <a:rPr lang="en-US" sz="2038" dirty="0">
                <a:solidFill>
                  <a:srgbClr val="000000"/>
                </a:solidFill>
                <a:latin typeface="Arial"/>
              </a:rPr>
              <a:t>		554.7	Life/Annuity benefits</a:t>
            </a:r>
          </a:p>
          <a:p>
            <a:pPr defTabSz="642732">
              <a:spcAft>
                <a:spcPts val="1201"/>
              </a:spcAft>
              <a:tabLst>
                <a:tab pos="222137" algn="l"/>
                <a:tab pos="791762" algn="dec"/>
                <a:tab pos="1827870" algn="l"/>
              </a:tabLst>
            </a:pPr>
            <a:r>
              <a:rPr lang="en-US" sz="2038" dirty="0">
                <a:solidFill>
                  <a:srgbClr val="000000"/>
                </a:solidFill>
                <a:latin typeface="Arial"/>
              </a:rPr>
              <a:t>		560.9	Health Insurance benefits</a:t>
            </a:r>
          </a:p>
          <a:p>
            <a:pPr defTabSz="642732">
              <a:tabLst>
                <a:tab pos="222137" algn="l"/>
                <a:tab pos="791762" algn="dec"/>
              </a:tabLst>
            </a:pPr>
            <a:r>
              <a:rPr lang="en-US" sz="2038" dirty="0">
                <a:solidFill>
                  <a:srgbClr val="000000"/>
                </a:solidFill>
                <a:latin typeface="Arial"/>
              </a:rPr>
              <a:t>= </a:t>
            </a:r>
            <a:r>
              <a:rPr lang="en-US" sz="2038" b="1" dirty="0">
                <a:solidFill>
                  <a:srgbClr val="000000"/>
                </a:solidFill>
                <a:latin typeface="Arial"/>
              </a:rPr>
              <a:t>$1.502 trillion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235201" y="3931920"/>
            <a:ext cx="182880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81207" y="5387717"/>
            <a:ext cx="8454009" cy="883920"/>
          </a:xfrm>
        </p:spPr>
        <p:txBody>
          <a:bodyPr/>
          <a:lstStyle/>
          <a:p>
            <a:r>
              <a:rPr lang="en-US" b="1" dirty="0"/>
              <a:t>This is equivalent to $125 billion per month.</a:t>
            </a:r>
          </a:p>
        </p:txBody>
      </p:sp>
    </p:spTree>
    <p:extLst>
      <p:ext uri="{BB962C8B-B14F-4D97-AF65-F5344CB8AC3E}">
        <p14:creationId xmlns:p14="http://schemas.microsoft.com/office/powerpoint/2010/main" val="2686921508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quarter" idx="33"/>
            <p:extLst/>
          </p:nvPr>
        </p:nvGraphicFramePr>
        <p:xfrm>
          <a:off x="1543556" y="2372223"/>
          <a:ext cx="3963278" cy="3702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Insurers Are Major Investors,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881188" y="1577422"/>
            <a:ext cx="4153168" cy="396948"/>
          </a:xfrm>
        </p:spPr>
        <p:txBody>
          <a:bodyPr/>
          <a:lstStyle/>
          <a:p>
            <a:r>
              <a:rPr lang="en-US" sz="1898" dirty="0"/>
              <a:t>Total invested assets: $5.8 trillion 	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NAIC (the Center for Insurance Policy and Research, June 6, 2016) via SNL Financial; </a:t>
            </a:r>
            <a:r>
              <a:rPr lang="en-US" sz="1054" dirty="0"/>
              <a:t>Insurance Information Institute</a:t>
            </a:r>
            <a:r>
              <a:rPr lang="en-US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1881188" y="858086"/>
            <a:ext cx="4153168" cy="640080"/>
          </a:xfrm>
        </p:spPr>
        <p:txBody>
          <a:bodyPr/>
          <a:lstStyle/>
          <a:p>
            <a:r>
              <a:rPr lang="en-US" dirty="0"/>
              <a:t>Categories of investments ($billions)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214524" y="859573"/>
            <a:ext cx="4153168" cy="640080"/>
          </a:xfrm>
        </p:spPr>
        <p:txBody>
          <a:bodyPr/>
          <a:lstStyle/>
          <a:p>
            <a:r>
              <a:rPr lang="en-US" dirty="0"/>
              <a:t>Categories of bonds ($billions)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34"/>
            <p:extLst/>
          </p:nvPr>
        </p:nvGraphicFramePr>
        <p:xfrm>
          <a:off x="6076252" y="2245660"/>
          <a:ext cx="4394132" cy="396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14524" y="1577422"/>
            <a:ext cx="4337251" cy="641751"/>
          </a:xfrm>
          <a:prstGeom prst="rect">
            <a:avLst/>
          </a:prstGeom>
          <a:noFill/>
        </p:spPr>
        <p:txBody>
          <a:bodyPr wrap="square" lIns="64240" tIns="32120" rIns="64240" bIns="32120" rtlCol="0">
            <a:noAutofit/>
          </a:bodyPr>
          <a:lstStyle/>
          <a:p>
            <a:pPr defTabSz="642732">
              <a:lnSpc>
                <a:spcPct val="90000"/>
              </a:lnSpc>
              <a:spcBef>
                <a:spcPts val="1201"/>
              </a:spcBef>
              <a:buClr>
                <a:srgbClr val="337DBE"/>
              </a:buClr>
              <a:buSzPct val="77000"/>
            </a:pPr>
            <a:r>
              <a:rPr lang="en-US" sz="1898" dirty="0">
                <a:solidFill>
                  <a:srgbClr val="000000"/>
                </a:solidFill>
                <a:latin typeface="Arial"/>
              </a:rPr>
              <a:t>22% of corporate bonds outstanding</a:t>
            </a:r>
            <a:br>
              <a:rPr lang="en-US" sz="1898" dirty="0">
                <a:solidFill>
                  <a:srgbClr val="000000"/>
                </a:solidFill>
                <a:latin typeface="Arial"/>
              </a:rPr>
            </a:br>
            <a:r>
              <a:rPr lang="en-US" sz="1898" dirty="0">
                <a:solidFill>
                  <a:srgbClr val="000000"/>
                </a:solidFill>
                <a:latin typeface="Arial"/>
              </a:rPr>
              <a:t>15% of municipal bonds outstanding</a:t>
            </a:r>
          </a:p>
        </p:txBody>
      </p:sp>
    </p:spTree>
    <p:extLst>
      <p:ext uri="{BB962C8B-B14F-4D97-AF65-F5344CB8AC3E}">
        <p14:creationId xmlns:p14="http://schemas.microsoft.com/office/powerpoint/2010/main" val="2342747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82" dirty="0"/>
              <a:t>As Economies Grow Wealthier, Insurance Market Penetration (Premium as % of GDP) Also Grows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A.M. Best.</a:t>
            </a: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739328" y="1552579"/>
          <a:ext cx="8599488" cy="474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hart" r:id="rId4" imgW="5991225" imgH="3314700" progId="Excel.Sheet.8">
                  <p:embed/>
                </p:oleObj>
              </mc:Choice>
              <mc:Fallback>
                <p:oleObj name="Chart" r:id="rId4" imgW="5991225" imgH="3314700" progId="Excel.Sheet.8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328" y="1552579"/>
                        <a:ext cx="8599488" cy="47422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grayWhite">
          <a:xfrm>
            <a:off x="6284490" y="2127565"/>
            <a:ext cx="2171700" cy="77128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lIns="64240" tIns="32120" rIns="64240" bIns="32120" anchor="ctr"/>
          <a:lstStyle/>
          <a:p>
            <a:pPr defTabSz="642732"/>
            <a:endParaRPr lang="en-US" sz="1757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7174709" y="1207078"/>
            <a:ext cx="2859147" cy="774249"/>
          </a:xfrm>
          <a:prstGeom prst="wedgeRectCallout">
            <a:avLst>
              <a:gd name="adj1" fmla="val -33356"/>
              <a:gd name="adj2" fmla="val 89986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64240" tIns="91397" rIns="64240" bIns="91397" anchor="ctr"/>
          <a:lstStyle/>
          <a:p>
            <a:pPr algn="ctr" defTabSz="642732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sz="1546" b="1" dirty="0">
                <a:solidFill>
                  <a:srgbClr val="FFFFFF"/>
                </a:solidFill>
                <a:latin typeface="Arial"/>
              </a:rPr>
              <a:t>Some wealthy countries have penetration rates of 10% and higher</a:t>
            </a:r>
          </a:p>
        </p:txBody>
      </p:sp>
    </p:spTree>
    <p:extLst>
      <p:ext uri="{BB962C8B-B14F-4D97-AF65-F5344CB8AC3E}">
        <p14:creationId xmlns:p14="http://schemas.microsoft.com/office/powerpoint/2010/main" val="1918891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51411" tIns="25708" rIns="51411" bIns="25708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I.I.I Proactive Campaigns Framework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7153" y="3305650"/>
            <a:ext cx="1071562" cy="227091"/>
          </a:xfrm>
          <a:prstGeom prst="rect">
            <a:avLst/>
          </a:prstGeom>
          <a:noFill/>
        </p:spPr>
        <p:txBody>
          <a:bodyPr wrap="square" lIns="64240" tIns="32120" rIns="64240" bIns="32120" rtlCol="0">
            <a:spAutoFit/>
          </a:bodyPr>
          <a:lstStyle/>
          <a:p>
            <a:pPr defTabSz="642732"/>
            <a:endParaRPr lang="en-US" sz="1054" dirty="0">
              <a:solidFill>
                <a:srgbClr val="4B536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ight Triangle 17"/>
          <p:cNvSpPr/>
          <p:nvPr/>
        </p:nvSpPr>
        <p:spPr>
          <a:xfrm rot="8118543">
            <a:off x="4203525" y="2734463"/>
            <a:ext cx="207320" cy="18847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defTabSz="642732"/>
            <a:r>
              <a:rPr lang="en-US" sz="1054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24" name="Right Triangle 23"/>
          <p:cNvSpPr/>
          <p:nvPr/>
        </p:nvSpPr>
        <p:spPr>
          <a:xfrm rot="8061095">
            <a:off x="5992341" y="2746100"/>
            <a:ext cx="207320" cy="188472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defTabSz="642732"/>
            <a:r>
              <a:rPr lang="en-US" sz="1054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25" name="Right Triangle 24"/>
          <p:cNvSpPr/>
          <p:nvPr/>
        </p:nvSpPr>
        <p:spPr>
          <a:xfrm rot="8061095">
            <a:off x="7752275" y="2734472"/>
            <a:ext cx="207320" cy="188472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defTabSz="642732"/>
            <a:r>
              <a:rPr lang="en-US" sz="1054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93915" y="2176160"/>
            <a:ext cx="5009555" cy="446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/>
            <a:r>
              <a:rPr lang="en-US" sz="1406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Proactively Position the Insurance Industry </a:t>
            </a:r>
            <a:br>
              <a:rPr lang="en-US" sz="1406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</a:br>
            <a:r>
              <a:rPr lang="en-US" sz="1406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as an Economic Imperative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93902" y="2891869"/>
            <a:ext cx="1494830" cy="547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/>
            <a:r>
              <a:rPr lang="en-US" sz="984" b="1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  <a:t>Pillar:</a:t>
            </a:r>
          </a:p>
          <a:p>
            <a:pPr algn="ctr" defTabSz="642732"/>
            <a:r>
              <a:rPr lang="en-US" sz="984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  <a:t>Financial &amp; Community Resilience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51063" y="2891869"/>
            <a:ext cx="1495044" cy="547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/>
            <a:r>
              <a:rPr lang="en-US" sz="984" b="1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  <a:t>Pillar:</a:t>
            </a:r>
          </a:p>
          <a:p>
            <a:pPr algn="ctr" defTabSz="642732"/>
            <a:r>
              <a:rPr lang="en-US" sz="984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  <a:t>Talent Recruitment &amp; Retention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08424" y="2891869"/>
            <a:ext cx="1495044" cy="547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/>
            <a:r>
              <a:rPr lang="en-US" sz="984" b="1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  <a:t>Pillar:</a:t>
            </a:r>
          </a:p>
          <a:p>
            <a:pPr algn="ctr" defTabSz="642732"/>
            <a:r>
              <a:rPr lang="en-US" sz="984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  <a:t>Innovation &amp; Technology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93904" y="3558074"/>
            <a:ext cx="2432127" cy="547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/>
            <a:r>
              <a:rPr lang="en-US" sz="984" b="1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  <a:t>Campaign 1: </a:t>
            </a:r>
          </a:p>
          <a:p>
            <a:pPr algn="ctr" defTabSz="642732"/>
            <a:r>
              <a:rPr lang="en-US" sz="984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  <a:t>A Day in the Life of Risk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1331" y="3558074"/>
            <a:ext cx="2432127" cy="547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/>
            <a:r>
              <a:rPr lang="en-US" sz="984" b="1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  <a:t>Campaign 2:</a:t>
            </a:r>
          </a:p>
          <a:p>
            <a:pPr algn="ctr" defTabSz="642732"/>
            <a:r>
              <a:rPr lang="en-US" sz="984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  <a:t>Insurance Information Institute </a:t>
            </a:r>
            <a:br>
              <a:rPr lang="en-US" sz="984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</a:br>
            <a:r>
              <a:rPr lang="en-US" sz="984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  <a:t>of Innovation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93914" y="4212918"/>
            <a:ext cx="809244" cy="547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/>
            <a:r>
              <a:rPr lang="en-US" sz="984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  <a:t>Actuary in Action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794224" y="4212918"/>
            <a:ext cx="809244" cy="547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/>
            <a:r>
              <a:rPr lang="en-US" sz="984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  <a:t>Incubator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54163" y="4212918"/>
            <a:ext cx="809244" cy="547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/>
            <a:r>
              <a:rPr lang="en-US" sz="984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  <a:t>Insure-Tech Hackathon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14101" y="4212918"/>
            <a:ext cx="809244" cy="547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/>
            <a:r>
              <a:rPr lang="en-US" sz="984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  <a:t>Innovation Sessions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74038" y="4212918"/>
            <a:ext cx="809244" cy="547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/>
            <a:r>
              <a:rPr lang="en-US" sz="984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  <a:t>On-Air Actuary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33976" y="4212918"/>
            <a:ext cx="809244" cy="547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/>
            <a:r>
              <a:rPr lang="en-US" sz="984" dirty="0">
                <a:solidFill>
                  <a:prstClr val="white"/>
                </a:solidFill>
                <a:latin typeface="Arial"/>
                <a:ea typeface="Arial" charset="0"/>
                <a:cs typeface="Arial" charset="0"/>
              </a:rPr>
              <a:t>Conquering Life’s Obstacles</a:t>
            </a:r>
          </a:p>
        </p:txBody>
      </p:sp>
    </p:spTree>
    <p:extLst>
      <p:ext uri="{BB962C8B-B14F-4D97-AF65-F5344CB8AC3E}">
        <p14:creationId xmlns:p14="http://schemas.microsoft.com/office/powerpoint/2010/main" val="7098110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507277" y="4339533"/>
            <a:ext cx="8491680" cy="1124774"/>
          </a:xfrm>
        </p:spPr>
        <p:txBody>
          <a:bodyPr anchor="ctr" anchorCtr="0"/>
          <a:lstStyle/>
          <a:p>
            <a:pPr eaLnBrk="1" hangingPunct="1"/>
            <a:r>
              <a:rPr lang="en-US" i="1" dirty="0">
                <a:solidFill>
                  <a:schemeClr val="bg1"/>
                </a:solidFill>
              </a:rPr>
              <a:t>Disruption is Everywhere </a:t>
            </a:r>
            <a:endParaRPr lang="en-US" alt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33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11" y="646146"/>
            <a:ext cx="11230924" cy="95097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 bwMode="gray">
          <a:xfrm>
            <a:off x="1517066" y="2133695"/>
            <a:ext cx="8328183" cy="631868"/>
            <a:chOff x="-5314589" y="1516554"/>
            <a:chExt cx="8229600" cy="842491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gray">
            <a:xfrm>
              <a:off x="-5314589" y="1516554"/>
              <a:ext cx="8229600" cy="842491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02870" tIns="102870" rIns="68580" bIns="10287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42732" eaLnBrk="1" hangingPunct="1">
                <a:lnSpc>
                  <a:spcPct val="90000"/>
                </a:lnSpc>
                <a:spcBef>
                  <a:spcPts val="450"/>
                </a:spcBef>
              </a:pPr>
              <a:r>
                <a:rPr lang="en-US" altLang="en-US" sz="2038" b="1" dirty="0">
                  <a:solidFill>
                    <a:srgbClr val="286EB8"/>
                  </a:solidFill>
                  <a:latin typeface="Arial"/>
                </a:rPr>
                <a:t>Disruption Causing Insurance Industry Inflection Point</a:t>
              </a:r>
            </a:p>
          </p:txBody>
        </p:sp>
        <p:sp>
          <p:nvSpPr>
            <p:cNvPr id="8" name="Right Triangle 7"/>
            <p:cNvSpPr>
              <a:spLocks noChangeAspect="1"/>
            </p:cNvSpPr>
            <p:nvPr/>
          </p:nvSpPr>
          <p:spPr bwMode="gray">
            <a:xfrm rot="10800000">
              <a:off x="2698364" y="1519223"/>
              <a:ext cx="216647" cy="216647"/>
            </a:xfrm>
            <a:prstGeom prst="rtTriangle">
              <a:avLst/>
            </a:prstGeom>
            <a:solidFill>
              <a:srgbClr val="286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2732"/>
              <a:r>
                <a:rPr lang="en-US" sz="2038" dirty="0">
                  <a:solidFill>
                    <a:srgbClr val="FFFFFF"/>
                  </a:solidFill>
                  <a:latin typeface="Arial"/>
                </a:rPr>
                <a:t>  </a:t>
              </a:r>
            </a:p>
          </p:txBody>
        </p:sp>
      </p:grpSp>
      <p:grpSp>
        <p:nvGrpSpPr>
          <p:cNvPr id="13" name="Group 12"/>
          <p:cNvGrpSpPr/>
          <p:nvPr/>
        </p:nvGrpSpPr>
        <p:grpSpPr bwMode="gray">
          <a:xfrm>
            <a:off x="1517066" y="4216678"/>
            <a:ext cx="8328183" cy="631868"/>
            <a:chOff x="-5314589" y="1516554"/>
            <a:chExt cx="8229600" cy="842491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gray">
            <a:xfrm>
              <a:off x="-5314589" y="1516554"/>
              <a:ext cx="8229600" cy="842491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02870" tIns="102870" rIns="68580" bIns="10287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42732" eaLnBrk="1" hangingPunct="1">
                <a:lnSpc>
                  <a:spcPct val="90000"/>
                </a:lnSpc>
                <a:spcBef>
                  <a:spcPts val="450"/>
                </a:spcBef>
              </a:pPr>
              <a:r>
                <a:rPr lang="en-US" altLang="en-US" sz="2038" b="1" dirty="0">
                  <a:solidFill>
                    <a:srgbClr val="286EB8"/>
                  </a:solidFill>
                  <a:latin typeface="Arial"/>
                </a:rPr>
                <a:t>Opportunity/Risk: Define or Be Defined...</a:t>
              </a:r>
            </a:p>
          </p:txBody>
        </p:sp>
        <p:sp>
          <p:nvSpPr>
            <p:cNvPr id="15" name="Right Triangle 14"/>
            <p:cNvSpPr>
              <a:spLocks noChangeAspect="1"/>
            </p:cNvSpPr>
            <p:nvPr/>
          </p:nvSpPr>
          <p:spPr bwMode="gray">
            <a:xfrm rot="10800000">
              <a:off x="2698364" y="1519223"/>
              <a:ext cx="216647" cy="216647"/>
            </a:xfrm>
            <a:prstGeom prst="rtTriangle">
              <a:avLst/>
            </a:prstGeom>
            <a:solidFill>
              <a:srgbClr val="286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2732"/>
              <a:r>
                <a:rPr lang="en-US" sz="2038" dirty="0">
                  <a:solidFill>
                    <a:srgbClr val="FFFFFF"/>
                  </a:solidFill>
                  <a:latin typeface="Arial"/>
                </a:rPr>
                <a:t>  </a:t>
              </a:r>
            </a:p>
          </p:txBody>
        </p:sp>
      </p:grpSp>
      <p:grpSp>
        <p:nvGrpSpPr>
          <p:cNvPr id="16" name="Group 15"/>
          <p:cNvGrpSpPr/>
          <p:nvPr/>
        </p:nvGrpSpPr>
        <p:grpSpPr bwMode="gray">
          <a:xfrm>
            <a:off x="1530783" y="3154530"/>
            <a:ext cx="8328183" cy="631868"/>
            <a:chOff x="-5314589" y="1516554"/>
            <a:chExt cx="8229600" cy="842491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gray">
            <a:xfrm>
              <a:off x="-5314589" y="1516554"/>
              <a:ext cx="8229600" cy="842491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02870" tIns="102870" rIns="68580" bIns="10287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42732" eaLnBrk="1" hangingPunct="1">
                <a:lnSpc>
                  <a:spcPct val="90000"/>
                </a:lnSpc>
                <a:spcBef>
                  <a:spcPts val="450"/>
                </a:spcBef>
              </a:pPr>
              <a:r>
                <a:rPr lang="en-US" altLang="en-US" sz="2038" b="1" dirty="0">
                  <a:solidFill>
                    <a:srgbClr val="286EB8"/>
                  </a:solidFill>
                  <a:latin typeface="Arial"/>
                </a:rPr>
                <a:t>Fundamentals Are Sound for Industry Leading Through Disruption  </a:t>
              </a:r>
            </a:p>
          </p:txBody>
        </p:sp>
        <p:sp>
          <p:nvSpPr>
            <p:cNvPr id="18" name="Right Triangle 17"/>
            <p:cNvSpPr>
              <a:spLocks noChangeAspect="1"/>
            </p:cNvSpPr>
            <p:nvPr/>
          </p:nvSpPr>
          <p:spPr bwMode="gray">
            <a:xfrm rot="10800000">
              <a:off x="2698364" y="1519223"/>
              <a:ext cx="216647" cy="216647"/>
            </a:xfrm>
            <a:prstGeom prst="rtTriangle">
              <a:avLst/>
            </a:prstGeom>
            <a:solidFill>
              <a:srgbClr val="286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2732"/>
              <a:r>
                <a:rPr lang="en-US" sz="2038" dirty="0">
                  <a:solidFill>
                    <a:srgbClr val="FFFFFF"/>
                  </a:solidFill>
                  <a:latin typeface="Arial"/>
                </a:rPr>
                <a:t> 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166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507277" y="4339533"/>
            <a:ext cx="8491680" cy="112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510" tIns="54253" rIns="108510" bIns="5425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A5A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5pPr>
            <a:lvl6pPr marL="772257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6pPr>
            <a:lvl7pPr marL="154451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7pPr>
            <a:lvl8pPr marL="2316770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8pPr>
            <a:lvl9pPr marL="308902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3A5A78"/>
                </a:solidFill>
                <a:latin typeface="Arial" charset="0"/>
              </a:defRPr>
            </a:lvl9pPr>
          </a:lstStyle>
          <a:p>
            <a:pPr defTabSz="642732" eaLnBrk="1" hangingPunct="1"/>
            <a:r>
              <a:rPr lang="en-US" altLang="en-US" sz="2249" kern="0" dirty="0">
                <a:solidFill>
                  <a:srgbClr val="F6F0DE"/>
                </a:solidFill>
                <a:latin typeface="Arial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56422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 txBox="1">
            <a:spLocks/>
          </p:cNvSpPr>
          <p:nvPr/>
        </p:nvSpPr>
        <p:spPr bwMode="gray">
          <a:xfrm>
            <a:off x="2667006" y="2805164"/>
            <a:ext cx="6858001" cy="1279220"/>
          </a:xfrm>
          <a:prstGeom prst="rect">
            <a:avLst/>
          </a:prstGeom>
          <a:solidFill>
            <a:srgbClr val="43B19E">
              <a:alpha val="23922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defTabSz="642732" eaLnBrk="1" hangingPunct="1">
              <a:spcBef>
                <a:spcPts val="0"/>
              </a:spcBef>
              <a:buClr>
                <a:srgbClr val="F69322"/>
              </a:buClr>
              <a:buSzPct val="90000"/>
            </a:pPr>
            <a:endParaRPr lang="en-US" sz="1687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 bwMode="gray">
          <a:xfrm>
            <a:off x="2667006" y="4206732"/>
            <a:ext cx="6858001" cy="1279220"/>
          </a:xfrm>
          <a:prstGeom prst="rect">
            <a:avLst/>
          </a:prstGeom>
          <a:solidFill>
            <a:srgbClr val="43B19E">
              <a:alpha val="23922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defTabSz="642732" eaLnBrk="1" hangingPunct="1">
              <a:spcBef>
                <a:spcPts val="0"/>
              </a:spcBef>
              <a:buClr>
                <a:srgbClr val="F69322"/>
              </a:buClr>
              <a:buSzPct val="90000"/>
            </a:pPr>
            <a:endParaRPr lang="en-US" sz="1687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31" name="Picture 7" descr="C:\_projects\101816_Tues\P15045_Sean\fire_Fotolia_1007960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654" y="2870142"/>
            <a:ext cx="1714499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_projects\101816_Tues\P15045_Sean\flooded road_Fotolia_1120791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494" y="2872468"/>
            <a:ext cx="1719263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4"/>
          <p:cNvSpPr txBox="1">
            <a:spLocks/>
          </p:cNvSpPr>
          <p:nvPr/>
        </p:nvSpPr>
        <p:spPr bwMode="gray">
          <a:xfrm>
            <a:off x="2667006" y="2208263"/>
            <a:ext cx="6858001" cy="474561"/>
          </a:xfrm>
          <a:prstGeom prst="rect">
            <a:avLst/>
          </a:prstGeom>
          <a:solidFill>
            <a:srgbClr val="43B19E">
              <a:alpha val="23922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defTabSz="642732" eaLnBrk="1" hangingPunct="1">
              <a:spcBef>
                <a:spcPts val="0"/>
              </a:spcBef>
              <a:buClr>
                <a:srgbClr val="F69322"/>
              </a:buClr>
              <a:buSzPct val="90000"/>
            </a:pPr>
            <a:endParaRPr lang="en-US" sz="1687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Disruption is Everywhere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 fontAlgn="ctr"/>
            <a:r>
              <a:rPr lang="en-US" dirty="0"/>
              <a:t>Catastrophes – Increases in frequency and severity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77265" y="1530693"/>
            <a:ext cx="685800" cy="685800"/>
          </a:xfrm>
          <a:prstGeom prst="rect">
            <a:avLst/>
          </a:prstGeom>
          <a:noFill/>
        </p:spPr>
        <p:txBody>
          <a:bodyPr wrap="none" lIns="64240" tIns="32120" rIns="64240" bIns="32120" rtlCol="0">
            <a:noAutofit/>
          </a:bodyPr>
          <a:lstStyle/>
          <a:p>
            <a:pPr marL="219355" indent="-219355" defTabSz="642732">
              <a:lnSpc>
                <a:spcPct val="90000"/>
              </a:lnSpc>
              <a:spcBef>
                <a:spcPts val="9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154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gray">
          <a:xfrm>
            <a:off x="3189517" y="2208263"/>
            <a:ext cx="5812972" cy="474561"/>
          </a:xfrm>
          <a:prstGeom prst="rect">
            <a:avLst/>
          </a:prstGeom>
          <a:solidFill>
            <a:srgbClr val="43B19E">
              <a:alpha val="23922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defTabSz="642732" eaLnBrk="1" hangingPunct="1">
              <a:spcBef>
                <a:spcPts val="0"/>
              </a:spcBef>
              <a:buClr>
                <a:srgbClr val="F69322"/>
              </a:buClr>
              <a:buSzPct val="90000"/>
            </a:pPr>
            <a:endParaRPr lang="en-US" sz="1687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3788234" y="2208263"/>
            <a:ext cx="4615544" cy="474561"/>
          </a:xfrm>
          <a:prstGeom prst="snip1Rect">
            <a:avLst/>
          </a:prstGeom>
          <a:solidFill>
            <a:schemeClr val="accent3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defTabSz="642732" eaLnBrk="1" hangingPunct="1">
              <a:spcBef>
                <a:spcPts val="0"/>
              </a:spcBef>
              <a:buClr>
                <a:srgbClr val="F69322"/>
              </a:buClr>
              <a:buSzPct val="90000"/>
            </a:pPr>
            <a:r>
              <a:rPr lang="en-US" sz="1687" dirty="0">
                <a:solidFill>
                  <a:srgbClr val="FFFFFF"/>
                </a:solidFill>
                <a:latin typeface="Arial"/>
              </a:rPr>
              <a:t>Natural Catastrophes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8385" y="4154691"/>
            <a:ext cx="815127" cy="395855"/>
          </a:xfrm>
          <a:prstGeom prst="rect">
            <a:avLst/>
          </a:prstGeom>
          <a:noFill/>
        </p:spPr>
        <p:txBody>
          <a:bodyPr wrap="none" lIns="34274" tIns="32120" rIns="34274" bIns="32120" rtlCol="0" anchor="ctr">
            <a:sp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2390" b="1" dirty="0">
                <a:solidFill>
                  <a:srgbClr val="43B19E">
                    <a:lumMod val="50000"/>
                  </a:srgbClr>
                </a:solidFill>
                <a:latin typeface="Arial"/>
              </a:rPr>
              <a:t>Wind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1049" y="2859012"/>
            <a:ext cx="907460" cy="395855"/>
          </a:xfrm>
          <a:prstGeom prst="rect">
            <a:avLst/>
          </a:prstGeom>
          <a:noFill/>
        </p:spPr>
        <p:txBody>
          <a:bodyPr wrap="none" lIns="34274" tIns="32120" rIns="34274" bIns="32120" rtlCol="0" anchor="ctr">
            <a:sp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2390" b="1" dirty="0">
                <a:solidFill>
                  <a:srgbClr val="43B19E">
                    <a:lumMod val="50000"/>
                  </a:srgbClr>
                </a:solidFill>
                <a:latin typeface="Arial"/>
              </a:rPr>
              <a:t>Water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09272" y="2790549"/>
            <a:ext cx="630269" cy="395855"/>
          </a:xfrm>
          <a:prstGeom prst="rect">
            <a:avLst/>
          </a:prstGeom>
          <a:noFill/>
        </p:spPr>
        <p:txBody>
          <a:bodyPr wrap="none" lIns="34274" tIns="32120" rIns="34274" bIns="32120" rtlCol="0" anchor="ctr">
            <a:sp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2390" b="1" dirty="0">
                <a:solidFill>
                  <a:srgbClr val="43B19E">
                    <a:lumMod val="50000"/>
                  </a:srgbClr>
                </a:solidFill>
                <a:latin typeface="Arial"/>
              </a:rPr>
              <a:t>Fire</a:t>
            </a:r>
          </a:p>
        </p:txBody>
      </p:sp>
      <p:pic>
        <p:nvPicPr>
          <p:cNvPr id="1030" name="Picture 6" descr="C:\_projects\101816_Tues\P15045_Sean\palm tree_hurricane_Fotolia_958474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505" y="4294949"/>
            <a:ext cx="1651022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_projects\101816_Tues\P15045_Sean\glacier_Fotolia_10270448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910" y="4294949"/>
            <a:ext cx="16428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643262" y="4620837"/>
            <a:ext cx="1576449" cy="663664"/>
          </a:xfrm>
          <a:prstGeom prst="rect">
            <a:avLst/>
          </a:prstGeom>
          <a:noFill/>
        </p:spPr>
        <p:txBody>
          <a:bodyPr wrap="square" lIns="64240" tIns="32120" rIns="64240" bIns="32120" rtlCol="0">
            <a:noAutofit/>
          </a:bodyPr>
          <a:lstStyle/>
          <a:p>
            <a:pPr defTabSz="642732">
              <a:lnSpc>
                <a:spcPct val="90000"/>
              </a:lnSpc>
              <a:spcBef>
                <a:spcPts val="1201"/>
              </a:spcBef>
              <a:buClr>
                <a:srgbClr val="337DBE"/>
              </a:buClr>
              <a:buSzPct val="77000"/>
            </a:pPr>
            <a:r>
              <a:rPr lang="en-US" sz="1054" dirty="0">
                <a:solidFill>
                  <a:srgbClr val="000000"/>
                </a:solidFill>
                <a:latin typeface="Arial"/>
              </a:rPr>
              <a:t>8 of 10 costliest since 2004</a:t>
            </a:r>
          </a:p>
          <a:p>
            <a:pPr defTabSz="642732">
              <a:lnSpc>
                <a:spcPct val="90000"/>
              </a:lnSpc>
              <a:spcBef>
                <a:spcPts val="1201"/>
              </a:spcBef>
              <a:buClr>
                <a:srgbClr val="337DBE"/>
              </a:buClr>
              <a:buSzPct val="77000"/>
            </a:pPr>
            <a:r>
              <a:rPr lang="en-US" sz="1054" dirty="0">
                <a:solidFill>
                  <a:srgbClr val="000000"/>
                </a:solidFill>
                <a:latin typeface="Arial"/>
              </a:rPr>
              <a:t>367 Tornados Q1/17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02203" y="3124993"/>
            <a:ext cx="1337610" cy="663664"/>
          </a:xfrm>
          <a:prstGeom prst="rect">
            <a:avLst/>
          </a:prstGeom>
          <a:noFill/>
        </p:spPr>
        <p:txBody>
          <a:bodyPr wrap="square" lIns="64240" tIns="32120" rIns="64240" bIns="32120" rtlCol="0">
            <a:noAutofit/>
          </a:bodyPr>
          <a:lstStyle/>
          <a:p>
            <a:pPr algn="r" defTabSz="642732">
              <a:lnSpc>
                <a:spcPct val="90000"/>
              </a:lnSpc>
              <a:spcBef>
                <a:spcPts val="1201"/>
              </a:spcBef>
              <a:buClr>
                <a:srgbClr val="337DBE"/>
              </a:buClr>
              <a:buSzPct val="77000"/>
            </a:pPr>
            <a:r>
              <a:rPr lang="en-US" sz="1054" dirty="0">
                <a:solidFill>
                  <a:srgbClr val="000000"/>
                </a:solidFill>
                <a:latin typeface="Arial"/>
              </a:rPr>
              <a:t>2015: Record Year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39301" y="3221929"/>
            <a:ext cx="1337610" cy="663664"/>
          </a:xfrm>
          <a:prstGeom prst="rect">
            <a:avLst/>
          </a:prstGeom>
          <a:noFill/>
        </p:spPr>
        <p:txBody>
          <a:bodyPr wrap="square" lIns="64240" tIns="32120" rIns="64240" bIns="32120" rtlCol="0">
            <a:noAutofit/>
          </a:bodyPr>
          <a:lstStyle/>
          <a:p>
            <a:pPr defTabSz="642732">
              <a:lnSpc>
                <a:spcPct val="90000"/>
              </a:lnSpc>
              <a:spcBef>
                <a:spcPts val="1201"/>
              </a:spcBef>
              <a:buClr>
                <a:srgbClr val="337DBE"/>
              </a:buClr>
              <a:buSzPct val="77000"/>
            </a:pPr>
            <a:r>
              <a:rPr lang="en-US" sz="1054" dirty="0">
                <a:solidFill>
                  <a:srgbClr val="000000"/>
                </a:solidFill>
                <a:latin typeface="Arial"/>
              </a:rPr>
              <a:t>2016 Flood Loss 6x Greater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03786" y="4201554"/>
            <a:ext cx="1596608" cy="726843"/>
          </a:xfrm>
          <a:prstGeom prst="rect">
            <a:avLst/>
          </a:prstGeom>
          <a:noFill/>
        </p:spPr>
        <p:txBody>
          <a:bodyPr wrap="square" lIns="34274" tIns="32120" rIns="34274" bIns="32120" rtlCol="0" anchor="ctr">
            <a:sp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2390" b="1" dirty="0">
                <a:solidFill>
                  <a:srgbClr val="43B19E">
                    <a:lumMod val="50000"/>
                  </a:srgbClr>
                </a:solidFill>
                <a:latin typeface="Arial"/>
              </a:rPr>
              <a:t>Climate Change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3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/>
          <p:cNvSpPr txBox="1">
            <a:spLocks/>
          </p:cNvSpPr>
          <p:nvPr/>
        </p:nvSpPr>
        <p:spPr bwMode="gray">
          <a:xfrm>
            <a:off x="2667006" y="2805164"/>
            <a:ext cx="6858001" cy="1279220"/>
          </a:xfrm>
          <a:prstGeom prst="rect">
            <a:avLst/>
          </a:prstGeom>
          <a:solidFill>
            <a:schemeClr val="accent1">
              <a:alpha val="23922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buClr>
                <a:srgbClr val="F69322"/>
              </a:buClr>
            </a:pPr>
            <a:endParaRPr lang="en-US" sz="1687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 bwMode="gray">
          <a:xfrm>
            <a:off x="2667006" y="4206732"/>
            <a:ext cx="6858001" cy="1279220"/>
          </a:xfrm>
          <a:prstGeom prst="rect">
            <a:avLst/>
          </a:prstGeom>
          <a:solidFill>
            <a:schemeClr val="accent1">
              <a:alpha val="23922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buClr>
                <a:srgbClr val="F69322"/>
              </a:buClr>
            </a:pPr>
            <a:endParaRPr lang="en-US" sz="1687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50" name="Picture 2" descr="C:\_projects\101816_Tues\P15045_Sean\traffic jam_Fotolia_619161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0868" y="3559346"/>
            <a:ext cx="2011679" cy="122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4"/>
          <p:cNvSpPr txBox="1">
            <a:spLocks/>
          </p:cNvSpPr>
          <p:nvPr/>
        </p:nvSpPr>
        <p:spPr bwMode="gray">
          <a:xfrm>
            <a:off x="2667006" y="2208265"/>
            <a:ext cx="6858001" cy="474561"/>
          </a:xfrm>
          <a:prstGeom prst="rect">
            <a:avLst/>
          </a:prstGeom>
          <a:solidFill>
            <a:schemeClr val="accent1">
              <a:alpha val="23922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buClr>
                <a:srgbClr val="F69322"/>
              </a:buClr>
            </a:pPr>
            <a:endParaRPr lang="en-US" sz="1687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 bwMode="gray">
          <a:xfrm>
            <a:off x="3189518" y="2208265"/>
            <a:ext cx="5812972" cy="474561"/>
          </a:xfrm>
          <a:prstGeom prst="rect">
            <a:avLst/>
          </a:prstGeom>
          <a:solidFill>
            <a:schemeClr val="accent1">
              <a:alpha val="23922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buClr>
                <a:srgbClr val="F69322"/>
              </a:buClr>
            </a:pPr>
            <a:endParaRPr lang="en-US" sz="1687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 bwMode="gray">
          <a:xfrm>
            <a:off x="3788234" y="2208265"/>
            <a:ext cx="4615544" cy="474561"/>
          </a:xfrm>
          <a:prstGeom prst="snip1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buClr>
                <a:srgbClr val="F69322"/>
              </a:buClr>
            </a:pPr>
            <a:r>
              <a:rPr lang="en-US" sz="1687" dirty="0">
                <a:solidFill>
                  <a:srgbClr val="FFFFFF"/>
                </a:solidFill>
                <a:latin typeface="Arial"/>
              </a:rPr>
              <a:t>Man-Made Catastrophes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19210" y="2937194"/>
            <a:ext cx="938045" cy="395855"/>
          </a:xfrm>
          <a:prstGeom prst="rect">
            <a:avLst/>
          </a:prstGeom>
          <a:noFill/>
        </p:spPr>
        <p:txBody>
          <a:bodyPr wrap="none" lIns="34274" tIns="32120" rIns="34274" bIns="32120" rtlCol="0" anchor="ctr">
            <a:sp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2390" b="1" dirty="0">
                <a:solidFill>
                  <a:srgbClr val="337DBE">
                    <a:lumMod val="50000"/>
                  </a:srgbClr>
                </a:solidFill>
                <a:latin typeface="Arial"/>
              </a:rPr>
              <a:t>Autos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Disruption is Everywhere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 fontAlgn="ctr"/>
            <a:r>
              <a:rPr lang="en-US" dirty="0"/>
              <a:t>Catastrophes – Increases in frequency and severity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77265" y="1530693"/>
            <a:ext cx="685800" cy="685800"/>
          </a:xfrm>
          <a:prstGeom prst="rect">
            <a:avLst/>
          </a:prstGeom>
          <a:noFill/>
        </p:spPr>
        <p:txBody>
          <a:bodyPr wrap="none" lIns="64240" tIns="32120" rIns="64240" bIns="32120" rtlCol="0">
            <a:noAutofit/>
          </a:bodyPr>
          <a:lstStyle/>
          <a:p>
            <a:pPr marL="219355" indent="-219355" defTabSz="642732">
              <a:lnSpc>
                <a:spcPct val="90000"/>
              </a:lnSpc>
              <a:spcBef>
                <a:spcPts val="9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154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83539" y="2855587"/>
            <a:ext cx="1907862" cy="726843"/>
          </a:xfrm>
          <a:prstGeom prst="rect">
            <a:avLst/>
          </a:prstGeom>
          <a:noFill/>
        </p:spPr>
        <p:txBody>
          <a:bodyPr wrap="none" lIns="34274" tIns="32120" rIns="34274" bIns="32120" rtlCol="0" anchor="ctr">
            <a:sp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2390" b="1" dirty="0">
                <a:solidFill>
                  <a:srgbClr val="337DBE">
                    <a:lumMod val="50000"/>
                  </a:srgbClr>
                </a:solidFill>
                <a:latin typeface="Arial"/>
              </a:rPr>
              <a:t>“Induced”</a:t>
            </a:r>
            <a:br>
              <a:rPr lang="en-US" sz="2390" b="1" dirty="0">
                <a:solidFill>
                  <a:srgbClr val="337DBE">
                    <a:lumMod val="50000"/>
                  </a:srgbClr>
                </a:solidFill>
                <a:latin typeface="Arial"/>
              </a:rPr>
            </a:br>
            <a:r>
              <a:rPr lang="en-US" sz="2390" b="1" dirty="0">
                <a:solidFill>
                  <a:srgbClr val="337DBE">
                    <a:lumMod val="50000"/>
                  </a:srgbClr>
                </a:solidFill>
                <a:latin typeface="Arial"/>
              </a:rPr>
              <a:t>Earthquakes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75878" y="2927114"/>
            <a:ext cx="936443" cy="395855"/>
          </a:xfrm>
          <a:prstGeom prst="rect">
            <a:avLst/>
          </a:prstGeom>
          <a:noFill/>
        </p:spPr>
        <p:txBody>
          <a:bodyPr wrap="none" lIns="34274" tIns="32120" rIns="34274" bIns="32120" rtlCol="0" anchor="ctr">
            <a:spAutoFit/>
          </a:bodyPr>
          <a:lstStyle/>
          <a:p>
            <a:pPr algn="ctr" defTabSz="642732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2390" b="1" dirty="0">
                <a:solidFill>
                  <a:srgbClr val="337DBE">
                    <a:lumMod val="50000"/>
                  </a:srgbClr>
                </a:solidFill>
                <a:latin typeface="Arial"/>
              </a:rPr>
              <a:t>Cyber</a:t>
            </a:r>
          </a:p>
        </p:txBody>
      </p:sp>
      <p:pic>
        <p:nvPicPr>
          <p:cNvPr id="2053" name="Picture 5" descr="C:\_projects\101816_Tues\P15045_Sean\computer screen hacked_Fotolia_1179341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257" y="3559336"/>
            <a:ext cx="2011679" cy="122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118" y="3559336"/>
            <a:ext cx="2044700" cy="122595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568667" y="4907639"/>
            <a:ext cx="1337610" cy="663664"/>
          </a:xfrm>
          <a:prstGeom prst="rect">
            <a:avLst/>
          </a:prstGeom>
          <a:noFill/>
        </p:spPr>
        <p:txBody>
          <a:bodyPr wrap="square" lIns="64240" tIns="32120" rIns="64240" bIns="32120" rtlCol="0">
            <a:noAutofit/>
          </a:bodyPr>
          <a:lstStyle/>
          <a:p>
            <a:pPr algn="ctr" defTabSz="642732">
              <a:lnSpc>
                <a:spcPct val="90000"/>
              </a:lnSpc>
              <a:spcBef>
                <a:spcPts val="1201"/>
              </a:spcBef>
              <a:buClr>
                <a:srgbClr val="337DBE"/>
              </a:buClr>
              <a:buSzPct val="77000"/>
            </a:pPr>
            <a:r>
              <a:rPr lang="en-US" sz="1054" dirty="0">
                <a:solidFill>
                  <a:srgbClr val="000000"/>
                </a:solidFill>
                <a:latin typeface="Arial"/>
              </a:rPr>
              <a:t>~950 3.0+ </a:t>
            </a:r>
          </a:p>
          <a:p>
            <a:pPr algn="ctr" defTabSz="642732">
              <a:lnSpc>
                <a:spcPct val="90000"/>
              </a:lnSpc>
              <a:spcBef>
                <a:spcPts val="1201"/>
              </a:spcBef>
              <a:buClr>
                <a:srgbClr val="337DBE"/>
              </a:buClr>
              <a:buSzPct val="77000"/>
            </a:pPr>
            <a:r>
              <a:rPr lang="en-US" sz="1054" dirty="0">
                <a:solidFill>
                  <a:srgbClr val="000000"/>
                </a:solidFill>
                <a:latin typeface="Arial"/>
              </a:rPr>
              <a:t>60% in OK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75293" y="4864962"/>
            <a:ext cx="1337610" cy="663664"/>
          </a:xfrm>
          <a:prstGeom prst="rect">
            <a:avLst/>
          </a:prstGeom>
          <a:noFill/>
        </p:spPr>
        <p:txBody>
          <a:bodyPr wrap="square" lIns="64240" tIns="32120" rIns="64240" bIns="32120" rtlCol="0">
            <a:noAutofit/>
          </a:bodyPr>
          <a:lstStyle/>
          <a:p>
            <a:pPr algn="ctr" defTabSz="642732">
              <a:lnSpc>
                <a:spcPct val="90000"/>
              </a:lnSpc>
              <a:spcBef>
                <a:spcPts val="1201"/>
              </a:spcBef>
              <a:buClr>
                <a:srgbClr val="337DBE"/>
              </a:buClr>
              <a:buSzPct val="77000"/>
            </a:pPr>
            <a:r>
              <a:rPr lang="en-US" sz="1054" dirty="0">
                <a:solidFill>
                  <a:srgbClr val="000000"/>
                </a:solidFill>
                <a:latin typeface="Arial"/>
              </a:rPr>
              <a:t>$445 million/year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77906" y="4864962"/>
            <a:ext cx="1337610" cy="663664"/>
          </a:xfrm>
          <a:prstGeom prst="rect">
            <a:avLst/>
          </a:prstGeom>
          <a:noFill/>
        </p:spPr>
        <p:txBody>
          <a:bodyPr wrap="square" lIns="64240" tIns="32120" rIns="64240" bIns="32120" rtlCol="0">
            <a:noAutofit/>
          </a:bodyPr>
          <a:lstStyle/>
          <a:p>
            <a:pPr algn="ctr" defTabSz="642732">
              <a:lnSpc>
                <a:spcPct val="90000"/>
              </a:lnSpc>
              <a:spcBef>
                <a:spcPts val="1201"/>
              </a:spcBef>
              <a:buClr>
                <a:srgbClr val="337DBE"/>
              </a:buClr>
              <a:buSzPct val="77000"/>
            </a:pPr>
            <a:r>
              <a:rPr lang="en-US" sz="1054" dirty="0">
                <a:solidFill>
                  <a:srgbClr val="000000"/>
                </a:solidFill>
                <a:latin typeface="Arial"/>
              </a:rPr>
              <a:t>More cars on road</a:t>
            </a:r>
          </a:p>
          <a:p>
            <a:pPr algn="ctr" defTabSz="642732">
              <a:lnSpc>
                <a:spcPct val="90000"/>
              </a:lnSpc>
              <a:spcBef>
                <a:spcPts val="1201"/>
              </a:spcBef>
              <a:buClr>
                <a:srgbClr val="337DBE"/>
              </a:buClr>
              <a:buSzPct val="77000"/>
            </a:pPr>
            <a:r>
              <a:rPr lang="en-US" sz="1054" dirty="0">
                <a:solidFill>
                  <a:srgbClr val="000000"/>
                </a:solidFill>
                <a:latin typeface="Arial"/>
              </a:rPr>
              <a:t>Distracted driving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6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exagon 26"/>
          <p:cNvSpPr/>
          <p:nvPr/>
        </p:nvSpPr>
        <p:spPr bwMode="gray">
          <a:xfrm>
            <a:off x="5064506" y="1940505"/>
            <a:ext cx="1283877" cy="1106791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1546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Hexagon 39"/>
          <p:cNvSpPr/>
          <p:nvPr/>
        </p:nvSpPr>
        <p:spPr bwMode="gray">
          <a:xfrm>
            <a:off x="3062199" y="4129144"/>
            <a:ext cx="1283877" cy="1106791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1546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Hexagon 31"/>
          <p:cNvSpPr/>
          <p:nvPr/>
        </p:nvSpPr>
        <p:spPr bwMode="gray">
          <a:xfrm>
            <a:off x="4059795" y="3592720"/>
            <a:ext cx="1283877" cy="1106791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1546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Hexagon 21"/>
          <p:cNvSpPr/>
          <p:nvPr/>
        </p:nvSpPr>
        <p:spPr bwMode="gray">
          <a:xfrm>
            <a:off x="5064506" y="3029569"/>
            <a:ext cx="1283877" cy="1106791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1546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4474" y="1005859"/>
            <a:ext cx="6343650" cy="713232"/>
          </a:xfrm>
        </p:spPr>
        <p:txBody>
          <a:bodyPr/>
          <a:lstStyle/>
          <a:p>
            <a:pPr lvl="0" fontAlgn="ctr"/>
            <a:r>
              <a:rPr lang="en-US" dirty="0"/>
              <a:t>Technology / Digitalization </a:t>
            </a:r>
          </a:p>
        </p:txBody>
      </p:sp>
      <p:sp>
        <p:nvSpPr>
          <p:cNvPr id="34" name="Rectangle 33"/>
          <p:cNvSpPr/>
          <p:nvPr/>
        </p:nvSpPr>
        <p:spPr bwMode="gray">
          <a:xfrm>
            <a:off x="5293236" y="4364651"/>
            <a:ext cx="823835" cy="270436"/>
          </a:xfrm>
          <a:prstGeom prst="rect">
            <a:avLst/>
          </a:prstGeom>
        </p:spPr>
        <p:txBody>
          <a:bodyPr wrap="none" lIns="64240" tIns="32120" rIns="64240" bIns="32120" anchor="ctr">
            <a:spAutoFit/>
          </a:bodyPr>
          <a:lstStyle/>
          <a:p>
            <a:pPr algn="ctr" defTabSz="642732"/>
            <a:r>
              <a:rPr lang="en-US" sz="1336" b="1" dirty="0">
                <a:solidFill>
                  <a:srgbClr val="337DBE"/>
                </a:solidFill>
                <a:latin typeface="Arial"/>
              </a:rPr>
              <a:t>Big Data</a:t>
            </a:r>
          </a:p>
        </p:txBody>
      </p:sp>
      <p:sp>
        <p:nvSpPr>
          <p:cNvPr id="20" name="Hexagon 19"/>
          <p:cNvSpPr/>
          <p:nvPr/>
        </p:nvSpPr>
        <p:spPr bwMode="gray">
          <a:xfrm>
            <a:off x="3055669" y="3039325"/>
            <a:ext cx="1283877" cy="1106791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1546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Hexagon 20"/>
          <p:cNvSpPr/>
          <p:nvPr/>
        </p:nvSpPr>
        <p:spPr bwMode="gray">
          <a:xfrm>
            <a:off x="4053264" y="2483004"/>
            <a:ext cx="1283877" cy="1106791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1546" b="1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" name="Group 9"/>
          <p:cNvGrpSpPr/>
          <p:nvPr/>
        </p:nvGrpSpPr>
        <p:grpSpPr bwMode="gray">
          <a:xfrm>
            <a:off x="4067263" y="2489415"/>
            <a:ext cx="1283877" cy="1106791"/>
            <a:chOff x="1679726" y="3634161"/>
            <a:chExt cx="1711836" cy="1475721"/>
          </a:xfrm>
        </p:grpSpPr>
        <p:sp>
          <p:nvSpPr>
            <p:cNvPr id="5" name="Hexagon 4"/>
            <p:cNvSpPr/>
            <p:nvPr/>
          </p:nvSpPr>
          <p:spPr bwMode="gray">
            <a:xfrm>
              <a:off x="1679726" y="3634161"/>
              <a:ext cx="1711836" cy="1475721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914523" y="3750900"/>
              <a:ext cx="1242242" cy="12422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 bwMode="gray">
          <a:xfrm>
            <a:off x="3050372" y="3036259"/>
            <a:ext cx="1283877" cy="1106791"/>
            <a:chOff x="3727702" y="2517846"/>
            <a:chExt cx="1711836" cy="1475721"/>
          </a:xfrm>
        </p:grpSpPr>
        <p:sp>
          <p:nvSpPr>
            <p:cNvPr id="24" name="Hexagon 23"/>
            <p:cNvSpPr/>
            <p:nvPr/>
          </p:nvSpPr>
          <p:spPr bwMode="gray">
            <a:xfrm>
              <a:off x="3727702" y="2517846"/>
              <a:ext cx="1711836" cy="1475721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927774" y="2637733"/>
              <a:ext cx="1311691" cy="1032196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 bwMode="gray">
          <a:xfrm>
            <a:off x="3114560" y="2338962"/>
            <a:ext cx="897574" cy="476006"/>
          </a:xfrm>
          <a:prstGeom prst="rect">
            <a:avLst/>
          </a:prstGeom>
        </p:spPr>
        <p:txBody>
          <a:bodyPr wrap="none" lIns="64240" tIns="32120" rIns="64240" bIns="32120" anchor="ctr">
            <a:spAutoFit/>
          </a:bodyPr>
          <a:lstStyle/>
          <a:p>
            <a:pPr algn="ctr" defTabSz="642732"/>
            <a:r>
              <a:rPr lang="en-US" sz="1336" b="1" dirty="0">
                <a:solidFill>
                  <a:srgbClr val="337DBE"/>
                </a:solidFill>
                <a:latin typeface="Arial"/>
              </a:rPr>
              <a:t>Sharing</a:t>
            </a:r>
            <a:br>
              <a:rPr lang="en-US" sz="1336" b="1" dirty="0">
                <a:solidFill>
                  <a:srgbClr val="337DBE"/>
                </a:solidFill>
                <a:latin typeface="Arial"/>
              </a:rPr>
            </a:br>
            <a:r>
              <a:rPr lang="en-US" sz="1336" b="1" dirty="0">
                <a:solidFill>
                  <a:srgbClr val="337DBE"/>
                </a:solidFill>
                <a:latin typeface="Arial"/>
              </a:rPr>
              <a:t>Economy</a:t>
            </a:r>
          </a:p>
        </p:txBody>
      </p:sp>
      <p:sp>
        <p:nvSpPr>
          <p:cNvPr id="26" name="Hexagon 25"/>
          <p:cNvSpPr/>
          <p:nvPr/>
        </p:nvSpPr>
        <p:spPr bwMode="gray">
          <a:xfrm>
            <a:off x="7065477" y="3049342"/>
            <a:ext cx="1283877" cy="1106791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1546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Hexagon 27"/>
          <p:cNvSpPr/>
          <p:nvPr/>
        </p:nvSpPr>
        <p:spPr bwMode="gray">
          <a:xfrm>
            <a:off x="7065477" y="4129827"/>
            <a:ext cx="1283877" cy="1106791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1546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Hexagon 28"/>
          <p:cNvSpPr/>
          <p:nvPr/>
        </p:nvSpPr>
        <p:spPr bwMode="gray">
          <a:xfrm>
            <a:off x="6062841" y="3590296"/>
            <a:ext cx="1283877" cy="1106791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1546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 bwMode="gray">
          <a:xfrm>
            <a:off x="6713541" y="2393470"/>
            <a:ext cx="1926701" cy="270436"/>
          </a:xfrm>
          <a:prstGeom prst="rect">
            <a:avLst/>
          </a:prstGeom>
        </p:spPr>
        <p:txBody>
          <a:bodyPr wrap="none" lIns="64240" tIns="32120" rIns="64240" bIns="32120" anchor="ctr">
            <a:spAutoFit/>
          </a:bodyPr>
          <a:lstStyle/>
          <a:p>
            <a:pPr algn="ctr" defTabSz="642732"/>
            <a:r>
              <a:rPr lang="en-US" sz="1336" b="1" dirty="0">
                <a:solidFill>
                  <a:srgbClr val="337DBE"/>
                </a:solidFill>
                <a:latin typeface="Arial"/>
              </a:rPr>
              <a:t>The Internet of Things</a:t>
            </a:r>
          </a:p>
        </p:txBody>
      </p:sp>
      <p:pic>
        <p:nvPicPr>
          <p:cNvPr id="31" name="Picture 2" descr="C:\_projects\101816_Tues\P15045_Sean\data matrix_big data_Fotolia_121653010.jpg"/>
          <p:cNvPicPr preferRelativeResize="0"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069799" y="3043619"/>
            <a:ext cx="1282446" cy="1110996"/>
          </a:xfrm>
          <a:prstGeom prst="hexagon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  <a:extLst/>
        </p:spPr>
      </p:pic>
      <p:grpSp>
        <p:nvGrpSpPr>
          <p:cNvPr id="9" name="Group 8"/>
          <p:cNvGrpSpPr/>
          <p:nvPr/>
        </p:nvGrpSpPr>
        <p:grpSpPr bwMode="gray">
          <a:xfrm>
            <a:off x="6075781" y="2770145"/>
            <a:ext cx="3202213" cy="2760528"/>
            <a:chOff x="4545200" y="2550527"/>
            <a:chExt cx="4269616" cy="3680704"/>
          </a:xfrm>
        </p:grpSpPr>
        <p:sp>
          <p:nvSpPr>
            <p:cNvPr id="30" name="Hexagon 29"/>
            <p:cNvSpPr/>
            <p:nvPr/>
          </p:nvSpPr>
          <p:spPr bwMode="gray">
            <a:xfrm>
              <a:off x="4545200" y="2550527"/>
              <a:ext cx="4269616" cy="3680704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5070418" y="3249273"/>
              <a:ext cx="3446706" cy="2091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397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474" y="1015670"/>
            <a:ext cx="6343650" cy="713232"/>
          </a:xfrm>
        </p:spPr>
        <p:txBody>
          <a:bodyPr/>
          <a:lstStyle/>
          <a:p>
            <a:pPr lvl="0"/>
            <a:r>
              <a:rPr lang="en-US" dirty="0"/>
              <a:t>Economic Uncertainty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aseline="30000" dirty="0"/>
              <a:t>*</a:t>
            </a:r>
            <a:r>
              <a:rPr lang="en-US" dirty="0"/>
              <a:t> The Peterson Institute for International Economics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347" y="2548386"/>
            <a:ext cx="2994170" cy="11471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34465" y="2250624"/>
            <a:ext cx="3075052" cy="1458686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1546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gray">
          <a:xfrm>
            <a:off x="2924186" y="1879127"/>
            <a:ext cx="3085338" cy="548640"/>
          </a:xfrm>
          <a:prstGeom prst="snip1Rect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spcBef>
                <a:spcPts val="0"/>
              </a:spcBef>
              <a:buClr>
                <a:srgbClr val="F69322"/>
              </a:buClr>
            </a:pPr>
            <a:r>
              <a:rPr lang="en-US" sz="1546" dirty="0">
                <a:solidFill>
                  <a:srgbClr val="FFFFFF"/>
                </a:solidFill>
                <a:latin typeface="Arial"/>
              </a:rPr>
              <a:t>Global Growth...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gray">
          <a:xfrm>
            <a:off x="2985112" y="2473578"/>
            <a:ext cx="2126469" cy="804803"/>
          </a:xfrm>
          <a:prstGeom prst="rect">
            <a:avLst/>
          </a:prstGeom>
        </p:spPr>
        <p:txBody>
          <a:bodyPr vert="horz" wrap="square" lIns="34274" tIns="34274" rIns="34274" bIns="34274" rtlCol="0">
            <a:sp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defTabSz="642732" fontAlgn="ctr">
              <a:lnSpc>
                <a:spcPct val="100000"/>
              </a:lnSpc>
              <a:spcBef>
                <a:spcPts val="703"/>
              </a:spcBef>
              <a:buNone/>
            </a:pPr>
            <a:r>
              <a:rPr lang="en-US" sz="984" dirty="0">
                <a:solidFill>
                  <a:srgbClr val="000000"/>
                </a:solidFill>
                <a:latin typeface="Arial"/>
              </a:rPr>
              <a:t>*Since </a:t>
            </a:r>
            <a:r>
              <a:rPr lang="en-US" sz="1195" b="1" dirty="0">
                <a:solidFill>
                  <a:srgbClr val="43B19E">
                    <a:lumMod val="75000"/>
                  </a:srgbClr>
                </a:solidFill>
                <a:latin typeface="Arial"/>
              </a:rPr>
              <a:t>2008</a:t>
            </a:r>
            <a:r>
              <a:rPr lang="en-US" sz="984" dirty="0">
                <a:solidFill>
                  <a:srgbClr val="000000"/>
                </a:solidFill>
                <a:latin typeface="Arial"/>
              </a:rPr>
              <a:t> we've had the </a:t>
            </a:r>
            <a:r>
              <a:rPr lang="en-US" sz="1195" b="1" dirty="0">
                <a:solidFill>
                  <a:srgbClr val="43B19E">
                    <a:lumMod val="75000"/>
                  </a:srgbClr>
                </a:solidFill>
                <a:latin typeface="Arial"/>
              </a:rPr>
              <a:t>longest period of relative trade stagnation</a:t>
            </a:r>
            <a:r>
              <a:rPr lang="en-US" sz="984" dirty="0">
                <a:solidFill>
                  <a:srgbClr val="000000"/>
                </a:solidFill>
                <a:latin typeface="Arial"/>
              </a:rPr>
              <a:t> since </a:t>
            </a:r>
            <a:r>
              <a:rPr lang="en-US" sz="1195" b="1" dirty="0">
                <a:solidFill>
                  <a:srgbClr val="43B19E">
                    <a:lumMod val="75000"/>
                  </a:srgbClr>
                </a:solidFill>
                <a:latin typeface="Arial"/>
              </a:rPr>
              <a:t>World War II</a:t>
            </a:r>
            <a:r>
              <a:rPr lang="en-US" sz="984" dirty="0">
                <a:solidFill>
                  <a:srgbClr val="000000"/>
                </a:solidFill>
                <a:latin typeface="Arial"/>
              </a:rPr>
              <a:t>...</a:t>
            </a:r>
          </a:p>
        </p:txBody>
      </p:sp>
      <p:sp>
        <p:nvSpPr>
          <p:cNvPr id="5" name="Freeform: Shape 4"/>
          <p:cNvSpPr/>
          <p:nvPr/>
        </p:nvSpPr>
        <p:spPr>
          <a:xfrm>
            <a:off x="5535216" y="2607471"/>
            <a:ext cx="396478" cy="242888"/>
          </a:xfrm>
          <a:custGeom>
            <a:avLst/>
            <a:gdLst>
              <a:gd name="connsiteX0" fmla="*/ 0 w 528637"/>
              <a:gd name="connsiteY0" fmla="*/ 104775 h 323850"/>
              <a:gd name="connsiteX1" fmla="*/ 95250 w 528637"/>
              <a:gd name="connsiteY1" fmla="*/ 23813 h 323850"/>
              <a:gd name="connsiteX2" fmla="*/ 171450 w 528637"/>
              <a:gd name="connsiteY2" fmla="*/ 323850 h 323850"/>
              <a:gd name="connsiteX3" fmla="*/ 228600 w 528637"/>
              <a:gd name="connsiteY3" fmla="*/ 147638 h 323850"/>
              <a:gd name="connsiteX4" fmla="*/ 290512 w 528637"/>
              <a:gd name="connsiteY4" fmla="*/ 19050 h 323850"/>
              <a:gd name="connsiteX5" fmla="*/ 366712 w 528637"/>
              <a:gd name="connsiteY5" fmla="*/ 0 h 323850"/>
              <a:gd name="connsiteX6" fmla="*/ 438150 w 528637"/>
              <a:gd name="connsiteY6" fmla="*/ 19050 h 323850"/>
              <a:gd name="connsiteX7" fmla="*/ 528637 w 528637"/>
              <a:gd name="connsiteY7" fmla="*/ 9525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637" h="323850">
                <a:moveTo>
                  <a:pt x="0" y="104775"/>
                </a:moveTo>
                <a:lnTo>
                  <a:pt x="95250" y="23813"/>
                </a:lnTo>
                <a:lnTo>
                  <a:pt x="171450" y="323850"/>
                </a:lnTo>
                <a:lnTo>
                  <a:pt x="228600" y="147638"/>
                </a:lnTo>
                <a:lnTo>
                  <a:pt x="290512" y="19050"/>
                </a:lnTo>
                <a:lnTo>
                  <a:pt x="366712" y="0"/>
                </a:lnTo>
                <a:lnTo>
                  <a:pt x="438150" y="19050"/>
                </a:lnTo>
                <a:lnTo>
                  <a:pt x="528637" y="9525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40" tIns="32120" rIns="64240" bIns="32120" rtlCol="0" anchor="ctr"/>
          <a:lstStyle/>
          <a:p>
            <a:pPr algn="ctr" defTabSz="642732"/>
            <a:endParaRPr lang="en-US" sz="1336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2778" y="2250624"/>
            <a:ext cx="3075052" cy="14586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1546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gray">
          <a:xfrm>
            <a:off x="6182499" y="1879127"/>
            <a:ext cx="3085338" cy="548640"/>
          </a:xfrm>
          <a:prstGeom prst="snip1Rect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spcBef>
                <a:spcPts val="0"/>
              </a:spcBef>
              <a:buClr>
                <a:srgbClr val="F69322"/>
              </a:buClr>
            </a:pPr>
            <a:r>
              <a:rPr lang="en-US" sz="1546" dirty="0">
                <a:solidFill>
                  <a:srgbClr val="FFFFFF"/>
                </a:solidFill>
                <a:latin typeface="Arial"/>
              </a:rPr>
              <a:t>US Growth...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48227" y="2533322"/>
            <a:ext cx="1079665" cy="1079665"/>
            <a:chOff x="5001440" y="2184504"/>
            <a:chExt cx="1509893" cy="1509893"/>
          </a:xfrm>
        </p:grpSpPr>
        <p:sp>
          <p:nvSpPr>
            <p:cNvPr id="21" name="Content Placeholder 2"/>
            <p:cNvSpPr txBox="1">
              <a:spLocks/>
            </p:cNvSpPr>
            <p:nvPr/>
          </p:nvSpPr>
          <p:spPr bwMode="gray">
            <a:xfrm>
              <a:off x="5125189" y="2838567"/>
              <a:ext cx="1254407" cy="635678"/>
            </a:xfrm>
            <a:prstGeom prst="rect">
              <a:avLst/>
            </a:prstGeom>
          </p:spPr>
          <p:txBody>
            <a:bodyPr vert="horz" wrap="none" lIns="27432" tIns="27432" rIns="27432" bIns="27432" rtlCol="0">
              <a:sp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 defTabSz="642732" fontAlgn="ctr">
                <a:spcBef>
                  <a:spcPts val="0"/>
                </a:spcBef>
                <a:buNone/>
              </a:pPr>
              <a:r>
                <a:rPr lang="en-US" sz="2882" b="1" dirty="0">
                  <a:solidFill>
                    <a:srgbClr val="000000"/>
                  </a:solidFill>
                  <a:latin typeface="Arial"/>
                </a:rPr>
                <a:t>1.6%</a:t>
              </a: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gray">
            <a:xfrm>
              <a:off x="5307401" y="2398929"/>
              <a:ext cx="897966" cy="486016"/>
            </a:xfrm>
            <a:prstGeom prst="rect">
              <a:avLst/>
            </a:prstGeom>
          </p:spPr>
          <p:txBody>
            <a:bodyPr vert="horz" wrap="none" lIns="27432" tIns="27432" rIns="27432" bIns="27432" rtlCol="0">
              <a:sp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 defTabSz="642732" fontAlgn="ctr">
                <a:spcBef>
                  <a:spcPts val="0"/>
                </a:spcBef>
                <a:buNone/>
              </a:pPr>
              <a:r>
                <a:rPr lang="en-US" sz="2109" b="1" dirty="0">
                  <a:solidFill>
                    <a:srgbClr val="337DBE"/>
                  </a:solidFill>
                  <a:latin typeface="Arial"/>
                </a:rPr>
                <a:t>GDP</a:t>
              </a:r>
              <a:endParaRPr lang="en-US" sz="4007" b="1" dirty="0">
                <a:solidFill>
                  <a:srgbClr val="337DBE"/>
                </a:solidFill>
                <a:latin typeface="Arial"/>
              </a:endParaRPr>
            </a:p>
          </p:txBody>
        </p:sp>
        <p:sp>
          <p:nvSpPr>
            <p:cNvPr id="15" name="Circle: Hollow 14"/>
            <p:cNvSpPr/>
            <p:nvPr/>
          </p:nvSpPr>
          <p:spPr>
            <a:xfrm>
              <a:off x="5001440" y="2184504"/>
              <a:ext cx="1509893" cy="1509893"/>
            </a:xfrm>
            <a:prstGeom prst="donut">
              <a:avLst>
                <a:gd name="adj" fmla="val 63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17732" y="2533320"/>
            <a:ext cx="1190430" cy="1084959"/>
            <a:chOff x="6963912" y="2234744"/>
            <a:chExt cx="1587239" cy="1446612"/>
          </a:xfrm>
        </p:grpSpPr>
        <p:sp>
          <p:nvSpPr>
            <p:cNvPr id="23" name="Rectangle 22"/>
            <p:cNvSpPr/>
            <p:nvPr/>
          </p:nvSpPr>
          <p:spPr>
            <a:xfrm>
              <a:off x="6963912" y="2234744"/>
              <a:ext cx="1587238" cy="14395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" name="Arrow: Pentagon 24"/>
            <p:cNvSpPr/>
            <p:nvPr/>
          </p:nvSpPr>
          <p:spPr>
            <a:xfrm rot="16200000">
              <a:off x="7539663" y="2669867"/>
              <a:ext cx="435738" cy="1587239"/>
            </a:xfrm>
            <a:prstGeom prst="homePlate">
              <a:avLst>
                <a:gd name="adj" fmla="val 3099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181989" y="2278833"/>
              <a:ext cx="1151085" cy="515184"/>
            </a:xfrm>
            <a:prstGeom prst="rect">
              <a:avLst/>
            </a:prstGeom>
          </p:spPr>
          <p:txBody>
            <a:bodyPr wrap="none" lIns="27432" tIns="27432" rIns="27432" bIns="27432">
              <a:spAutoFit/>
            </a:bodyPr>
            <a:lstStyle/>
            <a:p>
              <a:pPr marL="0" lvl="1" algn="ctr" defTabSz="642732" fontAlgn="ctr">
                <a:lnSpc>
                  <a:spcPct val="90000"/>
                </a:lnSpc>
                <a:buClr>
                  <a:srgbClr val="337DBE"/>
                </a:buClr>
              </a:pPr>
              <a:r>
                <a:rPr lang="en-US" sz="1195" b="1" dirty="0">
                  <a:solidFill>
                    <a:srgbClr val="072C44">
                      <a:lumMod val="90000"/>
                      <a:lumOff val="10000"/>
                    </a:srgbClr>
                  </a:solidFill>
                  <a:latin typeface="Arial"/>
                </a:rPr>
                <a:t>Investment</a:t>
              </a:r>
              <a:br>
                <a:rPr lang="en-US" sz="1195" b="1" dirty="0">
                  <a:solidFill>
                    <a:srgbClr val="072C44">
                      <a:lumMod val="90000"/>
                      <a:lumOff val="10000"/>
                    </a:srgbClr>
                  </a:solidFill>
                  <a:latin typeface="Arial"/>
                </a:rPr>
              </a:br>
              <a:r>
                <a:rPr lang="en-US" sz="1195" b="1" dirty="0">
                  <a:solidFill>
                    <a:srgbClr val="072C44">
                      <a:lumMod val="90000"/>
                      <a:lumOff val="10000"/>
                    </a:srgbClr>
                  </a:solidFill>
                  <a:latin typeface="Arial"/>
                </a:rPr>
                <a:t>Growth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934466" y="4413081"/>
            <a:ext cx="6333364" cy="111946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8" tIns="34274" rIns="68548" bIns="34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2732">
              <a:lnSpc>
                <a:spcPct val="90000"/>
              </a:lnSpc>
            </a:pPr>
            <a:endParaRPr lang="en-US" sz="1546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gray">
          <a:xfrm>
            <a:off x="2924188" y="3864428"/>
            <a:ext cx="6343650" cy="548640"/>
          </a:xfrm>
          <a:prstGeom prst="snip1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spcBef>
                <a:spcPts val="0"/>
              </a:spcBef>
              <a:buClr>
                <a:srgbClr val="F69322"/>
              </a:buClr>
            </a:pPr>
            <a:r>
              <a:rPr lang="en-US" sz="1546" dirty="0">
                <a:solidFill>
                  <a:srgbClr val="FFFFFF"/>
                </a:solidFill>
                <a:latin typeface="Arial"/>
              </a:rPr>
              <a:t>...Monetary vs. Fiscal Policy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gray">
          <a:xfrm>
            <a:off x="3145973" y="4502597"/>
            <a:ext cx="6035366" cy="898932"/>
          </a:xfrm>
          <a:prstGeom prst="rect">
            <a:avLst/>
          </a:prstGeom>
        </p:spPr>
        <p:txBody>
          <a:bodyPr vert="horz" wrap="square" lIns="68548" tIns="34274" rIns="68548" bIns="34274" rtlCol="0">
            <a:sp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50" lvl="1" indent="-160683" defTabSz="642732" fontAlgn="ctr">
              <a:spcBef>
                <a:spcPts val="703"/>
              </a:spcBef>
              <a:buClr>
                <a:srgbClr val="F69322"/>
              </a:buClr>
            </a:pPr>
            <a:r>
              <a:rPr lang="en-US" sz="1336" b="1" dirty="0">
                <a:solidFill>
                  <a:srgbClr val="F69322">
                    <a:lumMod val="75000"/>
                  </a:srgbClr>
                </a:solidFill>
                <a:latin typeface="Arial"/>
              </a:rPr>
              <a:t>Monetary: </a:t>
            </a:r>
            <a:r>
              <a:rPr lang="en-US" sz="1336" dirty="0">
                <a:solidFill>
                  <a:srgbClr val="000000"/>
                </a:solidFill>
                <a:latin typeface="Arial"/>
              </a:rPr>
              <a:t>Low interest rates mean insurers are struggling to meet interest rate guarantees for life insurance and annuities must diversify their investment portfolios</a:t>
            </a:r>
            <a:endParaRPr lang="en-US" sz="1546" dirty="0">
              <a:solidFill>
                <a:srgbClr val="000000"/>
              </a:solidFill>
              <a:latin typeface="Arial"/>
            </a:endParaRPr>
          </a:p>
          <a:p>
            <a:pPr marL="173750" lvl="1" indent="-160683" defTabSz="642732" fontAlgn="ctr">
              <a:spcBef>
                <a:spcPts val="703"/>
              </a:spcBef>
              <a:buClr>
                <a:srgbClr val="F69322"/>
              </a:buClr>
            </a:pPr>
            <a:r>
              <a:rPr lang="en-US" sz="1336" b="1" dirty="0">
                <a:solidFill>
                  <a:srgbClr val="F69322">
                    <a:lumMod val="75000"/>
                  </a:srgbClr>
                </a:solidFill>
                <a:latin typeface="Arial"/>
              </a:rPr>
              <a:t>Fiscal: </a:t>
            </a:r>
            <a:r>
              <a:rPr lang="en-US" sz="1336" dirty="0">
                <a:solidFill>
                  <a:srgbClr val="000000"/>
                </a:solidFill>
                <a:latin typeface="Arial"/>
              </a:rPr>
              <a:t>Supply-side debate heating up, i.e., tax reform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9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8" grpId="0"/>
      <p:bldP spid="5" grpId="0" animBg="1"/>
      <p:bldP spid="12" grpId="0" animBg="1"/>
      <p:bldP spid="9" grpId="0" animBg="1"/>
      <p:bldP spid="13" grpId="0" animBg="1"/>
      <p:bldP spid="10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848" y="4362602"/>
            <a:ext cx="667430" cy="67103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034593" y="4303337"/>
            <a:ext cx="800234" cy="727485"/>
            <a:chOff x="1785755" y="3631877"/>
            <a:chExt cx="1066978" cy="1066978"/>
          </a:xfrm>
        </p:grpSpPr>
        <p:sp>
          <p:nvSpPr>
            <p:cNvPr id="23" name="Oval 22"/>
            <p:cNvSpPr/>
            <p:nvPr/>
          </p:nvSpPr>
          <p:spPr>
            <a:xfrm>
              <a:off x="1827150" y="3695945"/>
              <a:ext cx="984189" cy="984189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r>
                <a:rPr lang="en-US" sz="2460" b="1" dirty="0">
                  <a:solidFill>
                    <a:srgbClr val="000000"/>
                  </a:solidFill>
                  <a:latin typeface="Arial"/>
                </a:rPr>
                <a:t>TPP</a:t>
              </a:r>
            </a:p>
          </p:txBody>
        </p:sp>
        <p:sp>
          <p:nvSpPr>
            <p:cNvPr id="24" name="&quot;Not Allowed&quot; Symbol 23"/>
            <p:cNvSpPr/>
            <p:nvPr/>
          </p:nvSpPr>
          <p:spPr>
            <a:xfrm>
              <a:off x="1785755" y="3631877"/>
              <a:ext cx="1066978" cy="1066978"/>
            </a:xfrm>
            <a:prstGeom prst="noSmoking">
              <a:avLst>
                <a:gd name="adj" fmla="val 624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2732">
                <a:lnSpc>
                  <a:spcPct val="90000"/>
                </a:lnSpc>
              </a:pPr>
              <a:endParaRPr lang="en-US" sz="1546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0" name="Arrow: Right 9"/>
          <p:cNvSpPr/>
          <p:nvPr/>
        </p:nvSpPr>
        <p:spPr>
          <a:xfrm flipH="1">
            <a:off x="2912278" y="1888242"/>
            <a:ext cx="3192783" cy="544219"/>
          </a:xfrm>
          <a:prstGeom prst="rightArrow">
            <a:avLst>
              <a:gd name="adj1" fmla="val 57273"/>
              <a:gd name="adj2" fmla="val 50000"/>
            </a:avLst>
          </a:prstGeom>
          <a:solidFill>
            <a:schemeClr val="accent3">
              <a:alpha val="23922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48" tIns="34274" rIns="68548" bIns="3427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42732" fontAlgn="base">
              <a:lnSpc>
                <a:spcPct val="90000"/>
              </a:lnSpc>
              <a:spcAft>
                <a:spcPct val="0"/>
              </a:spcAft>
              <a:buClr>
                <a:srgbClr val="F69322"/>
              </a:buClr>
              <a:buSzPct val="90000"/>
            </a:pPr>
            <a:r>
              <a:rPr lang="en-US" sz="1546" b="1" dirty="0">
                <a:solidFill>
                  <a:srgbClr val="000000"/>
                </a:solidFill>
                <a:latin typeface="Arial"/>
              </a:rPr>
              <a:t>Globalization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gray">
          <a:xfrm>
            <a:off x="7200400" y="2570632"/>
            <a:ext cx="2107610" cy="814652"/>
          </a:xfrm>
          <a:prstGeom prst="snip1Rect">
            <a:avLst/>
          </a:prstGeom>
          <a:solidFill>
            <a:schemeClr val="accent3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spcBef>
                <a:spcPts val="0"/>
              </a:spcBef>
              <a:buClr>
                <a:srgbClr val="F69322"/>
              </a:buClr>
            </a:pPr>
            <a:r>
              <a:rPr lang="en-US" sz="1546" dirty="0">
                <a:solidFill>
                  <a:srgbClr val="FFFFFF"/>
                </a:solidFill>
                <a:latin typeface="Arial"/>
              </a:rPr>
              <a:t>Global Trends Impacting</a:t>
            </a:r>
            <a:br>
              <a:rPr lang="en-US" sz="1546" dirty="0">
                <a:solidFill>
                  <a:srgbClr val="FFFFFF"/>
                </a:solidFill>
                <a:latin typeface="Arial"/>
              </a:rPr>
            </a:br>
            <a:r>
              <a:rPr lang="en-US" sz="1546" dirty="0">
                <a:solidFill>
                  <a:srgbClr val="FFFFFF"/>
                </a:solidFill>
                <a:latin typeface="Arial"/>
              </a:rPr>
              <a:t>Domestic Market</a:t>
            </a:r>
          </a:p>
        </p:txBody>
      </p:sp>
      <p:sp>
        <p:nvSpPr>
          <p:cNvPr id="19" name="Arrow: Right 18"/>
          <p:cNvSpPr/>
          <p:nvPr/>
        </p:nvSpPr>
        <p:spPr>
          <a:xfrm>
            <a:off x="6169143" y="1888242"/>
            <a:ext cx="3167144" cy="544219"/>
          </a:xfrm>
          <a:prstGeom prst="rightArrow">
            <a:avLst>
              <a:gd name="adj1" fmla="val 57273"/>
              <a:gd name="adj2" fmla="val 50000"/>
            </a:avLst>
          </a:prstGeom>
          <a:solidFill>
            <a:schemeClr val="accent6">
              <a:alpha val="23922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48" tIns="34274" rIns="68548" bIns="3427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42732" fontAlgn="base">
              <a:lnSpc>
                <a:spcPct val="90000"/>
              </a:lnSpc>
              <a:spcAft>
                <a:spcPct val="0"/>
              </a:spcAft>
              <a:buClr>
                <a:srgbClr val="F69322"/>
              </a:buClr>
              <a:buSzPct val="90000"/>
            </a:pPr>
            <a:r>
              <a:rPr lang="en-US" sz="1546" b="1" dirty="0">
                <a:solidFill>
                  <a:srgbClr val="000000"/>
                </a:solidFill>
                <a:latin typeface="Arial"/>
              </a:rPr>
              <a:t>Geopolitical Polarization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5042201" y="2570632"/>
            <a:ext cx="2107610" cy="814652"/>
          </a:xfrm>
          <a:prstGeom prst="snip1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spcBef>
                <a:spcPts val="0"/>
              </a:spcBef>
              <a:buClr>
                <a:srgbClr val="F69322"/>
              </a:buClr>
            </a:pPr>
            <a:r>
              <a:rPr lang="en-US" sz="1546" dirty="0">
                <a:solidFill>
                  <a:srgbClr val="FFFFFF"/>
                </a:solidFill>
                <a:latin typeface="Arial"/>
              </a:rPr>
              <a:t>Regional</a:t>
            </a:r>
            <a:br>
              <a:rPr lang="en-US" sz="1546" dirty="0">
                <a:solidFill>
                  <a:srgbClr val="FFFFFF"/>
                </a:solidFill>
                <a:latin typeface="Arial"/>
              </a:rPr>
            </a:br>
            <a:r>
              <a:rPr lang="en-US" sz="1546" dirty="0">
                <a:solidFill>
                  <a:srgbClr val="FFFFFF"/>
                </a:solidFill>
                <a:latin typeface="Arial"/>
              </a:rPr>
              <a:t>Tensions 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gray">
          <a:xfrm>
            <a:off x="2912267" y="2584674"/>
            <a:ext cx="2107610" cy="814652"/>
          </a:xfrm>
          <a:prstGeom prst="snip1Rect">
            <a:avLst/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spcBef>
                <a:spcPts val="0"/>
              </a:spcBef>
              <a:buClr>
                <a:srgbClr val="F69322"/>
              </a:buClr>
            </a:pPr>
            <a:r>
              <a:rPr lang="en-US" sz="1546" dirty="0">
                <a:solidFill>
                  <a:srgbClr val="FFFFFF"/>
                </a:solidFill>
                <a:latin typeface="Arial"/>
              </a:rPr>
              <a:t>Rise of Nationalism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848" y="3556054"/>
            <a:ext cx="667430" cy="6710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007" y="3556054"/>
            <a:ext cx="667430" cy="6710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391" y="3611636"/>
            <a:ext cx="1377243" cy="137932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657173" y="3506508"/>
            <a:ext cx="252957" cy="345413"/>
            <a:chOff x="3798888" y="2259013"/>
            <a:chExt cx="1549400" cy="2327275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3798888" y="2259013"/>
              <a:ext cx="1549400" cy="2327275"/>
            </a:xfrm>
            <a:custGeom>
              <a:avLst/>
              <a:gdLst>
                <a:gd name="T0" fmla="*/ 363 w 363"/>
                <a:gd name="T1" fmla="*/ 181 h 547"/>
                <a:gd name="T2" fmla="*/ 182 w 363"/>
                <a:gd name="T3" fmla="*/ 547 h 547"/>
                <a:gd name="T4" fmla="*/ 0 w 363"/>
                <a:gd name="T5" fmla="*/ 181 h 547"/>
                <a:gd name="T6" fmla="*/ 182 w 363"/>
                <a:gd name="T7" fmla="*/ 0 h 547"/>
                <a:gd name="T8" fmla="*/ 363 w 363"/>
                <a:gd name="T9" fmla="*/ 18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547">
                  <a:moveTo>
                    <a:pt x="363" y="181"/>
                  </a:moveTo>
                  <a:cubicBezTo>
                    <a:pt x="363" y="281"/>
                    <a:pt x="182" y="547"/>
                    <a:pt x="182" y="547"/>
                  </a:cubicBezTo>
                  <a:cubicBezTo>
                    <a:pt x="182" y="547"/>
                    <a:pt x="0" y="281"/>
                    <a:pt x="0" y="181"/>
                  </a:cubicBezTo>
                  <a:cubicBezTo>
                    <a:pt x="0" y="81"/>
                    <a:pt x="82" y="0"/>
                    <a:pt x="182" y="0"/>
                  </a:cubicBezTo>
                  <a:cubicBezTo>
                    <a:pt x="282" y="0"/>
                    <a:pt x="363" y="81"/>
                    <a:pt x="363" y="181"/>
                  </a:cubicBezTo>
                  <a:close/>
                </a:path>
              </a:pathLst>
            </a:custGeom>
            <a:solidFill>
              <a:srgbClr val="FF0000"/>
            </a:solidFill>
            <a:ln w="17463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8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3987800" y="2454275"/>
              <a:ext cx="1173163" cy="1166813"/>
            </a:xfrm>
            <a:prstGeom prst="ellipse">
              <a:avLst/>
            </a:prstGeom>
            <a:gradFill>
              <a:gsLst>
                <a:gs pos="0">
                  <a:srgbClr val="FF8181"/>
                </a:gs>
                <a:gs pos="100000">
                  <a:srgbClr val="FFCDCD"/>
                </a:gs>
              </a:gsLst>
              <a:lin ang="5400000" scaled="1"/>
            </a:gradFill>
            <a:ln w="174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69145" y="3798361"/>
            <a:ext cx="252957" cy="345413"/>
            <a:chOff x="3798888" y="2259013"/>
            <a:chExt cx="1549400" cy="2327275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3798888" y="2259013"/>
              <a:ext cx="1549400" cy="2327275"/>
            </a:xfrm>
            <a:custGeom>
              <a:avLst/>
              <a:gdLst>
                <a:gd name="T0" fmla="*/ 363 w 363"/>
                <a:gd name="T1" fmla="*/ 181 h 547"/>
                <a:gd name="T2" fmla="*/ 182 w 363"/>
                <a:gd name="T3" fmla="*/ 547 h 547"/>
                <a:gd name="T4" fmla="*/ 0 w 363"/>
                <a:gd name="T5" fmla="*/ 181 h 547"/>
                <a:gd name="T6" fmla="*/ 182 w 363"/>
                <a:gd name="T7" fmla="*/ 0 h 547"/>
                <a:gd name="T8" fmla="*/ 363 w 363"/>
                <a:gd name="T9" fmla="*/ 18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547">
                  <a:moveTo>
                    <a:pt x="363" y="181"/>
                  </a:moveTo>
                  <a:cubicBezTo>
                    <a:pt x="363" y="281"/>
                    <a:pt x="182" y="547"/>
                    <a:pt x="182" y="547"/>
                  </a:cubicBezTo>
                  <a:cubicBezTo>
                    <a:pt x="182" y="547"/>
                    <a:pt x="0" y="281"/>
                    <a:pt x="0" y="181"/>
                  </a:cubicBezTo>
                  <a:cubicBezTo>
                    <a:pt x="0" y="81"/>
                    <a:pt x="82" y="0"/>
                    <a:pt x="182" y="0"/>
                  </a:cubicBezTo>
                  <a:cubicBezTo>
                    <a:pt x="282" y="0"/>
                    <a:pt x="363" y="81"/>
                    <a:pt x="363" y="181"/>
                  </a:cubicBezTo>
                  <a:close/>
                </a:path>
              </a:pathLst>
            </a:custGeom>
            <a:solidFill>
              <a:srgbClr val="FF0000"/>
            </a:solidFill>
            <a:ln w="17463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8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3987800" y="2454275"/>
              <a:ext cx="1173163" cy="1166813"/>
            </a:xfrm>
            <a:prstGeom prst="ellipse">
              <a:avLst/>
            </a:prstGeom>
            <a:gradFill>
              <a:gsLst>
                <a:gs pos="0">
                  <a:srgbClr val="FF8181"/>
                </a:gs>
                <a:gs pos="100000">
                  <a:srgbClr val="FFCDCD"/>
                </a:gs>
              </a:gsLst>
              <a:lin ang="5400000" scaled="1"/>
            </a:gradFill>
            <a:ln w="174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30059" y="3696484"/>
            <a:ext cx="252957" cy="345413"/>
            <a:chOff x="3798888" y="2259013"/>
            <a:chExt cx="1549400" cy="2327275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3798888" y="2259013"/>
              <a:ext cx="1549400" cy="2327275"/>
            </a:xfrm>
            <a:custGeom>
              <a:avLst/>
              <a:gdLst>
                <a:gd name="T0" fmla="*/ 363 w 363"/>
                <a:gd name="T1" fmla="*/ 181 h 547"/>
                <a:gd name="T2" fmla="*/ 182 w 363"/>
                <a:gd name="T3" fmla="*/ 547 h 547"/>
                <a:gd name="T4" fmla="*/ 0 w 363"/>
                <a:gd name="T5" fmla="*/ 181 h 547"/>
                <a:gd name="T6" fmla="*/ 182 w 363"/>
                <a:gd name="T7" fmla="*/ 0 h 547"/>
                <a:gd name="T8" fmla="*/ 363 w 363"/>
                <a:gd name="T9" fmla="*/ 18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547">
                  <a:moveTo>
                    <a:pt x="363" y="181"/>
                  </a:moveTo>
                  <a:cubicBezTo>
                    <a:pt x="363" y="281"/>
                    <a:pt x="182" y="547"/>
                    <a:pt x="182" y="547"/>
                  </a:cubicBezTo>
                  <a:cubicBezTo>
                    <a:pt x="182" y="547"/>
                    <a:pt x="0" y="281"/>
                    <a:pt x="0" y="181"/>
                  </a:cubicBezTo>
                  <a:cubicBezTo>
                    <a:pt x="0" y="81"/>
                    <a:pt x="82" y="0"/>
                    <a:pt x="182" y="0"/>
                  </a:cubicBezTo>
                  <a:cubicBezTo>
                    <a:pt x="282" y="0"/>
                    <a:pt x="363" y="81"/>
                    <a:pt x="363" y="181"/>
                  </a:cubicBezTo>
                  <a:close/>
                </a:path>
              </a:pathLst>
            </a:custGeom>
            <a:solidFill>
              <a:srgbClr val="FF0000"/>
            </a:solidFill>
            <a:ln w="17463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8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3987800" y="2454275"/>
              <a:ext cx="1173163" cy="1166813"/>
            </a:xfrm>
            <a:prstGeom prst="ellipse">
              <a:avLst/>
            </a:prstGeom>
            <a:gradFill>
              <a:gsLst>
                <a:gs pos="0">
                  <a:srgbClr val="FF8181"/>
                </a:gs>
                <a:gs pos="100000">
                  <a:srgbClr val="FFCDCD"/>
                </a:gs>
              </a:gsLst>
              <a:lin ang="5400000" scaled="1"/>
            </a:gradFill>
            <a:ln w="174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42732"/>
              <a:endParaRPr lang="en-US" sz="1336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9" name="Text Placeholder 4"/>
          <p:cNvSpPr txBox="1">
            <a:spLocks/>
          </p:cNvSpPr>
          <p:nvPr/>
        </p:nvSpPr>
        <p:spPr bwMode="gray">
          <a:xfrm>
            <a:off x="7200400" y="3562431"/>
            <a:ext cx="2107610" cy="263601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spcBef>
                <a:spcPts val="0"/>
              </a:spcBef>
              <a:buClr>
                <a:srgbClr val="F69322"/>
              </a:buClr>
            </a:pPr>
            <a:r>
              <a:rPr lang="en-US" sz="1195" dirty="0">
                <a:solidFill>
                  <a:srgbClr val="000000"/>
                </a:solidFill>
                <a:latin typeface="Arial"/>
              </a:rPr>
              <a:t>Regulatory Trends</a:t>
            </a:r>
          </a:p>
        </p:txBody>
      </p:sp>
      <p:sp>
        <p:nvSpPr>
          <p:cNvPr id="40" name="Text Placeholder 4"/>
          <p:cNvSpPr txBox="1">
            <a:spLocks/>
          </p:cNvSpPr>
          <p:nvPr/>
        </p:nvSpPr>
        <p:spPr bwMode="gray">
          <a:xfrm>
            <a:off x="7200400" y="3935042"/>
            <a:ext cx="2107610" cy="263601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spcBef>
                <a:spcPts val="0"/>
              </a:spcBef>
              <a:buClr>
                <a:srgbClr val="F69322"/>
              </a:buClr>
            </a:pPr>
            <a:r>
              <a:rPr lang="en-US" sz="1195" b="0" dirty="0">
                <a:solidFill>
                  <a:srgbClr val="000000"/>
                </a:solidFill>
                <a:latin typeface="Arial"/>
              </a:rPr>
              <a:t>"Conduct of Business"</a:t>
            </a:r>
          </a:p>
        </p:txBody>
      </p:sp>
      <p:sp>
        <p:nvSpPr>
          <p:cNvPr id="41" name="Text Placeholder 4"/>
          <p:cNvSpPr txBox="1">
            <a:spLocks/>
          </p:cNvSpPr>
          <p:nvPr/>
        </p:nvSpPr>
        <p:spPr bwMode="gray">
          <a:xfrm>
            <a:off x="7200400" y="4307654"/>
            <a:ext cx="2107610" cy="263601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spcBef>
                <a:spcPts val="0"/>
              </a:spcBef>
              <a:buClr>
                <a:srgbClr val="F69322"/>
              </a:buClr>
            </a:pPr>
            <a:r>
              <a:rPr lang="en-US" sz="1195" b="0" dirty="0">
                <a:solidFill>
                  <a:srgbClr val="000000"/>
                </a:solidFill>
                <a:latin typeface="Arial"/>
              </a:rPr>
              <a:t>Capital/Solvency</a:t>
            </a:r>
          </a:p>
        </p:txBody>
      </p:sp>
      <p:sp>
        <p:nvSpPr>
          <p:cNvPr id="42" name="Text Placeholder 4"/>
          <p:cNvSpPr txBox="1">
            <a:spLocks/>
          </p:cNvSpPr>
          <p:nvPr/>
        </p:nvSpPr>
        <p:spPr bwMode="gray">
          <a:xfrm>
            <a:off x="7200400" y="4680267"/>
            <a:ext cx="2107610" cy="263601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39" tIns="34270" rIns="68539" bIns="68548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defTabSz="642732">
              <a:spcBef>
                <a:spcPts val="0"/>
              </a:spcBef>
              <a:buClr>
                <a:srgbClr val="F69322"/>
              </a:buClr>
            </a:pPr>
            <a:r>
              <a:rPr lang="en-US" sz="1195" b="0" dirty="0">
                <a:solidFill>
                  <a:srgbClr val="000000"/>
                </a:solidFill>
                <a:latin typeface="Arial"/>
              </a:rPr>
              <a:t>Dodd-Frank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 Mainland purchases of insurance and related investment policies in the nine months ended September 2016 surged to a record high.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5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75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16" grpId="0" animBg="1"/>
      <p:bldP spid="5" grpId="0" animBg="1"/>
      <p:bldP spid="39" grpId="0" animBg="1"/>
      <p:bldP spid="40" grpId="0" animBg="1"/>
      <p:bldP spid="41" grpId="0" animBg="1"/>
      <p:bldP spid="42" grpId="0" animBg="1"/>
      <p:bldP spid="5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3A5A78"/>
      </a:dk2>
      <a:lt2>
        <a:srgbClr val="B6D3E9"/>
      </a:lt2>
      <a:accent1>
        <a:srgbClr val="FFFFFF"/>
      </a:accent1>
      <a:accent2>
        <a:srgbClr val="B6D3E9"/>
      </a:accent2>
      <a:accent3>
        <a:srgbClr val="3A5A78"/>
      </a:accent3>
      <a:accent4>
        <a:srgbClr val="484848"/>
      </a:accent4>
      <a:accent5>
        <a:srgbClr val="CFE3F2"/>
      </a:accent5>
      <a:accent6>
        <a:srgbClr val="726E6E"/>
      </a:accent6>
      <a:hlink>
        <a:srgbClr val="6E7C95"/>
      </a:hlink>
      <a:folHlink>
        <a:srgbClr val="8470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6D3E9"/>
        </a:accent1>
        <a:accent2>
          <a:srgbClr val="822B2F"/>
        </a:accent2>
        <a:accent3>
          <a:srgbClr val="FFFFFF"/>
        </a:accent3>
        <a:accent4>
          <a:srgbClr val="000000"/>
        </a:accent4>
        <a:accent5>
          <a:srgbClr val="D7E6F2"/>
        </a:accent5>
        <a:accent6>
          <a:srgbClr val="75262A"/>
        </a:accent6>
        <a:hlink>
          <a:srgbClr val="3A5A78"/>
        </a:hlink>
        <a:folHlink>
          <a:srgbClr val="4848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2534</Words>
  <Application>Microsoft Office PowerPoint</Application>
  <PresentationFormat>Widescreen</PresentationFormat>
  <Paragraphs>527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ＭＳ Ｐゴシック</vt:lpstr>
      <vt:lpstr>Arial</vt:lpstr>
      <vt:lpstr>Arial Narrow</vt:lpstr>
      <vt:lpstr>Calibri</vt:lpstr>
      <vt:lpstr>Mangal</vt:lpstr>
      <vt:lpstr>Symbol</vt:lpstr>
      <vt:lpstr>Wingdings</vt:lpstr>
      <vt:lpstr>Wingdings 3</vt:lpstr>
      <vt:lpstr>Default Design</vt:lpstr>
      <vt:lpstr>1_Office Theme</vt:lpstr>
      <vt:lpstr>think-cell Slide</vt:lpstr>
      <vt:lpstr>Chart</vt:lpstr>
      <vt:lpstr>PowerPoint Presentation</vt:lpstr>
      <vt:lpstr>PowerPoint Presentation</vt:lpstr>
      <vt:lpstr>I.I.I. Mission Statement</vt:lpstr>
      <vt:lpstr>Disruption is Everywhere </vt:lpstr>
      <vt:lpstr>Disruption is Everywhere </vt:lpstr>
      <vt:lpstr>Disruption is Everywhere </vt:lpstr>
      <vt:lpstr>Technology / Digitalization </vt:lpstr>
      <vt:lpstr>Economic Uncertainty </vt:lpstr>
      <vt:lpstr>PowerPoint Presentation</vt:lpstr>
      <vt:lpstr>Geopolitics – US</vt:lpstr>
      <vt:lpstr>P/C Insurance Industry ROE by Presidential Party Affiliation</vt:lpstr>
      <vt:lpstr>But State Politics Drives Insurance</vt:lpstr>
      <vt:lpstr>State of Insurance </vt:lpstr>
      <vt:lpstr>The Economy Drives P/C Insurance Industry Premiums</vt:lpstr>
      <vt:lpstr>Commercial &amp; Personal Lines NPW Growth</vt:lpstr>
      <vt:lpstr>P/C Insurance Industry  Combined Ratio, 2000-2017*</vt:lpstr>
      <vt:lpstr>P/C Insurer Portfolio Yields, 2003-2016</vt:lpstr>
      <vt:lpstr>Sources of P/C Insurer Profits, 2007-2016</vt:lpstr>
      <vt:lpstr>PowerPoint Presentation</vt:lpstr>
      <vt:lpstr>PowerPoint Presentation</vt:lpstr>
      <vt:lpstr>The Frequency of Extreme Weather Events Is Rising</vt:lpstr>
      <vt:lpstr>CAT Claims as a Percent of Total Claims*,  First Quarter, 2011-2017</vt:lpstr>
      <vt:lpstr>Induced Earthquakes </vt:lpstr>
      <vt:lpstr> Cyber Attacks – No. 2 Global Risk </vt:lpstr>
      <vt:lpstr>Road Safety</vt:lpstr>
      <vt:lpstr>PowerPoint Presentation</vt:lpstr>
      <vt:lpstr>Insurance Disruption Technology / Digitalization </vt:lpstr>
      <vt:lpstr>InsurTech Disruption: Threat or Opportunity? </vt:lpstr>
      <vt:lpstr>InsurTech Startups Have Broad Range…BUT…  </vt:lpstr>
      <vt:lpstr>…With Broad Incumbent Support </vt:lpstr>
      <vt:lpstr>Successful Digital Transformation  Holistic Approach   </vt:lpstr>
      <vt:lpstr>PowerPoint Presentation</vt:lpstr>
      <vt:lpstr>Insurance &amp; Economic Leadership </vt:lpstr>
      <vt:lpstr>The Insurance Industry’s Contribution to GDP Now Nearly Equals Banks’</vt:lpstr>
      <vt:lpstr>Insurance Industry Snapshot:  By the Numbers</vt:lpstr>
      <vt:lpstr>The Yearly Cash Flow to Rebuild Lives and Property is Substantial</vt:lpstr>
      <vt:lpstr>Insurers Are Major Investors, 2015</vt:lpstr>
      <vt:lpstr>As Economies Grow Wealthier, Insurance Market Penetration (Premium as % of GDP) Also Grows</vt:lpstr>
      <vt:lpstr>I.I.I Proactive Campaigns Framework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Koups</dc:creator>
  <cp:lastModifiedBy>Lewis, Charlene</cp:lastModifiedBy>
  <cp:revision>1</cp:revision>
  <dcterms:created xsi:type="dcterms:W3CDTF">2017-09-27T17:50:41Z</dcterms:created>
  <dcterms:modified xsi:type="dcterms:W3CDTF">2017-09-27T18:32:56Z</dcterms:modified>
</cp:coreProperties>
</file>