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84" r:id="rId3"/>
    <p:sldMasterId id="2147483708" r:id="rId4"/>
  </p:sldMasterIdLst>
  <p:notesMasterIdLst>
    <p:notesMasterId r:id="rId28"/>
  </p:notesMasterIdLst>
  <p:handoutMasterIdLst>
    <p:handoutMasterId r:id="rId29"/>
  </p:handoutMasterIdLst>
  <p:sldIdLst>
    <p:sldId id="289" r:id="rId5"/>
    <p:sldId id="1047" r:id="rId6"/>
    <p:sldId id="272" r:id="rId7"/>
    <p:sldId id="1048" r:id="rId8"/>
    <p:sldId id="312" r:id="rId9"/>
    <p:sldId id="290" r:id="rId10"/>
    <p:sldId id="313" r:id="rId11"/>
    <p:sldId id="291" r:id="rId12"/>
    <p:sldId id="844" r:id="rId13"/>
    <p:sldId id="845" r:id="rId14"/>
    <p:sldId id="800" r:id="rId15"/>
    <p:sldId id="842" r:id="rId16"/>
    <p:sldId id="798" r:id="rId17"/>
    <p:sldId id="846" r:id="rId18"/>
    <p:sldId id="257" r:id="rId19"/>
    <p:sldId id="1042" r:id="rId20"/>
    <p:sldId id="1043" r:id="rId21"/>
    <p:sldId id="1046" r:id="rId22"/>
    <p:sldId id="1044" r:id="rId23"/>
    <p:sldId id="847" r:id="rId24"/>
    <p:sldId id="284" r:id="rId25"/>
    <p:sldId id="273" r:id="rId26"/>
    <p:sldId id="104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DBE"/>
    <a:srgbClr val="2F72AD"/>
    <a:srgbClr val="A6DCF7"/>
    <a:srgbClr val="072C44"/>
    <a:srgbClr val="444648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76" autoAdjust="0"/>
    <p:restoredTop sz="94569" autoAdjust="0"/>
  </p:normalViewPr>
  <p:slideViewPr>
    <p:cSldViewPr snapToGrid="0">
      <p:cViewPr varScale="1">
        <p:scale>
          <a:sx n="109" d="100"/>
          <a:sy n="109" d="100"/>
        </p:scale>
        <p:origin x="1002" y="108"/>
      </p:cViewPr>
      <p:guideLst>
        <p:guide orient="horz" pos="2184"/>
        <p:guide pos="3840"/>
        <p:guide pos="3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07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6DB8395-8D81-43BF-9B0F-EDFEB132B137}"/>
    <pc:docChg chg="modSld">
      <pc:chgData name="" userId="" providerId="" clId="Web-{36DB8395-8D81-43BF-9B0F-EDFEB132B137}" dt="2019-02-20T15:13:56.179" v="76" actId="20577"/>
      <pc:docMkLst>
        <pc:docMk/>
      </pc:docMkLst>
      <pc:sldChg chg="modSp">
        <pc:chgData name="" userId="" providerId="" clId="Web-{36DB8395-8D81-43BF-9B0F-EDFEB132B137}" dt="2019-02-20T15:12:14.736" v="54" actId="20577"/>
        <pc:sldMkLst>
          <pc:docMk/>
          <pc:sldMk cId="4106928658" sldId="257"/>
        </pc:sldMkLst>
        <pc:spChg chg="mod">
          <ac:chgData name="" userId="" providerId="" clId="Web-{36DB8395-8D81-43BF-9B0F-EDFEB132B137}" dt="2019-02-20T15:12:14.736" v="54" actId="20577"/>
          <ac:spMkLst>
            <pc:docMk/>
            <pc:sldMk cId="4106928658" sldId="257"/>
            <ac:spMk id="12" creationId="{DCED5C89-466D-449E-9E39-F19F6BF11235}"/>
          </ac:spMkLst>
        </pc:spChg>
      </pc:sldChg>
      <pc:sldChg chg="modSp">
        <pc:chgData name="" userId="" providerId="" clId="Web-{36DB8395-8D81-43BF-9B0F-EDFEB132B137}" dt="2019-02-20T15:07:48.052" v="12" actId="20577"/>
        <pc:sldMkLst>
          <pc:docMk/>
          <pc:sldMk cId="2859586983" sldId="272"/>
        </pc:sldMkLst>
        <pc:spChg chg="mod">
          <ac:chgData name="" userId="" providerId="" clId="Web-{36DB8395-8D81-43BF-9B0F-EDFEB132B137}" dt="2019-02-20T15:07:48.052" v="12" actId="20577"/>
          <ac:spMkLst>
            <pc:docMk/>
            <pc:sldMk cId="2859586983" sldId="272"/>
            <ac:spMk id="16" creationId="{FF30DB26-B2B6-4EBD-AB81-814682F52901}"/>
          </ac:spMkLst>
        </pc:spChg>
      </pc:sldChg>
      <pc:sldChg chg="modSp">
        <pc:chgData name="" userId="" providerId="" clId="Web-{36DB8395-8D81-43BF-9B0F-EDFEB132B137}" dt="2019-02-20T15:07:11.597" v="8" actId="20577"/>
        <pc:sldMkLst>
          <pc:docMk/>
          <pc:sldMk cId="4135025566" sldId="289"/>
        </pc:sldMkLst>
        <pc:spChg chg="mod">
          <ac:chgData name="" userId="" providerId="" clId="Web-{36DB8395-8D81-43BF-9B0F-EDFEB132B137}" dt="2019-02-20T15:07:11.597" v="8" actId="20577"/>
          <ac:spMkLst>
            <pc:docMk/>
            <pc:sldMk cId="4135025566" sldId="289"/>
            <ac:spMk id="12" creationId="{00000000-0000-0000-0000-000000000000}"/>
          </ac:spMkLst>
        </pc:spChg>
      </pc:sldChg>
      <pc:sldChg chg="modSp">
        <pc:chgData name="" userId="" providerId="" clId="Web-{36DB8395-8D81-43BF-9B0F-EDFEB132B137}" dt="2019-02-20T15:11:19.405" v="45" actId="20577"/>
        <pc:sldMkLst>
          <pc:docMk/>
          <pc:sldMk cId="3318945746" sldId="844"/>
        </pc:sldMkLst>
        <pc:spChg chg="mod">
          <ac:chgData name="" userId="" providerId="" clId="Web-{36DB8395-8D81-43BF-9B0F-EDFEB132B137}" dt="2019-02-20T15:09:06.805" v="13" actId="20577"/>
          <ac:spMkLst>
            <pc:docMk/>
            <pc:sldMk cId="3318945746" sldId="844"/>
            <ac:spMk id="6" creationId="{2A598052-2327-45DC-B2FE-C7766DD7DB36}"/>
          </ac:spMkLst>
        </pc:spChg>
        <pc:spChg chg="mod">
          <ac:chgData name="" userId="" providerId="" clId="Web-{36DB8395-8D81-43BF-9B0F-EDFEB132B137}" dt="2019-02-20T15:10:09.121" v="32" actId="20577"/>
          <ac:spMkLst>
            <pc:docMk/>
            <pc:sldMk cId="3318945746" sldId="844"/>
            <ac:spMk id="7" creationId="{53DB6516-C4A7-4267-9BA0-B87504D6E44B}"/>
          </ac:spMkLst>
        </pc:spChg>
        <pc:spChg chg="mod">
          <ac:chgData name="" userId="" providerId="" clId="Web-{36DB8395-8D81-43BF-9B0F-EDFEB132B137}" dt="2019-02-20T15:10:48.545" v="38" actId="20577"/>
          <ac:spMkLst>
            <pc:docMk/>
            <pc:sldMk cId="3318945746" sldId="844"/>
            <ac:spMk id="8" creationId="{8D9B5B02-663F-4E16-9F90-EDE91CA10297}"/>
          </ac:spMkLst>
        </pc:spChg>
        <pc:spChg chg="mod">
          <ac:chgData name="" userId="" providerId="" clId="Web-{36DB8395-8D81-43BF-9B0F-EDFEB132B137}" dt="2019-02-20T15:11:11.171" v="41" actId="20577"/>
          <ac:spMkLst>
            <pc:docMk/>
            <pc:sldMk cId="3318945746" sldId="844"/>
            <ac:spMk id="9" creationId="{23B7817B-936F-4D9E-9B74-F448C9E0543B}"/>
          </ac:spMkLst>
        </pc:spChg>
        <pc:spChg chg="mod">
          <ac:chgData name="" userId="" providerId="" clId="Web-{36DB8395-8D81-43BF-9B0F-EDFEB132B137}" dt="2019-02-20T15:11:19.405" v="45" actId="20577"/>
          <ac:spMkLst>
            <pc:docMk/>
            <pc:sldMk cId="3318945746" sldId="844"/>
            <ac:spMk id="11" creationId="{FE115798-A282-4A0A-BB05-826014C81318}"/>
          </ac:spMkLst>
        </pc:spChg>
      </pc:sldChg>
      <pc:sldChg chg="modSp">
        <pc:chgData name="" userId="" providerId="" clId="Web-{36DB8395-8D81-43BF-9B0F-EDFEB132B137}" dt="2019-02-20T15:13:56.179" v="76" actId="20577"/>
        <pc:sldMkLst>
          <pc:docMk/>
          <pc:sldMk cId="1542838368" sldId="1041"/>
        </pc:sldMkLst>
        <pc:spChg chg="mod">
          <ac:chgData name="" userId="" providerId="" clId="Web-{36DB8395-8D81-43BF-9B0F-EDFEB132B137}" dt="2019-02-20T15:13:56.179" v="76" actId="20577"/>
          <ac:spMkLst>
            <pc:docMk/>
            <pc:sldMk cId="1542838368" sldId="1041"/>
            <ac:spMk id="10" creationId="{00000000-0000-0000-0000-000000000000}"/>
          </ac:spMkLst>
        </pc:spChg>
      </pc:sldChg>
      <pc:sldChg chg="modSp">
        <pc:chgData name="" userId="" providerId="" clId="Web-{36DB8395-8D81-43BF-9B0F-EDFEB132B137}" dt="2019-02-20T15:12:39.628" v="61" actId="20577"/>
        <pc:sldMkLst>
          <pc:docMk/>
          <pc:sldMk cId="2185571400" sldId="1042"/>
        </pc:sldMkLst>
        <pc:spChg chg="mod">
          <ac:chgData name="" userId="" providerId="" clId="Web-{36DB8395-8D81-43BF-9B0F-EDFEB132B137}" dt="2019-02-20T15:12:35.159" v="59" actId="20577"/>
          <ac:spMkLst>
            <pc:docMk/>
            <pc:sldMk cId="2185571400" sldId="1042"/>
            <ac:spMk id="7" creationId="{BCF39858-5832-4AA3-8D35-00D14FF039D0}"/>
          </ac:spMkLst>
        </pc:spChg>
        <pc:spChg chg="mod">
          <ac:chgData name="" userId="" providerId="" clId="Web-{36DB8395-8D81-43BF-9B0F-EDFEB132B137}" dt="2019-02-20T15:12:39.628" v="61" actId="20577"/>
          <ac:spMkLst>
            <pc:docMk/>
            <pc:sldMk cId="2185571400" sldId="1042"/>
            <ac:spMk id="15" creationId="{83E96A90-B8D4-48D2-996D-AA0871A7BFC4}"/>
          </ac:spMkLst>
        </pc:spChg>
      </pc:sldChg>
      <pc:sldChg chg="modSp">
        <pc:chgData name="" userId="" providerId="" clId="Web-{36DB8395-8D81-43BF-9B0F-EDFEB132B137}" dt="2019-02-20T15:13:29.849" v="74" actId="20577"/>
        <pc:sldMkLst>
          <pc:docMk/>
          <pc:sldMk cId="3386731812" sldId="1044"/>
        </pc:sldMkLst>
        <pc:spChg chg="mod">
          <ac:chgData name="" userId="" providerId="" clId="Web-{36DB8395-8D81-43BF-9B0F-EDFEB132B137}" dt="2019-02-20T15:13:29.849" v="74" actId="20577"/>
          <ac:spMkLst>
            <pc:docMk/>
            <pc:sldMk cId="3386731812" sldId="1044"/>
            <ac:spMk id="3" creationId="{DEC5B7D4-E30E-4F4A-ABFA-15C5F6B3D6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050" smtClean="0"/>
              <a:t>2/20/2019</a:t>
            </a:fld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320675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8866597"/>
            <a:ext cx="6856413" cy="2758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685800" y="3609975"/>
            <a:ext cx="5486400" cy="5143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8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1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PATRICK KINNEY - PI Day 2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0AB97-8C08-854D-9FEF-BAEAF00041CA}" type="datetime9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 10:25:00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Travelers 2017 Leadership Conference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C6647-F752-E149-9359-FEBF70FC4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63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Boston College Center for Corporate Citizenship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Conference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0AB97-8C08-854D-9FEF-BAEAF00041CA}" type="datetime9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2/20/2019 10:25:01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Ibsen, Travelers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C6647-F752-E149-9359-FEBF70FC40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787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68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67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65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53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07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94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9" name="Notes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9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15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89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0A1D7-41F4-4ABD-BFCE-86B7BE9B3D4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7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6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105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</a:rPr>
              <a:t>“Remember, they didn’t grow up dreaming of insurance careers and likely didn’t study RMI.”</a:t>
            </a:r>
            <a:endParaRPr lang="en-US" dirty="0"/>
          </a:p>
          <a:p>
            <a:r>
              <a:rPr lang="en-US" dirty="0"/>
              <a:t>Start from an understanding they didn’t grow up wanting to work in insurance and likely didn’t study RMI</a:t>
            </a:r>
          </a:p>
          <a:p>
            <a:r>
              <a:rPr lang="en-US" dirty="0"/>
              <a:t>3 Key things:</a:t>
            </a:r>
          </a:p>
          <a:p>
            <a:pPr lvl="1"/>
            <a:r>
              <a:rPr lang="en-US" dirty="0"/>
              <a:t>Understand the importance of insurance to society</a:t>
            </a:r>
          </a:p>
          <a:p>
            <a:pPr lvl="1"/>
            <a:r>
              <a:rPr lang="en-US" dirty="0"/>
              <a:t>Internalize why your company is unique and special</a:t>
            </a:r>
          </a:p>
          <a:p>
            <a:pPr lvl="1"/>
            <a:r>
              <a:rPr lang="en-US" dirty="0"/>
              <a:t>Learn how to grow within the company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53AAA-FC8D-4057-BF34-74B9DFC374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19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30 Places Millennials want to work at, it’s what they have in common</a:t>
            </a:r>
          </a:p>
          <a:p>
            <a:r>
              <a:rPr lang="en-US" dirty="0"/>
              <a:t>It’s easy to give your boss a 2 week notice, it’s very hard to tell your mentor</a:t>
            </a:r>
          </a:p>
          <a:p>
            <a:r>
              <a:rPr lang="en-US" dirty="0"/>
              <a:t>Reverse mentoring allows senior executives to see through the eyes of the entry level employees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53AAA-FC8D-4057-BF34-74B9DFC37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2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2017 3.7 million employees work from home at least half the time</a:t>
            </a:r>
          </a:p>
          <a:p>
            <a:r>
              <a:rPr lang="en-US" dirty="0"/>
              <a:t>Number of regular telecommuting jobs grown by 115% since 2015</a:t>
            </a:r>
          </a:p>
          <a:p>
            <a:r>
              <a:rPr lang="en-US" dirty="0"/>
              <a:t>Two thirds of managers report that work from home employees are more productive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*Source: “11 Surprising Working from Home Statistic” - </a:t>
            </a:r>
            <a:r>
              <a:rPr lang="en-US" dirty="0" err="1"/>
              <a:t>Fundera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53AAA-FC8D-4057-BF34-74B9DFC374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32067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54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0022" r="607" b="25822"/>
          <a:stretch/>
        </p:blipFill>
        <p:spPr>
          <a:xfrm>
            <a:off x="0" y="-26895"/>
            <a:ext cx="12192000" cy="6879600"/>
          </a:xfrm>
          <a:prstGeom prst="rect">
            <a:avLst/>
          </a:prstGeom>
        </p:spPr>
      </p:pic>
      <p:pic>
        <p:nvPicPr>
          <p:cNvPr id="7" name="Picture 6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1" y="2051143"/>
            <a:ext cx="2539653" cy="75207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57213" y="3070225"/>
            <a:ext cx="10839450" cy="1025525"/>
          </a:xfrm>
        </p:spPr>
        <p:txBody>
          <a:bodyPr/>
          <a:lstStyle>
            <a:lvl1pPr marL="0" indent="0">
              <a:buNone/>
              <a:defRPr sz="3200">
                <a:solidFill>
                  <a:srgbClr val="2F72AD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4310116"/>
            <a:ext cx="10839450" cy="7080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  <a:defRPr sz="2400"/>
            </a:lvl1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Sample Subtitle Placeholder</a:t>
            </a:r>
          </a:p>
        </p:txBody>
      </p:sp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6224120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469900" y="2381251"/>
            <a:ext cx="55372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6225116" y="2381249"/>
            <a:ext cx="5535168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6225116" y="4712971"/>
            <a:ext cx="5535168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69902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476257" y="2377439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476257" y="4709160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6225116" y="2378075"/>
            <a:ext cx="5535168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469902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6224120" y="3986784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476257" y="2377440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6225116" y="2378077"/>
            <a:ext cx="5535168" cy="141605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476257" y="4709160"/>
            <a:ext cx="5530849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6225117" y="4708528"/>
            <a:ext cx="5537200" cy="141763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0022" r="607" b="25822"/>
          <a:stretch/>
        </p:blipFill>
        <p:spPr>
          <a:xfrm>
            <a:off x="0" y="-26895"/>
            <a:ext cx="12192000" cy="6879600"/>
          </a:xfrm>
          <a:prstGeom prst="rect">
            <a:avLst/>
          </a:prstGeom>
        </p:spPr>
      </p:pic>
      <p:pic>
        <p:nvPicPr>
          <p:cNvPr id="7" name="Picture 6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7" y="2051143"/>
            <a:ext cx="2539653" cy="75207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3139308" y="4098867"/>
            <a:ext cx="5920831" cy="67133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000" b="0" kern="1200">
                <a:solidFill>
                  <a:srgbClr val="337D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you!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3525529" y="4857177"/>
            <a:ext cx="5148388" cy="415498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rgbClr val="153B65"/>
                </a:solidFill>
              </a:rPr>
              <a:t>www.iii.org</a:t>
            </a:r>
            <a:endParaRPr lang="en-US" sz="2400" dirty="0">
              <a:solidFill>
                <a:srgbClr val="153B65"/>
              </a:solidFill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188" y="365127"/>
            <a:ext cx="6201384" cy="1198542"/>
          </a:xfrm>
        </p:spPr>
        <p:txBody>
          <a:bodyPr anchor="b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187" y="1743741"/>
            <a:ext cx="6201384" cy="4316592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/>
            </a:lvl1pPr>
            <a:lvl2pPr>
              <a:lnSpc>
                <a:spcPct val="100000"/>
              </a:lnSpc>
              <a:spcBef>
                <a:spcPts val="1800"/>
              </a:spcBef>
              <a:defRPr/>
            </a:lvl2pPr>
            <a:lvl3pPr>
              <a:lnSpc>
                <a:spcPct val="100000"/>
              </a:lnSpc>
              <a:spcBef>
                <a:spcPts val="1800"/>
              </a:spcBef>
              <a:defRPr/>
            </a:lvl3pPr>
            <a:lvl4pPr>
              <a:lnSpc>
                <a:spcPct val="100000"/>
              </a:lnSpc>
              <a:spcBef>
                <a:spcPts val="1800"/>
              </a:spcBef>
              <a:defRPr/>
            </a:lvl4pPr>
            <a:lvl5pPr>
              <a:lnSpc>
                <a:spcPct val="100000"/>
              </a:lnSpc>
              <a:spcBef>
                <a:spcPts val="180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3529DA-8C24-4BA7-B564-54A5F14D91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11438" y="0"/>
            <a:ext cx="4980561" cy="6858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1296FF-E111-4569-BE1A-7C4980C99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761" y="6322289"/>
            <a:ext cx="179222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1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40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C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435382" y="0"/>
            <a:ext cx="0" cy="6858000"/>
          </a:xfrm>
          <a:prstGeom prst="line">
            <a:avLst/>
          </a:prstGeom>
          <a:ln w="38100">
            <a:solidFill>
              <a:srgbClr val="FB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 userDrawn="1"/>
        </p:nvSpPr>
        <p:spPr>
          <a:xfrm>
            <a:off x="7530969" y="-276446"/>
            <a:ext cx="4997412" cy="10549490"/>
          </a:xfrm>
          <a:custGeom>
            <a:avLst/>
            <a:gdLst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3785299 w 4997412"/>
              <a:gd name="connsiteY4" fmla="*/ 2283341 h 10549490"/>
              <a:gd name="connsiteX5" fmla="*/ 4997412 w 4997412"/>
              <a:gd name="connsiteY5" fmla="*/ 2765794 h 10549490"/>
              <a:gd name="connsiteX6" fmla="*/ 4997411 w 4997412"/>
              <a:gd name="connsiteY6" fmla="*/ 7691991 h 10549490"/>
              <a:gd name="connsiteX7" fmla="*/ 3785299 w 4997412"/>
              <a:gd name="connsiteY7" fmla="*/ 7202893 h 10549490"/>
              <a:gd name="connsiteX8" fmla="*/ 1259071 w 4997412"/>
              <a:gd name="connsiteY8" fmla="*/ 1240353 h 10549490"/>
              <a:gd name="connsiteX9" fmla="*/ 2471184 w 4997412"/>
              <a:gd name="connsiteY9" fmla="*/ 1694231 h 10549490"/>
              <a:gd name="connsiteX10" fmla="*/ 2471183 w 4997412"/>
              <a:gd name="connsiteY10" fmla="*/ 6620427 h 10549490"/>
              <a:gd name="connsiteX11" fmla="*/ 1259071 w 4997412"/>
              <a:gd name="connsiteY11" fmla="*/ 6145617 h 10549490"/>
              <a:gd name="connsiteX12" fmla="*/ 2513714 w 4997412"/>
              <a:gd name="connsiteY12" fmla="*/ 148522 h 10549490"/>
              <a:gd name="connsiteX13" fmla="*/ 3725827 w 4997412"/>
              <a:gd name="connsiteY13" fmla="*/ 616687 h 10549490"/>
              <a:gd name="connsiteX14" fmla="*/ 3725826 w 4997412"/>
              <a:gd name="connsiteY14" fmla="*/ 5542884 h 10549490"/>
              <a:gd name="connsiteX15" fmla="*/ 2513714 w 4997412"/>
              <a:gd name="connsiteY15" fmla="*/ 5082361 h 10549490"/>
              <a:gd name="connsiteX16" fmla="*/ 0 w 4997412"/>
              <a:gd name="connsiteY16" fmla="*/ 0 h 10549490"/>
              <a:gd name="connsiteX17" fmla="*/ 1212113 w 4997412"/>
              <a:gd name="connsiteY17" fmla="*/ 340242 h 10549490"/>
              <a:gd name="connsiteX18" fmla="*/ 1212112 w 4997412"/>
              <a:gd name="connsiteY18" fmla="*/ 5295013 h 10549490"/>
              <a:gd name="connsiteX19" fmla="*/ 0 w 4997412"/>
              <a:gd name="connsiteY19" fmla="*/ 4805915 h 10549490"/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2513714 w 4997412"/>
              <a:gd name="connsiteY4" fmla="*/ 5140840 h 10549490"/>
              <a:gd name="connsiteX5" fmla="*/ 3785299 w 4997412"/>
              <a:gd name="connsiteY5" fmla="*/ 2283341 h 10549490"/>
              <a:gd name="connsiteX6" fmla="*/ 4997412 w 4997412"/>
              <a:gd name="connsiteY6" fmla="*/ 2765794 h 10549490"/>
              <a:gd name="connsiteX7" fmla="*/ 4997411 w 4997412"/>
              <a:gd name="connsiteY7" fmla="*/ 7691991 h 10549490"/>
              <a:gd name="connsiteX8" fmla="*/ 3785299 w 4997412"/>
              <a:gd name="connsiteY8" fmla="*/ 7202893 h 10549490"/>
              <a:gd name="connsiteX9" fmla="*/ 3785299 w 4997412"/>
              <a:gd name="connsiteY9" fmla="*/ 2283341 h 10549490"/>
              <a:gd name="connsiteX10" fmla="*/ 1259071 w 4997412"/>
              <a:gd name="connsiteY10" fmla="*/ 1240353 h 10549490"/>
              <a:gd name="connsiteX11" fmla="*/ 2471184 w 4997412"/>
              <a:gd name="connsiteY11" fmla="*/ 1694231 h 10549490"/>
              <a:gd name="connsiteX12" fmla="*/ 2471183 w 4997412"/>
              <a:gd name="connsiteY12" fmla="*/ 6620427 h 10549490"/>
              <a:gd name="connsiteX13" fmla="*/ 1259071 w 4997412"/>
              <a:gd name="connsiteY13" fmla="*/ 6145617 h 10549490"/>
              <a:gd name="connsiteX14" fmla="*/ 1259071 w 4997412"/>
              <a:gd name="connsiteY14" fmla="*/ 1240353 h 10549490"/>
              <a:gd name="connsiteX15" fmla="*/ 2513714 w 4997412"/>
              <a:gd name="connsiteY15" fmla="*/ 148522 h 10549490"/>
              <a:gd name="connsiteX16" fmla="*/ 3725827 w 4997412"/>
              <a:gd name="connsiteY16" fmla="*/ 616687 h 10549490"/>
              <a:gd name="connsiteX17" fmla="*/ 3691960 w 4997412"/>
              <a:gd name="connsiteY17" fmla="*/ 5559817 h 10549490"/>
              <a:gd name="connsiteX18" fmla="*/ 2513714 w 4997412"/>
              <a:gd name="connsiteY18" fmla="*/ 5082361 h 10549490"/>
              <a:gd name="connsiteX19" fmla="*/ 2513714 w 4997412"/>
              <a:gd name="connsiteY19" fmla="*/ 148522 h 10549490"/>
              <a:gd name="connsiteX20" fmla="*/ 0 w 4997412"/>
              <a:gd name="connsiteY20" fmla="*/ 0 h 10549490"/>
              <a:gd name="connsiteX21" fmla="*/ 1212113 w 4997412"/>
              <a:gd name="connsiteY21" fmla="*/ 340242 h 10549490"/>
              <a:gd name="connsiteX22" fmla="*/ 1212112 w 4997412"/>
              <a:gd name="connsiteY22" fmla="*/ 5295013 h 10549490"/>
              <a:gd name="connsiteX23" fmla="*/ 0 w 4997412"/>
              <a:gd name="connsiteY23" fmla="*/ 4805915 h 10549490"/>
              <a:gd name="connsiteX24" fmla="*/ 0 w 4997412"/>
              <a:gd name="connsiteY24" fmla="*/ 0 h 10549490"/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2513714 w 4997412"/>
              <a:gd name="connsiteY4" fmla="*/ 5140840 h 10549490"/>
              <a:gd name="connsiteX5" fmla="*/ 3785299 w 4997412"/>
              <a:gd name="connsiteY5" fmla="*/ 2283341 h 10549490"/>
              <a:gd name="connsiteX6" fmla="*/ 4997412 w 4997412"/>
              <a:gd name="connsiteY6" fmla="*/ 2765794 h 10549490"/>
              <a:gd name="connsiteX7" fmla="*/ 4997411 w 4997412"/>
              <a:gd name="connsiteY7" fmla="*/ 7691991 h 10549490"/>
              <a:gd name="connsiteX8" fmla="*/ 3785299 w 4997412"/>
              <a:gd name="connsiteY8" fmla="*/ 7202893 h 10549490"/>
              <a:gd name="connsiteX9" fmla="*/ 3785299 w 4997412"/>
              <a:gd name="connsiteY9" fmla="*/ 2283341 h 10549490"/>
              <a:gd name="connsiteX10" fmla="*/ 1259071 w 4997412"/>
              <a:gd name="connsiteY10" fmla="*/ 1240353 h 10549490"/>
              <a:gd name="connsiteX11" fmla="*/ 2471184 w 4997412"/>
              <a:gd name="connsiteY11" fmla="*/ 1694231 h 10549490"/>
              <a:gd name="connsiteX12" fmla="*/ 2471183 w 4997412"/>
              <a:gd name="connsiteY12" fmla="*/ 6620427 h 10549490"/>
              <a:gd name="connsiteX13" fmla="*/ 1259071 w 4997412"/>
              <a:gd name="connsiteY13" fmla="*/ 6145617 h 10549490"/>
              <a:gd name="connsiteX14" fmla="*/ 1259071 w 4997412"/>
              <a:gd name="connsiteY14" fmla="*/ 1240353 h 10549490"/>
              <a:gd name="connsiteX15" fmla="*/ 2513714 w 4997412"/>
              <a:gd name="connsiteY15" fmla="*/ 148522 h 10549490"/>
              <a:gd name="connsiteX16" fmla="*/ 3725827 w 4997412"/>
              <a:gd name="connsiteY16" fmla="*/ 616687 h 10549490"/>
              <a:gd name="connsiteX17" fmla="*/ 3723805 w 4997412"/>
              <a:gd name="connsiteY17" fmla="*/ 5564367 h 10549490"/>
              <a:gd name="connsiteX18" fmla="*/ 2513714 w 4997412"/>
              <a:gd name="connsiteY18" fmla="*/ 5082361 h 10549490"/>
              <a:gd name="connsiteX19" fmla="*/ 2513714 w 4997412"/>
              <a:gd name="connsiteY19" fmla="*/ 148522 h 10549490"/>
              <a:gd name="connsiteX20" fmla="*/ 0 w 4997412"/>
              <a:gd name="connsiteY20" fmla="*/ 0 h 10549490"/>
              <a:gd name="connsiteX21" fmla="*/ 1212113 w 4997412"/>
              <a:gd name="connsiteY21" fmla="*/ 340242 h 10549490"/>
              <a:gd name="connsiteX22" fmla="*/ 1212112 w 4997412"/>
              <a:gd name="connsiteY22" fmla="*/ 5295013 h 10549490"/>
              <a:gd name="connsiteX23" fmla="*/ 0 w 4997412"/>
              <a:gd name="connsiteY23" fmla="*/ 4805915 h 10549490"/>
              <a:gd name="connsiteX24" fmla="*/ 0 w 4997412"/>
              <a:gd name="connsiteY24" fmla="*/ 0 h 105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97412" h="10549490">
                <a:moveTo>
                  <a:pt x="2513714" y="5140840"/>
                </a:moveTo>
                <a:lnTo>
                  <a:pt x="3725827" y="5623293"/>
                </a:lnTo>
                <a:cubicBezTo>
                  <a:pt x="3725827" y="7274884"/>
                  <a:pt x="3725826" y="8897899"/>
                  <a:pt x="3725826" y="10549490"/>
                </a:cubicBezTo>
                <a:lnTo>
                  <a:pt x="2513714" y="10060392"/>
                </a:lnTo>
                <a:lnTo>
                  <a:pt x="2513714" y="5140840"/>
                </a:lnTo>
                <a:close/>
                <a:moveTo>
                  <a:pt x="3785299" y="2283341"/>
                </a:moveTo>
                <a:lnTo>
                  <a:pt x="4997412" y="2765794"/>
                </a:lnTo>
                <a:cubicBezTo>
                  <a:pt x="4997412" y="4417385"/>
                  <a:pt x="4997411" y="6040400"/>
                  <a:pt x="4997411" y="7691991"/>
                </a:cubicBezTo>
                <a:lnTo>
                  <a:pt x="3785299" y="7202893"/>
                </a:lnTo>
                <a:lnTo>
                  <a:pt x="3785299" y="2283341"/>
                </a:lnTo>
                <a:close/>
                <a:moveTo>
                  <a:pt x="1259071" y="1240353"/>
                </a:moveTo>
                <a:lnTo>
                  <a:pt x="2471184" y="1694231"/>
                </a:lnTo>
                <a:cubicBezTo>
                  <a:pt x="2471184" y="3345821"/>
                  <a:pt x="2471183" y="4968836"/>
                  <a:pt x="2471183" y="6620427"/>
                </a:cubicBezTo>
                <a:lnTo>
                  <a:pt x="1259071" y="6145617"/>
                </a:lnTo>
                <a:lnTo>
                  <a:pt x="1259071" y="1240353"/>
                </a:lnTo>
                <a:close/>
                <a:moveTo>
                  <a:pt x="2513714" y="148522"/>
                </a:moveTo>
                <a:lnTo>
                  <a:pt x="3725827" y="616687"/>
                </a:lnTo>
                <a:cubicBezTo>
                  <a:pt x="3725827" y="2268279"/>
                  <a:pt x="3723805" y="3912776"/>
                  <a:pt x="3723805" y="5564367"/>
                </a:cubicBezTo>
                <a:cubicBezTo>
                  <a:pt x="3319768" y="5410859"/>
                  <a:pt x="2917751" y="5235869"/>
                  <a:pt x="2513714" y="5082361"/>
                </a:cubicBezTo>
                <a:lnTo>
                  <a:pt x="2513714" y="148522"/>
                </a:lnTo>
                <a:close/>
                <a:moveTo>
                  <a:pt x="0" y="0"/>
                </a:moveTo>
                <a:lnTo>
                  <a:pt x="1212113" y="340242"/>
                </a:lnTo>
                <a:cubicBezTo>
                  <a:pt x="1212113" y="1991833"/>
                  <a:pt x="1212112" y="3643422"/>
                  <a:pt x="1212112" y="5295013"/>
                </a:cubicBezTo>
                <a:lnTo>
                  <a:pt x="0" y="48059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762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64170" y="2373252"/>
            <a:ext cx="5800056" cy="1956516"/>
            <a:chOff x="488091" y="2289492"/>
            <a:chExt cx="6296667" cy="2124036"/>
          </a:xfrm>
        </p:grpSpPr>
        <p:pic>
          <p:nvPicPr>
            <p:cNvPr id="8" name="Picture 7" descr="Travelers_WHITE-01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091" y="2289492"/>
              <a:ext cx="6260730" cy="1577106"/>
            </a:xfrm>
            <a:prstGeom prst="rect">
              <a:avLst/>
            </a:prstGeom>
            <a:effectLst>
              <a:outerShdw blurRad="63500" dist="63500" dir="2700000" algn="tl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162" y="3755322"/>
              <a:ext cx="6189596" cy="658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26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ED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904" y="-276446"/>
            <a:ext cx="1244731" cy="5394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569" y="968154"/>
            <a:ext cx="1244731" cy="5483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075" y="-136746"/>
            <a:ext cx="1244731" cy="8023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350" y="1984154"/>
            <a:ext cx="1244731" cy="5483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cxnSp>
        <p:nvCxnSpPr>
          <p:cNvPr id="6" name="Straight Connector 5"/>
          <p:cNvCxnSpPr/>
          <p:nvPr userDrawn="1"/>
        </p:nvCxnSpPr>
        <p:spPr>
          <a:xfrm>
            <a:off x="7435382" y="0"/>
            <a:ext cx="0" cy="6858000"/>
          </a:xfrm>
          <a:prstGeom prst="line">
            <a:avLst/>
          </a:prstGeom>
          <a:ln w="38100">
            <a:solidFill>
              <a:srgbClr val="FB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ravelers_WHITE-01.pn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70" y="2373252"/>
            <a:ext cx="5766953" cy="145272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9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4AE36-8E20-1740-9881-4F7FC1401E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552D7-0FB5-FC49-A889-743D9DCCB2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8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6" y="0"/>
            <a:ext cx="12192305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938773" y="1960695"/>
            <a:ext cx="103632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38773" y="3542607"/>
            <a:ext cx="926592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4550735" y="1509823"/>
            <a:ext cx="7166604" cy="49544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50733" y="365125"/>
            <a:ext cx="7166605" cy="963649"/>
          </a:xfrm>
        </p:spPr>
        <p:txBody>
          <a:bodyPr anchor="ctr">
            <a:normAutofit/>
          </a:bodyPr>
          <a:lstStyle>
            <a:lvl1pPr>
              <a:defRPr sz="2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378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5978482" y="1509823"/>
            <a:ext cx="5857918" cy="49544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978480" y="365125"/>
            <a:ext cx="5857919" cy="963649"/>
          </a:xfrm>
        </p:spPr>
        <p:txBody>
          <a:bodyPr anchor="ctr">
            <a:normAutofit/>
          </a:bodyPr>
          <a:lstStyle>
            <a:lvl1pPr>
              <a:defRPr sz="2800" b="1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508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823283" y="3720916"/>
            <a:ext cx="6156075" cy="48063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>
                <a:solidFill>
                  <a:srgbClr val="FFC000"/>
                </a:solidFill>
              </a:defRPr>
            </a:lvl1pPr>
          </a:lstStyle>
          <a:p>
            <a:pPr marL="0" lvl="0" indent="0">
              <a:lnSpc>
                <a:spcPts val="26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5823283" y="3079935"/>
            <a:ext cx="6156075" cy="69813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839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01083" y="3778066"/>
            <a:ext cx="6972553" cy="48063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083" y="3079935"/>
            <a:ext cx="6972553" cy="69813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904" y="-276446"/>
            <a:ext cx="1244731" cy="5394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569" y="968154"/>
            <a:ext cx="1244731" cy="5483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5075" y="-136746"/>
            <a:ext cx="1244731" cy="8023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6350" y="1984154"/>
            <a:ext cx="1244731" cy="54834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435382" y="0"/>
            <a:ext cx="0" cy="6858000"/>
          </a:xfrm>
          <a:prstGeom prst="line">
            <a:avLst/>
          </a:prstGeom>
          <a:ln w="38100">
            <a:solidFill>
              <a:srgbClr val="FB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3385" y="3778066"/>
            <a:ext cx="6991815" cy="48063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385" y="3079935"/>
            <a:ext cx="6991815" cy="69813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/>
          <p:nvPr userDrawn="1"/>
        </p:nvSpPr>
        <p:spPr>
          <a:xfrm>
            <a:off x="7530969" y="-276446"/>
            <a:ext cx="4997412" cy="10549490"/>
          </a:xfrm>
          <a:custGeom>
            <a:avLst/>
            <a:gdLst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3785299 w 4997412"/>
              <a:gd name="connsiteY4" fmla="*/ 2283341 h 10549490"/>
              <a:gd name="connsiteX5" fmla="*/ 4997412 w 4997412"/>
              <a:gd name="connsiteY5" fmla="*/ 2765794 h 10549490"/>
              <a:gd name="connsiteX6" fmla="*/ 4997411 w 4997412"/>
              <a:gd name="connsiteY6" fmla="*/ 7691991 h 10549490"/>
              <a:gd name="connsiteX7" fmla="*/ 3785299 w 4997412"/>
              <a:gd name="connsiteY7" fmla="*/ 7202893 h 10549490"/>
              <a:gd name="connsiteX8" fmla="*/ 1259071 w 4997412"/>
              <a:gd name="connsiteY8" fmla="*/ 1240353 h 10549490"/>
              <a:gd name="connsiteX9" fmla="*/ 2471184 w 4997412"/>
              <a:gd name="connsiteY9" fmla="*/ 1694231 h 10549490"/>
              <a:gd name="connsiteX10" fmla="*/ 2471183 w 4997412"/>
              <a:gd name="connsiteY10" fmla="*/ 6620427 h 10549490"/>
              <a:gd name="connsiteX11" fmla="*/ 1259071 w 4997412"/>
              <a:gd name="connsiteY11" fmla="*/ 6145617 h 10549490"/>
              <a:gd name="connsiteX12" fmla="*/ 2513714 w 4997412"/>
              <a:gd name="connsiteY12" fmla="*/ 148522 h 10549490"/>
              <a:gd name="connsiteX13" fmla="*/ 3725827 w 4997412"/>
              <a:gd name="connsiteY13" fmla="*/ 616687 h 10549490"/>
              <a:gd name="connsiteX14" fmla="*/ 3725826 w 4997412"/>
              <a:gd name="connsiteY14" fmla="*/ 5542884 h 10549490"/>
              <a:gd name="connsiteX15" fmla="*/ 2513714 w 4997412"/>
              <a:gd name="connsiteY15" fmla="*/ 5082361 h 10549490"/>
              <a:gd name="connsiteX16" fmla="*/ 0 w 4997412"/>
              <a:gd name="connsiteY16" fmla="*/ 0 h 10549490"/>
              <a:gd name="connsiteX17" fmla="*/ 1212113 w 4997412"/>
              <a:gd name="connsiteY17" fmla="*/ 340242 h 10549490"/>
              <a:gd name="connsiteX18" fmla="*/ 1212112 w 4997412"/>
              <a:gd name="connsiteY18" fmla="*/ 5295013 h 10549490"/>
              <a:gd name="connsiteX19" fmla="*/ 0 w 4997412"/>
              <a:gd name="connsiteY19" fmla="*/ 4805915 h 10549490"/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2513714 w 4997412"/>
              <a:gd name="connsiteY4" fmla="*/ 5140840 h 10549490"/>
              <a:gd name="connsiteX5" fmla="*/ 3785299 w 4997412"/>
              <a:gd name="connsiteY5" fmla="*/ 2283341 h 10549490"/>
              <a:gd name="connsiteX6" fmla="*/ 4997412 w 4997412"/>
              <a:gd name="connsiteY6" fmla="*/ 2765794 h 10549490"/>
              <a:gd name="connsiteX7" fmla="*/ 4997411 w 4997412"/>
              <a:gd name="connsiteY7" fmla="*/ 7691991 h 10549490"/>
              <a:gd name="connsiteX8" fmla="*/ 3785299 w 4997412"/>
              <a:gd name="connsiteY8" fmla="*/ 7202893 h 10549490"/>
              <a:gd name="connsiteX9" fmla="*/ 3785299 w 4997412"/>
              <a:gd name="connsiteY9" fmla="*/ 2283341 h 10549490"/>
              <a:gd name="connsiteX10" fmla="*/ 1259071 w 4997412"/>
              <a:gd name="connsiteY10" fmla="*/ 1240353 h 10549490"/>
              <a:gd name="connsiteX11" fmla="*/ 2471184 w 4997412"/>
              <a:gd name="connsiteY11" fmla="*/ 1694231 h 10549490"/>
              <a:gd name="connsiteX12" fmla="*/ 2471183 w 4997412"/>
              <a:gd name="connsiteY12" fmla="*/ 6620427 h 10549490"/>
              <a:gd name="connsiteX13" fmla="*/ 1259071 w 4997412"/>
              <a:gd name="connsiteY13" fmla="*/ 6145617 h 10549490"/>
              <a:gd name="connsiteX14" fmla="*/ 1259071 w 4997412"/>
              <a:gd name="connsiteY14" fmla="*/ 1240353 h 10549490"/>
              <a:gd name="connsiteX15" fmla="*/ 2513714 w 4997412"/>
              <a:gd name="connsiteY15" fmla="*/ 148522 h 10549490"/>
              <a:gd name="connsiteX16" fmla="*/ 3725827 w 4997412"/>
              <a:gd name="connsiteY16" fmla="*/ 616687 h 10549490"/>
              <a:gd name="connsiteX17" fmla="*/ 3691960 w 4997412"/>
              <a:gd name="connsiteY17" fmla="*/ 5559817 h 10549490"/>
              <a:gd name="connsiteX18" fmla="*/ 2513714 w 4997412"/>
              <a:gd name="connsiteY18" fmla="*/ 5082361 h 10549490"/>
              <a:gd name="connsiteX19" fmla="*/ 2513714 w 4997412"/>
              <a:gd name="connsiteY19" fmla="*/ 148522 h 10549490"/>
              <a:gd name="connsiteX20" fmla="*/ 0 w 4997412"/>
              <a:gd name="connsiteY20" fmla="*/ 0 h 10549490"/>
              <a:gd name="connsiteX21" fmla="*/ 1212113 w 4997412"/>
              <a:gd name="connsiteY21" fmla="*/ 340242 h 10549490"/>
              <a:gd name="connsiteX22" fmla="*/ 1212112 w 4997412"/>
              <a:gd name="connsiteY22" fmla="*/ 5295013 h 10549490"/>
              <a:gd name="connsiteX23" fmla="*/ 0 w 4997412"/>
              <a:gd name="connsiteY23" fmla="*/ 4805915 h 10549490"/>
              <a:gd name="connsiteX24" fmla="*/ 0 w 4997412"/>
              <a:gd name="connsiteY24" fmla="*/ 0 h 10549490"/>
              <a:gd name="connsiteX0" fmla="*/ 2513714 w 4997412"/>
              <a:gd name="connsiteY0" fmla="*/ 5140840 h 10549490"/>
              <a:gd name="connsiteX1" fmla="*/ 3725827 w 4997412"/>
              <a:gd name="connsiteY1" fmla="*/ 5623293 h 10549490"/>
              <a:gd name="connsiteX2" fmla="*/ 3725826 w 4997412"/>
              <a:gd name="connsiteY2" fmla="*/ 10549490 h 10549490"/>
              <a:gd name="connsiteX3" fmla="*/ 2513714 w 4997412"/>
              <a:gd name="connsiteY3" fmla="*/ 10060392 h 10549490"/>
              <a:gd name="connsiteX4" fmla="*/ 2513714 w 4997412"/>
              <a:gd name="connsiteY4" fmla="*/ 5140840 h 10549490"/>
              <a:gd name="connsiteX5" fmla="*/ 3785299 w 4997412"/>
              <a:gd name="connsiteY5" fmla="*/ 2283341 h 10549490"/>
              <a:gd name="connsiteX6" fmla="*/ 4997412 w 4997412"/>
              <a:gd name="connsiteY6" fmla="*/ 2765794 h 10549490"/>
              <a:gd name="connsiteX7" fmla="*/ 4997411 w 4997412"/>
              <a:gd name="connsiteY7" fmla="*/ 7691991 h 10549490"/>
              <a:gd name="connsiteX8" fmla="*/ 3785299 w 4997412"/>
              <a:gd name="connsiteY8" fmla="*/ 7202893 h 10549490"/>
              <a:gd name="connsiteX9" fmla="*/ 3785299 w 4997412"/>
              <a:gd name="connsiteY9" fmla="*/ 2283341 h 10549490"/>
              <a:gd name="connsiteX10" fmla="*/ 1259071 w 4997412"/>
              <a:gd name="connsiteY10" fmla="*/ 1240353 h 10549490"/>
              <a:gd name="connsiteX11" fmla="*/ 2471184 w 4997412"/>
              <a:gd name="connsiteY11" fmla="*/ 1694231 h 10549490"/>
              <a:gd name="connsiteX12" fmla="*/ 2471183 w 4997412"/>
              <a:gd name="connsiteY12" fmla="*/ 6620427 h 10549490"/>
              <a:gd name="connsiteX13" fmla="*/ 1259071 w 4997412"/>
              <a:gd name="connsiteY13" fmla="*/ 6145617 h 10549490"/>
              <a:gd name="connsiteX14" fmla="*/ 1259071 w 4997412"/>
              <a:gd name="connsiteY14" fmla="*/ 1240353 h 10549490"/>
              <a:gd name="connsiteX15" fmla="*/ 2513714 w 4997412"/>
              <a:gd name="connsiteY15" fmla="*/ 148522 h 10549490"/>
              <a:gd name="connsiteX16" fmla="*/ 3725827 w 4997412"/>
              <a:gd name="connsiteY16" fmla="*/ 616687 h 10549490"/>
              <a:gd name="connsiteX17" fmla="*/ 3723805 w 4997412"/>
              <a:gd name="connsiteY17" fmla="*/ 5564367 h 10549490"/>
              <a:gd name="connsiteX18" fmla="*/ 2513714 w 4997412"/>
              <a:gd name="connsiteY18" fmla="*/ 5082361 h 10549490"/>
              <a:gd name="connsiteX19" fmla="*/ 2513714 w 4997412"/>
              <a:gd name="connsiteY19" fmla="*/ 148522 h 10549490"/>
              <a:gd name="connsiteX20" fmla="*/ 0 w 4997412"/>
              <a:gd name="connsiteY20" fmla="*/ 0 h 10549490"/>
              <a:gd name="connsiteX21" fmla="*/ 1212113 w 4997412"/>
              <a:gd name="connsiteY21" fmla="*/ 340242 h 10549490"/>
              <a:gd name="connsiteX22" fmla="*/ 1212112 w 4997412"/>
              <a:gd name="connsiteY22" fmla="*/ 5295013 h 10549490"/>
              <a:gd name="connsiteX23" fmla="*/ 0 w 4997412"/>
              <a:gd name="connsiteY23" fmla="*/ 4805915 h 10549490"/>
              <a:gd name="connsiteX24" fmla="*/ 0 w 4997412"/>
              <a:gd name="connsiteY24" fmla="*/ 0 h 105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97412" h="10549490">
                <a:moveTo>
                  <a:pt x="2513714" y="5140840"/>
                </a:moveTo>
                <a:lnTo>
                  <a:pt x="3725827" y="5623293"/>
                </a:lnTo>
                <a:cubicBezTo>
                  <a:pt x="3725827" y="7274884"/>
                  <a:pt x="3725826" y="8897899"/>
                  <a:pt x="3725826" y="10549490"/>
                </a:cubicBezTo>
                <a:lnTo>
                  <a:pt x="2513714" y="10060392"/>
                </a:lnTo>
                <a:lnTo>
                  <a:pt x="2513714" y="5140840"/>
                </a:lnTo>
                <a:close/>
                <a:moveTo>
                  <a:pt x="3785299" y="2283341"/>
                </a:moveTo>
                <a:lnTo>
                  <a:pt x="4997412" y="2765794"/>
                </a:lnTo>
                <a:cubicBezTo>
                  <a:pt x="4997412" y="4417385"/>
                  <a:pt x="4997411" y="6040400"/>
                  <a:pt x="4997411" y="7691991"/>
                </a:cubicBezTo>
                <a:lnTo>
                  <a:pt x="3785299" y="7202893"/>
                </a:lnTo>
                <a:lnTo>
                  <a:pt x="3785299" y="2283341"/>
                </a:lnTo>
                <a:close/>
                <a:moveTo>
                  <a:pt x="1259071" y="1240353"/>
                </a:moveTo>
                <a:lnTo>
                  <a:pt x="2471184" y="1694231"/>
                </a:lnTo>
                <a:cubicBezTo>
                  <a:pt x="2471184" y="3345821"/>
                  <a:pt x="2471183" y="4968836"/>
                  <a:pt x="2471183" y="6620427"/>
                </a:cubicBezTo>
                <a:lnTo>
                  <a:pt x="1259071" y="6145617"/>
                </a:lnTo>
                <a:lnTo>
                  <a:pt x="1259071" y="1240353"/>
                </a:lnTo>
                <a:close/>
                <a:moveTo>
                  <a:pt x="2513714" y="148522"/>
                </a:moveTo>
                <a:lnTo>
                  <a:pt x="3725827" y="616687"/>
                </a:lnTo>
                <a:cubicBezTo>
                  <a:pt x="3725827" y="2268279"/>
                  <a:pt x="3723805" y="3912776"/>
                  <a:pt x="3723805" y="5564367"/>
                </a:cubicBezTo>
                <a:cubicBezTo>
                  <a:pt x="3319768" y="5410859"/>
                  <a:pt x="2917751" y="5235869"/>
                  <a:pt x="2513714" y="5082361"/>
                </a:cubicBezTo>
                <a:lnTo>
                  <a:pt x="2513714" y="148522"/>
                </a:lnTo>
                <a:close/>
                <a:moveTo>
                  <a:pt x="0" y="0"/>
                </a:moveTo>
                <a:lnTo>
                  <a:pt x="1212113" y="340242"/>
                </a:lnTo>
                <a:cubicBezTo>
                  <a:pt x="1212113" y="1991833"/>
                  <a:pt x="1212112" y="3643422"/>
                  <a:pt x="1212112" y="5295013"/>
                </a:cubicBezTo>
                <a:lnTo>
                  <a:pt x="0" y="48059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435382" y="0"/>
            <a:ext cx="0" cy="6858000"/>
          </a:xfrm>
          <a:prstGeom prst="line">
            <a:avLst/>
          </a:prstGeom>
          <a:ln w="38100">
            <a:solidFill>
              <a:srgbClr val="FB3D3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42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203158"/>
          </a:xfrm>
          <a:prstGeom prst="rect">
            <a:avLst/>
          </a:prstGeom>
          <a:gradFill flip="none" rotWithShape="1">
            <a:gsLst>
              <a:gs pos="0">
                <a:srgbClr val="B0B7BC"/>
              </a:gs>
              <a:gs pos="94000">
                <a:srgbClr val="B0B7B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67393" y="1428381"/>
            <a:ext cx="10966913" cy="514228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D32F37"/>
              </a:buClr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7393" y="241485"/>
            <a:ext cx="10966913" cy="69813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37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B92A-859E-7E45-A416-D705DD1F30C5}" type="datetime1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187A8-50A1-2A4C-ADB2-BEFC2B6264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18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7982-D4C9-4735-87F8-16F545324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DAEE1-7E55-4BD0-A6DF-70E6A6A9E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09DB4-FFB8-43D3-8FE1-90E0136B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31CA1-EE6C-4E6D-8C13-0F3802E4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70B13-8999-45D9-89E6-660D7B7D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01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B866-1511-4C5C-BB6B-0E5F0ACE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4F7D4-B161-4690-9481-4D08CBDFB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A5CED-3CCF-4716-9565-F959FDCB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00C3C-F9F3-439D-8ECB-08C138FD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8CE1-308A-4257-B655-289F5500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92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E1A5-B187-4496-8579-68EE3DE4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B980F-6338-4CF9-AC6E-7AD73970B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BC303-71C8-4040-AE7C-EB0C52EA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D9EA6-4E29-476F-9537-9BD9FDD57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C150E-EBC4-4A5A-9282-5A1A41F1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7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103632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926592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ight Triangle 7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7540800" y="2224800"/>
            <a:ext cx="4651200" cy="46332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0" y="2404648"/>
            <a:ext cx="344424" cy="344424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8C61-BD55-408E-A883-6426CCCE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08F6-9826-44BD-AA73-9CA4FEE72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8C799-EA63-4D00-9F8A-7FC1449CE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D204A-55CE-44E7-AEBC-FA8B2E38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6A746-BFFC-4A2B-ABED-11208A3D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8E3E4-F021-4B89-8157-D986D978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56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F25A-5751-496F-A07B-69504EFC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FBE41-70F9-405F-9E41-9437ED4F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97E20-BCC2-4E08-9881-82DF7EF8A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451EA-744E-4C15-9782-5A469676C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926C0-602E-4126-AC0F-FC060381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FADFC-E555-43ED-92B5-58FA3E06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FE9C03-CD24-42F0-B4D9-2E00F797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D24CC-3E8F-41A9-81CA-61ABA28D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7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DC27-2203-4E6E-93C7-33048EA5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578E9-98E9-4C68-9F5C-B414A20D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FE45-7199-443A-B72F-177E2299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3D9F0-CA10-4F3D-8114-9DF2999E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37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1850E4-19A7-47B8-8C21-D0105164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C45E9-B9B8-4131-8AA6-12FA8231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20ECF-9DE7-4616-B301-E42E280F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9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40E4-5EC8-4C2B-819E-C32AACCB1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F2B0-9C53-44A2-9F58-F1FB27779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6763C-148F-49AF-9465-9FFEFB336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5913B-23B1-49A9-92AF-9DD416C1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7F1B9-DAF3-4A61-AF41-70D0C94F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DD017-7746-4229-A0AE-4307E366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1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6C60-051E-462E-A713-F9F08B69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58C6B-8DD5-43F7-A232-F537133F3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A3D21-7173-4C7A-8D29-B1D945FEA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2AC44-2900-4044-B012-55795BE8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43662-FBB3-44F6-9324-D264E8F1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8B4D-D179-4CC6-B2EF-01AAE5F3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9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32AE-597F-4EF4-9A8A-0F1E2595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F1E64-1E86-4024-A228-E260CA7D6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E0268-6AD4-4C33-8B1E-61685550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427F7-D1B0-4CB3-B4DF-3E9293CD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18B36-2327-43FE-A7ED-0099761B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21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4ACE7-D473-4766-87A5-879BE3A3F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91F81-93AE-453C-9FE8-FC615B5E9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EEA1E-222D-49A2-8754-8D808B3B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503C1-4BB8-4753-BFF4-A9FC091A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EEF1D-C209-4307-BD68-560DFE630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4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7498080" y="2164080"/>
            <a:ext cx="4023360" cy="536448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7498080" y="2164080"/>
            <a:ext cx="4023360" cy="536448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32327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883664"/>
            <a:ext cx="112776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1" y="1657349"/>
            <a:ext cx="11290299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469906" y="2377442"/>
            <a:ext cx="11290300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28600"/>
            <a:ext cx="11277600" cy="95097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94" y="1188722"/>
            <a:ext cx="11272012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469902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224120" y="1657349"/>
            <a:ext cx="5537557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476257" y="2377440"/>
            <a:ext cx="5530849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6225116" y="2378075"/>
            <a:ext cx="5535168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03936" y="6293756"/>
            <a:ext cx="10241280" cy="41501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11493500" y="6662377"/>
            <a:ext cx="58420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31311"/>
            <a:ext cx="112776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75488" y="1883664"/>
            <a:ext cx="112776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ight Triangle 6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54" r:id="rId4"/>
    <p:sldLayoutId id="2147483664" r:id="rId5"/>
    <p:sldLayoutId id="2147483650" r:id="rId6"/>
    <p:sldLayoutId id="2147483665" r:id="rId7"/>
    <p:sldLayoutId id="2147483655" r:id="rId8"/>
    <p:sldLayoutId id="2147483656" r:id="rId9"/>
    <p:sldLayoutId id="2147483658" r:id="rId10"/>
    <p:sldLayoutId id="2147483659" r:id="rId11"/>
    <p:sldLayoutId id="2147483657" r:id="rId12"/>
    <p:sldLayoutId id="2147483669" r:id="rId13"/>
    <p:sldLayoutId id="2147483670" r:id="rId14"/>
    <p:sldLayoutId id="2147483707" r:id="rId15"/>
  </p:sldLayoutIdLst>
  <p:txStyles>
    <p:titleStyle>
      <a:lvl1pPr algn="l" defTabSz="914377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1" indent="-292601" algn="l" defTabSz="914377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1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697" indent="-219451" algn="l" defTabSz="914377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291" indent="-173732" algn="l" defTabSz="914377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4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74" y="6309574"/>
            <a:ext cx="1126894" cy="228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229" y="332470"/>
            <a:ext cx="10994571" cy="85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229" y="1523547"/>
            <a:ext cx="109945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2281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FA74AE36-8E20-1740-9881-4F7FC1401E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82662" y="6413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564" y="6413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CFF552D7-0FB5-FC49-A889-743D9DCCB2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2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effectLst>
            <a:outerShdw blurRad="76200" dist="63500" dir="2700000" algn="tl" rotWithShape="0">
              <a:prstClr val="black">
                <a:alpha val="45000"/>
              </a:prstClr>
            </a:outerShdw>
          </a:effectLst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32F37"/>
        </a:buClr>
        <a:buFont typeface="Arial"/>
        <a:buChar char="•"/>
        <a:defRPr sz="24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32F37"/>
        </a:buClr>
        <a:buFont typeface="Arial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32F37"/>
        </a:buClr>
        <a:buFont typeface="Arial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32F37"/>
        </a:buClr>
        <a:buFont typeface="Arial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32F37"/>
        </a:buClr>
        <a:buFont typeface="Arial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BF871-677F-4286-BB77-6442EF13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3E073-3258-4A95-B62C-B1C110943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FF97B-9D44-434D-87FA-65608C914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12254-7CDD-47EA-864B-446B611223C7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60AC-EAD3-4AD5-876C-CD5668FBC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57CEF-98F5-45B8-B77A-BE5EC80D1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809B1-CD09-4966-8E3B-7018A7FD5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sabilityin.org/what-we-do/autism-employer-roundtable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careers.travelers.com/militar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roadtripnation.com/roadtrip/insuranc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insurance.shareyourroad.com/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ers.com/about-travelers/edge1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hyperlink" Target="http://www.bls.gov/" TargetMode="External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hyperlink" Target="http://www.insuremypath.org/" TargetMode="External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19.png"/><Relationship Id="rId10" Type="http://schemas.openxmlformats.org/officeDocument/2006/relationships/image" Target="../media/image25.jpg"/><Relationship Id="rId4" Type="http://schemas.openxmlformats.org/officeDocument/2006/relationships/image" Target="../media/image20.jpeg"/><Relationship Id="rId9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hyperlink" Target="mailto:JamesB@iii.org" TargetMode="External"/><Relationship Id="rId4" Type="http://schemas.openxmlformats.org/officeDocument/2006/relationships/hyperlink" Target="mailto:MT@TortCommunication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FD7E8F-308E-4D87-964C-FF13B1821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2" r="607" b="25822"/>
          <a:stretch/>
        </p:blipFill>
        <p:spPr>
          <a:xfrm>
            <a:off x="-1" y="-10800"/>
            <a:ext cx="12192000" cy="68796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676273" y="2670975"/>
            <a:ext cx="10839450" cy="1025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337D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I.I.I./ICM Presents Recruitment and Retention: </a:t>
            </a:r>
            <a:br>
              <a:rPr lang="en-US" sz="3600" dirty="0">
                <a:solidFill>
                  <a:srgbClr val="337DB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337D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and Paths Not Taken</a:t>
            </a:r>
            <a:endParaRPr lang="en-US" sz="3600" b="1" dirty="0">
              <a:solidFill>
                <a:srgbClr val="337D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676273" y="4078417"/>
            <a:ext cx="3967425" cy="1025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F72AD"/>
                </a:solidFill>
              </a:rPr>
              <a:t>February 20, 2019</a:t>
            </a:r>
            <a:br>
              <a:rPr lang="en-US" sz="2800" dirty="0">
                <a:solidFill>
                  <a:srgbClr val="2F72AD"/>
                </a:solidFill>
              </a:rPr>
            </a:br>
            <a:r>
              <a:rPr lang="en-US" sz="2800" dirty="0">
                <a:solidFill>
                  <a:srgbClr val="2F72AD"/>
                </a:solidFill>
              </a:rPr>
              <a:t>12:00 p.m. EST</a:t>
            </a:r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0E775-96B2-8642-B9F8-555E8225C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5" y="417291"/>
            <a:ext cx="352256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2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Keys to approaching Talent: Lessons learned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98052-2327-45DC-B2FE-C7766DD7DB36}"/>
              </a:ext>
            </a:extLst>
          </p:cNvPr>
          <p:cNvSpPr/>
          <p:nvPr/>
        </p:nvSpPr>
        <p:spPr>
          <a:xfrm>
            <a:off x="522086" y="1377901"/>
            <a:ext cx="10668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benefit of a talent “shortage”?  New avenues of Talent!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51B41-784A-4A70-9B17-1905E981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5" y="1833334"/>
            <a:ext cx="5474184" cy="1805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A77D4A-A10F-4CF3-A6FB-0DAFF5BE8FA1}"/>
              </a:ext>
            </a:extLst>
          </p:cNvPr>
          <p:cNvSpPr/>
          <p:nvPr/>
        </p:nvSpPr>
        <p:spPr>
          <a:xfrm>
            <a:off x="1082378" y="3910616"/>
            <a:ext cx="3799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https://careers.travelers.com/military/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C76E7-5891-4DE2-ADDE-8B9ED95DA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588" y="4483743"/>
            <a:ext cx="2895337" cy="119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DD952-CC60-459D-BF79-E10EEA8D5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3521" y="797573"/>
            <a:ext cx="3891303" cy="802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E8F070-0D7E-4567-8AF7-AF5A1D072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586" y="1790396"/>
            <a:ext cx="5588249" cy="4412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E9697F-9708-4992-8FB3-C1CB2A1FD239}"/>
              </a:ext>
            </a:extLst>
          </p:cNvPr>
          <p:cNvSpPr/>
          <p:nvPr/>
        </p:nvSpPr>
        <p:spPr>
          <a:xfrm>
            <a:off x="6543081" y="61995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https://disabilityin.org/what-we-do/autism-employer-roundtable/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255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Roadtrip Nation </a:t>
            </a:r>
            <a:r>
              <a:rPr lang="en-US" dirty="0"/>
              <a:t>– Risk &amp; Reward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E527A-FEC1-419F-865B-3A8C3B1E35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926" y="3805036"/>
            <a:ext cx="5166147" cy="27036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07BB3D-8BFD-4AF7-B4D2-2A1F12EBF768}"/>
              </a:ext>
            </a:extLst>
          </p:cNvPr>
          <p:cNvSpPr/>
          <p:nvPr/>
        </p:nvSpPr>
        <p:spPr>
          <a:xfrm>
            <a:off x="570271" y="1191988"/>
            <a:ext cx="10994570" cy="310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Travelers sponsorship of Roadtrip 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Risk &amp; Reward documentary on Public Television and Roadtripnation.com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Insurance Share Your Road Hub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and High School Curriculum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Branding and Partnerships opportunities with industry peers and colleges/universities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EBCA8-6024-46CF-8C70-07A24A9B5733}"/>
              </a:ext>
            </a:extLst>
          </p:cNvPr>
          <p:cNvSpPr/>
          <p:nvPr/>
        </p:nvSpPr>
        <p:spPr>
          <a:xfrm>
            <a:off x="3699575" y="3202238"/>
            <a:ext cx="4868640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https://roadtripnation.com/roadtrip/insurance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819285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49" y="332470"/>
            <a:ext cx="10994571" cy="85951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Insurance Share Your Road Hub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66" y="1322400"/>
            <a:ext cx="4702614" cy="4449417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684555" y="1322400"/>
            <a:ext cx="6121496" cy="50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F4B9AA-ABAB-4B5E-A02C-5D2CCE9E5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639" y="1722533"/>
            <a:ext cx="4828891" cy="297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1261A-0D5F-4AF2-A1D5-81E477D39674}"/>
              </a:ext>
            </a:extLst>
          </p:cNvPr>
          <p:cNvSpPr/>
          <p:nvPr/>
        </p:nvSpPr>
        <p:spPr>
          <a:xfrm>
            <a:off x="6681158" y="1022562"/>
            <a:ext cx="4528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https://insurance.shareyourroad.com/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3981C-7539-4341-B769-21D8471C831C}"/>
              </a:ext>
            </a:extLst>
          </p:cNvPr>
          <p:cNvSpPr/>
          <p:nvPr/>
        </p:nvSpPr>
        <p:spPr>
          <a:xfrm>
            <a:off x="5928372" y="5171248"/>
            <a:ext cx="603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invite you to Share Your Road!</a:t>
            </a:r>
          </a:p>
        </p:txBody>
      </p:sp>
    </p:spTree>
    <p:extLst>
      <p:ext uri="{BB962C8B-B14F-4D97-AF65-F5344CB8AC3E}">
        <p14:creationId xmlns:p14="http://schemas.microsoft.com/office/powerpoint/2010/main" val="229098948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Travelers EDGE</a:t>
            </a:r>
            <a:r>
              <a:rPr lang="en-US" baseline="30000" dirty="0">
                <a:solidFill>
                  <a:srgbClr val="FFC000"/>
                </a:solidFill>
              </a:rPr>
              <a:t>®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700" dirty="0"/>
              <a:t>Empowering Dreams for Graduation &amp; Employment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-475905" y="3595139"/>
            <a:ext cx="1203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at: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https://www.travelers.com/about-travelers/edge10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98052-2327-45DC-B2FE-C7766DD7DB36}"/>
              </a:ext>
            </a:extLst>
          </p:cNvPr>
          <p:cNvSpPr/>
          <p:nvPr/>
        </p:nvSpPr>
        <p:spPr>
          <a:xfrm>
            <a:off x="522086" y="1377901"/>
            <a:ext cx="10668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the number of underrepresented individuals who complete a bachelor’s degree and are prepared for a career at Travelers or in the Insurance &amp; Financial Services industry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Goals</a:t>
            </a:r>
            <a:r>
              <a: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the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pipeline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college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students from underrepresented communities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graduate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college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awareness of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careers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Travelers and in insurance &amp; financial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D05B1-738E-4449-9F02-19E47D4513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875" y="4235197"/>
            <a:ext cx="3958025" cy="22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016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8773" y="1169387"/>
            <a:ext cx="7589765" cy="2022221"/>
          </a:xfrm>
        </p:spPr>
        <p:txBody>
          <a:bodyPr/>
          <a:lstStyle/>
          <a:p>
            <a:r>
              <a:rPr lang="en-US" sz="3200" dirty="0"/>
              <a:t>Dr. Steven Weisbart, CLU</a:t>
            </a:r>
            <a:br>
              <a:rPr lang="en-US" sz="3200" dirty="0"/>
            </a:br>
            <a:r>
              <a:rPr lang="en-US" sz="3200" dirty="0"/>
              <a:t>Insurance Information Institute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48CC3-7402-4878-B5F0-DAAEBC3C8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8" t="4634" r="9001" b="28389"/>
          <a:stretch/>
        </p:blipFill>
        <p:spPr>
          <a:xfrm>
            <a:off x="938771" y="3498574"/>
            <a:ext cx="1975104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9110BE-F5DF-AA42-B939-D7FD093E0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6005926"/>
            <a:ext cx="3149740" cy="7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269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CED5C89-466D-449E-9E39-F19F6BF112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31775"/>
            <a:ext cx="11277600" cy="950913"/>
          </a:xfrm>
        </p:spPr>
        <p:txBody>
          <a:bodyPr/>
          <a:lstStyle/>
          <a:p>
            <a:r>
              <a:rPr lang="en-US" dirty="0"/>
              <a:t>Some jobs that everyone thinks of in </a:t>
            </a:r>
            <a:br>
              <a:rPr lang="en-US" dirty="0"/>
            </a:br>
            <a:r>
              <a:rPr lang="en-US" dirty="0"/>
              <a:t>the property/casualty insurance industry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EA2459-03B5-4A42-9C7B-AE502F8DD312}"/>
              </a:ext>
            </a:extLst>
          </p:cNvPr>
          <p:cNvSpPr txBox="1">
            <a:spLocks/>
          </p:cNvSpPr>
          <p:nvPr/>
        </p:nvSpPr>
        <p:spPr bwMode="gray">
          <a:xfrm>
            <a:off x="1028231" y="6250817"/>
            <a:ext cx="10241280" cy="4150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Sources: </a:t>
            </a:r>
            <a:r>
              <a:rPr lang="en-US">
                <a:hlinkClick r:id="rId3"/>
              </a:rPr>
              <a:t>www.bls.gov</a:t>
            </a:r>
            <a:r>
              <a:rPr lang="en-US"/>
              <a:t> ; I.I.I.</a:t>
            </a:r>
            <a:endParaRPr lang="en-US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D2FE713C-DA5E-471C-9AC7-A094D8F500E9}"/>
              </a:ext>
            </a:extLst>
          </p:cNvPr>
          <p:cNvSpPr txBox="1">
            <a:spLocks/>
          </p:cNvSpPr>
          <p:nvPr/>
        </p:nvSpPr>
        <p:spPr>
          <a:xfrm>
            <a:off x="482258" y="4144938"/>
            <a:ext cx="3530252" cy="879549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Agents and brokers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13FDC-3D70-4FB5-8C7D-0C065BC28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" t="9647" r="23254" b="17516"/>
          <a:stretch/>
        </p:blipFill>
        <p:spPr>
          <a:xfrm>
            <a:off x="558800" y="1731675"/>
            <a:ext cx="3422713" cy="2282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C26B4-5595-4EC7-AF9D-4FDAEECC1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43" y="1731676"/>
            <a:ext cx="3422714" cy="228294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0FA007-1B9A-F34F-85FC-ACF85705DEBD}"/>
              </a:ext>
            </a:extLst>
          </p:cNvPr>
          <p:cNvSpPr txBox="1">
            <a:spLocks/>
          </p:cNvSpPr>
          <p:nvPr/>
        </p:nvSpPr>
        <p:spPr>
          <a:xfrm>
            <a:off x="4297398" y="4144938"/>
            <a:ext cx="3530252" cy="879549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Claims adjusters</a:t>
            </a:r>
          </a:p>
        </p:txBody>
      </p:sp>
    </p:spTree>
    <p:extLst>
      <p:ext uri="{BB962C8B-B14F-4D97-AF65-F5344CB8AC3E}">
        <p14:creationId xmlns:p14="http://schemas.microsoft.com/office/powerpoint/2010/main" val="410692865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F39858-5832-4AA3-8D35-00D14FF03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59" y="274211"/>
            <a:ext cx="9863803" cy="603843"/>
          </a:xfrm>
        </p:spPr>
        <p:txBody>
          <a:bodyPr/>
          <a:lstStyle/>
          <a:p>
            <a:r>
              <a:rPr lang="en-US" dirty="0"/>
              <a:t>Some jobs in property/casualty insurance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28DB6E7-1873-4B10-9462-9ECE48DD5BFE}"/>
              </a:ext>
            </a:extLst>
          </p:cNvPr>
          <p:cNvSpPr txBox="1">
            <a:spLocks/>
          </p:cNvSpPr>
          <p:nvPr/>
        </p:nvSpPr>
        <p:spPr bwMode="gray">
          <a:xfrm>
            <a:off x="1035621" y="6256900"/>
            <a:ext cx="10241280" cy="4150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Median annual wage: $77,060. 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Median annual wage: $71,840. 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Median annual wage: $84,530.  </a:t>
            </a:r>
          </a:p>
          <a:p>
            <a:r>
              <a:rPr lang="en-US" dirty="0"/>
              <a:t>Sources: </a:t>
            </a:r>
            <a:r>
              <a:rPr lang="en-US" dirty="0">
                <a:hlinkClick r:id="rId3"/>
              </a:rPr>
              <a:t>www.bls.gov</a:t>
            </a:r>
            <a:r>
              <a:rPr lang="en-US" dirty="0"/>
              <a:t>; I.I.I.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928C0F-7CC9-472B-B2D2-C5AAA4AD5EBF}"/>
              </a:ext>
            </a:extLst>
          </p:cNvPr>
          <p:cNvSpPr txBox="1">
            <a:spLocks/>
          </p:cNvSpPr>
          <p:nvPr/>
        </p:nvSpPr>
        <p:spPr>
          <a:xfrm>
            <a:off x="475013" y="1961606"/>
            <a:ext cx="4148137" cy="3955311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Event planner</a:t>
            </a:r>
          </a:p>
          <a:p>
            <a:r>
              <a:rPr lang="en-US" dirty="0"/>
              <a:t>Insurance underwriter</a:t>
            </a:r>
            <a:r>
              <a:rPr lang="en-US" baseline="30000" dirty="0"/>
              <a:t>1</a:t>
            </a:r>
          </a:p>
          <a:p>
            <a:r>
              <a:rPr lang="en-US" dirty="0"/>
              <a:t>Art/design</a:t>
            </a:r>
            <a:r>
              <a:rPr lang="en-US" baseline="30000" dirty="0"/>
              <a:t>2</a:t>
            </a:r>
          </a:p>
          <a:p>
            <a:r>
              <a:rPr lang="en-US" dirty="0"/>
              <a:t>Media/communication</a:t>
            </a:r>
          </a:p>
          <a:p>
            <a:r>
              <a:rPr lang="en-US" dirty="0"/>
              <a:t>Technical writer</a:t>
            </a:r>
          </a:p>
          <a:p>
            <a:r>
              <a:rPr lang="en-US" dirty="0"/>
              <a:t>Broadcast engineering</a:t>
            </a:r>
          </a:p>
          <a:p>
            <a:r>
              <a:rPr lang="en-US" dirty="0"/>
              <a:t>Customer service/call centers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83E96A90-B8D4-48D2-996D-AA0871A7BFC4}"/>
              </a:ext>
            </a:extLst>
          </p:cNvPr>
          <p:cNvSpPr txBox="1">
            <a:spLocks/>
          </p:cNvSpPr>
          <p:nvPr/>
        </p:nvSpPr>
        <p:spPr>
          <a:xfrm>
            <a:off x="6128829" y="1961606"/>
            <a:ext cx="4639286" cy="3976576"/>
          </a:xfrm>
          <a:prstGeom prst="rect">
            <a:avLst/>
          </a:prstGeom>
        </p:spPr>
        <p:txBody>
          <a:bodyPr anchor="t"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Actuary</a:t>
            </a:r>
          </a:p>
          <a:p>
            <a:r>
              <a:rPr lang="en-US" dirty="0"/>
              <a:t>Data scientist</a:t>
            </a:r>
          </a:p>
          <a:p>
            <a:r>
              <a:rPr lang="en-US" dirty="0"/>
              <a:t>Claims adjuster</a:t>
            </a:r>
          </a:p>
          <a:p>
            <a:r>
              <a:rPr lang="en-US" dirty="0"/>
              <a:t>Architect</a:t>
            </a:r>
          </a:p>
          <a:p>
            <a:pPr marL="292100" indent="-292100"/>
            <a:r>
              <a:rPr lang="en-US" dirty="0"/>
              <a:t>Civil, mechanical, or industrial (health/safety) engineer</a:t>
            </a:r>
            <a:endParaRPr lang="en-US" dirty="0">
              <a:cs typeface="Arial"/>
            </a:endParaRPr>
          </a:p>
          <a:p>
            <a:r>
              <a:rPr lang="en-US" dirty="0"/>
              <a:t> Statistician</a:t>
            </a:r>
            <a:r>
              <a:rPr lang="en-US" baseline="30000" dirty="0"/>
              <a:t>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ECB4561-4465-45F9-88C5-58C19020ADAB}"/>
              </a:ext>
            </a:extLst>
          </p:cNvPr>
          <p:cNvSpPr txBox="1">
            <a:spLocks/>
          </p:cNvSpPr>
          <p:nvPr/>
        </p:nvSpPr>
        <p:spPr>
          <a:xfrm>
            <a:off x="6117662" y="944967"/>
            <a:ext cx="4153168" cy="640080"/>
          </a:xfrm>
          <a:prstGeom prst="snip1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AAB88A4C-36C5-4E2C-87E5-7C088E844F7C}"/>
              </a:ext>
            </a:extLst>
          </p:cNvPr>
          <p:cNvSpPr txBox="1">
            <a:spLocks/>
          </p:cNvSpPr>
          <p:nvPr/>
        </p:nvSpPr>
        <p:spPr bwMode="gray">
          <a:xfrm>
            <a:off x="558800" y="1126805"/>
            <a:ext cx="4975101" cy="734441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sz="2200" dirty="0"/>
              <a:t>Liberal Arts Majors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0562973-51EC-478F-ABA2-38B5F2746BE3}"/>
              </a:ext>
            </a:extLst>
          </p:cNvPr>
          <p:cNvSpPr txBox="1">
            <a:spLocks/>
          </p:cNvSpPr>
          <p:nvPr/>
        </p:nvSpPr>
        <p:spPr bwMode="gray">
          <a:xfrm>
            <a:off x="6202327" y="1126805"/>
            <a:ext cx="4975101" cy="73444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/>
              <a:t>STEM Majors</a:t>
            </a:r>
          </a:p>
        </p:txBody>
      </p:sp>
    </p:spTree>
    <p:extLst>
      <p:ext uri="{BB962C8B-B14F-4D97-AF65-F5344CB8AC3E}">
        <p14:creationId xmlns:p14="http://schemas.microsoft.com/office/powerpoint/2010/main" val="218557140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EA2459-03B5-4A42-9C7B-AE502F8DD312}"/>
              </a:ext>
            </a:extLst>
          </p:cNvPr>
          <p:cNvSpPr txBox="1">
            <a:spLocks/>
          </p:cNvSpPr>
          <p:nvPr/>
        </p:nvSpPr>
        <p:spPr bwMode="gray">
          <a:xfrm>
            <a:off x="1028231" y="6250817"/>
            <a:ext cx="10241280" cy="4150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/>
              <a:t>1</a:t>
            </a:r>
            <a:r>
              <a:rPr lang="en-US" dirty="0"/>
              <a:t>Median annual wage: $78,910. </a:t>
            </a:r>
            <a:r>
              <a:rPr lang="en-US" baseline="30000" dirty="0"/>
              <a:t>2</a:t>
            </a:r>
            <a:r>
              <a:rPr lang="en-US" dirty="0"/>
              <a:t>Median annual wage: $96,650. </a:t>
            </a:r>
          </a:p>
          <a:p>
            <a:r>
              <a:rPr lang="en-US" dirty="0"/>
              <a:t>Sources: </a:t>
            </a:r>
            <a:r>
              <a:rPr lang="en-US" dirty="0">
                <a:hlinkClick r:id="rId3"/>
              </a:rPr>
              <a:t>www.bls.gov</a:t>
            </a:r>
            <a:r>
              <a:rPr lang="en-US" dirty="0"/>
              <a:t>; I.I.I.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050B18-7253-4C78-A9AC-263302FEC113}"/>
              </a:ext>
            </a:extLst>
          </p:cNvPr>
          <p:cNvSpPr txBox="1">
            <a:spLocks/>
          </p:cNvSpPr>
          <p:nvPr/>
        </p:nvSpPr>
        <p:spPr>
          <a:xfrm>
            <a:off x="472913" y="1977554"/>
            <a:ext cx="4148137" cy="4457168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Marketing/market research</a:t>
            </a:r>
          </a:p>
          <a:p>
            <a:r>
              <a:rPr lang="en-US" dirty="0"/>
              <a:t>Accountant/auditor</a:t>
            </a:r>
            <a:r>
              <a:rPr lang="en-US" baseline="30000" dirty="0"/>
              <a:t>1</a:t>
            </a:r>
          </a:p>
          <a:p>
            <a:r>
              <a:rPr lang="en-US" dirty="0"/>
              <a:t>Credit analyst</a:t>
            </a:r>
          </a:p>
          <a:p>
            <a:r>
              <a:rPr lang="en-US" dirty="0"/>
              <a:t>Risk manager</a:t>
            </a:r>
          </a:p>
          <a:p>
            <a:r>
              <a:rPr lang="en-US" dirty="0"/>
              <a:t>Investment analyst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A970C5-BB20-406D-AA92-44DE3EDE2F04}"/>
              </a:ext>
            </a:extLst>
          </p:cNvPr>
          <p:cNvSpPr txBox="1">
            <a:spLocks/>
          </p:cNvSpPr>
          <p:nvPr/>
        </p:nvSpPr>
        <p:spPr>
          <a:xfrm>
            <a:off x="6139753" y="1977554"/>
            <a:ext cx="4151376" cy="4456851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Software developer</a:t>
            </a:r>
          </a:p>
          <a:p>
            <a:r>
              <a:rPr lang="en-US" dirty="0"/>
              <a:t>Web developer</a:t>
            </a:r>
          </a:p>
          <a:p>
            <a:r>
              <a:rPr lang="en-US" dirty="0"/>
              <a:t>Information security analyst</a:t>
            </a:r>
          </a:p>
          <a:p>
            <a:r>
              <a:rPr lang="en-US" dirty="0"/>
              <a:t>Database, network, systems administrator</a:t>
            </a:r>
            <a:r>
              <a:rPr lang="en-US" baseline="30000" dirty="0"/>
              <a:t>2</a:t>
            </a:r>
          </a:p>
          <a:p>
            <a:r>
              <a:rPr lang="en-US" dirty="0"/>
              <a:t>User support specialist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1A2F63-1836-8043-8B78-706DE32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59" y="274211"/>
            <a:ext cx="9863803" cy="603843"/>
          </a:xfrm>
        </p:spPr>
        <p:txBody>
          <a:bodyPr/>
          <a:lstStyle/>
          <a:p>
            <a:r>
              <a:rPr lang="en-US" dirty="0"/>
              <a:t>Some Jobs in Property/Casualty Insurance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32AFE1B-BDF6-F945-8F4B-2830B29E3FD7}"/>
              </a:ext>
            </a:extLst>
          </p:cNvPr>
          <p:cNvSpPr txBox="1">
            <a:spLocks/>
          </p:cNvSpPr>
          <p:nvPr/>
        </p:nvSpPr>
        <p:spPr bwMode="gray">
          <a:xfrm>
            <a:off x="558800" y="1126805"/>
            <a:ext cx="4975101" cy="734441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Business Majors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0137EF9-D91D-5048-901E-35FD4C40E30A}"/>
              </a:ext>
            </a:extLst>
          </p:cNvPr>
          <p:cNvSpPr txBox="1">
            <a:spLocks/>
          </p:cNvSpPr>
          <p:nvPr/>
        </p:nvSpPr>
        <p:spPr bwMode="gray">
          <a:xfrm>
            <a:off x="6202327" y="1126805"/>
            <a:ext cx="4975101" cy="73444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IT Majors</a:t>
            </a:r>
          </a:p>
        </p:txBody>
      </p:sp>
    </p:spTree>
    <p:extLst>
      <p:ext uri="{BB962C8B-B14F-4D97-AF65-F5344CB8AC3E}">
        <p14:creationId xmlns:p14="http://schemas.microsoft.com/office/powerpoint/2010/main" val="202986459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EA2459-03B5-4A42-9C7B-AE502F8DD312}"/>
              </a:ext>
            </a:extLst>
          </p:cNvPr>
          <p:cNvSpPr txBox="1">
            <a:spLocks/>
          </p:cNvSpPr>
          <p:nvPr/>
        </p:nvSpPr>
        <p:spPr bwMode="gray">
          <a:xfrm>
            <a:off x="1028231" y="6250817"/>
            <a:ext cx="10241280" cy="4150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/>
              <a:t>1</a:t>
            </a:r>
            <a:r>
              <a:rPr lang="en-US" dirty="0">
                <a:solidFill>
                  <a:srgbClr val="000000"/>
                </a:solidFill>
              </a:rPr>
              <a:t>Median annual wage: $68,460.</a:t>
            </a:r>
          </a:p>
          <a:p>
            <a:r>
              <a:rPr lang="en-US" dirty="0"/>
              <a:t>Sources: </a:t>
            </a:r>
            <a:r>
              <a:rPr lang="en-US" dirty="0">
                <a:hlinkClick r:id="rId3"/>
              </a:rPr>
              <a:t>www.bls.gov</a:t>
            </a:r>
            <a:r>
              <a:rPr lang="en-US" dirty="0"/>
              <a:t>; I.I.I.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46CED8D-21BC-4C72-AE42-2B8E263F81F8}"/>
              </a:ext>
            </a:extLst>
          </p:cNvPr>
          <p:cNvSpPr txBox="1">
            <a:spLocks/>
          </p:cNvSpPr>
          <p:nvPr/>
        </p:nvSpPr>
        <p:spPr>
          <a:xfrm>
            <a:off x="451262" y="1970359"/>
            <a:ext cx="4407006" cy="2686454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Regulation and law compliance</a:t>
            </a:r>
          </a:p>
          <a:p>
            <a:r>
              <a:rPr lang="en-US" dirty="0"/>
              <a:t>Public policy advocacy (“lobbyist”)</a:t>
            </a:r>
          </a:p>
          <a:p>
            <a:r>
              <a:rPr lang="en-US" dirty="0"/>
              <a:t>Arbitrator, Mediator</a:t>
            </a:r>
          </a:p>
          <a:p>
            <a:r>
              <a:rPr lang="en-US" dirty="0"/>
              <a:t>Litigant (plaintiff/defense)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E46B67A7-709A-4040-A6C8-469544F0CAC1}"/>
              </a:ext>
            </a:extLst>
          </p:cNvPr>
          <p:cNvSpPr txBox="1">
            <a:spLocks/>
          </p:cNvSpPr>
          <p:nvPr/>
        </p:nvSpPr>
        <p:spPr>
          <a:xfrm>
            <a:off x="6133254" y="1970359"/>
            <a:ext cx="4151376" cy="1999720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Medical claims review</a:t>
            </a:r>
          </a:p>
          <a:p>
            <a:r>
              <a:rPr lang="en-US" dirty="0"/>
              <a:t>Corporate medical</a:t>
            </a:r>
          </a:p>
          <a:p>
            <a:r>
              <a:rPr lang="en-US" dirty="0"/>
              <a:t>Medical investment analyst</a:t>
            </a:r>
          </a:p>
          <a:p>
            <a:endParaRPr lang="en-US" dirty="0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95712287-F4B5-4326-B40C-E8C8ED062791}"/>
              </a:ext>
            </a:extLst>
          </p:cNvPr>
          <p:cNvSpPr txBox="1">
            <a:spLocks/>
          </p:cNvSpPr>
          <p:nvPr/>
        </p:nvSpPr>
        <p:spPr bwMode="gray">
          <a:xfrm>
            <a:off x="6190679" y="4864668"/>
            <a:ext cx="4148137" cy="99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2608" indent="-292608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28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19456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173736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0000"/>
                </a:solidFill>
                <a:latin typeface="Arial"/>
              </a:rPr>
              <a:t>Construction</a:t>
            </a:r>
          </a:p>
          <a:p>
            <a:r>
              <a:rPr lang="en-US" sz="2200" dirty="0">
                <a:solidFill>
                  <a:srgbClr val="000000"/>
                </a:solidFill>
                <a:latin typeface="Arial"/>
              </a:rPr>
              <a:t>Electrician</a:t>
            </a:r>
            <a:r>
              <a:rPr lang="en-US" sz="2200" baseline="30000" dirty="0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E33629-06F4-4F52-AEAC-9963E751D9EB}"/>
              </a:ext>
            </a:extLst>
          </p:cNvPr>
          <p:cNvSpPr txBox="1">
            <a:spLocks/>
          </p:cNvSpPr>
          <p:nvPr/>
        </p:nvSpPr>
        <p:spPr bwMode="gray">
          <a:xfrm>
            <a:off x="6202327" y="4048823"/>
            <a:ext cx="4975101" cy="73152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Others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80DC26-C78E-F445-9497-7A27DD60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59" y="274211"/>
            <a:ext cx="9863803" cy="603843"/>
          </a:xfrm>
        </p:spPr>
        <p:txBody>
          <a:bodyPr/>
          <a:lstStyle/>
          <a:p>
            <a:r>
              <a:rPr lang="en-US" dirty="0"/>
              <a:t>Some Jobs in Property/Casualty Insurance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85741EB-3BBE-3441-8592-AD63C6C5739A}"/>
              </a:ext>
            </a:extLst>
          </p:cNvPr>
          <p:cNvSpPr txBox="1">
            <a:spLocks/>
          </p:cNvSpPr>
          <p:nvPr/>
        </p:nvSpPr>
        <p:spPr bwMode="gray">
          <a:xfrm>
            <a:off x="558800" y="1126805"/>
            <a:ext cx="4975101" cy="734441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Lawyers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01FC70-56FA-E548-9E62-73FFBB1C147E}"/>
              </a:ext>
            </a:extLst>
          </p:cNvPr>
          <p:cNvSpPr txBox="1">
            <a:spLocks/>
          </p:cNvSpPr>
          <p:nvPr/>
        </p:nvSpPr>
        <p:spPr bwMode="gray">
          <a:xfrm>
            <a:off x="6202327" y="1126805"/>
            <a:ext cx="4975101" cy="734440"/>
          </a:xfrm>
          <a:prstGeom prst="snip1Rect">
            <a:avLst/>
          </a:prstGeom>
          <a:solidFill>
            <a:srgbClr val="337DBE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bg1"/>
                </a:solidFill>
              </a:rPr>
              <a:t>Medical Majors</a:t>
            </a:r>
          </a:p>
        </p:txBody>
      </p:sp>
    </p:spTree>
    <p:extLst>
      <p:ext uri="{BB962C8B-B14F-4D97-AF65-F5344CB8AC3E}">
        <p14:creationId xmlns:p14="http://schemas.microsoft.com/office/powerpoint/2010/main" val="27110861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EA2459-03B5-4A42-9C7B-AE502F8DD312}"/>
              </a:ext>
            </a:extLst>
          </p:cNvPr>
          <p:cNvSpPr txBox="1">
            <a:spLocks/>
          </p:cNvSpPr>
          <p:nvPr/>
        </p:nvSpPr>
        <p:spPr bwMode="gray">
          <a:xfrm>
            <a:off x="1028231" y="6250817"/>
            <a:ext cx="10241280" cy="41501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Median annual wage: $63,340.</a:t>
            </a:r>
            <a:endParaRPr lang="en-US" dirty="0"/>
          </a:p>
          <a:p>
            <a:r>
              <a:rPr lang="en-US" dirty="0"/>
              <a:t>Sources: </a:t>
            </a:r>
            <a:r>
              <a:rPr lang="en-US" dirty="0">
                <a:hlinkClick r:id="rId3"/>
              </a:rPr>
              <a:t>www.bls.gov</a:t>
            </a:r>
            <a:r>
              <a:rPr lang="en-US" dirty="0"/>
              <a:t>; I.I.I.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1B11A60-EE65-436B-A2F5-2EA75BD730AB}"/>
              </a:ext>
            </a:extLst>
          </p:cNvPr>
          <p:cNvSpPr txBox="1">
            <a:spLocks/>
          </p:cNvSpPr>
          <p:nvPr/>
        </p:nvSpPr>
        <p:spPr>
          <a:xfrm>
            <a:off x="475488" y="5744293"/>
            <a:ext cx="11277600" cy="415019"/>
          </a:xfrm>
          <a:prstGeom prst="rect">
            <a:avLst/>
          </a:prstGeom>
        </p:spPr>
        <p:txBody>
          <a:bodyPr/>
          <a:lstStyle>
            <a:lvl1pPr marL="292601" indent="-292601" algn="l" defTabSz="914377" rtl="0" eaLnBrk="1" latinLnBrk="0" hangingPunct="1">
              <a:lnSpc>
                <a:spcPct val="90000"/>
              </a:lnSpc>
              <a:spcBef>
                <a:spcPts val="20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1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7DBE"/>
              </a:buClr>
              <a:buFont typeface="Wingdings" panose="05000000000000000000" pitchFamily="2" charset="2"/>
              <a:buChar char="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37DB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697" indent="-219451" algn="l" defTabSz="914377" rtl="0" eaLnBrk="1" latinLnBrk="0" hangingPunct="1">
              <a:lnSpc>
                <a:spcPct val="90000"/>
              </a:lnSpc>
              <a:spcBef>
                <a:spcPts val="200"/>
              </a:spcBef>
              <a:buClr>
                <a:srgbClr val="337DBE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291" indent="-173732" algn="l" defTabSz="914377" rtl="0" eaLnBrk="1" latinLnBrk="0" hangingPunct="1">
              <a:lnSpc>
                <a:spcPct val="90000"/>
              </a:lnSpc>
              <a:spcBef>
                <a:spcPts val="100"/>
              </a:spcBef>
              <a:buClr>
                <a:srgbClr val="337DBE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For more ideas, visit </a:t>
            </a:r>
            <a:r>
              <a:rPr lang="en-US" sz="2000" dirty="0">
                <a:solidFill>
                  <a:srgbClr val="000000"/>
                </a:solidFill>
                <a:hlinkClick r:id="rId4"/>
              </a:rPr>
              <a:t>www.insuremypath.org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C5B7D4-E30E-4F4A-ABFA-15C5F6B3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jobs/skills you might not expect to find in the property/casualty insurance industry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4711C6-1787-5E4E-A5F4-1F757E399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83" t="18784" r="14270" b="21967"/>
          <a:stretch/>
        </p:blipFill>
        <p:spPr>
          <a:xfrm>
            <a:off x="558801" y="1274808"/>
            <a:ext cx="2596478" cy="1405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C66CE-7527-9147-B6D5-18C302C35A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" t="10998" r="1980" b="9833"/>
          <a:stretch/>
        </p:blipFill>
        <p:spPr>
          <a:xfrm>
            <a:off x="3499522" y="1274808"/>
            <a:ext cx="2596478" cy="140593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03E83-B54C-9546-97C6-AAAA65865529}"/>
              </a:ext>
            </a:extLst>
          </p:cNvPr>
          <p:cNvSpPr/>
          <p:nvPr/>
        </p:nvSpPr>
        <p:spPr>
          <a:xfrm>
            <a:off x="475487" y="2698865"/>
            <a:ext cx="2747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Fine arts appraisal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93375A-E73B-CB48-AC07-3997874D8746}"/>
              </a:ext>
            </a:extLst>
          </p:cNvPr>
          <p:cNvSpPr/>
          <p:nvPr/>
        </p:nvSpPr>
        <p:spPr>
          <a:xfrm>
            <a:off x="3401567" y="2698865"/>
            <a:ext cx="2747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Private detectives and investigators</a:t>
            </a:r>
            <a:r>
              <a:rPr lang="en-US" sz="2000" baseline="30000" dirty="0"/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A1AB51-2622-9947-8AF3-75BA361897A1}"/>
              </a:ext>
            </a:extLst>
          </p:cNvPr>
          <p:cNvSpPr/>
          <p:nvPr/>
        </p:nvSpPr>
        <p:spPr>
          <a:xfrm>
            <a:off x="6364223" y="2698865"/>
            <a:ext cx="2683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Actors, directors, and producers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3CE65C-C71E-554D-9204-D4CECF530588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7187" t="21461" b="10929"/>
          <a:stretch/>
        </p:blipFill>
        <p:spPr>
          <a:xfrm>
            <a:off x="6440244" y="3468257"/>
            <a:ext cx="2596479" cy="140535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D56F2F-9661-8A44-BE3A-7CA2E180F488}"/>
              </a:ext>
            </a:extLst>
          </p:cNvPr>
          <p:cNvSpPr/>
          <p:nvPr/>
        </p:nvSpPr>
        <p:spPr>
          <a:xfrm>
            <a:off x="6320601" y="4868044"/>
            <a:ext cx="26838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Ships: marine safety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79BA52-17B6-9B45-8CCA-9D1A8A0CE24F}"/>
              </a:ext>
            </a:extLst>
          </p:cNvPr>
          <p:cNvSpPr/>
          <p:nvPr/>
        </p:nvSpPr>
        <p:spPr>
          <a:xfrm>
            <a:off x="3396031" y="4868044"/>
            <a:ext cx="2683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Pilots; airplane and air travel safety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11C0BD-8024-124F-BF04-87ED7E67F7E2}"/>
              </a:ext>
            </a:extLst>
          </p:cNvPr>
          <p:cNvSpPr/>
          <p:nvPr/>
        </p:nvSpPr>
        <p:spPr>
          <a:xfrm>
            <a:off x="475487" y="4868044"/>
            <a:ext cx="2679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Interpreters, translators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1EA948-DFDF-1B40-8FF8-3154531442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60" t="1285" r="5490" b="36461"/>
          <a:stretch/>
        </p:blipFill>
        <p:spPr>
          <a:xfrm>
            <a:off x="6440245" y="1274808"/>
            <a:ext cx="2596478" cy="14059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083816-E722-2A40-BCFF-580EC7BE4F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43" t="18670" r="13388" b="10546"/>
          <a:stretch/>
        </p:blipFill>
        <p:spPr>
          <a:xfrm>
            <a:off x="3499522" y="3469812"/>
            <a:ext cx="2596478" cy="14059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AE92E8-522B-DD4D-904B-AE7C8A9ED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8" t="11557" r="-165" b="7453"/>
          <a:stretch/>
        </p:blipFill>
        <p:spPr>
          <a:xfrm>
            <a:off x="558799" y="3467966"/>
            <a:ext cx="2596479" cy="14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318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FD7E8F-308E-4D87-964C-FF13B1821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2" r="607" b="25822"/>
          <a:stretch/>
        </p:blipFill>
        <p:spPr>
          <a:xfrm>
            <a:off x="-1" y="-10800"/>
            <a:ext cx="12192000" cy="6879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5045414" y="1371183"/>
            <a:ext cx="2155372" cy="400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337DBE"/>
                </a:solidFill>
              </a:rPr>
              <a:t>Presenters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EE044-D6C1-43FB-B708-3D16EC9FD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-190" r="2195" b="190"/>
          <a:stretch/>
        </p:blipFill>
        <p:spPr>
          <a:xfrm>
            <a:off x="2658191" y="1979491"/>
            <a:ext cx="109728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9BB73-0DFD-4128-8560-49CDD2B57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5" y="417291"/>
            <a:ext cx="3522568" cy="78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1571F-E436-405A-BD57-FA349C44D2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3513" r="14328" b="42224"/>
          <a:stretch/>
        </p:blipFill>
        <p:spPr>
          <a:xfrm>
            <a:off x="5574460" y="1979491"/>
            <a:ext cx="1097280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C51ED6-BAF6-48CF-8A7E-B100CBF53751}"/>
              </a:ext>
            </a:extLst>
          </p:cNvPr>
          <p:cNvSpPr txBox="1"/>
          <p:nvPr/>
        </p:nvSpPr>
        <p:spPr>
          <a:xfrm>
            <a:off x="4790720" y="3443407"/>
            <a:ext cx="2664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F72AD"/>
                </a:solidFill>
              </a:rPr>
              <a:t>James Ballot (host)</a:t>
            </a:r>
          </a:p>
          <a:p>
            <a:pPr algn="ctr"/>
            <a:r>
              <a:rPr lang="en-US" sz="1400" dirty="0">
                <a:solidFill>
                  <a:srgbClr val="2F72AD"/>
                </a:solidFill>
              </a:rPr>
              <a:t>Insurance Information Institute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824B8-C12A-44B9-A5B1-941EF909BAF0}"/>
              </a:ext>
            </a:extLst>
          </p:cNvPr>
          <p:cNvSpPr txBox="1"/>
          <p:nvPr/>
        </p:nvSpPr>
        <p:spPr>
          <a:xfrm>
            <a:off x="1837528" y="3466229"/>
            <a:ext cx="273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37DBE"/>
                </a:solidFill>
              </a:rPr>
              <a:t>Marguerite </a:t>
            </a:r>
            <a:r>
              <a:rPr lang="en-US" sz="1400" dirty="0" err="1">
                <a:solidFill>
                  <a:srgbClr val="337DBE"/>
                </a:solidFill>
              </a:rPr>
              <a:t>Tortorello</a:t>
            </a:r>
            <a:r>
              <a:rPr lang="en-US" sz="1400" dirty="0">
                <a:solidFill>
                  <a:srgbClr val="337DBE"/>
                </a:solidFill>
              </a:rPr>
              <a:t> (host)</a:t>
            </a:r>
          </a:p>
          <a:p>
            <a:pPr algn="ctr"/>
            <a:r>
              <a:rPr lang="en-US" sz="1400" dirty="0">
                <a:solidFill>
                  <a:srgbClr val="337DBE"/>
                </a:solidFill>
              </a:rPr>
              <a:t>Insurance Careers Movement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D13D8-8419-4867-ABB1-C3D7028605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00" t="-1513" r="10000" b="1513"/>
          <a:stretch/>
        </p:blipFill>
        <p:spPr>
          <a:xfrm>
            <a:off x="8429619" y="1979491"/>
            <a:ext cx="1097280" cy="1371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B7050D-9BF9-46DE-8D10-4936DA963EA3}"/>
              </a:ext>
            </a:extLst>
          </p:cNvPr>
          <p:cNvSpPr/>
          <p:nvPr/>
        </p:nvSpPr>
        <p:spPr>
          <a:xfrm>
            <a:off x="7786850" y="3466229"/>
            <a:ext cx="2382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37DBE"/>
                </a:solidFill>
              </a:rPr>
              <a:t>Tony </a:t>
            </a:r>
            <a:r>
              <a:rPr lang="en-US" sz="1400" dirty="0" err="1">
                <a:solidFill>
                  <a:srgbClr val="337DBE"/>
                </a:solidFill>
              </a:rPr>
              <a:t>Cañas</a:t>
            </a:r>
            <a:endParaRPr lang="en-US" sz="1400" dirty="0">
              <a:solidFill>
                <a:srgbClr val="337DBE"/>
              </a:solidFill>
            </a:endParaRPr>
          </a:p>
          <a:p>
            <a:pPr algn="ctr"/>
            <a:r>
              <a:rPr lang="en-US" sz="1400" dirty="0">
                <a:solidFill>
                  <a:srgbClr val="337DBE"/>
                </a:solidFill>
              </a:rPr>
              <a:t>The Jacobson Group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B1AB42-1C2C-444E-8313-B6C5AFB3D8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26" b="-329"/>
          <a:stretch/>
        </p:blipFill>
        <p:spPr>
          <a:xfrm>
            <a:off x="4017192" y="4464772"/>
            <a:ext cx="109728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D3E535-9634-49C9-BE3A-59F39B3829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970" t="15" r="13262" b="-15"/>
          <a:stretch/>
        </p:blipFill>
        <p:spPr>
          <a:xfrm>
            <a:off x="1580600" y="4464772"/>
            <a:ext cx="1097279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BB6168-C633-464C-9634-D8CB28FA70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334" t="4253" r="9740" b="30809"/>
          <a:stretch/>
        </p:blipFill>
        <p:spPr>
          <a:xfrm>
            <a:off x="6806943" y="4418371"/>
            <a:ext cx="1097280" cy="1371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61CBC5-FF09-48B8-95AB-655996BFD43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37" r="22863"/>
          <a:stretch/>
        </p:blipFill>
        <p:spPr>
          <a:xfrm>
            <a:off x="9330879" y="4405842"/>
            <a:ext cx="109728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C4DB6-CDC2-43FB-87A6-09D6C638B194}"/>
              </a:ext>
            </a:extLst>
          </p:cNvPr>
          <p:cNvSpPr txBox="1"/>
          <p:nvPr/>
        </p:nvSpPr>
        <p:spPr>
          <a:xfrm>
            <a:off x="3806453" y="5942941"/>
            <a:ext cx="1518757" cy="427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dirty="0">
                <a:solidFill>
                  <a:srgbClr val="337DBE"/>
                </a:solidFill>
              </a:rPr>
              <a:t>Tara N. Spain</a:t>
            </a:r>
            <a:br>
              <a:rPr lang="en-US" sz="1400" dirty="0">
                <a:solidFill>
                  <a:srgbClr val="337DBE"/>
                </a:solidFill>
              </a:rPr>
            </a:br>
            <a:r>
              <a:rPr lang="en-US" sz="1400" dirty="0">
                <a:solidFill>
                  <a:srgbClr val="337DBE"/>
                </a:solidFill>
              </a:rPr>
              <a:t>Travelers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86179-AA83-4F2F-A297-326A09C9B27A}"/>
              </a:ext>
            </a:extLst>
          </p:cNvPr>
          <p:cNvSpPr txBox="1"/>
          <p:nvPr/>
        </p:nvSpPr>
        <p:spPr>
          <a:xfrm>
            <a:off x="1503745" y="5942941"/>
            <a:ext cx="1198115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400" dirty="0">
                <a:solidFill>
                  <a:srgbClr val="337DBE"/>
                </a:solidFill>
              </a:rPr>
              <a:t>Bruce </a:t>
            </a:r>
            <a:r>
              <a:rPr lang="en-US" sz="1400" dirty="0" err="1">
                <a:solidFill>
                  <a:srgbClr val="337DBE"/>
                </a:solidFill>
              </a:rPr>
              <a:t>Soltys</a:t>
            </a:r>
            <a:r>
              <a:rPr lang="en-US" sz="1400" dirty="0">
                <a:solidFill>
                  <a:srgbClr val="337DBE"/>
                </a:solidFill>
              </a:rPr>
              <a:t> </a:t>
            </a:r>
            <a:br>
              <a:rPr lang="en-US" sz="1400" dirty="0">
                <a:solidFill>
                  <a:srgbClr val="337DBE"/>
                </a:solidFill>
              </a:rPr>
            </a:br>
            <a:r>
              <a:rPr lang="en-US" sz="1400" dirty="0">
                <a:solidFill>
                  <a:srgbClr val="337DBE"/>
                </a:solidFill>
              </a:rPr>
              <a:t>Travelers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3023A6-B9B7-4730-BD18-143B276E5F02}"/>
              </a:ext>
            </a:extLst>
          </p:cNvPr>
          <p:cNvSpPr txBox="1"/>
          <p:nvPr/>
        </p:nvSpPr>
        <p:spPr>
          <a:xfrm>
            <a:off x="6055786" y="5836372"/>
            <a:ext cx="259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F72AD"/>
                </a:solidFill>
              </a:rPr>
              <a:t>Dr. Steven </a:t>
            </a:r>
            <a:r>
              <a:rPr lang="en-US" sz="1400" dirty="0" err="1">
                <a:solidFill>
                  <a:srgbClr val="2F72AD"/>
                </a:solidFill>
              </a:rPr>
              <a:t>Weisbart</a:t>
            </a:r>
            <a:r>
              <a:rPr lang="en-US" sz="1400" dirty="0">
                <a:solidFill>
                  <a:srgbClr val="2F72AD"/>
                </a:solidFill>
              </a:rPr>
              <a:t>, CLU</a:t>
            </a:r>
          </a:p>
          <a:p>
            <a:pPr algn="ctr"/>
            <a:r>
              <a:rPr lang="en-US" sz="1400" dirty="0">
                <a:solidFill>
                  <a:srgbClr val="2F72AD"/>
                </a:solidFill>
              </a:rPr>
              <a:t>Insurance Information Institute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6CF5E-CC4F-44D5-9878-723DDA1ED51D}"/>
              </a:ext>
            </a:extLst>
          </p:cNvPr>
          <p:cNvSpPr txBox="1"/>
          <p:nvPr/>
        </p:nvSpPr>
        <p:spPr>
          <a:xfrm>
            <a:off x="8963138" y="5884012"/>
            <a:ext cx="1832763" cy="427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it-IT" sz="1400" dirty="0">
                <a:solidFill>
                  <a:srgbClr val="337DBE"/>
                </a:solidFill>
              </a:rPr>
              <a:t>Noelle Codispoti</a:t>
            </a:r>
            <a:br>
              <a:rPr lang="it-IT" sz="1400" dirty="0">
                <a:solidFill>
                  <a:srgbClr val="337DBE"/>
                </a:solidFill>
              </a:rPr>
            </a:br>
            <a:r>
              <a:rPr lang="it-IT" sz="1400" dirty="0">
                <a:solidFill>
                  <a:srgbClr val="337DBE"/>
                </a:solidFill>
              </a:rPr>
              <a:t>Gamma Iota Sigma</a:t>
            </a:r>
            <a:endParaRPr lang="en-US" sz="1400" dirty="0">
              <a:solidFill>
                <a:srgbClr val="337D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096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8773" y="1322299"/>
            <a:ext cx="9655958" cy="1847904"/>
          </a:xfrm>
        </p:spPr>
        <p:txBody>
          <a:bodyPr/>
          <a:lstStyle/>
          <a:p>
            <a:r>
              <a:rPr lang="it-IT" sz="3200" dirty="0"/>
              <a:t>Noelle Codispoti, CPCU, Gamma Iota Sigma</a:t>
            </a:r>
            <a:endParaRPr lang="en-US" sz="3200" dirty="0"/>
          </a:p>
        </p:txBody>
      </p:sp>
      <p:sp>
        <p:nvSpPr>
          <p:cNvPr id="2" name="AutoShape 2" descr="GIS_Noelle_Codispoti.jpg">
            <a:extLst>
              <a:ext uri="{FF2B5EF4-FFF2-40B4-BE49-F238E27FC236}">
                <a16:creationId xmlns:a16="http://schemas.microsoft.com/office/drawing/2014/main" id="{42706F11-4CB9-47C4-8D32-F7EB44F45D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866292" cy="286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596E0-96FF-47AC-82B6-899547785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7" r="22863"/>
          <a:stretch/>
        </p:blipFill>
        <p:spPr>
          <a:xfrm>
            <a:off x="938773" y="3609742"/>
            <a:ext cx="1975104" cy="2468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84C4F-E8E5-4C79-9407-D8983A938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2" y="5937322"/>
            <a:ext cx="3153927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574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90F58B-EC7E-427D-A173-3FDA499A4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8" r="-1" b="1247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C59BB8-35C2-4270-B0AA-77D314DD25B3}"/>
              </a:ext>
            </a:extLst>
          </p:cNvPr>
          <p:cNvSpPr txBox="1">
            <a:spLocks/>
          </p:cNvSpPr>
          <p:nvPr/>
        </p:nvSpPr>
        <p:spPr>
          <a:xfrm>
            <a:off x="267854" y="0"/>
            <a:ext cx="11314545" cy="1904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small" spc="0" normalizeH="0" baseline="0" noProof="0" dirty="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Insurance Industry’s Premier Collegiate Talent Pipeline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96EE239-55F8-44CD-9467-D91840F1004A}"/>
              </a:ext>
            </a:extLst>
          </p:cNvPr>
          <p:cNvSpPr txBox="1">
            <a:spLocks/>
          </p:cNvSpPr>
          <p:nvPr/>
        </p:nvSpPr>
        <p:spPr>
          <a:xfrm>
            <a:off x="3303603" y="4506198"/>
            <a:ext cx="5243045" cy="1740742"/>
          </a:xfrm>
          <a:prstGeom prst="rect">
            <a:avLst/>
          </a:prstGeom>
          <a:solidFill>
            <a:srgbClr val="FCF600"/>
          </a:solidFill>
          <a:ln w="254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Influencers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Peers Already Pursuing Insurance Careers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Availability of Internships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E6EE1AA-A561-4DD9-82B1-29C557B2E60A}"/>
              </a:ext>
            </a:extLst>
          </p:cNvPr>
          <p:cNvSpPr txBox="1">
            <a:spLocks/>
          </p:cNvSpPr>
          <p:nvPr/>
        </p:nvSpPr>
        <p:spPr>
          <a:xfrm>
            <a:off x="4872322" y="2558624"/>
            <a:ext cx="2105606" cy="1740742"/>
          </a:xfrm>
          <a:prstGeom prst="rect">
            <a:avLst/>
          </a:prstGeom>
          <a:solidFill>
            <a:srgbClr val="FCF600"/>
          </a:solidFill>
          <a:ln w="254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Drivers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Security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Variety of Options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80070-83FA-45F2-96E8-1B313858E48B}"/>
              </a:ext>
            </a:extLst>
          </p:cNvPr>
          <p:cNvGrpSpPr/>
          <p:nvPr/>
        </p:nvGrpSpPr>
        <p:grpSpPr>
          <a:xfrm>
            <a:off x="1186632" y="2330939"/>
            <a:ext cx="1984508" cy="1968427"/>
            <a:chOff x="573853" y="1126750"/>
            <a:chExt cx="1984508" cy="19684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539311D-4B8D-42D6-AF55-9AEDBAC19CF8}"/>
                </a:ext>
              </a:extLst>
            </p:cNvPr>
            <p:cNvSpPr/>
            <p:nvPr/>
          </p:nvSpPr>
          <p:spPr>
            <a:xfrm>
              <a:off x="573853" y="1126750"/>
              <a:ext cx="1984508" cy="196842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221156-A8AE-4FE6-A7F1-5C8C1F6409A8}"/>
                </a:ext>
              </a:extLst>
            </p:cNvPr>
            <p:cNvSpPr txBox="1"/>
            <p:nvPr/>
          </p:nvSpPr>
          <p:spPr>
            <a:xfrm>
              <a:off x="707086" y="1314308"/>
              <a:ext cx="16446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&lt;5%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Enter college as RMI Major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49A0DC-49CF-4298-808F-D9F224356ACD}"/>
              </a:ext>
            </a:extLst>
          </p:cNvPr>
          <p:cNvGrpSpPr/>
          <p:nvPr/>
        </p:nvGrpSpPr>
        <p:grpSpPr>
          <a:xfrm>
            <a:off x="8887627" y="2412579"/>
            <a:ext cx="1984508" cy="1968427"/>
            <a:chOff x="3484062" y="2832915"/>
            <a:chExt cx="1984508" cy="196842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85BA442-E61C-40DB-B233-41CC925D7D00}"/>
                </a:ext>
              </a:extLst>
            </p:cNvPr>
            <p:cNvSpPr/>
            <p:nvPr/>
          </p:nvSpPr>
          <p:spPr>
            <a:xfrm>
              <a:off x="3484062" y="2832915"/>
              <a:ext cx="1984508" cy="196842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BF62FF-99C6-494E-8AB9-CB88A472E848}"/>
                </a:ext>
              </a:extLst>
            </p:cNvPr>
            <p:cNvSpPr txBox="1"/>
            <p:nvPr/>
          </p:nvSpPr>
          <p:spPr>
            <a:xfrm>
              <a:off x="3532882" y="3044160"/>
              <a:ext cx="18117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22%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Other than Risk or Actuarial Science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B9DDC4-7154-497E-A37C-C3F0ACD78987}"/>
              </a:ext>
            </a:extLst>
          </p:cNvPr>
          <p:cNvGrpSpPr/>
          <p:nvPr/>
        </p:nvGrpSpPr>
        <p:grpSpPr>
          <a:xfrm>
            <a:off x="9616277" y="4045277"/>
            <a:ext cx="1984508" cy="1968427"/>
            <a:chOff x="3400206" y="844586"/>
            <a:chExt cx="1984508" cy="196842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005B0A-82C7-44D3-9263-2D068AE7650B}"/>
                </a:ext>
              </a:extLst>
            </p:cNvPr>
            <p:cNvSpPr/>
            <p:nvPr/>
          </p:nvSpPr>
          <p:spPr>
            <a:xfrm>
              <a:off x="3400206" y="844586"/>
              <a:ext cx="1984508" cy="1968427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3B960C-F709-46BA-B042-22BA315D1C79}"/>
                </a:ext>
              </a:extLst>
            </p:cNvPr>
            <p:cNvSpPr txBox="1"/>
            <p:nvPr/>
          </p:nvSpPr>
          <p:spPr>
            <a:xfrm>
              <a:off x="3486562" y="1098597"/>
              <a:ext cx="18117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40%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Double Major or Minor in another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18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90F58B-EC7E-427D-A173-3FDA499A4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5"/>
          <a:stretch/>
        </p:blipFill>
        <p:spPr>
          <a:xfrm>
            <a:off x="7549780" y="10"/>
            <a:ext cx="464222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263FCC-695F-4994-AFE7-65D70BD0E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37C66-B1D9-4AC4-AAB1-573FC67FE0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8144" y="688018"/>
            <a:ext cx="3577739" cy="1496017"/>
          </a:xfrm>
        </p:spPr>
        <p:txBody>
          <a:bodyPr anchor="t">
            <a:normAutofit fontScale="90000"/>
          </a:bodyPr>
          <a:lstStyle/>
          <a:p>
            <a:r>
              <a:rPr lang="en-US" b="1" cap="small" dirty="0">
                <a:solidFill>
                  <a:schemeClr val="bg1"/>
                </a:solidFill>
              </a:rPr>
              <a:t>Influences and Drivers</a:t>
            </a:r>
            <a:br>
              <a:rPr lang="en-US" sz="4800" cap="small" dirty="0">
                <a:solidFill>
                  <a:schemeClr val="bg1"/>
                </a:solidFill>
              </a:rPr>
            </a:br>
            <a:r>
              <a:rPr lang="en-US" sz="3600" cap="small" dirty="0">
                <a:solidFill>
                  <a:schemeClr val="bg1"/>
                </a:solidFill>
              </a:rPr>
              <a:t>in Employment Decisions</a:t>
            </a:r>
            <a:endParaRPr lang="en-US" sz="4800" cap="small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C4004-47C8-472A-9CBB-1804A3E05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302" y="1370071"/>
            <a:ext cx="5173177" cy="1740742"/>
          </a:xfr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en-US" sz="3500" b="1" u="sng" cap="small" dirty="0"/>
              <a:t>Top Three Considerations</a:t>
            </a:r>
          </a:p>
          <a:p>
            <a:r>
              <a:rPr lang="en-US" cap="small" dirty="0"/>
              <a:t>Compensation</a:t>
            </a:r>
          </a:p>
          <a:p>
            <a:r>
              <a:rPr lang="en-US" cap="small" dirty="0"/>
              <a:t>Future Growth</a:t>
            </a:r>
          </a:p>
          <a:p>
            <a:r>
              <a:rPr lang="en-US" cap="small" dirty="0"/>
              <a:t>Culture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65996A2-2825-4C57-A67A-A2966C361BAD}"/>
              </a:ext>
            </a:extLst>
          </p:cNvPr>
          <p:cNvSpPr txBox="1">
            <a:spLocks/>
          </p:cNvSpPr>
          <p:nvPr/>
        </p:nvSpPr>
        <p:spPr>
          <a:xfrm>
            <a:off x="1276582" y="3747187"/>
            <a:ext cx="5173177" cy="174074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Extremely/Very Important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a Mentor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 Between Money and Type of Job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Leadership</a:t>
            </a:r>
          </a:p>
        </p:txBody>
      </p:sp>
    </p:spTree>
    <p:extLst>
      <p:ext uri="{BB962C8B-B14F-4D97-AF65-F5344CB8AC3E}">
        <p14:creationId xmlns:p14="http://schemas.microsoft.com/office/powerpoint/2010/main" val="111643568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FD7E8F-308E-4D87-964C-FF13B1821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22" r="607" b="25822"/>
          <a:stretch/>
        </p:blipFill>
        <p:spPr>
          <a:xfrm>
            <a:off x="0" y="-26895"/>
            <a:ext cx="12192000" cy="68796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592434" y="2772936"/>
            <a:ext cx="10839450" cy="10255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337DBE"/>
                </a:solidFill>
              </a:rPr>
              <a:t>Thank you for attending!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7DBE"/>
                </a:solidFill>
              </a:rPr>
              <a:t>Questions? Please send to: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7DBE"/>
                </a:solidFill>
              </a:rPr>
              <a:t>Marguerite </a:t>
            </a:r>
            <a:r>
              <a:rPr lang="en-US" sz="2800" dirty="0" err="1">
                <a:solidFill>
                  <a:srgbClr val="337DBE"/>
                </a:solidFill>
              </a:rPr>
              <a:t>Tortorello</a:t>
            </a:r>
            <a:r>
              <a:rPr lang="en-US" sz="2800" dirty="0">
                <a:solidFill>
                  <a:srgbClr val="337DBE"/>
                </a:solidFill>
              </a:rPr>
              <a:t> (</a:t>
            </a:r>
            <a:r>
              <a:rPr lang="en-US" sz="2800" dirty="0">
                <a:solidFill>
                  <a:srgbClr val="337DB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MT@TortCommunications.com</a:t>
            </a:r>
            <a:r>
              <a:rPr lang="en-US" sz="2800" dirty="0">
                <a:solidFill>
                  <a:srgbClr val="337DBE"/>
                </a:solidFill>
              </a:rPr>
              <a:t>) or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337DBE"/>
                </a:solidFill>
              </a:rPr>
              <a:t>James Ballot (</a:t>
            </a:r>
            <a:r>
              <a:rPr lang="en-US" sz="2800" dirty="0">
                <a:solidFill>
                  <a:srgbClr val="337DBE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JamesB@iii.org</a:t>
            </a:r>
            <a:r>
              <a:rPr lang="en-US" sz="2800" dirty="0">
                <a:solidFill>
                  <a:srgbClr val="337DBE"/>
                </a:solidFill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E187D-2DF9-EF43-82FF-F34D9E1E6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5" y="417291"/>
            <a:ext cx="352256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383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8A1ECA-C514-4CEF-91A5-445BF827142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C742B-7FC7-4860-A3E9-59CAF83BA98B}"/>
              </a:ext>
            </a:extLst>
          </p:cNvPr>
          <p:cNvSpPr/>
          <p:nvPr/>
        </p:nvSpPr>
        <p:spPr>
          <a:xfrm>
            <a:off x="5974813" y="324433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dirty="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60319-7245-46D0-9C98-B708B5CCB23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8D11F-7338-43FC-B41C-DB20A5FF9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6005926"/>
            <a:ext cx="3149740" cy="703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8E624-468D-42BC-9491-424EB2CED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5" t="-190" r="2195" b="190"/>
          <a:stretch/>
        </p:blipFill>
        <p:spPr>
          <a:xfrm>
            <a:off x="938772" y="3091068"/>
            <a:ext cx="1975104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28100-4DFF-426B-B490-BC6D29230D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6" t="4725" r="15546" b="43028"/>
          <a:stretch/>
        </p:blipFill>
        <p:spPr>
          <a:xfrm>
            <a:off x="4865713" y="3086226"/>
            <a:ext cx="1975104" cy="24688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8266F3-FE44-4EFC-8B93-BF0A98B4EC23}"/>
              </a:ext>
            </a:extLst>
          </p:cNvPr>
          <p:cNvSpPr/>
          <p:nvPr/>
        </p:nvSpPr>
        <p:spPr>
          <a:xfrm>
            <a:off x="4766321" y="219386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James Ballot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Insurance Information Institute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0DB26-B2B6-4EBD-AB81-814682F52901}"/>
              </a:ext>
            </a:extLst>
          </p:cNvPr>
          <p:cNvSpPr txBox="1"/>
          <p:nvPr/>
        </p:nvSpPr>
        <p:spPr>
          <a:xfrm>
            <a:off x="890027" y="1160889"/>
            <a:ext cx="3220279" cy="6852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3600" dirty="0">
                <a:solidFill>
                  <a:schemeClr val="bg1"/>
                </a:solidFill>
              </a:rPr>
              <a:t>Hosts: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DC657-962D-DF43-85B0-B287620EAD43}"/>
              </a:ext>
            </a:extLst>
          </p:cNvPr>
          <p:cNvSpPr/>
          <p:nvPr/>
        </p:nvSpPr>
        <p:spPr>
          <a:xfrm>
            <a:off x="852689" y="2193867"/>
            <a:ext cx="3545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Marguerite </a:t>
            </a:r>
            <a:r>
              <a:rPr lang="en-US" sz="2000" dirty="0" err="1">
                <a:solidFill>
                  <a:schemeClr val="bg2"/>
                </a:solidFill>
              </a:rPr>
              <a:t>Tortorello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Insurance Careers Movement</a:t>
            </a:r>
          </a:p>
        </p:txBody>
      </p:sp>
    </p:spTree>
    <p:extLst>
      <p:ext uri="{BB962C8B-B14F-4D97-AF65-F5344CB8AC3E}">
        <p14:creationId xmlns:p14="http://schemas.microsoft.com/office/powerpoint/2010/main" val="285958698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8773" y="1503495"/>
            <a:ext cx="10363200" cy="1380744"/>
          </a:xfrm>
        </p:spPr>
        <p:txBody>
          <a:bodyPr/>
          <a:lstStyle/>
          <a:p>
            <a:r>
              <a:rPr lang="en-US" sz="2000" dirty="0"/>
              <a:t>Tony </a:t>
            </a:r>
            <a:r>
              <a:rPr lang="en-US" sz="2000" dirty="0" err="1"/>
              <a:t>Cañas</a:t>
            </a:r>
            <a:r>
              <a:rPr lang="en-US" sz="2000" dirty="0"/>
              <a:t>, CPCU, MBA </a:t>
            </a:r>
            <a:br>
              <a:rPr lang="en-US" sz="2000" dirty="0"/>
            </a:br>
            <a:r>
              <a:rPr lang="en-US" sz="2000" dirty="0"/>
              <a:t>The Jacobson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160DB0-662A-40F8-A082-BEEF6CFEC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-1513" r="10000" b="1513"/>
          <a:stretch/>
        </p:blipFill>
        <p:spPr>
          <a:xfrm>
            <a:off x="938773" y="3154436"/>
            <a:ext cx="1975104" cy="2468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8A1ECA-C514-4CEF-91A5-445BF827142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C742B-7FC7-4860-A3E9-59CAF83BA98B}"/>
              </a:ext>
            </a:extLst>
          </p:cNvPr>
          <p:cNvSpPr/>
          <p:nvPr/>
        </p:nvSpPr>
        <p:spPr>
          <a:xfrm>
            <a:off x="5974813" y="3244334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dirty="0"/>
              <a:t>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60319-7245-46D0-9C98-B708B5CCB23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8D11F-7338-43FC-B41C-DB20A5FF9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6005926"/>
            <a:ext cx="3149740" cy="7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139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4B0B21-2CE1-4E83-9C04-74523FA8CB4D}"/>
              </a:ext>
            </a:extLst>
          </p:cNvPr>
          <p:cNvSpPr/>
          <p:nvPr/>
        </p:nvSpPr>
        <p:spPr>
          <a:xfrm rot="16200000" flipV="1">
            <a:off x="6694263" y="1360263"/>
            <a:ext cx="6858000" cy="4137474"/>
          </a:xfrm>
          <a:prstGeom prst="rect">
            <a:avLst/>
          </a:prstGeom>
          <a:solidFill>
            <a:srgbClr val="27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45966-D0E1-4F93-8F96-13AF7173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86" y="868955"/>
            <a:ext cx="7537338" cy="1089584"/>
          </a:xfrm>
        </p:spPr>
        <p:txBody>
          <a:bodyPr/>
          <a:lstStyle/>
          <a:p>
            <a: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Crucial Importance </a:t>
            </a:r>
            <a:b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BA17A-8301-4B05-A8E2-7C7FD99FE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85" y="2410234"/>
            <a:ext cx="6078823" cy="4139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Understand the importance of insurance to society.</a:t>
            </a:r>
          </a:p>
          <a:p>
            <a:pPr marL="0" indent="0">
              <a:buNone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Internalize why your company is unique and special.</a:t>
            </a:r>
          </a:p>
          <a:p>
            <a:pPr marL="0" indent="0">
              <a:buNone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Learn how to grow within </a:t>
            </a:r>
            <a:b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</a:rPr>
              <a:t>the company.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345CE8-C735-4314-8350-7BCE43D1D67E}"/>
              </a:ext>
            </a:extLst>
          </p:cNvPr>
          <p:cNvSpPr/>
          <p:nvPr/>
        </p:nvSpPr>
        <p:spPr>
          <a:xfrm rot="16200000" flipV="1">
            <a:off x="7193494" y="718003"/>
            <a:ext cx="4507331" cy="445530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B11CD2-1EDF-403F-91D9-BFDA16076A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8761" y="6322289"/>
            <a:ext cx="1792226" cy="32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60441-C63E-4084-AE3B-4DB6BF3053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964" y="6327072"/>
            <a:ext cx="1792225" cy="3191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242C33-D0F2-4E70-AA16-6489EF7F530A}"/>
              </a:ext>
            </a:extLst>
          </p:cNvPr>
          <p:cNvSpPr/>
          <p:nvPr/>
        </p:nvSpPr>
        <p:spPr>
          <a:xfrm>
            <a:off x="8380206" y="5397684"/>
            <a:ext cx="3205779" cy="630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Remember, they didn’t grow up dreaming of insurance careers.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9D989A-DC10-4BDD-8C60-E4C38562D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65" y="873548"/>
            <a:ext cx="4267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76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C251EF-0ADD-4932-AE82-4E14AD77D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1794291"/>
            <a:ext cx="5041900" cy="4191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98D6DC-9801-41FA-B783-5BF815C12D80}"/>
              </a:ext>
            </a:extLst>
          </p:cNvPr>
          <p:cNvSpPr/>
          <p:nvPr/>
        </p:nvSpPr>
        <p:spPr>
          <a:xfrm>
            <a:off x="-1" y="1794291"/>
            <a:ext cx="7109209" cy="4193328"/>
          </a:xfrm>
          <a:prstGeom prst="rect">
            <a:avLst/>
          </a:prstGeom>
          <a:solidFill>
            <a:srgbClr val="2729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63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7A8A9-E054-4E7F-95D1-DD6E6EB2B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868680"/>
            <a:ext cx="11464289" cy="1198542"/>
          </a:xfrm>
        </p:spPr>
        <p:txBody>
          <a:bodyPr anchor="t"/>
          <a:lstStyle/>
          <a:p>
            <a: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Mentoring and Reverse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47657-320B-4C3B-BC46-A84170A07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38" y="2067223"/>
            <a:ext cx="5863736" cy="346027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It’s what the Top 30 Places Millennials Want to Work have in common.</a:t>
            </a:r>
          </a:p>
        </p:txBody>
      </p:sp>
    </p:spTree>
    <p:extLst>
      <p:ext uri="{BB962C8B-B14F-4D97-AF65-F5344CB8AC3E}">
        <p14:creationId xmlns:p14="http://schemas.microsoft.com/office/powerpoint/2010/main" val="31811393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4D6E88-D53D-46BA-A59A-06E850CE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" y="7960"/>
            <a:ext cx="3733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45966-D0E1-4F93-8F96-13AF71734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397" y="868680"/>
            <a:ext cx="7232351" cy="1198542"/>
          </a:xfrm>
        </p:spPr>
        <p:txBody>
          <a:bodyPr/>
          <a:lstStyle/>
          <a:p>
            <a: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Flexibility: No Longer </a:t>
            </a:r>
            <a:b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Just Nice to Have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BA17A-8301-4B05-A8E2-7C7FD99FE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397" y="2414016"/>
            <a:ext cx="6345566" cy="3243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3.7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million employees work from home at least </a:t>
            </a:r>
            <a:r>
              <a:rPr lang="en-US" b="1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50%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of the time.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Telecommuting jobs have experienced </a:t>
            </a:r>
            <a:r>
              <a:rPr lang="en-US" b="1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115%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growth since 2015.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7296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2/3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of managers report that WAH employees are more productive.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6654E-5FE5-471A-819A-EF42ACC7691F}"/>
              </a:ext>
            </a:extLst>
          </p:cNvPr>
          <p:cNvSpPr/>
          <p:nvPr/>
        </p:nvSpPr>
        <p:spPr>
          <a:xfrm rot="16200000" flipV="1">
            <a:off x="272401" y="3389981"/>
            <a:ext cx="6858000" cy="83634"/>
          </a:xfrm>
          <a:prstGeom prst="rect">
            <a:avLst/>
          </a:prstGeom>
          <a:solidFill>
            <a:srgbClr val="272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D21495-C492-4D6E-87D9-CC5561EA0FC1}"/>
              </a:ext>
            </a:extLst>
          </p:cNvPr>
          <p:cNvSpPr/>
          <p:nvPr/>
        </p:nvSpPr>
        <p:spPr>
          <a:xfrm>
            <a:off x="3888263" y="647440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latin typeface="Verdana" panose="020B0604030504040204" pitchFamily="34" charset="0"/>
                <a:ea typeface="Verdana" panose="020B0604030504040204" pitchFamily="34" charset="0"/>
              </a:rPr>
              <a:t>Source: 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“11 Surprising Working from Home Statistic,”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Fundera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70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35786" y="2373924"/>
            <a:ext cx="2288006" cy="668216"/>
          </a:xfrm>
        </p:spPr>
        <p:txBody>
          <a:bodyPr/>
          <a:lstStyle/>
          <a:p>
            <a:r>
              <a:rPr lang="en-US" sz="2000" dirty="0"/>
              <a:t>Tara N. Spain </a:t>
            </a:r>
            <a:br>
              <a:rPr lang="en-US" sz="2000" dirty="0"/>
            </a:br>
            <a:r>
              <a:rPr lang="en-US" sz="2000" dirty="0"/>
              <a:t>Travelers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4E80B-523E-4FEB-9C83-5B4B72441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6" b="-329"/>
          <a:stretch/>
        </p:blipFill>
        <p:spPr>
          <a:xfrm>
            <a:off x="3435786" y="3262328"/>
            <a:ext cx="1975104" cy="2468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190FB-CA74-41EA-A768-DFA3BC09D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0" t="15" r="13262" b="-15"/>
          <a:stretch/>
        </p:blipFill>
        <p:spPr>
          <a:xfrm>
            <a:off x="718345" y="3262328"/>
            <a:ext cx="1975103" cy="246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55C0C6-3B94-4607-AADB-91D368851402}"/>
              </a:ext>
            </a:extLst>
          </p:cNvPr>
          <p:cNvSpPr txBox="1"/>
          <p:nvPr/>
        </p:nvSpPr>
        <p:spPr>
          <a:xfrm>
            <a:off x="718345" y="2470637"/>
            <a:ext cx="1866594" cy="668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dirty="0">
                <a:solidFill>
                  <a:schemeClr val="bg2"/>
                </a:solidFill>
              </a:rPr>
              <a:t>Bruce </a:t>
            </a:r>
            <a:r>
              <a:rPr lang="en-US" sz="2000" dirty="0" err="1">
                <a:solidFill>
                  <a:schemeClr val="bg2"/>
                </a:solidFill>
              </a:rPr>
              <a:t>Soltys</a:t>
            </a:r>
            <a:br>
              <a:rPr lang="en-US" sz="2000" dirty="0">
                <a:solidFill>
                  <a:schemeClr val="bg2"/>
                </a:solidFill>
              </a:rPr>
            </a:br>
            <a:r>
              <a:rPr lang="en-US" sz="2000" dirty="0">
                <a:solidFill>
                  <a:schemeClr val="bg2"/>
                </a:solidFill>
              </a:rPr>
              <a:t>Travelers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178-E61F-B54F-BDC9-48A197BC0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6005926"/>
            <a:ext cx="3149740" cy="7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394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Keys to approaching Talent: What works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98052-2327-45DC-B2FE-C7766DD7DB36}"/>
              </a:ext>
            </a:extLst>
          </p:cNvPr>
          <p:cNvSpPr/>
          <p:nvPr/>
        </p:nvSpPr>
        <p:spPr>
          <a:xfrm>
            <a:off x="522086" y="1377901"/>
            <a:ext cx="1066885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Do you have a readily available answer to the question of</a:t>
            </a:r>
            <a:r>
              <a:rPr lang="en-US" altLang="en-US" b="1" dirty="0">
                <a:solidFill>
                  <a:prstClr val="white"/>
                </a:solidFill>
                <a:latin typeface="Arial"/>
                <a:cs typeface="Arial"/>
              </a:rPr>
              <a:t>,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“Why Insurance?”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3DB6516-C4A7-4267-9BA0-B87504D6E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43" y="2107513"/>
            <a:ext cx="1497315" cy="3647815"/>
          </a:xfrm>
          <a:prstGeom prst="rect">
            <a:avLst/>
          </a:prstGeom>
          <a:noFill/>
          <a:ln>
            <a:solidFill>
              <a:srgbClr val="E31F1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5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9431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400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857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314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Limitless.</a:t>
            </a:r>
          </a:p>
          <a:p>
            <a:pPr marL="0" indent="0" algn="ctr" eaLnBrk="1" hangingPunct="1">
              <a:buNone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Careers range from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actuaries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to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accountants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data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scientists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to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computer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technologists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finance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analysts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to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fire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investigators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product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managers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to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programmers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,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underwriters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to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statisticians,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just to name a few.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 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9B5B02-663F-4E16-9F90-EDE91CA10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332" y="2107513"/>
            <a:ext cx="1497315" cy="3647815"/>
          </a:xfrm>
          <a:prstGeom prst="rect">
            <a:avLst/>
          </a:prstGeom>
          <a:noFill/>
          <a:ln>
            <a:solidFill>
              <a:srgbClr val="E31F1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5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9431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400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857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314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Stable.</a:t>
            </a:r>
          </a:p>
          <a:p>
            <a:pPr marL="0" indent="0" algn="ctr" eaLnBrk="1" hangingPunct="1">
              <a:buNone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As of December 2018,the Bureau of Labor Statistics unemployment rate for the insurance industry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was 1.9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%, which is 2.1% lower than the national average of 4.0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%,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according to Jacobson.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3B7817B-936F-4D9E-9B74-F448C9E0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231" y="2107513"/>
            <a:ext cx="1497315" cy="3647815"/>
          </a:xfrm>
          <a:prstGeom prst="rect">
            <a:avLst/>
          </a:prstGeom>
          <a:noFill/>
          <a:ln>
            <a:solidFill>
              <a:srgbClr val="E31F1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5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9431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400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857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314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Growing.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By 2020 the industry will create more than 400,000 job opportunities according to the Insurance Industry Employment Outlook from </a:t>
            </a: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the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 Griffith Insurance Education Foundation.</a:t>
            </a:r>
            <a:endParaRPr lang="en-US" sz="1400" b="1" i="1" u="none" strike="noStrike" kern="0" cap="none" spc="0" baseline="0" noProof="0" dirty="0">
              <a:solidFill>
                <a:prstClr val="white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E115798-A282-4A0A-BB05-826014C8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4071" y="2090442"/>
            <a:ext cx="1497315" cy="3647815"/>
          </a:xfrm>
          <a:prstGeom prst="rect">
            <a:avLst/>
          </a:prstGeom>
          <a:noFill/>
          <a:ln>
            <a:solidFill>
              <a:srgbClr val="E31F1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5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9431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400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857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314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Generous.</a:t>
            </a:r>
          </a:p>
          <a:p>
            <a:pPr marL="0" indent="0" algn="ctr" eaLnBrk="1" hangingPunct="1">
              <a:buNone/>
              <a:defRPr/>
            </a:pPr>
            <a:r>
              <a:rPr lang="en-US" sz="1400" kern="0" dirty="0">
                <a:solidFill>
                  <a:prstClr val="white"/>
                </a:solidFill>
                <a:latin typeface="Calibri"/>
                <a:cs typeface="Calibri"/>
              </a:rPr>
              <a:t>It donates more than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Calibri"/>
              </a:rPr>
              <a:t>$500 million a year to charity according to MyPath, a collaborative industry effort tasked with educating students.</a:t>
            </a:r>
            <a:endParaRPr lang="en-US" sz="1400" b="1" i="1" u="none" strike="noStrike" kern="0" cap="none" spc="0" baseline="0" noProof="0" dirty="0">
              <a:solidFill>
                <a:prstClr val="white"/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A798C53-470B-4AF5-8B5E-6335C5C51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911" y="2107513"/>
            <a:ext cx="1606555" cy="3647815"/>
          </a:xfrm>
          <a:prstGeom prst="rect">
            <a:avLst/>
          </a:prstGeom>
          <a:noFill/>
          <a:ln>
            <a:solidFill>
              <a:srgbClr val="E31F1F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14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85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9431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4003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8575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3147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It’s Innovative.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 drones to autonomous vehicles to artificial intelligence, just to name a few, our industry is leading in the development of some of the most advanced technologies in the marketplace.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4574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</TotalTime>
  <Words>1150</Words>
  <Application>Microsoft Office PowerPoint</Application>
  <PresentationFormat>Widescreen</PresentationFormat>
  <Paragraphs>210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Symbol</vt:lpstr>
      <vt:lpstr>Times New Roman</vt:lpstr>
      <vt:lpstr>Verdana</vt:lpstr>
      <vt:lpstr>Wingdings</vt:lpstr>
      <vt:lpstr>Wingdings 3</vt:lpstr>
      <vt:lpstr>Office Theme</vt:lpstr>
      <vt:lpstr>Custom Design</vt:lpstr>
      <vt:lpstr>2_Office Theme</vt:lpstr>
      <vt:lpstr>1_Office Theme</vt:lpstr>
      <vt:lpstr>PowerPoint Presentation</vt:lpstr>
      <vt:lpstr>PowerPoint Presentation</vt:lpstr>
      <vt:lpstr>PowerPoint Presentation</vt:lpstr>
      <vt:lpstr>Tony Cañas, CPCU, MBA  The Jacobson Group</vt:lpstr>
      <vt:lpstr>The Crucial Importance  of Orientation</vt:lpstr>
      <vt:lpstr>Mentoring and Reverse Mentoring</vt:lpstr>
      <vt:lpstr>Flexibility: No Longer  Just Nice to Have</vt:lpstr>
      <vt:lpstr>Tara N. Spain  Travelers</vt:lpstr>
      <vt:lpstr>Keys to approaching Talent: What works </vt:lpstr>
      <vt:lpstr>Keys to approaching Talent: Lessons learned </vt:lpstr>
      <vt:lpstr>Roadtrip Nation – Risk &amp; Reward  </vt:lpstr>
      <vt:lpstr>Insurance Share Your Road Hub</vt:lpstr>
      <vt:lpstr>Travelers EDGE® Empowering Dreams for Graduation &amp; Employment</vt:lpstr>
      <vt:lpstr>Dr. Steven Weisbart, CLU Insurance Information Institute</vt:lpstr>
      <vt:lpstr>Some jobs that everyone thinks of in  the property/casualty insurance industry</vt:lpstr>
      <vt:lpstr>Some jobs in property/casualty insurance</vt:lpstr>
      <vt:lpstr>Some Jobs in Property/Casualty Insurance</vt:lpstr>
      <vt:lpstr>Some Jobs in Property/Casualty Insurance</vt:lpstr>
      <vt:lpstr>Some jobs/skills you might not expect to find in the property/casualty insurance industry</vt:lpstr>
      <vt:lpstr>Noelle Codispoti, CPCU, Gamma Iota Sigma</vt:lpstr>
      <vt:lpstr>PowerPoint Presentation</vt:lpstr>
      <vt:lpstr>Influences and Drivers in Employment Decisions</vt:lpstr>
      <vt:lpstr>PowerPoint Presentation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P14228 - III PPT Template 4:3</dc:title>
  <dc:subject>v2007 and v2010</dc:subject>
  <dc:creator>Call @ 866-2-eSlide</dc:creator>
  <dc:description>eSlide, LLC - P14228 - III PPT Template 4:3</dc:description>
  <cp:lastModifiedBy>Rodriguez, Marielle</cp:lastModifiedBy>
  <cp:revision>233</cp:revision>
  <dcterms:created xsi:type="dcterms:W3CDTF">2011-11-02T14:24:24Z</dcterms:created>
  <dcterms:modified xsi:type="dcterms:W3CDTF">2019-02-20T15:27:44Z</dcterms:modified>
</cp:coreProperties>
</file>