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drawings/drawing3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drawings/drawing4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17.xml" ContentType="application/vnd.openxmlformats-officedocument.drawingml.chart+xml"/>
  <Override PartName="/ppt/drawings/drawing5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drawings/drawing6.xml" ContentType="application/vnd.openxmlformats-officedocument.drawingml.chartshapes+xml"/>
  <Override PartName="/ppt/tags/tag6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8" r:id="rId2"/>
    <p:sldId id="405" r:id="rId3"/>
    <p:sldId id="474" r:id="rId4"/>
    <p:sldId id="546" r:id="rId5"/>
    <p:sldId id="551" r:id="rId6"/>
    <p:sldId id="478" r:id="rId7"/>
    <p:sldId id="479" r:id="rId8"/>
    <p:sldId id="480" r:id="rId9"/>
    <p:sldId id="482" r:id="rId10"/>
    <p:sldId id="484" r:id="rId11"/>
    <p:sldId id="485" r:id="rId12"/>
    <p:sldId id="486" r:id="rId13"/>
    <p:sldId id="487" r:id="rId14"/>
    <p:sldId id="547" r:id="rId15"/>
    <p:sldId id="543" r:id="rId16"/>
    <p:sldId id="489" r:id="rId17"/>
    <p:sldId id="549" r:id="rId18"/>
    <p:sldId id="548" r:id="rId19"/>
    <p:sldId id="552" r:id="rId20"/>
    <p:sldId id="550" r:id="rId21"/>
    <p:sldId id="422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orient="horz" pos="3583">
          <p15:clr>
            <a:srgbClr val="A4A3A4"/>
          </p15:clr>
        </p15:guide>
        <p15:guide id="5" orient="horz" pos="1198">
          <p15:clr>
            <a:srgbClr val="A4A3A4"/>
          </p15:clr>
        </p15:guide>
        <p15:guide id="6" pos="772">
          <p15:clr>
            <a:srgbClr val="A4A3A4"/>
          </p15:clr>
        </p15:guide>
        <p15:guide id="7" pos="5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2AD"/>
    <a:srgbClr val="868686"/>
    <a:srgbClr val="43A892"/>
    <a:srgbClr val="A6DCF7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03" autoAdjust="0"/>
    <p:restoredTop sz="94569" autoAdjust="0"/>
  </p:normalViewPr>
  <p:slideViewPr>
    <p:cSldViewPr snapToGrid="0">
      <p:cViewPr varScale="1">
        <p:scale>
          <a:sx n="105" d="100"/>
          <a:sy n="105" d="100"/>
        </p:scale>
        <p:origin x="1248" y="102"/>
      </p:cViewPr>
      <p:guideLst>
        <p:guide orient="horz" pos="2160"/>
        <p:guide pos="2880"/>
        <p:guide orient="horz"/>
        <p:guide orient="horz" pos="3583"/>
        <p:guide orient="horz" pos="1198"/>
        <p:guide pos="772"/>
        <p:guide pos="54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21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791930715893599E-2"/>
          <c:y val="4.5373128859261702E-2"/>
          <c:w val="0.88924595676975504"/>
          <c:h val="0.770704590830873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Commercial 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dLbl>
              <c:idx val="0"/>
              <c:layout>
                <c:manualLayout>
                  <c:x val="-4.59242250287025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67-4313-B714-2B478BC1C0CA}"/>
                </c:ext>
              </c:extLst>
            </c:dLbl>
            <c:dLbl>
              <c:idx val="1"/>
              <c:layout>
                <c:manualLayout>
                  <c:x val="-6.12323000382701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67-4313-B714-2B478BC1C0CA}"/>
                </c:ext>
              </c:extLst>
            </c:dLbl>
            <c:dLbl>
              <c:idx val="2"/>
              <c:layout>
                <c:manualLayout>
                  <c:x val="-4.5924225028702598E-3"/>
                  <c:y val="3.06161463287865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67-4313-B714-2B478BC1C0CA}"/>
                </c:ext>
              </c:extLst>
            </c:dLbl>
            <c:dLbl>
              <c:idx val="3"/>
              <c:layout>
                <c:manualLayout>
                  <c:x val="-6.12323000382701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67-4313-B714-2B478BC1C0CA}"/>
                </c:ext>
              </c:extLst>
            </c:dLbl>
            <c:dLbl>
              <c:idx val="4"/>
              <c:layout>
                <c:manualLayout>
                  <c:x val="-3.0616150019135099E-3"/>
                  <c:y val="-3.06161463287865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67-4313-B714-2B478BC1C0CA}"/>
                </c:ext>
              </c:extLst>
            </c:dLbl>
            <c:dLbl>
              <c:idx val="5"/>
              <c:layout>
                <c:manualLayout>
                  <c:x val="-6.1232300038270701E-3"/>
                  <c:y val="3.06161463287865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67-4313-B714-2B478BC1C0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Sheet1!$B$2:$B$12</c:f>
              <c:numCache>
                <c:formatCode>0.0%</c:formatCode>
                <c:ptCount val="11"/>
                <c:pt idx="0">
                  <c:v>0.92099867382336298</c:v>
                </c:pt>
                <c:pt idx="1">
                  <c:v>0.92495921076374799</c:v>
                </c:pt>
                <c:pt idx="2">
                  <c:v>0.94336154300249297</c:v>
                </c:pt>
                <c:pt idx="3">
                  <c:v>0.96786549726092497</c:v>
                </c:pt>
                <c:pt idx="4">
                  <c:v>0.99451671442151601</c:v>
                </c:pt>
                <c:pt idx="5">
                  <c:v>0.98141123128612795</c:v>
                </c:pt>
                <c:pt idx="6">
                  <c:v>1.0359264817618561</c:v>
                </c:pt>
                <c:pt idx="7">
                  <c:v>1.0697820479145601</c:v>
                </c:pt>
                <c:pt idx="8">
                  <c:v>1.069219187470926</c:v>
                </c:pt>
                <c:pt idx="9">
                  <c:v>1.034303342316752</c:v>
                </c:pt>
                <c:pt idx="10">
                  <c:v>1.0879190725823511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67-4313-B714-2B478BC1C0C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Personal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dLbl>
              <c:idx val="3"/>
              <c:layout>
                <c:manualLayout>
                  <c:x val="0"/>
                  <c:y val="-1.53080731643932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67-4313-B714-2B478BC1C0CA}"/>
                </c:ext>
              </c:extLst>
            </c:dLbl>
            <c:dLbl>
              <c:idx val="6"/>
              <c:layout>
                <c:manualLayout>
                  <c:x val="1.07156525066973E-2"/>
                  <c:y val="3.06161463287865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F67-4313-B714-2B478BC1C0CA}"/>
                </c:ext>
              </c:extLst>
            </c:dLbl>
            <c:dLbl>
              <c:idx val="7"/>
              <c:layout>
                <c:manualLayout>
                  <c:x val="9.184845005740530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F67-4313-B714-2B478BC1C0CA}"/>
                </c:ext>
              </c:extLst>
            </c:dLbl>
            <c:dLbl>
              <c:idx val="8"/>
              <c:layout>
                <c:manualLayout>
                  <c:x val="1.07156525066973E-2"/>
                  <c:y val="9.18484389863596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F67-4313-B714-2B478BC1C0CA}"/>
                </c:ext>
              </c:extLst>
            </c:dLbl>
            <c:dLbl>
              <c:idx val="9"/>
              <c:layout>
                <c:manualLayout>
                  <c:x val="9.1848450057405301E-3"/>
                  <c:y val="9.18484389863596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67-4313-B714-2B478BC1C0CA}"/>
                </c:ext>
              </c:extLst>
            </c:dLbl>
            <c:dLbl>
              <c:idx val="10"/>
              <c:layout>
                <c:manualLayout>
                  <c:x val="1.162111911671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F67-4313-B714-2B478BC1C0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Sheet1!$C$2:$C$12</c:f>
              <c:numCache>
                <c:formatCode>0.0%</c:formatCode>
                <c:ptCount val="11"/>
                <c:pt idx="0">
                  <c:v>0.95081548437726704</c:v>
                </c:pt>
                <c:pt idx="1">
                  <c:v>0.95628989149955101</c:v>
                </c:pt>
                <c:pt idx="2">
                  <c:v>0.98317768915716097</c:v>
                </c:pt>
                <c:pt idx="3">
                  <c:v>1.001904683000914</c:v>
                </c:pt>
                <c:pt idx="4">
                  <c:v>1.0131609564977939</c:v>
                </c:pt>
                <c:pt idx="5">
                  <c:v>1.009730966746603</c:v>
                </c:pt>
                <c:pt idx="6">
                  <c:v>1.0199829159436</c:v>
                </c:pt>
                <c:pt idx="7">
                  <c:v>1.020587127018072</c:v>
                </c:pt>
                <c:pt idx="8">
                  <c:v>1.015526046337424</c:v>
                </c:pt>
                <c:pt idx="9">
                  <c:v>1.02463479563102</c:v>
                </c:pt>
                <c:pt idx="10">
                  <c:v>1.046020736182409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F67-4313-B714-2B478BC1C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37521432"/>
        <c:axId val="237513984"/>
      </c:barChart>
      <c:catAx>
        <c:axId val="237521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vert="horz"/>
          <a:lstStyle/>
          <a:p>
            <a:pPr>
              <a:defRPr/>
            </a:pPr>
            <a:endParaRPr lang="en-US"/>
          </a:p>
        </c:txPr>
        <c:crossAx val="237513984"/>
        <c:crossesAt val="1"/>
        <c:auto val="1"/>
        <c:lblAlgn val="ctr"/>
        <c:lblOffset val="100"/>
        <c:noMultiLvlLbl val="0"/>
      </c:catAx>
      <c:valAx>
        <c:axId val="237513984"/>
        <c:scaling>
          <c:orientation val="minMax"/>
          <c:max val="1.1000000000000001"/>
          <c:min val="0.9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37521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5124028554983999"/>
          <c:y val="3.7172340939476897E-2"/>
          <c:w val="0.29751930836429602"/>
          <c:h val="7.189780089283430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6637102390783"/>
          <c:y val="0.16496410970073275"/>
          <c:w val="0.84155585989565918"/>
          <c:h val="0.65772201719916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A-4710-97E0-77664A8F2A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0.51</c:v>
                </c:pt>
                <c:pt idx="1">
                  <c:v>0.36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A-4710-97E0-77664A8F2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684576"/>
        <c:axId val="602682280"/>
      </c:barChart>
      <c:catAx>
        <c:axId val="60268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682280"/>
        <c:crosses val="autoZero"/>
        <c:auto val="1"/>
        <c:lblAlgn val="ctr"/>
        <c:lblOffset val="100"/>
        <c:noMultiLvlLbl val="0"/>
      </c:catAx>
      <c:valAx>
        <c:axId val="602682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684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33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67094740168891"/>
          <c:y val="0.14124534962893082"/>
          <c:w val="0.84167704089695017"/>
          <c:h val="0.637391651423339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F4-44F2-915F-8AFDAE7E77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0.15</c:v>
                </c:pt>
                <c:pt idx="1">
                  <c:v>0.1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F4-44F2-915F-8AFDAE7E77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F4-44F2-915F-8AFDAE7E77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F4-44F2-915F-8AFDAE7E77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F4-44F2-915F-8AFDAE7E77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7234992"/>
        <c:axId val="191932728"/>
      </c:barChart>
      <c:catAx>
        <c:axId val="60723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932728"/>
        <c:crosses val="autoZero"/>
        <c:auto val="1"/>
        <c:lblAlgn val="ctr"/>
        <c:lblOffset val="100"/>
        <c:noMultiLvlLbl val="0"/>
      </c:catAx>
      <c:valAx>
        <c:axId val="191932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234992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Freq'!$C$4:$C$43</c:f>
              <c:numCache>
                <c:formatCode>_(* #,##0.00_);_(* \(#,##0.00\);_(* "-"??_);_(@_)</c:formatCode>
                <c:ptCount val="40"/>
                <c:pt idx="0">
                  <c:v>2.384666666666666</c:v>
                </c:pt>
                <c:pt idx="1">
                  <c:v>2.89</c:v>
                </c:pt>
                <c:pt idx="2">
                  <c:v>2.876666666666666</c:v>
                </c:pt>
                <c:pt idx="3">
                  <c:v>2.3090000000000002</c:v>
                </c:pt>
                <c:pt idx="4">
                  <c:v>2.407</c:v>
                </c:pt>
                <c:pt idx="5">
                  <c:v>3.06</c:v>
                </c:pt>
                <c:pt idx="6">
                  <c:v>2.8980000000000001</c:v>
                </c:pt>
                <c:pt idx="7">
                  <c:v>3.016999999999999</c:v>
                </c:pt>
                <c:pt idx="8">
                  <c:v>3.155333333333334</c:v>
                </c:pt>
                <c:pt idx="9">
                  <c:v>3.8090000000000002</c:v>
                </c:pt>
                <c:pt idx="10">
                  <c:v>3.9009999999999998</c:v>
                </c:pt>
                <c:pt idx="11">
                  <c:v>2.3549999999999991</c:v>
                </c:pt>
                <c:pt idx="12">
                  <c:v>1.9419999999999991</c:v>
                </c:pt>
                <c:pt idx="13">
                  <c:v>2.366333333333333</c:v>
                </c:pt>
                <c:pt idx="14">
                  <c:v>2.6203333333333338</c:v>
                </c:pt>
                <c:pt idx="15">
                  <c:v>2.6579999999999999</c:v>
                </c:pt>
                <c:pt idx="16">
                  <c:v>2.7639999999999998</c:v>
                </c:pt>
                <c:pt idx="17">
                  <c:v>2.8583333333333329</c:v>
                </c:pt>
                <c:pt idx="18">
                  <c:v>2.774</c:v>
                </c:pt>
                <c:pt idx="19">
                  <c:v>2.9380000000000002</c:v>
                </c:pt>
                <c:pt idx="20">
                  <c:v>3.3423333333333338</c:v>
                </c:pt>
                <c:pt idx="21">
                  <c:v>3.8490000000000002</c:v>
                </c:pt>
                <c:pt idx="22">
                  <c:v>3.6893333333333338</c:v>
                </c:pt>
                <c:pt idx="23">
                  <c:v>3.4249999999999998</c:v>
                </c:pt>
                <c:pt idx="24">
                  <c:v>3.6623333333333332</c:v>
                </c:pt>
                <c:pt idx="25">
                  <c:v>3.7816666666666672</c:v>
                </c:pt>
                <c:pt idx="26">
                  <c:v>3.7293333333333338</c:v>
                </c:pt>
                <c:pt idx="27">
                  <c:v>3.571333333333333</c:v>
                </c:pt>
                <c:pt idx="28">
                  <c:v>3.6353333333333331</c:v>
                </c:pt>
                <c:pt idx="29">
                  <c:v>3.6673333333333331</c:v>
                </c:pt>
                <c:pt idx="30">
                  <c:v>3.6366666666666672</c:v>
                </c:pt>
                <c:pt idx="31">
                  <c:v>3.366333333333333</c:v>
                </c:pt>
                <c:pt idx="32">
                  <c:v>3.4773333333333341</c:v>
                </c:pt>
                <c:pt idx="33">
                  <c:v>3.7503333333333342</c:v>
                </c:pt>
                <c:pt idx="34">
                  <c:v>3.5790000000000002</c:v>
                </c:pt>
                <c:pt idx="35">
                  <c:v>2.961333333333334</c:v>
                </c:pt>
                <c:pt idx="36">
                  <c:v>2.3516666666666661</c:v>
                </c:pt>
                <c:pt idx="37">
                  <c:v>2.7473333333333341</c:v>
                </c:pt>
                <c:pt idx="38">
                  <c:v>2.6893333333333338</c:v>
                </c:pt>
                <c:pt idx="39">
                  <c:v>2.2636666666666669</c:v>
                </c:pt>
              </c:numCache>
            </c:numRef>
          </c:xVal>
          <c:yVal>
            <c:numRef>
              <c:f>'Fit Collision Freq'!$E$4:$E$43</c:f>
              <c:numCache>
                <c:formatCode>General</c:formatCode>
                <c:ptCount val="40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5.8199999999999976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5.6199999999999974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5.6199999999999974</c:v>
                </c:pt>
                <c:pt idx="21">
                  <c:v>5.6099999999999977</c:v>
                </c:pt>
                <c:pt idx="22">
                  <c:v>5.6099999999999977</c:v>
                </c:pt>
                <c:pt idx="23">
                  <c:v>5.63</c:v>
                </c:pt>
                <c:pt idx="24">
                  <c:v>5.55</c:v>
                </c:pt>
                <c:pt idx="25">
                  <c:v>5.57</c:v>
                </c:pt>
                <c:pt idx="26">
                  <c:v>5.58</c:v>
                </c:pt>
                <c:pt idx="27">
                  <c:v>5.53</c:v>
                </c:pt>
                <c:pt idx="28">
                  <c:v>5.58</c:v>
                </c:pt>
                <c:pt idx="29">
                  <c:v>5.59</c:v>
                </c:pt>
                <c:pt idx="30">
                  <c:v>5.6199999999999974</c:v>
                </c:pt>
                <c:pt idx="31">
                  <c:v>5.6599999999999966</c:v>
                </c:pt>
                <c:pt idx="32">
                  <c:v>5.79</c:v>
                </c:pt>
                <c:pt idx="33">
                  <c:v>5.85</c:v>
                </c:pt>
                <c:pt idx="34">
                  <c:v>5.88</c:v>
                </c:pt>
                <c:pt idx="35">
                  <c:v>5.91</c:v>
                </c:pt>
                <c:pt idx="36">
                  <c:v>5.89</c:v>
                </c:pt>
                <c:pt idx="37">
                  <c:v>5.92</c:v>
                </c:pt>
                <c:pt idx="38">
                  <c:v>5.94</c:v>
                </c:pt>
                <c:pt idx="39">
                  <c:v>5.96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4C6-4FCF-99E3-1DB63600C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5896"/>
        <c:axId val="471288248"/>
      </c:scatterChart>
      <c:valAx>
        <c:axId val="471285896"/>
        <c:scaling>
          <c:orientation val="minMax"/>
          <c:max val="4"/>
          <c:min val="1.7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Gasoline Price per Gallon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8248"/>
        <c:crosses val="autoZero"/>
        <c:crossBetween val="midCat"/>
      </c:valAx>
      <c:valAx>
        <c:axId val="471288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Collision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58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Freq'!$D$4:$D$43</c:f>
              <c:numCache>
                <c:formatCode>General</c:formatCode>
                <c:ptCount val="40"/>
                <c:pt idx="0">
                  <c:v>143.4</c:v>
                </c:pt>
                <c:pt idx="1">
                  <c:v>144.1</c:v>
                </c:pt>
                <c:pt idx="2">
                  <c:v>144.5</c:v>
                </c:pt>
                <c:pt idx="3">
                  <c:v>145.6</c:v>
                </c:pt>
                <c:pt idx="4">
                  <c:v>146.1</c:v>
                </c:pt>
                <c:pt idx="5">
                  <c:v>145.9</c:v>
                </c:pt>
                <c:pt idx="6">
                  <c:v>145.9</c:v>
                </c:pt>
                <c:pt idx="7">
                  <c:v>146.30000000000001</c:v>
                </c:pt>
                <c:pt idx="8">
                  <c:v>146.19999999999999</c:v>
                </c:pt>
                <c:pt idx="9">
                  <c:v>145.9</c:v>
                </c:pt>
                <c:pt idx="10">
                  <c:v>145.19999999999999</c:v>
                </c:pt>
                <c:pt idx="11">
                  <c:v>144.1</c:v>
                </c:pt>
                <c:pt idx="12">
                  <c:v>141.5</c:v>
                </c:pt>
                <c:pt idx="13">
                  <c:v>140.30000000000001</c:v>
                </c:pt>
                <c:pt idx="14">
                  <c:v>139.4</c:v>
                </c:pt>
                <c:pt idx="15">
                  <c:v>138.4</c:v>
                </c:pt>
                <c:pt idx="16">
                  <c:v>138.6</c:v>
                </c:pt>
                <c:pt idx="17">
                  <c:v>139.19999999999999</c:v>
                </c:pt>
                <c:pt idx="18">
                  <c:v>139.30000000000001</c:v>
                </c:pt>
                <c:pt idx="19">
                  <c:v>139.19999999999999</c:v>
                </c:pt>
                <c:pt idx="20">
                  <c:v>139.4</c:v>
                </c:pt>
                <c:pt idx="21">
                  <c:v>139.5</c:v>
                </c:pt>
                <c:pt idx="22">
                  <c:v>139.9</c:v>
                </c:pt>
                <c:pt idx="23">
                  <c:v>140.69999999999999</c:v>
                </c:pt>
                <c:pt idx="24">
                  <c:v>141.80000000000001</c:v>
                </c:pt>
                <c:pt idx="25">
                  <c:v>142.19999999999999</c:v>
                </c:pt>
                <c:pt idx="26">
                  <c:v>142.5</c:v>
                </c:pt>
                <c:pt idx="27">
                  <c:v>143.30000000000001</c:v>
                </c:pt>
                <c:pt idx="28">
                  <c:v>143.30000000000001</c:v>
                </c:pt>
                <c:pt idx="29">
                  <c:v>143.80000000000001</c:v>
                </c:pt>
                <c:pt idx="30">
                  <c:v>144.30000000000001</c:v>
                </c:pt>
                <c:pt idx="31">
                  <c:v>144.30000000000001</c:v>
                </c:pt>
                <c:pt idx="32">
                  <c:v>145.30000000000001</c:v>
                </c:pt>
                <c:pt idx="33">
                  <c:v>145.9</c:v>
                </c:pt>
                <c:pt idx="34">
                  <c:v>146.6</c:v>
                </c:pt>
                <c:pt idx="35">
                  <c:v>147.4</c:v>
                </c:pt>
                <c:pt idx="36">
                  <c:v>148.19999999999999</c:v>
                </c:pt>
                <c:pt idx="37">
                  <c:v>148.69999999999999</c:v>
                </c:pt>
                <c:pt idx="38">
                  <c:v>149</c:v>
                </c:pt>
                <c:pt idx="39">
                  <c:v>149.9</c:v>
                </c:pt>
              </c:numCache>
            </c:numRef>
          </c:xVal>
          <c:yVal>
            <c:numRef>
              <c:f>'Fit Collision Freq'!$E$4:$E$43</c:f>
              <c:numCache>
                <c:formatCode>General</c:formatCode>
                <c:ptCount val="40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5.8199999999999976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5.6199999999999974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5.6199999999999974</c:v>
                </c:pt>
                <c:pt idx="21">
                  <c:v>5.6099999999999977</c:v>
                </c:pt>
                <c:pt idx="22">
                  <c:v>5.6099999999999977</c:v>
                </c:pt>
                <c:pt idx="23">
                  <c:v>5.63</c:v>
                </c:pt>
                <c:pt idx="24">
                  <c:v>5.55</c:v>
                </c:pt>
                <c:pt idx="25">
                  <c:v>5.57</c:v>
                </c:pt>
                <c:pt idx="26">
                  <c:v>5.58</c:v>
                </c:pt>
                <c:pt idx="27">
                  <c:v>5.53</c:v>
                </c:pt>
                <c:pt idx="28">
                  <c:v>5.58</c:v>
                </c:pt>
                <c:pt idx="29">
                  <c:v>5.59</c:v>
                </c:pt>
                <c:pt idx="30">
                  <c:v>5.6199999999999974</c:v>
                </c:pt>
                <c:pt idx="31">
                  <c:v>5.6599999999999966</c:v>
                </c:pt>
                <c:pt idx="32">
                  <c:v>5.79</c:v>
                </c:pt>
                <c:pt idx="33">
                  <c:v>5.85</c:v>
                </c:pt>
                <c:pt idx="34">
                  <c:v>5.88</c:v>
                </c:pt>
                <c:pt idx="35">
                  <c:v>5.91</c:v>
                </c:pt>
                <c:pt idx="36">
                  <c:v>5.89</c:v>
                </c:pt>
                <c:pt idx="37">
                  <c:v>5.92</c:v>
                </c:pt>
                <c:pt idx="38">
                  <c:v>5.94</c:v>
                </c:pt>
                <c:pt idx="39">
                  <c:v>5.96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B8A-404C-9620-6A356451D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3936"/>
        <c:axId val="471292560"/>
      </c:scatterChart>
      <c:valAx>
        <c:axId val="471283936"/>
        <c:scaling>
          <c:orientation val="minMax"/>
          <c:max val="15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Millions Employed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92560"/>
        <c:crosses val="autoZero"/>
        <c:crossBetween val="midCat"/>
      </c:valAx>
      <c:valAx>
        <c:axId val="47129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Collison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3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400" b="1" i="0" u="none" strike="noStrike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Number Employed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</c:strCache>
            </c:strRef>
          </c:cat>
          <c:val>
            <c:numRef>
              <c:f>Sheet1!$B$2:$B$42</c:f>
              <c:numCache>
                <c:formatCode>_(* #,##0.0_);_(* \(#,##0.0\);_(* "-"??_);_(@_)</c:formatCode>
                <c:ptCount val="41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>
                  <c:v>143.733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28224"/>
        <c:axId val="239429792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5.57</c:v>
                </c:pt>
                <c:pt idx="26">
                  <c:v>5.58</c:v>
                </c:pt>
                <c:pt idx="27">
                  <c:v>5.53</c:v>
                </c:pt>
                <c:pt idx="28">
                  <c:v>5.58</c:v>
                </c:pt>
                <c:pt idx="29">
                  <c:v>5.59</c:v>
                </c:pt>
                <c:pt idx="30">
                  <c:v>5.62</c:v>
                </c:pt>
                <c:pt idx="31">
                  <c:v>5.66</c:v>
                </c:pt>
                <c:pt idx="32">
                  <c:v>5.79</c:v>
                </c:pt>
                <c:pt idx="33">
                  <c:v>5.85</c:v>
                </c:pt>
                <c:pt idx="34">
                  <c:v>5.88</c:v>
                </c:pt>
                <c:pt idx="35">
                  <c:v>5.91</c:v>
                </c:pt>
                <c:pt idx="36">
                  <c:v>5.89</c:v>
                </c:pt>
                <c:pt idx="37">
                  <c:v>5.92</c:v>
                </c:pt>
                <c:pt idx="38">
                  <c:v>5.94</c:v>
                </c:pt>
                <c:pt idx="39">
                  <c:v>5.96</c:v>
                </c:pt>
                <c:pt idx="40">
                  <c:v>5.95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30184"/>
        <c:axId val="237517120"/>
      </c:lineChart>
      <c:catAx>
        <c:axId val="2394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9429792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3942979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28224"/>
        <c:crosses val="autoZero"/>
        <c:crossBetween val="between"/>
        <c:minorUnit val="1"/>
      </c:valAx>
      <c:catAx>
        <c:axId val="239430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7517120"/>
        <c:crossesAt val="5.5"/>
        <c:auto val="0"/>
        <c:lblAlgn val="ctr"/>
        <c:lblOffset val="100"/>
        <c:noMultiLvlLbl val="0"/>
      </c:catAx>
      <c:valAx>
        <c:axId val="237517120"/>
        <c:scaling>
          <c:orientation val="minMax"/>
          <c:max val="6"/>
          <c:min val="5.5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30184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74266386842802"/>
          <c:y val="3.0766525935696901E-2"/>
          <c:w val="0.451867279844382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31889914449494E-2"/>
          <c:y val="7.4629536113331396E-2"/>
          <c:w val="0.894243018704177"/>
          <c:h val="0.79648959280384901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Pt>
            <c:idx val="2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DC3A-4D86-94A8-E3280514CB68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3-DC3A-4D86-94A8-E3280514CB6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Sheet1!$B$1:$AA$1</c:f>
              <c:strCach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2016*</c:v>
                </c:pt>
              </c:strCache>
            </c:strRef>
          </c:cat>
          <c:val>
            <c:numRef>
              <c:f>Sheet1!$B$2:$AA$2</c:f>
              <c:numCache>
                <c:formatCode>0.0%</c:formatCode>
                <c:ptCount val="26"/>
                <c:pt idx="0">
                  <c:v>-7.0021788353911263E-2</c:v>
                </c:pt>
                <c:pt idx="1">
                  <c:v>-5.8664094083057727E-2</c:v>
                </c:pt>
                <c:pt idx="2">
                  <c:v>2.2229271387438354E-2</c:v>
                </c:pt>
                <c:pt idx="3">
                  <c:v>1.5062182226147636E-2</c:v>
                </c:pt>
                <c:pt idx="4">
                  <c:v>1.9730034803875363E-2</c:v>
                </c:pt>
                <c:pt idx="5">
                  <c:v>6.5954846297535674E-3</c:v>
                </c:pt>
                <c:pt idx="6">
                  <c:v>-4.3758161699007925E-3</c:v>
                </c:pt>
                <c:pt idx="7">
                  <c:v>9.8946108886743822E-4</c:v>
                </c:pt>
                <c:pt idx="8">
                  <c:v>-2.5286775016666319E-2</c:v>
                </c:pt>
                <c:pt idx="9">
                  <c:v>2.2475885002712248E-2</c:v>
                </c:pt>
                <c:pt idx="10">
                  <c:v>1.0010610324306946E-2</c:v>
                </c:pt>
                <c:pt idx="11">
                  <c:v>3.6356992783411091E-2</c:v>
                </c:pt>
                <c:pt idx="12">
                  <c:v>-1.3728514764213329E-2</c:v>
                </c:pt>
                <c:pt idx="13">
                  <c:v>3.9323457783140281E-3</c:v>
                </c:pt>
                <c:pt idx="14">
                  <c:v>9.1246967707474536E-3</c:v>
                </c:pt>
                <c:pt idx="15">
                  <c:v>-5.954612619367694E-4</c:v>
                </c:pt>
                <c:pt idx="16">
                  <c:v>-3.02542148468532E-2</c:v>
                </c:pt>
                <c:pt idx="17">
                  <c:v>-9.4550005688929351E-2</c:v>
                </c:pt>
                <c:pt idx="18">
                  <c:v>-8.9821563206835875E-2</c:v>
                </c:pt>
                <c:pt idx="19">
                  <c:v>-2.4409100949856377E-2</c:v>
                </c:pt>
                <c:pt idx="20">
                  <c:v>-8.2078569002608237E-4</c:v>
                </c:pt>
                <c:pt idx="21">
                  <c:v>3.1498739483896587E-2</c:v>
                </c:pt>
                <c:pt idx="22">
                  <c:v>-2.8724426747219534E-2</c:v>
                </c:pt>
                <c:pt idx="23">
                  <c:v>8.7647374819765922E-4</c:v>
                </c:pt>
                <c:pt idx="24">
                  <c:v>0.08</c:v>
                </c:pt>
                <c:pt idx="2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5C-4E2F-9CBB-A55FBBA935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144718904"/>
        <c:axId val="239533968"/>
      </c:barChart>
      <c:catAx>
        <c:axId val="144718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2640000" vert="horz"/>
          <a:lstStyle/>
          <a:p>
            <a:pPr>
              <a:defRPr/>
            </a:pPr>
            <a:endParaRPr lang="en-US"/>
          </a:p>
        </c:txPr>
        <c:crossAx val="239533968"/>
        <c:crosses val="autoZero"/>
        <c:auto val="1"/>
        <c:lblAlgn val="ctr"/>
        <c:lblOffset val="0"/>
        <c:noMultiLvlLbl val="0"/>
      </c:catAx>
      <c:valAx>
        <c:axId val="239533968"/>
        <c:scaling>
          <c:orientation val="minMax"/>
          <c:min val="-0.1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44718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237E-2"/>
          <c:y val="4.4584421621513159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Number Employed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11:Q4</c:v>
                </c:pt>
                <c:pt idx="1">
                  <c:v>12:Q1</c:v>
                </c:pt>
                <c:pt idx="2">
                  <c:v>12:Q2</c:v>
                </c:pt>
                <c:pt idx="3">
                  <c:v>12:Q3</c:v>
                </c:pt>
                <c:pt idx="4">
                  <c:v>12:Q4</c:v>
                </c:pt>
                <c:pt idx="5">
                  <c:v>13:Q1</c:v>
                </c:pt>
                <c:pt idx="6">
                  <c:v>13:Q2</c:v>
                </c:pt>
                <c:pt idx="7">
                  <c:v>13:Q3</c:v>
                </c:pt>
                <c:pt idx="8">
                  <c:v>13:Q4</c:v>
                </c:pt>
                <c:pt idx="9">
                  <c:v>14:Q1</c:v>
                </c:pt>
                <c:pt idx="10">
                  <c:v>14:Q2</c:v>
                </c:pt>
                <c:pt idx="11">
                  <c:v>14:Q3</c:v>
                </c:pt>
                <c:pt idx="12">
                  <c:v>14:Q4</c:v>
                </c:pt>
                <c:pt idx="13">
                  <c:v>15:Q1</c:v>
                </c:pt>
                <c:pt idx="14">
                  <c:v>15:Q2</c:v>
                </c:pt>
                <c:pt idx="15">
                  <c:v>15:Q3</c:v>
                </c:pt>
                <c:pt idx="16">
                  <c:v>15:Q4</c:v>
                </c:pt>
                <c:pt idx="17">
                  <c:v>16:Q1</c:v>
                </c:pt>
                <c:pt idx="18">
                  <c:v>16:Q2</c:v>
                </c:pt>
              </c:strCache>
            </c:strRef>
          </c:cat>
          <c:val>
            <c:numRef>
              <c:f>Sheet1!$B$2:$B$20</c:f>
              <c:numCache>
                <c:formatCode>_(* #,##0.0_);_(* \(#,##0.0\);_(* "-"??_);_(@_)</c:formatCode>
                <c:ptCount val="19"/>
                <c:pt idx="0">
                  <c:v>3861.2</c:v>
                </c:pt>
                <c:pt idx="1">
                  <c:v>3895.5</c:v>
                </c:pt>
                <c:pt idx="2">
                  <c:v>3892.7</c:v>
                </c:pt>
                <c:pt idx="3">
                  <c:v>3898.4</c:v>
                </c:pt>
                <c:pt idx="4">
                  <c:v>3906.2</c:v>
                </c:pt>
                <c:pt idx="5">
                  <c:v>3934.7</c:v>
                </c:pt>
                <c:pt idx="6">
                  <c:v>3932.1</c:v>
                </c:pt>
                <c:pt idx="7">
                  <c:v>3941.4</c:v>
                </c:pt>
                <c:pt idx="8">
                  <c:v>3945.1</c:v>
                </c:pt>
                <c:pt idx="9">
                  <c:v>3944.8</c:v>
                </c:pt>
                <c:pt idx="10">
                  <c:v>3967.8</c:v>
                </c:pt>
                <c:pt idx="11">
                  <c:v>3973.9</c:v>
                </c:pt>
                <c:pt idx="12">
                  <c:v>3991.3</c:v>
                </c:pt>
                <c:pt idx="13">
                  <c:v>3991.3</c:v>
                </c:pt>
                <c:pt idx="14">
                  <c:v>4021.6</c:v>
                </c:pt>
                <c:pt idx="15">
                  <c:v>4031.6</c:v>
                </c:pt>
                <c:pt idx="16">
                  <c:v>4072.8</c:v>
                </c:pt>
                <c:pt idx="17">
                  <c:v>4073.9</c:v>
                </c:pt>
                <c:pt idx="18">
                  <c:v>4086.4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28224"/>
        <c:axId val="239429792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11:Q4</c:v>
                </c:pt>
                <c:pt idx="1">
                  <c:v>12:Q1</c:v>
                </c:pt>
                <c:pt idx="2">
                  <c:v>12:Q2</c:v>
                </c:pt>
                <c:pt idx="3">
                  <c:v>12:Q3</c:v>
                </c:pt>
                <c:pt idx="4">
                  <c:v>12:Q4</c:v>
                </c:pt>
                <c:pt idx="5">
                  <c:v>13:Q1</c:v>
                </c:pt>
                <c:pt idx="6">
                  <c:v>13:Q2</c:v>
                </c:pt>
                <c:pt idx="7">
                  <c:v>13:Q3</c:v>
                </c:pt>
                <c:pt idx="8">
                  <c:v>13:Q4</c:v>
                </c:pt>
                <c:pt idx="9">
                  <c:v>14:Q1</c:v>
                </c:pt>
                <c:pt idx="10">
                  <c:v>14:Q2</c:v>
                </c:pt>
                <c:pt idx="11">
                  <c:v>14:Q3</c:v>
                </c:pt>
                <c:pt idx="12">
                  <c:v>14:Q4</c:v>
                </c:pt>
                <c:pt idx="13">
                  <c:v>15:Q1</c:v>
                </c:pt>
                <c:pt idx="14">
                  <c:v>15:Q2</c:v>
                </c:pt>
                <c:pt idx="15">
                  <c:v>15:Q3</c:v>
                </c:pt>
                <c:pt idx="16">
                  <c:v>15:Q4</c:v>
                </c:pt>
                <c:pt idx="17">
                  <c:v>16:Q1</c:v>
                </c:pt>
              </c:strCache>
            </c:strRef>
          </c:cat>
          <c:val>
            <c:numRef>
              <c:f>Sheet1!$C$2:$C$20</c:f>
              <c:numCache>
                <c:formatCode>_(* #,##0.00_);_(* \(#,##0.00\);_(* "-"??_);_(@_)</c:formatCode>
                <c:ptCount val="19"/>
                <c:pt idx="0">
                  <c:v>6.31</c:v>
                </c:pt>
                <c:pt idx="1">
                  <c:v>6.13</c:v>
                </c:pt>
                <c:pt idx="2">
                  <c:v>6.1</c:v>
                </c:pt>
                <c:pt idx="3">
                  <c:v>6.09</c:v>
                </c:pt>
                <c:pt idx="4">
                  <c:v>5.93</c:v>
                </c:pt>
                <c:pt idx="5">
                  <c:v>6.03</c:v>
                </c:pt>
                <c:pt idx="6">
                  <c:v>6.11</c:v>
                </c:pt>
                <c:pt idx="7">
                  <c:v>6.19</c:v>
                </c:pt>
                <c:pt idx="8">
                  <c:v>6.31</c:v>
                </c:pt>
                <c:pt idx="9">
                  <c:v>6.54</c:v>
                </c:pt>
                <c:pt idx="10">
                  <c:v>6.65</c:v>
                </c:pt>
                <c:pt idx="11">
                  <c:v>6.69</c:v>
                </c:pt>
                <c:pt idx="12">
                  <c:v>6.71</c:v>
                </c:pt>
                <c:pt idx="13">
                  <c:v>6.65</c:v>
                </c:pt>
                <c:pt idx="14">
                  <c:v>6.63</c:v>
                </c:pt>
                <c:pt idx="15">
                  <c:v>6.66</c:v>
                </c:pt>
                <c:pt idx="16">
                  <c:v>6.67</c:v>
                </c:pt>
                <c:pt idx="17">
                  <c:v>6.54</c:v>
                </c:pt>
                <c:pt idx="18">
                  <c:v>6.52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30184"/>
        <c:axId val="237517120"/>
      </c:lineChart>
      <c:catAx>
        <c:axId val="2394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9429792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3942979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28224"/>
        <c:crosses val="autoZero"/>
        <c:crossBetween val="between"/>
        <c:minorUnit val="1"/>
      </c:valAx>
      <c:catAx>
        <c:axId val="239430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7517120"/>
        <c:crossesAt val="5.5"/>
        <c:auto val="0"/>
        <c:lblAlgn val="ctr"/>
        <c:lblOffset val="100"/>
        <c:noMultiLvlLbl val="0"/>
      </c:catAx>
      <c:valAx>
        <c:axId val="237517120"/>
        <c:scaling>
          <c:orientation val="minMax"/>
          <c:min val="5.9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30184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8.5139418269745623E-2"/>
          <c:y val="3.9867776270723292E-2"/>
          <c:w val="0.451867279844382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633874841419796E-2"/>
          <c:y val="0.10672767075918661"/>
          <c:w val="0.89504012342888895"/>
          <c:h val="0.6857557983258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CW Frequency</c:v>
                </c:pt>
              </c:strCache>
            </c:strRef>
          </c:tx>
          <c:spPr>
            <a:ln w="19050">
              <a:noFill/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3.3000000000000002E-2</c:v>
                </c:pt>
                <c:pt idx="1">
                  <c:v>2.3E-2</c:v>
                </c:pt>
                <c:pt idx="2">
                  <c:v>0.11700000000000001</c:v>
                </c:pt>
                <c:pt idx="3">
                  <c:v>1.9E-2</c:v>
                </c:pt>
                <c:pt idx="4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10C-BA77-C89405A108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NJ Frequency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-0.104</c:v>
                </c:pt>
                <c:pt idx="1">
                  <c:v>-3.0000000000000001E-3</c:v>
                </c:pt>
                <c:pt idx="2">
                  <c:v>-6.8000000000000005E-2</c:v>
                </c:pt>
                <c:pt idx="3">
                  <c:v>-0.02</c:v>
                </c:pt>
                <c:pt idx="4">
                  <c:v>-3.1E-2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10C-BA77-C89405A108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37515944"/>
        <c:axId val="237518688"/>
      </c:barChart>
      <c:catAx>
        <c:axId val="237515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237518688"/>
        <c:crosses val="autoZero"/>
        <c:auto val="1"/>
        <c:lblAlgn val="ctr"/>
        <c:lblOffset val="0"/>
        <c:noMultiLvlLbl val="0"/>
      </c:catAx>
      <c:valAx>
        <c:axId val="237518688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237515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0828275340438924"/>
          <c:y val="9.1848461128453563E-3"/>
          <c:w val="0.22126183136407607"/>
          <c:h val="0.1116988180477163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633874841419796E-2"/>
          <c:y val="0.10672767075918661"/>
          <c:w val="0.89504012342888895"/>
          <c:h val="0.6857557983258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CW Severity</c:v>
                </c:pt>
              </c:strCache>
            </c:strRef>
          </c:tx>
          <c:spPr>
            <a:ln w="19050">
              <a:noFill/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7.0000000000000007E-2</c:v>
                </c:pt>
                <c:pt idx="1">
                  <c:v>0.123</c:v>
                </c:pt>
                <c:pt idx="2">
                  <c:v>6.5000000000000002E-2</c:v>
                </c:pt>
                <c:pt idx="3">
                  <c:v>0.10199999999999999</c:v>
                </c:pt>
                <c:pt idx="4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10C-BA77-C89405A108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NJ Severity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0.20699999999999999</c:v>
                </c:pt>
                <c:pt idx="1">
                  <c:v>9.6000000000000002E-2</c:v>
                </c:pt>
                <c:pt idx="2">
                  <c:v>5.5E-2</c:v>
                </c:pt>
                <c:pt idx="3">
                  <c:v>0.08</c:v>
                </c:pt>
                <c:pt idx="4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10C-BA77-C89405A108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37515944"/>
        <c:axId val="237518688"/>
      </c:barChart>
      <c:catAx>
        <c:axId val="237515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237518688"/>
        <c:crosses val="autoZero"/>
        <c:auto val="1"/>
        <c:lblAlgn val="ctr"/>
        <c:lblOffset val="0"/>
        <c:noMultiLvlLbl val="0"/>
      </c:catAx>
      <c:valAx>
        <c:axId val="237518688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237515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0828275340438924"/>
          <c:y val="9.1848461128453563E-3"/>
          <c:w val="0.22126183136407607"/>
          <c:h val="0.1116988180477163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052-4F35-B458-D0119886FF8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052-4F35-B458-D0119886FF8C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052-4F35-B458-D0119886FF8C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052-4F35-B458-D0119886FF8C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52-4F35-B458-D0119886FF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Personal Auto Liab</c:v>
                </c:pt>
                <c:pt idx="1">
                  <c:v>Homeowners</c:v>
                </c:pt>
                <c:pt idx="2">
                  <c:v>PhysDam (Comm &amp; Pers)</c:v>
                </c:pt>
                <c:pt idx="3">
                  <c:v>GL (Incl Products)</c:v>
                </c:pt>
                <c:pt idx="4">
                  <c:v>WC</c:v>
                </c:pt>
                <c:pt idx="5">
                  <c:v>Fire &amp; Allied Lines</c:v>
                </c:pt>
                <c:pt idx="6">
                  <c:v>CMP</c:v>
                </c:pt>
                <c:pt idx="7">
                  <c:v>Commercial Auto Liab</c:v>
                </c:pt>
                <c:pt idx="8">
                  <c:v>Other</c:v>
                </c:pt>
                <c:pt idx="9">
                  <c:v>Total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4.1102535600293084</c:v>
                </c:pt>
                <c:pt idx="1">
                  <c:v>1.3351004587854876</c:v>
                </c:pt>
                <c:pt idx="2">
                  <c:v>3.2529312819329914</c:v>
                </c:pt>
                <c:pt idx="3">
                  <c:v>0.51184540111702814</c:v>
                </c:pt>
                <c:pt idx="4">
                  <c:v>-5.1717172263066153</c:v>
                </c:pt>
                <c:pt idx="5">
                  <c:v>1.3545086161098618</c:v>
                </c:pt>
                <c:pt idx="6">
                  <c:v>2.9738094945749474</c:v>
                </c:pt>
                <c:pt idx="7">
                  <c:v>2.6221194308548634</c:v>
                </c:pt>
                <c:pt idx="8">
                  <c:v>2.0027210109508031</c:v>
                </c:pt>
                <c:pt idx="9">
                  <c:v>1.8456965215579713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52-4F35-B458-D0119886FF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234954504"/>
        <c:axId val="234956464"/>
      </c:barChart>
      <c:catAx>
        <c:axId val="23495450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234956464"/>
        <c:crosses val="autoZero"/>
        <c:auto val="1"/>
        <c:lblAlgn val="ctr"/>
        <c:lblOffset val="100"/>
        <c:noMultiLvlLbl val="0"/>
      </c:catAx>
      <c:valAx>
        <c:axId val="234956464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crossAx val="234954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120994060587501E-2"/>
          <c:y val="0.109789286130135"/>
          <c:w val="0.89504012342888895"/>
          <c:h val="0.6857557983258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Severity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7.0000000000000007E-2</c:v>
                </c:pt>
                <c:pt idx="1">
                  <c:v>0.123</c:v>
                </c:pt>
                <c:pt idx="2">
                  <c:v>6.5000000000000002E-2</c:v>
                </c:pt>
                <c:pt idx="3">
                  <c:v>0.10199999999999999</c:v>
                </c:pt>
                <c:pt idx="4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10C-BA77-C89405A108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Frequency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3.3000000000000002E-2</c:v>
                </c:pt>
                <c:pt idx="1">
                  <c:v>2.3E-2</c:v>
                </c:pt>
                <c:pt idx="2">
                  <c:v>0.11700000000000001</c:v>
                </c:pt>
                <c:pt idx="3">
                  <c:v>1.9E-2</c:v>
                </c:pt>
                <c:pt idx="4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10C-BA77-C89405A10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37515944"/>
        <c:axId val="237518688"/>
      </c:barChart>
      <c:catAx>
        <c:axId val="237515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237518688"/>
        <c:crosses val="autoZero"/>
        <c:auto val="1"/>
        <c:lblAlgn val="ctr"/>
        <c:lblOffset val="0"/>
        <c:noMultiLvlLbl val="0"/>
      </c:catAx>
      <c:valAx>
        <c:axId val="237518688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237515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3840139098571349"/>
          <c:y val="0.11021815335414428"/>
          <c:w val="0.26609809824288599"/>
          <c:h val="7.189781822538650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321306851569E-2"/>
          <c:y val="6.8229926315390294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Severity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Sheet1!$B$1:$L$1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Sheet1!$B$2:$L$2</c:f>
              <c:numCache>
                <c:formatCode>0.0%</c:formatCode>
                <c:ptCount val="11"/>
                <c:pt idx="0">
                  <c:v>-1.7999999999999999E-2</c:v>
                </c:pt>
                <c:pt idx="1">
                  <c:v>-3.5999999999999997E-2</c:v>
                </c:pt>
                <c:pt idx="2">
                  <c:v>2.5000000000000001E-2</c:v>
                </c:pt>
                <c:pt idx="3">
                  <c:v>-2.4E-2</c:v>
                </c:pt>
                <c:pt idx="4">
                  <c:v>-1.4E-2</c:v>
                </c:pt>
                <c:pt idx="5">
                  <c:v>-5.0000000000000001E-3</c:v>
                </c:pt>
                <c:pt idx="6">
                  <c:v>8.9999999999999993E-3</c:v>
                </c:pt>
                <c:pt idx="7">
                  <c:v>-1.7999999999999999E-2</c:v>
                </c:pt>
                <c:pt idx="8">
                  <c:v>2.4E-2</c:v>
                </c:pt>
                <c:pt idx="9">
                  <c:v>4.3999999999999997E-2</c:v>
                </c:pt>
                <c:pt idx="10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44719688"/>
        <c:axId val="144720080"/>
      </c:barChart>
      <c:catAx>
        <c:axId val="144719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144720080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144720080"/>
        <c:scaling>
          <c:orientation val="minMax"/>
          <c:max val="0.06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44719688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321306851569E-2"/>
          <c:y val="6.8229926315390294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Severity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dLbl>
              <c:idx val="7"/>
              <c:layout>
                <c:manualLayout>
                  <c:x val="-1.5308075009567599E-3"/>
                  <c:y val="-1.926163723916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B1-4075-8C92-D974FECE3D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Sheet1!$B$1:$L$1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Sheet1!$B$2:$L$2</c:f>
              <c:numCache>
                <c:formatCode>0.0%</c:formatCode>
                <c:ptCount val="11"/>
                <c:pt idx="0">
                  <c:v>3.9E-2</c:v>
                </c:pt>
                <c:pt idx="1">
                  <c:v>3.1E-2</c:v>
                </c:pt>
                <c:pt idx="2">
                  <c:v>1E-3</c:v>
                </c:pt>
                <c:pt idx="3">
                  <c:v>5.0000000000000001E-3</c:v>
                </c:pt>
                <c:pt idx="4">
                  <c:v>-2.3E-2</c:v>
                </c:pt>
                <c:pt idx="5">
                  <c:v>-1E-3</c:v>
                </c:pt>
                <c:pt idx="6">
                  <c:v>2.8000000000000001E-2</c:v>
                </c:pt>
                <c:pt idx="7">
                  <c:v>1.2999999999999999E-2</c:v>
                </c:pt>
                <c:pt idx="8">
                  <c:v>4.1000000000000002E-2</c:v>
                </c:pt>
                <c:pt idx="9">
                  <c:v>1.2999999999999999E-2</c:v>
                </c:pt>
                <c:pt idx="10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37420176"/>
        <c:axId val="237424488"/>
      </c:barChart>
      <c:catAx>
        <c:axId val="237420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237424488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237424488"/>
        <c:scaling>
          <c:orientation val="minMax"/>
          <c:max val="0.06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7420176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% Chg, Miles Driven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936-4997-9B74-ED1A878592B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936-4997-9B74-ED1A878592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Sheet1!$A$2:$A$18</c:f>
              <c:numCache>
                <c:formatCode>General</c:formatCode>
                <c:ptCount val="17"/>
                <c:pt idx="0" formatCode="0">
                  <c:v>2000</c:v>
                </c:pt>
                <c:pt idx="2" formatCode="0">
                  <c:v>2002</c:v>
                </c:pt>
                <c:pt idx="4" formatCode="0">
                  <c:v>2004</c:v>
                </c:pt>
                <c:pt idx="6" formatCode="0">
                  <c:v>2006</c:v>
                </c:pt>
                <c:pt idx="8" formatCode="0">
                  <c:v>2008</c:v>
                </c:pt>
                <c:pt idx="10" formatCode="0">
                  <c:v>2010</c:v>
                </c:pt>
                <c:pt idx="12" formatCode="0">
                  <c:v>2012</c:v>
                </c:pt>
                <c:pt idx="14" formatCode="0">
                  <c:v>2014</c:v>
                </c:pt>
                <c:pt idx="16" formatCode="0">
                  <c:v>2016</c:v>
                </c:pt>
              </c:numCache>
            </c:numRef>
          </c:cat>
          <c:val>
            <c:numRef>
              <c:f>Sheet1!$B$2:$B$18</c:f>
              <c:numCache>
                <c:formatCode>0.0%</c:formatCode>
                <c:ptCount val="17"/>
                <c:pt idx="0">
                  <c:v>2.462686567164174E-2</c:v>
                </c:pt>
                <c:pt idx="1">
                  <c:v>1.8208302986161717E-2</c:v>
                </c:pt>
                <c:pt idx="2">
                  <c:v>2.1459227467811148E-2</c:v>
                </c:pt>
                <c:pt idx="3">
                  <c:v>1.225490196078427E-2</c:v>
                </c:pt>
                <c:pt idx="4">
                  <c:v>2.5250778277412733E-2</c:v>
                </c:pt>
                <c:pt idx="5">
                  <c:v>8.4345479082321706E-3</c:v>
                </c:pt>
                <c:pt idx="6">
                  <c:v>8.3640013382402234E-3</c:v>
                </c:pt>
                <c:pt idx="7">
                  <c:v>5.6403450564035396E-3</c:v>
                </c:pt>
                <c:pt idx="8">
                  <c:v>-1.8145826459914249E-2</c:v>
                </c:pt>
                <c:pt idx="9">
                  <c:v>-6.7204301075268758E-3</c:v>
                </c:pt>
                <c:pt idx="10">
                  <c:v>3.721244925575018E-3</c:v>
                </c:pt>
                <c:pt idx="11">
                  <c:v>-5.3926525109537771E-3</c:v>
                </c:pt>
                <c:pt idx="12">
                  <c:v>6.4384954252796334E-3</c:v>
                </c:pt>
                <c:pt idx="13">
                  <c:v>6.3973063973064015E-3</c:v>
                </c:pt>
                <c:pt idx="14">
                  <c:v>1.271328203412514E-2</c:v>
                </c:pt>
                <c:pt idx="15">
                  <c:v>3.4027089527585153E-2</c:v>
                </c:pt>
                <c:pt idx="16">
                  <c:v>3.3572359843546229E-2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68574616"/>
        <c:axId val="468582456"/>
      </c:barChart>
      <c:valAx>
        <c:axId val="468582456"/>
        <c:scaling>
          <c:orientation val="minMax"/>
          <c:max val="4.0000000000000008E-2"/>
          <c:min val="-2.5000000000000005E-2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68574616"/>
        <c:crosses val="max"/>
        <c:crossBetween val="between"/>
      </c:valAx>
      <c:catAx>
        <c:axId val="46857461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low"/>
        <c:crossAx val="468582456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</c:strCache>
            </c:strRef>
          </c:cat>
          <c:val>
            <c:numRef>
              <c:f>Sheet1!$B$2:$B$42</c:f>
              <c:numCache>
                <c:formatCode>#,##0</c:formatCode>
                <c:ptCount val="41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3031</c:v>
                </c:pt>
                <c:pt idx="8">
                  <c:v>3026</c:v>
                </c:pt>
                <c:pt idx="9">
                  <c:v>3011</c:v>
                </c:pt>
                <c:pt idx="10">
                  <c:v>2989</c:v>
                </c:pt>
                <c:pt idx="11">
                  <c:v>2976</c:v>
                </c:pt>
                <c:pt idx="12">
                  <c:v>2958</c:v>
                </c:pt>
                <c:pt idx="13">
                  <c:v>2955</c:v>
                </c:pt>
                <c:pt idx="14">
                  <c:v>2961</c:v>
                </c:pt>
                <c:pt idx="15">
                  <c:v>2956</c:v>
                </c:pt>
                <c:pt idx="16">
                  <c:v>2949</c:v>
                </c:pt>
                <c:pt idx="17">
                  <c:v>2952</c:v>
                </c:pt>
                <c:pt idx="18">
                  <c:v>2959</c:v>
                </c:pt>
                <c:pt idx="19">
                  <c:v>2967</c:v>
                </c:pt>
                <c:pt idx="20">
                  <c:v>2972</c:v>
                </c:pt>
                <c:pt idx="21">
                  <c:v>2964</c:v>
                </c:pt>
                <c:pt idx="22">
                  <c:v>2953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2972</c:v>
                </c:pt>
                <c:pt idx="27">
                  <c:v>2970</c:v>
                </c:pt>
                <c:pt idx="28">
                  <c:v>2966</c:v>
                </c:pt>
                <c:pt idx="29">
                  <c:v>2971</c:v>
                </c:pt>
                <c:pt idx="30">
                  <c:v>2983</c:v>
                </c:pt>
                <c:pt idx="31">
                  <c:v>2989</c:v>
                </c:pt>
                <c:pt idx="32">
                  <c:v>2984</c:v>
                </c:pt>
                <c:pt idx="33">
                  <c:v>2996</c:v>
                </c:pt>
                <c:pt idx="34">
                  <c:v>3007</c:v>
                </c:pt>
                <c:pt idx="35">
                  <c:v>3027</c:v>
                </c:pt>
                <c:pt idx="36">
                  <c:v>3052</c:v>
                </c:pt>
                <c:pt idx="37">
                  <c:v>3078</c:v>
                </c:pt>
                <c:pt idx="38">
                  <c:v>3105</c:v>
                </c:pt>
                <c:pt idx="39">
                  <c:v>3130</c:v>
                </c:pt>
                <c:pt idx="40">
                  <c:v>3159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419784"/>
        <c:axId val="237419000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5.57</c:v>
                </c:pt>
                <c:pt idx="26">
                  <c:v>5.58</c:v>
                </c:pt>
                <c:pt idx="27">
                  <c:v>5.53</c:v>
                </c:pt>
                <c:pt idx="28">
                  <c:v>5.56</c:v>
                </c:pt>
                <c:pt idx="29">
                  <c:v>5.59</c:v>
                </c:pt>
                <c:pt idx="30">
                  <c:v>5.62</c:v>
                </c:pt>
                <c:pt idx="31">
                  <c:v>5.66</c:v>
                </c:pt>
                <c:pt idx="32">
                  <c:v>5.79</c:v>
                </c:pt>
                <c:pt idx="33">
                  <c:v>5.85</c:v>
                </c:pt>
                <c:pt idx="34">
                  <c:v>5.88</c:v>
                </c:pt>
                <c:pt idx="35">
                  <c:v>5.91</c:v>
                </c:pt>
                <c:pt idx="36">
                  <c:v>5.89</c:v>
                </c:pt>
                <c:pt idx="37">
                  <c:v>5.92</c:v>
                </c:pt>
                <c:pt idx="38">
                  <c:v>5.94</c:v>
                </c:pt>
                <c:pt idx="39">
                  <c:v>5.96</c:v>
                </c:pt>
                <c:pt idx="40">
                  <c:v>5.95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419392"/>
        <c:axId val="237420568"/>
      </c:lineChart>
      <c:catAx>
        <c:axId val="237419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7419000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37419000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7419784"/>
        <c:crosses val="autoZero"/>
        <c:crossBetween val="between"/>
        <c:minorUnit val="1"/>
      </c:valAx>
      <c:catAx>
        <c:axId val="237419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7420568"/>
        <c:crossesAt val="5.5"/>
        <c:auto val="0"/>
        <c:lblAlgn val="ctr"/>
        <c:lblOffset val="100"/>
        <c:noMultiLvlLbl val="0"/>
      </c:catAx>
      <c:valAx>
        <c:axId val="237420568"/>
        <c:scaling>
          <c:orientation val="minMax"/>
          <c:max val="6"/>
          <c:min val="5.5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7419392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8450670684707999"/>
          <c:y val="3.6834026159047802E-2"/>
          <c:w val="0.457926744142207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Sheet1!$A$2:$A$41</c:f>
              <c:strCache>
                <c:ptCount val="40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</c:strCache>
            </c:strRef>
          </c:cat>
          <c:val>
            <c:numRef>
              <c:f>Sheet1!$B$2:$B$41</c:f>
              <c:numCache>
                <c:formatCode>#,##0</c:formatCode>
                <c:ptCount val="40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3031</c:v>
                </c:pt>
                <c:pt idx="8">
                  <c:v>3026</c:v>
                </c:pt>
                <c:pt idx="9">
                  <c:v>3011</c:v>
                </c:pt>
                <c:pt idx="10">
                  <c:v>2989</c:v>
                </c:pt>
                <c:pt idx="11">
                  <c:v>2976</c:v>
                </c:pt>
                <c:pt idx="12">
                  <c:v>2958</c:v>
                </c:pt>
                <c:pt idx="13">
                  <c:v>2955</c:v>
                </c:pt>
                <c:pt idx="14">
                  <c:v>2961</c:v>
                </c:pt>
                <c:pt idx="15">
                  <c:v>2956</c:v>
                </c:pt>
                <c:pt idx="16">
                  <c:v>2949</c:v>
                </c:pt>
                <c:pt idx="17">
                  <c:v>2952</c:v>
                </c:pt>
                <c:pt idx="18">
                  <c:v>2959</c:v>
                </c:pt>
                <c:pt idx="19">
                  <c:v>2967</c:v>
                </c:pt>
                <c:pt idx="20">
                  <c:v>2972</c:v>
                </c:pt>
                <c:pt idx="21">
                  <c:v>2964</c:v>
                </c:pt>
                <c:pt idx="22">
                  <c:v>2953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2972</c:v>
                </c:pt>
                <c:pt idx="27">
                  <c:v>2970</c:v>
                </c:pt>
                <c:pt idx="28">
                  <c:v>2966</c:v>
                </c:pt>
                <c:pt idx="29">
                  <c:v>2971</c:v>
                </c:pt>
                <c:pt idx="30">
                  <c:v>2983</c:v>
                </c:pt>
                <c:pt idx="31">
                  <c:v>2989</c:v>
                </c:pt>
                <c:pt idx="32">
                  <c:v>2984</c:v>
                </c:pt>
                <c:pt idx="33">
                  <c:v>2996</c:v>
                </c:pt>
                <c:pt idx="34">
                  <c:v>3007</c:v>
                </c:pt>
                <c:pt idx="35">
                  <c:v>3027</c:v>
                </c:pt>
                <c:pt idx="36">
                  <c:v>3052</c:v>
                </c:pt>
                <c:pt idx="37">
                  <c:v>3078</c:v>
                </c:pt>
                <c:pt idx="38">
                  <c:v>3105</c:v>
                </c:pt>
                <c:pt idx="39">
                  <c:v>3130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27440"/>
        <c:axId val="239427832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Gas Prices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Sheet1!$A$2:$A$41</c:f>
              <c:strCache>
                <c:ptCount val="40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</c:strCache>
            </c:strRef>
          </c:cat>
          <c:val>
            <c:numRef>
              <c:f>Sheet1!$C$2:$C$41</c:f>
              <c:numCache>
                <c:formatCode>_(* #,##0.00_);_(* \(#,##0.00\);_(* "-"??_);_(@_)</c:formatCode>
                <c:ptCount val="40"/>
                <c:pt idx="0">
                  <c:v>2.383</c:v>
                </c:pt>
                <c:pt idx="1">
                  <c:v>2.895</c:v>
                </c:pt>
                <c:pt idx="2">
                  <c:v>2.8879999999999999</c:v>
                </c:pt>
                <c:pt idx="3">
                  <c:v>2.3079999999999998</c:v>
                </c:pt>
                <c:pt idx="4">
                  <c:v>2.3980000000000001</c:v>
                </c:pt>
                <c:pt idx="5">
                  <c:v>3.0470000000000002</c:v>
                </c:pt>
                <c:pt idx="6">
                  <c:v>2.907</c:v>
                </c:pt>
                <c:pt idx="7">
                  <c:v>3.0089999999999999</c:v>
                </c:pt>
                <c:pt idx="8">
                  <c:v>3.1659999999999999</c:v>
                </c:pt>
                <c:pt idx="9">
                  <c:v>3.8319999999999999</c:v>
                </c:pt>
                <c:pt idx="10">
                  <c:v>3.89</c:v>
                </c:pt>
                <c:pt idx="11">
                  <c:v>2.3079999999999998</c:v>
                </c:pt>
                <c:pt idx="12">
                  <c:v>1.9470000000000001</c:v>
                </c:pt>
                <c:pt idx="13">
                  <c:v>2.391</c:v>
                </c:pt>
                <c:pt idx="14">
                  <c:v>2.6240000000000001</c:v>
                </c:pt>
                <c:pt idx="15">
                  <c:v>2.661</c:v>
                </c:pt>
                <c:pt idx="16">
                  <c:v>2.7690000000000001</c:v>
                </c:pt>
                <c:pt idx="17">
                  <c:v>2.8610000000000002</c:v>
                </c:pt>
                <c:pt idx="18">
                  <c:v>2.7749999999999999</c:v>
                </c:pt>
                <c:pt idx="19">
                  <c:v>2.9359999999999999</c:v>
                </c:pt>
                <c:pt idx="20">
                  <c:v>3.3279999999999998</c:v>
                </c:pt>
                <c:pt idx="21">
                  <c:v>3.8570000000000002</c:v>
                </c:pt>
                <c:pt idx="22">
                  <c:v>3.69</c:v>
                </c:pt>
                <c:pt idx="23">
                  <c:v>3.431</c:v>
                </c:pt>
                <c:pt idx="24">
                  <c:v>3.645</c:v>
                </c:pt>
                <c:pt idx="25">
                  <c:v>3.7949999999999999</c:v>
                </c:pt>
                <c:pt idx="26">
                  <c:v>3.7120000000000002</c:v>
                </c:pt>
                <c:pt idx="27">
                  <c:v>3.5750000000000002</c:v>
                </c:pt>
                <c:pt idx="28">
                  <c:v>3.6349999999999998</c:v>
                </c:pt>
                <c:pt idx="29">
                  <c:v>3.665</c:v>
                </c:pt>
                <c:pt idx="30">
                  <c:v>3.6360000000000001</c:v>
                </c:pt>
                <c:pt idx="31">
                  <c:v>3.3650000000000002</c:v>
                </c:pt>
                <c:pt idx="32">
                  <c:v>3.4870000000000001</c:v>
                </c:pt>
                <c:pt idx="33">
                  <c:v>3.7519999999999998</c:v>
                </c:pt>
                <c:pt idx="34">
                  <c:v>3.5720000000000001</c:v>
                </c:pt>
                <c:pt idx="35">
                  <c:v>2.9359999999999999</c:v>
                </c:pt>
                <c:pt idx="36">
                  <c:v>2.367</c:v>
                </c:pt>
                <c:pt idx="37">
                  <c:v>2.758</c:v>
                </c:pt>
                <c:pt idx="38">
                  <c:v>2.6920000000000002</c:v>
                </c:pt>
                <c:pt idx="39">
                  <c:v>2.2629999999999999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30968"/>
        <c:axId val="239429008"/>
      </c:lineChart>
      <c:catAx>
        <c:axId val="23942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9427832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3942783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27440"/>
        <c:crosses val="autoZero"/>
        <c:crossBetween val="between"/>
        <c:minorUnit val="1"/>
      </c:valAx>
      <c:catAx>
        <c:axId val="239430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9429008"/>
        <c:crossesAt val="5.5"/>
        <c:auto val="0"/>
        <c:lblAlgn val="ctr"/>
        <c:lblOffset val="100"/>
        <c:noMultiLvlLbl val="0"/>
      </c:catAx>
      <c:valAx>
        <c:axId val="239429008"/>
        <c:scaling>
          <c:orientation val="minMax"/>
          <c:max val="4.5"/>
          <c:min val="1.5"/>
        </c:scaling>
        <c:delete val="0"/>
        <c:axPos val="r"/>
        <c:numFmt formatCode="&quot;$&quot;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30968"/>
        <c:crosses val="max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36535552330318999"/>
          <c:y val="6.1104027052451403E-2"/>
          <c:w val="0.530880020197813"/>
          <c:h val="7.124344100837079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196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Sheet1!$A$2:$A$41</c:f>
              <c:strCache>
                <c:ptCount val="40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</c:strCache>
            </c:strRef>
          </c:cat>
          <c:val>
            <c:numRef>
              <c:f>Sheet1!$B$2:$B$41</c:f>
              <c:numCache>
                <c:formatCode>#,##0</c:formatCode>
                <c:ptCount val="40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3031</c:v>
                </c:pt>
                <c:pt idx="8">
                  <c:v>3026</c:v>
                </c:pt>
                <c:pt idx="9">
                  <c:v>3011</c:v>
                </c:pt>
                <c:pt idx="10">
                  <c:v>2989</c:v>
                </c:pt>
                <c:pt idx="11">
                  <c:v>2976</c:v>
                </c:pt>
                <c:pt idx="12">
                  <c:v>2958</c:v>
                </c:pt>
                <c:pt idx="13">
                  <c:v>2955</c:v>
                </c:pt>
                <c:pt idx="14">
                  <c:v>2961</c:v>
                </c:pt>
                <c:pt idx="15">
                  <c:v>2956</c:v>
                </c:pt>
                <c:pt idx="16">
                  <c:v>2949</c:v>
                </c:pt>
                <c:pt idx="17">
                  <c:v>2952</c:v>
                </c:pt>
                <c:pt idx="18">
                  <c:v>2959</c:v>
                </c:pt>
                <c:pt idx="19">
                  <c:v>2967</c:v>
                </c:pt>
                <c:pt idx="20">
                  <c:v>2972</c:v>
                </c:pt>
                <c:pt idx="21">
                  <c:v>2964</c:v>
                </c:pt>
                <c:pt idx="22">
                  <c:v>2953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2972</c:v>
                </c:pt>
                <c:pt idx="27">
                  <c:v>2970</c:v>
                </c:pt>
                <c:pt idx="28">
                  <c:v>2966</c:v>
                </c:pt>
                <c:pt idx="29">
                  <c:v>2971</c:v>
                </c:pt>
                <c:pt idx="30">
                  <c:v>2983</c:v>
                </c:pt>
                <c:pt idx="31">
                  <c:v>2989</c:v>
                </c:pt>
                <c:pt idx="32">
                  <c:v>2984</c:v>
                </c:pt>
                <c:pt idx="33">
                  <c:v>2996</c:v>
                </c:pt>
                <c:pt idx="34">
                  <c:v>3007</c:v>
                </c:pt>
                <c:pt idx="35">
                  <c:v>3027</c:v>
                </c:pt>
                <c:pt idx="36">
                  <c:v>3052</c:v>
                </c:pt>
                <c:pt idx="37">
                  <c:v>3078</c:v>
                </c:pt>
                <c:pt idx="38">
                  <c:v>3105</c:v>
                </c:pt>
                <c:pt idx="39">
                  <c:v>3130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30576"/>
        <c:axId val="239423520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# Employed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Sheet1!$A$2:$A$41</c:f>
              <c:strCache>
                <c:ptCount val="40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</c:strCache>
            </c:strRef>
          </c:cat>
          <c:val>
            <c:numRef>
              <c:f>Sheet1!$C$2:$C$41</c:f>
              <c:numCache>
                <c:formatCode>_(* #,##0.0_);_(* \(#,##0.0\);_(* "-"??_);_(@_)</c:formatCode>
                <c:ptCount val="40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424696"/>
        <c:axId val="239423912"/>
      </c:lineChart>
      <c:catAx>
        <c:axId val="23943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9423520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39423520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30576"/>
        <c:crosses val="autoZero"/>
        <c:crossBetween val="between"/>
        <c:minorUnit val="1"/>
      </c:valAx>
      <c:catAx>
        <c:axId val="239424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9423912"/>
        <c:crossesAt val="5.5"/>
        <c:auto val="0"/>
        <c:lblAlgn val="ctr"/>
        <c:lblOffset val="100"/>
        <c:noMultiLvlLbl val="0"/>
      </c:catAx>
      <c:valAx>
        <c:axId val="239423912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3942469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36798829760311202"/>
          <c:y val="5.5036526829100499E-2"/>
          <c:w val="0.52867401623895505"/>
          <c:h val="9.247969179009890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0.55843</cdr:x>
      <cdr:y>0.11304</cdr:y>
    </cdr:from>
    <cdr:to>
      <cdr:x>0.93802</cdr:x>
      <cdr:y>0.39125</cdr:y>
    </cdr:to>
    <cdr:grpSp>
      <cdr:nvGrpSpPr>
        <cdr:cNvPr id="2" name="Group 1"/>
        <cdr:cNvGrpSpPr/>
      </cdr:nvGrpSpPr>
      <cdr:grpSpPr>
        <a:xfrm xmlns:a="http://schemas.openxmlformats.org/drawingml/2006/main">
          <a:off x="2316444" y="423684"/>
          <a:ext cx="1574591" cy="1042755"/>
          <a:chOff x="501324" y="1020059"/>
          <a:chExt cx="3325809" cy="1042748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501324" y="1020059"/>
            <a:ext cx="3325809" cy="34756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2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. . .Typing More</a:t>
            </a:r>
          </a:p>
        </cdr:txBody>
      </cdr:sp>
      <cdr:cxnSp macro="">
        <cdr:nvCxnSpPr>
          <cdr:cNvPr id="4" name="Straight Arrow Connector 3"/>
          <cdr:cNvCxnSpPr/>
        </cdr:nvCxnSpPr>
        <cdr:spPr bwMode="gray">
          <a:xfrm xmlns:a="http://schemas.openxmlformats.org/drawingml/2006/main">
            <a:off x="799621" y="1367622"/>
            <a:ext cx="0" cy="69518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2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0.86642</cdr:x>
      <cdr:y>0.18694</cdr:y>
    </cdr:from>
    <cdr:to>
      <cdr:x>0.86844</cdr:x>
      <cdr:y>0.40405</cdr:y>
    </cdr:to>
    <cdr:cxnSp macro="">
      <cdr:nvCxnSpPr>
        <cdr:cNvPr id="8" name="Straight Arrow Connector 7"/>
        <cdr:cNvCxnSpPr/>
      </cdr:nvCxnSpPr>
      <cdr:spPr bwMode="gray">
        <a:xfrm xmlns:a="http://schemas.openxmlformats.org/drawingml/2006/main">
          <a:off x="3594027" y="700685"/>
          <a:ext cx="8389" cy="8137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0.01396</cdr:y>
    </cdr:from>
    <cdr:to>
      <cdr:x>1</cdr:x>
      <cdr:y>0.11987</cdr:y>
    </cdr:to>
    <cdr:sp macro="" textlink="">
      <cdr:nvSpPr>
        <cdr:cNvPr id="10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-357188" y="523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SzPct val="77000"/>
            <a:buFont typeface="Wingdings 3" panose="05040102010807070707" pitchFamily="18" charset="2"/>
            <a:buNone/>
            <a:defRPr lang="en-US" sz="2200" b="0" kern="1200" smtClean="0">
              <a:solidFill>
                <a:srgbClr val="072C44"/>
              </a:solidFill>
              <a:latin typeface="+mj-lt"/>
              <a:ea typeface="+mn-ea"/>
              <a:cs typeface="+mn-cs"/>
            </a:defRPr>
          </a:lvl1pPr>
          <a:lvl2pPr marL="566928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anose="05000000000000000000" pitchFamily="2" charset="2"/>
            <a:buChar char="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2pPr>
          <a:lvl3pPr marL="914400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–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3pPr>
          <a:lvl4pPr marL="1252728" indent="-21945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itchFamily="2" charset="2"/>
            <a:buChar char="§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4pPr>
          <a:lvl5pPr marL="1481328" indent="-17373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»"/>
            <a:defRPr lang="en-US" sz="2200" b="1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5pPr>
          <a:lvl6pPr marL="25146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Drivers Who . 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0.00076</cdr:x>
      <cdr:y>0.02752</cdr:y>
    </cdr:from>
    <cdr:to>
      <cdr:x>1</cdr:x>
      <cdr:y>0.13342</cdr:y>
    </cdr:to>
    <cdr:sp macro="" textlink="">
      <cdr:nvSpPr>
        <cdr:cNvPr id="2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50800" y="1031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Crashes Involving Distraction</a:t>
          </a:r>
        </a:p>
      </cdr:txBody>
    </cdr:sp>
  </cdr:relSizeAnchor>
  <cdr:relSizeAnchor xmlns:cdr="http://schemas.openxmlformats.org/drawingml/2006/chartDrawing">
    <cdr:from>
      <cdr:x>1</cdr:x>
      <cdr:y>0.98989</cdr:y>
    </cdr:from>
    <cdr:to>
      <cdr:x>1</cdr:x>
      <cdr:y>1</cdr:y>
    </cdr:to>
    <cdr:cxnSp macro="">
      <cdr:nvCxnSpPr>
        <cdr:cNvPr id="3" name="Straight Arrow Connector 2"/>
        <cdr:cNvCxnSpPr/>
      </cdr:nvCxnSpPr>
      <cdr:spPr bwMode="gray">
        <a:xfrm xmlns:a="http://schemas.openxmlformats.org/drawingml/2006/main">
          <a:off x="7203906" y="6546252"/>
          <a:ext cx="0" cy="3788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0.47108</cdr:x>
      <cdr:y>0.48683</cdr:y>
    </cdr:from>
    <cdr:to>
      <cdr:x>0.66075</cdr:x>
      <cdr:y>0.63361</cdr:y>
    </cdr:to>
    <cdr:grpSp>
      <cdr:nvGrpSpPr>
        <cdr:cNvPr id="2" name="Group 1"/>
        <cdr:cNvGrpSpPr/>
      </cdr:nvGrpSpPr>
      <cdr:grpSpPr>
        <a:xfrm xmlns:a="http://schemas.openxmlformats.org/drawingml/2006/main">
          <a:off x="3910854" y="2037986"/>
          <a:ext cx="1574619" cy="614456"/>
          <a:chOff x="465886" y="692889"/>
          <a:chExt cx="3325809" cy="614480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465886" y="692889"/>
            <a:ext cx="3325809" cy="61448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Spike Accentuated  by Bad Weather in ’14, ‘15</a:t>
            </a:r>
          </a:p>
        </cdr:txBody>
      </cdr:sp>
    </cdr:grpSp>
  </cdr:relSizeAnchor>
  <cdr:relSizeAnchor xmlns:cdr="http://schemas.openxmlformats.org/drawingml/2006/chartDrawing">
    <cdr:from>
      <cdr:x>0.4999</cdr:x>
      <cdr:y>0.28827</cdr:y>
    </cdr:from>
    <cdr:to>
      <cdr:x>0.50199</cdr:x>
      <cdr:y>0.5</cdr:y>
    </cdr:to>
    <cdr:cxnSp macro="">
      <cdr:nvCxnSpPr>
        <cdr:cNvPr id="5" name="Straight Arrow Connector 4"/>
        <cdr:cNvCxnSpPr/>
      </cdr:nvCxnSpPr>
      <cdr:spPr bwMode="gray">
        <a:xfrm xmlns:a="http://schemas.openxmlformats.org/drawingml/2006/main" flipV="1">
          <a:off x="4150148" y="1206762"/>
          <a:ext cx="17319" cy="886357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0.76915</cdr:x>
      <cdr:y>0.28226</cdr:y>
    </cdr:from>
    <cdr:to>
      <cdr:x>0.91161</cdr:x>
      <cdr:y>0.59583</cdr:y>
    </cdr:to>
    <cdr:grpSp>
      <cdr:nvGrpSpPr>
        <cdr:cNvPr id="10" name="Group 9"/>
        <cdr:cNvGrpSpPr/>
      </cdr:nvGrpSpPr>
      <cdr:grpSpPr>
        <a:xfrm xmlns:a="http://schemas.openxmlformats.org/drawingml/2006/main">
          <a:off x="6385398" y="1181608"/>
          <a:ext cx="1182687" cy="1312678"/>
          <a:chOff x="-3332522" y="974185"/>
          <a:chExt cx="7024685" cy="1312684"/>
        </a:xfrm>
      </cdr:grpSpPr>
      <cdr:sp macro="" textlink="">
        <cdr:nvSpPr>
          <cdr:cNvPr id="11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3332522" y="1586364"/>
            <a:ext cx="7024685" cy="700505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2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Mild Winter Pushes Frequency Lower</a:t>
            </a:r>
          </a:p>
        </cdr:txBody>
      </cdr:sp>
      <cdr:cxnSp macro="">
        <cdr:nvCxnSpPr>
          <cdr:cNvPr id="12" name="Straight Arrow Connector 11"/>
          <cdr:cNvCxnSpPr/>
        </cdr:nvCxnSpPr>
        <cdr:spPr bwMode="gray">
          <a:xfrm xmlns:a="http://schemas.openxmlformats.org/drawingml/2006/main" flipH="1" flipV="1">
            <a:off x="802066" y="974185"/>
            <a:ext cx="99659" cy="629169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2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0.35701</cdr:x>
      <cdr:y>0.46289</cdr:y>
    </cdr:from>
    <cdr:to>
      <cdr:x>0.52829</cdr:x>
      <cdr:y>0.714</cdr:y>
    </cdr:to>
    <cdr:grpSp>
      <cdr:nvGrpSpPr>
        <cdr:cNvPr id="2" name="Group 1"/>
        <cdr:cNvGrpSpPr/>
      </cdr:nvGrpSpPr>
      <cdr:grpSpPr>
        <a:xfrm xmlns:a="http://schemas.openxmlformats.org/drawingml/2006/main">
          <a:off x="2961853" y="1920131"/>
          <a:ext cx="1420986" cy="1041639"/>
          <a:chOff x="-5637929" y="2459309"/>
          <a:chExt cx="1420985" cy="922983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5637929" y="2767812"/>
            <a:ext cx="1420985" cy="61448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PIP Frequency Largely a Florida Phenomenon.</a:t>
            </a:r>
          </a:p>
        </cdr:txBody>
      </cdr:sp>
      <cdr:cxnSp macro="">
        <cdr:nvCxnSpPr>
          <cdr:cNvPr id="4" name="Straight Arrow Connector 3"/>
          <cdr:cNvCxnSpPr/>
        </cdr:nvCxnSpPr>
        <cdr:spPr bwMode="gray">
          <a:xfrm xmlns:a="http://schemas.openxmlformats.org/drawingml/2006/main" flipH="1" flipV="1">
            <a:off x="-4437956" y="2459309"/>
            <a:ext cx="1" cy="327070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1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0.11389</cdr:x>
      <cdr:y>0.20657</cdr:y>
    </cdr:from>
    <cdr:to>
      <cdr:x>0.262</cdr:x>
      <cdr:y>0.3362</cdr:y>
    </cdr:to>
    <cdr:grpSp>
      <cdr:nvGrpSpPr>
        <cdr:cNvPr id="5" name="Group 4"/>
        <cdr:cNvGrpSpPr/>
      </cdr:nvGrpSpPr>
      <cdr:grpSpPr>
        <a:xfrm xmlns:a="http://schemas.openxmlformats.org/drawingml/2006/main">
          <a:off x="944863" y="856881"/>
          <a:ext cx="1228761" cy="537723"/>
          <a:chOff x="-18029563" y="5131988"/>
          <a:chExt cx="1228769" cy="476457"/>
        </a:xfrm>
      </cdr:grpSpPr>
      <cdr:sp macro="" textlink="">
        <cdr:nvSpPr>
          <cdr:cNvPr id="6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18029563" y="5131988"/>
            <a:ext cx="1228769" cy="293604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Interaction With PIP?</a:t>
            </a:r>
          </a:p>
        </cdr:txBody>
      </cdr:sp>
      <cdr:cxnSp macro="">
        <cdr:nvCxnSpPr>
          <cdr:cNvPr id="7" name="Straight Arrow Connector 6"/>
          <cdr:cNvCxnSpPr/>
        </cdr:nvCxnSpPr>
        <cdr:spPr bwMode="gray">
          <a:xfrm xmlns:a="http://schemas.openxmlformats.org/drawingml/2006/main">
            <a:off x="-17364115" y="5425590"/>
            <a:ext cx="4329" cy="18285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1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0.65828</cdr:x>
      <cdr:y>0.202</cdr:y>
    </cdr:from>
    <cdr:to>
      <cdr:x>0.80639</cdr:x>
      <cdr:y>0.34862</cdr:y>
    </cdr:to>
    <cdr:grpSp>
      <cdr:nvGrpSpPr>
        <cdr:cNvPr id="8" name="Group 7"/>
        <cdr:cNvGrpSpPr/>
      </cdr:nvGrpSpPr>
      <cdr:grpSpPr>
        <a:xfrm xmlns:a="http://schemas.openxmlformats.org/drawingml/2006/main">
          <a:off x="5461233" y="837937"/>
          <a:ext cx="1228769" cy="608200"/>
          <a:chOff x="-37004113" y="8919990"/>
          <a:chExt cx="1228777" cy="422170"/>
        </a:xfrm>
      </cdr:grpSpPr>
      <cdr:sp macro="" textlink="">
        <cdr:nvSpPr>
          <cdr:cNvPr id="9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37004113" y="8919990"/>
            <a:ext cx="1228777" cy="260151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Harsh Winters Roll Off.</a:t>
            </a:r>
          </a:p>
        </cdr:txBody>
      </cdr:sp>
      <cdr:cxnSp macro="">
        <cdr:nvCxnSpPr>
          <cdr:cNvPr id="10" name="Straight Arrow Connector 9"/>
          <cdr:cNvCxnSpPr/>
        </cdr:nvCxnSpPr>
        <cdr:spPr bwMode="gray">
          <a:xfrm xmlns:a="http://schemas.openxmlformats.org/drawingml/2006/main">
            <a:off x="-36338661" y="9180139"/>
            <a:ext cx="4329" cy="162021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1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0.81406</cdr:x>
      <cdr:y>0.02404</cdr:y>
    </cdr:from>
    <cdr:to>
      <cdr:x>0.98534</cdr:x>
      <cdr:y>0.31434</cdr:y>
    </cdr:to>
    <cdr:grpSp>
      <cdr:nvGrpSpPr>
        <cdr:cNvPr id="2" name="Group 1"/>
        <cdr:cNvGrpSpPr/>
      </cdr:nvGrpSpPr>
      <cdr:grpSpPr>
        <a:xfrm xmlns:a="http://schemas.openxmlformats.org/drawingml/2006/main">
          <a:off x="6753666" y="99721"/>
          <a:ext cx="1420986" cy="1204204"/>
          <a:chOff x="-5637929" y="2767812"/>
          <a:chExt cx="1420985" cy="1067037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5637929" y="2767812"/>
            <a:ext cx="1420985" cy="61448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Lack of Catastrophes Since 2014 Keeps NJ Severity Flat.</a:t>
            </a:r>
          </a:p>
        </cdr:txBody>
      </cdr:sp>
      <cdr:cxnSp macro="">
        <cdr:nvCxnSpPr>
          <cdr:cNvPr id="4" name="Straight Arrow Connector 3"/>
          <cdr:cNvCxnSpPr/>
        </cdr:nvCxnSpPr>
        <cdr:spPr bwMode="gray">
          <a:xfrm xmlns:a="http://schemas.openxmlformats.org/drawingml/2006/main">
            <a:off x="-4930536" y="3382292"/>
            <a:ext cx="3099" cy="452557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1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0.08558</cdr:x>
      <cdr:y>0.06833</cdr:y>
    </cdr:from>
    <cdr:to>
      <cdr:x>0.23369</cdr:x>
      <cdr:y>0.19796</cdr:y>
    </cdr:to>
    <cdr:grpSp>
      <cdr:nvGrpSpPr>
        <cdr:cNvPr id="5" name="Group 4"/>
        <cdr:cNvGrpSpPr/>
      </cdr:nvGrpSpPr>
      <cdr:grpSpPr>
        <a:xfrm xmlns:a="http://schemas.openxmlformats.org/drawingml/2006/main">
          <a:off x="709995" y="283442"/>
          <a:ext cx="1228762" cy="537723"/>
          <a:chOff x="-18029563" y="5131988"/>
          <a:chExt cx="1228769" cy="476457"/>
        </a:xfrm>
      </cdr:grpSpPr>
      <cdr:sp macro="" textlink="">
        <cdr:nvSpPr>
          <cdr:cNvPr id="6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-18029563" y="5131988"/>
            <a:ext cx="1228769" cy="293604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Interaction With PIP?</a:t>
            </a:r>
          </a:p>
        </cdr:txBody>
      </cdr:sp>
      <cdr:cxnSp macro="">
        <cdr:nvCxnSpPr>
          <cdr:cNvPr id="7" name="Straight Arrow Connector 6"/>
          <cdr:cNvCxnSpPr/>
        </cdr:nvCxnSpPr>
        <cdr:spPr bwMode="gray">
          <a:xfrm xmlns:a="http://schemas.openxmlformats.org/drawingml/2006/main">
            <a:off x="-17364115" y="5425590"/>
            <a:ext cx="4329" cy="18285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1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10/17/2016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75" y="325438"/>
            <a:ext cx="4184650" cy="3138487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09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42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44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35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680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77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41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760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5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828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24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64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A3D68F1-0777-4B1E-A52C-51505E82C0D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38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61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35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02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28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21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72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hyperlink" Target="mailto:jamesl@iii.org" TargetMode="External"/><Relationship Id="rId4" Type="http://schemas.openxmlformats.org/officeDocument/2006/relationships/hyperlink" Target="http://www.iii.org/presentation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16maytvt/figure1.cf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hyperlink" Target="http://www.iii.org/presentations" TargetMode="External"/><Relationship Id="rId4" Type="http://schemas.openxmlformats.org/officeDocument/2006/relationships/hyperlink" Target="http://www.iii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Auto Insurance</a:t>
            </a:r>
            <a:br>
              <a:rPr lang="en-US" dirty="0"/>
            </a:br>
            <a:r>
              <a:rPr lang="en-US" dirty="0"/>
              <a:t>Trends Nationwide and in N.J.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Insurance Council of New Jersey, Monroe Township, NJ</a:t>
            </a:r>
          </a:p>
          <a:p>
            <a:r>
              <a:rPr lang="en-US" dirty="0"/>
              <a:t>October 14, 2016</a:t>
            </a:r>
          </a:p>
          <a:p>
            <a:r>
              <a:rPr lang="en-US" sz="1600" i="1" dirty="0">
                <a:solidFill>
                  <a:schemeClr val="bg1">
                    <a:lumMod val="65000"/>
                  </a:schemeClr>
                </a:solidFill>
              </a:rPr>
              <a:t>Download at </a:t>
            </a:r>
            <a:r>
              <a:rPr lang="en-US" sz="1600" i="1" dirty="0">
                <a:solidFill>
                  <a:schemeClr val="bg1">
                    <a:lumMod val="65000"/>
                  </a:schemeClr>
                </a:solidFill>
                <a:hlinkClick r:id="rId4"/>
              </a:rPr>
              <a:t>www.iii.org/presentations</a:t>
            </a:r>
            <a:r>
              <a:rPr lang="en-US" sz="16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James Lynch, FCAS MAAA, Chief Actuary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212.346.5533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sym typeface="Symbol" panose="05050102010706020507" pitchFamily="18" charset="2"/>
                <a:hlinkClick r:id="rId5"/>
              </a:rPr>
              <a:t>j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  <a:hlinkClick r:id="rId5"/>
              </a:rPr>
              <a:t>amesl@iii.org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53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America is Driving More Again: 2000-2016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270640" y="1265423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Percent Change, Miles Driven*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*2000-2015: Moving 12-month total vs. prior year. 2016 data through May 2016, the latest available, vs. May 2015.</a:t>
            </a:r>
            <a:br>
              <a:rPr lang="en-US" dirty="0"/>
            </a:br>
            <a:r>
              <a:rPr lang="en-US" dirty="0"/>
              <a:t>Sources: </a:t>
            </a:r>
            <a:r>
              <a:rPr lang="en-US" dirty="0">
                <a:hlinkClick r:id="rId3"/>
              </a:rPr>
              <a:t>Federal Highway Administration</a:t>
            </a:r>
            <a:r>
              <a:rPr lang="en-US" dirty="0"/>
              <a:t>; National Bureau of Economic Research (recession dates);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/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520899" y="3429001"/>
            <a:ext cx="1203750" cy="975833"/>
            <a:chOff x="7470937" y="678332"/>
            <a:chExt cx="1203750" cy="975833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Since Late 1990s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7951640" y="678332"/>
              <a:ext cx="109173" cy="420719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Tremendous Growth In Miles Driven. The More People Drive, The More Frequently They Get Into Accidents.</a:t>
            </a:r>
          </a:p>
        </p:txBody>
      </p:sp>
    </p:spTree>
    <p:extLst>
      <p:ext uri="{BB962C8B-B14F-4D97-AF65-F5344CB8AC3E}">
        <p14:creationId xmlns:p14="http://schemas.microsoft.com/office/powerpoint/2010/main" val="154646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Miles Driven</a:t>
            </a:r>
            <a:br>
              <a:rPr lang="en-US" altLang="en-US" dirty="0"/>
            </a:br>
            <a:r>
              <a:rPr lang="en-US" altLang="en-US" dirty="0"/>
              <a:t>=&gt; More Collisions, 2006-2016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Rolling four-quarter average frequency from ISO, a Verisk Analytics company;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More Miles People Drive, the More Likely They are to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Get in an Accident,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/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421320" y="1585502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419686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Cheap Gas?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Energy Information Administration;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Gas Prices Don’t Seem Correlated With Miles Driven.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/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Average Price Per Gallon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421320" y="1585502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276336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Jobs?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Seasonally Adjusted Employed from Bureau of Labor Statistics;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People Drive to and from Work and Drive to Entertainment.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Out of Work, They Curtail Their Movement.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/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456785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Millions Employed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498130" y="1595054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60474" y="7541971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92608" indent="-292608">
              <a:lnSpc>
                <a:spcPct val="90000"/>
              </a:lnSpc>
              <a:spcBef>
                <a:spcPts val="1200"/>
              </a:spcBef>
              <a:buClr>
                <a:srgbClr val="337DBE"/>
              </a:buClr>
              <a:buSzPct val="77000"/>
              <a:buFont typeface="Wingdings 3" panose="05040102010807070707" pitchFamily="18" charset="2"/>
              <a:buChar char="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295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Distractions?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It’s A Problem. Is It Growing?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 Property Damage Only.</a:t>
            </a:r>
          </a:p>
          <a:p>
            <a:r>
              <a:rPr lang="en-US" dirty="0"/>
              <a:t>SOURCES: State Farm, National Highway Transportation Safety Administration (distraction.gov)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What We Do Behind The Wheel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But Impact Is Not Clear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1341668398"/>
              </p:ext>
            </p:extLst>
          </p:nvPr>
        </p:nvGraphicFramePr>
        <p:xfrm>
          <a:off x="357188" y="2378075"/>
          <a:ext cx="4148137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ontent Placeholder 19"/>
          <p:cNvGraphicFramePr>
            <a:graphicFrameLocks noGrp="1"/>
          </p:cNvGraphicFramePr>
          <p:nvPr>
            <p:ph sz="quarter" idx="34"/>
            <p:extLst/>
          </p:nvPr>
        </p:nvGraphicFramePr>
        <p:xfrm>
          <a:off x="4668838" y="2378075"/>
          <a:ext cx="4151312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536309" y="2708661"/>
            <a:ext cx="745497" cy="695126"/>
            <a:chOff x="1192360" y="1700775"/>
            <a:chExt cx="1574605" cy="695126"/>
          </a:xfrm>
        </p:grpSpPr>
        <p:sp>
          <p:nvSpPr>
            <p:cNvPr id="13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Talking Less . . .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gray">
            <a:xfrm>
              <a:off x="1342238" y="2315255"/>
              <a:ext cx="0" cy="8064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7592037" y="5763237"/>
            <a:ext cx="612396" cy="3629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sz="2000" b="1" dirty="0" err="1">
              <a:solidFill>
                <a:schemeClr val="bg1"/>
              </a:solidFill>
            </a:endParaRP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gray">
          <a:xfrm>
            <a:off x="6979640" y="6150457"/>
            <a:ext cx="1998689" cy="288643"/>
          </a:xfrm>
          <a:prstGeom prst="rect">
            <a:avLst/>
          </a:prstGeom>
          <a:solidFill>
            <a:schemeClr val="accent2"/>
          </a:solidFill>
          <a:ln w="28575" algn="ctr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Most Recent Year</a:t>
            </a:r>
          </a:p>
        </p:txBody>
      </p:sp>
    </p:spTree>
    <p:extLst>
      <p:ext uri="{BB962C8B-B14F-4D97-AF65-F5344CB8AC3E}">
        <p14:creationId xmlns:p14="http://schemas.microsoft.com/office/powerpoint/2010/main" val="339529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Graphic spid="11" grpId="0">
        <p:bldAsOne/>
      </p:bldGraphic>
      <p:bldGraphic spid="20" grpId="0">
        <p:bldAsOne/>
      </p:bldGraphic>
      <p:bldP spid="21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Gas Prices, Employment on</a:t>
            </a:r>
            <a:br>
              <a:rPr lang="en-US" dirty="0"/>
            </a:br>
            <a:r>
              <a:rPr lang="en-US" dirty="0"/>
              <a:t>Collision Frequency Through 2015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Energy Information Administration; Rolling Four-</a:t>
            </a:r>
            <a:r>
              <a:rPr lang="en-US" dirty="0" err="1"/>
              <a:t>Qtr</a:t>
            </a:r>
            <a:r>
              <a:rPr lang="en-US" dirty="0"/>
              <a:t> Avg. Frequency from Insurance Services Office; Insurance Information Institute.</a:t>
            </a: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21737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Gas Price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sp>
        <p:nvSpPr>
          <p:cNvPr id="17" name="Text Placeholder 4"/>
          <p:cNvSpPr txBox="1">
            <a:spLocks/>
          </p:cNvSpPr>
          <p:nvPr/>
        </p:nvSpPr>
        <p:spPr bwMode="gray">
          <a:xfrm>
            <a:off x="4685762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Number Employed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graphicFrame>
        <p:nvGraphicFramePr>
          <p:cNvPr id="19" name="Content Placeholder 8"/>
          <p:cNvGraphicFramePr>
            <a:graphicFrameLocks/>
          </p:cNvGraphicFramePr>
          <p:nvPr>
            <p:extLst/>
          </p:nvPr>
        </p:nvGraphicFramePr>
        <p:xfrm>
          <a:off x="423863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ontent Placeholder 9"/>
          <p:cNvGraphicFramePr>
            <a:graphicFrameLocks/>
          </p:cNvGraphicFramePr>
          <p:nvPr>
            <p:extLst/>
          </p:nvPr>
        </p:nvGraphicFramePr>
        <p:xfrm>
          <a:off x="4687888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4203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People Working and Driving</a:t>
            </a:r>
            <a:br>
              <a:rPr lang="en-US" altLang="en-US" dirty="0"/>
            </a:br>
            <a:r>
              <a:rPr lang="en-US" altLang="en-US" dirty="0"/>
              <a:t>=&gt; More Collisions, 2006-2016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Number Employed, Millions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Rolling four-quarter average frequency from ISO, a Verisk Analytics company;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When People are Out of Work, They Drive Less. When They Get Jobs,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They Drive to Work,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348527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382915" y="1585502"/>
            <a:ext cx="1036935" cy="3571723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337620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Severity: Driving Fatalities are Rising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39475" y="122701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 in Motor Vehicle Deaths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National Safety Council, Insurance Information Institute.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/>
          </p:nvPr>
        </p:nvGraphicFramePr>
        <p:xfrm>
          <a:off x="423863" y="1393825"/>
          <a:ext cx="8296275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Driving Has Been Getting Safer for Decades, But Recent Trend is Discouraging—38,300 Deaths in 2015.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192360" y="1700775"/>
            <a:ext cx="1574605" cy="1432741"/>
            <a:chOff x="1192360" y="1700775"/>
            <a:chExt cx="1574605" cy="1432741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Seatbelt Use Rose to 62% of Drivers, From 49% in ‘90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285592" y="1700775"/>
            <a:ext cx="1420985" cy="1432741"/>
            <a:chOff x="830612" y="1700775"/>
            <a:chExt cx="1420985" cy="1432741"/>
          </a:xfrm>
        </p:grpSpPr>
        <p:sp>
          <p:nvSpPr>
            <p:cNvPr id="23" name="AutoShape 5"/>
            <p:cNvSpPr>
              <a:spLocks noChangeArrowheads="1"/>
            </p:cNvSpPr>
            <p:nvPr/>
          </p:nvSpPr>
          <p:spPr bwMode="gray">
            <a:xfrm>
              <a:off x="830612" y="1700775"/>
              <a:ext cx="142098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Big Drop-off Due to the Great Recession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7299153" y="633738"/>
            <a:ext cx="1420985" cy="1067037"/>
            <a:chOff x="830612" y="1700775"/>
            <a:chExt cx="1420985" cy="1067037"/>
          </a:xfrm>
        </p:grpSpPr>
        <p:sp>
          <p:nvSpPr>
            <p:cNvPr id="15" name="AutoShape 5"/>
            <p:cNvSpPr>
              <a:spLocks noChangeArrowheads="1"/>
            </p:cNvSpPr>
            <p:nvPr/>
          </p:nvSpPr>
          <p:spPr bwMode="gray">
            <a:xfrm>
              <a:off x="830612" y="1700775"/>
              <a:ext cx="142098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On Track for 18% Increase in Two Years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 bwMode="gray">
            <a:xfrm>
              <a:off x="1538005" y="2315255"/>
              <a:ext cx="3099" cy="452557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826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Meanwhile, in New Jersey . . 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Number Employed, Thousands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Rolling four-quarter average frequency from ISO, a Verisk Analytics company;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New Jersey Data Tracks National Trends, Though Slower Job Growth Has Kept Frequency </a:t>
            </a:r>
            <a:r>
              <a:rPr lang="en-US" sz="1800">
                <a:solidFill>
                  <a:schemeClr val="bg1"/>
                </a:solidFill>
              </a:rPr>
              <a:t>in Check. Weather </a:t>
            </a:r>
            <a:r>
              <a:rPr lang="en-US" sz="1800" dirty="0">
                <a:solidFill>
                  <a:schemeClr val="bg1"/>
                </a:solidFill>
              </a:rPr>
              <a:t>Has Had An Impact, Too.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850193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</p:spTree>
    <p:extLst>
      <p:ext uri="{BB962C8B-B14F-4D97-AF65-F5344CB8AC3E}">
        <p14:creationId xmlns:p14="http://schemas.microsoft.com/office/powerpoint/2010/main" val="265731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Accident Rate, NJ vs. Countrywide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NJ Frequency Trends Are Milder Than U.S. Norms.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93229188"/>
              </p:ext>
            </p:extLst>
          </p:nvPr>
        </p:nvGraphicFramePr>
        <p:xfrm>
          <a:off x="423862" y="1393535"/>
          <a:ext cx="8296275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23862" y="1393535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2016 Over 2014*</a:t>
            </a:r>
          </a:p>
        </p:txBody>
      </p:sp>
    </p:spTree>
    <p:extLst>
      <p:ext uri="{BB962C8B-B14F-4D97-AF65-F5344CB8AC3E}">
        <p14:creationId xmlns:p14="http://schemas.microsoft.com/office/powerpoint/2010/main" val="364239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Auto Insurance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Rising Frequency, Severity Pinching </a:t>
            </a:r>
            <a:br>
              <a:rPr lang="en-US" dirty="0"/>
            </a:br>
            <a:r>
              <a:rPr lang="en-US" dirty="0"/>
              <a:t>the Largest P/C 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51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Size of Claim, NJ vs. Countrywide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For Most Lines, Claim Size Is Growing Close to National Norms – Except Bodily Injury and Comprehensive.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062324394"/>
              </p:ext>
            </p:extLst>
          </p:nvPr>
        </p:nvGraphicFramePr>
        <p:xfrm>
          <a:off x="423862" y="1393535"/>
          <a:ext cx="8296275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23862" y="1393535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2016 Over 2014*</a:t>
            </a:r>
          </a:p>
        </p:txBody>
      </p:sp>
    </p:spTree>
    <p:extLst>
      <p:ext uri="{BB962C8B-B14F-4D97-AF65-F5344CB8AC3E}">
        <p14:creationId xmlns:p14="http://schemas.microsoft.com/office/powerpoint/2010/main" val="392914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for your time</a:t>
            </a:r>
            <a:br>
              <a:rPr lang="en-US"/>
            </a:br>
            <a:r>
              <a:rPr lang="en-US"/>
              <a:t>and your attention!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4"/>
              </a:rPr>
              <a:t>www.iii.org</a:t>
            </a:r>
            <a:endParaRPr lang="en-US" dirty="0"/>
          </a:p>
          <a:p>
            <a:r>
              <a:rPr lang="en-US" dirty="0"/>
              <a:t>Download at </a:t>
            </a:r>
            <a:r>
              <a:rPr lang="en-US" dirty="0">
                <a:hlinkClick r:id="rId5"/>
              </a:rPr>
              <a:t>www.iii.org/presentations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288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Net Combined Ratio, 2005-2015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National Association of Insurance Commissioners data, sourced from S&amp;P Global Market Intelligence;</a:t>
            </a:r>
            <a:br>
              <a:rPr lang="en-US" dirty="0"/>
            </a:br>
            <a:r>
              <a:rPr lang="en-US" dirty="0"/>
              <a:t>Insurance Information Institute.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Loss Ratios Have Been Rising for a Decade.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2015 Return on Net Worth is Likely Close to Zero or Negative.</a:t>
            </a:r>
          </a:p>
        </p:txBody>
      </p:sp>
      <p:graphicFrame>
        <p:nvGraphicFramePr>
          <p:cNvPr id="1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587503"/>
              </p:ext>
            </p:extLst>
          </p:nvPr>
        </p:nvGraphicFramePr>
        <p:xfrm>
          <a:off x="423862" y="1277938"/>
          <a:ext cx="8296275" cy="414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636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P/C Direct Incurred Loss Ratio by LOB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Through second quarter 2016.</a:t>
            </a:r>
          </a:p>
          <a:p>
            <a:r>
              <a:rPr lang="en-US" dirty="0"/>
              <a:t>Sources: NAIC data from S&amp;P Global Intelligence, Insurance Information Institute.</a:t>
            </a:r>
          </a:p>
        </p:txBody>
      </p:sp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7147084"/>
              </p:ext>
            </p:extLst>
          </p:nvPr>
        </p:nvGraphicFramePr>
        <p:xfrm>
          <a:off x="357189" y="1884363"/>
          <a:ext cx="8453437" cy="40792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1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4826">
                  <a:extLst>
                    <a:ext uri="{9D8B030D-6E8A-4147-A177-3AD203B41FA5}">
                      <a16:colId xmlns:a16="http://schemas.microsoft.com/office/drawing/2014/main" val="1370590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LOB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 err="1">
                          <a:solidFill>
                            <a:schemeClr val="bg1"/>
                          </a:solidFill>
                          <a:latin typeface="+mj-lt"/>
                        </a:rPr>
                        <a:t>Chg</a:t>
                      </a: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 From Year Earlier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Personal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Homeowners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PhysDam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(PA, CA)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58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GL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incl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Products)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Fire &amp; Allied Lines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CMP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Comm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1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8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59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57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2"/>
          <p:cNvGraphicFramePr>
            <a:graphicFrameLocks/>
          </p:cNvGraphicFramePr>
          <p:nvPr>
            <p:extLst/>
          </p:nvPr>
        </p:nvGraphicFramePr>
        <p:xfrm>
          <a:off x="4659249" y="2114551"/>
          <a:ext cx="4151376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6" name="Group 15"/>
          <p:cNvGrpSpPr/>
          <p:nvPr/>
        </p:nvGrpSpPr>
        <p:grpSpPr bwMode="gray">
          <a:xfrm>
            <a:off x="6805973" y="3407631"/>
            <a:ext cx="2004652" cy="3311414"/>
            <a:chOff x="9144000" y="2282788"/>
            <a:chExt cx="2004652" cy="3311414"/>
          </a:xfrm>
        </p:grpSpPr>
        <p:sp>
          <p:nvSpPr>
            <p:cNvPr id="17" name="AutoShape 4"/>
            <p:cNvSpPr>
              <a:spLocks noChangeArrowheads="1"/>
            </p:cNvSpPr>
            <p:nvPr/>
          </p:nvSpPr>
          <p:spPr bwMode="gray">
            <a:xfrm>
              <a:off x="9144000" y="4866782"/>
              <a:ext cx="2004652" cy="72742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square" lIns="91418" tIns="45709" rIns="91418" bIns="45709" anchor="ctr">
              <a:flatTx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90000"/>
                <a:tabLst>
                  <a:tab pos="1603375" algn="ctr"/>
                  <a:tab pos="2627313" algn="ctr"/>
                </a:tabLst>
              </a:pP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Positive Number = </a:t>
              </a:r>
              <a:br>
                <a:rPr lang="en-US" sz="1600" b="1" dirty="0">
                  <a:solidFill>
                    <a:schemeClr val="accent1"/>
                  </a:solidFill>
                  <a:latin typeface="+mj-lt"/>
                </a:rPr>
              </a:b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Bad News</a:t>
              </a:r>
            </a:p>
          </p:txBody>
        </p:sp>
        <p:cxnSp>
          <p:nvCxnSpPr>
            <p:cNvPr id="18" name="Straight Arrow Connector 17"/>
            <p:cNvCxnSpPr>
              <a:stCxn id="17" idx="0"/>
            </p:cNvCxnSpPr>
            <p:nvPr/>
          </p:nvCxnSpPr>
          <p:spPr bwMode="gray">
            <a:xfrm flipV="1">
              <a:off x="10146326" y="2282788"/>
              <a:ext cx="0" cy="258399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oval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6025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Why Personal Auto Loss Ratios are Rising: Severity &amp; Frequency by Coverage, 2016 vs. 2014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Across All Personal Coverage Types Frequency And Severity Are Rising. This Pattern Is Continuing In 2016.</a:t>
            </a:r>
          </a:p>
        </p:txBody>
      </p:sp>
      <p:graphicFrame>
        <p:nvGraphicFramePr>
          <p:cNvPr id="11" name="Chart 10"/>
          <p:cNvGraphicFramePr/>
          <p:nvPr>
            <p:extLst/>
          </p:nvPr>
        </p:nvGraphicFramePr>
        <p:xfrm>
          <a:off x="423862" y="1393535"/>
          <a:ext cx="8296275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24260" y="1431940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2016 Over 2014*</a:t>
            </a:r>
          </a:p>
        </p:txBody>
      </p:sp>
    </p:spTree>
    <p:extLst>
      <p:ext uri="{BB962C8B-B14F-4D97-AF65-F5344CB8AC3E}">
        <p14:creationId xmlns:p14="http://schemas.microsoft.com/office/powerpoint/2010/main" val="369187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Claim Trends by Coverage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Focus on Collision</a:t>
            </a:r>
          </a:p>
        </p:txBody>
      </p:sp>
    </p:spTree>
    <p:extLst>
      <p:ext uri="{BB962C8B-B14F-4D97-AF65-F5344CB8AC3E}">
        <p14:creationId xmlns:p14="http://schemas.microsoft.com/office/powerpoint/2010/main" val="376054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Frequency Trending</a:t>
            </a:r>
            <a:br>
              <a:rPr lang="en-US" dirty="0"/>
            </a:br>
            <a:r>
              <a:rPr lang="en-US" dirty="0"/>
              <a:t>Higher in 2015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2005 through 2015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For a Long Time, Claim Frequency Was Falling,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But Since 2010 This Trend Seems to Have Reversed.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/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V="1">
            <a:off x="3381842" y="2161635"/>
            <a:ext cx="5031390" cy="2227490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31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Severity Trending Higher in 2009-2015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2005 through 2015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Great Recession and High Fuel Prices Helped to Temper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Claim Severity, But These forces Have Clearly Reversed,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Consistent with Experience from Past Recoveries.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/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V="1">
            <a:off x="4034727" y="1815990"/>
            <a:ext cx="4493385" cy="2534731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1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What’s Driving These Trends?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Frequency; Severity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6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3763</TotalTime>
  <Words>1040</Words>
  <Application>Microsoft Office PowerPoint</Application>
  <PresentationFormat>On-screen Show (4:3)</PresentationFormat>
  <Paragraphs>168</Paragraphs>
  <Slides>21</Slides>
  <Notes>20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Narrow</vt:lpstr>
      <vt:lpstr>Symbol</vt:lpstr>
      <vt:lpstr>Wingdings</vt:lpstr>
      <vt:lpstr>Wingdings 3</vt:lpstr>
      <vt:lpstr>Office Theme</vt:lpstr>
      <vt:lpstr>Auto Insurance Trends Nationwide and in N.J.</vt:lpstr>
      <vt:lpstr>Auto Insurance</vt:lpstr>
      <vt:lpstr>Net Combined Ratio, 2005-2015</vt:lpstr>
      <vt:lpstr>P/C Direct Incurred Loss Ratio by LOB</vt:lpstr>
      <vt:lpstr>Why Personal Auto Loss Ratios are Rising: Severity &amp; Frequency by Coverage, 2016 vs. 2014</vt:lpstr>
      <vt:lpstr>Claim Trends by Coverage</vt:lpstr>
      <vt:lpstr>Collision Claims: Frequency Trending Higher in 2015</vt:lpstr>
      <vt:lpstr>Collision Claims: Severity Trending Higher in 2009-2015</vt:lpstr>
      <vt:lpstr>What’s Driving These Trends?</vt:lpstr>
      <vt:lpstr>America is Driving More Again: 2000-2016</vt:lpstr>
      <vt:lpstr>More Miles Driven =&gt; More Collisions, 2006-2016</vt:lpstr>
      <vt:lpstr>Why Are People Driving More Miles? Cheap Gas?</vt:lpstr>
      <vt:lpstr>Why Are People Driving More Miles? Jobs?</vt:lpstr>
      <vt:lpstr>What About Distractions?</vt:lpstr>
      <vt:lpstr>Comparing Gas Prices, Employment on Collision Frequency Through 2015</vt:lpstr>
      <vt:lpstr>More People Working and Driving =&gt; More Collisions, 2006-2016</vt:lpstr>
      <vt:lpstr>Severity: Driving Fatalities are Rising</vt:lpstr>
      <vt:lpstr>Meanwhile, in New Jersey . . .</vt:lpstr>
      <vt:lpstr>Accident Rate, NJ vs. Countrywide</vt:lpstr>
      <vt:lpstr>Size of Claim, NJ vs. Countrywide</vt:lpstr>
      <vt:lpstr>Thank you for your time and your attention!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P014585</dc:title>
  <dc:subject>v2007 and v2010</dc:subject>
  <dc:creator>Call @ 866-2-eSlide</dc:creator>
  <dc:description>eSlide, LLC - P14228 - III PPT Template 4:3</dc:description>
  <cp:lastModifiedBy>Rodriguez, Marielle</cp:lastModifiedBy>
  <cp:revision>339</cp:revision>
  <dcterms:created xsi:type="dcterms:W3CDTF">2011-11-02T14:24:24Z</dcterms:created>
  <dcterms:modified xsi:type="dcterms:W3CDTF">2016-10-17T18:48:10Z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6FA84E3A-8DD8-49B9-835E-E8FDF548ABB2</vt:lpwstr>
  </property>
  <property fmtid="{D5CDD505-2E9C-101B-9397-08002B2CF9AE}" pid="3" name="ArticulatePath">
    <vt:lpwstr>P14228_III PPT Template 4x3_050116_415pm</vt:lpwstr>
  </property>
</Properties>
</file>