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charts/chart1.xml" ContentType="application/vnd.openxmlformats-officedocument.drawingml.chart+xml"/>
  <Override PartName="/ppt/tags/tag10.xml" ContentType="application/vnd.openxmlformats-officedocument.presentationml.tags+xml"/>
  <Override PartName="/ppt/notesSlides/notesSlide21.xml" ContentType="application/vnd.openxmlformats-officedocument.presentationml.notesSlide+xml"/>
  <Override PartName="/ppt/charts/chart2.xml" ContentType="application/vnd.openxmlformats-officedocument.drawingml.chart+xml"/>
  <Override PartName="/ppt/tags/tag11.xml" ContentType="application/vnd.openxmlformats-officedocument.presentationml.tags+xml"/>
  <Override PartName="/ppt/notesSlides/notesSlide22.xml" ContentType="application/vnd.openxmlformats-officedocument.presentationml.notesSlide+xml"/>
  <Override PartName="/ppt/charts/chart3.xml" ContentType="application/vnd.openxmlformats-officedocument.drawingml.chart+xml"/>
  <Override PartName="/ppt/tags/tag12.xml" ContentType="application/vnd.openxmlformats-officedocument.presentationml.tags+xml"/>
  <Override PartName="/ppt/notesSlides/notesSlide23.xml" ContentType="application/vnd.openxmlformats-officedocument.presentationml.notesSlide+xml"/>
  <Override PartName="/ppt/charts/chart4.xml" ContentType="application/vnd.openxmlformats-officedocument.drawingml.chart+xml"/>
  <Override PartName="/ppt/tags/tag13.xml" ContentType="application/vnd.openxmlformats-officedocument.presentationml.tags+xml"/>
  <Override PartName="/ppt/notesSlides/notesSlide24.xml" ContentType="application/vnd.openxmlformats-officedocument.presentationml.notesSlide+xml"/>
  <Override PartName="/ppt/charts/chart5.xml" ContentType="application/vnd.openxmlformats-officedocument.drawingml.chart+xml"/>
  <Override PartName="/ppt/notesSlides/notesSlide25.xml" ContentType="application/vnd.openxmlformats-officedocument.presentationml.notesSlide+xml"/>
  <Override PartName="/ppt/charts/chart6.xml" ContentType="application/vnd.openxmlformats-officedocument.drawingml.chart+xml"/>
  <Override PartName="/ppt/notesSlides/notesSlide26.xml" ContentType="application/vnd.openxmlformats-officedocument.presentationml.notesSlide+xml"/>
  <Override PartName="/ppt/charts/chart7.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8.xml" ContentType="application/vnd.openxmlformats-officedocument.drawingml.chart+xml"/>
  <Override PartName="/ppt/notesSlides/notesSlide29.xml" ContentType="application/vnd.openxmlformats-officedocument.presentationml.notesSlide+xml"/>
  <Override PartName="/ppt/charts/chart9.xml" ContentType="application/vnd.openxmlformats-officedocument.drawingml.chart+xml"/>
  <Override PartName="/ppt/notesSlides/notesSlide30.xml" ContentType="application/vnd.openxmlformats-officedocument.presentationml.notesSlide+xml"/>
  <Override PartName="/ppt/charts/chart10.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3.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4.xml" ContentType="application/vnd.openxmlformats-officedocument.presentationml.notesSlide+xml"/>
  <Override PartName="/ppt/charts/chart1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5.xml" ContentType="application/vnd.openxmlformats-officedocument.presentationml.notesSlide+xml"/>
  <Override PartName="/ppt/charts/chart1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6.xml" ContentType="application/vnd.openxmlformats-officedocument.presentationml.notesSlide+xml"/>
  <Override PartName="/ppt/charts/chart1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7.xml" ContentType="application/vnd.openxmlformats-officedocument.presentationml.notesSlide+xml"/>
  <Override PartName="/ppt/charts/chart1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8.xml" ContentType="application/vnd.openxmlformats-officedocument.presentationml.notesSlide+xml"/>
  <Override PartName="/ppt/tags/tag14.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ags/tag15.xml" ContentType="application/vnd.openxmlformats-officedocument.presentationml.tags+xml"/>
  <Override PartName="/ppt/notesSlides/notesSlide66.xml" ContentType="application/vnd.openxmlformats-officedocument.presentationml.notesSlide+xml"/>
  <Override PartName="/ppt/charts/chart17.xml" ContentType="application/vnd.openxmlformats-officedocument.drawingml.chart+xml"/>
  <Override PartName="/ppt/tags/tag16.xml" ContentType="application/vnd.openxmlformats-officedocument.presentationml.tags+xml"/>
  <Override PartName="/ppt/notesSlides/notesSlide67.xml" ContentType="application/vnd.openxmlformats-officedocument.presentationml.notesSlide+xml"/>
  <Override PartName="/ppt/charts/chart18.xml" ContentType="application/vnd.openxmlformats-officedocument.drawingml.chart+xml"/>
  <Override PartName="/ppt/tags/tag17.xml" ContentType="application/vnd.openxmlformats-officedocument.presentationml.tags+xml"/>
  <Override PartName="/ppt/notesSlides/notesSlide6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tags/tag18.xml" ContentType="application/vnd.openxmlformats-officedocument.presentationml.tags+xml"/>
  <Override PartName="/ppt/notesSlides/notesSlide69.xml" ContentType="application/vnd.openxmlformats-officedocument.presentationml.notesSlide+xml"/>
  <Override PartName="/ppt/charts/chart21.xml" ContentType="application/vnd.openxmlformats-officedocument.drawingml.chart+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rts/chart22.xml" ContentType="application/vnd.openxmlformats-officedocument.drawingml.chart+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charts/chart23.xml" ContentType="application/vnd.openxmlformats-officedocument.drawingml.chart+xml"/>
  <Override PartName="/ppt/drawings/drawing1.xml" ContentType="application/vnd.openxmlformats-officedocument.drawingml.chartshapes+xml"/>
  <Override PartName="/ppt/notesSlides/notesSlide93.xml" ContentType="application/vnd.openxmlformats-officedocument.presentationml.notesSlide+xml"/>
  <Override PartName="/ppt/charts/chart24.xml" ContentType="application/vnd.openxmlformats-officedocument.drawingml.chart+xml"/>
  <Override PartName="/ppt/theme/themeOverride1.xml" ContentType="application/vnd.openxmlformats-officedocument.themeOverr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tags/tag19.xml" ContentType="application/vnd.openxmlformats-officedocument.presentationml.tags+xml"/>
  <Override PartName="/ppt/notesSlides/notesSlide99.xml" ContentType="application/vnd.openxmlformats-officedocument.presentationml.notesSlide+xml"/>
  <Override PartName="/ppt/tags/tag20.xml" ContentType="application/vnd.openxmlformats-officedocument.presentationml.tags+xml"/>
  <Override PartName="/ppt/notesSlides/notesSlide100.xml" ContentType="application/vnd.openxmlformats-officedocument.presentationml.notesSlide+xml"/>
  <Override PartName="/ppt/charts/chart25.xml" ContentType="application/vnd.openxmlformats-officedocument.drawingml.chart+xml"/>
  <Override PartName="/ppt/drawings/drawing2.xml" ContentType="application/vnd.openxmlformats-officedocument.drawingml.chartshapes+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notesSlides/notesSlide112.xml" ContentType="application/vnd.openxmlformats-officedocument.presentationml.notesSlide+xml"/>
  <Override PartName="/ppt/charts/chart30.xml" ContentType="application/vnd.openxmlformats-officedocument.drawingml.chart+xml"/>
  <Override PartName="/ppt/notesSlides/notesSlide113.xml" ContentType="application/vnd.openxmlformats-officedocument.presentationml.notesSlide+xml"/>
  <Override PartName="/ppt/charts/chart31.xml" ContentType="application/vnd.openxmlformats-officedocument.drawingml.chart+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tags/tag21.xml" ContentType="application/vnd.openxmlformats-officedocument.presentationml.tags+xml"/>
  <Override PartName="/ppt/notesSlides/notesSlide122.xml" ContentType="application/vnd.openxmlformats-officedocument.presentationml.notesSlide+xml"/>
  <Override PartName="/ppt/tags/tag22.xml" ContentType="application/vnd.openxmlformats-officedocument.presentationml.tags+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39"/>
  </p:notesMasterIdLst>
  <p:handoutMasterIdLst>
    <p:handoutMasterId r:id="rId140"/>
  </p:handoutMasterIdLst>
  <p:sldIdLst>
    <p:sldId id="5174" r:id="rId2"/>
    <p:sldId id="5353" r:id="rId3"/>
    <p:sldId id="5339" r:id="rId4"/>
    <p:sldId id="5340" r:id="rId5"/>
    <p:sldId id="5341" r:id="rId6"/>
    <p:sldId id="5342" r:id="rId7"/>
    <p:sldId id="5343" r:id="rId8"/>
    <p:sldId id="5344" r:id="rId9"/>
    <p:sldId id="5345" r:id="rId10"/>
    <p:sldId id="5346" r:id="rId11"/>
    <p:sldId id="5347" r:id="rId12"/>
    <p:sldId id="5348" r:id="rId13"/>
    <p:sldId id="5349" r:id="rId14"/>
    <p:sldId id="5350" r:id="rId15"/>
    <p:sldId id="5351" r:id="rId16"/>
    <p:sldId id="5352" r:id="rId17"/>
    <p:sldId id="5365" r:id="rId18"/>
    <p:sldId id="5373" r:id="rId19"/>
    <p:sldId id="5392" r:id="rId20"/>
    <p:sldId id="5375" r:id="rId21"/>
    <p:sldId id="5376" r:id="rId22"/>
    <p:sldId id="5377" r:id="rId23"/>
    <p:sldId id="5378" r:id="rId24"/>
    <p:sldId id="5379" r:id="rId25"/>
    <p:sldId id="5380" r:id="rId26"/>
    <p:sldId id="5381" r:id="rId27"/>
    <p:sldId id="5382" r:id="rId28"/>
    <p:sldId id="5383" r:id="rId29"/>
    <p:sldId id="5384" r:id="rId30"/>
    <p:sldId id="5385" r:id="rId31"/>
    <p:sldId id="5386" r:id="rId32"/>
    <p:sldId id="5387" r:id="rId33"/>
    <p:sldId id="5388" r:id="rId34"/>
    <p:sldId id="5389" r:id="rId35"/>
    <p:sldId id="5390" r:id="rId36"/>
    <p:sldId id="5391" r:id="rId37"/>
    <p:sldId id="5393" r:id="rId38"/>
    <p:sldId id="5094" r:id="rId39"/>
    <p:sldId id="5354" r:id="rId40"/>
    <p:sldId id="5355" r:id="rId41"/>
    <p:sldId id="5356" r:id="rId42"/>
    <p:sldId id="5357" r:id="rId43"/>
    <p:sldId id="5358" r:id="rId44"/>
    <p:sldId id="5359" r:id="rId45"/>
    <p:sldId id="5360" r:id="rId46"/>
    <p:sldId id="5361" r:id="rId47"/>
    <p:sldId id="5362" r:id="rId48"/>
    <p:sldId id="5363" r:id="rId49"/>
    <p:sldId id="5266" r:id="rId50"/>
    <p:sldId id="5267" r:id="rId51"/>
    <p:sldId id="5366" r:id="rId52"/>
    <p:sldId id="5367" r:id="rId53"/>
    <p:sldId id="4852" r:id="rId54"/>
    <p:sldId id="5108" r:id="rId55"/>
    <p:sldId id="5199" r:id="rId56"/>
    <p:sldId id="4635" r:id="rId57"/>
    <p:sldId id="5003" r:id="rId58"/>
    <p:sldId id="5090" r:id="rId59"/>
    <p:sldId id="5091" r:id="rId60"/>
    <p:sldId id="5092" r:id="rId61"/>
    <p:sldId id="5093" r:id="rId62"/>
    <p:sldId id="5037" r:id="rId63"/>
    <p:sldId id="5196" r:id="rId64"/>
    <p:sldId id="5197" r:id="rId65"/>
    <p:sldId id="5271" r:id="rId66"/>
    <p:sldId id="5016" r:id="rId67"/>
    <p:sldId id="5272" r:id="rId68"/>
    <p:sldId id="5273" r:id="rId69"/>
    <p:sldId id="5274" r:id="rId70"/>
    <p:sldId id="5275" r:id="rId71"/>
    <p:sldId id="5114" r:id="rId72"/>
    <p:sldId id="5115" r:id="rId73"/>
    <p:sldId id="5019" r:id="rId74"/>
    <p:sldId id="5020" r:id="rId75"/>
    <p:sldId id="5023" r:id="rId76"/>
    <p:sldId id="5200" r:id="rId77"/>
    <p:sldId id="5206" r:id="rId78"/>
    <p:sldId id="5204" r:id="rId79"/>
    <p:sldId id="5208" r:id="rId80"/>
    <p:sldId id="4990" r:id="rId81"/>
    <p:sldId id="5118" r:id="rId82"/>
    <p:sldId id="4997" r:id="rId83"/>
    <p:sldId id="4962" r:id="rId84"/>
    <p:sldId id="4958" r:id="rId85"/>
    <p:sldId id="5044" r:id="rId86"/>
    <p:sldId id="5122" r:id="rId87"/>
    <p:sldId id="5047" r:id="rId88"/>
    <p:sldId id="5049" r:id="rId89"/>
    <p:sldId id="5045" r:id="rId90"/>
    <p:sldId id="5236" r:id="rId91"/>
    <p:sldId id="5237" r:id="rId92"/>
    <p:sldId id="5238" r:id="rId93"/>
    <p:sldId id="5239" r:id="rId94"/>
    <p:sldId id="5241" r:id="rId95"/>
    <p:sldId id="5218" r:id="rId96"/>
    <p:sldId id="5219" r:id="rId97"/>
    <p:sldId id="5226" r:id="rId98"/>
    <p:sldId id="5229" r:id="rId99"/>
    <p:sldId id="4469" r:id="rId100"/>
    <p:sldId id="5276" r:id="rId101"/>
    <p:sldId id="4623" r:id="rId102"/>
    <p:sldId id="5113" r:id="rId103"/>
    <p:sldId id="4817" r:id="rId104"/>
    <p:sldId id="5162" r:id="rId105"/>
    <p:sldId id="4948" r:id="rId106"/>
    <p:sldId id="5364" r:id="rId107"/>
    <p:sldId id="5372" r:id="rId108"/>
    <p:sldId id="4557" r:id="rId109"/>
    <p:sldId id="4752" r:id="rId110"/>
    <p:sldId id="4753" r:id="rId111"/>
    <p:sldId id="5368" r:id="rId112"/>
    <p:sldId id="5369" r:id="rId113"/>
    <p:sldId id="5370" r:id="rId114"/>
    <p:sldId id="5371" r:id="rId115"/>
    <p:sldId id="4858" r:id="rId116"/>
    <p:sldId id="5328" r:id="rId117"/>
    <p:sldId id="5329" r:id="rId118"/>
    <p:sldId id="5330" r:id="rId119"/>
    <p:sldId id="5331" r:id="rId120"/>
    <p:sldId id="5332" r:id="rId121"/>
    <p:sldId id="5333" r:id="rId122"/>
    <p:sldId id="5334" r:id="rId123"/>
    <p:sldId id="5335" r:id="rId124"/>
    <p:sldId id="5337" r:id="rId125"/>
    <p:sldId id="5167" r:id="rId126"/>
    <p:sldId id="5168" r:id="rId127"/>
    <p:sldId id="5259" r:id="rId128"/>
    <p:sldId id="5336" r:id="rId129"/>
    <p:sldId id="5170" r:id="rId130"/>
    <p:sldId id="5242" r:id="rId131"/>
    <p:sldId id="5243" r:id="rId132"/>
    <p:sldId id="5249" r:id="rId133"/>
    <p:sldId id="5250" r:id="rId134"/>
    <p:sldId id="5325" r:id="rId135"/>
    <p:sldId id="5326" r:id="rId136"/>
    <p:sldId id="5327" r:id="rId137"/>
    <p:sldId id="1136" r:id="rId13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userDrawn="1">
          <p15:clr>
            <a:srgbClr val="A4A3A4"/>
          </p15:clr>
        </p15:guide>
        <p15:guide id="2" orient="horz" pos="3856" userDrawn="1">
          <p15:clr>
            <a:srgbClr val="A4A3A4"/>
          </p15:clr>
        </p15:guide>
        <p15:guide id="3" orient="horz" pos="3608" userDrawn="1">
          <p15:clr>
            <a:srgbClr val="A4A3A4"/>
          </p15:clr>
        </p15:guide>
        <p15:guide id="4" orient="horz" pos="1472" userDrawn="1">
          <p15:clr>
            <a:srgbClr val="A4A3A4"/>
          </p15:clr>
        </p15:guide>
        <p15:guide id="5" orient="horz" pos="798" userDrawn="1">
          <p15:clr>
            <a:srgbClr val="A4A3A4"/>
          </p15:clr>
        </p15:guide>
        <p15:guide id="6" pos="219" userDrawn="1">
          <p15:clr>
            <a:srgbClr val="A4A3A4"/>
          </p15:clr>
        </p15:guide>
        <p15:guide id="7" pos="5497" userDrawn="1">
          <p15:clr>
            <a:srgbClr val="A4A3A4"/>
          </p15:clr>
        </p15:guide>
        <p15:guide id="8" pos="46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299"/>
    <a:srgbClr val="3333CC"/>
    <a:srgbClr val="225A7A"/>
    <a:srgbClr val="3691C4"/>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94" d="100"/>
          <a:sy n="94" d="100"/>
        </p:scale>
        <p:origin x="1266" y="66"/>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xml"/><Relationship Id="rId1" Type="http://schemas.microsoft.com/office/2011/relationships/chartStyle" Target="style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3.xml"/><Relationship Id="rId1" Type="http://schemas.microsoft.com/office/2011/relationships/chartStyle" Target="style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4.xml"/><Relationship Id="rId1" Type="http://schemas.microsoft.com/office/2011/relationships/chartStyle" Target="style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5.xml"/><Relationship Id="rId1" Type="http://schemas.microsoft.com/office/2011/relationships/chartStyle" Target="style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6.xml"/><Relationship Id="rId1" Type="http://schemas.microsoft.com/office/2011/relationships/chartStyle" Target="style6.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xml"/></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24338008069"/>
          <c:y val="7.7425007994310402E-2"/>
          <c:w val="0.87554999907369802"/>
          <c:h val="0.74863469718806297"/>
        </c:manualLayout>
      </c:layout>
      <c:lineChart>
        <c:grouping val="standard"/>
        <c:varyColors val="0"/>
        <c:ser>
          <c:idx val="0"/>
          <c:order val="0"/>
          <c:tx>
            <c:strRef>
              <c:f>Sheet1!$A$2</c:f>
              <c:strCache>
                <c:ptCount val="1"/>
                <c:pt idx="0">
                  <c:v>U.S. All Lines</c:v>
                </c:pt>
              </c:strCache>
            </c:strRef>
          </c:tx>
          <c:marker>
            <c:symbol val="circle"/>
            <c:size val="7"/>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cat>
            <c:numRef>
              <c:f>Sheet1!$B$1:$K$1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Sheet1!$B$2:$K$2</c:f>
              <c:numCache>
                <c:formatCode>0.0%</c:formatCode>
                <c:ptCount val="10"/>
                <c:pt idx="0">
                  <c:v>5.2999999999999999E-2</c:v>
                </c:pt>
                <c:pt idx="1">
                  <c:v>0.14399999999999999</c:v>
                </c:pt>
                <c:pt idx="2">
                  <c:v>0.125</c:v>
                </c:pt>
                <c:pt idx="3">
                  <c:v>2.4E-2</c:v>
                </c:pt>
                <c:pt idx="4">
                  <c:v>6.3E-2</c:v>
                </c:pt>
                <c:pt idx="5">
                  <c:v>0.08</c:v>
                </c:pt>
                <c:pt idx="6">
                  <c:v>4.9000000000000002E-2</c:v>
                </c:pt>
                <c:pt idx="7">
                  <c:v>5.8000000000000003E-2</c:v>
                </c:pt>
                <c:pt idx="8">
                  <c:v>0.09</c:v>
                </c:pt>
                <c:pt idx="9">
                  <c:v>8.4000000000000005E-2</c:v>
                </c:pt>
              </c:numCache>
            </c:numRef>
          </c:val>
          <c:smooth val="1"/>
          <c:extLst>
            <c:ext xmlns:c16="http://schemas.microsoft.com/office/drawing/2014/chart" uri="{C3380CC4-5D6E-409C-BE32-E72D297353CC}">
              <c16:uniqueId val="{00000004-AFFB-4A8B-8A2F-0E1ECFEFC1D7}"/>
            </c:ext>
          </c:extLst>
        </c:ser>
        <c:ser>
          <c:idx val="1"/>
          <c:order val="1"/>
          <c:tx>
            <c:strRef>
              <c:f>Sheet1!$A$3</c:f>
              <c:strCache>
                <c:ptCount val="1"/>
                <c:pt idx="0">
                  <c:v>OH All Lines</c:v>
                </c:pt>
              </c:strCache>
            </c:strRef>
          </c:tx>
          <c:marker>
            <c:symbol val="circle"/>
            <c:size val="7"/>
          </c:marker>
          <c:cat>
            <c:numRef>
              <c:f>Sheet1!$B$1:$K$1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Sheet1!$B$3:$K$3</c:f>
              <c:numCache>
                <c:formatCode>0.0%</c:formatCode>
                <c:ptCount val="10"/>
                <c:pt idx="0">
                  <c:v>0.155</c:v>
                </c:pt>
                <c:pt idx="1">
                  <c:v>0.16900000000000001</c:v>
                </c:pt>
                <c:pt idx="2">
                  <c:v>0.13600000000000001</c:v>
                </c:pt>
                <c:pt idx="3">
                  <c:v>4.2000000000000003E-2</c:v>
                </c:pt>
                <c:pt idx="4">
                  <c:v>7.9000000000000001E-2</c:v>
                </c:pt>
                <c:pt idx="5">
                  <c:v>0.105</c:v>
                </c:pt>
                <c:pt idx="6">
                  <c:v>0.06</c:v>
                </c:pt>
                <c:pt idx="7">
                  <c:v>6.4000000000000001E-2</c:v>
                </c:pt>
                <c:pt idx="8">
                  <c:v>0.128</c:v>
                </c:pt>
                <c:pt idx="9">
                  <c:v>0.126</c:v>
                </c:pt>
              </c:numCache>
            </c:numRef>
          </c:val>
          <c:smooth val="1"/>
          <c:extLst>
            <c:ext xmlns:c16="http://schemas.microsoft.com/office/drawing/2014/chart" uri="{C3380CC4-5D6E-409C-BE32-E72D297353CC}">
              <c16:uniqueId val="{00000002-94EA-4ECA-9404-FA4363C782BD}"/>
            </c:ext>
          </c:extLst>
        </c:ser>
        <c:dLbls>
          <c:showLegendKey val="0"/>
          <c:showVal val="0"/>
          <c:showCatName val="0"/>
          <c:showSerName val="0"/>
          <c:showPercent val="0"/>
          <c:showBubbleSize val="0"/>
        </c:dLbls>
        <c:marker val="1"/>
        <c:smooth val="0"/>
        <c:axId val="469378728"/>
        <c:axId val="469385784"/>
      </c:lineChart>
      <c:catAx>
        <c:axId val="469378728"/>
        <c:scaling>
          <c:orientation val="minMax"/>
        </c:scaling>
        <c:delete val="0"/>
        <c:axPos val="b"/>
        <c:numFmt formatCode="0" sourceLinked="0"/>
        <c:majorTickMark val="out"/>
        <c:minorTickMark val="none"/>
        <c:tickLblPos val="nextTo"/>
        <c:txPr>
          <a:bodyPr rot="0" vert="horz"/>
          <a:lstStyle/>
          <a:p>
            <a:pPr>
              <a:defRPr sz="1400"/>
            </a:pPr>
            <a:endParaRPr lang="en-US"/>
          </a:p>
        </c:txPr>
        <c:crossAx val="469385784"/>
        <c:crossesAt val="-20"/>
        <c:auto val="1"/>
        <c:lblAlgn val="ctr"/>
        <c:lblOffset val="100"/>
        <c:tickLblSkip val="1"/>
        <c:tickMarkSkip val="1"/>
        <c:noMultiLvlLbl val="0"/>
      </c:catAx>
      <c:valAx>
        <c:axId val="469385784"/>
        <c:scaling>
          <c:orientation val="minMax"/>
        </c:scaling>
        <c:delete val="0"/>
        <c:axPos val="l"/>
        <c:numFmt formatCode="0%" sourceLinked="0"/>
        <c:majorTickMark val="out"/>
        <c:minorTickMark val="none"/>
        <c:tickLblPos val="nextTo"/>
        <c:txPr>
          <a:bodyPr/>
          <a:lstStyle/>
          <a:p>
            <a:pPr>
              <a:defRPr sz="1400"/>
            </a:pPr>
            <a:endParaRPr lang="en-US"/>
          </a:p>
        </c:txPr>
        <c:crossAx val="469378728"/>
        <c:crossesAt val="1"/>
        <c:crossBetween val="between"/>
      </c:valAx>
    </c:plotArea>
    <c:legend>
      <c:legendPos val="t"/>
      <c:layout>
        <c:manualLayout>
          <c:xMode val="edge"/>
          <c:yMode val="edge"/>
          <c:x val="0.50114592478072051"/>
          <c:y val="0.67116378348989048"/>
          <c:w val="0.43183872072363899"/>
          <c:h val="7.3682685443368506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630154498404"/>
          <c:y val="7.4969753878809803E-2"/>
          <c:w val="0.92641045853520299"/>
          <c:h val="0.80966840553195496"/>
        </c:manualLayout>
      </c:layout>
      <c:barChart>
        <c:barDir val="bar"/>
        <c:grouping val="clustered"/>
        <c:varyColors val="0"/>
        <c:ser>
          <c:idx val="0"/>
          <c:order val="0"/>
          <c:tx>
            <c:strRef>
              <c:f>Sheet1!$B$1</c:f>
              <c:strCache>
                <c:ptCount val="1"/>
                <c:pt idx="0">
                  <c:v>Series 1</c:v>
                </c:pt>
              </c:strCache>
            </c:strRef>
          </c:tx>
          <c:spPr>
            <a:solidFill>
              <a:schemeClr val="accent5"/>
            </a:solidFill>
          </c:spPr>
          <c:invertIfNegative val="0"/>
          <c:dPt>
            <c:idx val="0"/>
            <c:invertIfNegative val="0"/>
            <c:bubble3D val="0"/>
            <c:spPr>
              <a:solidFill>
                <a:schemeClr val="bg2">
                  <a:lumMod val="65000"/>
                </a:schemeClr>
              </a:solidFill>
            </c:spPr>
            <c:extLst>
              <c:ext xmlns:c16="http://schemas.microsoft.com/office/drawing/2014/chart" uri="{C3380CC4-5D6E-409C-BE32-E72D297353CC}">
                <c16:uniqueId val="{00000001-CFA1-466B-985B-53594A11CCE1}"/>
              </c:ext>
            </c:extLst>
          </c:dPt>
          <c:dPt>
            <c:idx val="1"/>
            <c:invertIfNegative val="0"/>
            <c:bubble3D val="0"/>
            <c:extLst>
              <c:ext xmlns:c16="http://schemas.microsoft.com/office/drawing/2014/chart" uri="{C3380CC4-5D6E-409C-BE32-E72D297353CC}">
                <c16:uniqueId val="{00000001-D31A-4572-96AE-D15A3F4CE4CF}"/>
              </c:ext>
            </c:extLst>
          </c:dPt>
          <c:dPt>
            <c:idx val="2"/>
            <c:invertIfNegative val="0"/>
            <c:bubble3D val="0"/>
            <c:spPr>
              <a:solidFill>
                <a:schemeClr val="accent2"/>
              </a:solidFill>
            </c:spPr>
            <c:extLst>
              <c:ext xmlns:c16="http://schemas.microsoft.com/office/drawing/2014/chart" uri="{C3380CC4-5D6E-409C-BE32-E72D297353CC}">
                <c16:uniqueId val="{00000003-D31A-4572-96AE-D15A3F4CE4CF}"/>
              </c:ext>
            </c:extLst>
          </c:dPt>
          <c:dPt>
            <c:idx val="3"/>
            <c:invertIfNegative val="0"/>
            <c:bubble3D val="0"/>
            <c:spPr>
              <a:solidFill>
                <a:schemeClr val="accent1"/>
              </a:solidFill>
            </c:spPr>
            <c:extLst>
              <c:ext xmlns:c16="http://schemas.microsoft.com/office/drawing/2014/chart" uri="{C3380CC4-5D6E-409C-BE32-E72D297353CC}">
                <c16:uniqueId val="{00000005-D31A-4572-96AE-D15A3F4CE4CF}"/>
              </c:ext>
            </c:extLst>
          </c:dPt>
          <c:dPt>
            <c:idx val="4"/>
            <c:invertIfNegative val="0"/>
            <c:bubble3D val="0"/>
            <c:extLst>
              <c:ext xmlns:c16="http://schemas.microsoft.com/office/drawing/2014/chart" uri="{C3380CC4-5D6E-409C-BE32-E72D297353CC}">
                <c16:uniqueId val="{00000007-D31A-4572-96AE-D15A3F4CE4CF}"/>
              </c:ext>
            </c:extLst>
          </c:dPt>
          <c:dPt>
            <c:idx val="5"/>
            <c:invertIfNegative val="0"/>
            <c:bubble3D val="0"/>
            <c:extLst>
              <c:ext xmlns:c16="http://schemas.microsoft.com/office/drawing/2014/chart" uri="{C3380CC4-5D6E-409C-BE32-E72D297353CC}">
                <c16:uniqueId val="{00000009-D31A-4572-96AE-D15A3F4CE4CF}"/>
              </c:ext>
            </c:extLst>
          </c:dPt>
          <c:dPt>
            <c:idx val="6"/>
            <c:invertIfNegative val="0"/>
            <c:bubble3D val="0"/>
            <c:spPr>
              <a:solidFill>
                <a:schemeClr val="accent2"/>
              </a:solidFill>
            </c:spPr>
            <c:extLst>
              <c:ext xmlns:c16="http://schemas.microsoft.com/office/drawing/2014/chart" uri="{C3380CC4-5D6E-409C-BE32-E72D297353CC}">
                <c16:uniqueId val="{00000008-CFA1-466B-985B-53594A11CCE1}"/>
              </c:ext>
            </c:extLst>
          </c:dPt>
          <c:dLbls>
            <c:numFmt formatCode="0.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Indiana</c:v>
                </c:pt>
                <c:pt idx="1">
                  <c:v>Kentucky</c:v>
                </c:pt>
                <c:pt idx="2">
                  <c:v>Ohio</c:v>
                </c:pt>
                <c:pt idx="3">
                  <c:v>U.S.</c:v>
                </c:pt>
                <c:pt idx="4">
                  <c:v>West Virginia</c:v>
                </c:pt>
                <c:pt idx="5">
                  <c:v>Pennsylvania</c:v>
                </c:pt>
              </c:strCache>
            </c:strRef>
          </c:cat>
          <c:val>
            <c:numRef>
              <c:f>Sheet1!$B$2:$B$7</c:f>
              <c:numCache>
                <c:formatCode>0.0%</c:formatCode>
                <c:ptCount val="6"/>
                <c:pt idx="0">
                  <c:v>-4.7E-2</c:v>
                </c:pt>
                <c:pt idx="1">
                  <c:v>-0.04</c:v>
                </c:pt>
                <c:pt idx="2">
                  <c:v>-1.7000000000000001E-2</c:v>
                </c:pt>
                <c:pt idx="3">
                  <c:v>7.5499999999999998E-2</c:v>
                </c:pt>
                <c:pt idx="4">
                  <c:v>9.0999999999999998E-2</c:v>
                </c:pt>
                <c:pt idx="5">
                  <c:v>9.4E-2</c:v>
                </c:pt>
              </c:numCache>
            </c:numRef>
          </c:val>
          <c:extLst>
            <c:ext xmlns:c16="http://schemas.microsoft.com/office/drawing/2014/chart" uri="{C3380CC4-5D6E-409C-BE32-E72D297353CC}">
              <c16:uniqueId val="{0000000A-D31A-4572-96AE-D15A3F4CE4CF}"/>
            </c:ext>
          </c:extLst>
        </c:ser>
        <c:dLbls>
          <c:showLegendKey val="0"/>
          <c:showVal val="1"/>
          <c:showCatName val="0"/>
          <c:showSerName val="0"/>
          <c:showPercent val="0"/>
          <c:showBubbleSize val="0"/>
        </c:dLbls>
        <c:gapWidth val="75"/>
        <c:axId val="469391664"/>
        <c:axId val="469392056"/>
      </c:barChart>
      <c:catAx>
        <c:axId val="469391664"/>
        <c:scaling>
          <c:orientation val="minMax"/>
        </c:scaling>
        <c:delete val="0"/>
        <c:axPos val="l"/>
        <c:numFmt formatCode="General" sourceLinked="0"/>
        <c:majorTickMark val="out"/>
        <c:minorTickMark val="none"/>
        <c:tickLblPos val="nextTo"/>
        <c:crossAx val="469392056"/>
        <c:crosses val="autoZero"/>
        <c:auto val="1"/>
        <c:lblAlgn val="ctr"/>
        <c:lblOffset val="100"/>
        <c:noMultiLvlLbl val="0"/>
      </c:catAx>
      <c:valAx>
        <c:axId val="469392056"/>
        <c:scaling>
          <c:orientation val="minMax"/>
        </c:scaling>
        <c:delete val="0"/>
        <c:axPos val="b"/>
        <c:numFmt formatCode="0%" sourceLinked="0"/>
        <c:majorTickMark val="out"/>
        <c:minorTickMark val="none"/>
        <c:tickLblPos val="nextTo"/>
        <c:crossAx val="469391664"/>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noFill/>
              <a:latin typeface="+mn-lt"/>
              <a:ea typeface="+mn-ea"/>
              <a:cs typeface="+mn-cs"/>
            </a:defRPr>
          </a:pPr>
          <a:endParaRPr lang="en-US"/>
        </a:p>
      </c:txPr>
    </c:title>
    <c:autoTitleDeleted val="0"/>
    <c:plotArea>
      <c:layout>
        <c:manualLayout>
          <c:layoutTarget val="inner"/>
          <c:xMode val="edge"/>
          <c:yMode val="edge"/>
          <c:x val="5.2347331237890121E-2"/>
          <c:y val="0.11804752096451451"/>
          <c:w val="0.92233491033563852"/>
          <c:h val="0.81244425893220462"/>
        </c:manualLayout>
      </c:layout>
      <c:barChart>
        <c:barDir val="col"/>
        <c:grouping val="clustered"/>
        <c:varyColors val="0"/>
        <c:ser>
          <c:idx val="0"/>
          <c:order val="0"/>
          <c:tx>
            <c:strRef>
              <c:f>Sheet1!$B$1</c:f>
              <c:strCache>
                <c:ptCount val="1"/>
                <c:pt idx="0">
                  <c:v>U.S. DWP: All Lines</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0</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Sheet1!$B$2:$B$11</c:f>
              <c:numCache>
                <c:formatCode>0.0%</c:formatCode>
                <c:ptCount val="10"/>
                <c:pt idx="0">
                  <c:v>3.3663198873028266E-2</c:v>
                </c:pt>
                <c:pt idx="1">
                  <c:v>5.3775832978570914E-3</c:v>
                </c:pt>
                <c:pt idx="2">
                  <c:v>-2.1376854352341934E-2</c:v>
                </c:pt>
                <c:pt idx="3">
                  <c:v>-3.3171427301802114E-2</c:v>
                </c:pt>
                <c:pt idx="4">
                  <c:v>5.2888620092783611E-5</c:v>
                </c:pt>
                <c:pt idx="5">
                  <c:v>3.6728822614489509E-2</c:v>
                </c:pt>
                <c:pt idx="6">
                  <c:v>4.6085110490839742E-2</c:v>
                </c:pt>
                <c:pt idx="7">
                  <c:v>5.513246014100992E-2</c:v>
                </c:pt>
                <c:pt idx="8">
                  <c:v>4.3935614092014408E-2</c:v>
                </c:pt>
                <c:pt idx="9">
                  <c:v>4.0190550261913094E-2</c:v>
                </c:pt>
              </c:numCache>
            </c:numRef>
          </c:val>
          <c:extLst>
            <c:ext xmlns:c16="http://schemas.microsoft.com/office/drawing/2014/chart" uri="{C3380CC4-5D6E-409C-BE32-E72D297353CC}">
              <c16:uniqueId val="{00000000-9623-4DD0-B9FD-F2B4F8844F76}"/>
            </c:ext>
          </c:extLst>
        </c:ser>
        <c:ser>
          <c:idx val="1"/>
          <c:order val="1"/>
          <c:tx>
            <c:strRef>
              <c:f>Sheet1!$C$1</c:f>
              <c:strCache>
                <c:ptCount val="1"/>
                <c:pt idx="0">
                  <c:v>OH DWP: All Lines</c:v>
                </c:pt>
              </c:strCache>
            </c:strRef>
          </c:tx>
          <c:spPr>
            <a:solidFill>
              <a:srgbClr val="43A89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0</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Sheet1!$C$2:$C$11</c:f>
              <c:numCache>
                <c:formatCode>0.0%</c:formatCode>
                <c:ptCount val="10"/>
                <c:pt idx="0">
                  <c:v>-7.3916799084879914E-3</c:v>
                </c:pt>
                <c:pt idx="1">
                  <c:v>-1.804160009644995E-2</c:v>
                </c:pt>
                <c:pt idx="2">
                  <c:v>-1.0796406102111522E-3</c:v>
                </c:pt>
                <c:pt idx="3">
                  <c:v>-1.4811896430408589E-2</c:v>
                </c:pt>
                <c:pt idx="4">
                  <c:v>-2.8917447820436815E-3</c:v>
                </c:pt>
                <c:pt idx="5">
                  <c:v>3.1909286298656969E-2</c:v>
                </c:pt>
                <c:pt idx="6">
                  <c:v>3.8925762498947858E-2</c:v>
                </c:pt>
                <c:pt idx="7">
                  <c:v>5.1092384739466423E-2</c:v>
                </c:pt>
                <c:pt idx="8">
                  <c:v>3.8709702359369436E-2</c:v>
                </c:pt>
                <c:pt idx="9">
                  <c:v>3.0203121694202917E-2</c:v>
                </c:pt>
              </c:numCache>
            </c:numRef>
          </c:val>
          <c:extLst>
            <c:ext xmlns:c16="http://schemas.microsoft.com/office/drawing/2014/chart" uri="{C3380CC4-5D6E-409C-BE32-E72D297353CC}">
              <c16:uniqueId val="{00000001-9623-4DD0-B9FD-F2B4F8844F76}"/>
            </c:ext>
          </c:extLst>
        </c:ser>
        <c:dLbls>
          <c:showLegendKey val="0"/>
          <c:showVal val="0"/>
          <c:showCatName val="0"/>
          <c:showSerName val="0"/>
          <c:showPercent val="0"/>
          <c:showBubbleSize val="0"/>
        </c:dLbls>
        <c:gapWidth val="75"/>
        <c:overlap val="-10"/>
        <c:axId val="285075272"/>
        <c:axId val="285075664"/>
      </c:barChart>
      <c:catAx>
        <c:axId val="285075272"/>
        <c:scaling>
          <c:orientation val="minMax"/>
        </c:scaling>
        <c:delete val="0"/>
        <c:axPos val="b"/>
        <c:numFmt formatCode="0" sourceLinked="1"/>
        <c:majorTickMark val="out"/>
        <c:minorTickMark val="none"/>
        <c:tickLblPos val="low"/>
        <c:spPr>
          <a:noFill/>
          <a:ln w="9525" cap="flat" cmpd="sng" algn="ctr">
            <a:solidFill>
              <a:srgbClr val="868686"/>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285075664"/>
        <c:crosses val="autoZero"/>
        <c:auto val="1"/>
        <c:lblAlgn val="ctr"/>
        <c:lblOffset val="100"/>
        <c:noMultiLvlLbl val="0"/>
      </c:catAx>
      <c:valAx>
        <c:axId val="285075664"/>
        <c:scaling>
          <c:orientation val="minMax"/>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tx1">
                <a:tint val="75000"/>
                <a:shade val="95000"/>
                <a:satMod val="10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285075272"/>
        <c:crosses val="autoZero"/>
        <c:crossBetween val="between"/>
      </c:valAx>
      <c:spPr>
        <a:noFill/>
        <a:ln>
          <a:noFill/>
        </a:ln>
        <a:effectLst/>
      </c:spPr>
    </c:plotArea>
    <c:legend>
      <c:legendPos val="t"/>
      <c:layout>
        <c:manualLayout>
          <c:xMode val="edge"/>
          <c:yMode val="edge"/>
          <c:x val="0.71905287162812503"/>
          <c:y val="0.68835908364411291"/>
          <c:w val="0.221738335733661"/>
          <c:h val="0.13914858271911501"/>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no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U.S. DWP: Comm. Lines</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0</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Sheet1!$B$2:$B$11</c:f>
              <c:numCache>
                <c:formatCode>0.0%</c:formatCode>
                <c:ptCount val="10"/>
                <c:pt idx="0">
                  <c:v>4.8606736703300735E-2</c:v>
                </c:pt>
                <c:pt idx="1">
                  <c:v>-2.9456269920381528E-3</c:v>
                </c:pt>
                <c:pt idx="2">
                  <c:v>-3.8474445787074263E-2</c:v>
                </c:pt>
                <c:pt idx="3">
                  <c:v>-7.3350158665023701E-2</c:v>
                </c:pt>
                <c:pt idx="4">
                  <c:v>-2.5496270252192699E-2</c:v>
                </c:pt>
                <c:pt idx="5">
                  <c:v>5.1138905562367665E-2</c:v>
                </c:pt>
                <c:pt idx="6">
                  <c:v>5.1154967693845643E-2</c:v>
                </c:pt>
                <c:pt idx="7">
                  <c:v>6.0743901056726335E-2</c:v>
                </c:pt>
                <c:pt idx="8">
                  <c:v>4.2597128974582565E-2</c:v>
                </c:pt>
                <c:pt idx="9">
                  <c:v>3.2581462601775524E-2</c:v>
                </c:pt>
              </c:numCache>
            </c:numRef>
          </c:val>
          <c:extLst>
            <c:ext xmlns:c16="http://schemas.microsoft.com/office/drawing/2014/chart" uri="{C3380CC4-5D6E-409C-BE32-E72D297353CC}">
              <c16:uniqueId val="{00000000-7747-4F14-9B37-BE7EFF9D7CD3}"/>
            </c:ext>
          </c:extLst>
        </c:ser>
        <c:ser>
          <c:idx val="1"/>
          <c:order val="1"/>
          <c:tx>
            <c:strRef>
              <c:f>Sheet1!$C$1</c:f>
              <c:strCache>
                <c:ptCount val="1"/>
                <c:pt idx="0">
                  <c:v>OH DWP: Comm. Lines</c:v>
                </c:pt>
              </c:strCache>
            </c:strRef>
          </c:tx>
          <c:spPr>
            <a:solidFill>
              <a:srgbClr val="43A89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0</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Sheet1!$C$2:$C$11</c:f>
              <c:numCache>
                <c:formatCode>0.0%</c:formatCode>
                <c:ptCount val="10"/>
                <c:pt idx="0">
                  <c:v>-1.8160600308935182E-3</c:v>
                </c:pt>
                <c:pt idx="1">
                  <c:v>-2.2279977520319849E-2</c:v>
                </c:pt>
                <c:pt idx="2">
                  <c:v>-3.2238319501923796E-3</c:v>
                </c:pt>
                <c:pt idx="3">
                  <c:v>-5.1209917458715393E-2</c:v>
                </c:pt>
                <c:pt idx="4">
                  <c:v>-3.5242275426009773E-2</c:v>
                </c:pt>
                <c:pt idx="5">
                  <c:v>4.9797069905961777E-2</c:v>
                </c:pt>
                <c:pt idx="6">
                  <c:v>2.8528396603883843E-2</c:v>
                </c:pt>
                <c:pt idx="7">
                  <c:v>5.6878345348744697E-2</c:v>
                </c:pt>
                <c:pt idx="8">
                  <c:v>2.3580293530216734E-2</c:v>
                </c:pt>
                <c:pt idx="9">
                  <c:v>1.4787292844235411E-2</c:v>
                </c:pt>
              </c:numCache>
            </c:numRef>
          </c:val>
          <c:extLst>
            <c:ext xmlns:c16="http://schemas.microsoft.com/office/drawing/2014/chart" uri="{C3380CC4-5D6E-409C-BE32-E72D297353CC}">
              <c16:uniqueId val="{00000001-7747-4F14-9B37-BE7EFF9D7CD3}"/>
            </c:ext>
          </c:extLst>
        </c:ser>
        <c:dLbls>
          <c:showLegendKey val="0"/>
          <c:showVal val="0"/>
          <c:showCatName val="0"/>
          <c:showSerName val="0"/>
          <c:showPercent val="0"/>
          <c:showBubbleSize val="0"/>
        </c:dLbls>
        <c:gapWidth val="75"/>
        <c:overlap val="-10"/>
        <c:axId val="546185136"/>
        <c:axId val="546186312"/>
      </c:barChart>
      <c:catAx>
        <c:axId val="546185136"/>
        <c:scaling>
          <c:orientation val="minMax"/>
        </c:scaling>
        <c:delete val="0"/>
        <c:axPos val="b"/>
        <c:numFmt formatCode="0" sourceLinked="1"/>
        <c:majorTickMark val="out"/>
        <c:minorTickMark val="none"/>
        <c:tickLblPos val="low"/>
        <c:spPr>
          <a:noFill/>
          <a:ln w="9525" cap="flat" cmpd="sng" algn="ctr">
            <a:solidFill>
              <a:srgbClr val="868686"/>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546186312"/>
        <c:crosses val="autoZero"/>
        <c:auto val="1"/>
        <c:lblAlgn val="ctr"/>
        <c:lblOffset val="100"/>
        <c:noMultiLvlLbl val="0"/>
      </c:catAx>
      <c:valAx>
        <c:axId val="546186312"/>
        <c:scaling>
          <c:orientation val="minMax"/>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tx1">
                <a:tint val="75000"/>
                <a:shade val="95000"/>
                <a:satMod val="10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546185136"/>
        <c:crosses val="autoZero"/>
        <c:crossBetween val="between"/>
      </c:valAx>
      <c:spPr>
        <a:noFill/>
        <a:ln>
          <a:noFill/>
        </a:ln>
        <a:effectLst/>
      </c:spPr>
    </c:plotArea>
    <c:legend>
      <c:legendPos val="t"/>
      <c:layout>
        <c:manualLayout>
          <c:xMode val="edge"/>
          <c:yMode val="edge"/>
          <c:x val="0.7000645528082714"/>
          <c:y val="0.60844432605221099"/>
          <c:w val="0.23914429465186027"/>
          <c:h val="0.13914858271911501"/>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no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U.S. DWP: Personal Lines</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0</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Sheet1!$B$2:$B$11</c:f>
              <c:numCache>
                <c:formatCode>0.0%</c:formatCode>
                <c:ptCount val="10"/>
                <c:pt idx="0">
                  <c:v>2.3046341129410397E-2</c:v>
                </c:pt>
                <c:pt idx="1">
                  <c:v>1.1886531028851399E-2</c:v>
                </c:pt>
                <c:pt idx="2">
                  <c:v>-5.5867828080802262E-4</c:v>
                </c:pt>
                <c:pt idx="3">
                  <c:v>1.0619101531466724E-2</c:v>
                </c:pt>
                <c:pt idx="4">
                  <c:v>2.5353129173745437E-2</c:v>
                </c:pt>
                <c:pt idx="5">
                  <c:v>2.209751235378965E-2</c:v>
                </c:pt>
                <c:pt idx="6">
                  <c:v>4.189286794163305E-2</c:v>
                </c:pt>
                <c:pt idx="7">
                  <c:v>5.1217892937861942E-2</c:v>
                </c:pt>
                <c:pt idx="8">
                  <c:v>4.7518321085654458E-2</c:v>
                </c:pt>
                <c:pt idx="9">
                  <c:v>4.8052534140692771E-2</c:v>
                </c:pt>
              </c:numCache>
            </c:numRef>
          </c:val>
          <c:extLst>
            <c:ext xmlns:c16="http://schemas.microsoft.com/office/drawing/2014/chart" uri="{C3380CC4-5D6E-409C-BE32-E72D297353CC}">
              <c16:uniqueId val="{00000000-2375-4A53-B64E-8719ABDAFED6}"/>
            </c:ext>
          </c:extLst>
        </c:ser>
        <c:ser>
          <c:idx val="1"/>
          <c:order val="1"/>
          <c:tx>
            <c:strRef>
              <c:f>Sheet1!$C$1</c:f>
              <c:strCache>
                <c:ptCount val="1"/>
                <c:pt idx="0">
                  <c:v>OH DWP: Personal Lines</c:v>
                </c:pt>
              </c:strCache>
            </c:strRef>
          </c:tx>
          <c:spPr>
            <a:solidFill>
              <a:srgbClr val="43A89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0</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Sheet1!$C$2:$C$11</c:f>
              <c:numCache>
                <c:formatCode>0.0%</c:formatCode>
                <c:ptCount val="10"/>
                <c:pt idx="0">
                  <c:v>-1.0126881022319401E-2</c:v>
                </c:pt>
                <c:pt idx="1">
                  <c:v>-1.4576280786736784E-2</c:v>
                </c:pt>
                <c:pt idx="2">
                  <c:v>-5.0499334981801702E-4</c:v>
                </c:pt>
                <c:pt idx="3">
                  <c:v>1.6592339039735116E-2</c:v>
                </c:pt>
                <c:pt idx="4">
                  <c:v>2.2975204902547786E-2</c:v>
                </c:pt>
                <c:pt idx="5">
                  <c:v>1.7237453319019602E-2</c:v>
                </c:pt>
                <c:pt idx="6">
                  <c:v>4.5370496100136659E-2</c:v>
                </c:pt>
                <c:pt idx="7">
                  <c:v>4.7436940505179104E-2</c:v>
                </c:pt>
                <c:pt idx="8">
                  <c:v>5.2448062667584061E-2</c:v>
                </c:pt>
                <c:pt idx="9">
                  <c:v>4.1914645149229601E-2</c:v>
                </c:pt>
              </c:numCache>
            </c:numRef>
          </c:val>
          <c:extLst>
            <c:ext xmlns:c16="http://schemas.microsoft.com/office/drawing/2014/chart" uri="{C3380CC4-5D6E-409C-BE32-E72D297353CC}">
              <c16:uniqueId val="{00000001-2375-4A53-B64E-8719ABDAFED6}"/>
            </c:ext>
          </c:extLst>
        </c:ser>
        <c:dLbls>
          <c:dLblPos val="outEnd"/>
          <c:showLegendKey val="0"/>
          <c:showVal val="1"/>
          <c:showCatName val="0"/>
          <c:showSerName val="0"/>
          <c:showPercent val="0"/>
          <c:showBubbleSize val="0"/>
        </c:dLbls>
        <c:gapWidth val="75"/>
        <c:overlap val="-10"/>
        <c:axId val="546170240"/>
        <c:axId val="546175336"/>
      </c:barChart>
      <c:catAx>
        <c:axId val="546170240"/>
        <c:scaling>
          <c:orientation val="minMax"/>
        </c:scaling>
        <c:delete val="0"/>
        <c:axPos val="b"/>
        <c:numFmt formatCode="0" sourceLinked="1"/>
        <c:majorTickMark val="out"/>
        <c:minorTickMark val="none"/>
        <c:tickLblPos val="low"/>
        <c:spPr>
          <a:noFill/>
          <a:ln w="9525" cap="flat" cmpd="sng" algn="ctr">
            <a:solidFill>
              <a:srgbClr val="868686"/>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546175336"/>
        <c:crosses val="autoZero"/>
        <c:auto val="1"/>
        <c:lblAlgn val="ctr"/>
        <c:lblOffset val="100"/>
        <c:noMultiLvlLbl val="0"/>
      </c:catAx>
      <c:valAx>
        <c:axId val="546175336"/>
        <c:scaling>
          <c:orientation val="minMax"/>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tx1">
                <a:tint val="75000"/>
                <a:shade val="95000"/>
                <a:satMod val="10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546170240"/>
        <c:crosses val="autoZero"/>
        <c:crossBetween val="between"/>
      </c:valAx>
      <c:spPr>
        <a:noFill/>
        <a:ln>
          <a:noFill/>
        </a:ln>
        <a:effectLst/>
      </c:spPr>
    </c:plotArea>
    <c:legend>
      <c:legendPos val="t"/>
      <c:layout>
        <c:manualLayout>
          <c:xMode val="edge"/>
          <c:yMode val="edge"/>
          <c:x val="0.65575847556194644"/>
          <c:y val="6.4198188598827829E-3"/>
          <c:w val="0.3040210506196932"/>
          <c:h val="0.13914858271911501"/>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no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U.S. DWP: PP Auto</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0</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Sheet1!$B$2:$B$11</c:f>
              <c:numCache>
                <c:formatCode>0.0%</c:formatCode>
                <c:ptCount val="10"/>
                <c:pt idx="0">
                  <c:v>4.4787494412643625E-3</c:v>
                </c:pt>
                <c:pt idx="1">
                  <c:v>-1.4280040115222103E-4</c:v>
                </c:pt>
                <c:pt idx="2">
                  <c:v>-3.5308849242455809E-3</c:v>
                </c:pt>
                <c:pt idx="3">
                  <c:v>-8.3719771623946837E-4</c:v>
                </c:pt>
                <c:pt idx="4">
                  <c:v>1.5017926170122653E-2</c:v>
                </c:pt>
                <c:pt idx="5">
                  <c:v>1.4530382681309906E-2</c:v>
                </c:pt>
                <c:pt idx="6">
                  <c:v>3.4713596670797209E-2</c:v>
                </c:pt>
                <c:pt idx="7">
                  <c:v>4.5864474937661104E-2</c:v>
                </c:pt>
                <c:pt idx="8">
                  <c:v>4.8731565529851251E-2</c:v>
                </c:pt>
                <c:pt idx="9">
                  <c:v>5.5112675247948273E-2</c:v>
                </c:pt>
              </c:numCache>
            </c:numRef>
          </c:val>
          <c:extLst>
            <c:ext xmlns:c16="http://schemas.microsoft.com/office/drawing/2014/chart" uri="{C3380CC4-5D6E-409C-BE32-E72D297353CC}">
              <c16:uniqueId val="{00000000-B251-4335-86E1-A71D52CB7D1B}"/>
            </c:ext>
          </c:extLst>
        </c:ser>
        <c:ser>
          <c:idx val="1"/>
          <c:order val="1"/>
          <c:tx>
            <c:strRef>
              <c:f>Sheet1!$C$1</c:f>
              <c:strCache>
                <c:ptCount val="1"/>
                <c:pt idx="0">
                  <c:v>OH DWP: PP Auto</c:v>
                </c:pt>
              </c:strCache>
            </c:strRef>
          </c:tx>
          <c:spPr>
            <a:solidFill>
              <a:srgbClr val="43A89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0</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Sheet1!$C$2:$C$11</c:f>
              <c:numCache>
                <c:formatCode>0.0%</c:formatCode>
                <c:ptCount val="10"/>
                <c:pt idx="0">
                  <c:v>-2.0144943928396053E-2</c:v>
                </c:pt>
                <c:pt idx="1">
                  <c:v>-2.6025575572829029E-2</c:v>
                </c:pt>
                <c:pt idx="2">
                  <c:v>-1.4699926996755819E-2</c:v>
                </c:pt>
                <c:pt idx="3">
                  <c:v>-1.7569111566220208E-3</c:v>
                </c:pt>
                <c:pt idx="4">
                  <c:v>9.6404651047936607E-3</c:v>
                </c:pt>
                <c:pt idx="5">
                  <c:v>4.0062564881144791E-3</c:v>
                </c:pt>
                <c:pt idx="6">
                  <c:v>3.4425144122766982E-2</c:v>
                </c:pt>
                <c:pt idx="7">
                  <c:v>4.1776816541222894E-2</c:v>
                </c:pt>
                <c:pt idx="8">
                  <c:v>5.3267357718514985E-2</c:v>
                </c:pt>
                <c:pt idx="9">
                  <c:v>4.4470710581233863E-2</c:v>
                </c:pt>
              </c:numCache>
            </c:numRef>
          </c:val>
          <c:extLst>
            <c:ext xmlns:c16="http://schemas.microsoft.com/office/drawing/2014/chart" uri="{C3380CC4-5D6E-409C-BE32-E72D297353CC}">
              <c16:uniqueId val="{00000001-B251-4335-86E1-A71D52CB7D1B}"/>
            </c:ext>
          </c:extLst>
        </c:ser>
        <c:dLbls>
          <c:showLegendKey val="0"/>
          <c:showVal val="0"/>
          <c:showCatName val="0"/>
          <c:showSerName val="0"/>
          <c:showPercent val="0"/>
          <c:showBubbleSize val="0"/>
        </c:dLbls>
        <c:gapWidth val="75"/>
        <c:overlap val="-10"/>
        <c:axId val="546192976"/>
        <c:axId val="546188272"/>
      </c:barChart>
      <c:catAx>
        <c:axId val="546192976"/>
        <c:scaling>
          <c:orientation val="minMax"/>
        </c:scaling>
        <c:delete val="0"/>
        <c:axPos val="b"/>
        <c:numFmt formatCode="0" sourceLinked="1"/>
        <c:majorTickMark val="out"/>
        <c:minorTickMark val="none"/>
        <c:tickLblPos val="low"/>
        <c:spPr>
          <a:noFill/>
          <a:ln w="9525" cap="flat" cmpd="sng" algn="ctr">
            <a:solidFill>
              <a:srgbClr val="868686"/>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546188272"/>
        <c:crosses val="autoZero"/>
        <c:auto val="1"/>
        <c:lblAlgn val="ctr"/>
        <c:lblOffset val="100"/>
        <c:noMultiLvlLbl val="0"/>
      </c:catAx>
      <c:valAx>
        <c:axId val="546188272"/>
        <c:scaling>
          <c:orientation val="minMax"/>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tx1">
                <a:tint val="75000"/>
                <a:shade val="95000"/>
                <a:satMod val="10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546192976"/>
        <c:crosses val="autoZero"/>
        <c:crossBetween val="between"/>
      </c:valAx>
      <c:spPr>
        <a:noFill/>
        <a:ln>
          <a:noFill/>
        </a:ln>
        <a:effectLst/>
      </c:spPr>
    </c:plotArea>
    <c:legend>
      <c:legendPos val="t"/>
      <c:layout>
        <c:manualLayout>
          <c:xMode val="edge"/>
          <c:yMode val="edge"/>
          <c:x val="0.53549912303620728"/>
          <c:y val="3.3058071390516773E-2"/>
          <c:w val="0.221738335733661"/>
          <c:h val="0.13914858271911501"/>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no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U.S. DWP: Homeowners</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0</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Sheet1!$B$2:$B$11</c:f>
              <c:numCache>
                <c:formatCode>0.0%</c:formatCode>
                <c:ptCount val="10"/>
                <c:pt idx="0">
                  <c:v>7.4124126873202023E-2</c:v>
                </c:pt>
                <c:pt idx="1">
                  <c:v>4.2037760319626916E-2</c:v>
                </c:pt>
                <c:pt idx="2">
                  <c:v>5.3226801661321321E-3</c:v>
                </c:pt>
                <c:pt idx="3">
                  <c:v>3.7731159561494643E-2</c:v>
                </c:pt>
                <c:pt idx="4">
                  <c:v>4.8728324511335019E-2</c:v>
                </c:pt>
                <c:pt idx="5">
                  <c:v>3.7895825245325643E-2</c:v>
                </c:pt>
                <c:pt idx="6">
                  <c:v>5.6802012076476505E-2</c:v>
                </c:pt>
                <c:pt idx="7">
                  <c:v>6.1825558071254116E-2</c:v>
                </c:pt>
                <c:pt idx="8">
                  <c:v>4.4162135412726844E-2</c:v>
                </c:pt>
                <c:pt idx="9">
                  <c:v>3.277798144147348E-2</c:v>
                </c:pt>
              </c:numCache>
            </c:numRef>
          </c:val>
          <c:extLst>
            <c:ext xmlns:c16="http://schemas.microsoft.com/office/drawing/2014/chart" uri="{C3380CC4-5D6E-409C-BE32-E72D297353CC}">
              <c16:uniqueId val="{00000000-F8AD-45A9-92CC-533E98A9ADF2}"/>
            </c:ext>
          </c:extLst>
        </c:ser>
        <c:ser>
          <c:idx val="1"/>
          <c:order val="1"/>
          <c:tx>
            <c:strRef>
              <c:f>Sheet1!$C$1</c:f>
              <c:strCache>
                <c:ptCount val="1"/>
                <c:pt idx="0">
                  <c:v>OH DWP: Homeowners</c:v>
                </c:pt>
              </c:strCache>
            </c:strRef>
          </c:tx>
          <c:spPr>
            <a:solidFill>
              <a:srgbClr val="43A89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0</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Sheet1!$C$2:$C$11</c:f>
              <c:numCache>
                <c:formatCode>0.0%</c:formatCode>
                <c:ptCount val="10"/>
                <c:pt idx="0">
                  <c:v>1.9845450617230531E-2</c:v>
                </c:pt>
                <c:pt idx="1">
                  <c:v>1.5474281307769733E-2</c:v>
                </c:pt>
                <c:pt idx="2">
                  <c:v>3.6001530868804643E-2</c:v>
                </c:pt>
                <c:pt idx="3">
                  <c:v>6.3430916247256386E-2</c:v>
                </c:pt>
                <c:pt idx="4">
                  <c:v>5.43552712296822E-2</c:v>
                </c:pt>
                <c:pt idx="5">
                  <c:v>4.5752642724641301E-2</c:v>
                </c:pt>
                <c:pt idx="6">
                  <c:v>6.8700925299251203E-2</c:v>
                </c:pt>
                <c:pt idx="7">
                  <c:v>5.63575619930623E-2</c:v>
                </c:pt>
                <c:pt idx="8">
                  <c:v>4.8920389411387655E-2</c:v>
                </c:pt>
                <c:pt idx="9">
                  <c:v>3.669309693101841E-2</c:v>
                </c:pt>
              </c:numCache>
            </c:numRef>
          </c:val>
          <c:extLst>
            <c:ext xmlns:c16="http://schemas.microsoft.com/office/drawing/2014/chart" uri="{C3380CC4-5D6E-409C-BE32-E72D297353CC}">
              <c16:uniqueId val="{00000001-F8AD-45A9-92CC-533E98A9ADF2}"/>
            </c:ext>
          </c:extLst>
        </c:ser>
        <c:dLbls>
          <c:showLegendKey val="0"/>
          <c:showVal val="0"/>
          <c:showCatName val="0"/>
          <c:showSerName val="0"/>
          <c:showPercent val="0"/>
          <c:showBubbleSize val="0"/>
        </c:dLbls>
        <c:gapWidth val="75"/>
        <c:overlap val="-10"/>
        <c:axId val="546201600"/>
        <c:axId val="546203168"/>
      </c:barChart>
      <c:catAx>
        <c:axId val="546201600"/>
        <c:scaling>
          <c:orientation val="minMax"/>
        </c:scaling>
        <c:delete val="0"/>
        <c:axPos val="b"/>
        <c:numFmt formatCode="0" sourceLinked="1"/>
        <c:majorTickMark val="out"/>
        <c:minorTickMark val="none"/>
        <c:tickLblPos val="low"/>
        <c:spPr>
          <a:noFill/>
          <a:ln w="9525" cap="flat" cmpd="sng" algn="ctr">
            <a:solidFill>
              <a:srgbClr val="868686"/>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546203168"/>
        <c:crosses val="autoZero"/>
        <c:auto val="1"/>
        <c:lblAlgn val="ctr"/>
        <c:lblOffset val="100"/>
        <c:noMultiLvlLbl val="0"/>
      </c:catAx>
      <c:valAx>
        <c:axId val="546203168"/>
        <c:scaling>
          <c:orientation val="minMax"/>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tx1">
                <a:tint val="75000"/>
                <a:shade val="95000"/>
                <a:satMod val="10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546201600"/>
        <c:crosses val="autoZero"/>
        <c:crossBetween val="between"/>
      </c:valAx>
      <c:spPr>
        <a:noFill/>
        <a:ln>
          <a:noFill/>
        </a:ln>
        <a:effectLst/>
      </c:spPr>
    </c:plotArea>
    <c:legend>
      <c:legendPos val="t"/>
      <c:layout>
        <c:manualLayout>
          <c:xMode val="edge"/>
          <c:yMode val="edge"/>
          <c:x val="0.70955871221819822"/>
          <c:y val="3.305807139051678E-2"/>
          <c:w val="0.25180317386509599"/>
          <c:h val="0.13914858271911501"/>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no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U.S. DWP: Homeowners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0</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Sheet1!$B$2:$B$11</c:f>
              <c:numCache>
                <c:formatCode>0.0%</c:formatCode>
                <c:ptCount val="10"/>
                <c:pt idx="0">
                  <c:v>7.4124126873202023E-2</c:v>
                </c:pt>
                <c:pt idx="1">
                  <c:v>4.2037760319626916E-2</c:v>
                </c:pt>
                <c:pt idx="2">
                  <c:v>5.3226801661321321E-3</c:v>
                </c:pt>
                <c:pt idx="3">
                  <c:v>3.7731159561494643E-2</c:v>
                </c:pt>
                <c:pt idx="4">
                  <c:v>4.8728324511335019E-2</c:v>
                </c:pt>
                <c:pt idx="5">
                  <c:v>3.7895825245325643E-2</c:v>
                </c:pt>
                <c:pt idx="6">
                  <c:v>5.6802012076476505E-2</c:v>
                </c:pt>
                <c:pt idx="7">
                  <c:v>6.1825558071254116E-2</c:v>
                </c:pt>
                <c:pt idx="8">
                  <c:v>4.4162135412726844E-2</c:v>
                </c:pt>
                <c:pt idx="9">
                  <c:v>3.277798144147348E-2</c:v>
                </c:pt>
              </c:numCache>
            </c:numRef>
          </c:val>
          <c:extLst>
            <c:ext xmlns:c16="http://schemas.microsoft.com/office/drawing/2014/chart" uri="{C3380CC4-5D6E-409C-BE32-E72D297353CC}">
              <c16:uniqueId val="{00000000-F8AD-45A9-92CC-533E98A9ADF2}"/>
            </c:ext>
          </c:extLst>
        </c:ser>
        <c:ser>
          <c:idx val="1"/>
          <c:order val="1"/>
          <c:tx>
            <c:strRef>
              <c:f>Sheet1!$C$1</c:f>
              <c:strCache>
                <c:ptCount val="1"/>
                <c:pt idx="0">
                  <c:v>OH DWP: Homeowners</c:v>
                </c:pt>
              </c:strCache>
            </c:strRef>
          </c:tx>
          <c:spPr>
            <a:solidFill>
              <a:srgbClr val="43A89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0</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Sheet1!$C$2:$C$11</c:f>
              <c:numCache>
                <c:formatCode>0.0%</c:formatCode>
                <c:ptCount val="10"/>
                <c:pt idx="0">
                  <c:v>1.9845450617230531E-2</c:v>
                </c:pt>
                <c:pt idx="1">
                  <c:v>1.5474281307769733E-2</c:v>
                </c:pt>
                <c:pt idx="2">
                  <c:v>3.6001530868804643E-2</c:v>
                </c:pt>
                <c:pt idx="3">
                  <c:v>6.3430916247256386E-2</c:v>
                </c:pt>
                <c:pt idx="4">
                  <c:v>5.43552712296822E-2</c:v>
                </c:pt>
                <c:pt idx="5">
                  <c:v>4.5752642724641301E-2</c:v>
                </c:pt>
                <c:pt idx="6">
                  <c:v>6.8700925299251203E-2</c:v>
                </c:pt>
                <c:pt idx="7">
                  <c:v>5.63575619930623E-2</c:v>
                </c:pt>
                <c:pt idx="8">
                  <c:v>4.8920389411387655E-2</c:v>
                </c:pt>
                <c:pt idx="9">
                  <c:v>3.669309693101841E-2</c:v>
                </c:pt>
              </c:numCache>
            </c:numRef>
          </c:val>
          <c:extLst>
            <c:ext xmlns:c16="http://schemas.microsoft.com/office/drawing/2014/chart" uri="{C3380CC4-5D6E-409C-BE32-E72D297353CC}">
              <c16:uniqueId val="{00000001-F8AD-45A9-92CC-533E98A9ADF2}"/>
            </c:ext>
          </c:extLst>
        </c:ser>
        <c:dLbls>
          <c:showLegendKey val="0"/>
          <c:showVal val="0"/>
          <c:showCatName val="0"/>
          <c:showSerName val="0"/>
          <c:showPercent val="0"/>
          <c:showBubbleSize val="0"/>
        </c:dLbls>
        <c:gapWidth val="75"/>
        <c:overlap val="-10"/>
        <c:axId val="546201600"/>
        <c:axId val="546203168"/>
      </c:barChart>
      <c:catAx>
        <c:axId val="546201600"/>
        <c:scaling>
          <c:orientation val="minMax"/>
        </c:scaling>
        <c:delete val="0"/>
        <c:axPos val="b"/>
        <c:numFmt formatCode="0" sourceLinked="1"/>
        <c:majorTickMark val="out"/>
        <c:minorTickMark val="none"/>
        <c:tickLblPos val="low"/>
        <c:spPr>
          <a:noFill/>
          <a:ln w="9525" cap="flat" cmpd="sng" algn="ctr">
            <a:solidFill>
              <a:srgbClr val="868686"/>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546203168"/>
        <c:crosses val="autoZero"/>
        <c:auto val="1"/>
        <c:lblAlgn val="ctr"/>
        <c:lblOffset val="100"/>
        <c:noMultiLvlLbl val="0"/>
      </c:catAx>
      <c:valAx>
        <c:axId val="546203168"/>
        <c:scaling>
          <c:orientation val="minMax"/>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tx1">
                <a:tint val="75000"/>
                <a:shade val="95000"/>
                <a:satMod val="10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546201600"/>
        <c:crosses val="autoZero"/>
        <c:crossBetween val="between"/>
      </c:valAx>
      <c:spPr>
        <a:noFill/>
        <a:ln>
          <a:noFill/>
        </a:ln>
        <a:effectLst/>
      </c:spPr>
    </c:plotArea>
    <c:legend>
      <c:legendPos val="t"/>
      <c:layout>
        <c:manualLayout>
          <c:xMode val="edge"/>
          <c:yMode val="edge"/>
          <c:x val="0.68265859389007244"/>
          <c:y val="3.838572189664357E-2"/>
          <c:w val="0.25180317386509599"/>
          <c:h val="0.13914858271911501"/>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120994060587501E-2"/>
          <c:y val="4.5373139797456101E-2"/>
          <c:w val="0.88891689342506097"/>
          <c:h val="0.78907422777984404"/>
        </c:manualLayout>
      </c:layout>
      <c:barChart>
        <c:barDir val="col"/>
        <c:grouping val="clustered"/>
        <c:varyColors val="0"/>
        <c:ser>
          <c:idx val="1"/>
          <c:order val="1"/>
          <c:tx>
            <c:strRef>
              <c:f>Sheet1!$C$1</c:f>
              <c:strCache>
                <c:ptCount val="1"/>
                <c:pt idx="0">
                  <c:v>Personal Auto</c:v>
                </c:pt>
              </c:strCache>
            </c:strRef>
          </c:tx>
          <c:spPr>
            <a:ln w="19050">
              <a:noFill/>
              <a:miter lim="800000"/>
            </a:ln>
          </c:spPr>
          <c:invertIfNegative val="0"/>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Sheet1!$C$2:$C$11</c:f>
              <c:numCache>
                <c:formatCode>0.0%</c:formatCode>
                <c:ptCount val="10"/>
                <c:pt idx="0">
                  <c:v>0.11</c:v>
                </c:pt>
                <c:pt idx="1">
                  <c:v>0.121</c:v>
                </c:pt>
                <c:pt idx="2">
                  <c:v>8.7999999999999995E-2</c:v>
                </c:pt>
                <c:pt idx="3">
                  <c:v>4.4999999999999998E-2</c:v>
                </c:pt>
                <c:pt idx="4">
                  <c:v>4.8000000000000001E-2</c:v>
                </c:pt>
                <c:pt idx="5">
                  <c:v>6.0999999999999999E-2</c:v>
                </c:pt>
                <c:pt idx="6">
                  <c:v>2.5999999999999999E-2</c:v>
                </c:pt>
                <c:pt idx="7">
                  <c:v>3.7999999999999999E-2</c:v>
                </c:pt>
                <c:pt idx="8">
                  <c:v>4.2000000000000003E-2</c:v>
                </c:pt>
                <c:pt idx="9">
                  <c:v>4.2999999999999997E-2</c:v>
                </c:pt>
              </c:numCache>
            </c:numRef>
          </c:val>
          <c:extLst>
            <c:ext xmlns:c16="http://schemas.microsoft.com/office/drawing/2014/chart" uri="{C3380CC4-5D6E-409C-BE32-E72D297353CC}">
              <c16:uniqueId val="{00000000-C368-4D32-BA05-F096D105E823}"/>
            </c:ext>
          </c:extLst>
        </c:ser>
        <c:dLbls>
          <c:showLegendKey val="0"/>
          <c:showVal val="0"/>
          <c:showCatName val="0"/>
          <c:showSerName val="0"/>
          <c:showPercent val="0"/>
          <c:showBubbleSize val="0"/>
        </c:dLbls>
        <c:gapWidth val="60"/>
        <c:axId val="484776304"/>
        <c:axId val="484776696"/>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Commercial Auto</c:v>
                      </c:pt>
                    </c:strCache>
                  </c:strRef>
                </c:tx>
                <c:spPr>
                  <a:ln w="19050">
                    <a:solidFill>
                      <a:schemeClr val="bg1"/>
                    </a:solidFill>
                    <a:miter lim="800000"/>
                  </a:ln>
                </c:spPr>
                <c:invertIfNegative val="0"/>
                <c:dLbls>
                  <c:dLbl>
                    <c:idx val="9"/>
                    <c:layout>
                      <c:manualLayout>
                        <c:x val="0"/>
                        <c:y val="9.1848461128452401E-3"/>
                      </c:manualLayout>
                    </c:layout>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03-C368-4D32-BA05-F096D105E823}"/>
                      </c:ext>
                    </c:extLst>
                  </c:dLbl>
                  <c:spPr>
                    <a:noFill/>
                    <a:ln>
                      <a:noFill/>
                    </a:ln>
                    <a:effectLst/>
                  </c:spPr>
                  <c:txPr>
                    <a:bodyPr rot="0" vert="horz"/>
                    <a:lstStyle/>
                    <a:p>
                      <a:pPr>
                        <a:defRPr b="1"/>
                      </a:pPr>
                      <a:endParaRPr lang="en-US"/>
                    </a:p>
                  </c:txPr>
                  <c:dLblPos val="outEnd"/>
                  <c:showLegendKey val="0"/>
                  <c:showVal val="0"/>
                  <c:showCatName val="0"/>
                  <c:showSerName val="0"/>
                  <c:showPercent val="0"/>
                  <c:showBubbleSize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Sheet1!$A$2:$A$11</c15:sqref>
                        </c15:formulaRef>
                      </c:ext>
                    </c:extLst>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extLst>
                      <c:ext uri="{02D57815-91ED-43cb-92C2-25804820EDAC}">
                        <c15:formulaRef>
                          <c15:sqref>Sheet1!$B$2:$B$11</c15:sqref>
                        </c15:formulaRef>
                      </c:ext>
                    </c:extLst>
                    <c:numCache>
                      <c:formatCode>0.0%</c:formatCode>
                      <c:ptCount val="10"/>
                      <c:pt idx="0">
                        <c:v>0.13700000000000001</c:v>
                      </c:pt>
                      <c:pt idx="1">
                        <c:v>0.14000000000000001</c:v>
                      </c:pt>
                      <c:pt idx="2">
                        <c:v>0.12</c:v>
                      </c:pt>
                      <c:pt idx="3">
                        <c:v>8.5999999999999993E-2</c:v>
                      </c:pt>
                      <c:pt idx="4">
                        <c:v>6.4000000000000001E-2</c:v>
                      </c:pt>
                      <c:pt idx="5">
                        <c:v>9.0999999999999998E-2</c:v>
                      </c:pt>
                      <c:pt idx="6">
                        <c:v>6.4000000000000001E-2</c:v>
                      </c:pt>
                      <c:pt idx="7">
                        <c:v>3.4000000000000002E-2</c:v>
                      </c:pt>
                      <c:pt idx="8">
                        <c:v>0.04</c:v>
                      </c:pt>
                      <c:pt idx="9">
                        <c:v>3.1E-2</c:v>
                      </c:pt>
                    </c:numCache>
                  </c:numRef>
                </c:val>
                <c:extLst>
                  <c:ext xmlns:c16="http://schemas.microsoft.com/office/drawing/2014/chart" uri="{C3380CC4-5D6E-409C-BE32-E72D297353CC}">
                    <c16:uniqueId val="{00000004-C368-4D32-BA05-F096D105E823}"/>
                  </c:ext>
                </c:extLst>
              </c15:ser>
            </c15:filteredBarSeries>
          </c:ext>
        </c:extLst>
      </c:barChart>
      <c:lineChart>
        <c:grouping val="standard"/>
        <c:varyColors val="0"/>
        <c:ser>
          <c:idx val="2"/>
          <c:order val="2"/>
          <c:tx>
            <c:strRef>
              <c:f>Sheet1!$D$1</c:f>
              <c:strCache>
                <c:ptCount val="1"/>
                <c:pt idx="0">
                  <c:v>Fortune 500</c:v>
                </c:pt>
              </c:strCache>
            </c:strRef>
          </c:tx>
          <c:spPr>
            <a:ln w="38100">
              <a:solidFill>
                <a:srgbClr val="225A7A"/>
              </a:solidFill>
            </a:ln>
          </c:spPr>
          <c:marker>
            <c:symbol val="circle"/>
            <c:size val="10"/>
            <c:spPr>
              <a:solidFill>
                <a:srgbClr val="225A7A"/>
              </a:solidFill>
              <a:ln>
                <a:noFill/>
              </a:ln>
            </c:spPr>
          </c:marker>
          <c:dPt>
            <c:idx val="9"/>
            <c:bubble3D val="0"/>
            <c:extLst>
              <c:ext xmlns:c16="http://schemas.microsoft.com/office/drawing/2014/chart" uri="{C3380CC4-5D6E-409C-BE32-E72D297353CC}">
                <c16:uniqueId val="{00000001-C368-4D32-BA05-F096D105E823}"/>
              </c:ext>
            </c:extLst>
          </c:dPt>
          <c:dLbls>
            <c:dLbl>
              <c:idx val="9"/>
              <c:layout>
                <c:manualLayout>
                  <c:x val="-2.4778831463518301E-2"/>
                  <c:y val="-7.36318496713102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68-4D32-BA05-F096D105E823}"/>
                </c:ext>
              </c:extLst>
            </c:dLbl>
            <c:spPr>
              <a:noFill/>
              <a:ln>
                <a:noFill/>
              </a:ln>
              <a:effectLst/>
            </c:spPr>
            <c:txPr>
              <a:bodyPr rot="0" vert="horz"/>
              <a:lstStyle/>
              <a:p>
                <a:pPr>
                  <a:defRPr b="1"/>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Sheet1!$D$2:$D$11</c:f>
              <c:numCache>
                <c:formatCode>0.0%</c:formatCode>
                <c:ptCount val="10"/>
                <c:pt idx="0">
                  <c:v>0.14899999999999999</c:v>
                </c:pt>
                <c:pt idx="1">
                  <c:v>0.154</c:v>
                </c:pt>
                <c:pt idx="2">
                  <c:v>0.152</c:v>
                </c:pt>
                <c:pt idx="3">
                  <c:v>0.13100000000000001</c:v>
                </c:pt>
                <c:pt idx="4">
                  <c:v>0.105</c:v>
                </c:pt>
                <c:pt idx="5">
                  <c:v>0.127</c:v>
                </c:pt>
                <c:pt idx="6">
                  <c:v>0.14299999999999999</c:v>
                </c:pt>
                <c:pt idx="7">
                  <c:v>0.13400000000000001</c:v>
                </c:pt>
                <c:pt idx="8">
                  <c:v>0.16600000000000001</c:v>
                </c:pt>
                <c:pt idx="9">
                  <c:v>0.14299999999999999</c:v>
                </c:pt>
              </c:numCache>
            </c:numRef>
          </c:val>
          <c:smooth val="0"/>
          <c:extLst>
            <c:ext xmlns:c16="http://schemas.microsoft.com/office/drawing/2014/chart" uri="{C3380CC4-5D6E-409C-BE32-E72D297353CC}">
              <c16:uniqueId val="{00000002-C368-4D32-BA05-F096D105E823}"/>
            </c:ext>
          </c:extLst>
        </c:ser>
        <c:dLbls>
          <c:showLegendKey val="0"/>
          <c:showVal val="0"/>
          <c:showCatName val="0"/>
          <c:showSerName val="0"/>
          <c:showPercent val="0"/>
          <c:showBubbleSize val="0"/>
        </c:dLbls>
        <c:marker val="1"/>
        <c:smooth val="0"/>
        <c:axId val="484776304"/>
        <c:axId val="484776696"/>
      </c:lineChart>
      <c:catAx>
        <c:axId val="484776304"/>
        <c:scaling>
          <c:orientation val="minMax"/>
        </c:scaling>
        <c:delete val="0"/>
        <c:axPos val="b"/>
        <c:numFmt formatCode="General" sourceLinked="1"/>
        <c:majorTickMark val="out"/>
        <c:minorTickMark val="none"/>
        <c:tickLblPos val="nextTo"/>
        <c:txPr>
          <a:bodyPr rot="-60000000" vert="horz"/>
          <a:lstStyle/>
          <a:p>
            <a:pPr>
              <a:defRPr/>
            </a:pPr>
            <a:endParaRPr lang="en-US"/>
          </a:p>
        </c:txPr>
        <c:crossAx val="484776696"/>
        <c:crosses val="autoZero"/>
        <c:auto val="1"/>
        <c:lblAlgn val="ctr"/>
        <c:lblOffset val="100"/>
        <c:noMultiLvlLbl val="0"/>
      </c:catAx>
      <c:valAx>
        <c:axId val="484776696"/>
        <c:scaling>
          <c:orientation val="minMax"/>
        </c:scaling>
        <c:delete val="0"/>
        <c:axPos val="l"/>
        <c:numFmt formatCode="0%" sourceLinked="0"/>
        <c:majorTickMark val="out"/>
        <c:minorTickMark val="none"/>
        <c:tickLblPos val="nextTo"/>
        <c:txPr>
          <a:bodyPr rot="-60000000" vert="horz"/>
          <a:lstStyle/>
          <a:p>
            <a:pPr>
              <a:defRPr/>
            </a:pPr>
            <a:endParaRPr lang="en-US"/>
          </a:p>
        </c:txPr>
        <c:crossAx val="484776304"/>
        <c:crosses val="autoZero"/>
        <c:crossBetween val="between"/>
      </c:valAx>
    </c:plotArea>
    <c:legend>
      <c:legendPos val="b"/>
      <c:layout>
        <c:manualLayout>
          <c:xMode val="edge"/>
          <c:yMode val="edge"/>
          <c:x val="0.241634830089408"/>
          <c:y val="2.18640319738716E-2"/>
          <c:w val="0.51673021928516105"/>
          <c:h val="7.1897818225386503E-2"/>
        </c:manualLayout>
      </c:layout>
      <c:overlay val="0"/>
      <c:txPr>
        <a:bodyPr rot="0" vert="horz"/>
        <a:lstStyle/>
        <a:p>
          <a:pPr>
            <a:defRPr/>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657443520494494E-2"/>
          <c:y val="3.9698125131970297E-2"/>
          <c:w val="0.89820860009321302"/>
          <c:h val="0.82316615552817096"/>
        </c:manualLayout>
      </c:layout>
      <c:barChart>
        <c:barDir val="col"/>
        <c:grouping val="clustered"/>
        <c:varyColors val="0"/>
        <c:ser>
          <c:idx val="0"/>
          <c:order val="0"/>
          <c:tx>
            <c:strRef>
              <c:f>Sheet1!$B$1</c:f>
              <c:strCache>
                <c:ptCount val="1"/>
                <c:pt idx="0">
                  <c:v>Commercial </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lang="en-US"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Sheet1!$B$2:$B$12</c:f>
              <c:numCache>
                <c:formatCode>0.0%</c:formatCode>
                <c:ptCount val="11"/>
                <c:pt idx="0">
                  <c:v>0.92099867382336298</c:v>
                </c:pt>
                <c:pt idx="1">
                  <c:v>0.92495921076374799</c:v>
                </c:pt>
                <c:pt idx="2">
                  <c:v>0.94336154300249297</c:v>
                </c:pt>
                <c:pt idx="3">
                  <c:v>0.96786549726092497</c:v>
                </c:pt>
                <c:pt idx="4">
                  <c:v>0.99451671442151601</c:v>
                </c:pt>
                <c:pt idx="5">
                  <c:v>0.98141123128612795</c:v>
                </c:pt>
                <c:pt idx="6">
                  <c:v>1.0359264817618561</c:v>
                </c:pt>
                <c:pt idx="7">
                  <c:v>1.0697820479145601</c:v>
                </c:pt>
                <c:pt idx="8">
                  <c:v>1.069219187470926</c:v>
                </c:pt>
                <c:pt idx="9">
                  <c:v>1.034303342316752</c:v>
                </c:pt>
                <c:pt idx="10">
                  <c:v>1.0879190725823511</c:v>
                </c:pt>
              </c:numCache>
            </c:numRef>
          </c:val>
          <c:extLst>
            <c:ext xmlns:c16="http://schemas.microsoft.com/office/drawing/2014/chart" uri="{C3380CC4-5D6E-409C-BE32-E72D297353CC}">
              <c16:uniqueId val="{00000000-9A00-46F4-A0FE-EFD3385CA1B3}"/>
            </c:ext>
          </c:extLst>
        </c:ser>
        <c:ser>
          <c:idx val="1"/>
          <c:order val="1"/>
          <c:tx>
            <c:strRef>
              <c:f>Sheet1!$C$1</c:f>
              <c:strCache>
                <c:ptCount val="1"/>
                <c:pt idx="0">
                  <c:v>Personal</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0">
                <a:spAutoFit/>
              </a:bodyPr>
              <a:lstStyle/>
              <a:p>
                <a:pPr algn="ctr">
                  <a:defRPr lang="en-US"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Sheet1!$C$2:$C$12</c:f>
              <c:numCache>
                <c:formatCode>0.0%</c:formatCode>
                <c:ptCount val="11"/>
                <c:pt idx="0">
                  <c:v>0.95081548437726704</c:v>
                </c:pt>
                <c:pt idx="1">
                  <c:v>0.95628989149955101</c:v>
                </c:pt>
                <c:pt idx="2">
                  <c:v>0.98317768915716097</c:v>
                </c:pt>
                <c:pt idx="3">
                  <c:v>1.001904683000914</c:v>
                </c:pt>
                <c:pt idx="4">
                  <c:v>1.0131609564977939</c:v>
                </c:pt>
                <c:pt idx="5">
                  <c:v>1.009730966746603</c:v>
                </c:pt>
                <c:pt idx="6">
                  <c:v>1.0199829159436</c:v>
                </c:pt>
                <c:pt idx="7">
                  <c:v>1.020587127018072</c:v>
                </c:pt>
                <c:pt idx="8">
                  <c:v>1.015526046337424</c:v>
                </c:pt>
                <c:pt idx="9">
                  <c:v>1.02463479563102</c:v>
                </c:pt>
                <c:pt idx="10">
                  <c:v>1.046020736182409</c:v>
                </c:pt>
              </c:numCache>
            </c:numRef>
          </c:val>
          <c:extLst>
            <c:ext xmlns:c16="http://schemas.microsoft.com/office/drawing/2014/chart" uri="{C3380CC4-5D6E-409C-BE32-E72D297353CC}">
              <c16:uniqueId val="{00000001-9A00-46F4-A0FE-EFD3385CA1B3}"/>
            </c:ext>
          </c:extLst>
        </c:ser>
        <c:dLbls>
          <c:showLegendKey val="0"/>
          <c:showVal val="0"/>
          <c:showCatName val="0"/>
          <c:showSerName val="0"/>
          <c:showPercent val="0"/>
          <c:showBubbleSize val="0"/>
        </c:dLbls>
        <c:gapWidth val="100"/>
        <c:axId val="484777480"/>
        <c:axId val="484774344"/>
      </c:barChart>
      <c:catAx>
        <c:axId val="48477748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84774344"/>
        <c:crossesAt val="1"/>
        <c:auto val="1"/>
        <c:lblAlgn val="ctr"/>
        <c:lblOffset val="100"/>
        <c:noMultiLvlLbl val="0"/>
      </c:catAx>
      <c:valAx>
        <c:axId val="484774344"/>
        <c:scaling>
          <c:orientation val="minMax"/>
          <c:max val="1.1499999999999999"/>
          <c:min val="0.8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84777480"/>
        <c:crosses val="autoZero"/>
        <c:crossBetween val="between"/>
      </c:valAx>
      <c:spPr>
        <a:noFill/>
        <a:ln>
          <a:noFill/>
        </a:ln>
        <a:effectLst/>
      </c:spPr>
    </c:plotArea>
    <c:legend>
      <c:legendPos val="b"/>
      <c:layout>
        <c:manualLayout>
          <c:xMode val="edge"/>
          <c:yMode val="edge"/>
          <c:x val="0.57864545165772197"/>
          <c:y val="0.76058407793427596"/>
          <c:w val="0.346037603944367"/>
          <c:h val="6.8623270462911001E-2"/>
        </c:manualLayout>
      </c:layout>
      <c:overlay val="0"/>
      <c:spPr>
        <a:noFill/>
        <a:ln>
          <a:noFill/>
        </a:ln>
        <a:effectLst/>
      </c:spPr>
      <c:txPr>
        <a:bodyPr rot="0" spcFirstLastPara="1" vertOverflow="ellipsis" vert="horz" wrap="square" anchor="ctr" anchorCtr="1"/>
        <a:lstStyle/>
        <a:p>
          <a:pPr algn="ctr">
            <a:defRPr lang="en-US"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lgn="ct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85843632176499"/>
          <c:y val="4.6854783073173603E-2"/>
          <c:w val="0.80124392119633503"/>
          <c:h val="0.75653457311219496"/>
        </c:manualLayout>
      </c:layout>
      <c:barChart>
        <c:barDir val="col"/>
        <c:grouping val="clustered"/>
        <c:varyColors val="0"/>
        <c:ser>
          <c:idx val="0"/>
          <c:order val="0"/>
          <c:tx>
            <c:strRef>
              <c:f>Sheet1!$B$1</c:f>
              <c:strCache>
                <c:ptCount val="1"/>
                <c:pt idx="0">
                  <c:v>1963</c:v>
                </c:pt>
              </c:strCache>
            </c:strRef>
          </c:tx>
          <c:spPr>
            <a:ln w="19050">
              <a:noFill/>
              <a:miter lim="800000"/>
            </a:ln>
          </c:spPr>
          <c:invertIfNegative val="0"/>
          <c:dLbls>
            <c:spPr>
              <a:noFill/>
              <a:ln>
                <a:noFill/>
              </a:ln>
              <a:effectLst/>
            </c:spPr>
            <c:txPr>
              <a:bodyPr rot="0" vert="horz"/>
              <a:lstStyle/>
              <a:p>
                <a:pPr>
                  <a:defRPr sz="12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Sheet1!$B$2:$B$3</c:f>
              <c:numCache>
                <c:formatCode>General</c:formatCode>
                <c:ptCount val="2"/>
                <c:pt idx="0">
                  <c:v>7.92</c:v>
                </c:pt>
                <c:pt idx="1">
                  <c:v>2.61</c:v>
                </c:pt>
              </c:numCache>
            </c:numRef>
          </c:val>
          <c:extLst>
            <c:ext xmlns:c16="http://schemas.microsoft.com/office/drawing/2014/chart" uri="{C3380CC4-5D6E-409C-BE32-E72D297353CC}">
              <c16:uniqueId val="{00000000-261B-45E8-82E1-68652BDA2437}"/>
            </c:ext>
          </c:extLst>
        </c:ser>
        <c:ser>
          <c:idx val="1"/>
          <c:order val="1"/>
          <c:tx>
            <c:strRef>
              <c:f>Sheet1!$C$1</c:f>
              <c:strCache>
                <c:ptCount val="1"/>
                <c:pt idx="0">
                  <c:v>1988</c:v>
                </c:pt>
              </c:strCache>
            </c:strRef>
          </c:tx>
          <c:spPr>
            <a:ln w="19050">
              <a:noFill/>
              <a:miter lim="800000"/>
            </a:ln>
          </c:spPr>
          <c:invertIfNegative val="0"/>
          <c:dLbls>
            <c:spPr>
              <a:noFill/>
              <a:ln>
                <a:noFill/>
              </a:ln>
              <a:effectLst/>
            </c:spPr>
            <c:txPr>
              <a:bodyPr rot="0" vert="horz"/>
              <a:lstStyle/>
              <a:p>
                <a:pPr>
                  <a:defRPr sz="12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Sheet1!$C$2:$C$3</c:f>
              <c:numCache>
                <c:formatCode>General</c:formatCode>
                <c:ptCount val="2"/>
                <c:pt idx="0">
                  <c:v>4.22</c:v>
                </c:pt>
                <c:pt idx="1">
                  <c:v>1.23</c:v>
                </c:pt>
              </c:numCache>
            </c:numRef>
          </c:val>
          <c:extLst>
            <c:ext xmlns:c16="http://schemas.microsoft.com/office/drawing/2014/chart" uri="{C3380CC4-5D6E-409C-BE32-E72D297353CC}">
              <c16:uniqueId val="{00000001-261B-45E8-82E1-68652BDA2437}"/>
            </c:ext>
          </c:extLst>
        </c:ser>
        <c:ser>
          <c:idx val="2"/>
          <c:order val="2"/>
          <c:tx>
            <c:strRef>
              <c:f>Sheet1!$D$1</c:f>
              <c:strCache>
                <c:ptCount val="1"/>
                <c:pt idx="0">
                  <c:v>2013</c:v>
                </c:pt>
              </c:strCache>
            </c:strRef>
          </c:tx>
          <c:spPr>
            <a:solidFill>
              <a:srgbClr val="00B050"/>
            </a:solidFill>
            <a:ln w="19050">
              <a:noFill/>
              <a:miter lim="800000"/>
            </a:ln>
          </c:spPr>
          <c:invertIfNegative val="0"/>
          <c:dLbls>
            <c:spPr>
              <a:noFill/>
              <a:ln>
                <a:noFill/>
              </a:ln>
              <a:effectLst/>
            </c:spPr>
            <c:txPr>
              <a:bodyPr rot="0" vert="horz"/>
              <a:lstStyle/>
              <a:p>
                <a:pPr>
                  <a:defRPr sz="12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Sheet1!$D$2:$D$3</c:f>
              <c:numCache>
                <c:formatCode>General</c:formatCode>
                <c:ptCount val="2"/>
                <c:pt idx="0">
                  <c:v>3.55</c:v>
                </c:pt>
                <c:pt idx="1">
                  <c:v>0.95</c:v>
                </c:pt>
              </c:numCache>
            </c:numRef>
          </c:val>
          <c:extLst>
            <c:ext xmlns:c16="http://schemas.microsoft.com/office/drawing/2014/chart" uri="{C3380CC4-5D6E-409C-BE32-E72D297353CC}">
              <c16:uniqueId val="{00000002-261B-45E8-82E1-68652BDA2437}"/>
            </c:ext>
          </c:extLst>
        </c:ser>
        <c:dLbls>
          <c:dLblPos val="outEnd"/>
          <c:showLegendKey val="0"/>
          <c:showVal val="1"/>
          <c:showCatName val="0"/>
          <c:showSerName val="0"/>
          <c:showPercent val="0"/>
          <c:showBubbleSize val="0"/>
        </c:dLbls>
        <c:gapWidth val="60"/>
        <c:axId val="673988664"/>
        <c:axId val="673991016"/>
      </c:barChart>
      <c:catAx>
        <c:axId val="673988664"/>
        <c:scaling>
          <c:orientation val="minMax"/>
        </c:scaling>
        <c:delete val="0"/>
        <c:axPos val="b"/>
        <c:numFmt formatCode="General" sourceLinked="1"/>
        <c:majorTickMark val="out"/>
        <c:minorTickMark val="none"/>
        <c:tickLblPos val="nextTo"/>
        <c:txPr>
          <a:bodyPr rot="-60000000" vert="horz"/>
          <a:lstStyle/>
          <a:p>
            <a:pPr>
              <a:defRPr/>
            </a:pPr>
            <a:endParaRPr lang="en-US"/>
          </a:p>
        </c:txPr>
        <c:crossAx val="673991016"/>
        <c:crosses val="autoZero"/>
        <c:auto val="1"/>
        <c:lblAlgn val="ctr"/>
        <c:lblOffset val="100"/>
        <c:noMultiLvlLbl val="0"/>
      </c:catAx>
      <c:valAx>
        <c:axId val="673991016"/>
        <c:scaling>
          <c:orientation val="minMax"/>
        </c:scaling>
        <c:delete val="0"/>
        <c:axPos val="l"/>
        <c:title>
          <c:tx>
            <c:rich>
              <a:bodyPr rot="-5400000" vert="horz"/>
              <a:lstStyle/>
              <a:p>
                <a:pPr>
                  <a:defRPr sz="1200"/>
                </a:pPr>
                <a:r>
                  <a:rPr lang="en-US" sz="1200"/>
                  <a:t>Claims per 100 Insured Vehicles</a:t>
                </a:r>
              </a:p>
            </c:rich>
          </c:tx>
          <c:overlay val="0"/>
        </c:title>
        <c:numFmt formatCode="#,##0.0" sourceLinked="0"/>
        <c:majorTickMark val="out"/>
        <c:minorTickMark val="none"/>
        <c:tickLblPos val="nextTo"/>
        <c:txPr>
          <a:bodyPr rot="-60000000" vert="horz"/>
          <a:lstStyle/>
          <a:p>
            <a:pPr>
              <a:defRPr/>
            </a:pPr>
            <a:endParaRPr lang="en-US"/>
          </a:p>
        </c:txPr>
        <c:crossAx val="673988664"/>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24338008069"/>
          <c:y val="7.7425007994310402E-2"/>
          <c:w val="0.87554999907369802"/>
          <c:h val="0.74863469718806297"/>
        </c:manualLayout>
      </c:layout>
      <c:lineChart>
        <c:grouping val="standard"/>
        <c:varyColors val="0"/>
        <c:ser>
          <c:idx val="0"/>
          <c:order val="0"/>
          <c:tx>
            <c:strRef>
              <c:f>Sheet1!$A$2</c:f>
              <c:strCache>
                <c:ptCount val="1"/>
                <c:pt idx="0">
                  <c:v>U.S. PP Auto</c:v>
                </c:pt>
              </c:strCache>
            </c:strRef>
          </c:tx>
          <c:marker>
            <c:symbol val="circle"/>
            <c:size val="7"/>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cat>
            <c:numRef>
              <c:f>Sheet1!$B$1:$K$1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Sheet1!$B$2:$K$2</c:f>
              <c:numCache>
                <c:formatCode>0.0%</c:formatCode>
                <c:ptCount val="10"/>
                <c:pt idx="0">
                  <c:v>0.11</c:v>
                </c:pt>
                <c:pt idx="1">
                  <c:v>0.121</c:v>
                </c:pt>
                <c:pt idx="2">
                  <c:v>8.7999999999999995E-2</c:v>
                </c:pt>
                <c:pt idx="3">
                  <c:v>4.4999999999999998E-2</c:v>
                </c:pt>
                <c:pt idx="4">
                  <c:v>4.8000000000000001E-2</c:v>
                </c:pt>
                <c:pt idx="5">
                  <c:v>6.0999999999999999E-2</c:v>
                </c:pt>
                <c:pt idx="6">
                  <c:v>2.5999999999999999E-2</c:v>
                </c:pt>
                <c:pt idx="7">
                  <c:v>3.7999999999999999E-2</c:v>
                </c:pt>
                <c:pt idx="8">
                  <c:v>4.2000000000000003E-2</c:v>
                </c:pt>
                <c:pt idx="9">
                  <c:v>4.2999999999999997E-2</c:v>
                </c:pt>
              </c:numCache>
            </c:numRef>
          </c:val>
          <c:smooth val="1"/>
          <c:extLst>
            <c:ext xmlns:c16="http://schemas.microsoft.com/office/drawing/2014/chart" uri="{C3380CC4-5D6E-409C-BE32-E72D297353CC}">
              <c16:uniqueId val="{00000004-AFFB-4A8B-8A2F-0E1ECFEFC1D7}"/>
            </c:ext>
          </c:extLst>
        </c:ser>
        <c:ser>
          <c:idx val="1"/>
          <c:order val="1"/>
          <c:tx>
            <c:strRef>
              <c:f>Sheet1!$A$3</c:f>
              <c:strCache>
                <c:ptCount val="1"/>
                <c:pt idx="0">
                  <c:v>OH PP Auto</c:v>
                </c:pt>
              </c:strCache>
            </c:strRef>
          </c:tx>
          <c:marker>
            <c:symbol val="circle"/>
            <c:size val="7"/>
          </c:marker>
          <c:cat>
            <c:numRef>
              <c:f>Sheet1!$B$1:$K$1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Sheet1!$B$3:$K$3</c:f>
              <c:numCache>
                <c:formatCode>0.0%</c:formatCode>
                <c:ptCount val="10"/>
                <c:pt idx="0">
                  <c:v>0.16600000000000001</c:v>
                </c:pt>
                <c:pt idx="1">
                  <c:v>0.16</c:v>
                </c:pt>
                <c:pt idx="2">
                  <c:v>0.115</c:v>
                </c:pt>
                <c:pt idx="3">
                  <c:v>7.9000000000000001E-2</c:v>
                </c:pt>
                <c:pt idx="4">
                  <c:v>9.5000000000000001E-2</c:v>
                </c:pt>
                <c:pt idx="5">
                  <c:v>0.10299999999999999</c:v>
                </c:pt>
                <c:pt idx="6">
                  <c:v>5.6000000000000001E-2</c:v>
                </c:pt>
                <c:pt idx="7">
                  <c:v>7.5999999999999998E-2</c:v>
                </c:pt>
                <c:pt idx="8">
                  <c:v>7.6999999999999999E-2</c:v>
                </c:pt>
                <c:pt idx="9">
                  <c:v>8.1000000000000003E-2</c:v>
                </c:pt>
              </c:numCache>
            </c:numRef>
          </c:val>
          <c:smooth val="1"/>
          <c:extLst>
            <c:ext xmlns:c16="http://schemas.microsoft.com/office/drawing/2014/chart" uri="{C3380CC4-5D6E-409C-BE32-E72D297353CC}">
              <c16:uniqueId val="{00000002-0DFF-4E1C-B334-BE35F9A89EC3}"/>
            </c:ext>
          </c:extLst>
        </c:ser>
        <c:dLbls>
          <c:showLegendKey val="0"/>
          <c:showVal val="0"/>
          <c:showCatName val="0"/>
          <c:showSerName val="0"/>
          <c:showPercent val="0"/>
          <c:showBubbleSize val="0"/>
        </c:dLbls>
        <c:marker val="1"/>
        <c:smooth val="0"/>
        <c:axId val="469388136"/>
        <c:axId val="469386568"/>
      </c:lineChart>
      <c:catAx>
        <c:axId val="469388136"/>
        <c:scaling>
          <c:orientation val="minMax"/>
        </c:scaling>
        <c:delete val="0"/>
        <c:axPos val="b"/>
        <c:numFmt formatCode="0" sourceLinked="0"/>
        <c:majorTickMark val="out"/>
        <c:minorTickMark val="none"/>
        <c:tickLblPos val="nextTo"/>
        <c:txPr>
          <a:bodyPr rot="0" vert="horz"/>
          <a:lstStyle/>
          <a:p>
            <a:pPr>
              <a:defRPr sz="1400"/>
            </a:pPr>
            <a:endParaRPr lang="en-US"/>
          </a:p>
        </c:txPr>
        <c:crossAx val="469386568"/>
        <c:crossesAt val="-20"/>
        <c:auto val="1"/>
        <c:lblAlgn val="ctr"/>
        <c:lblOffset val="100"/>
        <c:tickLblSkip val="1"/>
        <c:tickMarkSkip val="1"/>
        <c:noMultiLvlLbl val="0"/>
      </c:catAx>
      <c:valAx>
        <c:axId val="469386568"/>
        <c:scaling>
          <c:orientation val="minMax"/>
        </c:scaling>
        <c:delete val="0"/>
        <c:axPos val="l"/>
        <c:numFmt formatCode="0%" sourceLinked="0"/>
        <c:majorTickMark val="out"/>
        <c:minorTickMark val="none"/>
        <c:tickLblPos val="nextTo"/>
        <c:txPr>
          <a:bodyPr/>
          <a:lstStyle/>
          <a:p>
            <a:pPr>
              <a:defRPr sz="1400"/>
            </a:pPr>
            <a:endParaRPr lang="en-US"/>
          </a:p>
        </c:txPr>
        <c:crossAx val="469388136"/>
        <c:crossesAt val="1"/>
        <c:crossBetween val="between"/>
      </c:valAx>
    </c:plotArea>
    <c:legend>
      <c:legendPos val="t"/>
      <c:layout>
        <c:manualLayout>
          <c:xMode val="edge"/>
          <c:yMode val="edge"/>
          <c:x val="0.29470615620075302"/>
          <c:y val="4.2658715052323597E-2"/>
          <c:w val="0.43183872072363899"/>
          <c:h val="7.3682685443368506E-2"/>
        </c:manualLayout>
      </c:layout>
      <c:overlay val="0"/>
      <c:txPr>
        <a:bodyPr/>
        <a:lstStyle/>
        <a:p>
          <a:pPr>
            <a:defRPr sz="1400">
              <a:latin typeface="Arial "/>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56024364878901"/>
          <c:y val="4.5801571300465901E-2"/>
          <c:w val="0.70295547962165095"/>
          <c:h val="0.75926786207500696"/>
        </c:manualLayout>
      </c:layout>
      <c:barChart>
        <c:barDir val="col"/>
        <c:grouping val="clustered"/>
        <c:varyColors val="0"/>
        <c:ser>
          <c:idx val="0"/>
          <c:order val="0"/>
          <c:tx>
            <c:strRef>
              <c:f>Sheet1!$B$1</c:f>
              <c:strCache>
                <c:ptCount val="1"/>
                <c:pt idx="0">
                  <c:v>1963</c:v>
                </c:pt>
              </c:strCache>
            </c:strRef>
          </c:tx>
          <c:spPr>
            <a:ln w="19050">
              <a:noFill/>
              <a:miter lim="800000"/>
            </a:ln>
          </c:spPr>
          <c:invertIfNegative val="0"/>
          <c:dLbls>
            <c:dLbl>
              <c:idx val="0"/>
              <c:layout>
                <c:manualLayout>
                  <c:x val="-6.289308176100630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FE-42F9-BFE4-2588BCCCA093}"/>
                </c:ext>
              </c:extLst>
            </c:dLbl>
            <c:dLbl>
              <c:idx val="1"/>
              <c:layout>
                <c:manualLayout>
                  <c:x val="-1.8867924528301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8FE-42F9-BFE4-2588BCCCA093}"/>
                </c:ext>
              </c:extLst>
            </c:dLbl>
            <c:numFmt formatCode="&quot;$&quot;#,##0" sourceLinked="0"/>
            <c:spPr>
              <a:noFill/>
              <a:ln>
                <a:noFill/>
              </a:ln>
              <a:effectLst/>
            </c:spPr>
            <c:txPr>
              <a:bodyPr rot="0" vert="horz"/>
              <a:lstStyle/>
              <a:p>
                <a:pPr>
                  <a:defRPr sz="12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Sheet1!$B$2:$B$3</c:f>
              <c:numCache>
                <c:formatCode>#,##0</c:formatCode>
                <c:ptCount val="2"/>
                <c:pt idx="0">
                  <c:v>183</c:v>
                </c:pt>
                <c:pt idx="1">
                  <c:v>1143</c:v>
                </c:pt>
              </c:numCache>
            </c:numRef>
          </c:val>
          <c:extLst>
            <c:ext xmlns:c16="http://schemas.microsoft.com/office/drawing/2014/chart" uri="{C3380CC4-5D6E-409C-BE32-E72D297353CC}">
              <c16:uniqueId val="{00000002-B8FE-42F9-BFE4-2588BCCCA093}"/>
            </c:ext>
          </c:extLst>
        </c:ser>
        <c:ser>
          <c:idx val="1"/>
          <c:order val="1"/>
          <c:tx>
            <c:strRef>
              <c:f>Sheet1!$C$1</c:f>
              <c:strCache>
                <c:ptCount val="1"/>
                <c:pt idx="0">
                  <c:v>1988</c:v>
                </c:pt>
              </c:strCache>
            </c:strRef>
          </c:tx>
          <c:spPr>
            <a:ln w="19050">
              <a:noFill/>
              <a:miter lim="800000"/>
            </a:ln>
          </c:spPr>
          <c:invertIfNegative val="0"/>
          <c:dLbls>
            <c:dLbl>
              <c:idx val="0"/>
              <c:layout>
                <c:manualLayout>
                  <c:x val="-1.2578616352201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FE-42F9-BFE4-2588BCCCA093}"/>
                </c:ext>
              </c:extLst>
            </c:dLbl>
            <c:dLbl>
              <c:idx val="1"/>
              <c:layout>
                <c:manualLayout>
                  <c:x val="-1.8867924528301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8FE-42F9-BFE4-2588BCCCA093}"/>
                </c:ext>
              </c:extLst>
            </c:dLbl>
            <c:numFmt formatCode="&quot;$&quot;#,##0" sourceLinked="0"/>
            <c:spPr>
              <a:noFill/>
              <a:ln>
                <a:noFill/>
              </a:ln>
              <a:effectLst/>
            </c:spPr>
            <c:txPr>
              <a:bodyPr rot="0" vert="horz" anchorCtr="0"/>
              <a:lstStyle/>
              <a:p>
                <a:pPr algn="ctr">
                  <a:defRPr lang="en-US" sz="1200" b="0" i="0" u="none" strike="noStrike" kern="1200" baseline="0">
                    <a:solidFill>
                      <a:schemeClr val="tx1"/>
                    </a:solidFill>
                    <a:effectLs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Sheet1!$C$2:$C$3</c:f>
              <c:numCache>
                <c:formatCode>#,##0</c:formatCode>
                <c:ptCount val="2"/>
                <c:pt idx="0">
                  <c:v>1288</c:v>
                </c:pt>
                <c:pt idx="1">
                  <c:v>7553</c:v>
                </c:pt>
              </c:numCache>
            </c:numRef>
          </c:val>
          <c:extLst>
            <c:ext xmlns:c16="http://schemas.microsoft.com/office/drawing/2014/chart" uri="{C3380CC4-5D6E-409C-BE32-E72D297353CC}">
              <c16:uniqueId val="{00000005-B8FE-42F9-BFE4-2588BCCCA093}"/>
            </c:ext>
          </c:extLst>
        </c:ser>
        <c:ser>
          <c:idx val="2"/>
          <c:order val="2"/>
          <c:tx>
            <c:strRef>
              <c:f>Sheet1!$D$1</c:f>
              <c:strCache>
                <c:ptCount val="1"/>
                <c:pt idx="0">
                  <c:v>2013</c:v>
                </c:pt>
              </c:strCache>
            </c:strRef>
          </c:tx>
          <c:spPr>
            <a:solidFill>
              <a:srgbClr val="00B050"/>
            </a:solidFill>
            <a:ln w="19050">
              <a:noFill/>
              <a:miter lim="800000"/>
            </a:ln>
          </c:spPr>
          <c:invertIfNegative val="0"/>
          <c:dLbls>
            <c:numFmt formatCode="&quot;$&quot;#,##0" sourceLinked="0"/>
            <c:spPr>
              <a:noFill/>
              <a:ln>
                <a:noFill/>
              </a:ln>
              <a:effectLst/>
            </c:spPr>
            <c:txPr>
              <a:bodyPr rot="0" vertOverflow="overflow" horzOverflow="overflow" vert="horz">
                <a:normAutofit/>
              </a:bodyPr>
              <a:lstStyle/>
              <a:p>
                <a:pPr>
                  <a:defRPr sz="1200" b="0">
                    <a:effectLs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Sheet1!$D$2:$D$3</c:f>
              <c:numCache>
                <c:formatCode>#,##0</c:formatCode>
                <c:ptCount val="2"/>
                <c:pt idx="0">
                  <c:v>3231</c:v>
                </c:pt>
                <c:pt idx="1">
                  <c:v>15443</c:v>
                </c:pt>
              </c:numCache>
            </c:numRef>
          </c:val>
          <c:extLst>
            <c:ext xmlns:c16="http://schemas.microsoft.com/office/drawing/2014/chart" uri="{C3380CC4-5D6E-409C-BE32-E72D297353CC}">
              <c16:uniqueId val="{00000006-B8FE-42F9-BFE4-2588BCCCA093}"/>
            </c:ext>
          </c:extLst>
        </c:ser>
        <c:dLbls>
          <c:showLegendKey val="0"/>
          <c:showVal val="0"/>
          <c:showCatName val="0"/>
          <c:showSerName val="0"/>
          <c:showPercent val="0"/>
          <c:showBubbleSize val="0"/>
        </c:dLbls>
        <c:gapWidth val="60"/>
        <c:axId val="673989840"/>
        <c:axId val="673989448"/>
      </c:barChart>
      <c:catAx>
        <c:axId val="673989840"/>
        <c:scaling>
          <c:orientation val="minMax"/>
        </c:scaling>
        <c:delete val="0"/>
        <c:axPos val="b"/>
        <c:numFmt formatCode="General" sourceLinked="1"/>
        <c:majorTickMark val="out"/>
        <c:minorTickMark val="none"/>
        <c:tickLblPos val="nextTo"/>
        <c:txPr>
          <a:bodyPr rot="-60000000" vert="horz"/>
          <a:lstStyle/>
          <a:p>
            <a:pPr>
              <a:defRPr/>
            </a:pPr>
            <a:endParaRPr lang="en-US"/>
          </a:p>
        </c:txPr>
        <c:crossAx val="673989448"/>
        <c:crosses val="autoZero"/>
        <c:auto val="1"/>
        <c:lblAlgn val="ctr"/>
        <c:lblOffset val="100"/>
        <c:noMultiLvlLbl val="0"/>
      </c:catAx>
      <c:valAx>
        <c:axId val="673989448"/>
        <c:scaling>
          <c:orientation val="minMax"/>
        </c:scaling>
        <c:delete val="0"/>
        <c:axPos val="l"/>
        <c:title>
          <c:tx>
            <c:rich>
              <a:bodyPr rot="-5400000" vert="horz"/>
              <a:lstStyle/>
              <a:p>
                <a:pPr>
                  <a:defRPr/>
                </a:pPr>
                <a:r>
                  <a:rPr lang="en-US" dirty="0"/>
                  <a:t>Claim Severity</a:t>
                </a:r>
              </a:p>
            </c:rich>
          </c:tx>
          <c:overlay val="0"/>
        </c:title>
        <c:numFmt formatCode="#,##0" sourceLinked="1"/>
        <c:majorTickMark val="out"/>
        <c:minorTickMark val="none"/>
        <c:tickLblPos val="nextTo"/>
        <c:txPr>
          <a:bodyPr rot="-60000000" vert="horz"/>
          <a:lstStyle/>
          <a:p>
            <a:pPr>
              <a:defRPr/>
            </a:pPr>
            <a:endParaRPr lang="en-US"/>
          </a:p>
        </c:txPr>
        <c:crossAx val="673989840"/>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120994060587501E-2"/>
          <c:y val="0.109789286130135"/>
          <c:w val="0.89504012342888895"/>
          <c:h val="0.68575579832585098"/>
        </c:manualLayout>
      </c:layout>
      <c:barChart>
        <c:barDir val="col"/>
        <c:grouping val="clustered"/>
        <c:varyColors val="0"/>
        <c:ser>
          <c:idx val="0"/>
          <c:order val="0"/>
          <c:tx>
            <c:strRef>
              <c:f>Sheet1!$B$1</c:f>
              <c:strCache>
                <c:ptCount val="1"/>
                <c:pt idx="0">
                  <c:v>Severity</c:v>
                </c:pt>
              </c:strCache>
            </c:strRef>
          </c:tx>
          <c:spPr>
            <a:ln w="19050">
              <a:noFill/>
              <a:miter lim="800000"/>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Bodily Injury</c:v>
                </c:pt>
                <c:pt idx="1">
                  <c:v>Property Damage Liability</c:v>
                </c:pt>
                <c:pt idx="2">
                  <c:v>PIP</c:v>
                </c:pt>
                <c:pt idx="3">
                  <c:v>Collision </c:v>
                </c:pt>
                <c:pt idx="4">
                  <c:v>Comprehensive</c:v>
                </c:pt>
              </c:strCache>
            </c:strRef>
          </c:cat>
          <c:val>
            <c:numRef>
              <c:f>Sheet1!$B$2:$B$6</c:f>
              <c:numCache>
                <c:formatCode>0.0%</c:formatCode>
                <c:ptCount val="5"/>
                <c:pt idx="0">
                  <c:v>4.1000000000000002E-2</c:v>
                </c:pt>
                <c:pt idx="1">
                  <c:v>6.4000000000000001E-2</c:v>
                </c:pt>
                <c:pt idx="2">
                  <c:v>3.5000000000000003E-2</c:v>
                </c:pt>
                <c:pt idx="3">
                  <c:v>5.7000000000000002E-2</c:v>
                </c:pt>
                <c:pt idx="4">
                  <c:v>-1.7000000000000001E-2</c:v>
                </c:pt>
              </c:numCache>
            </c:numRef>
          </c:val>
          <c:extLst>
            <c:ext xmlns:c16="http://schemas.microsoft.com/office/drawing/2014/chart" uri="{C3380CC4-5D6E-409C-BE32-E72D297353CC}">
              <c16:uniqueId val="{00000000-4497-4A74-9750-21DB88A1A388}"/>
            </c:ext>
          </c:extLst>
        </c:ser>
        <c:ser>
          <c:idx val="1"/>
          <c:order val="1"/>
          <c:tx>
            <c:strRef>
              <c:f>Sheet1!$C$1</c:f>
              <c:strCache>
                <c:ptCount val="1"/>
                <c:pt idx="0">
                  <c:v>Frequency</c:v>
                </c:pt>
              </c:strCache>
            </c:strRef>
          </c:tx>
          <c:spPr>
            <a:ln w="19050">
              <a:noFill/>
              <a:miter lim="800000"/>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Bodily Injury</c:v>
                </c:pt>
                <c:pt idx="1">
                  <c:v>Property Damage Liability</c:v>
                </c:pt>
                <c:pt idx="2">
                  <c:v>PIP</c:v>
                </c:pt>
                <c:pt idx="3">
                  <c:v>Collision </c:v>
                </c:pt>
                <c:pt idx="4">
                  <c:v>Comprehensive</c:v>
                </c:pt>
              </c:strCache>
            </c:strRef>
          </c:cat>
          <c:val>
            <c:numRef>
              <c:f>Sheet1!$C$2:$C$6</c:f>
              <c:numCache>
                <c:formatCode>0.0%</c:formatCode>
                <c:ptCount val="5"/>
                <c:pt idx="0">
                  <c:v>2.1999999999999999E-2</c:v>
                </c:pt>
                <c:pt idx="1">
                  <c:v>1.0999999999999999E-2</c:v>
                </c:pt>
                <c:pt idx="2">
                  <c:v>0.10199999999999999</c:v>
                </c:pt>
                <c:pt idx="3">
                  <c:v>8.0000000000000002E-3</c:v>
                </c:pt>
                <c:pt idx="4">
                  <c:v>-2.5000000000000001E-2</c:v>
                </c:pt>
              </c:numCache>
            </c:numRef>
          </c:val>
          <c:extLst>
            <c:ext xmlns:c16="http://schemas.microsoft.com/office/drawing/2014/chart" uri="{C3380CC4-5D6E-409C-BE32-E72D297353CC}">
              <c16:uniqueId val="{00000001-4497-4A74-9750-21DB88A1A388}"/>
            </c:ext>
          </c:extLst>
        </c:ser>
        <c:dLbls>
          <c:showLegendKey val="0"/>
          <c:showVal val="0"/>
          <c:showCatName val="0"/>
          <c:showSerName val="0"/>
          <c:showPercent val="0"/>
          <c:showBubbleSize val="0"/>
        </c:dLbls>
        <c:gapWidth val="80"/>
        <c:axId val="673991800"/>
        <c:axId val="673992192"/>
      </c:barChart>
      <c:catAx>
        <c:axId val="673991800"/>
        <c:scaling>
          <c:orientation val="minMax"/>
        </c:scaling>
        <c:delete val="0"/>
        <c:axPos val="b"/>
        <c:numFmt formatCode="General" sourceLinked="0"/>
        <c:majorTickMark val="out"/>
        <c:minorTickMark val="none"/>
        <c:tickLblPos val="low"/>
        <c:crossAx val="673992192"/>
        <c:crosses val="autoZero"/>
        <c:auto val="1"/>
        <c:lblAlgn val="ctr"/>
        <c:lblOffset val="0"/>
        <c:noMultiLvlLbl val="0"/>
      </c:catAx>
      <c:valAx>
        <c:axId val="673992192"/>
        <c:scaling>
          <c:orientation val="minMax"/>
        </c:scaling>
        <c:delete val="0"/>
        <c:axPos val="l"/>
        <c:numFmt formatCode="0%" sourceLinked="0"/>
        <c:majorTickMark val="out"/>
        <c:minorTickMark val="none"/>
        <c:tickLblPos val="nextTo"/>
        <c:crossAx val="673991800"/>
        <c:crosses val="autoZero"/>
        <c:crossBetween val="between"/>
      </c:valAx>
    </c:plotArea>
    <c:legend>
      <c:legendPos val="t"/>
      <c:layout>
        <c:manualLayout>
          <c:xMode val="edge"/>
          <c:yMode val="edge"/>
          <c:x val="0.679235681073735"/>
          <c:y val="0.113279768725093"/>
          <c:w val="0.26609809824288599"/>
          <c:h val="7.1897818225386503E-2"/>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05080831408776E-2"/>
          <c:y val="0.14666666666666667"/>
          <c:w val="0.85334872979214782"/>
          <c:h val="0.68666666666666665"/>
        </c:manualLayout>
      </c:layout>
      <c:lineChart>
        <c:grouping val="standard"/>
        <c:varyColors val="0"/>
        <c:ser>
          <c:idx val="1"/>
          <c:order val="0"/>
          <c:tx>
            <c:strRef>
              <c:f>Sheet1!$B$1</c:f>
              <c:strCache>
                <c:ptCount val="1"/>
                <c:pt idx="0">
                  <c:v>Miles Driven (left axis)</c:v>
                </c:pt>
              </c:strCache>
            </c:strRef>
          </c:tx>
          <c:spPr>
            <a:ln w="36056">
              <a:solidFill>
                <a:schemeClr val="accent1"/>
              </a:solidFill>
              <a:prstDash val="solid"/>
            </a:ln>
          </c:spPr>
          <c:marker>
            <c:symbol val="square"/>
            <c:size val="4"/>
            <c:spPr>
              <a:solidFill>
                <a:schemeClr val="accent1"/>
              </a:solidFill>
              <a:ln>
                <a:solidFill>
                  <a:schemeClr val="accent1"/>
                </a:solidFill>
              </a:ln>
            </c:spPr>
          </c:marker>
          <c:cat>
            <c:strRef>
              <c:f>Sheet1!$A$2:$A$41</c:f>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f>Sheet1!$B$2:$B$41</c:f>
              <c:numCache>
                <c:formatCode>#,##0</c:formatCode>
                <c:ptCount val="40"/>
                <c:pt idx="0">
                  <c:v>3003</c:v>
                </c:pt>
                <c:pt idx="1">
                  <c:v>3003</c:v>
                </c:pt>
                <c:pt idx="2">
                  <c:v>3003</c:v>
                </c:pt>
                <c:pt idx="3">
                  <c:v>3014</c:v>
                </c:pt>
                <c:pt idx="4">
                  <c:v>3016</c:v>
                </c:pt>
                <c:pt idx="5">
                  <c:v>3024</c:v>
                </c:pt>
                <c:pt idx="6">
                  <c:v>3034</c:v>
                </c:pt>
                <c:pt idx="7">
                  <c:v>3031</c:v>
                </c:pt>
                <c:pt idx="8">
                  <c:v>3026</c:v>
                </c:pt>
                <c:pt idx="9">
                  <c:v>3011</c:v>
                </c:pt>
                <c:pt idx="10">
                  <c:v>2989</c:v>
                </c:pt>
                <c:pt idx="11">
                  <c:v>2976</c:v>
                </c:pt>
                <c:pt idx="12">
                  <c:v>2958</c:v>
                </c:pt>
                <c:pt idx="13">
                  <c:v>2955</c:v>
                </c:pt>
                <c:pt idx="14">
                  <c:v>2961</c:v>
                </c:pt>
                <c:pt idx="15">
                  <c:v>2956</c:v>
                </c:pt>
                <c:pt idx="16">
                  <c:v>2949</c:v>
                </c:pt>
                <c:pt idx="17">
                  <c:v>2952</c:v>
                </c:pt>
                <c:pt idx="18">
                  <c:v>2959</c:v>
                </c:pt>
                <c:pt idx="19">
                  <c:v>2967</c:v>
                </c:pt>
                <c:pt idx="20">
                  <c:v>2972</c:v>
                </c:pt>
                <c:pt idx="21">
                  <c:v>2964</c:v>
                </c:pt>
                <c:pt idx="22">
                  <c:v>2953</c:v>
                </c:pt>
                <c:pt idx="23">
                  <c:v>2951</c:v>
                </c:pt>
                <c:pt idx="24">
                  <c:v>2963</c:v>
                </c:pt>
                <c:pt idx="25">
                  <c:v>2971</c:v>
                </c:pt>
                <c:pt idx="26">
                  <c:v>2972</c:v>
                </c:pt>
                <c:pt idx="27">
                  <c:v>2970</c:v>
                </c:pt>
                <c:pt idx="28">
                  <c:v>2966</c:v>
                </c:pt>
                <c:pt idx="29">
                  <c:v>2971</c:v>
                </c:pt>
                <c:pt idx="30">
                  <c:v>2983</c:v>
                </c:pt>
                <c:pt idx="31">
                  <c:v>2989</c:v>
                </c:pt>
                <c:pt idx="32">
                  <c:v>2984</c:v>
                </c:pt>
                <c:pt idx="33">
                  <c:v>2996</c:v>
                </c:pt>
                <c:pt idx="34">
                  <c:v>3007</c:v>
                </c:pt>
                <c:pt idx="35">
                  <c:v>3027</c:v>
                </c:pt>
                <c:pt idx="36">
                  <c:v>3052</c:v>
                </c:pt>
                <c:pt idx="37">
                  <c:v>3078</c:v>
                </c:pt>
                <c:pt idx="38">
                  <c:v>3105</c:v>
                </c:pt>
                <c:pt idx="39">
                  <c:v>3130</c:v>
                </c:pt>
              </c:numCache>
            </c:numRef>
          </c:val>
          <c:smooth val="0"/>
          <c:extLst>
            <c:ext xmlns:c16="http://schemas.microsoft.com/office/drawing/2014/chart" uri="{C3380CC4-5D6E-409C-BE32-E72D297353CC}">
              <c16:uniqueId val="{00000000-537D-47ED-B78F-0744B16E7CF1}"/>
            </c:ext>
          </c:extLst>
        </c:ser>
        <c:dLbls>
          <c:showLegendKey val="0"/>
          <c:showVal val="0"/>
          <c:showCatName val="0"/>
          <c:showSerName val="0"/>
          <c:showPercent val="0"/>
          <c:showBubbleSize val="0"/>
        </c:dLbls>
        <c:marker val="1"/>
        <c:smooth val="0"/>
        <c:axId val="457278208"/>
        <c:axId val="457280168"/>
      </c:lineChart>
      <c:lineChart>
        <c:grouping val="standard"/>
        <c:varyColors val="0"/>
        <c:ser>
          <c:idx val="0"/>
          <c:order val="1"/>
          <c:tx>
            <c:strRef>
              <c:f>Sheet1!$C$1</c:f>
              <c:strCache>
                <c:ptCount val="1"/>
                <c:pt idx="0">
                  <c:v># Employed</c:v>
                </c:pt>
              </c:strCache>
            </c:strRef>
          </c:tx>
          <c:spPr>
            <a:ln w="36056">
              <a:solidFill>
                <a:srgbClr val="FF6600"/>
              </a:solidFill>
              <a:prstDash val="solid"/>
            </a:ln>
          </c:spPr>
          <c:marker>
            <c:symbol val="diamond"/>
            <c:size val="4"/>
            <c:spPr>
              <a:solidFill>
                <a:srgbClr val="FF6600"/>
              </a:solidFill>
              <a:ln>
                <a:solidFill>
                  <a:srgbClr val="FF6600"/>
                </a:solidFill>
                <a:prstDash val="solid"/>
              </a:ln>
            </c:spPr>
          </c:marker>
          <c:cat>
            <c:strRef>
              <c:f>Sheet1!$A$2:$A$41</c:f>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f>Sheet1!$C$2:$C$41</c:f>
              <c:numCache>
                <c:formatCode>_(* #,##0.0_);_(* \(#,##0.0\);_(* "-"??_);_(@_)</c:formatCode>
                <c:ptCount val="40"/>
                <c:pt idx="0">
                  <c:v>143.4</c:v>
                </c:pt>
                <c:pt idx="1">
                  <c:v>144.1</c:v>
                </c:pt>
                <c:pt idx="2">
                  <c:v>144.5</c:v>
                </c:pt>
                <c:pt idx="3">
                  <c:v>145.6</c:v>
                </c:pt>
                <c:pt idx="4">
                  <c:v>146.1</c:v>
                </c:pt>
                <c:pt idx="5">
                  <c:v>145.9</c:v>
                </c:pt>
                <c:pt idx="6">
                  <c:v>145.9</c:v>
                </c:pt>
                <c:pt idx="7">
                  <c:v>146.30000000000001</c:v>
                </c:pt>
                <c:pt idx="8">
                  <c:v>146.19999999999999</c:v>
                </c:pt>
                <c:pt idx="9">
                  <c:v>145.9</c:v>
                </c:pt>
                <c:pt idx="10">
                  <c:v>145.19999999999999</c:v>
                </c:pt>
                <c:pt idx="11">
                  <c:v>144.1</c:v>
                </c:pt>
                <c:pt idx="12">
                  <c:v>141.5</c:v>
                </c:pt>
                <c:pt idx="13">
                  <c:v>140.30000000000001</c:v>
                </c:pt>
                <c:pt idx="14">
                  <c:v>139.4</c:v>
                </c:pt>
                <c:pt idx="15">
                  <c:v>138.4</c:v>
                </c:pt>
                <c:pt idx="16">
                  <c:v>138.6</c:v>
                </c:pt>
                <c:pt idx="17">
                  <c:v>139.19999999999999</c:v>
                </c:pt>
                <c:pt idx="18">
                  <c:v>139.30000000000001</c:v>
                </c:pt>
                <c:pt idx="19">
                  <c:v>139.19999999999999</c:v>
                </c:pt>
                <c:pt idx="20">
                  <c:v>139.4</c:v>
                </c:pt>
                <c:pt idx="21">
                  <c:v>139.5</c:v>
                </c:pt>
                <c:pt idx="22">
                  <c:v>139.9</c:v>
                </c:pt>
                <c:pt idx="23">
                  <c:v>140.69999999999999</c:v>
                </c:pt>
                <c:pt idx="24">
                  <c:v>141.80000000000001</c:v>
                </c:pt>
                <c:pt idx="25">
                  <c:v>142.19999999999999</c:v>
                </c:pt>
                <c:pt idx="26">
                  <c:v>142.5</c:v>
                </c:pt>
                <c:pt idx="27">
                  <c:v>143.30000000000001</c:v>
                </c:pt>
                <c:pt idx="28">
                  <c:v>143.30000000000001</c:v>
                </c:pt>
                <c:pt idx="29">
                  <c:v>143.80000000000001</c:v>
                </c:pt>
                <c:pt idx="30">
                  <c:v>144.30000000000001</c:v>
                </c:pt>
                <c:pt idx="31">
                  <c:v>144.30000000000001</c:v>
                </c:pt>
                <c:pt idx="32">
                  <c:v>145.30000000000001</c:v>
                </c:pt>
                <c:pt idx="33">
                  <c:v>145.9</c:v>
                </c:pt>
                <c:pt idx="34">
                  <c:v>146.6</c:v>
                </c:pt>
                <c:pt idx="35">
                  <c:v>147.4</c:v>
                </c:pt>
                <c:pt idx="36">
                  <c:v>148.19999999999999</c:v>
                </c:pt>
                <c:pt idx="37">
                  <c:v>148.69999999999999</c:v>
                </c:pt>
                <c:pt idx="38">
                  <c:v>149</c:v>
                </c:pt>
                <c:pt idx="39">
                  <c:v>149.9</c:v>
                </c:pt>
              </c:numCache>
            </c:numRef>
          </c:val>
          <c:smooth val="0"/>
          <c:extLst>
            <c:ext xmlns:c16="http://schemas.microsoft.com/office/drawing/2014/chart" uri="{C3380CC4-5D6E-409C-BE32-E72D297353CC}">
              <c16:uniqueId val="{00000001-537D-47ED-B78F-0744B16E7CF1}"/>
            </c:ext>
          </c:extLst>
        </c:ser>
        <c:dLbls>
          <c:showLegendKey val="0"/>
          <c:showVal val="0"/>
          <c:showCatName val="0"/>
          <c:showSerName val="0"/>
          <c:showPercent val="0"/>
          <c:showBubbleSize val="0"/>
        </c:dLbls>
        <c:marker val="1"/>
        <c:smooth val="0"/>
        <c:axId val="457280560"/>
        <c:axId val="457280952"/>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 Employed</c:v>
                      </c:pt>
                    </c:strCache>
                  </c:strRef>
                </c:tx>
                <c:cat>
                  <c:strRef>
                    <c:extLst>
                      <c:ext uri="{02D57815-91ED-43cb-92C2-25804820EDAC}">
                        <c15:formulaRef>
                          <c15:sqref>Sheet1!$A$2:$A$41</c15:sqref>
                        </c15:formulaRef>
                      </c:ext>
                    </c:extLst>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extLst>
                      <c:ext uri="{02D57815-91ED-43cb-92C2-25804820EDAC}">
                        <c15:formulaRef>
                          <c15:sqref>Sheet1!$D$2:$D$41</c15:sqref>
                        </c15:formulaRef>
                      </c:ext>
                    </c:extLst>
                    <c:numCache>
                      <c:formatCode>General</c:formatCode>
                      <c:ptCount val="40"/>
                      <c:pt idx="0">
                        <c:v>143.4</c:v>
                      </c:pt>
                      <c:pt idx="1">
                        <c:v>144.1</c:v>
                      </c:pt>
                      <c:pt idx="2">
                        <c:v>144.5</c:v>
                      </c:pt>
                      <c:pt idx="3">
                        <c:v>145.6</c:v>
                      </c:pt>
                      <c:pt idx="4">
                        <c:v>146.1</c:v>
                      </c:pt>
                      <c:pt idx="5">
                        <c:v>145.9</c:v>
                      </c:pt>
                      <c:pt idx="6">
                        <c:v>145.9</c:v>
                      </c:pt>
                      <c:pt idx="7">
                        <c:v>146.30000000000001</c:v>
                      </c:pt>
                      <c:pt idx="8">
                        <c:v>146.19999999999999</c:v>
                      </c:pt>
                      <c:pt idx="9">
                        <c:v>145.9</c:v>
                      </c:pt>
                      <c:pt idx="10">
                        <c:v>145.19999999999999</c:v>
                      </c:pt>
                      <c:pt idx="11">
                        <c:v>144.1</c:v>
                      </c:pt>
                      <c:pt idx="12">
                        <c:v>141.5</c:v>
                      </c:pt>
                      <c:pt idx="13">
                        <c:v>140.30000000000001</c:v>
                      </c:pt>
                      <c:pt idx="14">
                        <c:v>139.4</c:v>
                      </c:pt>
                      <c:pt idx="15">
                        <c:v>138.4</c:v>
                      </c:pt>
                      <c:pt idx="16">
                        <c:v>138.6</c:v>
                      </c:pt>
                      <c:pt idx="17">
                        <c:v>139.19999999999999</c:v>
                      </c:pt>
                      <c:pt idx="18">
                        <c:v>139.30000000000001</c:v>
                      </c:pt>
                      <c:pt idx="19">
                        <c:v>139.19999999999999</c:v>
                      </c:pt>
                      <c:pt idx="20">
                        <c:v>139.4</c:v>
                      </c:pt>
                      <c:pt idx="21">
                        <c:v>139.5</c:v>
                      </c:pt>
                      <c:pt idx="22">
                        <c:v>139.9</c:v>
                      </c:pt>
                      <c:pt idx="23">
                        <c:v>140.69999999999999</c:v>
                      </c:pt>
                      <c:pt idx="24">
                        <c:v>141.80000000000001</c:v>
                      </c:pt>
                      <c:pt idx="25">
                        <c:v>142.19999999999999</c:v>
                      </c:pt>
                      <c:pt idx="26">
                        <c:v>142.5</c:v>
                      </c:pt>
                      <c:pt idx="27">
                        <c:v>143.30000000000001</c:v>
                      </c:pt>
                      <c:pt idx="28">
                        <c:v>143.30000000000001</c:v>
                      </c:pt>
                      <c:pt idx="29">
                        <c:v>143.80000000000001</c:v>
                      </c:pt>
                      <c:pt idx="30">
                        <c:v>144.30000000000001</c:v>
                      </c:pt>
                      <c:pt idx="31">
                        <c:v>144.30000000000001</c:v>
                      </c:pt>
                      <c:pt idx="32">
                        <c:v>145.30000000000001</c:v>
                      </c:pt>
                      <c:pt idx="33">
                        <c:v>145.9</c:v>
                      </c:pt>
                      <c:pt idx="34">
                        <c:v>146.6</c:v>
                      </c:pt>
                      <c:pt idx="35">
                        <c:v>147.4</c:v>
                      </c:pt>
                      <c:pt idx="36">
                        <c:v>148.19999999999999</c:v>
                      </c:pt>
                      <c:pt idx="37">
                        <c:v>148.69999999999999</c:v>
                      </c:pt>
                      <c:pt idx="38">
                        <c:v>149</c:v>
                      </c:pt>
                      <c:pt idx="39">
                        <c:v>149.9</c:v>
                      </c:pt>
                    </c:numCache>
                  </c:numRef>
                </c:val>
                <c:smooth val="0"/>
                <c:extLst>
                  <c:ext xmlns:c16="http://schemas.microsoft.com/office/drawing/2014/chart" uri="{C3380CC4-5D6E-409C-BE32-E72D297353CC}">
                    <c16:uniqueId val="{00000002-537D-47ED-B78F-0744B16E7CF1}"/>
                  </c:ext>
                </c:extLst>
              </c15:ser>
            </c15:filteredLineSeries>
          </c:ext>
        </c:extLst>
      </c:lineChart>
      <c:catAx>
        <c:axId val="457278208"/>
        <c:scaling>
          <c:orientation val="minMax"/>
        </c:scaling>
        <c:delete val="0"/>
        <c:axPos val="b"/>
        <c:numFmt formatCode="General" sourceLinked="1"/>
        <c:majorTickMark val="cross"/>
        <c:minorTickMark val="none"/>
        <c:tickLblPos val="nextTo"/>
        <c:spPr>
          <a:ln w="3005">
            <a:solidFill>
              <a:schemeClr val="tx1"/>
            </a:solidFill>
            <a:prstDash val="solid"/>
          </a:ln>
        </c:spPr>
        <c:txPr>
          <a:bodyPr rot="-5400000" vert="horz"/>
          <a:lstStyle/>
          <a:p>
            <a:pPr algn="ctr">
              <a:defRPr lang="en-US" sz="1514" b="0" i="0" u="none" strike="noStrike" kern="1200" baseline="0">
                <a:solidFill>
                  <a:schemeClr val="tx1"/>
                </a:solidFill>
                <a:latin typeface="Arial" panose="020B0604020202020204" pitchFamily="34" charset="0"/>
                <a:ea typeface="Calibri"/>
                <a:cs typeface="Arial" panose="020B0604020202020204" pitchFamily="34" charset="0"/>
              </a:defRPr>
            </a:pPr>
            <a:endParaRPr lang="en-US"/>
          </a:p>
        </c:txPr>
        <c:crossAx val="457280168"/>
        <c:crossesAt val="0"/>
        <c:auto val="0"/>
        <c:lblAlgn val="ctr"/>
        <c:lblOffset val="100"/>
        <c:tickLblSkip val="2"/>
        <c:tickMarkSkip val="1"/>
        <c:noMultiLvlLbl val="0"/>
      </c:catAx>
      <c:valAx>
        <c:axId val="457280168"/>
        <c:scaling>
          <c:orientation val="minMax"/>
        </c:scaling>
        <c:delete val="0"/>
        <c:axPos val="l"/>
        <c:numFmt formatCode="0" sourceLinked="0"/>
        <c:majorTickMark val="cross"/>
        <c:minorTickMark val="none"/>
        <c:tickLblPos val="nextTo"/>
        <c:spPr>
          <a:ln w="3005">
            <a:solidFill>
              <a:schemeClr val="tx1"/>
            </a:solidFill>
            <a:prstDash val="solid"/>
          </a:ln>
        </c:spPr>
        <c:txPr>
          <a:bodyPr rot="0" vert="horz"/>
          <a:lstStyle/>
          <a:p>
            <a:pPr>
              <a:defRPr sz="1514"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457278208"/>
        <c:crosses val="autoZero"/>
        <c:crossBetween val="between"/>
        <c:minorUnit val="1"/>
      </c:valAx>
      <c:catAx>
        <c:axId val="457280560"/>
        <c:scaling>
          <c:orientation val="minMax"/>
        </c:scaling>
        <c:delete val="1"/>
        <c:axPos val="b"/>
        <c:numFmt formatCode="General" sourceLinked="1"/>
        <c:majorTickMark val="out"/>
        <c:minorTickMark val="none"/>
        <c:tickLblPos val="nextTo"/>
        <c:crossAx val="457280952"/>
        <c:crossesAt val="5.5"/>
        <c:auto val="0"/>
        <c:lblAlgn val="ctr"/>
        <c:lblOffset val="100"/>
        <c:noMultiLvlLbl val="0"/>
      </c:catAx>
      <c:valAx>
        <c:axId val="457280952"/>
        <c:scaling>
          <c:orientation val="minMax"/>
        </c:scaling>
        <c:delete val="0"/>
        <c:axPos val="r"/>
        <c:numFmt formatCode="#,##0" sourceLinked="0"/>
        <c:majorTickMark val="cross"/>
        <c:minorTickMark val="none"/>
        <c:tickLblPos val="nextTo"/>
        <c:spPr>
          <a:ln w="3005">
            <a:solidFill>
              <a:schemeClr val="tx1"/>
            </a:solidFill>
            <a:prstDash val="solid"/>
          </a:ln>
        </c:spPr>
        <c:txPr>
          <a:bodyPr rot="0" vert="horz"/>
          <a:lstStyle/>
          <a:p>
            <a:pPr>
              <a:defRPr sz="1560" b="0" i="0" u="none" strike="noStrike" baseline="0">
                <a:solidFill>
                  <a:srgbClr val="FF6600"/>
                </a:solidFill>
                <a:latin typeface="Arial" panose="020B0604020202020204" pitchFamily="34" charset="0"/>
                <a:ea typeface="Calibri"/>
                <a:cs typeface="Arial" panose="020B0604020202020204" pitchFamily="34" charset="0"/>
              </a:defRPr>
            </a:pPr>
            <a:endParaRPr lang="en-US"/>
          </a:p>
        </c:txPr>
        <c:crossAx val="457280560"/>
        <c:crosses val="max"/>
        <c:crossBetween val="between"/>
      </c:valAx>
      <c:spPr>
        <a:solidFill>
          <a:srgbClr val="FFFFFF"/>
        </a:solidFill>
        <a:ln w="24038">
          <a:noFill/>
        </a:ln>
      </c:spPr>
    </c:plotArea>
    <c:legend>
      <c:legendPos val="t"/>
      <c:layout>
        <c:manualLayout>
          <c:xMode val="edge"/>
          <c:yMode val="edge"/>
          <c:x val="0.18822170900692842"/>
          <c:y val="6.6666666666666671E-3"/>
          <c:w val="0.47842686466635664"/>
          <c:h val="5.7084591523606995E-2"/>
        </c:manualLayout>
      </c:layout>
      <c:overlay val="0"/>
      <c:spPr>
        <a:solidFill>
          <a:schemeClr val="bg1"/>
        </a:solidFill>
        <a:ln w="3005">
          <a:solidFill>
            <a:schemeClr val="tx1"/>
          </a:solidFill>
          <a:prstDash val="solid"/>
        </a:ln>
      </c:spPr>
      <c:txPr>
        <a:bodyPr/>
        <a:lstStyle/>
        <a:p>
          <a:pPr>
            <a:defRPr sz="1216" b="1" i="0" u="none" strike="noStrike" baseline="0">
              <a:solidFill>
                <a:schemeClr val="tx1"/>
              </a:solidFill>
              <a:latin typeface="Arial" panose="020B0604020202020204" pitchFamily="34" charset="0"/>
              <a:ea typeface="Calibri"/>
              <a:cs typeface="Arial" panose="020B0604020202020204" pitchFamily="34" charset="0"/>
            </a:defRPr>
          </a:pPr>
          <a:endParaRPr lang="en-US"/>
        </a:p>
      </c:txPr>
    </c:legend>
    <c:plotVisOnly val="1"/>
    <c:dispBlanksAs val="gap"/>
    <c:showDLblsOverMax val="0"/>
  </c:chart>
  <c:spPr>
    <a:noFill/>
    <a:ln>
      <a:noFill/>
    </a:ln>
  </c:spPr>
  <c:txPr>
    <a:bodyPr/>
    <a:lstStyle/>
    <a:p>
      <a:pPr>
        <a:defRPr sz="757" b="1" i="0" u="none" strike="noStrike" baseline="0">
          <a:solidFill>
            <a:schemeClr val="tx1"/>
          </a:solidFill>
          <a:latin typeface="Calibri"/>
          <a:ea typeface="Calibri"/>
          <a:cs typeface="Calibri"/>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Private Carriers ($ B)</c:v>
                </c:pt>
              </c:strCache>
            </c:strRef>
          </c:tx>
          <c:spPr>
            <a:solidFill>
              <a:srgbClr val="225A7A"/>
            </a:solidFill>
          </c:spPr>
          <c:invertIfNegative val="0"/>
          <c:dPt>
            <c:idx val="19"/>
            <c:invertIfNegative val="0"/>
            <c:bubble3D val="0"/>
            <c:spPr>
              <a:solidFill>
                <a:srgbClr val="225A7A"/>
              </a:solidFill>
              <a:ln>
                <a:solidFill>
                  <a:srgbClr val="3E7BB8"/>
                </a:solidFill>
              </a:ln>
            </c:spPr>
            <c:extLst>
              <c:ext xmlns:c16="http://schemas.microsoft.com/office/drawing/2014/chart" uri="{C3380CC4-5D6E-409C-BE32-E72D297353CC}">
                <c16:uniqueId val="{00000001-D81F-4561-98D6-3BF11A7FA4F9}"/>
              </c:ext>
            </c:extLst>
          </c:dPt>
          <c:dPt>
            <c:idx val="21"/>
            <c:invertIfNegative val="0"/>
            <c:bubble3D val="0"/>
            <c:extLst>
              <c:ext xmlns:c16="http://schemas.microsoft.com/office/drawing/2014/chart" uri="{C3380CC4-5D6E-409C-BE32-E72D297353CC}">
                <c16:uniqueId val="{00000002-D81F-4561-98D6-3BF11A7FA4F9}"/>
              </c:ext>
            </c:extLst>
          </c:dPt>
          <c:dPt>
            <c:idx val="22"/>
            <c:invertIfNegative val="0"/>
            <c:bubble3D val="0"/>
            <c:extLst>
              <c:ext xmlns:c16="http://schemas.microsoft.com/office/drawing/2014/chart" uri="{C3380CC4-5D6E-409C-BE32-E72D297353CC}">
                <c16:uniqueId val="{00000003-D81F-4561-98D6-3BF11A7FA4F9}"/>
              </c:ext>
            </c:extLst>
          </c:dPt>
          <c:dPt>
            <c:idx val="23"/>
            <c:invertIfNegative val="0"/>
            <c:bubble3D val="0"/>
            <c:extLst>
              <c:ext xmlns:c16="http://schemas.microsoft.com/office/drawing/2014/chart" uri="{C3380CC4-5D6E-409C-BE32-E72D297353CC}">
                <c16:uniqueId val="{00000004-D81F-4561-98D6-3BF11A7FA4F9}"/>
              </c:ext>
            </c:extLst>
          </c:dPt>
          <c:dPt>
            <c:idx val="24"/>
            <c:invertIfNegative val="0"/>
            <c:bubble3D val="0"/>
            <c:extLst>
              <c:ext xmlns:c16="http://schemas.microsoft.com/office/drawing/2014/chart" uri="{C3380CC4-5D6E-409C-BE32-E72D297353CC}">
                <c16:uniqueId val="{00000005-D81F-4561-98D6-3BF11A7FA4F9}"/>
              </c:ext>
            </c:extLst>
          </c:dPt>
          <c:dPt>
            <c:idx val="25"/>
            <c:invertIfNegative val="0"/>
            <c:bubble3D val="0"/>
            <c:spPr>
              <a:solidFill>
                <a:srgbClr val="3691C4"/>
              </a:solidFill>
            </c:spPr>
            <c:extLst>
              <c:ext xmlns:c16="http://schemas.microsoft.com/office/drawing/2014/chart" uri="{C3380CC4-5D6E-409C-BE32-E72D297353CC}">
                <c16:uniqueId val="{00000007-D81F-4561-98D6-3BF11A7FA4F9}"/>
              </c:ext>
            </c:extLst>
          </c:dPt>
          <c:dLbls>
            <c:numFmt formatCode="#,##0.0" sourceLinked="0"/>
            <c:spPr>
              <a:noFill/>
              <a:ln>
                <a:noFill/>
              </a:ln>
              <a:effectLst/>
            </c:spPr>
            <c:txPr>
              <a:bodyPr rot="0" vert="horz"/>
              <a:lstStyle/>
              <a:p>
                <a:pPr>
                  <a:defRPr sz="1094" b="1" i="0" baseline="0">
                    <a:solidFill>
                      <a:schemeClr val="bg1"/>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Sheet1!$A$2:$A$27</c:f>
              <c:strCache>
                <c:ptCount val="26"/>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15p</c:v>
                </c:pt>
              </c:strCache>
            </c:strRef>
          </c:cat>
          <c:val>
            <c:numRef>
              <c:f>Sheet1!$B$2:$B$27</c:f>
              <c:numCache>
                <c:formatCode>0.000</c:formatCode>
                <c:ptCount val="26"/>
                <c:pt idx="0">
                  <c:v>30.996355121000001</c:v>
                </c:pt>
                <c:pt idx="1">
                  <c:v>31.316294560999999</c:v>
                </c:pt>
                <c:pt idx="2">
                  <c:v>29.753761604000001</c:v>
                </c:pt>
                <c:pt idx="3">
                  <c:v>30.505050416</c:v>
                </c:pt>
                <c:pt idx="4">
                  <c:v>29.077386128000001</c:v>
                </c:pt>
                <c:pt idx="5">
                  <c:v>26.321967000000001</c:v>
                </c:pt>
                <c:pt idx="6">
                  <c:v>25.202254229000001</c:v>
                </c:pt>
                <c:pt idx="7">
                  <c:v>24.183790124000001</c:v>
                </c:pt>
                <c:pt idx="8">
                  <c:v>23.294640043000001</c:v>
                </c:pt>
                <c:pt idx="9">
                  <c:v>22.304646870999999</c:v>
                </c:pt>
                <c:pt idx="10">
                  <c:v>24.956931406999999</c:v>
                </c:pt>
                <c:pt idx="11">
                  <c:v>26.133928442000002</c:v>
                </c:pt>
                <c:pt idx="12">
                  <c:v>29.249614615000002</c:v>
                </c:pt>
                <c:pt idx="13">
                  <c:v>31.117596655999996</c:v>
                </c:pt>
                <c:pt idx="14">
                  <c:v>34.662006891000004</c:v>
                </c:pt>
                <c:pt idx="15">
                  <c:v>37.784561175999997</c:v>
                </c:pt>
                <c:pt idx="16">
                  <c:v>38.611554639999994</c:v>
                </c:pt>
                <c:pt idx="17">
                  <c:v>37.587669666999993</c:v>
                </c:pt>
                <c:pt idx="18">
                  <c:v>33.755330207999997</c:v>
                </c:pt>
                <c:pt idx="19">
                  <c:v>30.3</c:v>
                </c:pt>
                <c:pt idx="20">
                  <c:v>29.9</c:v>
                </c:pt>
                <c:pt idx="21">
                  <c:v>32.299999999999997</c:v>
                </c:pt>
                <c:pt idx="22">
                  <c:v>35.1</c:v>
                </c:pt>
                <c:pt idx="23">
                  <c:v>36.9</c:v>
                </c:pt>
                <c:pt idx="24">
                  <c:v>38.5</c:v>
                </c:pt>
                <c:pt idx="25">
                  <c:v>39.700000000000003</c:v>
                </c:pt>
              </c:numCache>
            </c:numRef>
          </c:val>
          <c:extLst>
            <c:ext xmlns:c16="http://schemas.microsoft.com/office/drawing/2014/chart" uri="{C3380CC4-5D6E-409C-BE32-E72D297353CC}">
              <c16:uniqueId val="{00000008-D81F-4561-98D6-3BF11A7FA4F9}"/>
            </c:ext>
          </c:extLst>
        </c:ser>
        <c:ser>
          <c:idx val="2"/>
          <c:order val="1"/>
          <c:tx>
            <c:strRef>
              <c:f>Sheet1!$C$1</c:f>
              <c:strCache>
                <c:ptCount val="1"/>
                <c:pt idx="0">
                  <c:v>State Funds ($ B)</c:v>
                </c:pt>
              </c:strCache>
            </c:strRef>
          </c:tx>
          <c:spPr>
            <a:solidFill>
              <a:schemeClr val="accent2">
                <a:lumMod val="75000"/>
              </a:schemeClr>
            </a:solidFill>
          </c:spPr>
          <c:invertIfNegative val="0"/>
          <c:dPt>
            <c:idx val="19"/>
            <c:invertIfNegative val="0"/>
            <c:bubble3D val="0"/>
            <c:spPr>
              <a:solidFill>
                <a:schemeClr val="accent2">
                  <a:lumMod val="75000"/>
                </a:schemeClr>
              </a:solidFill>
              <a:ln>
                <a:solidFill>
                  <a:schemeClr val="accent2"/>
                </a:solidFill>
              </a:ln>
            </c:spPr>
            <c:extLst>
              <c:ext xmlns:c16="http://schemas.microsoft.com/office/drawing/2014/chart" uri="{C3380CC4-5D6E-409C-BE32-E72D297353CC}">
                <c16:uniqueId val="{0000000A-D81F-4561-98D6-3BF11A7FA4F9}"/>
              </c:ext>
            </c:extLst>
          </c:dPt>
          <c:dPt>
            <c:idx val="22"/>
            <c:invertIfNegative val="0"/>
            <c:bubble3D val="0"/>
            <c:extLst>
              <c:ext xmlns:c16="http://schemas.microsoft.com/office/drawing/2014/chart" uri="{C3380CC4-5D6E-409C-BE32-E72D297353CC}">
                <c16:uniqueId val="{0000000B-D81F-4561-98D6-3BF11A7FA4F9}"/>
              </c:ext>
            </c:extLst>
          </c:dPt>
          <c:dPt>
            <c:idx val="23"/>
            <c:invertIfNegative val="0"/>
            <c:bubble3D val="0"/>
            <c:extLst>
              <c:ext xmlns:c16="http://schemas.microsoft.com/office/drawing/2014/chart" uri="{C3380CC4-5D6E-409C-BE32-E72D297353CC}">
                <c16:uniqueId val="{0000000C-D81F-4561-98D6-3BF11A7FA4F9}"/>
              </c:ext>
            </c:extLst>
          </c:dPt>
          <c:dPt>
            <c:idx val="24"/>
            <c:invertIfNegative val="0"/>
            <c:bubble3D val="0"/>
            <c:extLst>
              <c:ext xmlns:c16="http://schemas.microsoft.com/office/drawing/2014/chart" uri="{C3380CC4-5D6E-409C-BE32-E72D297353CC}">
                <c16:uniqueId val="{0000000D-D81F-4561-98D6-3BF11A7FA4F9}"/>
              </c:ext>
            </c:extLst>
          </c:dPt>
          <c:dPt>
            <c:idx val="25"/>
            <c:invertIfNegative val="0"/>
            <c:bubble3D val="0"/>
            <c:spPr>
              <a:solidFill>
                <a:schemeClr val="accent2">
                  <a:lumMod val="60000"/>
                  <a:lumOff val="40000"/>
                </a:schemeClr>
              </a:solidFill>
            </c:spPr>
            <c:extLst>
              <c:ext xmlns:c16="http://schemas.microsoft.com/office/drawing/2014/chart" uri="{C3380CC4-5D6E-409C-BE32-E72D297353CC}">
                <c16:uniqueId val="{0000000F-D81F-4561-98D6-3BF11A7FA4F9}"/>
              </c:ext>
            </c:extLst>
          </c:dPt>
          <c:cat>
            <c:strRef>
              <c:f>Sheet1!$A$2:$A$27</c:f>
              <c:strCache>
                <c:ptCount val="26"/>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15p</c:v>
                </c:pt>
              </c:strCache>
            </c:strRef>
          </c:cat>
          <c:val>
            <c:numRef>
              <c:f>Sheet1!$C$2:$C$27</c:f>
              <c:numCache>
                <c:formatCode>0.000</c:formatCode>
                <c:ptCount val="26"/>
                <c:pt idx="0">
                  <c:v>4.3</c:v>
                </c:pt>
                <c:pt idx="1">
                  <c:v>4.4000000000000004</c:v>
                </c:pt>
                <c:pt idx="2">
                  <c:v>4.5</c:v>
                </c:pt>
                <c:pt idx="3">
                  <c:v>4.9000000000000004</c:v>
                </c:pt>
                <c:pt idx="4">
                  <c:v>4.5</c:v>
                </c:pt>
                <c:pt idx="5">
                  <c:v>3.8</c:v>
                </c:pt>
                <c:pt idx="6">
                  <c:v>3.3</c:v>
                </c:pt>
                <c:pt idx="7">
                  <c:v>2.6816056490000002</c:v>
                </c:pt>
                <c:pt idx="8">
                  <c:v>2.644896573</c:v>
                </c:pt>
                <c:pt idx="9">
                  <c:v>2.702384602</c:v>
                </c:pt>
                <c:pt idx="10">
                  <c:v>3.6824865689999999</c:v>
                </c:pt>
                <c:pt idx="11">
                  <c:v>6.0117218489999997</c:v>
                </c:pt>
                <c:pt idx="12">
                  <c:v>8.4210921709999997</c:v>
                </c:pt>
                <c:pt idx="13">
                  <c:v>11.156217815</c:v>
                </c:pt>
                <c:pt idx="14">
                  <c:v>11.819045130999999</c:v>
                </c:pt>
                <c:pt idx="15">
                  <c:v>10.065</c:v>
                </c:pt>
                <c:pt idx="16">
                  <c:v>7.8433660380000001</c:v>
                </c:pt>
                <c:pt idx="17">
                  <c:v>6.7283254809999997</c:v>
                </c:pt>
                <c:pt idx="18">
                  <c:v>5.5453181000000002</c:v>
                </c:pt>
                <c:pt idx="19">
                  <c:v>4.3</c:v>
                </c:pt>
                <c:pt idx="20">
                  <c:v>3.9</c:v>
                </c:pt>
                <c:pt idx="21">
                  <c:v>4.0999999999999996</c:v>
                </c:pt>
                <c:pt idx="22">
                  <c:v>4.4000000000000004</c:v>
                </c:pt>
                <c:pt idx="23">
                  <c:v>4.9000000000000004</c:v>
                </c:pt>
                <c:pt idx="24">
                  <c:v>5.7</c:v>
                </c:pt>
                <c:pt idx="25">
                  <c:v>5.8</c:v>
                </c:pt>
              </c:numCache>
            </c:numRef>
          </c:val>
          <c:extLst>
            <c:ext xmlns:c16="http://schemas.microsoft.com/office/drawing/2014/chart" uri="{C3380CC4-5D6E-409C-BE32-E72D297353CC}">
              <c16:uniqueId val="{00000010-D81F-4561-98D6-3BF11A7FA4F9}"/>
            </c:ext>
          </c:extLst>
        </c:ser>
        <c:dLbls>
          <c:showLegendKey val="0"/>
          <c:showVal val="0"/>
          <c:showCatName val="0"/>
          <c:showSerName val="0"/>
          <c:showPercent val="0"/>
          <c:showBubbleSize val="0"/>
        </c:dLbls>
        <c:gapWidth val="20"/>
        <c:overlap val="100"/>
        <c:axId val="712470448"/>
        <c:axId val="712468880"/>
      </c:barChart>
      <c:lineChart>
        <c:grouping val="standard"/>
        <c:varyColors val="0"/>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1-D81F-4561-98D6-3BF11A7FA4F9}"/>
                </c:ext>
              </c:extLst>
            </c:dLbl>
            <c:numFmt formatCode="#,##0.0" sourceLinked="0"/>
            <c:spPr>
              <a:noFill/>
              <a:ln>
                <a:noFill/>
              </a:ln>
              <a:effectLst/>
            </c:spPr>
            <c:txPr>
              <a:bodyPr/>
              <a:lstStyle/>
              <a:p>
                <a:pPr>
                  <a:defRPr sz="12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Sheet1!$A$2:$A$27</c:f>
              <c:strCache>
                <c:ptCount val="26"/>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15p</c:v>
                </c:pt>
              </c:strCache>
            </c:strRef>
          </c:cat>
          <c:val>
            <c:numRef>
              <c:f>Sheet1!$D$2:$D$27</c:f>
              <c:numCache>
                <c:formatCode>0.000</c:formatCode>
                <c:ptCount val="26"/>
                <c:pt idx="0">
                  <c:v>35.299999999999997</c:v>
                </c:pt>
                <c:pt idx="1">
                  <c:v>35.700000000000003</c:v>
                </c:pt>
                <c:pt idx="2">
                  <c:v>34.299999999999997</c:v>
                </c:pt>
                <c:pt idx="3">
                  <c:v>35.4</c:v>
                </c:pt>
                <c:pt idx="4">
                  <c:v>33.6</c:v>
                </c:pt>
                <c:pt idx="5">
                  <c:v>30.1</c:v>
                </c:pt>
                <c:pt idx="6">
                  <c:v>28.5</c:v>
                </c:pt>
                <c:pt idx="7">
                  <c:v>26.865395773000003</c:v>
                </c:pt>
                <c:pt idx="8">
                  <c:v>25.939536616000002</c:v>
                </c:pt>
                <c:pt idx="9">
                  <c:v>25.007031472999998</c:v>
                </c:pt>
                <c:pt idx="10">
                  <c:v>28.639417975999997</c:v>
                </c:pt>
                <c:pt idx="11">
                  <c:v>32.145650291000003</c:v>
                </c:pt>
                <c:pt idx="12">
                  <c:v>37.670706786000004</c:v>
                </c:pt>
                <c:pt idx="13">
                  <c:v>42.273814470999994</c:v>
                </c:pt>
                <c:pt idx="14">
                  <c:v>46.481052022</c:v>
                </c:pt>
                <c:pt idx="15">
                  <c:v>47.849561175999995</c:v>
                </c:pt>
                <c:pt idx="16">
                  <c:v>46.454920677999993</c:v>
                </c:pt>
                <c:pt idx="17">
                  <c:v>44.315995147999992</c:v>
                </c:pt>
                <c:pt idx="18">
                  <c:v>39.300648308</c:v>
                </c:pt>
                <c:pt idx="19">
                  <c:v>34.6</c:v>
                </c:pt>
                <c:pt idx="20">
                  <c:v>33.799999999999997</c:v>
                </c:pt>
                <c:pt idx="21">
                  <c:v>36.4</c:v>
                </c:pt>
                <c:pt idx="22">
                  <c:v>39.5</c:v>
                </c:pt>
                <c:pt idx="23">
                  <c:v>41.8</c:v>
                </c:pt>
                <c:pt idx="24">
                  <c:v>44.2</c:v>
                </c:pt>
                <c:pt idx="25">
                  <c:v>45.5</c:v>
                </c:pt>
              </c:numCache>
            </c:numRef>
          </c:val>
          <c:smooth val="0"/>
          <c:extLst>
            <c:ext xmlns:c16="http://schemas.microsoft.com/office/drawing/2014/chart" uri="{C3380CC4-5D6E-409C-BE32-E72D297353CC}">
              <c16:uniqueId val="{00000012-D81F-4561-98D6-3BF11A7FA4F9}"/>
            </c:ext>
          </c:extLst>
        </c:ser>
        <c:ser>
          <c:idx val="1"/>
          <c:order val="3"/>
          <c:tx>
            <c:strRef>
              <c:f>Sheet1!$E$1</c:f>
              <c:strCache>
                <c:ptCount val="1"/>
                <c:pt idx="0">
                  <c:v>AVG</c:v>
                </c:pt>
              </c:strCache>
            </c:strRef>
          </c:tx>
          <c:spPr>
            <a:ln w="28024">
              <a:noFill/>
            </a:ln>
          </c:spPr>
          <c:marker>
            <c:symbol val="none"/>
          </c:marker>
          <c:cat>
            <c:strRef>
              <c:f>Sheet1!$A$2:$A$27</c:f>
              <c:strCache>
                <c:ptCount val="26"/>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15p</c:v>
                </c:pt>
              </c:strCache>
            </c:strRef>
          </c:cat>
          <c:val>
            <c:numRef>
              <c:f>Sheet1!$E$2:$E$27</c:f>
              <c:numCache>
                <c:formatCode>0.000</c:formatCode>
                <c:ptCount val="26"/>
                <c:pt idx="0">
                  <c:v>29.621833333333331</c:v>
                </c:pt>
                <c:pt idx="1">
                  <c:v>29.621833333333331</c:v>
                </c:pt>
                <c:pt idx="2">
                  <c:v>29.621833333333331</c:v>
                </c:pt>
                <c:pt idx="3">
                  <c:v>29.621833333333331</c:v>
                </c:pt>
                <c:pt idx="4">
                  <c:v>29.621833333333331</c:v>
                </c:pt>
                <c:pt idx="5">
                  <c:v>29.621833333333331</c:v>
                </c:pt>
                <c:pt idx="6">
                  <c:v>29.621833333333331</c:v>
                </c:pt>
                <c:pt idx="7">
                  <c:v>29.621833333333331</c:v>
                </c:pt>
                <c:pt idx="8">
                  <c:v>29.621833333333331</c:v>
                </c:pt>
                <c:pt idx="9">
                  <c:v>29.621833333333331</c:v>
                </c:pt>
                <c:pt idx="10">
                  <c:v>29.621833333333331</c:v>
                </c:pt>
                <c:pt idx="11">
                  <c:v>29.621833333333331</c:v>
                </c:pt>
                <c:pt idx="12">
                  <c:v>29.621833333333331</c:v>
                </c:pt>
                <c:pt idx="13">
                  <c:v>29.621833333333331</c:v>
                </c:pt>
                <c:pt idx="14">
                  <c:v>29.621833333333331</c:v>
                </c:pt>
                <c:pt idx="15">
                  <c:v>29.621833333333331</c:v>
                </c:pt>
                <c:pt idx="16">
                  <c:v>29.621833333333331</c:v>
                </c:pt>
                <c:pt idx="17">
                  <c:v>29.621833333333331</c:v>
                </c:pt>
                <c:pt idx="18">
                  <c:v>29.621833333333331</c:v>
                </c:pt>
                <c:pt idx="19">
                  <c:v>29.622</c:v>
                </c:pt>
                <c:pt idx="20">
                  <c:v>29.622</c:v>
                </c:pt>
                <c:pt idx="21">
                  <c:v>29.622</c:v>
                </c:pt>
                <c:pt idx="22">
                  <c:v>29.622</c:v>
                </c:pt>
                <c:pt idx="23">
                  <c:v>29.622</c:v>
                </c:pt>
                <c:pt idx="24">
                  <c:v>29.622</c:v>
                </c:pt>
                <c:pt idx="25">
                  <c:v>29.622</c:v>
                </c:pt>
              </c:numCache>
            </c:numRef>
          </c:val>
          <c:smooth val="0"/>
          <c:extLst>
            <c:ext xmlns:c16="http://schemas.microsoft.com/office/drawing/2014/chart" uri="{C3380CC4-5D6E-409C-BE32-E72D297353CC}">
              <c16:uniqueId val="{00000013-D81F-4561-98D6-3BF11A7FA4F9}"/>
            </c:ext>
          </c:extLst>
        </c:ser>
        <c:dLbls>
          <c:showLegendKey val="0"/>
          <c:showVal val="0"/>
          <c:showCatName val="0"/>
          <c:showSerName val="0"/>
          <c:showPercent val="0"/>
          <c:showBubbleSize val="0"/>
        </c:dLbls>
        <c:marker val="1"/>
        <c:smooth val="0"/>
        <c:axId val="712470448"/>
        <c:axId val="712468880"/>
      </c:lineChart>
      <c:catAx>
        <c:axId val="712470448"/>
        <c:scaling>
          <c:orientation val="minMax"/>
        </c:scaling>
        <c:delete val="0"/>
        <c:axPos val="b"/>
        <c:numFmt formatCode="General" sourceLinked="1"/>
        <c:majorTickMark val="none"/>
        <c:min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712468880"/>
        <c:crosses val="autoZero"/>
        <c:auto val="0"/>
        <c:lblAlgn val="ctr"/>
        <c:lblOffset val="100"/>
        <c:tickLblSkip val="1"/>
        <c:noMultiLvlLbl val="0"/>
      </c:catAx>
      <c:valAx>
        <c:axId val="712468880"/>
        <c:scaling>
          <c:orientation val="minMax"/>
          <c:max val="50"/>
          <c:min val="0"/>
        </c:scaling>
        <c:delete val="0"/>
        <c:axPos val="l"/>
        <c:numFmt formatCode="0" sourceLinked="0"/>
        <c:majorTickMark val="none"/>
        <c:min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712470448"/>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18E-2"/>
          <c:w val="0.29913829315438417"/>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showDLblsOverMax val="0"/>
  </c:chart>
  <c:txPr>
    <a:bodyPr/>
    <a:lstStyle/>
    <a:p>
      <a:pPr>
        <a:defRPr sz="1760"/>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105217140832474E-2"/>
          <c:y val="3.4098667589344503E-2"/>
          <c:w val="0.93040188886645558"/>
          <c:h val="0.86296741032373536"/>
        </c:manualLayout>
      </c:layout>
      <c:barChart>
        <c:barDir val="col"/>
        <c:grouping val="clustered"/>
        <c:varyColors val="0"/>
        <c:ser>
          <c:idx val="0"/>
          <c:order val="0"/>
          <c:tx>
            <c:strRef>
              <c:f>Chart!$B$1</c:f>
              <c:strCache>
                <c:ptCount val="1"/>
                <c:pt idx="0">
                  <c:v>Indicated</c:v>
                </c:pt>
              </c:strCache>
            </c:strRef>
          </c:tx>
          <c:spPr>
            <a:ln w="6350">
              <a:solidFill>
                <a:srgbClr val="0F5173"/>
              </a:solidFill>
            </a:ln>
          </c:spPr>
          <c:invertIfNegative val="0"/>
          <c:dPt>
            <c:idx val="19"/>
            <c:invertIfNegative val="0"/>
            <c:bubble3D val="0"/>
            <c:spPr>
              <a:solidFill>
                <a:srgbClr val="0F5173"/>
              </a:solidFill>
              <a:ln w="6350">
                <a:solidFill>
                  <a:srgbClr val="0F5173"/>
                </a:solidFill>
              </a:ln>
            </c:spPr>
            <c:extLst>
              <c:ext xmlns:c16="http://schemas.microsoft.com/office/drawing/2014/chart" uri="{C3380CC4-5D6E-409C-BE32-E72D297353CC}">
                <c16:uniqueId val="{00000001-9E55-468E-AFFA-374A4D51C3FC}"/>
              </c:ext>
            </c:extLst>
          </c:dPt>
          <c:dLbls>
            <c:dLbl>
              <c:idx val="19"/>
              <c:numFmt formatCode="#,##0.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9E55-468E-AFFA-374A4D51C3FC}"/>
                </c:ext>
              </c:extLst>
            </c:dLbl>
            <c:dLbl>
              <c:idx val="20"/>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2-9E55-468E-AFFA-374A4D51C3FC}"/>
                </c:ext>
              </c:extLst>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Chart!$A$4:$A$26</c:f>
              <c:strCache>
                <c:ptCount val="23"/>
                <c:pt idx="0">
                  <c:v>93</c:v>
                </c:pt>
                <c:pt idx="1">
                  <c:v>94</c:v>
                </c:pt>
                <c:pt idx="2">
                  <c:v>95</c:v>
                </c:pt>
                <c:pt idx="3">
                  <c:v>96</c:v>
                </c:pt>
                <c:pt idx="4">
                  <c:v>97</c:v>
                </c:pt>
                <c:pt idx="5">
                  <c:v>98</c:v>
                </c:pt>
                <c:pt idx="6">
                  <c:v>99</c:v>
                </c:pt>
                <c:pt idx="7">
                  <c:v>00</c:v>
                </c:pt>
                <c:pt idx="8">
                  <c:v>01</c:v>
                </c:pt>
                <c:pt idx="9">
                  <c:v>02</c:v>
                </c:pt>
                <c:pt idx="10">
                  <c:v>03</c:v>
                </c:pt>
                <c:pt idx="11">
                  <c:v>04</c:v>
                </c:pt>
                <c:pt idx="12">
                  <c:v>05</c:v>
                </c:pt>
                <c:pt idx="13">
                  <c:v>06</c:v>
                </c:pt>
                <c:pt idx="14">
                  <c:v>07</c:v>
                </c:pt>
                <c:pt idx="15">
                  <c:v>08</c:v>
                </c:pt>
                <c:pt idx="16">
                  <c:v>09</c:v>
                </c:pt>
                <c:pt idx="17">
                  <c:v>10</c:v>
                </c:pt>
                <c:pt idx="18">
                  <c:v>11</c:v>
                </c:pt>
                <c:pt idx="19">
                  <c:v>12</c:v>
                </c:pt>
                <c:pt idx="20">
                  <c:v>13</c:v>
                </c:pt>
                <c:pt idx="21">
                  <c:v>14</c:v>
                </c:pt>
                <c:pt idx="22">
                  <c:v>15p</c:v>
                </c:pt>
              </c:strCache>
            </c:strRef>
          </c:cat>
          <c:val>
            <c:numRef>
              <c:f>Chart!$B$4:$B$26</c:f>
              <c:numCache>
                <c:formatCode>General</c:formatCode>
                <c:ptCount val="23"/>
                <c:pt idx="0">
                  <c:v>-9.1999999999999993</c:v>
                </c:pt>
                <c:pt idx="1">
                  <c:v>0.3</c:v>
                </c:pt>
                <c:pt idx="2">
                  <c:v>-6.5</c:v>
                </c:pt>
                <c:pt idx="3">
                  <c:v>-4.5</c:v>
                </c:pt>
                <c:pt idx="4">
                  <c:v>0.5</c:v>
                </c:pt>
                <c:pt idx="5">
                  <c:v>-3.9</c:v>
                </c:pt>
                <c:pt idx="6">
                  <c:v>-2.2999999999999998</c:v>
                </c:pt>
                <c:pt idx="7">
                  <c:v>-4.5</c:v>
                </c:pt>
                <c:pt idx="8">
                  <c:v>-6.899999999999995</c:v>
                </c:pt>
                <c:pt idx="9">
                  <c:v>-4.5</c:v>
                </c:pt>
                <c:pt idx="10">
                  <c:v>-4.1000000000000005</c:v>
                </c:pt>
                <c:pt idx="11">
                  <c:v>-3.6999999999999997</c:v>
                </c:pt>
                <c:pt idx="12">
                  <c:v>-6.6000000000000005</c:v>
                </c:pt>
                <c:pt idx="13">
                  <c:v>-4.5</c:v>
                </c:pt>
                <c:pt idx="14">
                  <c:v>-2.1999999999999997</c:v>
                </c:pt>
                <c:pt idx="15">
                  <c:v>-4.3</c:v>
                </c:pt>
                <c:pt idx="16">
                  <c:v>-4.9000000000000004</c:v>
                </c:pt>
                <c:pt idx="17">
                  <c:v>10.6</c:v>
                </c:pt>
                <c:pt idx="18" formatCode="0.0">
                  <c:v>-3.9</c:v>
                </c:pt>
                <c:pt idx="19">
                  <c:v>-5.4</c:v>
                </c:pt>
                <c:pt idx="20">
                  <c:v>-3.2</c:v>
                </c:pt>
                <c:pt idx="21">
                  <c:v>-1.7</c:v>
                </c:pt>
                <c:pt idx="22">
                  <c:v>-3</c:v>
                </c:pt>
              </c:numCache>
            </c:numRef>
          </c:val>
          <c:extLst>
            <c:ext xmlns:c16="http://schemas.microsoft.com/office/drawing/2014/chart" uri="{C3380CC4-5D6E-409C-BE32-E72D297353CC}">
              <c16:uniqueId val="{00000003-9E55-468E-AFFA-374A4D51C3FC}"/>
            </c:ext>
          </c:extLst>
        </c:ser>
        <c:dLbls>
          <c:showLegendKey val="0"/>
          <c:showVal val="0"/>
          <c:showCatName val="0"/>
          <c:showSerName val="0"/>
          <c:showPercent val="0"/>
          <c:showBubbleSize val="0"/>
        </c:dLbls>
        <c:gapWidth val="80"/>
        <c:axId val="196423584"/>
        <c:axId val="196425152"/>
      </c:barChart>
      <c:barChart>
        <c:barDir val="col"/>
        <c:grouping val="stacked"/>
        <c:varyColors val="0"/>
        <c:ser>
          <c:idx val="1"/>
          <c:order val="1"/>
          <c:tx>
            <c:strRef>
              <c:f>Chart!$C$1</c:f>
              <c:strCache>
                <c:ptCount val="1"/>
                <c:pt idx="0">
                  <c:v>Adjusted*</c:v>
                </c:pt>
              </c:strCache>
            </c:strRef>
          </c:tx>
          <c:spPr>
            <a:solidFill>
              <a:srgbClr val="0F5173">
                <a:lumMod val="20000"/>
                <a:lumOff val="80000"/>
              </a:srgbClr>
            </a:solidFill>
            <a:ln w="6350">
              <a:solidFill>
                <a:srgbClr val="0F5173"/>
              </a:solidFill>
            </a:ln>
          </c:spPr>
          <c:invertIfNegative val="0"/>
          <c:dLbls>
            <c:dLbl>
              <c:idx val="20"/>
              <c:layout>
                <c:manualLayout>
                  <c:x val="0"/>
                  <c:y val="-2.67290316008712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E55-468E-AFFA-374A4D51C3FC}"/>
                </c:ext>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Chart!$A$4:$A$26</c:f>
              <c:strCache>
                <c:ptCount val="23"/>
                <c:pt idx="0">
                  <c:v>93</c:v>
                </c:pt>
                <c:pt idx="1">
                  <c:v>94</c:v>
                </c:pt>
                <c:pt idx="2">
                  <c:v>95</c:v>
                </c:pt>
                <c:pt idx="3">
                  <c:v>96</c:v>
                </c:pt>
                <c:pt idx="4">
                  <c:v>97</c:v>
                </c:pt>
                <c:pt idx="5">
                  <c:v>98</c:v>
                </c:pt>
                <c:pt idx="6">
                  <c:v>99</c:v>
                </c:pt>
                <c:pt idx="7">
                  <c:v>00</c:v>
                </c:pt>
                <c:pt idx="8">
                  <c:v>01</c:v>
                </c:pt>
                <c:pt idx="9">
                  <c:v>02</c:v>
                </c:pt>
                <c:pt idx="10">
                  <c:v>03</c:v>
                </c:pt>
                <c:pt idx="11">
                  <c:v>04</c:v>
                </c:pt>
                <c:pt idx="12">
                  <c:v>05</c:v>
                </c:pt>
                <c:pt idx="13">
                  <c:v>06</c:v>
                </c:pt>
                <c:pt idx="14">
                  <c:v>07</c:v>
                </c:pt>
                <c:pt idx="15">
                  <c:v>08</c:v>
                </c:pt>
                <c:pt idx="16">
                  <c:v>09</c:v>
                </c:pt>
                <c:pt idx="17">
                  <c:v>10</c:v>
                </c:pt>
                <c:pt idx="18">
                  <c:v>11</c:v>
                </c:pt>
                <c:pt idx="19">
                  <c:v>12</c:v>
                </c:pt>
                <c:pt idx="20">
                  <c:v>13</c:v>
                </c:pt>
                <c:pt idx="21">
                  <c:v>14</c:v>
                </c:pt>
                <c:pt idx="22">
                  <c:v>15p</c:v>
                </c:pt>
              </c:strCache>
            </c:strRef>
          </c:cat>
          <c:val>
            <c:numRef>
              <c:f>Chart!$C$4:$C$26</c:f>
              <c:numCache>
                <c:formatCode>General</c:formatCode>
                <c:ptCount val="23"/>
                <c:pt idx="17">
                  <c:v>3.6</c:v>
                </c:pt>
                <c:pt idx="18" formatCode="0.0">
                  <c:v>-0.9</c:v>
                </c:pt>
              </c:numCache>
            </c:numRef>
          </c:val>
          <c:extLst>
            <c:ext xmlns:c16="http://schemas.microsoft.com/office/drawing/2014/chart" uri="{C3380CC4-5D6E-409C-BE32-E72D297353CC}">
              <c16:uniqueId val="{00000005-9E55-468E-AFFA-374A4D51C3FC}"/>
            </c:ext>
          </c:extLst>
        </c:ser>
        <c:dLbls>
          <c:showLegendKey val="0"/>
          <c:showVal val="0"/>
          <c:showCatName val="0"/>
          <c:showSerName val="0"/>
          <c:showPercent val="0"/>
          <c:showBubbleSize val="0"/>
        </c:dLbls>
        <c:gapWidth val="80"/>
        <c:axId val="549222824"/>
        <c:axId val="549222432"/>
      </c:barChart>
      <c:lineChart>
        <c:grouping val="standard"/>
        <c:varyColors val="0"/>
        <c:ser>
          <c:idx val="2"/>
          <c:order val="2"/>
          <c:tx>
            <c:strRef>
              <c:f>Chart!$D$1</c:f>
              <c:strCache>
                <c:ptCount val="1"/>
                <c:pt idx="0">
                  <c:v>Label Indicated</c:v>
                </c:pt>
              </c:strCache>
            </c:strRef>
          </c:tx>
          <c:spPr>
            <a:ln>
              <a:noFill/>
              <a:prstDash val="lgDash"/>
            </a:ln>
          </c:spPr>
          <c:marker>
            <c:symbol val="none"/>
          </c:marker>
          <c:cat>
            <c:strRef>
              <c:f>Chart!$A$4:$A$26</c:f>
              <c:strCache>
                <c:ptCount val="23"/>
                <c:pt idx="0">
                  <c:v>93</c:v>
                </c:pt>
                <c:pt idx="1">
                  <c:v>94</c:v>
                </c:pt>
                <c:pt idx="2">
                  <c:v>95</c:v>
                </c:pt>
                <c:pt idx="3">
                  <c:v>96</c:v>
                </c:pt>
                <c:pt idx="4">
                  <c:v>97</c:v>
                </c:pt>
                <c:pt idx="5">
                  <c:v>98</c:v>
                </c:pt>
                <c:pt idx="6">
                  <c:v>99</c:v>
                </c:pt>
                <c:pt idx="7">
                  <c:v>00</c:v>
                </c:pt>
                <c:pt idx="8">
                  <c:v>01</c:v>
                </c:pt>
                <c:pt idx="9">
                  <c:v>02</c:v>
                </c:pt>
                <c:pt idx="10">
                  <c:v>03</c:v>
                </c:pt>
                <c:pt idx="11">
                  <c:v>04</c:v>
                </c:pt>
                <c:pt idx="12">
                  <c:v>05</c:v>
                </c:pt>
                <c:pt idx="13">
                  <c:v>06</c:v>
                </c:pt>
                <c:pt idx="14">
                  <c:v>07</c:v>
                </c:pt>
                <c:pt idx="15">
                  <c:v>08</c:v>
                </c:pt>
                <c:pt idx="16">
                  <c:v>09</c:v>
                </c:pt>
                <c:pt idx="17">
                  <c:v>10</c:v>
                </c:pt>
                <c:pt idx="18">
                  <c:v>11</c:v>
                </c:pt>
                <c:pt idx="19">
                  <c:v>12</c:v>
                </c:pt>
                <c:pt idx="20">
                  <c:v>13</c:v>
                </c:pt>
                <c:pt idx="21">
                  <c:v>14</c:v>
                </c:pt>
                <c:pt idx="22">
                  <c:v>15p</c:v>
                </c:pt>
              </c:strCache>
            </c:strRef>
          </c:cat>
          <c:val>
            <c:numRef>
              <c:f>Chart!$D$4:$D$26</c:f>
              <c:numCache>
                <c:formatCode>General</c:formatCode>
                <c:ptCount val="23"/>
                <c:pt idx="0">
                  <c:v>-9.1999999999999993</c:v>
                </c:pt>
                <c:pt idx="1">
                  <c:v>0.3</c:v>
                </c:pt>
                <c:pt idx="2">
                  <c:v>-6.5</c:v>
                </c:pt>
                <c:pt idx="3">
                  <c:v>-4.5</c:v>
                </c:pt>
                <c:pt idx="4">
                  <c:v>0.5</c:v>
                </c:pt>
                <c:pt idx="5">
                  <c:v>-3.9</c:v>
                </c:pt>
                <c:pt idx="6">
                  <c:v>-2.2999999999999998</c:v>
                </c:pt>
                <c:pt idx="7">
                  <c:v>-4.5</c:v>
                </c:pt>
                <c:pt idx="8">
                  <c:v>-6.899999999999995</c:v>
                </c:pt>
                <c:pt idx="9">
                  <c:v>-4.5</c:v>
                </c:pt>
                <c:pt idx="10">
                  <c:v>-4.1000000000000005</c:v>
                </c:pt>
                <c:pt idx="11">
                  <c:v>-3.6999999999999997</c:v>
                </c:pt>
                <c:pt idx="12">
                  <c:v>-6.6000000000000005</c:v>
                </c:pt>
                <c:pt idx="13">
                  <c:v>-4.5</c:v>
                </c:pt>
                <c:pt idx="14">
                  <c:v>-2.1</c:v>
                </c:pt>
                <c:pt idx="15">
                  <c:v>-4.1000000000000005</c:v>
                </c:pt>
                <c:pt idx="16">
                  <c:v>-5.5</c:v>
                </c:pt>
                <c:pt idx="17">
                  <c:v>10.6</c:v>
                </c:pt>
              </c:numCache>
            </c:numRef>
          </c:val>
          <c:smooth val="0"/>
          <c:extLst>
            <c:ext xmlns:c16="http://schemas.microsoft.com/office/drawing/2014/chart" uri="{C3380CC4-5D6E-409C-BE32-E72D297353CC}">
              <c16:uniqueId val="{00000006-9E55-468E-AFFA-374A4D51C3FC}"/>
            </c:ext>
          </c:extLst>
        </c:ser>
        <c:ser>
          <c:idx val="3"/>
          <c:order val="3"/>
          <c:tx>
            <c:strRef>
              <c:f>Chart!$E$1</c:f>
              <c:strCache>
                <c:ptCount val="1"/>
                <c:pt idx="0">
                  <c:v>Label Adjusted</c:v>
                </c:pt>
              </c:strCache>
            </c:strRef>
          </c:tx>
          <c:spPr>
            <a:ln w="28575">
              <a:noFill/>
            </a:ln>
          </c:spPr>
          <c:marker>
            <c:symbol val="none"/>
          </c:marker>
          <c:cat>
            <c:strRef>
              <c:f>Chart!$A$4:$A$26</c:f>
              <c:strCache>
                <c:ptCount val="23"/>
                <c:pt idx="0">
                  <c:v>93</c:v>
                </c:pt>
                <c:pt idx="1">
                  <c:v>94</c:v>
                </c:pt>
                <c:pt idx="2">
                  <c:v>95</c:v>
                </c:pt>
                <c:pt idx="3">
                  <c:v>96</c:v>
                </c:pt>
                <c:pt idx="4">
                  <c:v>97</c:v>
                </c:pt>
                <c:pt idx="5">
                  <c:v>98</c:v>
                </c:pt>
                <c:pt idx="6">
                  <c:v>99</c:v>
                </c:pt>
                <c:pt idx="7">
                  <c:v>00</c:v>
                </c:pt>
                <c:pt idx="8">
                  <c:v>01</c:v>
                </c:pt>
                <c:pt idx="9">
                  <c:v>02</c:v>
                </c:pt>
                <c:pt idx="10">
                  <c:v>03</c:v>
                </c:pt>
                <c:pt idx="11">
                  <c:v>04</c:v>
                </c:pt>
                <c:pt idx="12">
                  <c:v>05</c:v>
                </c:pt>
                <c:pt idx="13">
                  <c:v>06</c:v>
                </c:pt>
                <c:pt idx="14">
                  <c:v>07</c:v>
                </c:pt>
                <c:pt idx="15">
                  <c:v>08</c:v>
                </c:pt>
                <c:pt idx="16">
                  <c:v>09</c:v>
                </c:pt>
                <c:pt idx="17">
                  <c:v>10</c:v>
                </c:pt>
                <c:pt idx="18">
                  <c:v>11</c:v>
                </c:pt>
                <c:pt idx="19">
                  <c:v>12</c:v>
                </c:pt>
                <c:pt idx="20">
                  <c:v>13</c:v>
                </c:pt>
                <c:pt idx="21">
                  <c:v>14</c:v>
                </c:pt>
                <c:pt idx="22">
                  <c:v>15p</c:v>
                </c:pt>
              </c:strCache>
            </c:strRef>
          </c:cat>
          <c:val>
            <c:numRef>
              <c:f>Chart!$E$4:$E$26</c:f>
              <c:numCache>
                <c:formatCode>General</c:formatCode>
                <c:ptCount val="23"/>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numCache>
            </c:numRef>
          </c:val>
          <c:smooth val="0"/>
          <c:extLst>
            <c:ext xmlns:c16="http://schemas.microsoft.com/office/drawing/2014/chart" uri="{C3380CC4-5D6E-409C-BE32-E72D297353CC}">
              <c16:uniqueId val="{00000007-9E55-468E-AFFA-374A4D51C3FC}"/>
            </c:ext>
          </c:extLst>
        </c:ser>
        <c:dLbls>
          <c:showLegendKey val="0"/>
          <c:showVal val="0"/>
          <c:showCatName val="0"/>
          <c:showSerName val="0"/>
          <c:showPercent val="0"/>
          <c:showBubbleSize val="0"/>
        </c:dLbls>
        <c:marker val="1"/>
        <c:smooth val="0"/>
        <c:axId val="196423584"/>
        <c:axId val="196425152"/>
      </c:lineChart>
      <c:catAx>
        <c:axId val="196423584"/>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96425152"/>
        <c:crosses val="autoZero"/>
        <c:auto val="0"/>
        <c:lblAlgn val="ctr"/>
        <c:lblOffset val="100"/>
        <c:tickLblSkip val="1"/>
        <c:noMultiLvlLbl val="0"/>
      </c:catAx>
      <c:valAx>
        <c:axId val="196425152"/>
        <c:scaling>
          <c:orientation val="minMax"/>
          <c:max val="12"/>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96423584"/>
        <c:crosses val="autoZero"/>
        <c:crossBetween val="between"/>
        <c:majorUnit val="2"/>
      </c:valAx>
      <c:valAx>
        <c:axId val="549222432"/>
        <c:scaling>
          <c:orientation val="minMax"/>
          <c:max val="12"/>
          <c:min val="-10"/>
        </c:scaling>
        <c:delete val="0"/>
        <c:axPos val="r"/>
        <c:numFmt formatCode="General" sourceLinked="1"/>
        <c:majorTickMark val="none"/>
        <c:minorTickMark val="none"/>
        <c:tickLblPos val="none"/>
        <c:spPr>
          <a:ln>
            <a:noFill/>
          </a:ln>
        </c:spPr>
        <c:crossAx val="549222824"/>
        <c:crosses val="max"/>
        <c:crossBetween val="between"/>
        <c:majorUnit val="2"/>
      </c:valAx>
      <c:catAx>
        <c:axId val="549222824"/>
        <c:scaling>
          <c:orientation val="minMax"/>
        </c:scaling>
        <c:delete val="0"/>
        <c:axPos val="t"/>
        <c:numFmt formatCode="General" sourceLinked="1"/>
        <c:majorTickMark val="none"/>
        <c:minorTickMark val="none"/>
        <c:tickLblPos val="none"/>
        <c:spPr>
          <a:ln>
            <a:noFill/>
          </a:ln>
        </c:spPr>
        <c:crossAx val="549222432"/>
        <c:crosses val="max"/>
        <c:auto val="1"/>
        <c:lblAlgn val="ctr"/>
        <c:lblOffset val="100"/>
        <c:noMultiLvlLbl val="0"/>
      </c:catAx>
    </c:plotArea>
    <c:legend>
      <c:legendPos val="r"/>
      <c:layout>
        <c:manualLayout>
          <c:xMode val="edge"/>
          <c:yMode val="edge"/>
          <c:x val="0.81959666338304815"/>
          <c:y val="0.12798370194072559"/>
          <c:w val="0.18040336741124283"/>
          <c:h val="0.1176684033573119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8.66122629288473E-2"/>
          <c:w val="0.92807424593967514"/>
          <c:h val="0.79952338027496361"/>
        </c:manualLayout>
      </c:layout>
      <c:barChart>
        <c:barDir val="col"/>
        <c:grouping val="clustered"/>
        <c:varyColors val="0"/>
        <c:ser>
          <c:idx val="1"/>
          <c:order val="0"/>
          <c:tx>
            <c:strRef>
              <c:f>Sheet1!$A$2</c:f>
              <c:strCache>
                <c:ptCount val="1"/>
                <c:pt idx="0">
                  <c:v>Alt Capital as % of Total</c:v>
                </c:pt>
              </c:strCache>
            </c:strRef>
          </c:tx>
          <c:invertIfNegative val="0"/>
          <c:dLbls>
            <c:spPr>
              <a:noFill/>
              <a:ln w="25349">
                <a:noFill/>
              </a:ln>
            </c:spPr>
            <c:txPr>
              <a:bodyPr wrap="square" lIns="38100" tIns="19050" rIns="38100" bIns="19050" anchor="ctr">
                <a:spAutoFit/>
              </a:bodyPr>
              <a:lstStyle/>
              <a:p>
                <a:pPr>
                  <a:defRPr sz="1593" b="1" i="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Sheet1!$B$1:$J$1</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Sheet1!$B$2:$J$2</c:f>
              <c:numCache>
                <c:formatCode>0.0%</c:formatCode>
                <c:ptCount val="9"/>
                <c:pt idx="0">
                  <c:v>4.5999999999999999E-2</c:v>
                </c:pt>
                <c:pt idx="1">
                  <c:v>5.7000000000000002E-2</c:v>
                </c:pt>
                <c:pt idx="2">
                  <c:v>5.8999999999999997E-2</c:v>
                </c:pt>
                <c:pt idx="3">
                  <c:v>5.8000000000000003E-2</c:v>
                </c:pt>
                <c:pt idx="4">
                  <c:v>5.3999999999999999E-2</c:v>
                </c:pt>
                <c:pt idx="5">
                  <c:v>6.5000000000000002E-2</c:v>
                </c:pt>
                <c:pt idx="6">
                  <c:v>8.4000000000000005E-2</c:v>
                </c:pt>
                <c:pt idx="7">
                  <c:v>0.10199999999999999</c:v>
                </c:pt>
                <c:pt idx="8">
                  <c:v>0.115</c:v>
                </c:pt>
              </c:numCache>
            </c:numRef>
          </c:val>
          <c:extLst>
            <c:ext xmlns:c16="http://schemas.microsoft.com/office/drawing/2014/chart" uri="{C3380CC4-5D6E-409C-BE32-E72D297353CC}">
              <c16:uniqueId val="{00000000-7696-4BA4-85E4-5B1E6C713A2D}"/>
            </c:ext>
          </c:extLst>
        </c:ser>
        <c:dLbls>
          <c:showLegendKey val="0"/>
          <c:showVal val="0"/>
          <c:showCatName val="0"/>
          <c:showSerName val="0"/>
          <c:showPercent val="0"/>
          <c:showBubbleSize val="0"/>
        </c:dLbls>
        <c:gapWidth val="100"/>
        <c:axId val="749159528"/>
        <c:axId val="749161488"/>
      </c:barChart>
      <c:catAx>
        <c:axId val="749159528"/>
        <c:scaling>
          <c:orientation val="minMax"/>
        </c:scaling>
        <c:delete val="0"/>
        <c:axPos val="b"/>
        <c:numFmt formatCode="General" sourceLinked="1"/>
        <c:majorTickMark val="out"/>
        <c:minorTickMark val="none"/>
        <c:tickLblPos val="nextTo"/>
        <c:spPr>
          <a:ln w="12643">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749161488"/>
        <c:crosses val="autoZero"/>
        <c:auto val="1"/>
        <c:lblAlgn val="ctr"/>
        <c:lblOffset val="20"/>
        <c:noMultiLvlLbl val="0"/>
      </c:catAx>
      <c:valAx>
        <c:axId val="749161488"/>
        <c:scaling>
          <c:orientation val="minMax"/>
          <c:max val="0.12000000000000001"/>
        </c:scaling>
        <c:delete val="0"/>
        <c:axPos val="l"/>
        <c:numFmt formatCode="0%" sourceLinked="0"/>
        <c:majorTickMark val="out"/>
        <c:minorTickMark val="none"/>
        <c:tickLblPos val="nextTo"/>
        <c:spPr>
          <a:ln w="3161">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749159528"/>
        <c:crosses val="autoZero"/>
        <c:crossBetween val="between"/>
      </c:valAx>
      <c:spPr>
        <a:noFill/>
        <a:ln w="25349">
          <a:noFill/>
        </a:ln>
      </c:spPr>
    </c:plotArea>
    <c:plotVisOnly val="1"/>
    <c:dispBlanksAs val="gap"/>
    <c:showDLblsOverMax val="0"/>
  </c:chart>
  <c:spPr>
    <a:noFill/>
    <a:ln>
      <a:noFill/>
    </a:ln>
  </c:spPr>
  <c:txPr>
    <a:bodyPr/>
    <a:lstStyle/>
    <a:p>
      <a:pPr>
        <a:defRPr sz="1393"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a:solidFill>
                <a:schemeClr val="bg1"/>
              </a:solidFill>
            </a:ln>
          </c:spPr>
          <c:dPt>
            <c:idx val="0"/>
            <c:bubble3D val="0"/>
            <c:spPr>
              <a:solidFill>
                <a:schemeClr val="accent1"/>
              </a:solidFill>
              <a:ln>
                <a:solidFill>
                  <a:schemeClr val="bg1"/>
                </a:solidFill>
              </a:ln>
            </c:spPr>
            <c:extLst>
              <c:ext xmlns:c16="http://schemas.microsoft.com/office/drawing/2014/chart" uri="{C3380CC4-5D6E-409C-BE32-E72D297353CC}">
                <c16:uniqueId val="{00000001-EE58-4682-AC28-810255E10400}"/>
              </c:ext>
            </c:extLst>
          </c:dPt>
          <c:dPt>
            <c:idx val="1"/>
            <c:bubble3D val="0"/>
            <c:spPr>
              <a:solidFill>
                <a:schemeClr val="accent2"/>
              </a:solidFill>
              <a:ln>
                <a:solidFill>
                  <a:schemeClr val="bg1"/>
                </a:solidFill>
              </a:ln>
            </c:spPr>
            <c:extLst>
              <c:ext xmlns:c16="http://schemas.microsoft.com/office/drawing/2014/chart" uri="{C3380CC4-5D6E-409C-BE32-E72D297353CC}">
                <c16:uniqueId val="{00000003-EE58-4682-AC28-810255E10400}"/>
              </c:ext>
            </c:extLst>
          </c:dPt>
          <c:dPt>
            <c:idx val="2"/>
            <c:bubble3D val="0"/>
            <c:spPr>
              <a:solidFill>
                <a:srgbClr val="FF0000"/>
              </a:solidFill>
              <a:ln>
                <a:solidFill>
                  <a:schemeClr val="bg1"/>
                </a:solidFill>
              </a:ln>
            </c:spPr>
            <c:extLst>
              <c:ext xmlns:c16="http://schemas.microsoft.com/office/drawing/2014/chart" uri="{C3380CC4-5D6E-409C-BE32-E72D297353CC}">
                <c16:uniqueId val="{00000005-EE58-4682-AC28-810255E10400}"/>
              </c:ext>
            </c:extLst>
          </c:dPt>
          <c:dPt>
            <c:idx val="3"/>
            <c:bubble3D val="0"/>
            <c:spPr>
              <a:solidFill>
                <a:schemeClr val="accent4"/>
              </a:solidFill>
              <a:ln>
                <a:solidFill>
                  <a:schemeClr val="bg1"/>
                </a:solidFill>
              </a:ln>
            </c:spPr>
            <c:extLst>
              <c:ext xmlns:c16="http://schemas.microsoft.com/office/drawing/2014/chart" uri="{C3380CC4-5D6E-409C-BE32-E72D297353CC}">
                <c16:uniqueId val="{00000007-EE58-4682-AC28-810255E10400}"/>
              </c:ext>
            </c:extLst>
          </c:dPt>
          <c:dPt>
            <c:idx val="4"/>
            <c:bubble3D val="0"/>
            <c:spPr>
              <a:solidFill>
                <a:schemeClr val="accent5"/>
              </a:solidFill>
              <a:ln>
                <a:solidFill>
                  <a:schemeClr val="bg1"/>
                </a:solidFill>
              </a:ln>
            </c:spPr>
            <c:extLst>
              <c:ext xmlns:c16="http://schemas.microsoft.com/office/drawing/2014/chart" uri="{C3380CC4-5D6E-409C-BE32-E72D297353CC}">
                <c16:uniqueId val="{00000009-EE58-4682-AC28-810255E10400}"/>
              </c:ext>
            </c:extLst>
          </c:dPt>
          <c:dPt>
            <c:idx val="5"/>
            <c:bubble3D val="0"/>
            <c:spPr>
              <a:solidFill>
                <a:schemeClr val="accent6"/>
              </a:solidFill>
              <a:ln>
                <a:solidFill>
                  <a:schemeClr val="bg1"/>
                </a:solidFill>
              </a:ln>
            </c:spPr>
            <c:extLst>
              <c:ext xmlns:c16="http://schemas.microsoft.com/office/drawing/2014/chart" uri="{C3380CC4-5D6E-409C-BE32-E72D297353CC}">
                <c16:uniqueId val="{0000000B-EE58-4682-AC28-810255E10400}"/>
              </c:ext>
            </c:extLst>
          </c:dPt>
          <c:dPt>
            <c:idx val="6"/>
            <c:bubble3D val="0"/>
            <c:spPr>
              <a:solidFill>
                <a:schemeClr val="accent1">
                  <a:lumMod val="60000"/>
                  <a:lumOff val="40000"/>
                </a:schemeClr>
              </a:solidFill>
              <a:ln>
                <a:solidFill>
                  <a:schemeClr val="bg1"/>
                </a:solidFill>
              </a:ln>
            </c:spPr>
            <c:extLst>
              <c:ext xmlns:c16="http://schemas.microsoft.com/office/drawing/2014/chart" uri="{C3380CC4-5D6E-409C-BE32-E72D297353CC}">
                <c16:uniqueId val="{0000000D-EE58-4682-AC28-810255E10400}"/>
              </c:ext>
            </c:extLst>
          </c:dPt>
          <c:dPt>
            <c:idx val="7"/>
            <c:bubble3D val="0"/>
            <c:spPr>
              <a:solidFill>
                <a:schemeClr val="accent2">
                  <a:lumMod val="60000"/>
                  <a:lumOff val="40000"/>
                </a:schemeClr>
              </a:solidFill>
              <a:ln>
                <a:solidFill>
                  <a:schemeClr val="bg1"/>
                </a:solidFill>
              </a:ln>
            </c:spPr>
            <c:extLst>
              <c:ext xmlns:c16="http://schemas.microsoft.com/office/drawing/2014/chart" uri="{C3380CC4-5D6E-409C-BE32-E72D297353CC}">
                <c16:uniqueId val="{0000000F-EE58-4682-AC28-810255E10400}"/>
              </c:ext>
            </c:extLst>
          </c:dPt>
          <c:dPt>
            <c:idx val="8"/>
            <c:bubble3D val="0"/>
            <c:spPr>
              <a:solidFill>
                <a:schemeClr val="accent3">
                  <a:lumMod val="60000"/>
                  <a:lumOff val="40000"/>
                </a:schemeClr>
              </a:solidFill>
              <a:ln>
                <a:solidFill>
                  <a:schemeClr val="bg1"/>
                </a:solidFill>
              </a:ln>
            </c:spPr>
            <c:extLst>
              <c:ext xmlns:c16="http://schemas.microsoft.com/office/drawing/2014/chart" uri="{C3380CC4-5D6E-409C-BE32-E72D297353CC}">
                <c16:uniqueId val="{00000011-EE58-4682-AC28-810255E10400}"/>
              </c:ext>
            </c:extLst>
          </c:dPt>
          <c:dPt>
            <c:idx val="9"/>
            <c:bubble3D val="0"/>
            <c:spPr>
              <a:solidFill>
                <a:schemeClr val="accent4">
                  <a:lumMod val="60000"/>
                  <a:lumOff val="40000"/>
                </a:schemeClr>
              </a:solidFill>
              <a:ln>
                <a:solidFill>
                  <a:schemeClr val="bg1"/>
                </a:solidFill>
              </a:ln>
            </c:spPr>
            <c:extLst>
              <c:ext xmlns:c16="http://schemas.microsoft.com/office/drawing/2014/chart" uri="{C3380CC4-5D6E-409C-BE32-E72D297353CC}">
                <c16:uniqueId val="{00000013-EE58-4682-AC28-810255E10400}"/>
              </c:ext>
            </c:extLst>
          </c:dPt>
          <c:dPt>
            <c:idx val="10"/>
            <c:bubble3D val="0"/>
            <c:spPr>
              <a:solidFill>
                <a:schemeClr val="accent5">
                  <a:lumMod val="60000"/>
                  <a:lumOff val="40000"/>
                </a:schemeClr>
              </a:solidFill>
              <a:ln>
                <a:solidFill>
                  <a:schemeClr val="bg1"/>
                </a:solidFill>
              </a:ln>
            </c:spPr>
            <c:extLst>
              <c:ext xmlns:c16="http://schemas.microsoft.com/office/drawing/2014/chart" uri="{C3380CC4-5D6E-409C-BE32-E72D297353CC}">
                <c16:uniqueId val="{00000015-EE58-4682-AC28-810255E10400}"/>
              </c:ext>
            </c:extLst>
          </c:dPt>
          <c:dPt>
            <c:idx val="11"/>
            <c:bubble3D val="0"/>
            <c:spPr>
              <a:solidFill>
                <a:schemeClr val="accent6">
                  <a:lumMod val="60000"/>
                  <a:lumOff val="40000"/>
                </a:schemeClr>
              </a:solidFill>
              <a:ln>
                <a:solidFill>
                  <a:schemeClr val="bg1"/>
                </a:solidFill>
              </a:ln>
            </c:spPr>
            <c:extLst>
              <c:ext xmlns:c16="http://schemas.microsoft.com/office/drawing/2014/chart" uri="{C3380CC4-5D6E-409C-BE32-E72D297353CC}">
                <c16:uniqueId val="{00000017-EE58-4682-AC28-810255E10400}"/>
              </c:ext>
            </c:extLst>
          </c:dPt>
          <c:dLbls>
            <c:dLbl>
              <c:idx val="1"/>
              <c:layout>
                <c:manualLayout>
                  <c:x val="0.27760430630534016"/>
                  <c:y val="-6.60876844946666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58-4682-AC28-810255E10400}"/>
                </c:ext>
              </c:extLst>
            </c:dLbl>
            <c:dLbl>
              <c:idx val="2"/>
              <c:spPr>
                <a:noFill/>
                <a:ln>
                  <a:noFill/>
                </a:ln>
                <a:effectLst/>
              </c:spPr>
              <c:txPr>
                <a:bodyPr/>
                <a:lstStyle/>
                <a:p>
                  <a:pPr>
                    <a:defRPr sz="16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EE58-4682-AC28-810255E10400}"/>
                </c:ext>
              </c:extLst>
            </c:dLbl>
            <c:dLbl>
              <c:idx val="3"/>
              <c:spPr>
                <a:noFill/>
                <a:ln>
                  <a:noFill/>
                </a:ln>
                <a:effectLst/>
              </c:spPr>
              <c:txPr>
                <a:bodyPr/>
                <a:lstStyle/>
                <a:p>
                  <a:pPr>
                    <a:defRPr sz="16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7-EE58-4682-AC28-810255E10400}"/>
                </c:ext>
              </c:extLst>
            </c:dLbl>
            <c:dLbl>
              <c:idx val="7"/>
              <c:spPr/>
              <c:txPr>
                <a:bodyPr/>
                <a:lstStyle/>
                <a:p>
                  <a:pPr>
                    <a:defRPr sz="16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EE58-4682-AC28-810255E10400}"/>
                </c:ext>
              </c:extLst>
            </c:dLbl>
            <c:dLbl>
              <c:idx val="8"/>
              <c:spPr/>
              <c:txPr>
                <a:bodyPr/>
                <a:lstStyle/>
                <a:p>
                  <a:pPr>
                    <a:defRPr sz="16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11-EE58-4682-AC28-810255E10400}"/>
                </c:ext>
              </c:extLst>
            </c:dLbl>
            <c:dLbl>
              <c:idx val="9"/>
              <c:spPr/>
              <c:txPr>
                <a:bodyPr/>
                <a:lstStyle/>
                <a:p>
                  <a:pPr>
                    <a:defRPr sz="16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13-EE58-4682-AC28-810255E10400}"/>
                </c:ext>
              </c:extLst>
            </c:dLbl>
            <c:dLbl>
              <c:idx val="10"/>
              <c:spPr/>
              <c:txPr>
                <a:bodyPr/>
                <a:lstStyle/>
                <a:p>
                  <a:pPr>
                    <a:defRPr sz="16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15-EE58-4682-AC28-810255E10400}"/>
                </c:ext>
              </c:extLst>
            </c:dLbl>
            <c:dLbl>
              <c:idx val="11"/>
              <c:spPr/>
              <c:txPr>
                <a:bodyPr/>
                <a:lstStyle/>
                <a:p>
                  <a:pPr>
                    <a:defRPr sz="16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17-EE58-4682-AC28-810255E10400}"/>
                </c:ext>
              </c:extLst>
            </c:dLbl>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Slice 1</c:v>
                </c:pt>
                <c:pt idx="1">
                  <c:v>Slice 2</c:v>
                </c:pt>
                <c:pt idx="2">
                  <c:v>Slice 3</c:v>
                </c:pt>
              </c:strCache>
            </c:strRef>
          </c:cat>
          <c:val>
            <c:numRef>
              <c:f>Sheet1!$B$2:$B$4</c:f>
              <c:numCache>
                <c:formatCode>0%</c:formatCode>
                <c:ptCount val="3"/>
                <c:pt idx="0">
                  <c:v>0.4</c:v>
                </c:pt>
                <c:pt idx="1">
                  <c:v>0.57999999999999996</c:v>
                </c:pt>
                <c:pt idx="2">
                  <c:v>0.02</c:v>
                </c:pt>
              </c:numCache>
            </c:numRef>
          </c:val>
          <c:extLst>
            <c:ext xmlns:c16="http://schemas.microsoft.com/office/drawing/2014/chart" uri="{C3380CC4-5D6E-409C-BE32-E72D297353CC}">
              <c16:uniqueId val="{00000018-EE58-4682-AC28-810255E10400}"/>
            </c:ext>
          </c:extLst>
        </c:ser>
        <c:dLbls>
          <c:showLegendKey val="0"/>
          <c:showVal val="1"/>
          <c:showCatName val="0"/>
          <c:showSerName val="0"/>
          <c:showPercent val="0"/>
          <c:showBubbleSize val="0"/>
          <c:showLeaderLines val="0"/>
        </c:dLbls>
        <c:firstSliceAng val="0"/>
      </c:pieChart>
    </c:plotArea>
    <c:plotVisOnly val="1"/>
    <c:dispBlanksAs val="gap"/>
    <c:showDLblsOverMax val="0"/>
  </c:chart>
  <c:txPr>
    <a:bodyPr/>
    <a:lstStyle/>
    <a:p>
      <a:pPr>
        <a:defRPr sz="1200" b="1"/>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a:solidFill>
                <a:schemeClr val="bg1"/>
              </a:solidFill>
            </a:ln>
          </c:spPr>
          <c:dPt>
            <c:idx val="0"/>
            <c:bubble3D val="0"/>
            <c:spPr>
              <a:solidFill>
                <a:schemeClr val="accent1"/>
              </a:solidFill>
              <a:ln>
                <a:solidFill>
                  <a:schemeClr val="bg1"/>
                </a:solidFill>
              </a:ln>
            </c:spPr>
            <c:extLst>
              <c:ext xmlns:c16="http://schemas.microsoft.com/office/drawing/2014/chart" uri="{C3380CC4-5D6E-409C-BE32-E72D297353CC}">
                <c16:uniqueId val="{00000001-EE58-4682-AC28-810255E10400}"/>
              </c:ext>
            </c:extLst>
          </c:dPt>
          <c:dPt>
            <c:idx val="1"/>
            <c:bubble3D val="0"/>
            <c:spPr>
              <a:solidFill>
                <a:schemeClr val="accent2"/>
              </a:solidFill>
              <a:ln>
                <a:solidFill>
                  <a:schemeClr val="bg1"/>
                </a:solidFill>
              </a:ln>
            </c:spPr>
            <c:extLst>
              <c:ext xmlns:c16="http://schemas.microsoft.com/office/drawing/2014/chart" uri="{C3380CC4-5D6E-409C-BE32-E72D297353CC}">
                <c16:uniqueId val="{00000003-EE58-4682-AC28-810255E10400}"/>
              </c:ext>
            </c:extLst>
          </c:dPt>
          <c:dPt>
            <c:idx val="2"/>
            <c:bubble3D val="0"/>
            <c:spPr>
              <a:solidFill>
                <a:srgbClr val="C00000"/>
              </a:solidFill>
              <a:ln>
                <a:solidFill>
                  <a:schemeClr val="bg1"/>
                </a:solidFill>
              </a:ln>
            </c:spPr>
            <c:extLst>
              <c:ext xmlns:c16="http://schemas.microsoft.com/office/drawing/2014/chart" uri="{C3380CC4-5D6E-409C-BE32-E72D297353CC}">
                <c16:uniqueId val="{00000005-EE58-4682-AC28-810255E10400}"/>
              </c:ext>
            </c:extLst>
          </c:dPt>
          <c:dPt>
            <c:idx val="3"/>
            <c:bubble3D val="0"/>
            <c:spPr>
              <a:solidFill>
                <a:schemeClr val="accent4"/>
              </a:solidFill>
              <a:ln>
                <a:solidFill>
                  <a:schemeClr val="bg1"/>
                </a:solidFill>
              </a:ln>
            </c:spPr>
            <c:extLst>
              <c:ext xmlns:c16="http://schemas.microsoft.com/office/drawing/2014/chart" uri="{C3380CC4-5D6E-409C-BE32-E72D297353CC}">
                <c16:uniqueId val="{00000007-EE58-4682-AC28-810255E10400}"/>
              </c:ext>
            </c:extLst>
          </c:dPt>
          <c:dPt>
            <c:idx val="4"/>
            <c:bubble3D val="0"/>
            <c:spPr>
              <a:solidFill>
                <a:schemeClr val="accent5"/>
              </a:solidFill>
              <a:ln>
                <a:solidFill>
                  <a:schemeClr val="bg1"/>
                </a:solidFill>
              </a:ln>
            </c:spPr>
            <c:extLst>
              <c:ext xmlns:c16="http://schemas.microsoft.com/office/drawing/2014/chart" uri="{C3380CC4-5D6E-409C-BE32-E72D297353CC}">
                <c16:uniqueId val="{00000009-EE58-4682-AC28-810255E10400}"/>
              </c:ext>
            </c:extLst>
          </c:dPt>
          <c:dPt>
            <c:idx val="5"/>
            <c:bubble3D val="0"/>
            <c:spPr>
              <a:solidFill>
                <a:schemeClr val="accent6"/>
              </a:solidFill>
              <a:ln>
                <a:solidFill>
                  <a:schemeClr val="bg1"/>
                </a:solidFill>
              </a:ln>
            </c:spPr>
            <c:extLst>
              <c:ext xmlns:c16="http://schemas.microsoft.com/office/drawing/2014/chart" uri="{C3380CC4-5D6E-409C-BE32-E72D297353CC}">
                <c16:uniqueId val="{0000000B-EE58-4682-AC28-810255E10400}"/>
              </c:ext>
            </c:extLst>
          </c:dPt>
          <c:dPt>
            <c:idx val="6"/>
            <c:bubble3D val="0"/>
            <c:spPr>
              <a:solidFill>
                <a:schemeClr val="accent1">
                  <a:lumMod val="60000"/>
                  <a:lumOff val="40000"/>
                </a:schemeClr>
              </a:solidFill>
              <a:ln>
                <a:solidFill>
                  <a:schemeClr val="bg1"/>
                </a:solidFill>
              </a:ln>
            </c:spPr>
            <c:extLst>
              <c:ext xmlns:c16="http://schemas.microsoft.com/office/drawing/2014/chart" uri="{C3380CC4-5D6E-409C-BE32-E72D297353CC}">
                <c16:uniqueId val="{0000000D-EE58-4682-AC28-810255E10400}"/>
              </c:ext>
            </c:extLst>
          </c:dPt>
          <c:dPt>
            <c:idx val="7"/>
            <c:bubble3D val="0"/>
            <c:spPr>
              <a:solidFill>
                <a:schemeClr val="accent2">
                  <a:lumMod val="60000"/>
                  <a:lumOff val="40000"/>
                </a:schemeClr>
              </a:solidFill>
              <a:ln>
                <a:solidFill>
                  <a:schemeClr val="bg1"/>
                </a:solidFill>
              </a:ln>
            </c:spPr>
            <c:extLst>
              <c:ext xmlns:c16="http://schemas.microsoft.com/office/drawing/2014/chart" uri="{C3380CC4-5D6E-409C-BE32-E72D297353CC}">
                <c16:uniqueId val="{0000000F-EE58-4682-AC28-810255E10400}"/>
              </c:ext>
            </c:extLst>
          </c:dPt>
          <c:dPt>
            <c:idx val="8"/>
            <c:bubble3D val="0"/>
            <c:spPr>
              <a:solidFill>
                <a:schemeClr val="accent3">
                  <a:lumMod val="60000"/>
                  <a:lumOff val="40000"/>
                </a:schemeClr>
              </a:solidFill>
              <a:ln>
                <a:solidFill>
                  <a:schemeClr val="bg1"/>
                </a:solidFill>
              </a:ln>
            </c:spPr>
            <c:extLst>
              <c:ext xmlns:c16="http://schemas.microsoft.com/office/drawing/2014/chart" uri="{C3380CC4-5D6E-409C-BE32-E72D297353CC}">
                <c16:uniqueId val="{00000011-EE58-4682-AC28-810255E10400}"/>
              </c:ext>
            </c:extLst>
          </c:dPt>
          <c:dPt>
            <c:idx val="9"/>
            <c:bubble3D val="0"/>
            <c:spPr>
              <a:solidFill>
                <a:schemeClr val="accent4">
                  <a:lumMod val="60000"/>
                  <a:lumOff val="40000"/>
                </a:schemeClr>
              </a:solidFill>
              <a:ln>
                <a:solidFill>
                  <a:schemeClr val="bg1"/>
                </a:solidFill>
              </a:ln>
            </c:spPr>
            <c:extLst>
              <c:ext xmlns:c16="http://schemas.microsoft.com/office/drawing/2014/chart" uri="{C3380CC4-5D6E-409C-BE32-E72D297353CC}">
                <c16:uniqueId val="{00000013-EE58-4682-AC28-810255E10400}"/>
              </c:ext>
            </c:extLst>
          </c:dPt>
          <c:dPt>
            <c:idx val="10"/>
            <c:bubble3D val="0"/>
            <c:spPr>
              <a:solidFill>
                <a:schemeClr val="accent5">
                  <a:lumMod val="60000"/>
                  <a:lumOff val="40000"/>
                </a:schemeClr>
              </a:solidFill>
              <a:ln>
                <a:solidFill>
                  <a:schemeClr val="bg1"/>
                </a:solidFill>
              </a:ln>
            </c:spPr>
            <c:extLst>
              <c:ext xmlns:c16="http://schemas.microsoft.com/office/drawing/2014/chart" uri="{C3380CC4-5D6E-409C-BE32-E72D297353CC}">
                <c16:uniqueId val="{00000015-EE58-4682-AC28-810255E10400}"/>
              </c:ext>
            </c:extLst>
          </c:dPt>
          <c:dPt>
            <c:idx val="11"/>
            <c:bubble3D val="0"/>
            <c:spPr>
              <a:solidFill>
                <a:schemeClr val="accent6">
                  <a:lumMod val="60000"/>
                  <a:lumOff val="40000"/>
                </a:schemeClr>
              </a:solidFill>
              <a:ln>
                <a:solidFill>
                  <a:schemeClr val="bg1"/>
                </a:solidFill>
              </a:ln>
            </c:spPr>
            <c:extLst>
              <c:ext xmlns:c16="http://schemas.microsoft.com/office/drawing/2014/chart" uri="{C3380CC4-5D6E-409C-BE32-E72D297353CC}">
                <c16:uniqueId val="{00000017-EE58-4682-AC28-810255E10400}"/>
              </c:ext>
            </c:extLst>
          </c:dPt>
          <c:dLbls>
            <c:dLbl>
              <c:idx val="1"/>
              <c:layout>
                <c:manualLayout>
                  <c:x val="0.31852752586360483"/>
                  <c:y val="-2.9221486618714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58-4682-AC28-810255E10400}"/>
                </c:ext>
              </c:extLst>
            </c:dLbl>
            <c:dLbl>
              <c:idx val="2"/>
              <c:spPr>
                <a:noFill/>
                <a:ln>
                  <a:noFill/>
                </a:ln>
                <a:effectLst/>
              </c:spPr>
              <c:txPr>
                <a:bodyPr/>
                <a:lstStyle/>
                <a:p>
                  <a:pPr>
                    <a:defRPr sz="16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EE58-4682-AC28-810255E10400}"/>
                </c:ext>
              </c:extLst>
            </c:dLbl>
            <c:dLbl>
              <c:idx val="3"/>
              <c:spPr>
                <a:noFill/>
                <a:ln>
                  <a:noFill/>
                </a:ln>
                <a:effectLst/>
              </c:spPr>
              <c:txPr>
                <a:bodyPr/>
                <a:lstStyle/>
                <a:p>
                  <a:pPr>
                    <a:defRPr sz="16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7-EE58-4682-AC28-810255E10400}"/>
                </c:ext>
              </c:extLst>
            </c:dLbl>
            <c:dLbl>
              <c:idx val="7"/>
              <c:spPr/>
              <c:txPr>
                <a:bodyPr/>
                <a:lstStyle/>
                <a:p>
                  <a:pPr>
                    <a:defRPr sz="16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EE58-4682-AC28-810255E10400}"/>
                </c:ext>
              </c:extLst>
            </c:dLbl>
            <c:dLbl>
              <c:idx val="8"/>
              <c:spPr/>
              <c:txPr>
                <a:bodyPr/>
                <a:lstStyle/>
                <a:p>
                  <a:pPr>
                    <a:defRPr sz="16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11-EE58-4682-AC28-810255E10400}"/>
                </c:ext>
              </c:extLst>
            </c:dLbl>
            <c:dLbl>
              <c:idx val="9"/>
              <c:spPr/>
              <c:txPr>
                <a:bodyPr/>
                <a:lstStyle/>
                <a:p>
                  <a:pPr>
                    <a:defRPr sz="16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13-EE58-4682-AC28-810255E10400}"/>
                </c:ext>
              </c:extLst>
            </c:dLbl>
            <c:dLbl>
              <c:idx val="10"/>
              <c:spPr/>
              <c:txPr>
                <a:bodyPr/>
                <a:lstStyle/>
                <a:p>
                  <a:pPr>
                    <a:defRPr sz="16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15-EE58-4682-AC28-810255E10400}"/>
                </c:ext>
              </c:extLst>
            </c:dLbl>
            <c:dLbl>
              <c:idx val="11"/>
              <c:spPr/>
              <c:txPr>
                <a:bodyPr/>
                <a:lstStyle/>
                <a:p>
                  <a:pPr>
                    <a:defRPr sz="16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17-EE58-4682-AC28-810255E10400}"/>
                </c:ext>
              </c:extLst>
            </c:dLbl>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Slice 1</c:v>
                </c:pt>
                <c:pt idx="1">
                  <c:v>Slice 2</c:v>
                </c:pt>
                <c:pt idx="2">
                  <c:v>Slice 3</c:v>
                </c:pt>
              </c:strCache>
            </c:strRef>
          </c:cat>
          <c:val>
            <c:numRef>
              <c:f>Sheet1!$B$2:$B$4</c:f>
              <c:numCache>
                <c:formatCode>0%</c:formatCode>
                <c:ptCount val="3"/>
                <c:pt idx="0">
                  <c:v>0.43</c:v>
                </c:pt>
                <c:pt idx="1">
                  <c:v>0.55000000000000004</c:v>
                </c:pt>
                <c:pt idx="2">
                  <c:v>0.02</c:v>
                </c:pt>
              </c:numCache>
            </c:numRef>
          </c:val>
          <c:extLst>
            <c:ext xmlns:c16="http://schemas.microsoft.com/office/drawing/2014/chart" uri="{C3380CC4-5D6E-409C-BE32-E72D297353CC}">
              <c16:uniqueId val="{00000018-EE58-4682-AC28-810255E10400}"/>
            </c:ext>
          </c:extLst>
        </c:ser>
        <c:dLbls>
          <c:showLegendKey val="0"/>
          <c:showVal val="1"/>
          <c:showCatName val="0"/>
          <c:showSerName val="0"/>
          <c:showPercent val="0"/>
          <c:showBubbleSize val="0"/>
          <c:showLeaderLines val="0"/>
        </c:dLbls>
        <c:firstSliceAng val="0"/>
      </c:pieChart>
    </c:plotArea>
    <c:plotVisOnly val="1"/>
    <c:dispBlanksAs val="gap"/>
    <c:showDLblsOverMax val="0"/>
  </c:chart>
  <c:txPr>
    <a:bodyPr/>
    <a:lstStyle/>
    <a:p>
      <a:pPr>
        <a:defRPr sz="1200" b="1"/>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3295695571"/>
          <c:y val="0.121285930186492"/>
          <c:w val="0.85843576892140705"/>
          <c:h val="0.74014957218469402"/>
        </c:manualLayout>
      </c:layout>
      <c:barChart>
        <c:barDir val="col"/>
        <c:grouping val="percentStacked"/>
        <c:varyColors val="0"/>
        <c:ser>
          <c:idx val="0"/>
          <c:order val="0"/>
          <c:tx>
            <c:strRef>
              <c:f>Sheet1!$B$1</c:f>
              <c:strCache>
                <c:ptCount val="1"/>
                <c:pt idx="0">
                  <c:v>Yes</c:v>
                </c:pt>
              </c:strCache>
            </c:strRef>
          </c:tx>
          <c:spPr>
            <a:solidFill>
              <a:schemeClr val="accent1"/>
            </a:solidFill>
            <a:ln w="24066">
              <a:noFill/>
            </a:ln>
          </c:spPr>
          <c:invertIfNegative val="0"/>
          <c:dPt>
            <c:idx val="7"/>
            <c:invertIfNegative val="0"/>
            <c:bubble3D val="0"/>
            <c:spPr>
              <a:solidFill>
                <a:schemeClr val="accent2"/>
              </a:solidFill>
              <a:ln w="24066">
                <a:noFill/>
              </a:ln>
            </c:spPr>
            <c:extLst>
              <c:ext xmlns:c16="http://schemas.microsoft.com/office/drawing/2014/chart" uri="{C3380CC4-5D6E-409C-BE32-E72D297353CC}">
                <c16:uniqueId val="{00000001-024F-4588-A297-121FB60654DB}"/>
              </c:ext>
            </c:extLst>
          </c:dPt>
          <c:dLbls>
            <c:dLbl>
              <c:idx val="0"/>
              <c:numFmt formatCode="0%" sourceLinked="0"/>
              <c:spPr>
                <a:noFill/>
                <a:ln w="24066">
                  <a:noFill/>
                </a:ln>
              </c:spPr>
              <c:txPr>
                <a:bodyPr/>
                <a:lstStyle/>
                <a:p>
                  <a:pPr>
                    <a:defRPr sz="14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AD76-454D-9FCB-8CBF13E75939}"/>
                </c:ext>
              </c:extLst>
            </c:dLbl>
            <c:dLbl>
              <c:idx val="1"/>
              <c:numFmt formatCode="0%" sourceLinked="0"/>
              <c:spPr>
                <a:noFill/>
                <a:ln w="24066">
                  <a:noFill/>
                </a:ln>
              </c:spPr>
              <c:txPr>
                <a:bodyPr/>
                <a:lstStyle/>
                <a:p>
                  <a:pPr>
                    <a:defRPr sz="14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AD76-454D-9FCB-8CBF13E75939}"/>
                </c:ext>
              </c:extLst>
            </c:dLbl>
            <c:dLbl>
              <c:idx val="2"/>
              <c:numFmt formatCode="0%" sourceLinked="0"/>
              <c:spPr>
                <a:noFill/>
                <a:ln w="24066">
                  <a:noFill/>
                </a:ln>
              </c:spPr>
              <c:txPr>
                <a:bodyPr/>
                <a:lstStyle/>
                <a:p>
                  <a:pPr>
                    <a:defRPr sz="14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AD76-454D-9FCB-8CBF13E75939}"/>
                </c:ext>
              </c:extLst>
            </c:dLbl>
            <c:dLbl>
              <c:idx val="3"/>
              <c:numFmt formatCode="0%" sourceLinked="0"/>
              <c:spPr>
                <a:noFill/>
                <a:ln w="24066">
                  <a:noFill/>
                </a:ln>
              </c:spPr>
              <c:txPr>
                <a:bodyPr/>
                <a:lstStyle/>
                <a:p>
                  <a:pPr>
                    <a:defRPr sz="14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AD76-454D-9FCB-8CBF13E75939}"/>
                </c:ext>
              </c:extLst>
            </c:dLbl>
            <c:dLbl>
              <c:idx val="4"/>
              <c:numFmt formatCode="0%" sourceLinked="0"/>
              <c:spPr>
                <a:noFill/>
                <a:ln w="24066">
                  <a:noFill/>
                </a:ln>
              </c:spPr>
              <c:txPr>
                <a:bodyPr/>
                <a:lstStyle/>
                <a:p>
                  <a:pPr>
                    <a:defRPr sz="14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AD76-454D-9FCB-8CBF13E75939}"/>
                </c:ext>
              </c:extLst>
            </c:dLbl>
            <c:dLbl>
              <c:idx val="5"/>
              <c:numFmt formatCode="0%" sourceLinked="0"/>
              <c:spPr>
                <a:noFill/>
                <a:ln w="24066">
                  <a:noFill/>
                </a:ln>
              </c:spPr>
              <c:txPr>
                <a:bodyPr/>
                <a:lstStyle/>
                <a:p>
                  <a:pPr>
                    <a:defRPr sz="14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AD76-454D-9FCB-8CBF13E75939}"/>
                </c:ext>
              </c:extLst>
            </c:dLbl>
            <c:numFmt formatCode="0%" sourceLinked="0"/>
            <c:spPr>
              <a:noFill/>
              <a:ln w="24066">
                <a:noFill/>
              </a:ln>
            </c:spPr>
            <c:txPr>
              <a:bodyPr wrap="square" lIns="38100" tIns="19050" rIns="38100" bIns="19050" anchor="ctr">
                <a:spAutoFit/>
              </a:bodyPr>
              <a:lstStyle/>
              <a:p>
                <a:pPr>
                  <a:defRPr sz="14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May 2014</c:v>
                </c:pt>
                <c:pt idx="1">
                  <c:v>May 2015</c:v>
                </c:pt>
                <c:pt idx="2">
                  <c:v>Nov 2015</c:v>
                </c:pt>
                <c:pt idx="3">
                  <c:v>May 2016</c:v>
                </c:pt>
              </c:strCache>
            </c:strRef>
          </c:cat>
          <c:val>
            <c:numRef>
              <c:f>Sheet1!$B$2:$B$5</c:f>
              <c:numCache>
                <c:formatCode>0%</c:formatCode>
                <c:ptCount val="4"/>
                <c:pt idx="0">
                  <c:v>0.4</c:v>
                </c:pt>
                <c:pt idx="1">
                  <c:v>0.4</c:v>
                </c:pt>
                <c:pt idx="2">
                  <c:v>0.43</c:v>
                </c:pt>
                <c:pt idx="3">
                  <c:v>0.43</c:v>
                </c:pt>
              </c:numCache>
            </c:numRef>
          </c:val>
          <c:extLst>
            <c:ext xmlns:c16="http://schemas.microsoft.com/office/drawing/2014/chart" uri="{C3380CC4-5D6E-409C-BE32-E72D297353CC}">
              <c16:uniqueId val="{00000008-024F-4588-A297-121FB60654DB}"/>
            </c:ext>
          </c:extLst>
        </c:ser>
        <c:ser>
          <c:idx val="1"/>
          <c:order val="1"/>
          <c:tx>
            <c:strRef>
              <c:f>Sheet1!$C$1</c:f>
              <c:strCache>
                <c:ptCount val="1"/>
                <c:pt idx="0">
                  <c:v>No</c:v>
                </c:pt>
              </c:strCache>
            </c:strRef>
          </c:tx>
          <c:invertIfNegative val="0"/>
          <c:dLbls>
            <c:spPr>
              <a:noFill/>
              <a:ln>
                <a:noFill/>
              </a:ln>
              <a:effectLst/>
            </c:spPr>
            <c:txPr>
              <a:bodyPr wrap="square" lIns="38100" tIns="19050" rIns="38100" bIns="19050" anchor="ctr">
                <a:spAutoFit/>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May 2014</c:v>
                </c:pt>
                <c:pt idx="1">
                  <c:v>May 2015</c:v>
                </c:pt>
                <c:pt idx="2">
                  <c:v>Nov 2015</c:v>
                </c:pt>
                <c:pt idx="3">
                  <c:v>May 2016</c:v>
                </c:pt>
              </c:strCache>
            </c:strRef>
          </c:cat>
          <c:val>
            <c:numRef>
              <c:f>Sheet1!$C$2:$C$5</c:f>
              <c:numCache>
                <c:formatCode>0%</c:formatCode>
                <c:ptCount val="4"/>
                <c:pt idx="0">
                  <c:v>0.59</c:v>
                </c:pt>
                <c:pt idx="1">
                  <c:v>0.57999999999999996</c:v>
                </c:pt>
                <c:pt idx="2">
                  <c:v>0.56000000000000005</c:v>
                </c:pt>
                <c:pt idx="3">
                  <c:v>0.55000000000000004</c:v>
                </c:pt>
              </c:numCache>
            </c:numRef>
          </c:val>
          <c:extLst>
            <c:ext xmlns:c16="http://schemas.microsoft.com/office/drawing/2014/chart" uri="{C3380CC4-5D6E-409C-BE32-E72D297353CC}">
              <c16:uniqueId val="{00000008-252A-4C95-B806-26866A7244A2}"/>
            </c:ext>
          </c:extLst>
        </c:ser>
        <c:ser>
          <c:idx val="2"/>
          <c:order val="2"/>
          <c:tx>
            <c:strRef>
              <c:f>Sheet1!$D$1</c:f>
              <c:strCache>
                <c:ptCount val="1"/>
                <c:pt idx="0">
                  <c:v>Don't Know</c:v>
                </c:pt>
              </c:strCache>
            </c:strRef>
          </c:tx>
          <c:invertIfNegative val="0"/>
          <c:dLbls>
            <c:dLbl>
              <c:idx val="0"/>
              <c:layout>
                <c:manualLayout>
                  <c:x val="-2.59492195198789E-17"/>
                  <c:y val="3.2128522184112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52A-4C95-B806-26866A7244A2}"/>
                </c:ext>
              </c:extLst>
            </c:dLbl>
            <c:dLbl>
              <c:idx val="1"/>
              <c:layout>
                <c:manualLayout>
                  <c:x val="0"/>
                  <c:y val="3.855422662093450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52A-4C95-B806-26866A7244A2}"/>
                </c:ext>
              </c:extLst>
            </c:dLbl>
            <c:dLbl>
              <c:idx val="2"/>
              <c:layout>
                <c:manualLayout>
                  <c:x val="1.4154283247714799E-3"/>
                  <c:y val="3.855422662093450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52A-4C95-B806-26866A7244A2}"/>
                </c:ext>
              </c:extLst>
            </c:dLbl>
            <c:dLbl>
              <c:idx val="3"/>
              <c:layout>
                <c:manualLayout>
                  <c:x val="0"/>
                  <c:y val="3.855422662093450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52A-4C95-B806-26866A7244A2}"/>
                </c:ext>
              </c:extLst>
            </c:dLbl>
            <c:spPr>
              <a:noFill/>
              <a:ln>
                <a:noFill/>
              </a:ln>
              <a:effectLst/>
            </c:spPr>
            <c:txPr>
              <a:bodyPr wrap="square" lIns="38100" tIns="19050" rIns="38100" bIns="19050" anchor="ctr">
                <a:spAutoFit/>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May 2014</c:v>
                </c:pt>
                <c:pt idx="1">
                  <c:v>May 2015</c:v>
                </c:pt>
                <c:pt idx="2">
                  <c:v>Nov 2015</c:v>
                </c:pt>
                <c:pt idx="3">
                  <c:v>May 2016</c:v>
                </c:pt>
              </c:strCache>
            </c:strRef>
          </c:cat>
          <c:val>
            <c:numRef>
              <c:f>Sheet1!$D$2:$D$5</c:f>
              <c:numCache>
                <c:formatCode>0%</c:formatCode>
                <c:ptCount val="4"/>
                <c:pt idx="0">
                  <c:v>0.01</c:v>
                </c:pt>
                <c:pt idx="1">
                  <c:v>0.02</c:v>
                </c:pt>
                <c:pt idx="2">
                  <c:v>0.02</c:v>
                </c:pt>
                <c:pt idx="3">
                  <c:v>0.02</c:v>
                </c:pt>
              </c:numCache>
            </c:numRef>
          </c:val>
          <c:extLst>
            <c:ext xmlns:c16="http://schemas.microsoft.com/office/drawing/2014/chart" uri="{C3380CC4-5D6E-409C-BE32-E72D297353CC}">
              <c16:uniqueId val="{0000000D-252A-4C95-B806-26866A7244A2}"/>
            </c:ext>
          </c:extLst>
        </c:ser>
        <c:dLbls>
          <c:showLegendKey val="0"/>
          <c:showVal val="0"/>
          <c:showCatName val="0"/>
          <c:showSerName val="0"/>
          <c:showPercent val="0"/>
          <c:showBubbleSize val="0"/>
        </c:dLbls>
        <c:gapWidth val="100"/>
        <c:overlap val="100"/>
        <c:axId val="198576032"/>
        <c:axId val="198578384"/>
      </c:barChart>
      <c:catAx>
        <c:axId val="198576032"/>
        <c:scaling>
          <c:orientation val="minMax"/>
        </c:scaling>
        <c:delete val="0"/>
        <c:axPos val="b"/>
        <c:numFmt formatCode="General" sourceLinked="1"/>
        <c:majorTickMark val="out"/>
        <c:minorTickMark val="none"/>
        <c:tickLblPos val="nextTo"/>
        <c:spPr>
          <a:ln w="9525">
            <a:solidFill>
              <a:schemeClr val="bg1">
                <a:lumMod val="50000"/>
              </a:schemeClr>
            </a:solidFill>
            <a:prstDash val="solid"/>
          </a:ln>
        </c:spPr>
        <c:txPr>
          <a:bodyPr rot="0" vert="horz" anchor="t" anchorCtr="0"/>
          <a:lstStyle/>
          <a:p>
            <a:pPr rtl="0">
              <a:defRPr sz="1400" b="0" i="0" u="none" strike="noStrike" baseline="0">
                <a:solidFill>
                  <a:schemeClr val="tx1"/>
                </a:solidFill>
                <a:latin typeface="Arial"/>
                <a:ea typeface="Arial"/>
                <a:cs typeface="Arial"/>
              </a:defRPr>
            </a:pPr>
            <a:endParaRPr lang="en-US"/>
          </a:p>
        </c:txPr>
        <c:crossAx val="198578384"/>
        <c:crossesAt val="0"/>
        <c:auto val="1"/>
        <c:lblAlgn val="ctr"/>
        <c:lblOffset val="0"/>
        <c:noMultiLvlLbl val="0"/>
      </c:catAx>
      <c:valAx>
        <c:axId val="198578384"/>
        <c:scaling>
          <c:orientation val="minMax"/>
          <c:max val="1"/>
          <c:min val="0"/>
        </c:scaling>
        <c:delete val="0"/>
        <c:axPos val="l"/>
        <c:numFmt formatCode="0%" sourceLinked="0"/>
        <c:majorTickMark val="out"/>
        <c:minorTickMark val="none"/>
        <c:tickLblPos val="nextTo"/>
        <c:spPr>
          <a:ln w="9525">
            <a:solidFill>
              <a:schemeClr val="bg1">
                <a:lumMod val="50000"/>
              </a:schemeClr>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198576032"/>
        <c:crossesAt val="1"/>
        <c:crossBetween val="between"/>
        <c:majorUnit val="0.1"/>
        <c:minorUnit val="0.1"/>
      </c:valAx>
      <c:spPr>
        <a:noFill/>
        <a:ln w="25334">
          <a:noFill/>
        </a:ln>
      </c:spPr>
    </c:plotArea>
    <c:legend>
      <c:legendPos val="t"/>
      <c:layout>
        <c:manualLayout>
          <c:xMode val="edge"/>
          <c:yMode val="edge"/>
          <c:x val="0.29610370475547099"/>
          <c:y val="1.92771133104673E-2"/>
          <c:w val="0.46299429515514501"/>
          <c:h val="6.6431411676668703E-2"/>
        </c:manualLayout>
      </c:layout>
      <c:overlay val="0"/>
      <c:txPr>
        <a:bodyPr/>
        <a:lstStyle/>
        <a:p>
          <a:pPr>
            <a:defRPr sz="1400"/>
          </a:pPr>
          <a:endParaRPr lang="en-US"/>
        </a:p>
      </c:txPr>
    </c:legend>
    <c:plotVisOnly val="1"/>
    <c:dispBlanksAs val="gap"/>
    <c:showDLblsOverMax val="0"/>
  </c:chart>
  <c:spPr>
    <a:noFill/>
    <a:ln>
      <a:noFill/>
    </a:ln>
  </c:spPr>
  <c:txPr>
    <a:bodyPr/>
    <a:lstStyle/>
    <a:p>
      <a:pPr>
        <a:defRPr sz="1327" b="0" i="0" u="none" strike="noStrike" baseline="0">
          <a:solidFill>
            <a:schemeClr val="tx1"/>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3295695571"/>
          <c:y val="0.102008816876025"/>
          <c:w val="0.85843576892140705"/>
          <c:h val="0.75942668549516101"/>
        </c:manualLayout>
      </c:layout>
      <c:barChart>
        <c:barDir val="col"/>
        <c:grouping val="clustered"/>
        <c:varyColors val="0"/>
        <c:ser>
          <c:idx val="0"/>
          <c:order val="0"/>
          <c:tx>
            <c:strRef>
              <c:f>Sheet1!$B$1</c:f>
              <c:strCache>
                <c:ptCount val="1"/>
                <c:pt idx="0">
                  <c:v>Yes</c:v>
                </c:pt>
              </c:strCache>
            </c:strRef>
          </c:tx>
          <c:spPr>
            <a:solidFill>
              <a:schemeClr val="accent1"/>
            </a:solidFill>
            <a:ln w="24066">
              <a:noFill/>
            </a:ln>
          </c:spPr>
          <c:invertIfNegative val="0"/>
          <c:dPt>
            <c:idx val="7"/>
            <c:invertIfNegative val="0"/>
            <c:bubble3D val="0"/>
            <c:spPr>
              <a:solidFill>
                <a:schemeClr val="accent2"/>
              </a:solidFill>
              <a:ln w="24066">
                <a:noFill/>
              </a:ln>
            </c:spPr>
            <c:extLst>
              <c:ext xmlns:c16="http://schemas.microsoft.com/office/drawing/2014/chart" uri="{C3380CC4-5D6E-409C-BE32-E72D297353CC}">
                <c16:uniqueId val="{00000001-024F-4588-A297-121FB60654DB}"/>
              </c:ext>
            </c:extLst>
          </c:dPt>
          <c:dLbls>
            <c:dLbl>
              <c:idx val="0"/>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A6EC-4EE6-9388-911DA6CC7030}"/>
                </c:ext>
              </c:extLst>
            </c:dLbl>
            <c:dLbl>
              <c:idx val="1"/>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A6EC-4EE6-9388-911DA6CC7030}"/>
                </c:ext>
              </c:extLst>
            </c:dLbl>
            <c:dLbl>
              <c:idx val="2"/>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A6EC-4EE6-9388-911DA6CC7030}"/>
                </c:ext>
              </c:extLst>
            </c:dLbl>
            <c:dLbl>
              <c:idx val="3"/>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A6EC-4EE6-9388-911DA6CC7030}"/>
                </c:ext>
              </c:extLst>
            </c:dLbl>
            <c:dLbl>
              <c:idx val="4"/>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A6EC-4EE6-9388-911DA6CC7030}"/>
                </c:ext>
              </c:extLst>
            </c:dLbl>
            <c:dLbl>
              <c:idx val="5"/>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A6EC-4EE6-9388-911DA6CC7030}"/>
                </c:ext>
              </c:extLst>
            </c:dLbl>
            <c:numFmt formatCode="0%" sourceLinked="0"/>
            <c:spPr>
              <a:noFill/>
              <a:ln w="24066">
                <a:noFill/>
              </a:ln>
            </c:spPr>
            <c:txPr>
              <a:bodyPr wrap="square" lIns="38100" tIns="19050" rIns="38100" bIns="19050" anchor="ctr">
                <a:spAutoFit/>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May 2014</c:v>
                </c:pt>
                <c:pt idx="1">
                  <c:v>May 2015</c:v>
                </c:pt>
                <c:pt idx="2">
                  <c:v>November 2015</c:v>
                </c:pt>
                <c:pt idx="3">
                  <c:v>May 2016</c:v>
                </c:pt>
              </c:strCache>
            </c:strRef>
          </c:cat>
          <c:val>
            <c:numRef>
              <c:f>Sheet1!$B$2:$B$5</c:f>
              <c:numCache>
                <c:formatCode>0%</c:formatCode>
                <c:ptCount val="4"/>
                <c:pt idx="0">
                  <c:v>0.4</c:v>
                </c:pt>
                <c:pt idx="1">
                  <c:v>0.4</c:v>
                </c:pt>
                <c:pt idx="2">
                  <c:v>0.43</c:v>
                </c:pt>
                <c:pt idx="3">
                  <c:v>0.43</c:v>
                </c:pt>
              </c:numCache>
            </c:numRef>
          </c:val>
          <c:extLst>
            <c:ext xmlns:c16="http://schemas.microsoft.com/office/drawing/2014/chart" uri="{C3380CC4-5D6E-409C-BE32-E72D297353CC}">
              <c16:uniqueId val="{00000008-024F-4588-A297-121FB60654DB}"/>
            </c:ext>
          </c:extLst>
        </c:ser>
        <c:ser>
          <c:idx val="1"/>
          <c:order val="1"/>
          <c:tx>
            <c:strRef>
              <c:f>Sheet1!$C$1</c:f>
              <c:strCache>
                <c:ptCount val="1"/>
                <c:pt idx="0">
                  <c:v>No</c:v>
                </c:pt>
              </c:strCache>
            </c:strRef>
          </c:tx>
          <c:invertIfNegative val="0"/>
          <c:dLbls>
            <c:spPr>
              <a:noFill/>
              <a:ln>
                <a:noFill/>
              </a:ln>
              <a:effectLst/>
            </c:spPr>
            <c:txPr>
              <a:bodyPr wrap="square" lIns="38100" tIns="19050" rIns="38100" bIns="19050" anchor="ctr">
                <a:spAutoFit/>
              </a:bodyPr>
              <a:lstStyle/>
              <a:p>
                <a:pPr>
                  <a:defRPr sz="14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May 2014</c:v>
                </c:pt>
                <c:pt idx="1">
                  <c:v>May 2015</c:v>
                </c:pt>
                <c:pt idx="2">
                  <c:v>November 2015</c:v>
                </c:pt>
                <c:pt idx="3">
                  <c:v>May 2016</c:v>
                </c:pt>
              </c:strCache>
            </c:strRef>
          </c:cat>
          <c:val>
            <c:numRef>
              <c:f>Sheet1!$C$2:$C$5</c:f>
              <c:numCache>
                <c:formatCode>0%</c:formatCode>
                <c:ptCount val="4"/>
                <c:pt idx="0">
                  <c:v>0.59</c:v>
                </c:pt>
                <c:pt idx="1">
                  <c:v>0.57999999999999996</c:v>
                </c:pt>
                <c:pt idx="2">
                  <c:v>0.56000000000000005</c:v>
                </c:pt>
                <c:pt idx="3">
                  <c:v>0.55000000000000004</c:v>
                </c:pt>
              </c:numCache>
            </c:numRef>
          </c:val>
          <c:extLst>
            <c:ext xmlns:c16="http://schemas.microsoft.com/office/drawing/2014/chart" uri="{C3380CC4-5D6E-409C-BE32-E72D297353CC}">
              <c16:uniqueId val="{00000008-DFCB-44A2-A96E-269F764D200D}"/>
            </c:ext>
          </c:extLst>
        </c:ser>
        <c:ser>
          <c:idx val="2"/>
          <c:order val="2"/>
          <c:tx>
            <c:strRef>
              <c:f>Sheet1!$D$1</c:f>
              <c:strCache>
                <c:ptCount val="1"/>
                <c:pt idx="0">
                  <c:v>Don't Know</c:v>
                </c:pt>
              </c:strCache>
            </c:strRef>
          </c:tx>
          <c:invertIfNegative val="0"/>
          <c:dLbls>
            <c:spPr>
              <a:noFill/>
              <a:ln>
                <a:noFill/>
              </a:ln>
              <a:effectLst/>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May 2014</c:v>
                </c:pt>
                <c:pt idx="1">
                  <c:v>May 2015</c:v>
                </c:pt>
                <c:pt idx="2">
                  <c:v>November 2015</c:v>
                </c:pt>
                <c:pt idx="3">
                  <c:v>May 2016</c:v>
                </c:pt>
              </c:strCache>
            </c:strRef>
          </c:cat>
          <c:val>
            <c:numRef>
              <c:f>Sheet1!$D$2:$D$5</c:f>
              <c:numCache>
                <c:formatCode>0%</c:formatCode>
                <c:ptCount val="4"/>
                <c:pt idx="0">
                  <c:v>0.01</c:v>
                </c:pt>
                <c:pt idx="1">
                  <c:v>0.02</c:v>
                </c:pt>
                <c:pt idx="2">
                  <c:v>0.02</c:v>
                </c:pt>
                <c:pt idx="3">
                  <c:v>0.02</c:v>
                </c:pt>
              </c:numCache>
            </c:numRef>
          </c:val>
          <c:extLst>
            <c:ext xmlns:c16="http://schemas.microsoft.com/office/drawing/2014/chart" uri="{C3380CC4-5D6E-409C-BE32-E72D297353CC}">
              <c16:uniqueId val="{00000008-02C3-4CCC-8E84-E2A652F1CF5C}"/>
            </c:ext>
          </c:extLst>
        </c:ser>
        <c:dLbls>
          <c:dLblPos val="outEnd"/>
          <c:showLegendKey val="0"/>
          <c:showVal val="1"/>
          <c:showCatName val="0"/>
          <c:showSerName val="0"/>
          <c:showPercent val="0"/>
          <c:showBubbleSize val="0"/>
        </c:dLbls>
        <c:gapWidth val="60"/>
        <c:axId val="290250304"/>
        <c:axId val="290246384"/>
      </c:barChart>
      <c:catAx>
        <c:axId val="290250304"/>
        <c:scaling>
          <c:orientation val="minMax"/>
        </c:scaling>
        <c:delete val="0"/>
        <c:axPos val="b"/>
        <c:numFmt formatCode="General" sourceLinked="1"/>
        <c:majorTickMark val="out"/>
        <c:minorTickMark val="none"/>
        <c:tickLblPos val="nextTo"/>
        <c:spPr>
          <a:ln w="9525">
            <a:solidFill>
              <a:schemeClr val="bg1">
                <a:lumMod val="50000"/>
              </a:schemeClr>
            </a:solidFill>
            <a:prstDash val="solid"/>
          </a:ln>
        </c:spPr>
        <c:txPr>
          <a:bodyPr rot="0" vert="horz" anchor="t" anchorCtr="0"/>
          <a:lstStyle/>
          <a:p>
            <a:pPr rtl="0">
              <a:defRPr sz="1400" b="0" i="0" u="none" strike="noStrike" baseline="0">
                <a:solidFill>
                  <a:schemeClr val="tx1"/>
                </a:solidFill>
                <a:latin typeface="Arial"/>
                <a:ea typeface="Arial"/>
                <a:cs typeface="Arial"/>
              </a:defRPr>
            </a:pPr>
            <a:endParaRPr lang="en-US"/>
          </a:p>
        </c:txPr>
        <c:crossAx val="290246384"/>
        <c:crossesAt val="0"/>
        <c:auto val="1"/>
        <c:lblAlgn val="ctr"/>
        <c:lblOffset val="0"/>
        <c:tickMarkSkip val="1"/>
        <c:noMultiLvlLbl val="0"/>
      </c:catAx>
      <c:valAx>
        <c:axId val="290246384"/>
        <c:scaling>
          <c:orientation val="minMax"/>
          <c:max val="0.7"/>
          <c:min val="0"/>
        </c:scaling>
        <c:delete val="0"/>
        <c:axPos val="l"/>
        <c:numFmt formatCode="0%" sourceLinked="0"/>
        <c:majorTickMark val="out"/>
        <c:minorTickMark val="none"/>
        <c:tickLblPos val="nextTo"/>
        <c:spPr>
          <a:ln w="9525">
            <a:solidFill>
              <a:schemeClr val="bg1">
                <a:lumMod val="50000"/>
              </a:schemeClr>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290250304"/>
        <c:crossesAt val="1"/>
        <c:crossBetween val="between"/>
        <c:majorUnit val="0.1"/>
        <c:minorUnit val="0.1"/>
      </c:valAx>
      <c:spPr>
        <a:noFill/>
        <a:ln w="25334">
          <a:noFill/>
        </a:ln>
      </c:spPr>
    </c:plotArea>
    <c:legend>
      <c:legendPos val="t"/>
      <c:legendEntry>
        <c:idx val="0"/>
        <c:txPr>
          <a:bodyPr/>
          <a:lstStyle/>
          <a:p>
            <a:pPr>
              <a:defRPr sz="1400"/>
            </a:pPr>
            <a:endParaRPr lang="en-US"/>
          </a:p>
        </c:txPr>
      </c:legendEntry>
      <c:legendEntry>
        <c:idx val="1"/>
        <c:txPr>
          <a:bodyPr/>
          <a:lstStyle/>
          <a:p>
            <a:pPr>
              <a:defRPr sz="1400"/>
            </a:pPr>
            <a:endParaRPr lang="en-US"/>
          </a:p>
        </c:txPr>
      </c:legendEntry>
      <c:layout>
        <c:manualLayout>
          <c:xMode val="edge"/>
          <c:yMode val="edge"/>
          <c:x val="0.33714198718781002"/>
          <c:y val="3.8554226620934502E-2"/>
          <c:w val="0.34824083992185501"/>
          <c:h val="6.9023702753996205E-2"/>
        </c:manualLayout>
      </c:layout>
      <c:overlay val="0"/>
    </c:legend>
    <c:plotVisOnly val="1"/>
    <c:dispBlanksAs val="gap"/>
    <c:showDLblsOverMax val="0"/>
  </c:chart>
  <c:spPr>
    <a:noFill/>
    <a:ln>
      <a:noFill/>
    </a:ln>
  </c:spPr>
  <c:txPr>
    <a:bodyPr/>
    <a:lstStyle/>
    <a:p>
      <a:pPr>
        <a:defRPr sz="1327"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24338008069"/>
          <c:y val="7.7425007994310402E-2"/>
          <c:w val="0.87554999907369802"/>
          <c:h val="0.74863469718806297"/>
        </c:manualLayout>
      </c:layout>
      <c:lineChart>
        <c:grouping val="standard"/>
        <c:varyColors val="0"/>
        <c:ser>
          <c:idx val="0"/>
          <c:order val="0"/>
          <c:tx>
            <c:strRef>
              <c:f>Sheet1!$A$2</c:f>
              <c:strCache>
                <c:ptCount val="1"/>
                <c:pt idx="0">
                  <c:v>U.S.</c:v>
                </c:pt>
              </c:strCache>
            </c:strRef>
          </c:tx>
          <c:marker>
            <c:symbol val="circle"/>
            <c:size val="7"/>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cat>
            <c:numRef>
              <c:f>Sheet1!$B$1:$K$1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Sheet1!$B$2:$K$2</c:f>
              <c:numCache>
                <c:formatCode>0.0%</c:formatCode>
                <c:ptCount val="10"/>
                <c:pt idx="0">
                  <c:v>0.13700000000000001</c:v>
                </c:pt>
                <c:pt idx="1">
                  <c:v>0.14000000000000001</c:v>
                </c:pt>
                <c:pt idx="2">
                  <c:v>0.12</c:v>
                </c:pt>
                <c:pt idx="3">
                  <c:v>8.5999999999999993E-2</c:v>
                </c:pt>
                <c:pt idx="4">
                  <c:v>6.4000000000000001E-2</c:v>
                </c:pt>
                <c:pt idx="5">
                  <c:v>9.0999999999999998E-2</c:v>
                </c:pt>
                <c:pt idx="6">
                  <c:v>6.4000000000000001E-2</c:v>
                </c:pt>
                <c:pt idx="7">
                  <c:v>3.4000000000000002E-2</c:v>
                </c:pt>
                <c:pt idx="8">
                  <c:v>0.04</c:v>
                </c:pt>
                <c:pt idx="9">
                  <c:v>3.1E-2</c:v>
                </c:pt>
              </c:numCache>
            </c:numRef>
          </c:val>
          <c:smooth val="1"/>
          <c:extLst>
            <c:ext xmlns:c16="http://schemas.microsoft.com/office/drawing/2014/chart" uri="{C3380CC4-5D6E-409C-BE32-E72D297353CC}">
              <c16:uniqueId val="{00000004-AFFB-4A8B-8A2F-0E1ECFEFC1D7}"/>
            </c:ext>
          </c:extLst>
        </c:ser>
        <c:ser>
          <c:idx val="1"/>
          <c:order val="1"/>
          <c:tx>
            <c:strRef>
              <c:f>Sheet1!$A$3</c:f>
              <c:strCache>
                <c:ptCount val="1"/>
                <c:pt idx="0">
                  <c:v>OH</c:v>
                </c:pt>
              </c:strCache>
            </c:strRef>
          </c:tx>
          <c:marker>
            <c:symbol val="circle"/>
            <c:size val="7"/>
          </c:marker>
          <c:cat>
            <c:numRef>
              <c:f>Sheet1!$B$1:$K$1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Sheet1!$B$3:$K$3</c:f>
              <c:numCache>
                <c:formatCode>0.0%</c:formatCode>
                <c:ptCount val="10"/>
                <c:pt idx="0">
                  <c:v>0.19</c:v>
                </c:pt>
                <c:pt idx="1">
                  <c:v>0.20799999999999999</c:v>
                </c:pt>
                <c:pt idx="2">
                  <c:v>0.18099999999999999</c:v>
                </c:pt>
                <c:pt idx="3">
                  <c:v>0.154</c:v>
                </c:pt>
                <c:pt idx="4">
                  <c:v>0.14399999999999999</c:v>
                </c:pt>
                <c:pt idx="5">
                  <c:v>0.14599999999999999</c:v>
                </c:pt>
                <c:pt idx="6">
                  <c:v>0.113</c:v>
                </c:pt>
                <c:pt idx="7">
                  <c:v>0.1</c:v>
                </c:pt>
                <c:pt idx="8">
                  <c:v>0.107</c:v>
                </c:pt>
                <c:pt idx="9">
                  <c:v>8.5999999999999993E-2</c:v>
                </c:pt>
              </c:numCache>
            </c:numRef>
          </c:val>
          <c:smooth val="1"/>
          <c:extLst>
            <c:ext xmlns:c16="http://schemas.microsoft.com/office/drawing/2014/chart" uri="{C3380CC4-5D6E-409C-BE32-E72D297353CC}">
              <c16:uniqueId val="{00000002-780A-4729-AABC-C8E6AD0E7016}"/>
            </c:ext>
          </c:extLst>
        </c:ser>
        <c:dLbls>
          <c:showLegendKey val="0"/>
          <c:showVal val="0"/>
          <c:showCatName val="0"/>
          <c:showSerName val="0"/>
          <c:showPercent val="0"/>
          <c:showBubbleSize val="0"/>
        </c:dLbls>
        <c:marker val="1"/>
        <c:smooth val="0"/>
        <c:axId val="469382256"/>
        <c:axId val="469384216"/>
      </c:lineChart>
      <c:catAx>
        <c:axId val="469382256"/>
        <c:scaling>
          <c:orientation val="minMax"/>
        </c:scaling>
        <c:delete val="0"/>
        <c:axPos val="b"/>
        <c:numFmt formatCode="0" sourceLinked="0"/>
        <c:majorTickMark val="out"/>
        <c:minorTickMark val="none"/>
        <c:tickLblPos val="nextTo"/>
        <c:txPr>
          <a:bodyPr rot="0" vert="horz"/>
          <a:lstStyle/>
          <a:p>
            <a:pPr>
              <a:defRPr sz="1400"/>
            </a:pPr>
            <a:endParaRPr lang="en-US"/>
          </a:p>
        </c:txPr>
        <c:crossAx val="469384216"/>
        <c:crossesAt val="-20"/>
        <c:auto val="1"/>
        <c:lblAlgn val="ctr"/>
        <c:lblOffset val="100"/>
        <c:tickLblSkip val="1"/>
        <c:tickMarkSkip val="1"/>
        <c:noMultiLvlLbl val="0"/>
      </c:catAx>
      <c:valAx>
        <c:axId val="469384216"/>
        <c:scaling>
          <c:orientation val="minMax"/>
        </c:scaling>
        <c:delete val="0"/>
        <c:axPos val="l"/>
        <c:numFmt formatCode="0%" sourceLinked="0"/>
        <c:majorTickMark val="out"/>
        <c:minorTickMark val="none"/>
        <c:tickLblPos val="nextTo"/>
        <c:txPr>
          <a:bodyPr/>
          <a:lstStyle/>
          <a:p>
            <a:pPr>
              <a:defRPr sz="1400"/>
            </a:pPr>
            <a:endParaRPr lang="en-US"/>
          </a:p>
        </c:txPr>
        <c:crossAx val="469382256"/>
        <c:crossesAt val="1"/>
        <c:crossBetween val="between"/>
      </c:valAx>
    </c:plotArea>
    <c:legend>
      <c:legendPos val="t"/>
      <c:layout>
        <c:manualLayout>
          <c:xMode val="edge"/>
          <c:yMode val="edge"/>
          <c:x val="0.29470615620075302"/>
          <c:y val="4.2658715052323597E-2"/>
          <c:w val="0.43183872072363899"/>
          <c:h val="7.3682685443368506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3295695571"/>
          <c:y val="9.8905304274386499E-2"/>
          <c:w val="0.85843576892140705"/>
          <c:h val="0.68494165337274604"/>
        </c:manualLayout>
      </c:layout>
      <c:barChart>
        <c:barDir val="col"/>
        <c:grouping val="clustered"/>
        <c:varyColors val="0"/>
        <c:ser>
          <c:idx val="0"/>
          <c:order val="0"/>
          <c:tx>
            <c:strRef>
              <c:f>Sheet1!$A$2</c:f>
              <c:strCache>
                <c:ptCount val="1"/>
              </c:strCache>
            </c:strRef>
          </c:tx>
          <c:spPr>
            <a:solidFill>
              <a:schemeClr val="accent1"/>
            </a:solidFill>
            <a:ln w="24066">
              <a:noFill/>
            </a:ln>
          </c:spPr>
          <c:invertIfNegative val="0"/>
          <c:dPt>
            <c:idx val="7"/>
            <c:invertIfNegative val="0"/>
            <c:bubble3D val="0"/>
            <c:extLst>
              <c:ext xmlns:c16="http://schemas.microsoft.com/office/drawing/2014/chart" uri="{C3380CC4-5D6E-409C-BE32-E72D297353CC}">
                <c16:uniqueId val="{00000001-024F-4588-A297-121FB60654DB}"/>
              </c:ext>
            </c:extLst>
          </c:dPt>
          <c:dLbls>
            <c:dLbl>
              <c:idx val="0"/>
              <c:layout>
                <c:manualLayout>
                  <c:x val="6.9468350071359198E-4"/>
                  <c:y val="-4.3766691852266696E-3"/>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24F-4588-A297-121FB60654DB}"/>
                </c:ext>
              </c:extLst>
            </c:dLbl>
            <c:dLbl>
              <c:idx val="1"/>
              <c:layout>
                <c:manualLayout>
                  <c:x val="-1.64277509095758E-3"/>
                  <c:y val="-1.42113263606297E-3"/>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4F-4588-A297-121FB60654DB}"/>
                </c:ext>
              </c:extLst>
            </c:dLbl>
            <c:dLbl>
              <c:idx val="2"/>
              <c:layout>
                <c:manualLayout>
                  <c:x val="-1.5406336345249801E-3"/>
                  <c:y val="-3.9069641380062598E-4"/>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24F-4588-A297-121FB60654DB}"/>
                </c:ext>
              </c:extLst>
            </c:dLbl>
            <c:dLbl>
              <c:idx val="3"/>
              <c:layout>
                <c:manualLayout>
                  <c:x val="-1.19627100998074E-3"/>
                  <c:y val="-1.2526320230429101E-3"/>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24F-4588-A297-121FB60654DB}"/>
                </c:ext>
              </c:extLst>
            </c:dLbl>
            <c:dLbl>
              <c:idx val="4"/>
              <c:layout>
                <c:manualLayout>
                  <c:x val="-7.6958723543082801E-4"/>
                  <c:y val="-8.8315799297615798E-4"/>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24F-4588-A297-121FB60654DB}"/>
                </c:ext>
              </c:extLst>
            </c:dLbl>
            <c:dLbl>
              <c:idx val="5"/>
              <c:layout>
                <c:manualLayout>
                  <c:x val="-3.7560088663648101E-3"/>
                  <c:y val="-4.4999124257056799E-3"/>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24F-4588-A297-121FB60654DB}"/>
                </c:ext>
              </c:extLst>
            </c:dLbl>
            <c:numFmt formatCode="0%" sourceLinked="0"/>
            <c:spPr>
              <a:noFill/>
              <a:ln w="24066">
                <a:noFill/>
              </a:ln>
            </c:spPr>
            <c:txPr>
              <a:bodyPr wrap="square" lIns="38100" tIns="19050" rIns="38100" bIns="19050" anchor="ctr">
                <a:spAutoFit/>
              </a:bodyPr>
              <a:lstStyle/>
              <a:p>
                <a:pPr>
                  <a:defRPr sz="14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Would Not
Feel Safe</c:v>
                </c:pt>
                <c:pt idx="1">
                  <c:v>Don't Want
to Give Up
Control</c:v>
                </c:pt>
                <c:pt idx="2">
                  <c:v>Computer
Could Be
Hacked</c:v>
                </c:pt>
                <c:pt idx="3">
                  <c:v>Cars Would
Be Too
Expensive</c:v>
                </c:pt>
                <c:pt idx="4">
                  <c:v>Would Be
Liable for
Any Accident</c:v>
                </c:pt>
                <c:pt idx="5">
                  <c:v>Would
Collect
Personal
Data</c:v>
                </c:pt>
                <c:pt idx="6">
                  <c:v>Would Be
Boring</c:v>
                </c:pt>
                <c:pt idx="7">
                  <c:v>None of
These </c:v>
                </c:pt>
                <c:pt idx="8">
                  <c:v>Don’t Know</c:v>
                </c:pt>
              </c:strCache>
            </c:strRef>
          </c:cat>
          <c:val>
            <c:numRef>
              <c:f>Sheet1!$B$2:$J$2</c:f>
              <c:numCache>
                <c:formatCode>0%</c:formatCode>
                <c:ptCount val="9"/>
                <c:pt idx="0">
                  <c:v>0.84</c:v>
                </c:pt>
                <c:pt idx="1">
                  <c:v>0.74</c:v>
                </c:pt>
                <c:pt idx="2">
                  <c:v>0.72</c:v>
                </c:pt>
                <c:pt idx="3">
                  <c:v>0.62</c:v>
                </c:pt>
                <c:pt idx="4">
                  <c:v>0.59</c:v>
                </c:pt>
                <c:pt idx="5">
                  <c:v>0.42</c:v>
                </c:pt>
                <c:pt idx="6">
                  <c:v>0.36</c:v>
                </c:pt>
                <c:pt idx="7">
                  <c:v>0.01</c:v>
                </c:pt>
                <c:pt idx="8">
                  <c:v>0.01</c:v>
                </c:pt>
              </c:numCache>
            </c:numRef>
          </c:val>
          <c:extLst>
            <c:ext xmlns:c16="http://schemas.microsoft.com/office/drawing/2014/chart" uri="{C3380CC4-5D6E-409C-BE32-E72D297353CC}">
              <c16:uniqueId val="{00000008-024F-4588-A297-121FB60654DB}"/>
            </c:ext>
          </c:extLst>
        </c:ser>
        <c:dLbls>
          <c:showLegendKey val="0"/>
          <c:showVal val="0"/>
          <c:showCatName val="0"/>
          <c:showSerName val="0"/>
          <c:showPercent val="0"/>
          <c:showBubbleSize val="0"/>
        </c:dLbls>
        <c:gapWidth val="60"/>
        <c:axId val="290246776"/>
        <c:axId val="290244424"/>
      </c:barChart>
      <c:catAx>
        <c:axId val="290246776"/>
        <c:scaling>
          <c:orientation val="minMax"/>
        </c:scaling>
        <c:delete val="0"/>
        <c:axPos val="b"/>
        <c:numFmt formatCode="General" sourceLinked="1"/>
        <c:majorTickMark val="out"/>
        <c:minorTickMark val="none"/>
        <c:tickLblPos val="nextTo"/>
        <c:spPr>
          <a:ln w="9525">
            <a:solidFill>
              <a:schemeClr val="bg1">
                <a:lumMod val="50000"/>
              </a:schemeClr>
            </a:solidFill>
            <a:prstDash val="solid"/>
          </a:ln>
        </c:spPr>
        <c:txPr>
          <a:bodyPr rot="0" vert="horz" anchor="t" anchorCtr="0"/>
          <a:lstStyle/>
          <a:p>
            <a:pPr rtl="0">
              <a:defRPr sz="1200" b="0" i="0" u="none" strike="noStrike" baseline="0">
                <a:solidFill>
                  <a:schemeClr val="tx1"/>
                </a:solidFill>
                <a:latin typeface="Arial"/>
                <a:ea typeface="Arial"/>
                <a:cs typeface="Arial"/>
              </a:defRPr>
            </a:pPr>
            <a:endParaRPr lang="en-US"/>
          </a:p>
        </c:txPr>
        <c:crossAx val="290244424"/>
        <c:crossesAt val="0"/>
        <c:auto val="1"/>
        <c:lblAlgn val="ctr"/>
        <c:lblOffset val="0"/>
        <c:tickMarkSkip val="1"/>
        <c:noMultiLvlLbl val="0"/>
      </c:catAx>
      <c:valAx>
        <c:axId val="290244424"/>
        <c:scaling>
          <c:orientation val="minMax"/>
          <c:max val="1"/>
          <c:min val="0"/>
        </c:scaling>
        <c:delete val="0"/>
        <c:axPos val="l"/>
        <c:numFmt formatCode="0%" sourceLinked="0"/>
        <c:majorTickMark val="out"/>
        <c:minorTickMark val="none"/>
        <c:tickLblPos val="nextTo"/>
        <c:spPr>
          <a:ln w="9525">
            <a:solidFill>
              <a:schemeClr val="bg1">
                <a:lumMod val="50000"/>
              </a:schemeClr>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290246776"/>
        <c:crossesAt val="1"/>
        <c:crossBetween val="between"/>
        <c:majorUnit val="0.1"/>
        <c:minorUnit val="0.1"/>
      </c:valAx>
      <c:spPr>
        <a:noFill/>
        <a:ln w="25334">
          <a:noFill/>
        </a:ln>
      </c:spPr>
    </c:plotArea>
    <c:plotVisOnly val="1"/>
    <c:dispBlanksAs val="gap"/>
    <c:showDLblsOverMax val="0"/>
  </c:chart>
  <c:spPr>
    <a:noFill/>
    <a:ln>
      <a:noFill/>
    </a:ln>
  </c:spPr>
  <c:txPr>
    <a:bodyPr/>
    <a:lstStyle/>
    <a:p>
      <a:pPr>
        <a:defRPr sz="1327" b="0" i="0" u="none" strike="noStrike" baseline="0">
          <a:solidFill>
            <a:schemeClr val="tx1"/>
          </a:solidFill>
          <a:latin typeface="Arial"/>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5370300934606"/>
          <c:y val="5.3978797638217897E-2"/>
          <c:w val="0.36925939813078901"/>
          <c:h val="0.892042404723564"/>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chemeClr val="accent1"/>
              </a:solidFill>
              <a:ln>
                <a:solidFill>
                  <a:schemeClr val="bg1"/>
                </a:solidFill>
              </a:ln>
            </c:spPr>
            <c:extLst>
              <c:ext xmlns:c16="http://schemas.microsoft.com/office/drawing/2014/chart" uri="{C3380CC4-5D6E-409C-BE32-E72D297353CC}">
                <c16:uniqueId val="{00000001-AC85-4478-882C-0DD62B1C9F73}"/>
              </c:ext>
            </c:extLst>
          </c:dPt>
          <c:dPt>
            <c:idx val="1"/>
            <c:bubble3D val="0"/>
            <c:spPr>
              <a:solidFill>
                <a:srgbClr val="FF0000"/>
              </a:solidFill>
              <a:ln>
                <a:solidFill>
                  <a:schemeClr val="bg1"/>
                </a:solidFill>
              </a:ln>
            </c:spPr>
            <c:extLst>
              <c:ext xmlns:c16="http://schemas.microsoft.com/office/drawing/2014/chart" uri="{C3380CC4-5D6E-409C-BE32-E72D297353CC}">
                <c16:uniqueId val="{00000003-AC85-4478-882C-0DD62B1C9F73}"/>
              </c:ext>
            </c:extLst>
          </c:dPt>
          <c:dPt>
            <c:idx val="2"/>
            <c:bubble3D val="0"/>
            <c:spPr>
              <a:solidFill>
                <a:schemeClr val="accent6"/>
              </a:solidFill>
              <a:ln>
                <a:solidFill>
                  <a:schemeClr val="bg1"/>
                </a:solidFill>
              </a:ln>
            </c:spPr>
            <c:extLst>
              <c:ext xmlns:c16="http://schemas.microsoft.com/office/drawing/2014/chart" uri="{C3380CC4-5D6E-409C-BE32-E72D297353CC}">
                <c16:uniqueId val="{00000005-AC85-4478-882C-0DD62B1C9F73}"/>
              </c:ext>
            </c:extLst>
          </c:dPt>
          <c:dPt>
            <c:idx val="3"/>
            <c:bubble3D val="0"/>
            <c:spPr>
              <a:solidFill>
                <a:schemeClr val="accent4"/>
              </a:solidFill>
              <a:ln>
                <a:solidFill>
                  <a:schemeClr val="bg1"/>
                </a:solidFill>
              </a:ln>
            </c:spPr>
            <c:extLst>
              <c:ext xmlns:c16="http://schemas.microsoft.com/office/drawing/2014/chart" uri="{C3380CC4-5D6E-409C-BE32-E72D297353CC}">
                <c16:uniqueId val="{00000007-AC85-4478-882C-0DD62B1C9F73}"/>
              </c:ext>
            </c:extLst>
          </c:dPt>
          <c:dPt>
            <c:idx val="4"/>
            <c:bubble3D val="0"/>
            <c:spPr>
              <a:solidFill>
                <a:schemeClr val="accent5"/>
              </a:solidFill>
              <a:ln>
                <a:solidFill>
                  <a:schemeClr val="bg1"/>
                </a:solidFill>
              </a:ln>
            </c:spPr>
            <c:extLst>
              <c:ext xmlns:c16="http://schemas.microsoft.com/office/drawing/2014/chart" uri="{C3380CC4-5D6E-409C-BE32-E72D297353CC}">
                <c16:uniqueId val="{00000009-AC85-4478-882C-0DD62B1C9F73}"/>
              </c:ext>
            </c:extLst>
          </c:dPt>
          <c:dPt>
            <c:idx val="5"/>
            <c:bubble3D val="0"/>
            <c:spPr>
              <a:solidFill>
                <a:schemeClr val="accent6"/>
              </a:solidFill>
              <a:ln>
                <a:solidFill>
                  <a:schemeClr val="bg1"/>
                </a:solidFill>
              </a:ln>
            </c:spPr>
            <c:extLst>
              <c:ext xmlns:c16="http://schemas.microsoft.com/office/drawing/2014/chart" uri="{C3380CC4-5D6E-409C-BE32-E72D297353CC}">
                <c16:uniqueId val="{0000000B-AC85-4478-882C-0DD62B1C9F73}"/>
              </c:ext>
            </c:extLst>
          </c:dPt>
          <c:dLbls>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4"/>
                <c:pt idx="0">
                  <c:v>Allow if Premium Went down</c:v>
                </c:pt>
                <c:pt idx="1">
                  <c:v>Allow Whether orNot Premium Went Down</c:v>
                </c:pt>
                <c:pt idx="2">
                  <c:v>Would Not Allow</c:v>
                </c:pt>
                <c:pt idx="3">
                  <c:v>Don't Know</c:v>
                </c:pt>
              </c:strCache>
            </c:strRef>
          </c:cat>
          <c:val>
            <c:numRef>
              <c:f>Sheet1!$B$2:$B$5</c:f>
              <c:numCache>
                <c:formatCode>0%</c:formatCode>
                <c:ptCount val="4"/>
                <c:pt idx="0">
                  <c:v>0.39</c:v>
                </c:pt>
                <c:pt idx="1">
                  <c:v>0.18</c:v>
                </c:pt>
                <c:pt idx="2">
                  <c:v>0.42</c:v>
                </c:pt>
                <c:pt idx="3">
                  <c:v>0.01</c:v>
                </c:pt>
              </c:numCache>
            </c:numRef>
          </c:val>
          <c:extLst>
            <c:ext xmlns:c16="http://schemas.microsoft.com/office/drawing/2014/chart" uri="{C3380CC4-5D6E-409C-BE32-E72D297353CC}">
              <c16:uniqueId val="{0000000C-AC85-4478-882C-0DD62B1C9F73}"/>
            </c:ext>
          </c:extLst>
        </c:ser>
        <c:dLbls>
          <c:showLegendKey val="0"/>
          <c:showVal val="1"/>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24338008069"/>
          <c:y val="7.7425007994310402E-2"/>
          <c:w val="0.87554999907369802"/>
          <c:h val="0.74863469718806297"/>
        </c:manualLayout>
      </c:layout>
      <c:lineChart>
        <c:grouping val="standard"/>
        <c:varyColors val="0"/>
        <c:ser>
          <c:idx val="0"/>
          <c:order val="0"/>
          <c:tx>
            <c:strRef>
              <c:f>Sheet1!$A$2</c:f>
              <c:strCache>
                <c:ptCount val="1"/>
                <c:pt idx="0">
                  <c:v>U.S. Comm M-P</c:v>
                </c:pt>
              </c:strCache>
            </c:strRef>
          </c:tx>
          <c:marker>
            <c:symbol val="circle"/>
            <c:size val="7"/>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cat>
            <c:numRef>
              <c:f>Sheet1!$B$1:$K$1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Sheet1!$B$2:$K$2</c:f>
              <c:numCache>
                <c:formatCode>0.0%</c:formatCode>
                <c:ptCount val="10"/>
                <c:pt idx="0">
                  <c:v>5.7000000000000002E-2</c:v>
                </c:pt>
                <c:pt idx="1">
                  <c:v>0.156</c:v>
                </c:pt>
                <c:pt idx="2">
                  <c:v>0.151</c:v>
                </c:pt>
                <c:pt idx="3">
                  <c:v>7.0999999999999994E-2</c:v>
                </c:pt>
                <c:pt idx="4">
                  <c:v>8.4000000000000005E-2</c:v>
                </c:pt>
                <c:pt idx="5">
                  <c:v>9.2999999999999999E-2</c:v>
                </c:pt>
                <c:pt idx="6">
                  <c:v>2.9000000000000001E-2</c:v>
                </c:pt>
                <c:pt idx="7">
                  <c:v>6.4000000000000001E-2</c:v>
                </c:pt>
                <c:pt idx="8">
                  <c:v>0.10299999999999999</c:v>
                </c:pt>
                <c:pt idx="9">
                  <c:v>8.5000000000000006E-2</c:v>
                </c:pt>
              </c:numCache>
            </c:numRef>
          </c:val>
          <c:smooth val="1"/>
          <c:extLst>
            <c:ext xmlns:c16="http://schemas.microsoft.com/office/drawing/2014/chart" uri="{C3380CC4-5D6E-409C-BE32-E72D297353CC}">
              <c16:uniqueId val="{00000004-AFFB-4A8B-8A2F-0E1ECFEFC1D7}"/>
            </c:ext>
          </c:extLst>
        </c:ser>
        <c:ser>
          <c:idx val="1"/>
          <c:order val="1"/>
          <c:tx>
            <c:strRef>
              <c:f>Sheet1!$A$3</c:f>
              <c:strCache>
                <c:ptCount val="1"/>
                <c:pt idx="0">
                  <c:v>OH Comm M-P</c:v>
                </c:pt>
              </c:strCache>
            </c:strRef>
          </c:tx>
          <c:marker>
            <c:symbol val="circle"/>
            <c:size val="7"/>
          </c:marker>
          <c:cat>
            <c:numRef>
              <c:f>Sheet1!$B$1:$K$1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Sheet1!$B$3:$K$3</c:f>
              <c:numCache>
                <c:formatCode>0.0%</c:formatCode>
                <c:ptCount val="10"/>
                <c:pt idx="0">
                  <c:v>0.183</c:v>
                </c:pt>
                <c:pt idx="1">
                  <c:v>0.17899999999999999</c:v>
                </c:pt>
                <c:pt idx="2">
                  <c:v>0.14599999999999999</c:v>
                </c:pt>
                <c:pt idx="3">
                  <c:v>1.4999999999999999E-2</c:v>
                </c:pt>
                <c:pt idx="4">
                  <c:v>6.4000000000000001E-2</c:v>
                </c:pt>
                <c:pt idx="5">
                  <c:v>0.115</c:v>
                </c:pt>
                <c:pt idx="6">
                  <c:v>0.02</c:v>
                </c:pt>
                <c:pt idx="7">
                  <c:v>6.3E-2</c:v>
                </c:pt>
                <c:pt idx="8">
                  <c:v>0.13900000000000001</c:v>
                </c:pt>
                <c:pt idx="9">
                  <c:v>0.109</c:v>
                </c:pt>
              </c:numCache>
            </c:numRef>
          </c:val>
          <c:smooth val="1"/>
          <c:extLst>
            <c:ext xmlns:c16="http://schemas.microsoft.com/office/drawing/2014/chart" uri="{C3380CC4-5D6E-409C-BE32-E72D297353CC}">
              <c16:uniqueId val="{00000002-8D91-469C-AB2A-A1940F23A255}"/>
            </c:ext>
          </c:extLst>
        </c:ser>
        <c:dLbls>
          <c:showLegendKey val="0"/>
          <c:showVal val="0"/>
          <c:showCatName val="0"/>
          <c:showSerName val="0"/>
          <c:showPercent val="0"/>
          <c:showBubbleSize val="0"/>
        </c:dLbls>
        <c:marker val="1"/>
        <c:smooth val="0"/>
        <c:axId val="469385392"/>
        <c:axId val="469379512"/>
      </c:lineChart>
      <c:catAx>
        <c:axId val="469385392"/>
        <c:scaling>
          <c:orientation val="minMax"/>
        </c:scaling>
        <c:delete val="0"/>
        <c:axPos val="b"/>
        <c:numFmt formatCode="0" sourceLinked="0"/>
        <c:majorTickMark val="out"/>
        <c:minorTickMark val="none"/>
        <c:tickLblPos val="nextTo"/>
        <c:txPr>
          <a:bodyPr rot="0" vert="horz"/>
          <a:lstStyle/>
          <a:p>
            <a:pPr>
              <a:defRPr sz="1400"/>
            </a:pPr>
            <a:endParaRPr lang="en-US"/>
          </a:p>
        </c:txPr>
        <c:crossAx val="469379512"/>
        <c:crossesAt val="-20"/>
        <c:auto val="1"/>
        <c:lblAlgn val="ctr"/>
        <c:lblOffset val="100"/>
        <c:tickLblSkip val="1"/>
        <c:tickMarkSkip val="1"/>
        <c:noMultiLvlLbl val="0"/>
      </c:catAx>
      <c:valAx>
        <c:axId val="469379512"/>
        <c:scaling>
          <c:orientation val="minMax"/>
        </c:scaling>
        <c:delete val="0"/>
        <c:axPos val="l"/>
        <c:numFmt formatCode="0%" sourceLinked="0"/>
        <c:majorTickMark val="out"/>
        <c:minorTickMark val="none"/>
        <c:tickLblPos val="nextTo"/>
        <c:txPr>
          <a:bodyPr/>
          <a:lstStyle/>
          <a:p>
            <a:pPr>
              <a:defRPr sz="1400"/>
            </a:pPr>
            <a:endParaRPr lang="en-US"/>
          </a:p>
        </c:txPr>
        <c:crossAx val="469385392"/>
        <c:crossesAt val="1"/>
        <c:crossBetween val="between"/>
      </c:valAx>
    </c:plotArea>
    <c:legend>
      <c:legendPos val="t"/>
      <c:layout>
        <c:manualLayout>
          <c:xMode val="edge"/>
          <c:yMode val="edge"/>
          <c:x val="0.22336300088267599"/>
          <c:y val="4.2658715052323597E-2"/>
          <c:w val="0.57452503135979305"/>
          <c:h val="7.3682685443368506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24338008069"/>
          <c:y val="7.7425007994310402E-2"/>
          <c:w val="0.87554999907369802"/>
          <c:h val="0.74863469718806297"/>
        </c:manualLayout>
      </c:layout>
      <c:lineChart>
        <c:grouping val="standard"/>
        <c:varyColors val="0"/>
        <c:ser>
          <c:idx val="0"/>
          <c:order val="0"/>
          <c:tx>
            <c:strRef>
              <c:f>Sheet1!$A$2</c:f>
              <c:strCache>
                <c:ptCount val="1"/>
                <c:pt idx="0">
                  <c:v>U.S. Homeowners</c:v>
                </c:pt>
              </c:strCache>
            </c:strRef>
          </c:tx>
          <c:marker>
            <c:symbol val="circle"/>
            <c:size val="7"/>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cat>
            <c:numRef>
              <c:f>Sheet1!$B$1:$K$1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Sheet1!$B$2:$K$2</c:f>
              <c:numCache>
                <c:formatCode>0.0%</c:formatCode>
                <c:ptCount val="10"/>
                <c:pt idx="0">
                  <c:v>-2.8000000000000001E-2</c:v>
                </c:pt>
                <c:pt idx="1">
                  <c:v>0.185</c:v>
                </c:pt>
                <c:pt idx="2">
                  <c:v>0.16</c:v>
                </c:pt>
                <c:pt idx="3">
                  <c:v>-2.5999999999999999E-2</c:v>
                </c:pt>
                <c:pt idx="4">
                  <c:v>6.2E-2</c:v>
                </c:pt>
                <c:pt idx="5">
                  <c:v>7.1999999999999995E-2</c:v>
                </c:pt>
                <c:pt idx="6">
                  <c:v>-3.7999999999999999E-2</c:v>
                </c:pt>
                <c:pt idx="7">
                  <c:v>8.1000000000000003E-2</c:v>
                </c:pt>
                <c:pt idx="8">
                  <c:v>0.157</c:v>
                </c:pt>
                <c:pt idx="9">
                  <c:v>0.13</c:v>
                </c:pt>
              </c:numCache>
            </c:numRef>
          </c:val>
          <c:smooth val="1"/>
          <c:extLst>
            <c:ext xmlns:c16="http://schemas.microsoft.com/office/drawing/2014/chart" uri="{C3380CC4-5D6E-409C-BE32-E72D297353CC}">
              <c16:uniqueId val="{00000004-AFFB-4A8B-8A2F-0E1ECFEFC1D7}"/>
            </c:ext>
          </c:extLst>
        </c:ser>
        <c:ser>
          <c:idx val="1"/>
          <c:order val="1"/>
          <c:tx>
            <c:strRef>
              <c:f>Sheet1!$A$3</c:f>
              <c:strCache>
                <c:ptCount val="1"/>
                <c:pt idx="0">
                  <c:v>OH Homeowners</c:v>
                </c:pt>
              </c:strCache>
            </c:strRef>
          </c:tx>
          <c:marker>
            <c:symbol val="circle"/>
            <c:size val="7"/>
          </c:marker>
          <c:cat>
            <c:numRef>
              <c:f>Sheet1!$B$1:$K$1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Sheet1!$B$3:$K$3</c:f>
              <c:numCache>
                <c:formatCode>0.0%</c:formatCode>
                <c:ptCount val="10"/>
                <c:pt idx="0">
                  <c:v>0.26</c:v>
                </c:pt>
                <c:pt idx="1">
                  <c:v>8.5999999999999993E-2</c:v>
                </c:pt>
                <c:pt idx="2">
                  <c:v>-0.03</c:v>
                </c:pt>
                <c:pt idx="3">
                  <c:v>-0.28899999999999998</c:v>
                </c:pt>
                <c:pt idx="4">
                  <c:v>-0.123</c:v>
                </c:pt>
                <c:pt idx="5">
                  <c:v>-6.7000000000000004E-2</c:v>
                </c:pt>
                <c:pt idx="6">
                  <c:v>-0.20699999999999999</c:v>
                </c:pt>
                <c:pt idx="7">
                  <c:v>-7.3999999999999996E-2</c:v>
                </c:pt>
                <c:pt idx="8">
                  <c:v>0.13300000000000001</c:v>
                </c:pt>
                <c:pt idx="9">
                  <c:v>0.14499999999999999</c:v>
                </c:pt>
              </c:numCache>
            </c:numRef>
          </c:val>
          <c:smooth val="1"/>
          <c:extLst>
            <c:ext xmlns:c16="http://schemas.microsoft.com/office/drawing/2014/chart" uri="{C3380CC4-5D6E-409C-BE32-E72D297353CC}">
              <c16:uniqueId val="{00000002-83A4-4E35-B346-A51D858EEF33}"/>
            </c:ext>
          </c:extLst>
        </c:ser>
        <c:dLbls>
          <c:showLegendKey val="0"/>
          <c:showVal val="0"/>
          <c:showCatName val="0"/>
          <c:showSerName val="0"/>
          <c:showPercent val="0"/>
          <c:showBubbleSize val="0"/>
        </c:dLbls>
        <c:marker val="1"/>
        <c:smooth val="0"/>
        <c:axId val="469379120"/>
        <c:axId val="469388528"/>
      </c:lineChart>
      <c:catAx>
        <c:axId val="469379120"/>
        <c:scaling>
          <c:orientation val="minMax"/>
        </c:scaling>
        <c:delete val="0"/>
        <c:axPos val="b"/>
        <c:numFmt formatCode="0" sourceLinked="0"/>
        <c:majorTickMark val="out"/>
        <c:minorTickMark val="none"/>
        <c:tickLblPos val="nextTo"/>
        <c:txPr>
          <a:bodyPr rot="0" vert="horz"/>
          <a:lstStyle/>
          <a:p>
            <a:pPr>
              <a:defRPr sz="1400"/>
            </a:pPr>
            <a:endParaRPr lang="en-US"/>
          </a:p>
        </c:txPr>
        <c:crossAx val="469388528"/>
        <c:crossesAt val="-20"/>
        <c:auto val="1"/>
        <c:lblAlgn val="ctr"/>
        <c:lblOffset val="100"/>
        <c:tickLblSkip val="1"/>
        <c:tickMarkSkip val="1"/>
        <c:noMultiLvlLbl val="0"/>
      </c:catAx>
      <c:valAx>
        <c:axId val="469388528"/>
        <c:scaling>
          <c:orientation val="minMax"/>
        </c:scaling>
        <c:delete val="0"/>
        <c:axPos val="l"/>
        <c:numFmt formatCode="0%" sourceLinked="0"/>
        <c:majorTickMark val="out"/>
        <c:minorTickMark val="none"/>
        <c:tickLblPos val="nextTo"/>
        <c:txPr>
          <a:bodyPr/>
          <a:lstStyle/>
          <a:p>
            <a:pPr>
              <a:defRPr sz="1400"/>
            </a:pPr>
            <a:endParaRPr lang="en-US"/>
          </a:p>
        </c:txPr>
        <c:crossAx val="469379120"/>
        <c:crossesAt val="1"/>
        <c:crossBetween val="between"/>
      </c:valAx>
    </c:plotArea>
    <c:legend>
      <c:legendPos val="t"/>
      <c:layout>
        <c:manualLayout>
          <c:xMode val="edge"/>
          <c:yMode val="edge"/>
          <c:x val="0.30381379304986911"/>
          <c:y val="1.4219571684107849E-2"/>
          <c:w val="0.43183872072363899"/>
          <c:h val="0.16184402988483718"/>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630154498404"/>
          <c:y val="7.4969753878809803E-2"/>
          <c:w val="0.92641045853520299"/>
          <c:h val="0.80966840553195496"/>
        </c:manualLayout>
      </c:layout>
      <c:barChart>
        <c:barDir val="bar"/>
        <c:grouping val="clustered"/>
        <c:varyColors val="0"/>
        <c:ser>
          <c:idx val="0"/>
          <c:order val="0"/>
          <c:tx>
            <c:strRef>
              <c:f>Sheet1!$B$1</c:f>
              <c:strCache>
                <c:ptCount val="1"/>
                <c:pt idx="0">
                  <c:v>Series 1</c:v>
                </c:pt>
              </c:strCache>
            </c:strRef>
          </c:tx>
          <c:spPr>
            <a:solidFill>
              <a:schemeClr val="accent5"/>
            </a:solidFill>
          </c:spPr>
          <c:invertIfNegative val="0"/>
          <c:dPt>
            <c:idx val="1"/>
            <c:invertIfNegative val="0"/>
            <c:bubble3D val="0"/>
            <c:extLst>
              <c:ext xmlns:c16="http://schemas.microsoft.com/office/drawing/2014/chart" uri="{C3380CC4-5D6E-409C-BE32-E72D297353CC}">
                <c16:uniqueId val="{00000001-D31A-4572-96AE-D15A3F4CE4CF}"/>
              </c:ext>
            </c:extLst>
          </c:dPt>
          <c:dPt>
            <c:idx val="2"/>
            <c:invertIfNegative val="0"/>
            <c:bubble3D val="0"/>
            <c:spPr>
              <a:solidFill>
                <a:schemeClr val="accent1"/>
              </a:solidFill>
            </c:spPr>
            <c:extLst>
              <c:ext xmlns:c16="http://schemas.microsoft.com/office/drawing/2014/chart" uri="{C3380CC4-5D6E-409C-BE32-E72D297353CC}">
                <c16:uniqueId val="{00000003-D31A-4572-96AE-D15A3F4CE4CF}"/>
              </c:ext>
            </c:extLst>
          </c:dPt>
          <c:dPt>
            <c:idx val="3"/>
            <c:invertIfNegative val="0"/>
            <c:bubble3D val="0"/>
            <c:extLst>
              <c:ext xmlns:c16="http://schemas.microsoft.com/office/drawing/2014/chart" uri="{C3380CC4-5D6E-409C-BE32-E72D297353CC}">
                <c16:uniqueId val="{00000005-D31A-4572-96AE-D15A3F4CE4CF}"/>
              </c:ext>
            </c:extLst>
          </c:dPt>
          <c:dPt>
            <c:idx val="4"/>
            <c:invertIfNegative val="0"/>
            <c:bubble3D val="0"/>
            <c:spPr>
              <a:solidFill>
                <a:schemeClr val="accent2"/>
              </a:solidFill>
            </c:spPr>
            <c:extLst>
              <c:ext xmlns:c16="http://schemas.microsoft.com/office/drawing/2014/chart" uri="{C3380CC4-5D6E-409C-BE32-E72D297353CC}">
                <c16:uniqueId val="{00000007-D31A-4572-96AE-D15A3F4CE4CF}"/>
              </c:ext>
            </c:extLst>
          </c:dPt>
          <c:dPt>
            <c:idx val="5"/>
            <c:invertIfNegative val="0"/>
            <c:bubble3D val="0"/>
            <c:extLst>
              <c:ext xmlns:c16="http://schemas.microsoft.com/office/drawing/2014/chart" uri="{C3380CC4-5D6E-409C-BE32-E72D297353CC}">
                <c16:uniqueId val="{00000009-D31A-4572-96AE-D15A3F4CE4CF}"/>
              </c:ext>
            </c:extLst>
          </c:dPt>
          <c:dPt>
            <c:idx val="6"/>
            <c:invertIfNegative val="0"/>
            <c:bubble3D val="0"/>
            <c:spPr>
              <a:solidFill>
                <a:schemeClr val="accent2"/>
              </a:solidFill>
            </c:spPr>
            <c:extLst>
              <c:ext xmlns:c16="http://schemas.microsoft.com/office/drawing/2014/chart" uri="{C3380CC4-5D6E-409C-BE32-E72D297353CC}">
                <c16:uniqueId val="{00000007-C570-4060-8127-5D7C7B0EB2C3}"/>
              </c:ext>
            </c:extLst>
          </c:dPt>
          <c:dLbls>
            <c:numFmt formatCode="0.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Kentucky</c:v>
                </c:pt>
                <c:pt idx="1">
                  <c:v>Indiana</c:v>
                </c:pt>
                <c:pt idx="2">
                  <c:v>U.S.</c:v>
                </c:pt>
                <c:pt idx="3">
                  <c:v>Pennsylvania</c:v>
                </c:pt>
                <c:pt idx="4">
                  <c:v>Ohio</c:v>
                </c:pt>
                <c:pt idx="5">
                  <c:v>West Virginia</c:v>
                </c:pt>
              </c:strCache>
            </c:strRef>
          </c:cat>
          <c:val>
            <c:numRef>
              <c:f>Sheet1!$B$2:$B$7</c:f>
              <c:numCache>
                <c:formatCode>0.0%</c:formatCode>
                <c:ptCount val="6"/>
                <c:pt idx="0">
                  <c:v>6.5000000000000002E-2</c:v>
                </c:pt>
                <c:pt idx="1">
                  <c:v>7.0000000000000007E-2</c:v>
                </c:pt>
                <c:pt idx="2">
                  <c:v>7.6999999999999999E-2</c:v>
                </c:pt>
                <c:pt idx="3">
                  <c:v>7.8E-2</c:v>
                </c:pt>
                <c:pt idx="4">
                  <c:v>0.106</c:v>
                </c:pt>
                <c:pt idx="5">
                  <c:v>0.106</c:v>
                </c:pt>
              </c:numCache>
            </c:numRef>
          </c:val>
          <c:extLst>
            <c:ext xmlns:c16="http://schemas.microsoft.com/office/drawing/2014/chart" uri="{C3380CC4-5D6E-409C-BE32-E72D297353CC}">
              <c16:uniqueId val="{0000000A-D31A-4572-96AE-D15A3F4CE4CF}"/>
            </c:ext>
          </c:extLst>
        </c:ser>
        <c:dLbls>
          <c:showLegendKey val="0"/>
          <c:showVal val="1"/>
          <c:showCatName val="0"/>
          <c:showSerName val="0"/>
          <c:showPercent val="0"/>
          <c:showBubbleSize val="0"/>
        </c:dLbls>
        <c:gapWidth val="75"/>
        <c:axId val="469382648"/>
        <c:axId val="469389704"/>
      </c:barChart>
      <c:catAx>
        <c:axId val="469382648"/>
        <c:scaling>
          <c:orientation val="minMax"/>
        </c:scaling>
        <c:delete val="0"/>
        <c:axPos val="l"/>
        <c:numFmt formatCode="General" sourceLinked="0"/>
        <c:majorTickMark val="out"/>
        <c:minorTickMark val="none"/>
        <c:tickLblPos val="nextTo"/>
        <c:crossAx val="469389704"/>
        <c:crosses val="autoZero"/>
        <c:auto val="1"/>
        <c:lblAlgn val="ctr"/>
        <c:lblOffset val="100"/>
        <c:noMultiLvlLbl val="0"/>
      </c:catAx>
      <c:valAx>
        <c:axId val="469389704"/>
        <c:scaling>
          <c:orientation val="minMax"/>
        </c:scaling>
        <c:delete val="0"/>
        <c:axPos val="b"/>
        <c:numFmt formatCode="0%" sourceLinked="0"/>
        <c:majorTickMark val="out"/>
        <c:minorTickMark val="none"/>
        <c:tickLblPos val="nextTo"/>
        <c:crossAx val="469382648"/>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630154498404"/>
          <c:y val="7.4969753878809803E-2"/>
          <c:w val="0.92641045853520299"/>
          <c:h val="0.80966840553195496"/>
        </c:manualLayout>
      </c:layout>
      <c:barChart>
        <c:barDir val="bar"/>
        <c:grouping val="clustered"/>
        <c:varyColors val="0"/>
        <c:ser>
          <c:idx val="0"/>
          <c:order val="0"/>
          <c:tx>
            <c:strRef>
              <c:f>Sheet1!$B$1</c:f>
              <c:strCache>
                <c:ptCount val="1"/>
                <c:pt idx="0">
                  <c:v>Series 1</c:v>
                </c:pt>
              </c:strCache>
            </c:strRef>
          </c:tx>
          <c:spPr>
            <a:solidFill>
              <a:schemeClr val="accent5"/>
            </a:solidFill>
          </c:spPr>
          <c:invertIfNegative val="0"/>
          <c:dPt>
            <c:idx val="1"/>
            <c:invertIfNegative val="0"/>
            <c:bubble3D val="0"/>
            <c:spPr>
              <a:solidFill>
                <a:schemeClr val="accent1"/>
              </a:solidFill>
            </c:spPr>
            <c:extLst>
              <c:ext xmlns:c16="http://schemas.microsoft.com/office/drawing/2014/chart" uri="{C3380CC4-5D6E-409C-BE32-E72D297353CC}">
                <c16:uniqueId val="{00000001-D31A-4572-96AE-D15A3F4CE4CF}"/>
              </c:ext>
            </c:extLst>
          </c:dPt>
          <c:dPt>
            <c:idx val="2"/>
            <c:invertIfNegative val="0"/>
            <c:bubble3D val="0"/>
            <c:extLst>
              <c:ext xmlns:c16="http://schemas.microsoft.com/office/drawing/2014/chart" uri="{C3380CC4-5D6E-409C-BE32-E72D297353CC}">
                <c16:uniqueId val="{00000003-D31A-4572-96AE-D15A3F4CE4CF}"/>
              </c:ext>
            </c:extLst>
          </c:dPt>
          <c:dPt>
            <c:idx val="3"/>
            <c:invertIfNegative val="0"/>
            <c:bubble3D val="0"/>
            <c:extLst>
              <c:ext xmlns:c16="http://schemas.microsoft.com/office/drawing/2014/chart" uri="{C3380CC4-5D6E-409C-BE32-E72D297353CC}">
                <c16:uniqueId val="{00000005-D31A-4572-96AE-D15A3F4CE4CF}"/>
              </c:ext>
            </c:extLst>
          </c:dPt>
          <c:dPt>
            <c:idx val="4"/>
            <c:invertIfNegative val="0"/>
            <c:bubble3D val="0"/>
            <c:spPr>
              <a:solidFill>
                <a:schemeClr val="accent2"/>
              </a:solidFill>
            </c:spPr>
            <c:extLst>
              <c:ext xmlns:c16="http://schemas.microsoft.com/office/drawing/2014/chart" uri="{C3380CC4-5D6E-409C-BE32-E72D297353CC}">
                <c16:uniqueId val="{00000007-D31A-4572-96AE-D15A3F4CE4CF}"/>
              </c:ext>
            </c:extLst>
          </c:dPt>
          <c:dPt>
            <c:idx val="5"/>
            <c:invertIfNegative val="0"/>
            <c:bubble3D val="0"/>
            <c:extLst>
              <c:ext xmlns:c16="http://schemas.microsoft.com/office/drawing/2014/chart" uri="{C3380CC4-5D6E-409C-BE32-E72D297353CC}">
                <c16:uniqueId val="{00000009-D31A-4572-96AE-D15A3F4CE4CF}"/>
              </c:ext>
            </c:extLst>
          </c:dPt>
          <c:dPt>
            <c:idx val="6"/>
            <c:invertIfNegative val="0"/>
            <c:bubble3D val="0"/>
            <c:spPr>
              <a:solidFill>
                <a:schemeClr val="accent2"/>
              </a:solidFill>
            </c:spPr>
            <c:extLst>
              <c:ext xmlns:c16="http://schemas.microsoft.com/office/drawing/2014/chart" uri="{C3380CC4-5D6E-409C-BE32-E72D297353CC}">
                <c16:uniqueId val="{00000007-DC92-4D3A-9F22-1D4E0CF965CE}"/>
              </c:ext>
            </c:extLst>
          </c:dPt>
          <c:dLbls>
            <c:numFmt formatCode="0.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Kentucky</c:v>
                </c:pt>
                <c:pt idx="1">
                  <c:v>U.S.</c:v>
                </c:pt>
                <c:pt idx="2">
                  <c:v>Pennsylvania</c:v>
                </c:pt>
                <c:pt idx="3">
                  <c:v>Indiana</c:v>
                </c:pt>
                <c:pt idx="4">
                  <c:v>Ohio</c:v>
                </c:pt>
                <c:pt idx="5">
                  <c:v>West Virginia</c:v>
                </c:pt>
              </c:strCache>
            </c:strRef>
          </c:cat>
          <c:val>
            <c:numRef>
              <c:f>Sheet1!$B$2:$B$7</c:f>
              <c:numCache>
                <c:formatCode>0.0%</c:formatCode>
                <c:ptCount val="6"/>
                <c:pt idx="0">
                  <c:v>0.05</c:v>
                </c:pt>
                <c:pt idx="1">
                  <c:v>6.2199999999999998E-2</c:v>
                </c:pt>
                <c:pt idx="2">
                  <c:v>7.0000000000000007E-2</c:v>
                </c:pt>
                <c:pt idx="3">
                  <c:v>7.6999999999999999E-2</c:v>
                </c:pt>
                <c:pt idx="4">
                  <c:v>0.10100000000000001</c:v>
                </c:pt>
                <c:pt idx="5">
                  <c:v>0.105</c:v>
                </c:pt>
              </c:numCache>
            </c:numRef>
          </c:val>
          <c:extLst>
            <c:ext xmlns:c16="http://schemas.microsoft.com/office/drawing/2014/chart" uri="{C3380CC4-5D6E-409C-BE32-E72D297353CC}">
              <c16:uniqueId val="{0000000A-D31A-4572-96AE-D15A3F4CE4CF}"/>
            </c:ext>
          </c:extLst>
        </c:ser>
        <c:dLbls>
          <c:showLegendKey val="0"/>
          <c:showVal val="1"/>
          <c:showCatName val="0"/>
          <c:showSerName val="0"/>
          <c:showPercent val="0"/>
          <c:showBubbleSize val="0"/>
        </c:dLbls>
        <c:gapWidth val="75"/>
        <c:axId val="469381864"/>
        <c:axId val="469383432"/>
      </c:barChart>
      <c:catAx>
        <c:axId val="469381864"/>
        <c:scaling>
          <c:orientation val="minMax"/>
        </c:scaling>
        <c:delete val="0"/>
        <c:axPos val="l"/>
        <c:numFmt formatCode="General" sourceLinked="0"/>
        <c:majorTickMark val="out"/>
        <c:minorTickMark val="none"/>
        <c:tickLblPos val="nextTo"/>
        <c:crossAx val="469383432"/>
        <c:crosses val="autoZero"/>
        <c:auto val="1"/>
        <c:lblAlgn val="ctr"/>
        <c:lblOffset val="100"/>
        <c:noMultiLvlLbl val="0"/>
      </c:catAx>
      <c:valAx>
        <c:axId val="469383432"/>
        <c:scaling>
          <c:orientation val="minMax"/>
        </c:scaling>
        <c:delete val="0"/>
        <c:axPos val="b"/>
        <c:numFmt formatCode="0%" sourceLinked="0"/>
        <c:majorTickMark val="out"/>
        <c:minorTickMark val="none"/>
        <c:tickLblPos val="nextTo"/>
        <c:crossAx val="469381864"/>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630154498404"/>
          <c:y val="7.4969753878809803E-2"/>
          <c:w val="0.92641045853520299"/>
          <c:h val="0.80966840553195496"/>
        </c:manualLayout>
      </c:layout>
      <c:barChart>
        <c:barDir val="bar"/>
        <c:grouping val="clustered"/>
        <c:varyColors val="0"/>
        <c:ser>
          <c:idx val="0"/>
          <c:order val="0"/>
          <c:tx>
            <c:strRef>
              <c:f>Sheet1!$B$1</c:f>
              <c:strCache>
                <c:ptCount val="1"/>
                <c:pt idx="0">
                  <c:v>Series 1</c:v>
                </c:pt>
              </c:strCache>
            </c:strRef>
          </c:tx>
          <c:spPr>
            <a:solidFill>
              <a:schemeClr val="accent5"/>
            </a:solidFill>
          </c:spPr>
          <c:invertIfNegative val="0"/>
          <c:dPt>
            <c:idx val="1"/>
            <c:invertIfNegative val="0"/>
            <c:bubble3D val="0"/>
            <c:spPr>
              <a:solidFill>
                <a:schemeClr val="accent1"/>
              </a:solidFill>
            </c:spPr>
            <c:extLst>
              <c:ext xmlns:c16="http://schemas.microsoft.com/office/drawing/2014/chart" uri="{C3380CC4-5D6E-409C-BE32-E72D297353CC}">
                <c16:uniqueId val="{00000001-D31A-4572-96AE-D15A3F4CE4CF}"/>
              </c:ext>
            </c:extLst>
          </c:dPt>
          <c:dPt>
            <c:idx val="2"/>
            <c:invertIfNegative val="0"/>
            <c:bubble3D val="0"/>
            <c:extLst>
              <c:ext xmlns:c16="http://schemas.microsoft.com/office/drawing/2014/chart" uri="{C3380CC4-5D6E-409C-BE32-E72D297353CC}">
                <c16:uniqueId val="{00000003-D31A-4572-96AE-D15A3F4CE4CF}"/>
              </c:ext>
            </c:extLst>
          </c:dPt>
          <c:dPt>
            <c:idx val="3"/>
            <c:invertIfNegative val="0"/>
            <c:bubble3D val="0"/>
            <c:extLst>
              <c:ext xmlns:c16="http://schemas.microsoft.com/office/drawing/2014/chart" uri="{C3380CC4-5D6E-409C-BE32-E72D297353CC}">
                <c16:uniqueId val="{00000005-D31A-4572-96AE-D15A3F4CE4CF}"/>
              </c:ext>
            </c:extLst>
          </c:dPt>
          <c:dPt>
            <c:idx val="4"/>
            <c:invertIfNegative val="0"/>
            <c:bubble3D val="0"/>
            <c:extLst>
              <c:ext xmlns:c16="http://schemas.microsoft.com/office/drawing/2014/chart" uri="{C3380CC4-5D6E-409C-BE32-E72D297353CC}">
                <c16:uniqueId val="{00000007-D31A-4572-96AE-D15A3F4CE4CF}"/>
              </c:ext>
            </c:extLst>
          </c:dPt>
          <c:dPt>
            <c:idx val="5"/>
            <c:invertIfNegative val="0"/>
            <c:bubble3D val="0"/>
            <c:spPr>
              <a:solidFill>
                <a:schemeClr val="accent2"/>
              </a:solidFill>
            </c:spPr>
            <c:extLst>
              <c:ext xmlns:c16="http://schemas.microsoft.com/office/drawing/2014/chart" uri="{C3380CC4-5D6E-409C-BE32-E72D297353CC}">
                <c16:uniqueId val="{00000009-D31A-4572-96AE-D15A3F4CE4CF}"/>
              </c:ext>
            </c:extLst>
          </c:dPt>
          <c:dPt>
            <c:idx val="6"/>
            <c:invertIfNegative val="0"/>
            <c:bubble3D val="0"/>
            <c:spPr>
              <a:solidFill>
                <a:schemeClr val="accent2"/>
              </a:solidFill>
            </c:spPr>
            <c:extLst>
              <c:ext xmlns:c16="http://schemas.microsoft.com/office/drawing/2014/chart" uri="{C3380CC4-5D6E-409C-BE32-E72D297353CC}">
                <c16:uniqueId val="{00000007-7C04-41FA-8FA7-69ED721A0E15}"/>
              </c:ext>
            </c:extLst>
          </c:dPt>
          <c:dLbls>
            <c:numFmt formatCode="0.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Kentucky</c:v>
                </c:pt>
                <c:pt idx="1">
                  <c:v>U.S.</c:v>
                </c:pt>
                <c:pt idx="2">
                  <c:v>Pennsylvania</c:v>
                </c:pt>
                <c:pt idx="3">
                  <c:v>Indiana</c:v>
                </c:pt>
                <c:pt idx="4">
                  <c:v>West Virginia</c:v>
                </c:pt>
                <c:pt idx="5">
                  <c:v>Ohio</c:v>
                </c:pt>
              </c:strCache>
            </c:strRef>
          </c:cat>
          <c:val>
            <c:numRef>
              <c:f>Sheet1!$B$2:$B$7</c:f>
              <c:numCache>
                <c:formatCode>0.0%</c:formatCode>
                <c:ptCount val="6"/>
                <c:pt idx="0">
                  <c:v>6.8000000000000005E-2</c:v>
                </c:pt>
                <c:pt idx="1">
                  <c:v>8.0700000000000008E-2</c:v>
                </c:pt>
                <c:pt idx="2">
                  <c:v>8.4000000000000005E-2</c:v>
                </c:pt>
                <c:pt idx="3">
                  <c:v>9.2999999999999999E-2</c:v>
                </c:pt>
                <c:pt idx="4">
                  <c:v>9.2999999999999999E-2</c:v>
                </c:pt>
                <c:pt idx="5">
                  <c:v>0.10299999999999999</c:v>
                </c:pt>
              </c:numCache>
            </c:numRef>
          </c:val>
          <c:extLst>
            <c:ext xmlns:c16="http://schemas.microsoft.com/office/drawing/2014/chart" uri="{C3380CC4-5D6E-409C-BE32-E72D297353CC}">
              <c16:uniqueId val="{0000000A-D31A-4572-96AE-D15A3F4CE4CF}"/>
            </c:ext>
          </c:extLst>
        </c:ser>
        <c:dLbls>
          <c:showLegendKey val="0"/>
          <c:showVal val="1"/>
          <c:showCatName val="0"/>
          <c:showSerName val="0"/>
          <c:showPercent val="0"/>
          <c:showBubbleSize val="0"/>
        </c:dLbls>
        <c:gapWidth val="75"/>
        <c:axId val="469394408"/>
        <c:axId val="469395584"/>
      </c:barChart>
      <c:catAx>
        <c:axId val="469394408"/>
        <c:scaling>
          <c:orientation val="minMax"/>
        </c:scaling>
        <c:delete val="0"/>
        <c:axPos val="l"/>
        <c:numFmt formatCode="General" sourceLinked="0"/>
        <c:majorTickMark val="out"/>
        <c:minorTickMark val="none"/>
        <c:tickLblPos val="nextTo"/>
        <c:crossAx val="469395584"/>
        <c:crosses val="autoZero"/>
        <c:auto val="1"/>
        <c:lblAlgn val="ctr"/>
        <c:lblOffset val="100"/>
        <c:noMultiLvlLbl val="0"/>
      </c:catAx>
      <c:valAx>
        <c:axId val="469395584"/>
        <c:scaling>
          <c:orientation val="minMax"/>
        </c:scaling>
        <c:delete val="0"/>
        <c:axPos val="b"/>
        <c:numFmt formatCode="0%" sourceLinked="0"/>
        <c:majorTickMark val="out"/>
        <c:minorTickMark val="none"/>
        <c:tickLblPos val="nextTo"/>
        <c:crossAx val="469394408"/>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630154498404"/>
          <c:y val="7.4969753878809803E-2"/>
          <c:w val="0.92641045853520299"/>
          <c:h val="0.80966840553195496"/>
        </c:manualLayout>
      </c:layout>
      <c:barChart>
        <c:barDir val="bar"/>
        <c:grouping val="clustered"/>
        <c:varyColors val="0"/>
        <c:ser>
          <c:idx val="0"/>
          <c:order val="0"/>
          <c:tx>
            <c:strRef>
              <c:f>Sheet1!$B$1</c:f>
              <c:strCache>
                <c:ptCount val="1"/>
                <c:pt idx="0">
                  <c:v>Series 1</c:v>
                </c:pt>
              </c:strCache>
            </c:strRef>
          </c:tx>
          <c:spPr>
            <a:solidFill>
              <a:schemeClr val="accent5"/>
            </a:solidFill>
          </c:spPr>
          <c:invertIfNegative val="0"/>
          <c:dPt>
            <c:idx val="1"/>
            <c:invertIfNegative val="0"/>
            <c:bubble3D val="0"/>
            <c:extLst>
              <c:ext xmlns:c16="http://schemas.microsoft.com/office/drawing/2014/chart" uri="{C3380CC4-5D6E-409C-BE32-E72D297353CC}">
                <c16:uniqueId val="{00000001-D31A-4572-96AE-D15A3F4CE4CF}"/>
              </c:ext>
            </c:extLst>
          </c:dPt>
          <c:dPt>
            <c:idx val="2"/>
            <c:invertIfNegative val="0"/>
            <c:bubble3D val="0"/>
            <c:spPr>
              <a:solidFill>
                <a:schemeClr val="bg1">
                  <a:lumMod val="65000"/>
                </a:schemeClr>
              </a:solidFill>
            </c:spPr>
            <c:extLst>
              <c:ext xmlns:c16="http://schemas.microsoft.com/office/drawing/2014/chart" uri="{C3380CC4-5D6E-409C-BE32-E72D297353CC}">
                <c16:uniqueId val="{00000003-D31A-4572-96AE-D15A3F4CE4CF}"/>
              </c:ext>
            </c:extLst>
          </c:dPt>
          <c:dPt>
            <c:idx val="3"/>
            <c:invertIfNegative val="0"/>
            <c:bubble3D val="0"/>
            <c:extLst>
              <c:ext xmlns:c16="http://schemas.microsoft.com/office/drawing/2014/chart" uri="{C3380CC4-5D6E-409C-BE32-E72D297353CC}">
                <c16:uniqueId val="{00000005-D31A-4572-96AE-D15A3F4CE4CF}"/>
              </c:ext>
            </c:extLst>
          </c:dPt>
          <c:dPt>
            <c:idx val="4"/>
            <c:invertIfNegative val="0"/>
            <c:bubble3D val="0"/>
            <c:spPr>
              <a:solidFill>
                <a:srgbClr val="0070C0"/>
              </a:solidFill>
            </c:spPr>
            <c:extLst>
              <c:ext xmlns:c16="http://schemas.microsoft.com/office/drawing/2014/chart" uri="{C3380CC4-5D6E-409C-BE32-E72D297353CC}">
                <c16:uniqueId val="{00000007-D31A-4572-96AE-D15A3F4CE4CF}"/>
              </c:ext>
            </c:extLst>
          </c:dPt>
          <c:dPt>
            <c:idx val="5"/>
            <c:invertIfNegative val="0"/>
            <c:bubble3D val="0"/>
            <c:spPr>
              <a:solidFill>
                <a:schemeClr val="accent2"/>
              </a:solidFill>
            </c:spPr>
            <c:extLst>
              <c:ext xmlns:c16="http://schemas.microsoft.com/office/drawing/2014/chart" uri="{C3380CC4-5D6E-409C-BE32-E72D297353CC}">
                <c16:uniqueId val="{00000009-D31A-4572-96AE-D15A3F4CE4CF}"/>
              </c:ext>
            </c:extLst>
          </c:dPt>
          <c:dPt>
            <c:idx val="6"/>
            <c:invertIfNegative val="0"/>
            <c:bubble3D val="0"/>
            <c:spPr>
              <a:solidFill>
                <a:schemeClr val="accent2"/>
              </a:solidFill>
            </c:spPr>
            <c:extLst>
              <c:ext xmlns:c16="http://schemas.microsoft.com/office/drawing/2014/chart" uri="{C3380CC4-5D6E-409C-BE32-E72D297353CC}">
                <c16:uniqueId val="{00000007-310D-42E7-914A-C745879704EC}"/>
              </c:ext>
            </c:extLst>
          </c:dPt>
          <c:dLbls>
            <c:numFmt formatCode="0.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Indiana</c:v>
                </c:pt>
                <c:pt idx="1">
                  <c:v>Kentucky</c:v>
                </c:pt>
                <c:pt idx="2">
                  <c:v>West Virginia</c:v>
                </c:pt>
                <c:pt idx="3">
                  <c:v>Pennsylvania</c:v>
                </c:pt>
                <c:pt idx="4">
                  <c:v>U.S.</c:v>
                </c:pt>
                <c:pt idx="5">
                  <c:v>Ohio</c:v>
                </c:pt>
              </c:strCache>
            </c:strRef>
          </c:cat>
          <c:val>
            <c:numRef>
              <c:f>Sheet1!$B$2:$B$7</c:f>
              <c:numCache>
                <c:formatCode>0.0%</c:formatCode>
                <c:ptCount val="6"/>
                <c:pt idx="0">
                  <c:v>3.6999999999999998E-2</c:v>
                </c:pt>
                <c:pt idx="1">
                  <c:v>6.4000000000000001E-2</c:v>
                </c:pt>
                <c:pt idx="2">
                  <c:v>7.3999999999999996E-2</c:v>
                </c:pt>
                <c:pt idx="3">
                  <c:v>8.3000000000000004E-2</c:v>
                </c:pt>
                <c:pt idx="4">
                  <c:v>8.9300000000000004E-2</c:v>
                </c:pt>
                <c:pt idx="5">
                  <c:v>0.14299999999999999</c:v>
                </c:pt>
              </c:numCache>
            </c:numRef>
          </c:val>
          <c:extLst>
            <c:ext xmlns:c16="http://schemas.microsoft.com/office/drawing/2014/chart" uri="{C3380CC4-5D6E-409C-BE32-E72D297353CC}">
              <c16:uniqueId val="{0000000A-D31A-4572-96AE-D15A3F4CE4CF}"/>
            </c:ext>
          </c:extLst>
        </c:ser>
        <c:dLbls>
          <c:showLegendKey val="0"/>
          <c:showVal val="1"/>
          <c:showCatName val="0"/>
          <c:showSerName val="0"/>
          <c:showPercent val="0"/>
          <c:showBubbleSize val="0"/>
        </c:dLbls>
        <c:gapWidth val="75"/>
        <c:axId val="469392840"/>
        <c:axId val="469390880"/>
      </c:barChart>
      <c:catAx>
        <c:axId val="469392840"/>
        <c:scaling>
          <c:orientation val="minMax"/>
        </c:scaling>
        <c:delete val="0"/>
        <c:axPos val="l"/>
        <c:numFmt formatCode="General" sourceLinked="0"/>
        <c:majorTickMark val="out"/>
        <c:minorTickMark val="none"/>
        <c:tickLblPos val="nextTo"/>
        <c:crossAx val="469390880"/>
        <c:crosses val="autoZero"/>
        <c:auto val="1"/>
        <c:lblAlgn val="ctr"/>
        <c:lblOffset val="100"/>
        <c:noMultiLvlLbl val="0"/>
      </c:catAx>
      <c:valAx>
        <c:axId val="469390880"/>
        <c:scaling>
          <c:orientation val="minMax"/>
        </c:scaling>
        <c:delete val="0"/>
        <c:axPos val="b"/>
        <c:numFmt formatCode="0%" sourceLinked="0"/>
        <c:majorTickMark val="out"/>
        <c:minorTickMark val="none"/>
        <c:tickLblPos val="nextTo"/>
        <c:crossAx val="469392840"/>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0.6061</cdr:x>
      <cdr:y>0.7065</cdr:y>
    </cdr:from>
    <cdr:to>
      <cdr:x>0.87455</cdr:x>
      <cdr:y>0.89563</cdr:y>
    </cdr:to>
    <cdr:sp macro="" textlink="">
      <cdr:nvSpPr>
        <cdr:cNvPr id="2" name="AutoShape 38"/>
        <cdr:cNvSpPr>
          <a:spLocks xmlns:a="http://schemas.openxmlformats.org/drawingml/2006/main" noChangeArrowheads="1"/>
        </cdr:cNvSpPr>
      </cdr:nvSpPr>
      <cdr:spPr bwMode="blackWhite">
        <a:xfrm xmlns:a="http://schemas.openxmlformats.org/drawingml/2006/main">
          <a:off x="5427662" y="3045060"/>
          <a:ext cx="2403993" cy="815162"/>
        </a:xfrm>
        <a:prstGeom xmlns:a="http://schemas.openxmlformats.org/drawingml/2006/main" prst="wedgeRectCallout">
          <a:avLst>
            <a:gd name="adj1" fmla="val 81245"/>
            <a:gd name="adj2" fmla="val -59929"/>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a:solidFill>
                <a:srgbClr val="FFFFFF"/>
              </a:solidFill>
            </a:rPr>
            <a:t>Pvt. Carrier NWP growth was +2.9% in 2015, +4.3% in 2014, +5.1% in 2013 and 8.7% in 2012</a:t>
          </a:r>
        </a:p>
      </cdr:txBody>
    </cdr:sp>
  </cdr:relSizeAnchor>
</c:userShapes>
</file>

<file path=ppt/drawings/drawing2.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10/18/2016</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398588" y="582613"/>
            <a:ext cx="4060825"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sldNum" sz="quarter" idx="5"/>
          </p:nvPr>
        </p:nvSpPr>
        <p:spPr>
          <a:noFill/>
        </p:spPr>
        <p:txBody>
          <a:bodyPr/>
          <a:lstStyle/>
          <a:p>
            <a:fld id="{1E8D1C2E-2B8A-4F02-910C-5A7C55E0E8BB}" type="slidenum">
              <a:rPr lang="en-US" smtClean="0"/>
              <a:pPr/>
              <a:t>1</a:t>
            </a:fld>
            <a:endParaRPr lang="en-US"/>
          </a:p>
        </p:txBody>
      </p:sp>
      <p:sp>
        <p:nvSpPr>
          <p:cNvPr id="139267" name="Rectangle 2"/>
          <p:cNvSpPr>
            <a:spLocks noGrp="1" noRot="1" noChangeAspect="1" noChangeArrowheads="1" noTextEdit="1"/>
          </p:cNvSpPr>
          <p:nvPr>
            <p:ph type="sldImg"/>
          </p:nvPr>
        </p:nvSpPr>
        <p:spPr>
          <a:xfrm>
            <a:off x="1487488" y="579438"/>
            <a:ext cx="4033837" cy="3024187"/>
          </a:xfrm>
          <a:ln/>
        </p:spPr>
      </p:sp>
      <p:sp>
        <p:nvSpPr>
          <p:cNvPr id="1392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91434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10</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xfrm>
            <a:off x="1398588" y="582613"/>
            <a:ext cx="4060825" cy="3044825"/>
          </a:xfrm>
          <a:ln/>
        </p:spPr>
      </p:sp>
      <p:sp>
        <p:nvSpPr>
          <p:cNvPr id="234500"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79110646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105</a:t>
            </a:fld>
            <a:endParaRPr lang="en-US" noProof="0" dirty="0"/>
          </a:p>
        </p:txBody>
      </p:sp>
    </p:spTree>
    <p:extLst>
      <p:ext uri="{BB962C8B-B14F-4D97-AF65-F5344CB8AC3E}">
        <p14:creationId xmlns:p14="http://schemas.microsoft.com/office/powerpoint/2010/main" val="63185096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108</a:t>
            </a:fld>
            <a:endParaRPr lang="en-US"/>
          </a:p>
        </p:txBody>
      </p:sp>
      <p:sp>
        <p:nvSpPr>
          <p:cNvPr id="241667" name="Rectangle 2"/>
          <p:cNvSpPr>
            <a:spLocks noGrp="1" noRot="1" noChangeAspect="1" noChangeArrowheads="1" noTextEdit="1"/>
          </p:cNvSpPr>
          <p:nvPr>
            <p:ph type="sldImg"/>
          </p:nvPr>
        </p:nvSpPr>
        <p:spPr>
          <a:xfrm>
            <a:off x="1398588" y="582613"/>
            <a:ext cx="4060825" cy="3044825"/>
          </a:xfrm>
          <a:ln/>
        </p:spPr>
      </p:sp>
      <p:sp>
        <p:nvSpPr>
          <p:cNvPr id="2416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1287567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109</a:t>
            </a:fld>
            <a:endParaRPr lang="en-US" dirty="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70560923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110</a:t>
            </a:fld>
            <a:endParaRPr lang="en-US" sz="1000"/>
          </a:p>
        </p:txBody>
      </p:sp>
      <p:sp>
        <p:nvSpPr>
          <p:cNvPr id="135171" name="Rectangle 2"/>
          <p:cNvSpPr>
            <a:spLocks noGrp="1" noRot="1" noChangeAspect="1" noChangeArrowheads="1" noTextEdit="1"/>
          </p:cNvSpPr>
          <p:nvPr>
            <p:ph type="sldImg"/>
          </p:nvPr>
        </p:nvSpPr>
        <p:spPr>
          <a:xfrm>
            <a:off x="1398588" y="582613"/>
            <a:ext cx="406082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2673694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D72A459-2FEA-42C6-8384-EF158E7DF3FA}" type="slidenum">
              <a:rPr lang="en-US" altLang="en-US" sz="1200">
                <a:solidFill>
                  <a:srgbClr val="000000"/>
                </a:solidFill>
              </a:rPr>
              <a:pPr/>
              <a:t>111</a:t>
            </a:fld>
            <a:endParaRPr lang="en-US" altLang="en-US" sz="1200">
              <a:solidFill>
                <a:srgbClr val="000000"/>
              </a:solidFill>
            </a:endParaRPr>
          </a:p>
        </p:txBody>
      </p:sp>
      <p:sp>
        <p:nvSpPr>
          <p:cNvPr id="61443" name="Rectangle 2"/>
          <p:cNvSpPr>
            <a:spLocks noGrp="1" noRot="1" noChangeAspect="1" noChangeArrowheads="1" noTextEdit="1"/>
          </p:cNvSpPr>
          <p:nvPr>
            <p:ph type="sldImg"/>
          </p:nvPr>
        </p:nvSpPr>
        <p:spPr>
          <a:xfrm>
            <a:off x="1398588" y="582613"/>
            <a:ext cx="4060825" cy="3044825"/>
          </a:xfrm>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7905137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113</a:t>
            </a:fld>
            <a:endParaRPr lang="en-US" sz="1000"/>
          </a:p>
        </p:txBody>
      </p:sp>
      <p:sp>
        <p:nvSpPr>
          <p:cNvPr id="135171" name="Rectangle 2"/>
          <p:cNvSpPr>
            <a:spLocks noGrp="1" noRot="1" noChangeAspect="1" noChangeArrowheads="1" noTextEdit="1"/>
          </p:cNvSpPr>
          <p:nvPr>
            <p:ph type="sldImg"/>
          </p:nvPr>
        </p:nvSpPr>
        <p:spPr>
          <a:xfrm>
            <a:off x="1398588" y="582613"/>
            <a:ext cx="406082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0552977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114</a:t>
            </a:fld>
            <a:endParaRPr lang="en-US">
              <a:solidFill>
                <a:srgbClr val="000000"/>
              </a:solidFill>
            </a:endParaRPr>
          </a:p>
        </p:txBody>
      </p:sp>
      <p:sp>
        <p:nvSpPr>
          <p:cNvPr id="17411" name="Rectangle 2"/>
          <p:cNvSpPr>
            <a:spLocks noGrp="1" noRot="1" noChangeAspect="1" noChangeArrowheads="1" noTextEdit="1"/>
          </p:cNvSpPr>
          <p:nvPr>
            <p:ph type="sldImg"/>
          </p:nvPr>
        </p:nvSpPr>
        <p:spPr>
          <a:xfrm>
            <a:off x="1398588" y="582613"/>
            <a:ext cx="4060825" cy="3044825"/>
          </a:xfrm>
          <a:ln/>
        </p:spPr>
      </p:sp>
      <p:sp>
        <p:nvSpPr>
          <p:cNvPr id="174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0310851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1398588" y="582613"/>
            <a:ext cx="4060825" cy="3044825"/>
          </a:xfrm>
          <a:ln/>
        </p:spPr>
      </p:sp>
      <p:sp>
        <p:nvSpPr>
          <p:cNvPr id="16387" name="Rectangle 3"/>
          <p:cNvSpPr>
            <a:spLocks noGrp="1" noChangeArrowheads="1"/>
          </p:cNvSpPr>
          <p:nvPr>
            <p:ph type="body" idx="1"/>
          </p:nvPr>
        </p:nvSpPr>
        <p:spPr>
          <a:noFill/>
          <a:ln/>
        </p:spPr>
        <p:txBody>
          <a:bodyPr/>
          <a:lstStyle/>
          <a:p>
            <a:endParaRPr lang="en-US">
              <a:latin typeface="Arial" pitchFamily="34" charset="0"/>
            </a:endParaRPr>
          </a:p>
        </p:txBody>
      </p:sp>
    </p:spTree>
    <p:extLst>
      <p:ext uri="{BB962C8B-B14F-4D97-AF65-F5344CB8AC3E}">
        <p14:creationId xmlns:p14="http://schemas.microsoft.com/office/powerpoint/2010/main" val="287107962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116</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5808726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117</a:t>
            </a:fld>
            <a:endParaRPr lang="en-US" dirty="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782522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8692243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118</a:t>
            </a:fld>
            <a:endParaRPr lang="en-US" dirty="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87551453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p:txBody>
          <a:bodyPr/>
          <a:lstStyle/>
          <a:p>
            <a:pPr defTabSz="930142">
              <a:defRPr/>
            </a:pPr>
            <a:fld id="{962B9D9B-83C3-4971-BCB2-172301EE09E3}" type="slidenum">
              <a:rPr lang="en-US" smtClean="0">
                <a:solidFill>
                  <a:srgbClr val="000000"/>
                </a:solidFill>
              </a:rPr>
              <a:pPr defTabSz="930142">
                <a:defRPr/>
              </a:pPr>
              <a:t>119</a:t>
            </a:fld>
            <a:endParaRPr lang="en-US" dirty="0">
              <a:solidFill>
                <a:srgbClr val="000000"/>
              </a:solidFill>
            </a:endParaRPr>
          </a:p>
        </p:txBody>
      </p:sp>
      <p:sp>
        <p:nvSpPr>
          <p:cNvPr id="22531" name="Rectangle 2"/>
          <p:cNvSpPr>
            <a:spLocks noGrp="1" noRot="1" noChangeAspect="1" noChangeArrowheads="1" noTextEdit="1"/>
          </p:cNvSpPr>
          <p:nvPr>
            <p:ph type="sldImg"/>
          </p:nvPr>
        </p:nvSpPr>
        <p:spPr>
          <a:xfrm>
            <a:off x="1371600" y="320675"/>
            <a:ext cx="4114800" cy="3086100"/>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98020272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p:txBody>
          <a:bodyPr/>
          <a:lstStyle/>
          <a:p>
            <a:pPr defTabSz="930142">
              <a:defRPr/>
            </a:pPr>
            <a:fld id="{0A90206F-1E34-43B5-9377-D01A35913966}" type="slidenum">
              <a:rPr lang="en-US" smtClean="0">
                <a:solidFill>
                  <a:srgbClr val="000000"/>
                </a:solidFill>
              </a:rPr>
              <a:pPr defTabSz="930142">
                <a:defRPr/>
              </a:pPr>
              <a:t>122</a:t>
            </a:fld>
            <a:endParaRPr lang="en-US" dirty="0">
              <a:solidFill>
                <a:srgbClr val="000000"/>
              </a:solidFill>
            </a:endParaRPr>
          </a:p>
        </p:txBody>
      </p:sp>
      <p:sp>
        <p:nvSpPr>
          <p:cNvPr id="16387" name="Rectangle 2"/>
          <p:cNvSpPr>
            <a:spLocks noGrp="1" noRot="1" noChangeAspect="1" noChangeArrowheads="1" noTextEdit="1"/>
          </p:cNvSpPr>
          <p:nvPr>
            <p:ph type="sldImg"/>
          </p:nvPr>
        </p:nvSpPr>
        <p:spPr>
          <a:xfrm>
            <a:off x="1371600" y="320675"/>
            <a:ext cx="4114800" cy="30861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31978005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noFill/>
        </p:spPr>
        <p:txBody>
          <a:bodyPr/>
          <a:lstStyle/>
          <a:p>
            <a:pPr defTabSz="947867"/>
            <a:fld id="{5A2A7BB4-00DB-4919-A7C7-558F09B8FCA9}" type="slidenum">
              <a:rPr lang="en-US" smtClean="0"/>
              <a:pPr defTabSz="947867"/>
              <a:t>123</a:t>
            </a:fld>
            <a:endParaRPr lang="en-US" dirty="0"/>
          </a:p>
        </p:txBody>
      </p:sp>
      <p:sp>
        <p:nvSpPr>
          <p:cNvPr id="40963" name="Rectangle 2"/>
          <p:cNvSpPr>
            <a:spLocks noGrp="1" noRot="1" noChangeAspect="1" noChangeArrowheads="1" noTextEdit="1"/>
          </p:cNvSpPr>
          <p:nvPr>
            <p:ph type="sldImg"/>
          </p:nvPr>
        </p:nvSpPr>
        <p:spPr>
          <a:xfrm>
            <a:off x="1412875" y="325438"/>
            <a:ext cx="4184650" cy="3138487"/>
          </a:xfrm>
          <a:ln/>
        </p:spPr>
      </p:sp>
      <p:sp>
        <p:nvSpPr>
          <p:cNvPr id="4096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91130339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124</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9114276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125</a:t>
            </a:fld>
            <a:endParaRPr lang="en-US">
              <a:solidFill>
                <a:prstClr val="black"/>
              </a:solidFill>
            </a:endParaRPr>
          </a:p>
        </p:txBody>
      </p:sp>
      <p:sp>
        <p:nvSpPr>
          <p:cNvPr id="5123" name="Rectangle 2"/>
          <p:cNvSpPr>
            <a:spLocks noGrp="1" noRot="1" noChangeAspect="1" noChangeArrowheads="1" noTextEdit="1"/>
          </p:cNvSpPr>
          <p:nvPr>
            <p:ph type="sldImg"/>
          </p:nvPr>
        </p:nvSpPr>
        <p:spPr>
          <a:xfrm>
            <a:off x="1398588" y="582613"/>
            <a:ext cx="4060825" cy="3044825"/>
          </a:xfrm>
          <a:ln/>
        </p:spPr>
      </p:sp>
      <p:sp>
        <p:nvSpPr>
          <p:cNvPr id="51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8577308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126</a:t>
            </a:fld>
            <a:endParaRPr lang="en-US" sz="1000" dirty="0"/>
          </a:p>
        </p:txBody>
      </p:sp>
      <p:sp>
        <p:nvSpPr>
          <p:cNvPr id="164867" name="Rectangle 2"/>
          <p:cNvSpPr>
            <a:spLocks noGrp="1" noRot="1" noChangeAspect="1" noChangeArrowheads="1" noTextEdit="1"/>
          </p:cNvSpPr>
          <p:nvPr>
            <p:ph type="sldImg"/>
          </p:nvPr>
        </p:nvSpPr>
        <p:spPr>
          <a:xfrm>
            <a:off x="1398588" y="582613"/>
            <a:ext cx="4060825" cy="3044825"/>
          </a:xfrm>
          <a:ln/>
        </p:spPr>
      </p:sp>
      <p:sp>
        <p:nvSpPr>
          <p:cNvPr id="1648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6038940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127</a:t>
            </a:fld>
            <a:endParaRPr lang="en-US" sz="1000"/>
          </a:p>
        </p:txBody>
      </p:sp>
      <p:sp>
        <p:nvSpPr>
          <p:cNvPr id="135171" name="Rectangle 2"/>
          <p:cNvSpPr>
            <a:spLocks noGrp="1" noRot="1" noChangeAspect="1" noChangeArrowheads="1" noTextEdit="1"/>
          </p:cNvSpPr>
          <p:nvPr>
            <p:ph type="sldImg"/>
          </p:nvPr>
        </p:nvSpPr>
        <p:spPr>
          <a:xfrm>
            <a:off x="1398588" y="582613"/>
            <a:ext cx="406082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89069468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128</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9264103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129</a:t>
            </a:fld>
            <a:endParaRPr lang="en-US" sz="1000" dirty="0"/>
          </a:p>
        </p:txBody>
      </p:sp>
      <p:sp>
        <p:nvSpPr>
          <p:cNvPr id="164867" name="Rectangle 2"/>
          <p:cNvSpPr>
            <a:spLocks noGrp="1" noRot="1" noChangeAspect="1" noChangeArrowheads="1" noTextEdit="1"/>
          </p:cNvSpPr>
          <p:nvPr>
            <p:ph type="sldImg"/>
          </p:nvPr>
        </p:nvSpPr>
        <p:spPr>
          <a:xfrm>
            <a:off x="1398588" y="582613"/>
            <a:ext cx="4060825" cy="3044825"/>
          </a:xfrm>
          <a:ln/>
        </p:spPr>
      </p:sp>
      <p:sp>
        <p:nvSpPr>
          <p:cNvPr id="1648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31208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12</a:t>
            </a:fld>
            <a:endParaRPr lang="en-US" dirty="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a:p>
        </p:txBody>
      </p:sp>
    </p:spTree>
    <p:extLst>
      <p:ext uri="{BB962C8B-B14F-4D97-AF65-F5344CB8AC3E}">
        <p14:creationId xmlns:p14="http://schemas.microsoft.com/office/powerpoint/2010/main" val="401039678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130</a:t>
            </a:fld>
            <a:endParaRPr lang="en-US">
              <a:solidFill>
                <a:prstClr val="black"/>
              </a:solidFill>
            </a:endParaRPr>
          </a:p>
        </p:txBody>
      </p:sp>
      <p:sp>
        <p:nvSpPr>
          <p:cNvPr id="5123" name="Rectangle 2"/>
          <p:cNvSpPr>
            <a:spLocks noGrp="1" noRot="1" noChangeAspect="1" noChangeArrowheads="1" noTextEdit="1"/>
          </p:cNvSpPr>
          <p:nvPr>
            <p:ph type="sldImg"/>
          </p:nvPr>
        </p:nvSpPr>
        <p:spPr>
          <a:xfrm>
            <a:off x="1398588" y="582613"/>
            <a:ext cx="4060825" cy="3044825"/>
          </a:xfrm>
          <a:ln/>
        </p:spPr>
      </p:sp>
      <p:sp>
        <p:nvSpPr>
          <p:cNvPr id="51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1836595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131</a:t>
            </a:fld>
            <a:endParaRPr lang="en-US" altLang="en-US"/>
          </a:p>
        </p:txBody>
      </p:sp>
      <p:sp>
        <p:nvSpPr>
          <p:cNvPr id="59395" name="Rectangle 2"/>
          <p:cNvSpPr>
            <a:spLocks noGrp="1" noRot="1" noChangeAspect="1" noChangeArrowheads="1" noTextEdit="1"/>
          </p:cNvSpPr>
          <p:nvPr>
            <p:ph type="sldImg"/>
          </p:nvPr>
        </p:nvSpPr>
        <p:spPr>
          <a:xfrm>
            <a:off x="1398588" y="582613"/>
            <a:ext cx="4060825" cy="3044825"/>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28649825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132</a:t>
            </a:fld>
            <a:endParaRPr lang="en-US" altLang="en-US" sz="1200">
              <a:solidFill>
                <a:srgbClr val="000000"/>
              </a:solidFill>
            </a:endParaRPr>
          </a:p>
        </p:txBody>
      </p:sp>
    </p:spTree>
    <p:extLst>
      <p:ext uri="{BB962C8B-B14F-4D97-AF65-F5344CB8AC3E}">
        <p14:creationId xmlns:p14="http://schemas.microsoft.com/office/powerpoint/2010/main" val="19453345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133</a:t>
            </a:fld>
            <a:endParaRPr lang="en-US" altLang="en-US" sz="1200">
              <a:solidFill>
                <a:srgbClr val="000000"/>
              </a:solidFill>
            </a:endParaRPr>
          </a:p>
        </p:txBody>
      </p:sp>
    </p:spTree>
    <p:extLst>
      <p:ext uri="{BB962C8B-B14F-4D97-AF65-F5344CB8AC3E}">
        <p14:creationId xmlns:p14="http://schemas.microsoft.com/office/powerpoint/2010/main" val="413261848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sldNum" sz="quarter" idx="5"/>
          </p:nvPr>
        </p:nvSpPr>
        <p:spPr>
          <a:noFill/>
        </p:spPr>
        <p:txBody>
          <a:bodyPr/>
          <a:lstStyle/>
          <a:p>
            <a:fld id="{88F0B80F-0B74-4C40-B669-C3F58EF08489}" type="slidenum">
              <a:rPr lang="en-US" smtClean="0"/>
              <a:pPr/>
              <a:t>134</a:t>
            </a:fld>
            <a:endParaRPr lang="en-US"/>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5158378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noChangeArrowheads="1"/>
          </p:cNvSpPr>
          <p:nvPr>
            <p:ph type="sldNum" sz="quarter" idx="5"/>
          </p:nvPr>
        </p:nvSpPr>
        <p:spPr>
          <a:xfrm>
            <a:off x="3148013" y="9034463"/>
            <a:ext cx="704850" cy="247650"/>
          </a:xfrm>
          <a:noFill/>
        </p:spPr>
        <p:txBody>
          <a:bodyPr/>
          <a:lstStyle/>
          <a:p>
            <a:fld id="{8A1AEE26-587D-445B-85F8-2921819E1060}" type="slidenum">
              <a:rPr lang="en-US" smtClean="0">
                <a:solidFill>
                  <a:srgbClr val="000000"/>
                </a:solidFill>
              </a:rPr>
              <a:pPr/>
              <a:t>135</a:t>
            </a:fld>
            <a:endParaRPr lang="en-US">
              <a:solidFill>
                <a:srgbClr val="000000"/>
              </a:solidFill>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59224700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sldNum" sz="quarter" idx="5"/>
          </p:nvPr>
        </p:nvSpPr>
        <p:spPr>
          <a:xfrm>
            <a:off x="3148013" y="9034463"/>
            <a:ext cx="704850" cy="247650"/>
          </a:xfrm>
          <a:noFill/>
        </p:spPr>
        <p:txBody>
          <a:bodyPr/>
          <a:lstStyle/>
          <a:p>
            <a:fld id="{B5C9E534-845B-43F1-B937-B42EF370C8A8}" type="slidenum">
              <a:rPr lang="en-US" smtClean="0">
                <a:solidFill>
                  <a:srgbClr val="000000"/>
                </a:solidFill>
              </a:rPr>
              <a:pPr/>
              <a:t>136</a:t>
            </a:fld>
            <a:endParaRPr lang="en-US">
              <a:solidFill>
                <a:srgbClr val="000000"/>
              </a:solidFill>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88818278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137</a:t>
            </a:fld>
            <a:endParaRPr lang="en-US"/>
          </a:p>
        </p:txBody>
      </p:sp>
      <p:sp>
        <p:nvSpPr>
          <p:cNvPr id="292867" name="Rectangle 2"/>
          <p:cNvSpPr>
            <a:spLocks noGrp="1" noRot="1" noChangeAspect="1" noChangeArrowheads="1" noTextEdit="1"/>
          </p:cNvSpPr>
          <p:nvPr>
            <p:ph type="sldImg"/>
          </p:nvPr>
        </p:nvSpPr>
        <p:spPr>
          <a:xfrm>
            <a:off x="1398588" y="582613"/>
            <a:ext cx="4060825" cy="3044825"/>
          </a:xfrm>
          <a:ln/>
        </p:spPr>
      </p:sp>
      <p:sp>
        <p:nvSpPr>
          <p:cNvPr id="2928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938916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23576" y="9059054"/>
            <a:ext cx="676988" cy="248472"/>
          </a:xfrm>
          <a:noFill/>
        </p:spPr>
        <p:txBody>
          <a:bodyPr/>
          <a:lstStyle/>
          <a:p>
            <a:pPr defTabSz="928787"/>
            <a:fld id="{CD578EAB-D2FC-49DD-9D39-674CBBC01DF6}" type="slidenum">
              <a:rPr lang="en-US" smtClean="0"/>
              <a:pPr defTabSz="928787"/>
              <a:t>13</a:t>
            </a:fld>
            <a:endParaRPr lang="en-US" dirty="0"/>
          </a:p>
        </p:txBody>
      </p:sp>
      <p:sp>
        <p:nvSpPr>
          <p:cNvPr id="7171" name="Slide Image Placeholder 1"/>
          <p:cNvSpPr>
            <a:spLocks noGrp="1" noRot="1" noChangeAspect="1" noTextEdit="1"/>
          </p:cNvSpPr>
          <p:nvPr>
            <p:ph type="sldImg"/>
          </p:nvPr>
        </p:nvSpPr>
        <p:spPr>
          <a:xfrm>
            <a:off x="1033463" y="700088"/>
            <a:ext cx="4654550" cy="3490912"/>
          </a:xfrm>
          <a:ln w="12700"/>
        </p:spPr>
      </p:sp>
      <p:sp>
        <p:nvSpPr>
          <p:cNvPr id="7172"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a:p>
        </p:txBody>
      </p:sp>
    </p:spTree>
    <p:extLst>
      <p:ext uri="{BB962C8B-B14F-4D97-AF65-F5344CB8AC3E}">
        <p14:creationId xmlns:p14="http://schemas.microsoft.com/office/powerpoint/2010/main" val="72526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bwMode="auto">
          <a:xfrm>
            <a:off x="3084513" y="9047163"/>
            <a:ext cx="69215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cs typeface="Arial" panose="020B0604020202020204" pitchFamily="34" charset="0"/>
              </a:defRPr>
            </a:lvl1pPr>
            <a:lvl2pPr marL="742950" indent="-285750" defTabSz="927100">
              <a:defRPr>
                <a:solidFill>
                  <a:schemeClr val="tx1"/>
                </a:solidFill>
                <a:latin typeface="Arial" panose="020B0604020202020204" pitchFamily="34" charset="0"/>
                <a:cs typeface="Arial" panose="020B0604020202020204" pitchFamily="34" charset="0"/>
              </a:defRPr>
            </a:lvl2pPr>
            <a:lvl3pPr marL="1143000" indent="-228600" defTabSz="927100">
              <a:defRPr>
                <a:solidFill>
                  <a:schemeClr val="tx1"/>
                </a:solidFill>
                <a:latin typeface="Arial" panose="020B0604020202020204" pitchFamily="34" charset="0"/>
                <a:cs typeface="Arial" panose="020B0604020202020204" pitchFamily="34" charset="0"/>
              </a:defRPr>
            </a:lvl3pPr>
            <a:lvl4pPr marL="1600200" indent="-228600" defTabSz="927100">
              <a:defRPr>
                <a:solidFill>
                  <a:schemeClr val="tx1"/>
                </a:solidFill>
                <a:latin typeface="Arial" panose="020B0604020202020204" pitchFamily="34" charset="0"/>
                <a:cs typeface="Arial" panose="020B0604020202020204" pitchFamily="34" charset="0"/>
              </a:defRPr>
            </a:lvl4pPr>
            <a:lvl5pPr marL="2057400" indent="-228600" defTabSz="92710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solidFill>
                  <a:srgbClr val="000000"/>
                </a:solidFill>
                <a:latin typeface="Calibri" panose="020F0502020204030204" pitchFamily="34" charset="0"/>
              </a:rPr>
              <a:pPr/>
              <a:t>14</a:t>
            </a:fld>
            <a:endParaRPr lang="en-US" altLang="en-US">
              <a:solidFill>
                <a:srgbClr val="000000"/>
              </a:solidFill>
              <a:latin typeface="Calibri" panose="020F0502020204030204" pitchFamily="34" charset="0"/>
            </a:endParaRPr>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2400"/>
          </a:p>
        </p:txBody>
      </p:sp>
    </p:spTree>
    <p:extLst>
      <p:ext uri="{BB962C8B-B14F-4D97-AF65-F5344CB8AC3E}">
        <p14:creationId xmlns:p14="http://schemas.microsoft.com/office/powerpoint/2010/main" val="1856567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15</a:t>
            </a:fld>
            <a:endParaRPr lang="en-US"/>
          </a:p>
        </p:txBody>
      </p:sp>
    </p:spTree>
    <p:extLst>
      <p:ext uri="{BB962C8B-B14F-4D97-AF65-F5344CB8AC3E}">
        <p14:creationId xmlns:p14="http://schemas.microsoft.com/office/powerpoint/2010/main" val="3416440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16</a:t>
            </a:fld>
            <a:endParaRPr lang="en-US"/>
          </a:p>
        </p:txBody>
      </p:sp>
    </p:spTree>
    <p:extLst>
      <p:ext uri="{BB962C8B-B14F-4D97-AF65-F5344CB8AC3E}">
        <p14:creationId xmlns:p14="http://schemas.microsoft.com/office/powerpoint/2010/main" val="3167646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17</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999997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18099" y="9104311"/>
            <a:ext cx="675762" cy="25120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18</a:t>
            </a:fld>
            <a:endParaRPr lang="en-US" sz="1000"/>
          </a:p>
        </p:txBody>
      </p:sp>
      <p:sp>
        <p:nvSpPr>
          <p:cNvPr id="94211" name="Rectangle 2"/>
          <p:cNvSpPr>
            <a:spLocks noGrp="1" noRot="1" noChangeAspect="1" noChangeArrowheads="1" noTextEdit="1"/>
          </p:cNvSpPr>
          <p:nvPr>
            <p:ph type="sldImg"/>
          </p:nvPr>
        </p:nvSpPr>
        <p:spPr>
          <a:xfrm>
            <a:off x="974725" y="692150"/>
            <a:ext cx="4708525" cy="3532188"/>
          </a:xfrm>
          <a:ln/>
        </p:spPr>
      </p:sp>
      <p:sp>
        <p:nvSpPr>
          <p:cNvPr id="94212" name="Rectangle 3"/>
          <p:cNvSpPr>
            <a:spLocks noGrp="1" noChangeArrowheads="1"/>
          </p:cNvSpPr>
          <p:nvPr>
            <p:ph type="body" idx="1"/>
          </p:nvPr>
        </p:nvSpPr>
        <p:spPr>
          <a:xfrm>
            <a:off x="878187" y="4454552"/>
            <a:ext cx="4905359" cy="4224144"/>
          </a:xfrm>
          <a:noFill/>
          <a:ln/>
        </p:spPr>
        <p:txBody>
          <a:bodyPr lIns="91482" tIns="45744" rIns="91482" bIns="45744"/>
          <a:lstStyle/>
          <a:p>
            <a:pPr marL="0" indent="0"/>
            <a:endParaRPr lang="en-US" dirty="0"/>
          </a:p>
        </p:txBody>
      </p:sp>
    </p:spTree>
    <p:extLst>
      <p:ext uri="{BB962C8B-B14F-4D97-AF65-F5344CB8AC3E}">
        <p14:creationId xmlns:p14="http://schemas.microsoft.com/office/powerpoint/2010/main" val="4190077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19</a:t>
            </a:fld>
            <a:endParaRPr lang="en-US"/>
          </a:p>
        </p:txBody>
      </p:sp>
      <p:sp>
        <p:nvSpPr>
          <p:cNvPr id="251907" name="Rectangle 2"/>
          <p:cNvSpPr>
            <a:spLocks noGrp="1" noRot="1" noChangeAspect="1" noChangeArrowheads="1" noTextEdit="1"/>
          </p:cNvSpPr>
          <p:nvPr>
            <p:ph type="sldImg"/>
          </p:nvPr>
        </p:nvSpPr>
        <p:spPr>
          <a:xfrm>
            <a:off x="1398588" y="582613"/>
            <a:ext cx="4060825" cy="3044825"/>
          </a:xfrm>
          <a:ln/>
        </p:spPr>
      </p:sp>
      <p:sp>
        <p:nvSpPr>
          <p:cNvPr id="2519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19179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2</a:t>
            </a:fld>
            <a:endParaRPr lang="en-US">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132844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371600" y="320675"/>
            <a:ext cx="4114800" cy="3086100"/>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dirty="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20</a:t>
            </a:fld>
            <a:endParaRPr lang="en-US" dirty="0"/>
          </a:p>
        </p:txBody>
      </p:sp>
    </p:spTree>
    <p:extLst>
      <p:ext uri="{BB962C8B-B14F-4D97-AF65-F5344CB8AC3E}">
        <p14:creationId xmlns:p14="http://schemas.microsoft.com/office/powerpoint/2010/main" val="193467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371600" y="320675"/>
            <a:ext cx="4114800" cy="3086100"/>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dirty="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21</a:t>
            </a:fld>
            <a:endParaRPr lang="en-US" dirty="0"/>
          </a:p>
        </p:txBody>
      </p:sp>
    </p:spTree>
    <p:extLst>
      <p:ext uri="{BB962C8B-B14F-4D97-AF65-F5344CB8AC3E}">
        <p14:creationId xmlns:p14="http://schemas.microsoft.com/office/powerpoint/2010/main" val="858894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371600" y="320675"/>
            <a:ext cx="4114800" cy="3086100"/>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dirty="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22</a:t>
            </a:fld>
            <a:endParaRPr lang="en-US" dirty="0"/>
          </a:p>
        </p:txBody>
      </p:sp>
    </p:spTree>
    <p:extLst>
      <p:ext uri="{BB962C8B-B14F-4D97-AF65-F5344CB8AC3E}">
        <p14:creationId xmlns:p14="http://schemas.microsoft.com/office/powerpoint/2010/main" val="3113487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371600" y="320675"/>
            <a:ext cx="4114800" cy="3086100"/>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dirty="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23</a:t>
            </a:fld>
            <a:endParaRPr lang="en-US" dirty="0"/>
          </a:p>
        </p:txBody>
      </p:sp>
    </p:spTree>
    <p:extLst>
      <p:ext uri="{BB962C8B-B14F-4D97-AF65-F5344CB8AC3E}">
        <p14:creationId xmlns:p14="http://schemas.microsoft.com/office/powerpoint/2010/main" val="835683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371600" y="320675"/>
            <a:ext cx="4114800" cy="3086100"/>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dirty="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24</a:t>
            </a:fld>
            <a:endParaRPr lang="en-US" dirty="0"/>
          </a:p>
        </p:txBody>
      </p:sp>
    </p:spTree>
    <p:extLst>
      <p:ext uri="{BB962C8B-B14F-4D97-AF65-F5344CB8AC3E}">
        <p14:creationId xmlns:p14="http://schemas.microsoft.com/office/powerpoint/2010/main" val="30469684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6" name="Slide Number Placeholder 3"/>
          <p:cNvSpPr>
            <a:spLocks noGrp="1"/>
          </p:cNvSpPr>
          <p:nvPr>
            <p:ph type="sldNum" sz="quarter" idx="5"/>
          </p:nvPr>
        </p:nvSpPr>
        <p:spPr>
          <a:xfrm>
            <a:off x="0" y="8866597"/>
            <a:ext cx="6856413" cy="2758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25</a:t>
            </a:fld>
            <a:endParaRPr lang="en-US" dirty="0"/>
          </a:p>
        </p:txBody>
      </p:sp>
    </p:spTree>
    <p:extLst>
      <p:ext uri="{BB962C8B-B14F-4D97-AF65-F5344CB8AC3E}">
        <p14:creationId xmlns:p14="http://schemas.microsoft.com/office/powerpoint/2010/main" val="2264413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6" name="Slide Number Placeholder 3"/>
          <p:cNvSpPr>
            <a:spLocks noGrp="1"/>
          </p:cNvSpPr>
          <p:nvPr>
            <p:ph type="sldNum" sz="quarter" idx="5"/>
          </p:nvPr>
        </p:nvSpPr>
        <p:spPr>
          <a:xfrm>
            <a:off x="0" y="8866597"/>
            <a:ext cx="6856413" cy="2758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26</a:t>
            </a:fld>
            <a:endParaRPr lang="en-US" dirty="0"/>
          </a:p>
        </p:txBody>
      </p:sp>
    </p:spTree>
    <p:extLst>
      <p:ext uri="{BB962C8B-B14F-4D97-AF65-F5344CB8AC3E}">
        <p14:creationId xmlns:p14="http://schemas.microsoft.com/office/powerpoint/2010/main" val="1524298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xfrm>
            <a:off x="3085167" y="8898514"/>
            <a:ext cx="690779" cy="2439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lnSpc>
                <a:spcPct val="90000"/>
              </a:lnSpc>
              <a:spcBef>
                <a:spcPct val="100000"/>
              </a:spcBef>
              <a:buClr>
                <a:srgbClr val="008080"/>
              </a:buClr>
              <a:buSzPct val="85000"/>
              <a:buFont typeface="Wingdings" pitchFamily="2" charset="2"/>
              <a:buChar char="n"/>
              <a:defRPr sz="1400">
                <a:solidFill>
                  <a:schemeClr val="tx1"/>
                </a:solidFill>
                <a:latin typeface="Arial" charset="0"/>
              </a:defRPr>
            </a:lvl1pPr>
            <a:lvl2pPr marL="730171" indent="-280835" defTabSz="914274">
              <a:lnSpc>
                <a:spcPct val="90000"/>
              </a:lnSpc>
              <a:spcBef>
                <a:spcPct val="50000"/>
              </a:spcBef>
              <a:buClr>
                <a:srgbClr val="008080"/>
              </a:buClr>
              <a:buFont typeface="Wingdings" pitchFamily="2" charset="2"/>
              <a:buChar char="w"/>
              <a:defRPr sz="1200">
                <a:solidFill>
                  <a:schemeClr val="tx1"/>
                </a:solidFill>
                <a:latin typeface="Arial" charset="0"/>
              </a:defRPr>
            </a:lvl2pPr>
            <a:lvl3pPr marL="1123340" indent="-224668" defTabSz="914274">
              <a:lnSpc>
                <a:spcPct val="90000"/>
              </a:lnSpc>
              <a:spcBef>
                <a:spcPct val="25000"/>
              </a:spcBef>
              <a:buClr>
                <a:srgbClr val="008080"/>
              </a:buClr>
              <a:buFont typeface="Arial" charset="0"/>
              <a:buChar char="–"/>
              <a:defRPr sz="1200">
                <a:solidFill>
                  <a:schemeClr val="tx1"/>
                </a:solidFill>
                <a:latin typeface="Arial" charset="0"/>
              </a:defRPr>
            </a:lvl3pPr>
            <a:lvl4pPr marL="1572677" indent="-224668" defTabSz="914274">
              <a:lnSpc>
                <a:spcPct val="90000"/>
              </a:lnSpc>
              <a:spcBef>
                <a:spcPct val="15000"/>
              </a:spcBef>
              <a:buClr>
                <a:srgbClr val="008080"/>
              </a:buClr>
              <a:buFont typeface="Wingdings" pitchFamily="2" charset="2"/>
              <a:buChar char="§"/>
              <a:defRPr sz="1200">
                <a:solidFill>
                  <a:schemeClr val="tx1"/>
                </a:solidFill>
                <a:latin typeface="Arial" charset="0"/>
              </a:defRPr>
            </a:lvl4pPr>
            <a:lvl5pPr marL="2022013" indent="-224668" defTabSz="914274">
              <a:lnSpc>
                <a:spcPct val="90000"/>
              </a:lnSpc>
              <a:spcBef>
                <a:spcPct val="15000"/>
              </a:spcBef>
              <a:buClr>
                <a:srgbClr val="008080"/>
              </a:buClr>
              <a:buChar char="–"/>
              <a:defRPr sz="1200">
                <a:solidFill>
                  <a:schemeClr val="tx1"/>
                </a:solidFill>
                <a:latin typeface="Arial" charset="0"/>
              </a:defRPr>
            </a:lvl5pPr>
            <a:lvl6pPr marL="2471349" indent="-224668" defTabSz="914274" eaLnBrk="0" fontAlgn="base" hangingPunct="0">
              <a:lnSpc>
                <a:spcPct val="90000"/>
              </a:lnSpc>
              <a:spcBef>
                <a:spcPct val="15000"/>
              </a:spcBef>
              <a:spcAft>
                <a:spcPct val="0"/>
              </a:spcAft>
              <a:buClr>
                <a:srgbClr val="008080"/>
              </a:buClr>
              <a:buChar char="–"/>
              <a:defRPr sz="1200">
                <a:solidFill>
                  <a:schemeClr val="tx1"/>
                </a:solidFill>
                <a:latin typeface="Arial" charset="0"/>
              </a:defRPr>
            </a:lvl6pPr>
            <a:lvl7pPr marL="2920685" indent="-224668" defTabSz="914274" eaLnBrk="0" fontAlgn="base" hangingPunct="0">
              <a:lnSpc>
                <a:spcPct val="90000"/>
              </a:lnSpc>
              <a:spcBef>
                <a:spcPct val="15000"/>
              </a:spcBef>
              <a:spcAft>
                <a:spcPct val="0"/>
              </a:spcAft>
              <a:buClr>
                <a:srgbClr val="008080"/>
              </a:buClr>
              <a:buChar char="–"/>
              <a:defRPr sz="1200">
                <a:solidFill>
                  <a:schemeClr val="tx1"/>
                </a:solidFill>
                <a:latin typeface="Arial" charset="0"/>
              </a:defRPr>
            </a:lvl7pPr>
            <a:lvl8pPr marL="3370021" indent="-224668" defTabSz="914274" eaLnBrk="0" fontAlgn="base" hangingPunct="0">
              <a:lnSpc>
                <a:spcPct val="90000"/>
              </a:lnSpc>
              <a:spcBef>
                <a:spcPct val="15000"/>
              </a:spcBef>
              <a:spcAft>
                <a:spcPct val="0"/>
              </a:spcAft>
              <a:buClr>
                <a:srgbClr val="008080"/>
              </a:buClr>
              <a:buChar char="–"/>
              <a:defRPr sz="1200">
                <a:solidFill>
                  <a:schemeClr val="tx1"/>
                </a:solidFill>
                <a:latin typeface="Arial" charset="0"/>
              </a:defRPr>
            </a:lvl8pPr>
            <a:lvl9pPr marL="3819357" indent="-224668" defTabSz="914274" eaLnBrk="0" fontAlgn="base" hangingPunct="0">
              <a:lnSpc>
                <a:spcPct val="90000"/>
              </a:lnSpc>
              <a:spcBef>
                <a:spcPct val="15000"/>
              </a:spcBef>
              <a:spcAft>
                <a:spcPct val="0"/>
              </a:spcAft>
              <a:buClr>
                <a:srgbClr val="008080"/>
              </a:buClr>
              <a:buChar char="–"/>
              <a:defRPr sz="1200">
                <a:solidFill>
                  <a:schemeClr val="tx1"/>
                </a:solidFill>
                <a:latin typeface="Arial" charset="0"/>
              </a:defRPr>
            </a:lvl9pPr>
          </a:lstStyle>
          <a:p>
            <a:pPr>
              <a:lnSpc>
                <a:spcPct val="100000"/>
              </a:lnSpc>
              <a:spcBef>
                <a:spcPct val="0"/>
              </a:spcBef>
              <a:buClrTx/>
              <a:buSzTx/>
              <a:buFontTx/>
              <a:buNone/>
            </a:pPr>
            <a:fld id="{A069FC5E-195E-406A-A922-6392E8C7DA40}" type="slidenum">
              <a:rPr lang="en-US" altLang="en-US" sz="1000">
                <a:solidFill>
                  <a:srgbClr val="000000"/>
                </a:solidFill>
              </a:rPr>
              <a:pPr>
                <a:lnSpc>
                  <a:spcPct val="100000"/>
                </a:lnSpc>
                <a:spcBef>
                  <a:spcPct val="0"/>
                </a:spcBef>
                <a:buClrTx/>
                <a:buSzTx/>
                <a:buFontTx/>
                <a:buNone/>
              </a:pPr>
              <a:t>27</a:t>
            </a:fld>
            <a:endParaRPr lang="en-US" altLang="en-US" sz="1000" dirty="0">
              <a:solidFill>
                <a:srgbClr val="000000"/>
              </a:solidFill>
            </a:endParaRPr>
          </a:p>
        </p:txBody>
      </p:sp>
      <p:sp>
        <p:nvSpPr>
          <p:cNvPr id="28675" name="Rectangle 2"/>
          <p:cNvSpPr>
            <a:spLocks noGrp="1" noRot="1" noChangeAspect="1" noChangeArrowheads="1" noTextEdit="1"/>
          </p:cNvSpPr>
          <p:nvPr>
            <p:ph type="sldImg"/>
          </p:nvPr>
        </p:nvSpPr>
        <p:spPr>
          <a:xfrm>
            <a:off x="1371600" y="320675"/>
            <a:ext cx="4114800" cy="3086100"/>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187087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6" name="Slide Number Placeholder 3"/>
          <p:cNvSpPr>
            <a:spLocks noGrp="1"/>
          </p:cNvSpPr>
          <p:nvPr>
            <p:ph type="sldNum" sz="quarter" idx="5"/>
          </p:nvPr>
        </p:nvSpPr>
        <p:spPr>
          <a:xfrm>
            <a:off x="0" y="8866597"/>
            <a:ext cx="6856413" cy="2758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28</a:t>
            </a:fld>
            <a:endParaRPr lang="en-US" dirty="0"/>
          </a:p>
        </p:txBody>
      </p:sp>
    </p:spTree>
    <p:extLst>
      <p:ext uri="{BB962C8B-B14F-4D97-AF65-F5344CB8AC3E}">
        <p14:creationId xmlns:p14="http://schemas.microsoft.com/office/powerpoint/2010/main" val="17768797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6" name="Slide Number Placeholder 3"/>
          <p:cNvSpPr>
            <a:spLocks noGrp="1"/>
          </p:cNvSpPr>
          <p:nvPr>
            <p:ph type="sldNum" sz="quarter" idx="5"/>
          </p:nvPr>
        </p:nvSpPr>
        <p:spPr>
          <a:xfrm>
            <a:off x="0" y="8866597"/>
            <a:ext cx="6856413" cy="2758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29</a:t>
            </a:fld>
            <a:endParaRPr lang="en-US" dirty="0"/>
          </a:p>
        </p:txBody>
      </p:sp>
    </p:spTree>
    <p:extLst>
      <p:ext uri="{BB962C8B-B14F-4D97-AF65-F5344CB8AC3E}">
        <p14:creationId xmlns:p14="http://schemas.microsoft.com/office/powerpoint/2010/main" val="4215703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1398588" y="582613"/>
            <a:ext cx="4060825" cy="3044825"/>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32010544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6" name="Slide Number Placeholder 3"/>
          <p:cNvSpPr>
            <a:spLocks noGrp="1"/>
          </p:cNvSpPr>
          <p:nvPr>
            <p:ph type="sldNum" sz="quarter" idx="5"/>
          </p:nvPr>
        </p:nvSpPr>
        <p:spPr>
          <a:xfrm>
            <a:off x="0" y="8866597"/>
            <a:ext cx="6856413" cy="2758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30</a:t>
            </a:fld>
            <a:endParaRPr lang="en-US" dirty="0"/>
          </a:p>
        </p:txBody>
      </p:sp>
    </p:spTree>
    <p:extLst>
      <p:ext uri="{BB962C8B-B14F-4D97-AF65-F5344CB8AC3E}">
        <p14:creationId xmlns:p14="http://schemas.microsoft.com/office/powerpoint/2010/main" val="24419410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sldNum" sz="quarter" idx="5"/>
          </p:nvPr>
        </p:nvSpPr>
        <p:spPr>
          <a:xfrm>
            <a:off x="3085167" y="8898514"/>
            <a:ext cx="690779" cy="2439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lnSpc>
                <a:spcPct val="90000"/>
              </a:lnSpc>
              <a:spcBef>
                <a:spcPct val="100000"/>
              </a:spcBef>
              <a:buClr>
                <a:srgbClr val="008080"/>
              </a:buClr>
              <a:buSzPct val="85000"/>
              <a:buFont typeface="Wingdings" pitchFamily="2" charset="2"/>
              <a:buChar char="n"/>
              <a:defRPr sz="1400">
                <a:solidFill>
                  <a:schemeClr val="tx1"/>
                </a:solidFill>
                <a:latin typeface="Arial" charset="0"/>
              </a:defRPr>
            </a:lvl1pPr>
            <a:lvl2pPr marL="730171" indent="-280835" defTabSz="914274">
              <a:lnSpc>
                <a:spcPct val="90000"/>
              </a:lnSpc>
              <a:spcBef>
                <a:spcPct val="50000"/>
              </a:spcBef>
              <a:buClr>
                <a:srgbClr val="008080"/>
              </a:buClr>
              <a:buFont typeface="Wingdings" pitchFamily="2" charset="2"/>
              <a:buChar char="w"/>
              <a:defRPr sz="1200">
                <a:solidFill>
                  <a:schemeClr val="tx1"/>
                </a:solidFill>
                <a:latin typeface="Arial" charset="0"/>
              </a:defRPr>
            </a:lvl2pPr>
            <a:lvl3pPr marL="1123340" indent="-224668" defTabSz="914274">
              <a:lnSpc>
                <a:spcPct val="90000"/>
              </a:lnSpc>
              <a:spcBef>
                <a:spcPct val="25000"/>
              </a:spcBef>
              <a:buClr>
                <a:srgbClr val="008080"/>
              </a:buClr>
              <a:buFont typeface="Arial" charset="0"/>
              <a:buChar char="–"/>
              <a:defRPr sz="1200">
                <a:solidFill>
                  <a:schemeClr val="tx1"/>
                </a:solidFill>
                <a:latin typeface="Arial" charset="0"/>
              </a:defRPr>
            </a:lvl3pPr>
            <a:lvl4pPr marL="1572677" indent="-224668" defTabSz="914274">
              <a:lnSpc>
                <a:spcPct val="90000"/>
              </a:lnSpc>
              <a:spcBef>
                <a:spcPct val="15000"/>
              </a:spcBef>
              <a:buClr>
                <a:srgbClr val="008080"/>
              </a:buClr>
              <a:buFont typeface="Wingdings" pitchFamily="2" charset="2"/>
              <a:buChar char="§"/>
              <a:defRPr sz="1200">
                <a:solidFill>
                  <a:schemeClr val="tx1"/>
                </a:solidFill>
                <a:latin typeface="Arial" charset="0"/>
              </a:defRPr>
            </a:lvl4pPr>
            <a:lvl5pPr marL="2022013" indent="-224668" defTabSz="914274">
              <a:lnSpc>
                <a:spcPct val="90000"/>
              </a:lnSpc>
              <a:spcBef>
                <a:spcPct val="15000"/>
              </a:spcBef>
              <a:buClr>
                <a:srgbClr val="008080"/>
              </a:buClr>
              <a:buChar char="–"/>
              <a:defRPr sz="1200">
                <a:solidFill>
                  <a:schemeClr val="tx1"/>
                </a:solidFill>
                <a:latin typeface="Arial" charset="0"/>
              </a:defRPr>
            </a:lvl5pPr>
            <a:lvl6pPr marL="2471349" indent="-224668" defTabSz="914274" eaLnBrk="0" fontAlgn="base" hangingPunct="0">
              <a:lnSpc>
                <a:spcPct val="90000"/>
              </a:lnSpc>
              <a:spcBef>
                <a:spcPct val="15000"/>
              </a:spcBef>
              <a:spcAft>
                <a:spcPct val="0"/>
              </a:spcAft>
              <a:buClr>
                <a:srgbClr val="008080"/>
              </a:buClr>
              <a:buChar char="–"/>
              <a:defRPr sz="1200">
                <a:solidFill>
                  <a:schemeClr val="tx1"/>
                </a:solidFill>
                <a:latin typeface="Arial" charset="0"/>
              </a:defRPr>
            </a:lvl6pPr>
            <a:lvl7pPr marL="2920685" indent="-224668" defTabSz="914274" eaLnBrk="0" fontAlgn="base" hangingPunct="0">
              <a:lnSpc>
                <a:spcPct val="90000"/>
              </a:lnSpc>
              <a:spcBef>
                <a:spcPct val="15000"/>
              </a:spcBef>
              <a:spcAft>
                <a:spcPct val="0"/>
              </a:spcAft>
              <a:buClr>
                <a:srgbClr val="008080"/>
              </a:buClr>
              <a:buChar char="–"/>
              <a:defRPr sz="1200">
                <a:solidFill>
                  <a:schemeClr val="tx1"/>
                </a:solidFill>
                <a:latin typeface="Arial" charset="0"/>
              </a:defRPr>
            </a:lvl7pPr>
            <a:lvl8pPr marL="3370021" indent="-224668" defTabSz="914274" eaLnBrk="0" fontAlgn="base" hangingPunct="0">
              <a:lnSpc>
                <a:spcPct val="90000"/>
              </a:lnSpc>
              <a:spcBef>
                <a:spcPct val="15000"/>
              </a:spcBef>
              <a:spcAft>
                <a:spcPct val="0"/>
              </a:spcAft>
              <a:buClr>
                <a:srgbClr val="008080"/>
              </a:buClr>
              <a:buChar char="–"/>
              <a:defRPr sz="1200">
                <a:solidFill>
                  <a:schemeClr val="tx1"/>
                </a:solidFill>
                <a:latin typeface="Arial" charset="0"/>
              </a:defRPr>
            </a:lvl8pPr>
            <a:lvl9pPr marL="3819357" indent="-224668" defTabSz="914274" eaLnBrk="0" fontAlgn="base" hangingPunct="0">
              <a:lnSpc>
                <a:spcPct val="90000"/>
              </a:lnSpc>
              <a:spcBef>
                <a:spcPct val="15000"/>
              </a:spcBef>
              <a:spcAft>
                <a:spcPct val="0"/>
              </a:spcAft>
              <a:buClr>
                <a:srgbClr val="008080"/>
              </a:buClr>
              <a:buChar char="–"/>
              <a:defRPr sz="1200">
                <a:solidFill>
                  <a:schemeClr val="tx1"/>
                </a:solidFill>
                <a:latin typeface="Arial" charset="0"/>
              </a:defRPr>
            </a:lvl9pPr>
          </a:lstStyle>
          <a:p>
            <a:pPr>
              <a:lnSpc>
                <a:spcPct val="100000"/>
              </a:lnSpc>
              <a:spcBef>
                <a:spcPct val="0"/>
              </a:spcBef>
              <a:buClrTx/>
              <a:buSzTx/>
              <a:buFontTx/>
              <a:buNone/>
            </a:pPr>
            <a:fld id="{4FC7B4B8-5BAE-4BB1-857B-1444398505C3}" type="slidenum">
              <a:rPr lang="en-US" altLang="en-US" sz="1000">
                <a:solidFill>
                  <a:srgbClr val="000000"/>
                </a:solidFill>
              </a:rPr>
              <a:pPr>
                <a:lnSpc>
                  <a:spcPct val="100000"/>
                </a:lnSpc>
                <a:spcBef>
                  <a:spcPct val="0"/>
                </a:spcBef>
                <a:buClrTx/>
                <a:buSzTx/>
                <a:buFontTx/>
                <a:buNone/>
              </a:pPr>
              <a:t>31</a:t>
            </a:fld>
            <a:endParaRPr lang="en-US" altLang="en-US" sz="1000" dirty="0">
              <a:solidFill>
                <a:srgbClr val="000000"/>
              </a:solidFill>
            </a:endParaRPr>
          </a:p>
        </p:txBody>
      </p:sp>
      <p:sp>
        <p:nvSpPr>
          <p:cNvPr id="36867" name="Rectangle 2"/>
          <p:cNvSpPr>
            <a:spLocks noGrp="1" noRot="1" noChangeAspect="1" noChangeArrowheads="1" noTextEdit="1"/>
          </p:cNvSpPr>
          <p:nvPr>
            <p:ph type="sldImg"/>
          </p:nvPr>
        </p:nvSpPr>
        <p:spPr>
          <a:xfrm>
            <a:off x="1371600" y="320675"/>
            <a:ext cx="4114800" cy="3086100"/>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88489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32</a:t>
            </a:fld>
            <a:endParaRPr lang="en-US" dirty="0"/>
          </a:p>
        </p:txBody>
      </p:sp>
    </p:spTree>
    <p:extLst>
      <p:ext uri="{BB962C8B-B14F-4D97-AF65-F5344CB8AC3E}">
        <p14:creationId xmlns:p14="http://schemas.microsoft.com/office/powerpoint/2010/main" val="42880033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33</a:t>
            </a:fld>
            <a:endParaRPr lang="en-US" dirty="0"/>
          </a:p>
        </p:txBody>
      </p:sp>
    </p:spTree>
    <p:extLst>
      <p:ext uri="{BB962C8B-B14F-4D97-AF65-F5344CB8AC3E}">
        <p14:creationId xmlns:p14="http://schemas.microsoft.com/office/powerpoint/2010/main" val="6231076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34</a:t>
            </a:fld>
            <a:endParaRPr lang="en-US" dirty="0"/>
          </a:p>
        </p:txBody>
      </p:sp>
    </p:spTree>
    <p:extLst>
      <p:ext uri="{BB962C8B-B14F-4D97-AF65-F5344CB8AC3E}">
        <p14:creationId xmlns:p14="http://schemas.microsoft.com/office/powerpoint/2010/main" val="1993303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35</a:t>
            </a:fld>
            <a:endParaRPr lang="en-US" dirty="0"/>
          </a:p>
        </p:txBody>
      </p:sp>
    </p:spTree>
    <p:extLst>
      <p:ext uri="{BB962C8B-B14F-4D97-AF65-F5344CB8AC3E}">
        <p14:creationId xmlns:p14="http://schemas.microsoft.com/office/powerpoint/2010/main" val="24345900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36</a:t>
            </a:fld>
            <a:endParaRPr lang="en-US" dirty="0"/>
          </a:p>
        </p:txBody>
      </p:sp>
    </p:spTree>
    <p:extLst>
      <p:ext uri="{BB962C8B-B14F-4D97-AF65-F5344CB8AC3E}">
        <p14:creationId xmlns:p14="http://schemas.microsoft.com/office/powerpoint/2010/main" val="21619531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37</a:t>
            </a:fld>
            <a:endParaRPr lang="en-US" dirty="0"/>
          </a:p>
        </p:txBody>
      </p:sp>
    </p:spTree>
    <p:extLst>
      <p:ext uri="{BB962C8B-B14F-4D97-AF65-F5344CB8AC3E}">
        <p14:creationId xmlns:p14="http://schemas.microsoft.com/office/powerpoint/2010/main" val="24850346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38</a:t>
            </a:fld>
            <a:endParaRPr lang="en-US"/>
          </a:p>
        </p:txBody>
      </p:sp>
      <p:sp>
        <p:nvSpPr>
          <p:cNvPr id="251907" name="Rectangle 2"/>
          <p:cNvSpPr>
            <a:spLocks noGrp="1" noRot="1" noChangeAspect="1" noChangeArrowheads="1" noTextEdit="1"/>
          </p:cNvSpPr>
          <p:nvPr>
            <p:ph type="sldImg"/>
          </p:nvPr>
        </p:nvSpPr>
        <p:spPr>
          <a:xfrm>
            <a:off x="1398588" y="582613"/>
            <a:ext cx="4060825" cy="3044825"/>
          </a:xfrm>
          <a:ln/>
        </p:spPr>
      </p:sp>
      <p:sp>
        <p:nvSpPr>
          <p:cNvPr id="2519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26178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39</a:t>
            </a:fld>
            <a:endParaRPr lang="en-US"/>
          </a:p>
        </p:txBody>
      </p:sp>
    </p:spTree>
    <p:extLst>
      <p:ext uri="{BB962C8B-B14F-4D97-AF65-F5344CB8AC3E}">
        <p14:creationId xmlns:p14="http://schemas.microsoft.com/office/powerpoint/2010/main" val="328556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398588" y="582613"/>
            <a:ext cx="4060825" cy="3044825"/>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a:t>
            </a:fld>
            <a:endParaRPr lang="en-US"/>
          </a:p>
        </p:txBody>
      </p:sp>
    </p:spTree>
    <p:extLst>
      <p:ext uri="{BB962C8B-B14F-4D97-AF65-F5344CB8AC3E}">
        <p14:creationId xmlns:p14="http://schemas.microsoft.com/office/powerpoint/2010/main" val="9732284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19906988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41</a:t>
            </a:fld>
            <a:endParaRPr lang="en-US" sz="1000" dirty="0"/>
          </a:p>
        </p:txBody>
      </p:sp>
      <p:sp>
        <p:nvSpPr>
          <p:cNvPr id="44035" name="Rectangle 2"/>
          <p:cNvSpPr>
            <a:spLocks noGrp="1" noRot="1" noChangeAspect="1" noChangeArrowheads="1" noTextEdit="1"/>
          </p:cNvSpPr>
          <p:nvPr>
            <p:ph type="sldImg"/>
          </p:nvPr>
        </p:nvSpPr>
        <p:spPr>
          <a:xfrm>
            <a:off x="1398588" y="582613"/>
            <a:ext cx="4060825" cy="3044825"/>
          </a:xfrm>
          <a:ln/>
        </p:spPr>
      </p:sp>
      <p:sp>
        <p:nvSpPr>
          <p:cNvPr id="44036" name="Rectangle 3"/>
          <p:cNvSpPr>
            <a:spLocks noGrp="1" noChangeArrowheads="1"/>
          </p:cNvSpPr>
          <p:nvPr>
            <p:ph type="body" idx="1"/>
          </p:nvPr>
        </p:nvSpPr>
        <p:spPr>
          <a:noFill/>
          <a:ln/>
        </p:spPr>
        <p:txBody>
          <a:bodyPr lIns="45161" tIns="45161" rIns="45161" bIns="45161"/>
          <a:lstStyle/>
          <a:p>
            <a:endParaRPr lang="en-US">
              <a:latin typeface="Arial" pitchFamily="34" charset="0"/>
            </a:endParaRPr>
          </a:p>
        </p:txBody>
      </p:sp>
    </p:spTree>
    <p:extLst>
      <p:ext uri="{BB962C8B-B14F-4D97-AF65-F5344CB8AC3E}">
        <p14:creationId xmlns:p14="http://schemas.microsoft.com/office/powerpoint/2010/main" val="33541322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11753317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44</a:t>
            </a:fld>
            <a:endParaRPr lang="en-US"/>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2395108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45</a:t>
            </a:fld>
            <a:endParaRPr 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660769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46</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a:p>
        </p:txBody>
      </p:sp>
    </p:spTree>
    <p:extLst>
      <p:ext uri="{BB962C8B-B14F-4D97-AF65-F5344CB8AC3E}">
        <p14:creationId xmlns:p14="http://schemas.microsoft.com/office/powerpoint/2010/main" val="33994419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39277332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9046822"/>
            <a:ext cx="693890" cy="247989"/>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48</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26252378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49</a:t>
            </a:fld>
            <a:endParaRPr lang="en-US"/>
          </a:p>
        </p:txBody>
      </p:sp>
      <p:sp>
        <p:nvSpPr>
          <p:cNvPr id="266243" name="Rectangle 2"/>
          <p:cNvSpPr>
            <a:spLocks noGrp="1" noRot="1" noChangeAspect="1" noChangeArrowheads="1" noTextEdit="1"/>
          </p:cNvSpPr>
          <p:nvPr>
            <p:ph type="sldImg"/>
          </p:nvPr>
        </p:nvSpPr>
        <p:spPr>
          <a:xfrm>
            <a:off x="1398588" y="582613"/>
            <a:ext cx="4060825" cy="3044825"/>
          </a:xfrm>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437802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50</a:t>
            </a:fld>
            <a:endParaRPr lang="en-US"/>
          </a:p>
        </p:txBody>
      </p:sp>
      <p:sp>
        <p:nvSpPr>
          <p:cNvPr id="267267" name="Rectangle 2"/>
          <p:cNvSpPr>
            <a:spLocks noGrp="1" noRot="1" noChangeAspect="1" noChangeArrowheads="1" noTextEdit="1"/>
          </p:cNvSpPr>
          <p:nvPr>
            <p:ph type="sldImg"/>
          </p:nvPr>
        </p:nvSpPr>
        <p:spPr>
          <a:xfrm>
            <a:off x="1398588" y="582613"/>
            <a:ext cx="4060825" cy="3044825"/>
          </a:xfrm>
          <a:ln/>
        </p:spPr>
      </p:sp>
      <p:sp>
        <p:nvSpPr>
          <p:cNvPr id="267268"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2580913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5</a:t>
            </a:fld>
            <a:endParaRPr lang="en-US"/>
          </a:p>
        </p:txBody>
      </p:sp>
      <p:sp>
        <p:nvSpPr>
          <p:cNvPr id="214019" name="Rectangle 2"/>
          <p:cNvSpPr>
            <a:spLocks noGrp="1" noRot="1" noChangeAspect="1" noChangeArrowheads="1" noTextEdit="1"/>
          </p:cNvSpPr>
          <p:nvPr>
            <p:ph type="sldImg"/>
          </p:nvPr>
        </p:nvSpPr>
        <p:spPr>
          <a:xfrm>
            <a:off x="1398588" y="582613"/>
            <a:ext cx="4060825" cy="3044825"/>
          </a:xfrm>
          <a:ln/>
        </p:spPr>
      </p:sp>
      <p:sp>
        <p:nvSpPr>
          <p:cNvPr id="21402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084225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51</a:t>
            </a:fld>
            <a:endParaRPr lang="en-US"/>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7331779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52</a:t>
            </a:fld>
            <a:endParaRPr lang="en-US" dirty="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910607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53</a:t>
            </a:fld>
            <a:endParaRPr lang="en-US"/>
          </a:p>
        </p:txBody>
      </p:sp>
      <p:sp>
        <p:nvSpPr>
          <p:cNvPr id="266243" name="Rectangle 2"/>
          <p:cNvSpPr>
            <a:spLocks noGrp="1" noRot="1" noChangeAspect="1" noChangeArrowheads="1" noTextEdit="1"/>
          </p:cNvSpPr>
          <p:nvPr>
            <p:ph type="sldImg"/>
          </p:nvPr>
        </p:nvSpPr>
        <p:spPr>
          <a:xfrm>
            <a:off x="1398588" y="582613"/>
            <a:ext cx="4060825" cy="3044825"/>
          </a:xfrm>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750067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xfrm>
            <a:off x="1087438" y="701675"/>
            <a:ext cx="4672012" cy="3503613"/>
          </a:xfrm>
          <a:prstGeom prst="rect">
            <a:avLst/>
          </a:prstGeom>
          <a:noFill/>
          <a:ln w="12700">
            <a:solidFill>
              <a:srgbClr val="000000"/>
            </a:solidFill>
            <a:miter lim="800000"/>
            <a:headEnd/>
            <a:tailEnd/>
          </a:ln>
        </p:spPr>
      </p:sp>
      <p:sp>
        <p:nvSpPr>
          <p:cNvPr id="272387" name="Notes Placeholder 2"/>
          <p:cNvSpPr>
            <a:spLocks noGrp="1"/>
          </p:cNvSpPr>
          <p:nvPr>
            <p:ph type="body" idx="1"/>
          </p:nvPr>
        </p:nvSpPr>
        <p:spPr bwMode="auto">
          <a:xfrm>
            <a:off x="684715" y="4438882"/>
            <a:ext cx="5476150" cy="4203993"/>
          </a:xfrm>
          <a:prstGeom prst="rect">
            <a:avLst/>
          </a:prstGeom>
          <a:noFill/>
          <a:ln>
            <a:miter lim="800000"/>
            <a:headEnd/>
            <a:tailEnd/>
          </a:ln>
        </p:spPr>
        <p:txBody>
          <a:bodyPr lIns="91202" tIns="45601" rIns="91202" bIns="45601"/>
          <a:lstStyle/>
          <a:p>
            <a:endParaRPr lang="en-US"/>
          </a:p>
        </p:txBody>
      </p:sp>
    </p:spTree>
    <p:extLst>
      <p:ext uri="{BB962C8B-B14F-4D97-AF65-F5344CB8AC3E}">
        <p14:creationId xmlns:p14="http://schemas.microsoft.com/office/powerpoint/2010/main" val="11511810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55</a:t>
            </a:fld>
            <a:endParaRPr lang="en-US" dirty="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7452214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56</a:t>
            </a:fld>
            <a:endParaRPr lang="en-US"/>
          </a:p>
        </p:txBody>
      </p:sp>
      <p:sp>
        <p:nvSpPr>
          <p:cNvPr id="62467" name="Rectangle 2"/>
          <p:cNvSpPr>
            <a:spLocks noGrp="1" noRot="1" noChangeAspect="1" noChangeArrowheads="1" noTextEdit="1"/>
          </p:cNvSpPr>
          <p:nvPr>
            <p:ph type="sldImg"/>
          </p:nvPr>
        </p:nvSpPr>
        <p:spPr>
          <a:xfrm>
            <a:off x="1398588" y="582613"/>
            <a:ext cx="4060825" cy="3044825"/>
          </a:xfrm>
          <a:ln/>
        </p:spPr>
      </p:sp>
      <p:sp>
        <p:nvSpPr>
          <p:cNvPr id="624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41114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212654" y="8988169"/>
            <a:ext cx="719323" cy="246327"/>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57</a:t>
            </a:fld>
            <a:endParaRPr lang="en-US" sz="1000"/>
          </a:p>
        </p:txBody>
      </p:sp>
      <p:sp>
        <p:nvSpPr>
          <p:cNvPr id="171011" name="Rectangle 2"/>
          <p:cNvSpPr>
            <a:spLocks noGrp="1" noRot="1" noChangeAspect="1" noChangeArrowheads="1" noTextEdit="1"/>
          </p:cNvSpPr>
          <p:nvPr>
            <p:ph type="sldImg"/>
          </p:nvPr>
        </p:nvSpPr>
        <p:spPr>
          <a:xfrm>
            <a:off x="1398588" y="582613"/>
            <a:ext cx="4060825" cy="3044825"/>
          </a:xfrm>
          <a:ln/>
        </p:spPr>
      </p:sp>
      <p:sp>
        <p:nvSpPr>
          <p:cNvPr id="1710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9513714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8D6FE247-8FB8-4A8E-B819-95A3D9F88231}" type="slidenum">
              <a:rPr lang="en-US" smtClean="0"/>
              <a:pPr/>
              <a:t>58</a:t>
            </a:fld>
            <a:endParaRPr lang="en-US"/>
          </a:p>
        </p:txBody>
      </p:sp>
      <p:sp>
        <p:nvSpPr>
          <p:cNvPr id="174083" name="Slide Image Placeholder 1"/>
          <p:cNvSpPr>
            <a:spLocks noGrp="1" noRot="1" noChangeAspect="1" noTextEdit="1"/>
          </p:cNvSpPr>
          <p:nvPr>
            <p:ph type="sldImg"/>
          </p:nvPr>
        </p:nvSpPr>
        <p:spPr>
          <a:xfrm>
            <a:off x="1262063" y="693738"/>
            <a:ext cx="4618037" cy="3463925"/>
          </a:xfrm>
          <a:ln w="12700"/>
        </p:spPr>
      </p:sp>
      <p:sp>
        <p:nvSpPr>
          <p:cNvPr id="174084"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a:p>
        </p:txBody>
      </p:sp>
    </p:spTree>
    <p:extLst>
      <p:ext uri="{BB962C8B-B14F-4D97-AF65-F5344CB8AC3E}">
        <p14:creationId xmlns:p14="http://schemas.microsoft.com/office/powerpoint/2010/main" val="31898933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sldNum" sz="quarter" idx="5"/>
          </p:nvPr>
        </p:nvSpPr>
        <p:spPr>
          <a:noFill/>
        </p:spPr>
        <p:txBody>
          <a:bodyPr/>
          <a:lstStyle/>
          <a:p>
            <a:fld id="{1EF18620-DA03-40A9-A82C-8BB2C13EC424}" type="slidenum">
              <a:rPr lang="en-US" smtClean="0"/>
              <a:pPr/>
              <a:t>59</a:t>
            </a:fld>
            <a:endParaRPr lang="en-US"/>
          </a:p>
        </p:txBody>
      </p:sp>
      <p:sp>
        <p:nvSpPr>
          <p:cNvPr id="175107" name="Slide Image Placeholder 1"/>
          <p:cNvSpPr>
            <a:spLocks noGrp="1" noRot="1" noChangeAspect="1" noTextEdit="1"/>
          </p:cNvSpPr>
          <p:nvPr>
            <p:ph type="sldImg"/>
          </p:nvPr>
        </p:nvSpPr>
        <p:spPr>
          <a:xfrm>
            <a:off x="1262063" y="693738"/>
            <a:ext cx="4618037" cy="3463925"/>
          </a:xfrm>
          <a:ln w="12700"/>
        </p:spPr>
      </p:sp>
      <p:sp>
        <p:nvSpPr>
          <p:cNvPr id="175108"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dirty="0"/>
          </a:p>
        </p:txBody>
      </p:sp>
    </p:spTree>
    <p:extLst>
      <p:ext uri="{BB962C8B-B14F-4D97-AF65-F5344CB8AC3E}">
        <p14:creationId xmlns:p14="http://schemas.microsoft.com/office/powerpoint/2010/main" val="38008846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Grp="1" noChangeArrowheads="1"/>
          </p:cNvSpPr>
          <p:nvPr>
            <p:ph type="sldNum" sz="quarter" idx="5"/>
          </p:nvPr>
        </p:nvSpPr>
        <p:spPr>
          <a:noFill/>
        </p:spPr>
        <p:txBody>
          <a:bodyPr/>
          <a:lstStyle/>
          <a:p>
            <a:fld id="{2F11D5ED-2BE5-4851-80EC-B60A341DEE97}" type="slidenum">
              <a:rPr lang="en-US" smtClean="0"/>
              <a:pPr/>
              <a:t>60</a:t>
            </a:fld>
            <a:endParaRPr lang="en-US"/>
          </a:p>
        </p:txBody>
      </p:sp>
      <p:sp>
        <p:nvSpPr>
          <p:cNvPr id="176131" name="Slide Image Placeholder 1"/>
          <p:cNvSpPr>
            <a:spLocks noGrp="1" noRot="1" noChangeAspect="1" noTextEdit="1"/>
          </p:cNvSpPr>
          <p:nvPr>
            <p:ph type="sldImg"/>
          </p:nvPr>
        </p:nvSpPr>
        <p:spPr>
          <a:xfrm>
            <a:off x="1262063" y="693738"/>
            <a:ext cx="4618037" cy="3463925"/>
          </a:xfrm>
          <a:ln w="12700"/>
        </p:spPr>
      </p:sp>
      <p:sp>
        <p:nvSpPr>
          <p:cNvPr id="176132"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a:p>
        </p:txBody>
      </p:sp>
    </p:spTree>
    <p:extLst>
      <p:ext uri="{BB962C8B-B14F-4D97-AF65-F5344CB8AC3E}">
        <p14:creationId xmlns:p14="http://schemas.microsoft.com/office/powerpoint/2010/main" val="111580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xfrm>
            <a:off x="1087438" y="700088"/>
            <a:ext cx="4672012" cy="3503612"/>
          </a:xfrm>
          <a:prstGeom prst="rect">
            <a:avLst/>
          </a:prstGeom>
          <a:noFill/>
          <a:ln w="12700">
            <a:solidFill>
              <a:srgbClr val="000000"/>
            </a:solidFill>
            <a:miter lim="800000"/>
            <a:headEnd/>
            <a:tailEnd/>
          </a:ln>
        </p:spPr>
      </p:sp>
      <p:sp>
        <p:nvSpPr>
          <p:cNvPr id="273411" name="Notes Placeholder 2"/>
          <p:cNvSpPr>
            <a:spLocks noGrp="1"/>
          </p:cNvSpPr>
          <p:nvPr>
            <p:ph type="body" idx="1"/>
          </p:nvPr>
        </p:nvSpPr>
        <p:spPr bwMode="auto">
          <a:xfrm>
            <a:off x="684713" y="4438879"/>
            <a:ext cx="5477705" cy="4205590"/>
          </a:xfrm>
          <a:prstGeom prst="rect">
            <a:avLst/>
          </a:prstGeom>
          <a:noFill/>
          <a:ln>
            <a:miter lim="800000"/>
            <a:headEnd/>
            <a:tailEnd/>
          </a:ln>
        </p:spPr>
        <p:txBody>
          <a:bodyPr lIns="91202" tIns="45601" rIns="91202" bIns="45601"/>
          <a:lstStyle/>
          <a:p>
            <a:endParaRPr lang="en-US"/>
          </a:p>
        </p:txBody>
      </p:sp>
    </p:spTree>
    <p:extLst>
      <p:ext uri="{BB962C8B-B14F-4D97-AF65-F5344CB8AC3E}">
        <p14:creationId xmlns:p14="http://schemas.microsoft.com/office/powerpoint/2010/main" val="36543128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a:noFill/>
        </p:spPr>
        <p:txBody>
          <a:bodyPr/>
          <a:lstStyle/>
          <a:p>
            <a:fld id="{327CA15C-4A59-4AE4-BE8E-FF1D83C2F0B0}" type="slidenum">
              <a:rPr lang="en-US" smtClean="0"/>
              <a:pPr/>
              <a:t>61</a:t>
            </a:fld>
            <a:endParaRPr lang="en-US"/>
          </a:p>
        </p:txBody>
      </p:sp>
      <p:sp>
        <p:nvSpPr>
          <p:cNvPr id="177155" name="Slide Image Placeholder 1"/>
          <p:cNvSpPr>
            <a:spLocks noGrp="1" noRot="1" noChangeAspect="1" noTextEdit="1"/>
          </p:cNvSpPr>
          <p:nvPr>
            <p:ph type="sldImg"/>
          </p:nvPr>
        </p:nvSpPr>
        <p:spPr>
          <a:xfrm>
            <a:off x="1262063" y="693738"/>
            <a:ext cx="4618037" cy="3463925"/>
          </a:xfrm>
          <a:ln w="12700"/>
        </p:spPr>
      </p:sp>
      <p:sp>
        <p:nvSpPr>
          <p:cNvPr id="177156"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a:p>
        </p:txBody>
      </p:sp>
    </p:spTree>
    <p:extLst>
      <p:ext uri="{BB962C8B-B14F-4D97-AF65-F5344CB8AC3E}">
        <p14:creationId xmlns:p14="http://schemas.microsoft.com/office/powerpoint/2010/main" val="27878053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62</a:t>
            </a:fld>
            <a:endParaRPr lang="en-US"/>
          </a:p>
        </p:txBody>
      </p:sp>
      <p:sp>
        <p:nvSpPr>
          <p:cNvPr id="266243" name="Rectangle 2"/>
          <p:cNvSpPr>
            <a:spLocks noGrp="1" noRot="1" noChangeAspect="1" noChangeArrowheads="1" noTextEdit="1"/>
          </p:cNvSpPr>
          <p:nvPr>
            <p:ph type="sldImg"/>
          </p:nvPr>
        </p:nvSpPr>
        <p:spPr>
          <a:xfrm>
            <a:off x="1398588" y="582613"/>
            <a:ext cx="4060825" cy="3044825"/>
          </a:xfrm>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5748100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1398588" y="582613"/>
            <a:ext cx="4060825" cy="3044825"/>
          </a:xfrm>
          <a:ln/>
        </p:spPr>
      </p:sp>
      <p:sp>
        <p:nvSpPr>
          <p:cNvPr id="140291" name="Rectangle 3"/>
          <p:cNvSpPr>
            <a:spLocks noGrp="1" noChangeArrowheads="1"/>
          </p:cNvSpPr>
          <p:nvPr>
            <p:ph type="body" idx="1"/>
          </p:nvPr>
        </p:nvSpPr>
        <p:spPr>
          <a:noFill/>
          <a:ln/>
        </p:spPr>
        <p:txBody>
          <a:bodyPr/>
          <a:lstStyle/>
          <a:p>
            <a:endParaRPr lang="en-US">
              <a:latin typeface="Arial" pitchFamily="34" charset="0"/>
            </a:endParaRPr>
          </a:p>
        </p:txBody>
      </p:sp>
    </p:spTree>
    <p:extLst>
      <p:ext uri="{BB962C8B-B14F-4D97-AF65-F5344CB8AC3E}">
        <p14:creationId xmlns:p14="http://schemas.microsoft.com/office/powerpoint/2010/main" val="14470578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xfrm>
            <a:off x="1398588" y="582613"/>
            <a:ext cx="4060825" cy="3044825"/>
          </a:xfrm>
          <a:ln/>
        </p:spPr>
      </p:sp>
      <p:sp>
        <p:nvSpPr>
          <p:cNvPr id="263171"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503462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65</a:t>
            </a:fld>
            <a:endParaRPr lang="en-US"/>
          </a:p>
        </p:txBody>
      </p:sp>
      <p:sp>
        <p:nvSpPr>
          <p:cNvPr id="266243" name="Rectangle 2"/>
          <p:cNvSpPr>
            <a:spLocks noGrp="1" noRot="1" noChangeAspect="1" noChangeArrowheads="1" noTextEdit="1"/>
          </p:cNvSpPr>
          <p:nvPr>
            <p:ph type="sldImg"/>
          </p:nvPr>
        </p:nvSpPr>
        <p:spPr>
          <a:xfrm>
            <a:off x="1398588" y="582613"/>
            <a:ext cx="4060825" cy="3044825"/>
          </a:xfrm>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308648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sldNum" sz="quarter" idx="5"/>
          </p:nvPr>
        </p:nvSpPr>
        <p:spPr>
          <a:noFill/>
        </p:spPr>
        <p:txBody>
          <a:bodyPr/>
          <a:lstStyle/>
          <a:p>
            <a:fld id="{DFAE48C8-4C0E-4121-B49D-8A4ED1444B03}" type="slidenum">
              <a:rPr lang="en-US" smtClean="0"/>
              <a:pPr/>
              <a:t>66</a:t>
            </a:fld>
            <a:endParaRPr lang="en-US"/>
          </a:p>
        </p:txBody>
      </p:sp>
      <p:sp>
        <p:nvSpPr>
          <p:cNvPr id="169987" name="Rectangle 2"/>
          <p:cNvSpPr>
            <a:spLocks noGrp="1" noRot="1" noChangeAspect="1" noChangeArrowheads="1" noTextEdit="1"/>
          </p:cNvSpPr>
          <p:nvPr>
            <p:ph type="sldImg"/>
          </p:nvPr>
        </p:nvSpPr>
        <p:spPr>
          <a:xfrm>
            <a:off x="1398588" y="582613"/>
            <a:ext cx="4060825" cy="3044825"/>
          </a:xfrm>
          <a:ln/>
        </p:spPr>
      </p:sp>
      <p:sp>
        <p:nvSpPr>
          <p:cNvPr id="16998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216570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67</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29136878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F8523C-8729-40F0-9536-D6C4CA3AD238}" type="slidenum">
              <a:rPr lang="en-US" smtClean="0"/>
              <a:pPr/>
              <a:t>68</a:t>
            </a:fld>
            <a:endParaRPr lang="en-US" dirty="0"/>
          </a:p>
        </p:txBody>
      </p:sp>
    </p:spTree>
    <p:extLst>
      <p:ext uri="{BB962C8B-B14F-4D97-AF65-F5344CB8AC3E}">
        <p14:creationId xmlns:p14="http://schemas.microsoft.com/office/powerpoint/2010/main" val="39332417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69</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25106992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fld id="{5519FAB8-142E-403B-B3AE-978E23B827AF}" type="slidenum">
              <a:rPr lang="en-US" smtClean="0"/>
              <a:pPr/>
              <a:t>70</a:t>
            </a:fld>
            <a:endParaRPr lang="en-US"/>
          </a:p>
        </p:txBody>
      </p:sp>
      <p:sp>
        <p:nvSpPr>
          <p:cNvPr id="3" name="Slide Image Placeholder 2"/>
          <p:cNvSpPr>
            <a:spLocks noGrp="1" noRot="1" noChangeAspect="1"/>
          </p:cNvSpPr>
          <p:nvPr>
            <p:ph type="sldImg"/>
          </p:nvPr>
        </p:nvSpPr>
        <p:spPr>
          <a:xfrm>
            <a:off x="1371600" y="320675"/>
            <a:ext cx="4114800" cy="3086100"/>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904469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7</a:t>
            </a:fld>
            <a:endParaRPr lang="en-US" dirty="0">
              <a:solidFill>
                <a:srgbClr val="000000"/>
              </a:solidFill>
            </a:endParaRPr>
          </a:p>
        </p:txBody>
      </p:sp>
      <p:sp>
        <p:nvSpPr>
          <p:cNvPr id="223235" name="Rectangle 2"/>
          <p:cNvSpPr>
            <a:spLocks noGrp="1" noRot="1" noChangeAspect="1" noChangeArrowheads="1" noTextEdit="1"/>
          </p:cNvSpPr>
          <p:nvPr>
            <p:ph type="sldImg"/>
          </p:nvPr>
        </p:nvSpPr>
        <p:spPr>
          <a:xfrm>
            <a:off x="1398588" y="582613"/>
            <a:ext cx="4060825" cy="3044825"/>
          </a:xfrm>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37638484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71</a:t>
            </a:fld>
            <a:endParaRPr lang="en-US"/>
          </a:p>
        </p:txBody>
      </p:sp>
      <p:sp>
        <p:nvSpPr>
          <p:cNvPr id="189443" name="Rectangle 2"/>
          <p:cNvSpPr>
            <a:spLocks noGrp="1" noRot="1" noChangeAspect="1" noChangeArrowheads="1" noTextEdit="1"/>
          </p:cNvSpPr>
          <p:nvPr>
            <p:ph type="sldImg"/>
          </p:nvPr>
        </p:nvSpPr>
        <p:spPr>
          <a:xfrm>
            <a:off x="1398588" y="582613"/>
            <a:ext cx="4060825" cy="3044825"/>
          </a:xfrm>
          <a:ln/>
        </p:spPr>
      </p:sp>
      <p:sp>
        <p:nvSpPr>
          <p:cNvPr id="1894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015540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72</a:t>
            </a:fld>
            <a:endParaRPr lang="en-US"/>
          </a:p>
        </p:txBody>
      </p:sp>
      <p:sp>
        <p:nvSpPr>
          <p:cNvPr id="189443" name="Rectangle 2"/>
          <p:cNvSpPr>
            <a:spLocks noGrp="1" noRot="1" noChangeAspect="1" noChangeArrowheads="1" noTextEdit="1"/>
          </p:cNvSpPr>
          <p:nvPr>
            <p:ph type="sldImg"/>
          </p:nvPr>
        </p:nvSpPr>
        <p:spPr>
          <a:xfrm>
            <a:off x="1398588" y="582613"/>
            <a:ext cx="4060825" cy="3044825"/>
          </a:xfrm>
          <a:ln/>
        </p:spPr>
      </p:sp>
      <p:sp>
        <p:nvSpPr>
          <p:cNvPr id="1894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6506269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sldNum" sz="quarter" idx="5"/>
          </p:nvPr>
        </p:nvSpPr>
        <p:spPr>
          <a:noFill/>
        </p:spPr>
        <p:txBody>
          <a:bodyPr/>
          <a:lstStyle/>
          <a:p>
            <a:fld id="{84A05840-4E1C-4B98-B737-88B0F9D480A2}" type="slidenum">
              <a:rPr lang="en-US" smtClean="0"/>
              <a:pPr/>
              <a:t>73</a:t>
            </a:fld>
            <a:endParaRPr lang="en-US"/>
          </a:p>
        </p:txBody>
      </p:sp>
      <p:sp>
        <p:nvSpPr>
          <p:cNvPr id="186371" name="Rectangle 2"/>
          <p:cNvSpPr>
            <a:spLocks noGrp="1" noRot="1" noChangeAspect="1" noChangeArrowheads="1" noTextEdit="1"/>
          </p:cNvSpPr>
          <p:nvPr>
            <p:ph type="sldImg"/>
          </p:nvPr>
        </p:nvSpPr>
        <p:spPr>
          <a:xfrm>
            <a:off x="1398588" y="582613"/>
            <a:ext cx="4060825" cy="3044825"/>
          </a:xfrm>
          <a:ln/>
        </p:spPr>
      </p:sp>
      <p:sp>
        <p:nvSpPr>
          <p:cNvPr id="1863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394688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noChangeArrowheads="1"/>
          </p:cNvSpPr>
          <p:nvPr>
            <p:ph type="sldNum" sz="quarter" idx="5"/>
          </p:nvPr>
        </p:nvSpPr>
        <p:spPr>
          <a:noFill/>
        </p:spPr>
        <p:txBody>
          <a:bodyPr/>
          <a:lstStyle/>
          <a:p>
            <a:fld id="{301D962E-8F10-439E-A989-E0C4ACB7CB5B}" type="slidenum">
              <a:rPr lang="en-US" smtClean="0"/>
              <a:pPr/>
              <a:t>74</a:t>
            </a:fld>
            <a:endParaRPr lang="en-US"/>
          </a:p>
        </p:txBody>
      </p:sp>
      <p:sp>
        <p:nvSpPr>
          <p:cNvPr id="187395" name="Rectangle 2"/>
          <p:cNvSpPr>
            <a:spLocks noGrp="1" noRot="1" noChangeAspect="1" noChangeArrowheads="1" noTextEdit="1"/>
          </p:cNvSpPr>
          <p:nvPr>
            <p:ph type="sldImg"/>
          </p:nvPr>
        </p:nvSpPr>
        <p:spPr>
          <a:xfrm>
            <a:off x="1398588" y="582613"/>
            <a:ext cx="4060825" cy="3044825"/>
          </a:xfrm>
          <a:ln/>
        </p:spPr>
      </p:sp>
      <p:sp>
        <p:nvSpPr>
          <p:cNvPr id="18739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9387436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type="sldNum" sz="quarter" idx="5"/>
          </p:nvPr>
        </p:nvSpPr>
        <p:spPr>
          <a:noFill/>
        </p:spPr>
        <p:txBody>
          <a:bodyPr/>
          <a:lstStyle/>
          <a:p>
            <a:fld id="{3B06D1D6-8671-4140-882F-04046151C2CA}" type="slidenum">
              <a:rPr lang="en-US" smtClean="0"/>
              <a:pPr/>
              <a:t>75</a:t>
            </a:fld>
            <a:endParaRPr lang="en-US"/>
          </a:p>
        </p:txBody>
      </p:sp>
      <p:sp>
        <p:nvSpPr>
          <p:cNvPr id="190467" name="Rectangle 2"/>
          <p:cNvSpPr>
            <a:spLocks noGrp="1" noRot="1" noChangeAspect="1" noChangeArrowheads="1" noTextEdit="1"/>
          </p:cNvSpPr>
          <p:nvPr>
            <p:ph type="sldImg"/>
          </p:nvPr>
        </p:nvSpPr>
        <p:spPr>
          <a:xfrm>
            <a:off x="1398588" y="582613"/>
            <a:ext cx="4060825" cy="3044825"/>
          </a:xfrm>
          <a:ln/>
        </p:spPr>
      </p:sp>
      <p:sp>
        <p:nvSpPr>
          <p:cNvPr id="1904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6489571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7BD48BF7-67C9-4D2B-8533-562F395A7E7A}" type="slidenum">
              <a:rPr lang="en-US" altLang="en-US" sz="1000" smtClean="0"/>
              <a:pPr>
                <a:lnSpc>
                  <a:spcPct val="100000"/>
                </a:lnSpc>
                <a:spcBef>
                  <a:spcPct val="0"/>
                </a:spcBef>
                <a:buClrTx/>
                <a:buSzTx/>
                <a:buFontTx/>
                <a:buNone/>
              </a:pPr>
              <a:t>76</a:t>
            </a:fld>
            <a:endParaRPr lang="en-US" altLang="en-US" sz="1000"/>
          </a:p>
        </p:txBody>
      </p:sp>
      <p:sp>
        <p:nvSpPr>
          <p:cNvPr id="10243" name="Rectangle 2"/>
          <p:cNvSpPr>
            <a:spLocks noGrp="1" noRot="1" noChangeAspect="1" noChangeArrowheads="1" noTextEdit="1"/>
          </p:cNvSpPr>
          <p:nvPr>
            <p:ph type="sldImg"/>
          </p:nvPr>
        </p:nvSpPr>
        <p:spPr>
          <a:xfrm>
            <a:off x="1398588" y="582613"/>
            <a:ext cx="4060825" cy="3044825"/>
          </a:xfrm>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7834590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02125" y="9059539"/>
            <a:ext cx="693177" cy="24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77</a:t>
            </a:fld>
            <a:endParaRPr lang="en-US" altLang="en-US" sz="1000">
              <a:solidFill>
                <a:srgbClr val="000000"/>
              </a:solidFill>
            </a:endParaRPr>
          </a:p>
        </p:txBody>
      </p:sp>
      <p:sp>
        <p:nvSpPr>
          <p:cNvPr id="6147" name="Rectangle 2"/>
          <p:cNvSpPr>
            <a:spLocks noGrp="1" noRot="1" noChangeAspect="1" noChangeArrowheads="1" noTextEdit="1"/>
          </p:cNvSpPr>
          <p:nvPr>
            <p:ph type="sldImg"/>
          </p:nvPr>
        </p:nvSpPr>
        <p:spPr>
          <a:xfrm>
            <a:off x="1398588" y="582613"/>
            <a:ext cx="4060825" cy="3044825"/>
          </a:xfrm>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a:latin typeface="Arial" panose="020B0604020202020204" pitchFamily="34" charset="0"/>
            </a:endParaRPr>
          </a:p>
        </p:txBody>
      </p:sp>
    </p:spTree>
    <p:extLst>
      <p:ext uri="{BB962C8B-B14F-4D97-AF65-F5344CB8AC3E}">
        <p14:creationId xmlns:p14="http://schemas.microsoft.com/office/powerpoint/2010/main" val="31600001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02125" y="9059539"/>
            <a:ext cx="693177" cy="24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78</a:t>
            </a:fld>
            <a:endParaRPr lang="en-US" altLang="en-US" sz="1000">
              <a:solidFill>
                <a:srgbClr val="000000"/>
              </a:solidFill>
            </a:endParaRPr>
          </a:p>
        </p:txBody>
      </p:sp>
      <p:sp>
        <p:nvSpPr>
          <p:cNvPr id="6147" name="Rectangle 2"/>
          <p:cNvSpPr>
            <a:spLocks noGrp="1" noRot="1" noChangeAspect="1" noChangeArrowheads="1" noTextEdit="1"/>
          </p:cNvSpPr>
          <p:nvPr>
            <p:ph type="sldImg"/>
          </p:nvPr>
        </p:nvSpPr>
        <p:spPr>
          <a:xfrm>
            <a:off x="1398588" y="582613"/>
            <a:ext cx="4060825" cy="3044825"/>
          </a:xfrm>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a:latin typeface="Arial" panose="020B0604020202020204" pitchFamily="34" charset="0"/>
            </a:endParaRPr>
          </a:p>
        </p:txBody>
      </p:sp>
    </p:spTree>
    <p:extLst>
      <p:ext uri="{BB962C8B-B14F-4D97-AF65-F5344CB8AC3E}">
        <p14:creationId xmlns:p14="http://schemas.microsoft.com/office/powerpoint/2010/main" val="324734484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16013" y="698500"/>
            <a:ext cx="4649787" cy="3486150"/>
          </a:xfrm>
          <a:ln/>
        </p:spPr>
      </p:sp>
      <p:sp>
        <p:nvSpPr>
          <p:cNvPr id="69635" name="Rectangle 3"/>
          <p:cNvSpPr>
            <a:spLocks noGrp="1" noChangeArrowheads="1"/>
          </p:cNvSpPr>
          <p:nvPr>
            <p:ph type="body" idx="1"/>
          </p:nvPr>
        </p:nvSpPr>
        <p:spPr>
          <a:xfrm>
            <a:off x="688494" y="4416108"/>
            <a:ext cx="5504826" cy="41824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23546780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sldNum" sz="quarter" idx="5"/>
          </p:nvPr>
        </p:nvSpPr>
        <p:spPr>
          <a:noFill/>
        </p:spPr>
        <p:txBody>
          <a:bodyPr/>
          <a:lstStyle/>
          <a:p>
            <a:fld id="{396C9B30-D107-403C-A42F-D2CD126A183D}" type="slidenum">
              <a:rPr lang="en-US" smtClean="0"/>
              <a:pPr/>
              <a:t>80</a:t>
            </a:fld>
            <a:endParaRPr lang="en-US"/>
          </a:p>
        </p:txBody>
      </p:sp>
      <p:sp>
        <p:nvSpPr>
          <p:cNvPr id="151555" name="Rectangle 2"/>
          <p:cNvSpPr>
            <a:spLocks noGrp="1" noRot="1" noChangeAspect="1" noChangeArrowheads="1" noTextEdit="1"/>
          </p:cNvSpPr>
          <p:nvPr>
            <p:ph type="sldImg"/>
          </p:nvPr>
        </p:nvSpPr>
        <p:spPr>
          <a:xfrm>
            <a:off x="1398588" y="582613"/>
            <a:ext cx="4060825" cy="3044825"/>
          </a:xfrm>
          <a:ln/>
        </p:spPr>
      </p:sp>
      <p:sp>
        <p:nvSpPr>
          <p:cNvPr id="15155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28147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8</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15191662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81</a:t>
            </a:fld>
            <a:endParaRPr lang="en-US" sz="1000"/>
          </a:p>
        </p:txBody>
      </p:sp>
      <p:sp>
        <p:nvSpPr>
          <p:cNvPr id="153603" name="Rectangle 2"/>
          <p:cNvSpPr>
            <a:spLocks noGrp="1" noRot="1" noChangeAspect="1" noChangeArrowheads="1" noTextEdit="1"/>
          </p:cNvSpPr>
          <p:nvPr>
            <p:ph type="sldImg"/>
          </p:nvPr>
        </p:nvSpPr>
        <p:spPr>
          <a:xfrm>
            <a:off x="1398588" y="582613"/>
            <a:ext cx="4060825" cy="3044825"/>
          </a:xfrm>
          <a:ln/>
        </p:spPr>
      </p:sp>
      <p:sp>
        <p:nvSpPr>
          <p:cNvPr id="153604" name="Rectangle 3"/>
          <p:cNvSpPr>
            <a:spLocks noGrp="1" noChangeArrowheads="1"/>
          </p:cNvSpPr>
          <p:nvPr>
            <p:ph type="body" idx="1"/>
          </p:nvPr>
        </p:nvSpPr>
        <p:spPr>
          <a:noFill/>
          <a:ln/>
        </p:spPr>
        <p:txBody>
          <a:bodyPr lIns="46056" tIns="46056" rIns="46056" bIns="46056"/>
          <a:lstStyle/>
          <a:p>
            <a:endParaRPr lang="en-US"/>
          </a:p>
        </p:txBody>
      </p:sp>
    </p:spTree>
    <p:extLst>
      <p:ext uri="{BB962C8B-B14F-4D97-AF65-F5344CB8AC3E}">
        <p14:creationId xmlns:p14="http://schemas.microsoft.com/office/powerpoint/2010/main" val="22244392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82</a:t>
            </a:fld>
            <a:endParaRPr lang="en-US"/>
          </a:p>
        </p:txBody>
      </p:sp>
      <p:sp>
        <p:nvSpPr>
          <p:cNvPr id="154627" name="Rectangle 2"/>
          <p:cNvSpPr>
            <a:spLocks noGrp="1" noRot="1" noChangeAspect="1" noChangeArrowheads="1" noTextEdit="1"/>
          </p:cNvSpPr>
          <p:nvPr>
            <p:ph type="sldImg"/>
          </p:nvPr>
        </p:nvSpPr>
        <p:spPr>
          <a:xfrm>
            <a:off x="1398588" y="582613"/>
            <a:ext cx="4060825" cy="3044825"/>
          </a:xfrm>
          <a:ln/>
        </p:spPr>
      </p:sp>
      <p:sp>
        <p:nvSpPr>
          <p:cNvPr id="15462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96526238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83</a:t>
            </a:fld>
            <a:endParaRPr lang="en-US"/>
          </a:p>
        </p:txBody>
      </p:sp>
      <p:sp>
        <p:nvSpPr>
          <p:cNvPr id="154627" name="Rectangle 2"/>
          <p:cNvSpPr>
            <a:spLocks noGrp="1" noRot="1" noChangeAspect="1" noChangeArrowheads="1" noTextEdit="1"/>
          </p:cNvSpPr>
          <p:nvPr>
            <p:ph type="sldImg"/>
          </p:nvPr>
        </p:nvSpPr>
        <p:spPr>
          <a:xfrm>
            <a:off x="1398588" y="582613"/>
            <a:ext cx="4060825" cy="3044825"/>
          </a:xfrm>
          <a:ln/>
        </p:spPr>
      </p:sp>
      <p:sp>
        <p:nvSpPr>
          <p:cNvPr id="15462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5196389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type="sldNum" sz="quarter" idx="5"/>
          </p:nvPr>
        </p:nvSpPr>
        <p:spPr>
          <a:xfrm>
            <a:off x="3212654" y="8988117"/>
            <a:ext cx="719323" cy="246380"/>
          </a:xfrm>
          <a:noFill/>
        </p:spPr>
        <p:txBody>
          <a:bodyPr/>
          <a:lstStyle/>
          <a:p>
            <a:fld id="{D0D84C73-9606-46E6-9550-423BDB710760}" type="slidenum">
              <a:rPr lang="en-US" smtClean="0"/>
              <a:pPr/>
              <a:t>84</a:t>
            </a:fld>
            <a:endParaRPr lang="en-US"/>
          </a:p>
        </p:txBody>
      </p:sp>
      <p:sp>
        <p:nvSpPr>
          <p:cNvPr id="148483" name="Rectangle 2"/>
          <p:cNvSpPr>
            <a:spLocks noGrp="1" noRot="1" noChangeAspect="1" noChangeArrowheads="1" noTextEdit="1"/>
          </p:cNvSpPr>
          <p:nvPr>
            <p:ph type="sldImg"/>
          </p:nvPr>
        </p:nvSpPr>
        <p:spPr>
          <a:xfrm>
            <a:off x="1398588" y="582613"/>
            <a:ext cx="4060825" cy="3044825"/>
          </a:xfrm>
          <a:ln/>
        </p:spPr>
      </p:sp>
      <p:sp>
        <p:nvSpPr>
          <p:cNvPr id="14848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56892948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85</a:t>
            </a:fld>
            <a:endParaRPr lang="en-US"/>
          </a:p>
        </p:txBody>
      </p:sp>
      <p:sp>
        <p:nvSpPr>
          <p:cNvPr id="266243" name="Rectangle 2"/>
          <p:cNvSpPr>
            <a:spLocks noGrp="1" noRot="1" noChangeAspect="1" noChangeArrowheads="1" noTextEdit="1"/>
          </p:cNvSpPr>
          <p:nvPr>
            <p:ph type="sldImg"/>
          </p:nvPr>
        </p:nvSpPr>
        <p:spPr>
          <a:xfrm>
            <a:off x="1398588" y="582613"/>
            <a:ext cx="4060825" cy="3044825"/>
          </a:xfrm>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0238772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86</a:t>
            </a:fld>
            <a:endParaRPr lang="en-US"/>
          </a:p>
        </p:txBody>
      </p:sp>
      <p:sp>
        <p:nvSpPr>
          <p:cNvPr id="161795" name="Rectangle 2"/>
          <p:cNvSpPr>
            <a:spLocks noGrp="1" noRot="1" noChangeAspect="1" noChangeArrowheads="1" noTextEdit="1"/>
          </p:cNvSpPr>
          <p:nvPr>
            <p:ph type="sldImg"/>
          </p:nvPr>
        </p:nvSpPr>
        <p:spPr>
          <a:xfrm>
            <a:off x="1398588" y="582613"/>
            <a:ext cx="4060825" cy="3044825"/>
          </a:xfrm>
          <a:ln/>
        </p:spPr>
      </p:sp>
      <p:sp>
        <p:nvSpPr>
          <p:cNvPr id="16179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2372970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90766" y="9000412"/>
            <a:ext cx="692032" cy="246717"/>
          </a:xfrm>
        </p:spPr>
        <p:txBody>
          <a:bodyPr/>
          <a:lstStyle/>
          <a:p>
            <a:pPr>
              <a:defRPr/>
            </a:pPr>
            <a:fld id="{922E83D1-EE4F-414B-BA5F-15D01CA178D1}" type="slidenum">
              <a:rPr lang="en-US" smtClean="0"/>
              <a:pPr>
                <a:defRPr/>
              </a:pPr>
              <a:t>87</a:t>
            </a:fld>
            <a:endParaRPr lang="en-US"/>
          </a:p>
        </p:txBody>
      </p:sp>
      <p:sp>
        <p:nvSpPr>
          <p:cNvPr id="162819" name="Rectangle 2"/>
          <p:cNvSpPr>
            <a:spLocks noGrp="1" noRot="1" noChangeAspect="1" noChangeArrowheads="1" noTextEdit="1"/>
          </p:cNvSpPr>
          <p:nvPr>
            <p:ph type="sldImg"/>
          </p:nvPr>
        </p:nvSpPr>
        <p:spPr>
          <a:xfrm>
            <a:off x="1398588" y="582613"/>
            <a:ext cx="4060825" cy="3044825"/>
          </a:xfrm>
          <a:ln/>
        </p:spPr>
      </p:sp>
      <p:sp>
        <p:nvSpPr>
          <p:cNvPr id="16282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5351908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398588" y="582613"/>
            <a:ext cx="4060825" cy="3044825"/>
          </a:xfrm>
          <a:ln/>
        </p:spPr>
      </p:sp>
      <p:sp>
        <p:nvSpPr>
          <p:cNvPr id="58371"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75239106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90</a:t>
            </a:fld>
            <a:endParaRPr lang="en-US" sz="1000"/>
          </a:p>
        </p:txBody>
      </p:sp>
      <p:sp>
        <p:nvSpPr>
          <p:cNvPr id="258051" name="Rectangle 2"/>
          <p:cNvSpPr>
            <a:spLocks noGrp="1" noRot="1" noChangeAspect="1" noChangeArrowheads="1" noTextEdit="1"/>
          </p:cNvSpPr>
          <p:nvPr>
            <p:ph type="sldImg"/>
          </p:nvPr>
        </p:nvSpPr>
        <p:spPr>
          <a:xfrm>
            <a:off x="1398588" y="582613"/>
            <a:ext cx="4060825" cy="3044825"/>
          </a:xfrm>
          <a:ln/>
        </p:spPr>
      </p:sp>
      <p:sp>
        <p:nvSpPr>
          <p:cNvPr id="25805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0142187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xfrm>
            <a:off x="1398588" y="582613"/>
            <a:ext cx="4060825" cy="3044825"/>
          </a:xfrm>
          <a:ln/>
        </p:spPr>
      </p:sp>
      <p:sp>
        <p:nvSpPr>
          <p:cNvPr id="259075"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775808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9</a:t>
            </a:fld>
            <a:endParaRPr lang="en-US"/>
          </a:p>
        </p:txBody>
      </p:sp>
    </p:spTree>
    <p:extLst>
      <p:ext uri="{BB962C8B-B14F-4D97-AF65-F5344CB8AC3E}">
        <p14:creationId xmlns:p14="http://schemas.microsoft.com/office/powerpoint/2010/main" val="316004950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xfrm>
            <a:off x="1398588" y="582613"/>
            <a:ext cx="4060825" cy="3044825"/>
          </a:xfrm>
          <a:ln/>
        </p:spPr>
      </p:sp>
      <p:sp>
        <p:nvSpPr>
          <p:cNvPr id="259075"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35172092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xfrm>
            <a:off x="1398588" y="582613"/>
            <a:ext cx="4060825" cy="3044825"/>
          </a:xfrm>
          <a:ln/>
        </p:spPr>
      </p:sp>
      <p:sp>
        <p:nvSpPr>
          <p:cNvPr id="268291"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2700526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xfrm>
            <a:off x="1398588" y="582613"/>
            <a:ext cx="4060825" cy="3044825"/>
          </a:xfrm>
          <a:ln/>
        </p:spPr>
      </p:sp>
      <p:sp>
        <p:nvSpPr>
          <p:cNvPr id="262147"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2342097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582613"/>
            <a:ext cx="4060825" cy="30448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650308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xfrm>
            <a:off x="1398588" y="582613"/>
            <a:ext cx="4060825" cy="3044825"/>
          </a:xfrm>
          <a:ln/>
        </p:spPr>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161448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99</a:t>
            </a:fld>
            <a:endParaRPr lang="en-US"/>
          </a:p>
        </p:txBody>
      </p:sp>
      <p:sp>
        <p:nvSpPr>
          <p:cNvPr id="159747" name="Rectangle 2"/>
          <p:cNvSpPr>
            <a:spLocks noGrp="1" noRot="1" noChangeAspect="1" noChangeArrowheads="1" noTextEdit="1"/>
          </p:cNvSpPr>
          <p:nvPr>
            <p:ph type="sldImg"/>
          </p:nvPr>
        </p:nvSpPr>
        <p:spPr>
          <a:xfrm>
            <a:off x="1398588" y="582613"/>
            <a:ext cx="4060825" cy="3044825"/>
          </a:xfrm>
          <a:ln/>
        </p:spPr>
      </p:sp>
      <p:sp>
        <p:nvSpPr>
          <p:cNvPr id="1597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3590705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100</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a:p>
        </p:txBody>
      </p:sp>
    </p:spTree>
    <p:extLst>
      <p:ext uri="{BB962C8B-B14F-4D97-AF65-F5344CB8AC3E}">
        <p14:creationId xmlns:p14="http://schemas.microsoft.com/office/powerpoint/2010/main" val="142791104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101</a:t>
            </a:fld>
            <a:endParaRPr lang="en-US"/>
          </a:p>
        </p:txBody>
      </p:sp>
      <p:sp>
        <p:nvSpPr>
          <p:cNvPr id="215043" name="Rectangle 2"/>
          <p:cNvSpPr>
            <a:spLocks noGrp="1" noRot="1" noChangeAspect="1" noChangeArrowheads="1" noTextEdit="1"/>
          </p:cNvSpPr>
          <p:nvPr>
            <p:ph type="sldImg"/>
          </p:nvPr>
        </p:nvSpPr>
        <p:spPr>
          <a:xfrm>
            <a:off x="1398588" y="582613"/>
            <a:ext cx="4060825" cy="3044825"/>
          </a:xfrm>
          <a:ln/>
        </p:spPr>
      </p:sp>
      <p:sp>
        <p:nvSpPr>
          <p:cNvPr id="2150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1223611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103</a:t>
            </a:fld>
            <a:endParaRPr lang="en-US">
              <a:solidFill>
                <a:srgbClr val="000000"/>
              </a:solidFill>
            </a:endParaRPr>
          </a:p>
        </p:txBody>
      </p:sp>
      <p:sp>
        <p:nvSpPr>
          <p:cNvPr id="208899" name="Rectangle 4"/>
          <p:cNvSpPr>
            <a:spLocks noGrp="1" noRot="1" noChangeAspect="1" noChangeArrowheads="1" noTextEdit="1"/>
          </p:cNvSpPr>
          <p:nvPr>
            <p:ph type="sldImg"/>
          </p:nvPr>
        </p:nvSpPr>
        <p:spPr>
          <a:xfrm>
            <a:off x="1398588" y="582613"/>
            <a:ext cx="4060825" cy="3044825"/>
          </a:xfrm>
          <a:ln/>
        </p:spPr>
      </p:sp>
      <p:sp>
        <p:nvSpPr>
          <p:cNvPr id="208900" name="Rectangle 5"/>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1318603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104</a:t>
            </a:fld>
            <a:endParaRPr lang="en-US" noProof="0" dirty="0"/>
          </a:p>
        </p:txBody>
      </p:sp>
    </p:spTree>
    <p:extLst>
      <p:ext uri="{BB962C8B-B14F-4D97-AF65-F5344CB8AC3E}">
        <p14:creationId xmlns:p14="http://schemas.microsoft.com/office/powerpoint/2010/main" val="20821443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9"/>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42"/>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a:t>Click to edit Master title style</a:t>
            </a:r>
          </a:p>
        </p:txBody>
      </p:sp>
      <p:sp>
        <p:nvSpPr>
          <p:cNvPr id="81979" name="Rectangle 1083"/>
          <p:cNvSpPr>
            <a:spLocks noGrp="1" noChangeArrowheads="1"/>
          </p:cNvSpPr>
          <p:nvPr>
            <p:ph type="subTitle" idx="1"/>
          </p:nvPr>
        </p:nvSpPr>
        <p:spPr>
          <a:xfrm>
            <a:off x="668340" y="4867279"/>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a:t>12/01/09 - 9pm</a:t>
            </a:r>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1" y="90491"/>
            <a:ext cx="7400925" cy="860425"/>
          </a:xfrm>
        </p:spPr>
        <p:txBody>
          <a:bodyPr/>
          <a:lstStyle/>
          <a:p>
            <a:r>
              <a:rPr lang="en-US"/>
              <a:t>Click to edit Master title style</a:t>
            </a:r>
          </a:p>
        </p:txBody>
      </p:sp>
      <p:sp>
        <p:nvSpPr>
          <p:cNvPr id="3" name="Chart Placeholder 2"/>
          <p:cNvSpPr>
            <a:spLocks noGrp="1"/>
          </p:cNvSpPr>
          <p:nvPr>
            <p:ph type="chart" idx="1"/>
          </p:nvPr>
        </p:nvSpPr>
        <p:spPr>
          <a:xfrm>
            <a:off x="495300" y="1647829"/>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gramm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6" name="Rechteck 5"/>
          <p:cNvSpPr/>
          <p:nvPr userDrawn="1"/>
        </p:nvSpPr>
        <p:spPr>
          <a:xfrm>
            <a:off x="7077430" y="1489148"/>
            <a:ext cx="1800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7" name="Rechteck 6"/>
          <p:cNvSpPr/>
          <p:nvPr userDrawn="1"/>
        </p:nvSpPr>
        <p:spPr>
          <a:xfrm>
            <a:off x="230400" y="1488000"/>
            <a:ext cx="6696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1"/>
    </p:custDataLst>
    <p:extLst>
      <p:ext uri="{BB962C8B-B14F-4D97-AF65-F5344CB8AC3E}">
        <p14:creationId xmlns:p14="http://schemas.microsoft.com/office/powerpoint/2010/main" val="146231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055187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6" cstate="print"/>
          <a:srcRect t="4605"/>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9"/>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17" name="Rectangle 44"/>
          <p:cNvSpPr>
            <a:spLocks noGrp="1" noChangeArrowheads="1"/>
          </p:cNvSpPr>
          <p:nvPr>
            <p:ph type="title"/>
          </p:nvPr>
        </p:nvSpPr>
        <p:spPr bwMode="black">
          <a:xfrm>
            <a:off x="298451" y="90491"/>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a:t>Click to edit </a:t>
            </a:r>
            <a:br>
              <a:rPr lang="en-US"/>
            </a:br>
            <a:r>
              <a:rPr lang="en-US"/>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7" cstate="print"/>
          <a:srcRect/>
          <a:stretch>
            <a:fillRect/>
          </a:stretch>
        </p:blipFill>
        <p:spPr bwMode="auto">
          <a:xfrm>
            <a:off x="7761289"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92"/>
            <a:ext cx="1352550" cy="11772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a:t>12/01/09 - 9pm</a:t>
            </a: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7" y="6656392"/>
            <a:ext cx="447675" cy="11772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44" r:id="rId13"/>
    <p:sldLayoutId id="2147485445" r:id="rId14"/>
  </p:sldLayoutIdLst>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vmlDrawing" Target="../drawings/vmlDrawing7.vml"/><Relationship Id="rId6" Type="http://schemas.openxmlformats.org/officeDocument/2006/relationships/image" Target="../media/image11.emf"/><Relationship Id="rId5" Type="http://schemas.openxmlformats.org/officeDocument/2006/relationships/oleObject" Target="../embeddings/oleObject7.bin"/><Relationship Id="rId4"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7.xml"/><Relationship Id="rId1" Type="http://schemas.openxmlformats.org/officeDocument/2006/relationships/vmlDrawing" Target="../drawings/vmlDrawing55.vml"/><Relationship Id="rId5" Type="http://schemas.openxmlformats.org/officeDocument/2006/relationships/image" Target="../media/image62.emf"/><Relationship Id="rId4" Type="http://schemas.openxmlformats.org/officeDocument/2006/relationships/oleObject" Target="../embeddings/oleObject55.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6.xml"/><Relationship Id="rId1" Type="http://schemas.openxmlformats.org/officeDocument/2006/relationships/vmlDrawing" Target="../drawings/vmlDrawing56.vml"/><Relationship Id="rId5" Type="http://schemas.openxmlformats.org/officeDocument/2006/relationships/image" Target="../media/image63.emf"/><Relationship Id="rId4" Type="http://schemas.openxmlformats.org/officeDocument/2006/relationships/oleObject" Target="../embeddings/oleObject56.bin"/></Relationships>
</file>

<file path=ppt/slides/_rels/slide10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xml"/><Relationship Id="rId1" Type="http://schemas.openxmlformats.org/officeDocument/2006/relationships/vmlDrawing" Target="../drawings/vmlDrawing57.vml"/><Relationship Id="rId5" Type="http://schemas.openxmlformats.org/officeDocument/2006/relationships/image" Target="../media/image65.emf"/><Relationship Id="rId4" Type="http://schemas.openxmlformats.org/officeDocument/2006/relationships/oleObject" Target="../embeddings/oleObject57.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13.xml"/><Relationship Id="rId1" Type="http://schemas.openxmlformats.org/officeDocument/2006/relationships/tags" Target="../tags/tag19.xml"/><Relationship Id="rId4" Type="http://schemas.openxmlformats.org/officeDocument/2006/relationships/image" Target="../media/image66.pn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13.xml"/><Relationship Id="rId1" Type="http://schemas.openxmlformats.org/officeDocument/2006/relationships/tags" Target="../tags/tag20.xml"/><Relationship Id="rId4" Type="http://schemas.openxmlformats.org/officeDocument/2006/relationships/image" Target="../media/image67.png"/></Relationships>
</file>

<file path=ppt/slides/_rels/slide10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2.emf"/><Relationship Id="rId4" Type="http://schemas.openxmlformats.org/officeDocument/2006/relationships/oleObject" Target="../embeddings/oleObject8.bin"/></Relationships>
</file>

<file path=ppt/slides/_rels/slide110.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103.xml"/><Relationship Id="rId1" Type="http://schemas.openxmlformats.org/officeDocument/2006/relationships/slideLayout" Target="../slideLayouts/slideLayout7.xml"/><Relationship Id="rId6" Type="http://schemas.openxmlformats.org/officeDocument/2006/relationships/image" Target="../media/image74.jpg"/><Relationship Id="rId5" Type="http://schemas.openxmlformats.org/officeDocument/2006/relationships/image" Target="../media/image73.png"/><Relationship Id="rId4" Type="http://schemas.openxmlformats.org/officeDocument/2006/relationships/image" Target="../media/image72.png"/></Relationships>
</file>

<file path=ppt/slides/_rels/slide1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hyperlink" Target="https://www.theselfemployed.com/gig-economy/infographic-inside-the-new-economy/" TargetMode="External"/><Relationship Id="rId2" Type="http://schemas.openxmlformats.org/officeDocument/2006/relationships/notesSlide" Target="../notesSlides/notesSlide106.xml"/><Relationship Id="rId1" Type="http://schemas.openxmlformats.org/officeDocument/2006/relationships/slideLayout" Target="../slideLayouts/slideLayout6.xml"/><Relationship Id="rId4" Type="http://schemas.openxmlformats.org/officeDocument/2006/relationships/image" Target="../media/image77.png"/></Relationships>
</file>

<file path=ppt/slides/_rels/slide115.xml.rels><?xml version="1.0" encoding="UTF-8" standalone="yes"?>
<Relationships xmlns="http://schemas.openxmlformats.org/package/2006/relationships"><Relationship Id="rId8" Type="http://schemas.openxmlformats.org/officeDocument/2006/relationships/image" Target="../media/image81.jpeg"/><Relationship Id="rId13" Type="http://schemas.openxmlformats.org/officeDocument/2006/relationships/image" Target="../media/image86.png"/><Relationship Id="rId3" Type="http://schemas.openxmlformats.org/officeDocument/2006/relationships/notesSlide" Target="../notesSlides/notesSlide107.xml"/><Relationship Id="rId7" Type="http://schemas.openxmlformats.org/officeDocument/2006/relationships/image" Target="../media/image80.png"/><Relationship Id="rId12" Type="http://schemas.openxmlformats.org/officeDocument/2006/relationships/image" Target="../media/image85.jpg"/><Relationship Id="rId2" Type="http://schemas.openxmlformats.org/officeDocument/2006/relationships/slideLayout" Target="../slideLayouts/slideLayout6.xml"/><Relationship Id="rId1" Type="http://schemas.openxmlformats.org/officeDocument/2006/relationships/vmlDrawing" Target="../drawings/vmlDrawing58.vml"/><Relationship Id="rId6" Type="http://schemas.openxmlformats.org/officeDocument/2006/relationships/image" Target="../media/image79.jpeg"/><Relationship Id="rId11" Type="http://schemas.openxmlformats.org/officeDocument/2006/relationships/image" Target="../media/image84.png"/><Relationship Id="rId5" Type="http://schemas.openxmlformats.org/officeDocument/2006/relationships/image" Target="../media/image78.emf"/><Relationship Id="rId10" Type="http://schemas.openxmlformats.org/officeDocument/2006/relationships/image" Target="../media/image83.jpeg"/><Relationship Id="rId4" Type="http://schemas.openxmlformats.org/officeDocument/2006/relationships/oleObject" Target="../embeddings/oleObject58.bin"/><Relationship Id="rId9" Type="http://schemas.openxmlformats.org/officeDocument/2006/relationships/image" Target="../media/image82.png"/><Relationship Id="rId14" Type="http://schemas.openxmlformats.org/officeDocument/2006/relationships/image" Target="../media/image87.jpeg"/></Relationships>
</file>

<file path=ppt/slides/_rels/slide1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11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11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11.xml"/><Relationship Id="rId1" Type="http://schemas.openxmlformats.org/officeDocument/2006/relationships/slideLayout" Target="../slideLayouts/slideLayout14.xml"/><Relationship Id="rId4" Type="http://schemas.openxmlformats.org/officeDocument/2006/relationships/chart" Target="../charts/chart2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3.emf"/><Relationship Id="rId4" Type="http://schemas.openxmlformats.org/officeDocument/2006/relationships/oleObject" Target="../embeddings/oleObject9.bin"/></Relationships>
</file>

<file path=ppt/slides/_rels/slide120.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12.xml"/><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13.xml"/><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14.xml"/><Relationship Id="rId1" Type="http://schemas.openxmlformats.org/officeDocument/2006/relationships/slideLayout" Target="../slideLayouts/slideLayout7.xml"/><Relationship Id="rId5" Type="http://schemas.openxmlformats.org/officeDocument/2006/relationships/image" Target="../media/image92.jpeg"/><Relationship Id="rId4" Type="http://schemas.openxmlformats.org/officeDocument/2006/relationships/image" Target="../media/image91.png"/></Relationships>
</file>

<file path=ppt/slides/_rels/slide1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17.xml"/><Relationship Id="rId1" Type="http://schemas.openxmlformats.org/officeDocument/2006/relationships/slideLayout" Target="../slideLayouts/slideLayout7.xml"/><Relationship Id="rId6" Type="http://schemas.openxmlformats.org/officeDocument/2006/relationships/image" Target="../media/image97.jpg"/><Relationship Id="rId5" Type="http://schemas.openxmlformats.org/officeDocument/2006/relationships/image" Target="../media/image96.png"/><Relationship Id="rId4" Type="http://schemas.openxmlformats.org/officeDocument/2006/relationships/image" Target="../media/image95.jpeg"/></Relationships>
</file>

<file path=ppt/slides/_rels/slide12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4.emf"/><Relationship Id="rId4" Type="http://schemas.openxmlformats.org/officeDocument/2006/relationships/oleObject" Target="../embeddings/oleObject10.bin"/></Relationships>
</file>

<file path=ppt/slides/_rels/slide1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6.xml"/><Relationship Id="rId1" Type="http://schemas.openxmlformats.org/officeDocument/2006/relationships/vmlDrawing" Target="../drawings/vmlDrawing59.vml"/><Relationship Id="rId6" Type="http://schemas.openxmlformats.org/officeDocument/2006/relationships/hyperlink" Target="https://www.cbinsights.com/blog/insurance-tech-overview-q1-2016/" TargetMode="External"/><Relationship Id="rId5" Type="http://schemas.openxmlformats.org/officeDocument/2006/relationships/image" Target="../media/image100.emf"/><Relationship Id="rId4" Type="http://schemas.openxmlformats.org/officeDocument/2006/relationships/oleObject" Target="../embeddings/oleObject59.bin"/></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01.png"/></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23.xml"/><Relationship Id="rId7" Type="http://schemas.openxmlformats.org/officeDocument/2006/relationships/hyperlink" Target="http://mandrillapp.com/track/click/30844816/www.linkedin.com?p=eyJzIjoiSzMxY2Z4TjUyNDRncjFLZjRTQ3o2RnJUeDFnIiwidiI6MSwicCI6IntcInVcIjozMDg0NDgxNixcInZcIjoxLFwidXJsXCI6XCJodHRwczpcXFwvXFxcL3d3dy5saW5rZWRpbi5jb21cXFwvY29tcGFueVxcXC9sZW1vbmFkZS1pbmMtXCIsXCJpZFwiOlwiYTRiYjc5ZTg3ZDRlNGZjODhlNGM3ODdkNTQxMGJjODdcIixcInVybF9pZHNcIjpbXCI1YTBlNjRiZTg3MTA0NDRlNjU1ZWM4MWRhMmMyOWQxM2NkM2IyMjE4XCJdfSJ9" TargetMode="Externa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hyperlink" Target="http://mandrillapp.com/track/click/30844816/www.facebook.com?p=eyJzIjoiTzBsXzJmdkNKclBQUGNFMG1sR3hfeV93SkNvIiwidiI6MSwicCI6IntcInVcIjozMDg0NDgxNixcInZcIjoxLFwidXJsXCI6XCJodHRwczpcXFwvXFxcL3d3dy5mYWNlYm9vay5jb21cXFwvbGVtb25hZGVpbmNcXFwvXCIsXCJpZFwiOlwiYTRiYjc5ZTg3ZDRlNGZjODhlNGM3ODdkNTQxMGJjODdcIixcInVybF9pZHNcIjpbXCI5ZjNhMzg0YmEwYWY1YmUwMzZkZGQ4M2NiMGM4YTYzODg5ZjZiMWU3XCJdfSJ9" TargetMode="External"/><Relationship Id="rId5" Type="http://schemas.openxmlformats.org/officeDocument/2006/relationships/hyperlink" Target="http://mandrillapp.com/track/click/30844816/twitter.com?p=eyJzIjoia24tV09jQ2JVc19YLXl5eUtPUy0yQnNYbmE0IiwidiI6MSwicCI6IntcInVcIjozMDg0NDgxNixcInZcIjoxLFwidXJsXCI6XCJodHRwczpcXFwvXFxcL3R3aXR0ZXIuY29tXFxcL2xlbW9uYWRlX2luY1wiLFwiaWRcIjpcImE0YmI3OWU4N2Q0ZTRmYzg4ZTRjNzg3ZDU0MTBiYzg3XCIsXCJ1cmxfaWRzXCI6W1wiM2E5M2FhMGYxNWJlNzVjNDNhOTFmMTliNTRkYjgxY2NkOWQzOWVkZVwiXX0ifQ" TargetMode="External"/><Relationship Id="rId4" Type="http://schemas.openxmlformats.org/officeDocument/2006/relationships/hyperlink" Target="http://mandrillapp.com/track/click/30844816/www.bcorporation.net?p=eyJzIjoiTzJRQmFMSTZQeFVzeVVxRTFmRGhyVXRLNzBBIiwidiI6MSwicCI6IntcInVcIjozMDg0NDgxNixcInZcIjoxLFwidXJsXCI6XCJodHRwczpcXFwvXFxcL3d3dy5iY29ycG9yYXRpb24ubmV0XFxcL1wiLFwiaWRcIjpcImE0YmI3OWU4N2Q0ZTRmYzg4ZTRjNzg3ZDU0MTBiYzg3XCIsXCJ1cmxfaWRzXCI6W1wiMGI5ZWFhNWI3MGE2ZGY3MDNiMmExODY0NGE2ZTEzNThkNTlmODAzNFwiXX0ifQ" TargetMode="External"/></Relationships>
</file>

<file path=ppt/slides/_rels/slide1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6.xml"/><Relationship Id="rId1" Type="http://schemas.openxmlformats.org/officeDocument/2006/relationships/vmlDrawing" Target="../drawings/vmlDrawing60.vml"/><Relationship Id="rId5" Type="http://schemas.openxmlformats.org/officeDocument/2006/relationships/image" Target="../media/image102.emf"/><Relationship Id="rId4" Type="http://schemas.openxmlformats.org/officeDocument/2006/relationships/oleObject" Target="../embeddings/oleObject60.bin"/></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6.xml"/><Relationship Id="rId1" Type="http://schemas.openxmlformats.org/officeDocument/2006/relationships/vmlDrawing" Target="../drawings/vmlDrawing61.vml"/><Relationship Id="rId5" Type="http://schemas.openxmlformats.org/officeDocument/2006/relationships/image" Target="../media/image103.emf"/><Relationship Id="rId4" Type="http://schemas.openxmlformats.org/officeDocument/2006/relationships/oleObject" Target="../embeddings/oleObject61.bin"/></Relationships>
</file>

<file path=ppt/slides/_rels/slide137.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2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5.emf"/><Relationship Id="rId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xml"/><Relationship Id="rId1" Type="http://schemas.openxmlformats.org/officeDocument/2006/relationships/vmlDrawing" Target="../drawings/vmlDrawing12.vml"/><Relationship Id="rId6" Type="http://schemas.openxmlformats.org/officeDocument/2006/relationships/image" Target="../media/image16.emf"/><Relationship Id="rId5" Type="http://schemas.openxmlformats.org/officeDocument/2006/relationships/oleObject" Target="../embeddings/oleObject12.bin"/><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xml"/><Relationship Id="rId1" Type="http://schemas.openxmlformats.org/officeDocument/2006/relationships/vmlDrawing" Target="../drawings/vmlDrawing13.vml"/><Relationship Id="rId6" Type="http://schemas.openxmlformats.org/officeDocument/2006/relationships/image" Target="../media/image17.emf"/><Relationship Id="rId5" Type="http://schemas.openxmlformats.org/officeDocument/2006/relationships/oleObject" Target="../embeddings/oleObject13.bin"/><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18.emf"/><Relationship Id="rId4"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tags" Target="../tags/tag9.xml"/><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tags" Target="../tags/tag10.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tags" Target="../tags/tag11.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tags" Target="../tags/tag12.xml"/><Relationship Id="rId4" Type="http://schemas.openxmlformats.org/officeDocument/2006/relationships/chart" Target="../charts/char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tags" Target="../tags/tag13.xml"/><Relationship Id="rId4" Type="http://schemas.openxmlformats.org/officeDocument/2006/relationships/chart" Target="../charts/chart5.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pages.stern.nyu.edu/~adamodar/New_Home_Page/datafile/histretSP.html" TargetMode="External"/><Relationship Id="rId2" Type="http://schemas.openxmlformats.org/officeDocument/2006/relationships/tags" Target="../tags/tag14.xml"/><Relationship Id="rId1" Type="http://schemas.openxmlformats.org/officeDocument/2006/relationships/vmlDrawing" Target="../drawings/vmlDrawing15.vml"/><Relationship Id="rId6" Type="http://schemas.openxmlformats.org/officeDocument/2006/relationships/image" Target="../media/image20.emf"/><Relationship Id="rId5" Type="http://schemas.openxmlformats.org/officeDocument/2006/relationships/oleObject" Target="../embeddings/oleObject15.bin"/><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1.emf"/><Relationship Id="rId4" Type="http://schemas.openxmlformats.org/officeDocument/2006/relationships/oleObject" Target="../embeddings/oleObject16.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22.emf"/><Relationship Id="rId5" Type="http://schemas.openxmlformats.org/officeDocument/2006/relationships/oleObject" Target="../embeddings/oleObject17.bin"/><Relationship Id="rId4" Type="http://schemas.openxmlformats.org/officeDocument/2006/relationships/hyperlink" Target="http://www.federalreserve.gov/releases/h15/data.htm" TargetMode="Externa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23.emf"/></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4.emf"/><Relationship Id="rId4" Type="http://schemas.openxmlformats.org/officeDocument/2006/relationships/oleObject" Target="../embeddings/oleObject19.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25.emf"/><Relationship Id="rId4" Type="http://schemas.openxmlformats.org/officeDocument/2006/relationships/oleObject" Target="../embeddings/oleObject20.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image" Target="../media/image26.emf"/><Relationship Id="rId4" Type="http://schemas.openxmlformats.org/officeDocument/2006/relationships/oleObject" Target="../embeddings/oleObject21.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27.emf"/><Relationship Id="rId4" Type="http://schemas.openxmlformats.org/officeDocument/2006/relationships/oleObject" Target="../embeddings/oleObject22.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28.emf"/><Relationship Id="rId4" Type="http://schemas.openxmlformats.org/officeDocument/2006/relationships/oleObject" Target="../embeddings/oleObject23.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29.emf"/><Relationship Id="rId4" Type="http://schemas.openxmlformats.org/officeDocument/2006/relationships/oleObject" Target="../embeddings/oleObject24.bin"/></Relationships>
</file>

<file path=ppt/slides/_rels/slide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vmlDrawing" Target="../drawings/vmlDrawing25.vml"/><Relationship Id="rId5" Type="http://schemas.openxmlformats.org/officeDocument/2006/relationships/image" Target="../media/image30.emf"/><Relationship Id="rId4" Type="http://schemas.openxmlformats.org/officeDocument/2006/relationships/oleObject" Target="../embeddings/oleObject25.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vmlDrawing" Target="../drawings/vmlDrawing26.vml"/><Relationship Id="rId5" Type="http://schemas.openxmlformats.org/officeDocument/2006/relationships/image" Target="../media/image31.emf"/><Relationship Id="rId4" Type="http://schemas.openxmlformats.org/officeDocument/2006/relationships/oleObject" Target="../embeddings/oleObject26.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27.vml"/><Relationship Id="rId5" Type="http://schemas.openxmlformats.org/officeDocument/2006/relationships/image" Target="../media/image32.emf"/><Relationship Id="rId4" Type="http://schemas.openxmlformats.org/officeDocument/2006/relationships/oleObject" Target="../embeddings/oleObject27.bin"/></Relationships>
</file>

<file path=ppt/slides/_rels/slide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33.emf"/><Relationship Id="rId4" Type="http://schemas.openxmlformats.org/officeDocument/2006/relationships/oleObject" Target="../embeddings/oleObject28.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34.emf"/><Relationship Id="rId4" Type="http://schemas.openxmlformats.org/officeDocument/2006/relationships/oleObject" Target="../embeddings/oleObject29.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35.emf"/><Relationship Id="rId4" Type="http://schemas.openxmlformats.org/officeDocument/2006/relationships/oleObject" Target="../embeddings/oleObject30.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36.emf"/><Relationship Id="rId4" Type="http://schemas.openxmlformats.org/officeDocument/2006/relationships/oleObject" Target="../embeddings/oleObject3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37.emf"/><Relationship Id="rId4" Type="http://schemas.openxmlformats.org/officeDocument/2006/relationships/oleObject" Target="../embeddings/oleObject32.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image" Target="../media/image38.emf"/><Relationship Id="rId4" Type="http://schemas.openxmlformats.org/officeDocument/2006/relationships/oleObject" Target="../embeddings/oleObject33.bin"/></Relationships>
</file>

<file path=ppt/slides/_rels/slide6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image" Target="../media/image39.emf"/><Relationship Id="rId4" Type="http://schemas.openxmlformats.org/officeDocument/2006/relationships/oleObject" Target="../embeddings/oleObject34.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image" Target="../media/image40.emf"/><Relationship Id="rId4" Type="http://schemas.openxmlformats.org/officeDocument/2006/relationships/oleObject" Target="../embeddings/oleObject35.bin"/></Relationships>
</file>

<file path=ppt/slides/_rels/slide6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4.xml"/><Relationship Id="rId1" Type="http://schemas.openxmlformats.org/officeDocument/2006/relationships/tags" Target="../tags/tag15.xml"/><Relationship Id="rId4" Type="http://schemas.openxmlformats.org/officeDocument/2006/relationships/chart" Target="../charts/chart17.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4.xml"/><Relationship Id="rId1" Type="http://schemas.openxmlformats.org/officeDocument/2006/relationships/tags" Target="../tags/tag16.xml"/><Relationship Id="rId4" Type="http://schemas.openxmlformats.org/officeDocument/2006/relationships/chart" Target="../charts/chart18.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4.xml"/><Relationship Id="rId1" Type="http://schemas.openxmlformats.org/officeDocument/2006/relationships/tags" Target="../tags/tag17.xml"/><Relationship Id="rId5" Type="http://schemas.openxmlformats.org/officeDocument/2006/relationships/chart" Target="../charts/chart20.xml"/><Relationship Id="rId4" Type="http://schemas.openxmlformats.org/officeDocument/2006/relationships/chart" Target="../charts/chart1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4.xml"/><Relationship Id="rId1" Type="http://schemas.openxmlformats.org/officeDocument/2006/relationships/tags" Target="../tags/tag18.xml"/><Relationship Id="rId4" Type="http://schemas.openxmlformats.org/officeDocument/2006/relationships/chart" Target="../charts/chart21.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vmlDrawing" Target="../drawings/vmlDrawing36.vml"/><Relationship Id="rId5" Type="http://schemas.openxmlformats.org/officeDocument/2006/relationships/image" Target="../media/image41.emf"/><Relationship Id="rId4" Type="http://schemas.openxmlformats.org/officeDocument/2006/relationships/oleObject" Target="../embeddings/oleObject36.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vmlDrawing" Target="../drawings/vmlDrawing37.vml"/><Relationship Id="rId5" Type="http://schemas.openxmlformats.org/officeDocument/2006/relationships/image" Target="../media/image42.emf"/><Relationship Id="rId4" Type="http://schemas.openxmlformats.org/officeDocument/2006/relationships/oleObject" Target="../embeddings/oleObject37.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vmlDrawing" Target="../drawings/vmlDrawing38.vml"/><Relationship Id="rId5" Type="http://schemas.openxmlformats.org/officeDocument/2006/relationships/image" Target="../media/image43.emf"/><Relationship Id="rId4" Type="http://schemas.openxmlformats.org/officeDocument/2006/relationships/oleObject" Target="../embeddings/oleObject38.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vmlDrawing" Target="../drawings/vmlDrawing39.vml"/><Relationship Id="rId5" Type="http://schemas.openxmlformats.org/officeDocument/2006/relationships/image" Target="../media/image44.emf"/><Relationship Id="rId4" Type="http://schemas.openxmlformats.org/officeDocument/2006/relationships/oleObject" Target="../embeddings/oleObject39.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6.xml"/><Relationship Id="rId1" Type="http://schemas.openxmlformats.org/officeDocument/2006/relationships/vmlDrawing" Target="../drawings/vmlDrawing40.vml"/><Relationship Id="rId5" Type="http://schemas.openxmlformats.org/officeDocument/2006/relationships/image" Target="../media/image45.emf"/><Relationship Id="rId4" Type="http://schemas.openxmlformats.org/officeDocument/2006/relationships/oleObject" Target="../embeddings/oleObject40.bin"/></Relationships>
</file>

<file path=ppt/slides/_rels/slide7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hyperlink" Target="http://www.fhwa.dot.gov/policyinformation/travel_monitoring/tvt.cfm" TargetMode="External"/><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chart" Target="../charts/chart2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7.xml"/><Relationship Id="rId1" Type="http://schemas.openxmlformats.org/officeDocument/2006/relationships/vmlDrawing" Target="../drawings/vmlDrawing41.vml"/><Relationship Id="rId5" Type="http://schemas.openxmlformats.org/officeDocument/2006/relationships/image" Target="../media/image46.emf"/><Relationship Id="rId4" Type="http://schemas.openxmlformats.org/officeDocument/2006/relationships/oleObject" Target="../embeddings/oleObject41.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2.xml"/><Relationship Id="rId1" Type="http://schemas.openxmlformats.org/officeDocument/2006/relationships/vmlDrawing" Target="../drawings/vmlDrawing42.vml"/><Relationship Id="rId5" Type="http://schemas.openxmlformats.org/officeDocument/2006/relationships/image" Target="../media/image47.emf"/><Relationship Id="rId4" Type="http://schemas.openxmlformats.org/officeDocument/2006/relationships/oleObject" Target="../embeddings/oleObject4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8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vmlDrawing" Target="../drawings/vmlDrawing43.vml"/><Relationship Id="rId5" Type="http://schemas.openxmlformats.org/officeDocument/2006/relationships/image" Target="../media/image48.emf"/><Relationship Id="rId4" Type="http://schemas.openxmlformats.org/officeDocument/2006/relationships/oleObject" Target="../embeddings/oleObject43.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6.xml"/><Relationship Id="rId1" Type="http://schemas.openxmlformats.org/officeDocument/2006/relationships/vmlDrawing" Target="../drawings/vmlDrawing44.vml"/><Relationship Id="rId5" Type="http://schemas.openxmlformats.org/officeDocument/2006/relationships/image" Target="../media/image49.emf"/><Relationship Id="rId4" Type="http://schemas.openxmlformats.org/officeDocument/2006/relationships/oleObject" Target="../embeddings/oleObject44.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image" Target="../media/image50.emf"/><Relationship Id="rId4" Type="http://schemas.openxmlformats.org/officeDocument/2006/relationships/oleObject" Target="../embeddings/oleObject45.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6.xml"/><Relationship Id="rId1" Type="http://schemas.openxmlformats.org/officeDocument/2006/relationships/vmlDrawing" Target="../drawings/vmlDrawing46.vml"/><Relationship Id="rId5" Type="http://schemas.openxmlformats.org/officeDocument/2006/relationships/image" Target="../media/image51.emf"/><Relationship Id="rId4" Type="http://schemas.openxmlformats.org/officeDocument/2006/relationships/oleObject" Target="../embeddings/oleObject46.bin"/></Relationships>
</file>

<file path=ppt/slides/_rels/slide8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6.xml"/><Relationship Id="rId1" Type="http://schemas.openxmlformats.org/officeDocument/2006/relationships/vmlDrawing" Target="../drawings/vmlDrawing47.vml"/><Relationship Id="rId5" Type="http://schemas.openxmlformats.org/officeDocument/2006/relationships/image" Target="../media/image52.emf"/><Relationship Id="rId4" Type="http://schemas.openxmlformats.org/officeDocument/2006/relationships/oleObject" Target="../embeddings/oleObject47.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6.xml"/><Relationship Id="rId1" Type="http://schemas.openxmlformats.org/officeDocument/2006/relationships/vmlDrawing" Target="../drawings/vmlDrawing48.vml"/><Relationship Id="rId5" Type="http://schemas.openxmlformats.org/officeDocument/2006/relationships/image" Target="../media/image53.emf"/><Relationship Id="rId4" Type="http://schemas.openxmlformats.org/officeDocument/2006/relationships/oleObject" Target="../embeddings/oleObject48.bin"/></Relationships>
</file>

<file path=ppt/slides/_rels/slide88.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10.emf"/></Relationships>
</file>

<file path=ppt/slides/_rels/slide9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12.xml"/><Relationship Id="rId1" Type="http://schemas.openxmlformats.org/officeDocument/2006/relationships/vmlDrawing" Target="../drawings/vmlDrawing49.vml"/><Relationship Id="rId4" Type="http://schemas.openxmlformats.org/officeDocument/2006/relationships/image" Target="../media/image56.emf"/></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6.xml"/><Relationship Id="rId1" Type="http://schemas.openxmlformats.org/officeDocument/2006/relationships/vmlDrawing" Target="../drawings/vmlDrawing50.vml"/><Relationship Id="rId5" Type="http://schemas.openxmlformats.org/officeDocument/2006/relationships/image" Target="../media/image57.emf"/><Relationship Id="rId4" Type="http://schemas.openxmlformats.org/officeDocument/2006/relationships/oleObject" Target="../embeddings/oleObject50.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6.xml"/><Relationship Id="rId1" Type="http://schemas.openxmlformats.org/officeDocument/2006/relationships/vmlDrawing" Target="../drawings/vmlDrawing51.vml"/><Relationship Id="rId5" Type="http://schemas.openxmlformats.org/officeDocument/2006/relationships/image" Target="../media/image58.emf"/><Relationship Id="rId4" Type="http://schemas.openxmlformats.org/officeDocument/2006/relationships/oleObject" Target="../embeddings/oleObject51.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6.xml"/><Relationship Id="rId1" Type="http://schemas.openxmlformats.org/officeDocument/2006/relationships/vmlDrawing" Target="../drawings/vmlDrawing52.vml"/><Relationship Id="rId5" Type="http://schemas.openxmlformats.org/officeDocument/2006/relationships/image" Target="../media/image59.emf"/><Relationship Id="rId4" Type="http://schemas.openxmlformats.org/officeDocument/2006/relationships/oleObject" Target="../embeddings/oleObject52.bin"/></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6.xml"/><Relationship Id="rId1" Type="http://schemas.openxmlformats.org/officeDocument/2006/relationships/vmlDrawing" Target="../drawings/vmlDrawing53.vml"/><Relationship Id="rId5" Type="http://schemas.openxmlformats.org/officeDocument/2006/relationships/image" Target="../media/image60.emf"/><Relationship Id="rId4" Type="http://schemas.openxmlformats.org/officeDocument/2006/relationships/oleObject" Target="../embeddings/oleObject53.bin"/></Relationships>
</file>

<file path=ppt/slides/_rels/slide9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6.xml"/><Relationship Id="rId1" Type="http://schemas.openxmlformats.org/officeDocument/2006/relationships/vmlDrawing" Target="../drawings/vmlDrawing54.vml"/><Relationship Id="rId5" Type="http://schemas.openxmlformats.org/officeDocument/2006/relationships/image" Target="../media/image61.emf"/><Relationship Id="rId4" Type="http://schemas.openxmlformats.org/officeDocument/2006/relationships/oleObject" Target="../embeddings/oleObject54.bin"/></Relationships>
</file>

<file path=ppt/slides/_rels/slide9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137160" y="2056134"/>
            <a:ext cx="9418320" cy="2852319"/>
          </a:xfrm>
          <a:ln/>
        </p:spPr>
        <p:txBody>
          <a:bodyPr/>
          <a:lstStyle/>
          <a:p>
            <a:r>
              <a:rPr lang="en-US" sz="4200" dirty="0"/>
              <a:t>Trends, Challenges and Opportunities in the P/C Insurance Industry in 2017 &amp; Beyond</a:t>
            </a:r>
            <a:br>
              <a:rPr lang="en-US" sz="4200" dirty="0"/>
            </a:br>
            <a:r>
              <a:rPr lang="en-US" sz="4000" i="1" dirty="0"/>
              <a:t>Focus on Ohio Markets</a:t>
            </a:r>
            <a:br>
              <a:rPr lang="en-US" sz="4200" dirty="0"/>
            </a:br>
            <a:endParaRPr lang="en-US" i="1" dirty="0">
              <a:solidFill>
                <a:srgbClr val="C00000"/>
              </a:solidFill>
            </a:endParaRPr>
          </a:p>
        </p:txBody>
      </p:sp>
      <p:sp>
        <p:nvSpPr>
          <p:cNvPr id="6" name="Rectangle 3"/>
          <p:cNvSpPr txBox="1">
            <a:spLocks noChangeArrowheads="1"/>
          </p:cNvSpPr>
          <p:nvPr/>
        </p:nvSpPr>
        <p:spPr bwMode="auto">
          <a:xfrm>
            <a:off x="-137160" y="4343972"/>
            <a:ext cx="8952271" cy="1640449"/>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spAutoFit/>
          </a:bodyPr>
          <a:lstStyle>
            <a:lvl1pPr marL="0" indent="0" algn="ctr" rtl="0" eaLnBrk="0" fontAlgn="base" hangingPunct="0">
              <a:lnSpc>
                <a:spcPct val="85000"/>
              </a:lnSpc>
              <a:spcBef>
                <a:spcPct val="25000"/>
              </a:spcBef>
              <a:spcAft>
                <a:spcPct val="0"/>
              </a:spcAft>
              <a:buClr>
                <a:schemeClr val="accent2"/>
              </a:buClr>
              <a:buFont typeface="Wingdings" pitchFamily="2" charset="2"/>
              <a:buNone/>
              <a:defRPr sz="2600" b="1" smtClean="0">
                <a:solidFill>
                  <a:srgbClr val="225A7A"/>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ct val="80000"/>
              </a:lnSpc>
            </a:pPr>
            <a:r>
              <a:rPr lang="en-US" kern="0" dirty="0"/>
              <a:t>Cincinnati I-Day</a:t>
            </a:r>
          </a:p>
          <a:p>
            <a:pPr>
              <a:lnSpc>
                <a:spcPct val="80000"/>
              </a:lnSpc>
            </a:pPr>
            <a:r>
              <a:rPr lang="en-US" kern="0" dirty="0"/>
              <a:t>Cincinnati, OH</a:t>
            </a:r>
          </a:p>
          <a:p>
            <a:pPr>
              <a:lnSpc>
                <a:spcPct val="80000"/>
              </a:lnSpc>
            </a:pPr>
            <a:r>
              <a:rPr lang="en-US" kern="0" dirty="0"/>
              <a:t>October 20, 2016</a:t>
            </a:r>
          </a:p>
          <a:p>
            <a:pPr>
              <a:lnSpc>
                <a:spcPct val="80000"/>
              </a:lnSpc>
            </a:pPr>
            <a:r>
              <a:rPr lang="en-US" sz="2400" i="1" kern="0" dirty="0">
                <a:solidFill>
                  <a:srgbClr val="C00000"/>
                </a:solidFill>
              </a:rPr>
              <a:t>Download at </a:t>
            </a:r>
            <a:r>
              <a:rPr lang="en-US" sz="2400" i="1" kern="0" dirty="0">
                <a:solidFill>
                  <a:srgbClr val="C00000"/>
                </a:solidFill>
                <a:hlinkClick r:id="rId3"/>
              </a:rPr>
              <a:t>www.iii.org/presentations</a:t>
            </a:r>
            <a:r>
              <a:rPr lang="en-US" sz="2400" i="1" kern="0" dirty="0">
                <a:solidFill>
                  <a:srgbClr val="C00000"/>
                </a:solidFill>
              </a:rPr>
              <a:t> </a:t>
            </a:r>
          </a:p>
        </p:txBody>
      </p:sp>
      <p:sp>
        <p:nvSpPr>
          <p:cNvPr id="5" name="Rectangle 3"/>
          <p:cNvSpPr txBox="1">
            <a:spLocks noChangeArrowheads="1"/>
          </p:cNvSpPr>
          <p:nvPr/>
        </p:nvSpPr>
        <p:spPr bwMode="gray">
          <a:xfrm>
            <a:off x="0" y="5886450"/>
            <a:ext cx="9144000" cy="978729"/>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Special Consultant </a:t>
            </a:r>
            <a:r>
              <a:rPr lang="en-US" b="1" dirty="0">
                <a:solidFill>
                  <a:schemeClr val="bg2"/>
                </a:solidFill>
                <a:sym typeface="Symbol" pitchFamily="18" charset="2"/>
              </a:rPr>
              <a:t> Insurance Info. Inst.</a:t>
            </a:r>
            <a:endParaRPr lang="en-US" b="1" dirty="0">
              <a:solidFill>
                <a:schemeClr val="bg2"/>
              </a:solidFill>
            </a:endParaRPr>
          </a:p>
          <a:p>
            <a:pPr algn="ctr" eaLnBrk="0" hangingPunct="0">
              <a:lnSpc>
                <a:spcPct val="90000"/>
              </a:lnSpc>
              <a:spcBef>
                <a:spcPct val="25000"/>
              </a:spcBef>
              <a:buClr>
                <a:schemeClr val="accent1"/>
              </a:buClr>
            </a:pPr>
            <a:r>
              <a:rPr lang="en-US" b="1" dirty="0">
                <a:solidFill>
                  <a:schemeClr val="bg2"/>
                </a:solidFill>
                <a:sym typeface="Symbol" pitchFamily="18" charset="2"/>
              </a:rPr>
              <a:t>Co-Director, Center for Risk and Uncertainty Mgmt.  University of South Carolina</a:t>
            </a:r>
          </a:p>
          <a:p>
            <a:pPr algn="ctr" eaLnBrk="0" hangingPunct="0">
              <a:lnSpc>
                <a:spcPct val="90000"/>
              </a:lnSpc>
              <a:spcBef>
                <a:spcPct val="25000"/>
              </a:spcBef>
              <a:buClr>
                <a:schemeClr val="accent1"/>
              </a:buClr>
            </a:pPr>
            <a:r>
              <a:rPr lang="en-US" b="1" dirty="0">
                <a:solidFill>
                  <a:schemeClr val="bg1"/>
                </a:solidFill>
                <a:sym typeface="Symbol" pitchFamily="18" charset="2"/>
              </a:rPr>
              <a:t>Cell: 917.453.1885  bobh@iii.org  www.iii.org</a:t>
            </a:r>
          </a:p>
        </p:txBody>
      </p:sp>
    </p:spTree>
    <p:extLst>
      <p:ext uri="{BB962C8B-B14F-4D97-AF65-F5344CB8AC3E}">
        <p14:creationId xmlns:p14="http://schemas.microsoft.com/office/powerpoint/2010/main" val="160467406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rPr>
              <a:t>eSlide – P6466 – The Financial Crisis and the Future of the P/C</a:t>
            </a:r>
          </a:p>
        </p:txBody>
      </p:sp>
      <p:sp>
        <p:nvSpPr>
          <p:cNvPr id="47109"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rPr>
              <a:pPr algn="r" eaLnBrk="0" fontAlgn="base" hangingPunct="0">
                <a:lnSpc>
                  <a:spcPct val="85000"/>
                </a:lnSpc>
                <a:spcBef>
                  <a:spcPct val="20000"/>
                </a:spcBef>
                <a:spcAft>
                  <a:spcPct val="0"/>
                </a:spcAft>
              </a:pPr>
              <a:t>10</a:t>
            </a:fld>
            <a:endParaRPr lang="en-US" sz="900">
              <a:solidFill>
                <a:srgbClr val="000000"/>
              </a:solidFill>
            </a:endParaRPr>
          </a:p>
        </p:txBody>
      </p:sp>
      <p:sp>
        <p:nvSpPr>
          <p:cNvPr id="47110" name="Rectangle 2"/>
          <p:cNvSpPr>
            <a:spLocks noGrp="1" noChangeArrowheads="1"/>
          </p:cNvSpPr>
          <p:nvPr>
            <p:ph type="title" idx="4294967295"/>
          </p:nvPr>
        </p:nvSpPr>
        <p:spPr>
          <a:xfrm>
            <a:off x="259381" y="100120"/>
            <a:ext cx="4312623" cy="860425"/>
          </a:xfrm>
        </p:spPr>
        <p:txBody>
          <a:bodyPr/>
          <a:lstStyle/>
          <a:p>
            <a:r>
              <a:rPr lang="en-US" dirty="0"/>
              <a:t>Policyholder Surplus, </a:t>
            </a:r>
            <a:br>
              <a:rPr lang="en-US" dirty="0"/>
            </a:br>
            <a:r>
              <a:rPr lang="en-US" dirty="0"/>
              <a:t>2006:Q4–2016:Q2</a:t>
            </a:r>
          </a:p>
        </p:txBody>
      </p:sp>
      <p:sp>
        <p:nvSpPr>
          <p:cNvPr id="47111" name="Rectangle 4"/>
          <p:cNvSpPr>
            <a:spLocks noChangeArrowheads="1"/>
          </p:cNvSpPr>
          <p:nvPr/>
        </p:nvSpPr>
        <p:spPr bwMode="auto">
          <a:xfrm>
            <a:off x="-171450" y="6584952"/>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rPr>
              <a:t>Sources: ISO, A.M .Best.</a:t>
            </a:r>
          </a:p>
        </p:txBody>
      </p:sp>
      <p:sp>
        <p:nvSpPr>
          <p:cNvPr id="47112" name="PPTShape_0"/>
          <p:cNvSpPr>
            <a:spLocks noChangeArrowheads="1"/>
          </p:cNvSpPr>
          <p:nvPr/>
        </p:nvSpPr>
        <p:spPr bwMode="black">
          <a:xfrm>
            <a:off x="169554" y="1123263"/>
            <a:ext cx="8221663"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graphicFrame>
        <p:nvGraphicFramePr>
          <p:cNvPr id="47106" name="Object 3"/>
          <p:cNvGraphicFramePr>
            <a:graphicFrameLocks/>
          </p:cNvGraphicFramePr>
          <p:nvPr>
            <p:extLst/>
          </p:nvPr>
        </p:nvGraphicFramePr>
        <p:xfrm>
          <a:off x="228600" y="1299785"/>
          <a:ext cx="8736496" cy="3362325"/>
        </p:xfrm>
        <a:graphic>
          <a:graphicData uri="http://schemas.openxmlformats.org/presentationml/2006/ole">
            <mc:AlternateContent xmlns:mc="http://schemas.openxmlformats.org/markup-compatibility/2006">
              <mc:Choice xmlns:v="urn:schemas-microsoft-com:vml" Requires="v">
                <p:oleObj spid="_x0000_s28631074" name="Chart" r:id="rId5" imgW="8772414" imgH="3305140" progId="MSGraph.Chart.8">
                  <p:embed followColorScheme="full"/>
                </p:oleObj>
              </mc:Choice>
              <mc:Fallback>
                <p:oleObj name="Chart" r:id="rId5" imgW="8772414" imgH="3305140" progId="MSGraph.Chart.8">
                  <p:embed followColorScheme="full"/>
                  <p:pic>
                    <p:nvPicPr>
                      <p:cNvPr id="47106" name="Object 3"/>
                      <p:cNvPicPr>
                        <a:picLocks noChangeArrowheads="1"/>
                      </p:cNvPicPr>
                      <p:nvPr/>
                    </p:nvPicPr>
                    <p:blipFill>
                      <a:blip r:embed="rId6"/>
                      <a:srcRect/>
                      <a:stretch>
                        <a:fillRect/>
                      </a:stretch>
                    </p:blipFill>
                    <p:spPr bwMode="auto">
                      <a:xfrm>
                        <a:off x="228600" y="1299785"/>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620040" y="1299785"/>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rPr>
              <a:t>2007:Q3</a:t>
            </a:r>
            <a:br>
              <a:rPr lang="en-US" sz="1600" b="1" dirty="0">
                <a:solidFill>
                  <a:srgbClr val="FFFFFF"/>
                </a:solidFill>
              </a:rPr>
            </a:br>
            <a:r>
              <a:rPr lang="en-US" sz="1600" b="1" dirty="0">
                <a:solidFill>
                  <a:srgbClr val="FFFFFF"/>
                </a:solidFill>
              </a:rPr>
              <a:t>Pre-Crisis Peak</a:t>
            </a:r>
          </a:p>
        </p:txBody>
      </p:sp>
      <p:sp>
        <p:nvSpPr>
          <p:cNvPr id="47122" name="Text Box 5"/>
          <p:cNvSpPr txBox="1">
            <a:spLocks noChangeArrowheads="1"/>
          </p:cNvSpPr>
          <p:nvPr/>
        </p:nvSpPr>
        <p:spPr bwMode="auto">
          <a:xfrm>
            <a:off x="5799089" y="5440561"/>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endParaRPr>
          </a:p>
          <a:p>
            <a:pPr eaLnBrk="0" fontAlgn="base" hangingPunct="0">
              <a:lnSpc>
                <a:spcPct val="85000"/>
              </a:lnSpc>
              <a:spcBef>
                <a:spcPct val="25000"/>
              </a:spcBef>
              <a:spcAft>
                <a:spcPct val="0"/>
              </a:spcAft>
            </a:pPr>
            <a:endParaRPr lang="en-US" sz="1600" b="1" dirty="0">
              <a:solidFill>
                <a:srgbClr val="000000"/>
              </a:solidFill>
            </a:endParaRPr>
          </a:p>
          <a:p>
            <a:pPr eaLnBrk="0" fontAlgn="base" hangingPunct="0">
              <a:lnSpc>
                <a:spcPct val="85000"/>
              </a:lnSpc>
              <a:spcBef>
                <a:spcPct val="25000"/>
              </a:spcBef>
              <a:spcAft>
                <a:spcPct val="0"/>
              </a:spcAft>
            </a:pPr>
            <a:endParaRPr lang="en-US" sz="1600" b="1" i="1" dirty="0">
              <a:solidFill>
                <a:srgbClr val="339966"/>
              </a:solidFill>
            </a:endParaRPr>
          </a:p>
        </p:txBody>
      </p:sp>
      <p:sp>
        <p:nvSpPr>
          <p:cNvPr id="16" name="PPTShape_1"/>
          <p:cNvSpPr>
            <a:spLocks noChangeArrowheads="1"/>
          </p:cNvSpPr>
          <p:nvPr/>
        </p:nvSpPr>
        <p:spPr bwMode="blackWhite">
          <a:xfrm>
            <a:off x="5600701" y="3458822"/>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rPr>
              <a:t>Surplus as of 6/30/16 stood at a record high $680.64B</a:t>
            </a:r>
          </a:p>
        </p:txBody>
      </p:sp>
      <p:sp>
        <p:nvSpPr>
          <p:cNvPr id="47116" name="Text Box 18"/>
          <p:cNvSpPr txBox="1">
            <a:spLocks noChangeArrowheads="1"/>
          </p:cNvSpPr>
          <p:nvPr/>
        </p:nvSpPr>
        <p:spPr bwMode="auto">
          <a:xfrm>
            <a:off x="191127" y="5439220"/>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a:solidFill>
                  <a:srgbClr val="000000"/>
                </a:solidFill>
              </a:rPr>
              <a:t>2010:Q1 data includes $22.5B of paid-in capital from a holding company parent for one insurer’s investment in a non-insurance business .</a:t>
            </a: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rPr>
              <a:t>The industry now has $1 of surplus for every $0.76 of NPW,</a:t>
            </a:r>
            <a:br>
              <a:rPr lang="en-US" sz="2000" b="1" dirty="0">
                <a:solidFill>
                  <a:srgbClr val="FFFFFF"/>
                </a:solidFill>
              </a:rPr>
            </a:br>
            <a:r>
              <a:rPr lang="en-US" sz="2000" b="1" dirty="0">
                <a:solidFill>
                  <a:srgbClr val="FFFFFF"/>
                </a:solidFill>
              </a:rPr>
              <a:t>close to the strongest claims-paying status in its history.</a:t>
            </a:r>
          </a:p>
        </p:txBody>
      </p:sp>
      <p:sp>
        <p:nvSpPr>
          <p:cNvPr id="19" name="PPTShape_2"/>
          <p:cNvSpPr>
            <a:spLocks noChangeArrowheads="1"/>
          </p:cNvSpPr>
          <p:nvPr/>
        </p:nvSpPr>
        <p:spPr bwMode="blackWhite">
          <a:xfrm>
            <a:off x="3577037" y="1343926"/>
            <a:ext cx="2563812" cy="568325"/>
          </a:xfrm>
          <a:prstGeom prst="wedgeRectCallout">
            <a:avLst>
              <a:gd name="adj1" fmla="val 15172"/>
              <a:gd name="adj2" fmla="val 1469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rPr>
              <a:t>Drop due to near-record 2011 CAT losses</a:t>
            </a:r>
          </a:p>
        </p:txBody>
      </p:sp>
      <p:sp>
        <p:nvSpPr>
          <p:cNvPr id="15" name="Rectangle 5"/>
          <p:cNvSpPr>
            <a:spLocks noChangeArrowheads="1"/>
          </p:cNvSpPr>
          <p:nvPr/>
        </p:nvSpPr>
        <p:spPr bwMode="blackWhite">
          <a:xfrm>
            <a:off x="3382301"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a:solidFill>
                  <a:srgbClr val="FFFFFF"/>
                </a:solidFill>
              </a:rPr>
              <a:t>The P/C insurance industry entered 2016</a:t>
            </a:r>
            <a:br>
              <a:rPr lang="en-US" sz="2000" b="1" dirty="0">
                <a:solidFill>
                  <a:srgbClr val="FFFFFF"/>
                </a:solidFill>
              </a:rPr>
            </a:br>
            <a:r>
              <a:rPr lang="en-US" sz="2000" b="1" dirty="0">
                <a:solidFill>
                  <a:srgbClr val="FFFFFF"/>
                </a:solidFill>
              </a:rPr>
              <a:t>in very strong financial condition.</a:t>
            </a:r>
          </a:p>
        </p:txBody>
      </p:sp>
    </p:spTree>
    <p:custDataLst>
      <p:tags r:id="rId2"/>
    </p:custDataLst>
    <p:extLst>
      <p:ext uri="{BB962C8B-B14F-4D97-AF65-F5344CB8AC3E}">
        <p14:creationId xmlns:p14="http://schemas.microsoft.com/office/powerpoint/2010/main" val="23707242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100</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616752" name="Chart" r:id="rId4" imgW="8534400" imgH="3581539" progId="MSGraph.Chart.8">
                  <p:embed followColorScheme="full"/>
                </p:oleObj>
              </mc:Choice>
              <mc:Fallback>
                <p:oleObj name="Chart" r:id="rId4" imgW="8534400" imgH="3581539" progId="MSGraph.Chart.8">
                  <p:embed followColorScheme="full"/>
                  <p:pic>
                    <p:nvPicPr>
                      <p:cNvPr id="1929218" name="Object 2"/>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*Through  6/30/16.  2016 figure stated in 2016 dollars.</a:t>
            </a: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Sources: Property Claims Service/ISO;  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2013/14/15 Were Welcome Respites from 2011/12, among the Costliest Years for Insured Disaster Losses in US History.  2016 Is Off to a Costlier Start.</a:t>
            </a:r>
            <a:endParaRPr lang="en-US" sz="2000" b="1" i="1" dirty="0">
              <a:solidFill>
                <a:srgbClr val="FFFFFF"/>
              </a:solidFill>
              <a:latin typeface="Arial" panose="020B0604020202020204" pitchFamily="34" charset="0"/>
              <a:cs typeface="Arial" panose="020B0604020202020204" pitchFamily="34" charset="0"/>
            </a:endParaRPr>
          </a:p>
        </p:txBody>
      </p:sp>
      <p:sp>
        <p:nvSpPr>
          <p:cNvPr id="2120711" name="AutoShape 7"/>
          <p:cNvSpPr>
            <a:spLocks noChangeArrowheads="1"/>
          </p:cNvSpPr>
          <p:nvPr/>
        </p:nvSpPr>
        <p:spPr bwMode="blackWhite">
          <a:xfrm>
            <a:off x="5903231" y="1371600"/>
            <a:ext cx="2271251" cy="965657"/>
          </a:xfrm>
          <a:prstGeom prst="wedgeRectCallout">
            <a:avLst>
              <a:gd name="adj1" fmla="val 19280"/>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latin typeface="Arial" pitchFamily="34" charset="0"/>
                <a:cs typeface="Arial" pitchFamily="34" charset="0"/>
              </a:rPr>
              <a:t> 2012  was the 3</a:t>
            </a:r>
            <a:r>
              <a:rPr lang="en-US" sz="1400" b="1" baseline="30000" dirty="0">
                <a:solidFill>
                  <a:srgbClr val="FFFFFF"/>
                </a:solidFill>
                <a:latin typeface="Arial" pitchFamily="34" charset="0"/>
                <a:cs typeface="Arial" pitchFamily="34" charset="0"/>
              </a:rPr>
              <a:t>rd</a:t>
            </a:r>
            <a:r>
              <a:rPr lang="en-US" sz="1400" b="1" dirty="0">
                <a:solidFill>
                  <a:srgbClr val="FFFFFF"/>
                </a:solidFill>
                <a:latin typeface="Arial" pitchFamily="34" charset="0"/>
                <a:cs typeface="Arial" pitchFamily="34" charset="0"/>
              </a:rPr>
              <a:t> most expensive year ever for insured CAT losses</a:t>
            </a:r>
          </a:p>
        </p:txBody>
      </p:sp>
      <p:sp>
        <p:nvSpPr>
          <p:cNvPr id="2120712" name="AutoShape 8"/>
          <p:cNvSpPr>
            <a:spLocks noChangeArrowheads="1"/>
          </p:cNvSpPr>
          <p:nvPr/>
        </p:nvSpPr>
        <p:spPr bwMode="blackWhite">
          <a:xfrm>
            <a:off x="7062952" y="5061187"/>
            <a:ext cx="1844377"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latin typeface="Arial" pitchFamily="34" charset="0"/>
                <a:cs typeface="Arial" pitchFamily="34" charset="0"/>
              </a:rPr>
              <a:t>$11.0B in insured CAT losses though 6/30/16 </a:t>
            </a: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 Billions, $ 2015)</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100</a:t>
            </a:fld>
            <a:endParaRPr lang="en-US"/>
          </a:p>
        </p:txBody>
      </p:sp>
    </p:spTree>
    <p:extLst>
      <p:ext uri="{BB962C8B-B14F-4D97-AF65-F5344CB8AC3E}">
        <p14:creationId xmlns:p14="http://schemas.microsoft.com/office/powerpoint/2010/main" val="42478117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101</a:t>
            </a:fld>
            <a:endParaRPr lang="en-US"/>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4" y="90492"/>
            <a:ext cx="7699375" cy="860425"/>
          </a:xfrm>
        </p:spPr>
        <p:txBody>
          <a:bodyPr/>
          <a:lstStyle/>
          <a:p>
            <a:r>
              <a:rPr lang="en-US" dirty="0"/>
              <a:t>Inflation Adjusted U.S. Catastrophe Losses by Cause of Loss, 1996–2015</a:t>
            </a:r>
            <a:r>
              <a:rPr lang="en-US" baseline="30000" dirty="0"/>
              <a:t>1</a:t>
            </a:r>
          </a:p>
        </p:txBody>
      </p:sp>
      <p:graphicFrame>
        <p:nvGraphicFramePr>
          <p:cNvPr id="6151176" name="Object 8"/>
          <p:cNvGraphicFramePr>
            <a:graphicFrameLocks noGrp="1"/>
          </p:cNvGraphicFramePr>
          <p:nvPr>
            <p:ph idx="4294967295"/>
            <p:extLst>
              <p:ext uri="{D42A27DB-BD31-4B8C-83A1-F6EECF244321}">
                <p14:modId xmlns:p14="http://schemas.microsoft.com/office/powerpoint/2010/main" val="1584621423"/>
              </p:ext>
            </p:extLst>
          </p:nvPr>
        </p:nvGraphicFramePr>
        <p:xfrm>
          <a:off x="2159004" y="1584325"/>
          <a:ext cx="4486275" cy="3695700"/>
        </p:xfrm>
        <a:graphic>
          <a:graphicData uri="http://schemas.openxmlformats.org/presentationml/2006/ole">
            <mc:AlternateContent xmlns:mc="http://schemas.openxmlformats.org/markup-compatibility/2006">
              <mc:Choice xmlns:v="urn:schemas-microsoft-com:vml" Requires="v">
                <p:oleObj spid="_x0000_s28202549" name="Chart" r:id="rId4" imgW="4486073" imgH="3695839" progId="MSGraph.Chart.8">
                  <p:embed followColorScheme="full"/>
                </p:oleObj>
              </mc:Choice>
              <mc:Fallback>
                <p:oleObj name="Chart" r:id="rId4" imgW="4486073" imgH="3695839"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4"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9"/>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2015 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$158.6</a:t>
            </a:r>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$7.3</a:t>
            </a:r>
          </a:p>
        </p:txBody>
      </p:sp>
      <p:sp>
        <p:nvSpPr>
          <p:cNvPr id="33803" name="Rectangle 11"/>
          <p:cNvSpPr>
            <a:spLocks noChangeArrowheads="1"/>
          </p:cNvSpPr>
          <p:nvPr/>
        </p:nvSpPr>
        <p:spPr bwMode="gray">
          <a:xfrm>
            <a:off x="1547817"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a:t>Events Involving Tornadoes (2), $158.6</a:t>
            </a:r>
          </a:p>
        </p:txBody>
      </p:sp>
      <p:sp>
        <p:nvSpPr>
          <p:cNvPr id="33804" name="Rectangle 13"/>
          <p:cNvSpPr>
            <a:spLocks noChangeArrowheads="1"/>
          </p:cNvSpPr>
          <p:nvPr/>
        </p:nvSpPr>
        <p:spPr bwMode="gray">
          <a:xfrm>
            <a:off x="875571" y="2693313"/>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$30.4</a:t>
            </a:r>
            <a:endParaRPr lang="en-US" sz="1400" i="1" dirty="0"/>
          </a:p>
        </p:txBody>
      </p:sp>
      <p:sp>
        <p:nvSpPr>
          <p:cNvPr id="33805" name="Rectangle 14"/>
          <p:cNvSpPr>
            <a:spLocks noChangeArrowheads="1"/>
          </p:cNvSpPr>
          <p:nvPr/>
        </p:nvSpPr>
        <p:spPr bwMode="gray">
          <a:xfrm>
            <a:off x="2135325" y="1758390"/>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$24.6</a:t>
            </a:r>
          </a:p>
        </p:txBody>
      </p:sp>
      <p:sp>
        <p:nvSpPr>
          <p:cNvPr id="33807" name="Rectangle 15"/>
          <p:cNvSpPr>
            <a:spLocks noChangeArrowheads="1"/>
          </p:cNvSpPr>
          <p:nvPr/>
        </p:nvSpPr>
        <p:spPr bwMode="gray">
          <a:xfrm>
            <a:off x="1317625" y="1063859"/>
            <a:ext cx="2203450"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a:t>Other Wind/Hail/Flood (3), $19.9</a:t>
            </a:r>
          </a:p>
        </p:txBody>
      </p:sp>
      <p:sp>
        <p:nvSpPr>
          <p:cNvPr id="33808" name="Freeform 2"/>
          <p:cNvSpPr>
            <a:spLocks/>
          </p:cNvSpPr>
          <p:nvPr/>
        </p:nvSpPr>
        <p:spPr bwMode="gray">
          <a:xfrm>
            <a:off x="4608767" y="1489746"/>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$0.8</a:t>
            </a:r>
          </a:p>
        </p:txBody>
      </p:sp>
      <p:sp>
        <p:nvSpPr>
          <p:cNvPr id="33810" name="Freeform 2"/>
          <p:cNvSpPr>
            <a:spLocks/>
          </p:cNvSpPr>
          <p:nvPr/>
        </p:nvSpPr>
        <p:spPr bwMode="gray">
          <a:xfrm rot="5400000">
            <a:off x="3577432" y="1141750"/>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7"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7" y="3479804"/>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6"/>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a:solidFill>
                  <a:srgbClr val="FFFFFF"/>
                </a:solidFill>
              </a:rPr>
              <a:t>Insured cat losses from 1996-2015 totaled $404.1B, an average of $20.2B per year or $1.68B per month</a:t>
            </a:r>
          </a:p>
        </p:txBody>
      </p:sp>
      <p:sp>
        <p:nvSpPr>
          <p:cNvPr id="23" name="AutoShape 17"/>
          <p:cNvSpPr>
            <a:spLocks noChangeArrowheads="1"/>
          </p:cNvSpPr>
          <p:nvPr/>
        </p:nvSpPr>
        <p:spPr bwMode="blackWhite">
          <a:xfrm>
            <a:off x="97820" y="1493726"/>
            <a:ext cx="1825501" cy="1105008"/>
          </a:xfrm>
          <a:prstGeom prst="wedgeRectCallout">
            <a:avLst>
              <a:gd name="adj1" fmla="val 116595"/>
              <a:gd name="adj2" fmla="val 417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Winter storm losses were much above average in 2014/15 pushing this share up</a:t>
            </a:r>
          </a:p>
        </p:txBody>
      </p:sp>
    </p:spTree>
    <p:extLst>
      <p:ext uri="{BB962C8B-B14F-4D97-AF65-F5344CB8AC3E}">
        <p14:creationId xmlns:p14="http://schemas.microsoft.com/office/powerpoint/2010/main" val="10348614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a:latin typeface="Arial" panose="020B0604020202020204" pitchFamily="34" charset="0"/>
              </a:rPr>
              <a:t>Top 3 States for Insured Catastrophe Losses, 1996-2005 (in 2015 Dollars)</a:t>
            </a:r>
          </a:p>
        </p:txBody>
      </p:sp>
      <p:sp>
        <p:nvSpPr>
          <p:cNvPr id="4" name="Date Placeholder 3"/>
          <p:cNvSpPr>
            <a:spLocks noGrp="1"/>
          </p:cNvSpPr>
          <p:nvPr>
            <p:ph type="dt" sz="quarter" idx="10"/>
          </p:nvPr>
        </p:nvSpPr>
        <p:spPr/>
        <p:txBody>
          <a:bodyPr/>
          <a:lstStyle/>
          <a:p>
            <a:pPr>
              <a:defRPr/>
            </a:pPr>
            <a:r>
              <a:rPr lang="en-US" dirty="0">
                <a:solidFill>
                  <a:srgbClr val="FFFFFF"/>
                </a:solidFill>
              </a:rPr>
              <a:t>12/01/09 - 9pm</a:t>
            </a:r>
          </a:p>
        </p:txBody>
      </p:sp>
      <p:sp>
        <p:nvSpPr>
          <p:cNvPr id="5" name="Footer Placeholder 4"/>
          <p:cNvSpPr>
            <a:spLocks noGrp="1"/>
          </p:cNvSpPr>
          <p:nvPr>
            <p:ph type="ftr" sz="quarter" idx="11"/>
          </p:nvPr>
        </p:nvSpPr>
        <p:spPr/>
        <p:txBody>
          <a:bodyPr/>
          <a:lstStyle/>
          <a:p>
            <a:pPr>
              <a:defRPr/>
            </a:pPr>
            <a:r>
              <a:rPr lang="en-US" dirty="0">
                <a:solidFill>
                  <a:srgbClr val="FFFFFF"/>
                </a:solidFill>
              </a:rPr>
              <a:t>eSlide – P6466 – The Financial Crisis and the Future of the P/C</a:t>
            </a: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102</a:t>
            </a:fld>
            <a:endParaRPr lang="en-US" dirty="0">
              <a:solidFill>
                <a:srgbClr val="000000"/>
              </a:solidFill>
            </a:endParaRPr>
          </a:p>
        </p:txBody>
      </p:sp>
      <p:sp>
        <p:nvSpPr>
          <p:cNvPr id="10" name="Rectangle 6"/>
          <p:cNvSpPr>
            <a:spLocks noChangeArrowheads="1"/>
          </p:cNvSpPr>
          <p:nvPr/>
        </p:nvSpPr>
        <p:spPr bwMode="blackWhite">
          <a:xfrm>
            <a:off x="415925" y="5491969"/>
            <a:ext cx="8312150" cy="79453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a:solidFill>
                  <a:srgbClr val="FFFFFF"/>
                </a:solidFill>
              </a:rPr>
              <a:t>Texas, Florida and New York lead the country in insured catastrophe losses over the past 20 years.  These 3 states accounted for nearly 1/3 of all insured catastrophe losses over the past two decades</a:t>
            </a:r>
          </a:p>
        </p:txBody>
      </p:sp>
      <p:sp>
        <p:nvSpPr>
          <p:cNvPr id="11272" name="Rectangle 4"/>
          <p:cNvSpPr>
            <a:spLocks noChangeArrowheads="1"/>
          </p:cNvSpPr>
          <p:nvPr/>
        </p:nvSpPr>
        <p:spPr bwMode="auto">
          <a:xfrm>
            <a:off x="0" y="6426394"/>
            <a:ext cx="7569200"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lnSpc>
                <a:spcPct val="85000"/>
              </a:lnSpc>
              <a:spcBef>
                <a:spcPct val="25000"/>
              </a:spcBef>
              <a:buClr>
                <a:srgbClr val="FF6801"/>
              </a:buClr>
            </a:pPr>
            <a:r>
              <a:rPr lang="en-US" altLang="en-US" sz="1100" dirty="0">
                <a:solidFill>
                  <a:srgbClr val="000000"/>
                </a:solidFill>
              </a:rPr>
              <a:t>Source: PCS/Verisk for </a:t>
            </a:r>
            <a:r>
              <a:rPr lang="en-US" altLang="en-US" sz="1100" i="1" dirty="0">
                <a:solidFill>
                  <a:srgbClr val="000000"/>
                </a:solidFill>
              </a:rPr>
              <a:t>2016 Insurance Fact Book</a:t>
            </a:r>
            <a:r>
              <a:rPr lang="en-US" altLang="en-US" sz="1100" dirty="0">
                <a:solidFill>
                  <a:srgbClr val="000000"/>
                </a:solidFill>
              </a:rPr>
              <a:t>, Insurance Information Institute.</a:t>
            </a:r>
          </a:p>
        </p:txBody>
      </p:sp>
      <p:pic>
        <p:nvPicPr>
          <p:cNvPr id="2" name="Picture 1"/>
          <p:cNvPicPr>
            <a:picLocks noChangeAspect="1"/>
          </p:cNvPicPr>
          <p:nvPr/>
        </p:nvPicPr>
        <p:blipFill>
          <a:blip r:embed="rId2"/>
          <a:stretch>
            <a:fillRect/>
          </a:stretch>
        </p:blipFill>
        <p:spPr>
          <a:xfrm>
            <a:off x="1438274" y="1065578"/>
            <a:ext cx="5991225" cy="4173982"/>
          </a:xfrm>
          <a:prstGeom prst="rect">
            <a:avLst/>
          </a:prstGeom>
        </p:spPr>
      </p:pic>
    </p:spTree>
    <p:extLst>
      <p:ext uri="{BB962C8B-B14F-4D97-AF65-F5344CB8AC3E}">
        <p14:creationId xmlns:p14="http://schemas.microsoft.com/office/powerpoint/2010/main" val="3287636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103</a:t>
            </a:fld>
            <a:endParaRPr lang="en-US">
              <a:solidFill>
                <a:srgbClr val="000000"/>
              </a:solidFill>
            </a:endParaRPr>
          </a:p>
        </p:txBody>
      </p:sp>
      <p:sp>
        <p:nvSpPr>
          <p:cNvPr id="31750" name="Rectangle 2"/>
          <p:cNvSpPr>
            <a:spLocks noGrp="1" noChangeArrowheads="1"/>
          </p:cNvSpPr>
          <p:nvPr>
            <p:ph type="title"/>
          </p:nvPr>
        </p:nvSpPr>
        <p:spPr>
          <a:xfrm>
            <a:off x="228604" y="90492"/>
            <a:ext cx="7400925" cy="860425"/>
          </a:xfrm>
        </p:spPr>
        <p:txBody>
          <a:bodyPr/>
          <a:lstStyle/>
          <a:p>
            <a:r>
              <a:rPr lang="en-US" dirty="0"/>
              <a:t>Top 16 Most Costly Disasters</a:t>
            </a:r>
            <a:br>
              <a:rPr lang="en-US" dirty="0"/>
            </a:br>
            <a:r>
              <a:rPr lang="en-US" dirty="0"/>
              <a:t>in U.S. History—Katrina Still Ranks #1</a:t>
            </a:r>
          </a:p>
        </p:txBody>
      </p:sp>
      <p:sp>
        <p:nvSpPr>
          <p:cNvPr id="31751" name="Rectangle 3"/>
          <p:cNvSpPr>
            <a:spLocks noChangeArrowheads="1"/>
          </p:cNvSpPr>
          <p:nvPr/>
        </p:nvSpPr>
        <p:spPr bwMode="black">
          <a:xfrm>
            <a:off x="347663" y="1365254"/>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2014 Dollars, $ Billions)</a:t>
            </a:r>
          </a:p>
        </p:txBody>
      </p:sp>
      <p:graphicFrame>
        <p:nvGraphicFramePr>
          <p:cNvPr id="31746" name="Object 5"/>
          <p:cNvGraphicFramePr>
            <a:graphicFrameLocks noChangeAspect="1"/>
          </p:cNvGraphicFramePr>
          <p:nvPr>
            <p:extLst>
              <p:ext uri="{D42A27DB-BD31-4B8C-83A1-F6EECF244321}">
                <p14:modId xmlns:p14="http://schemas.microsoft.com/office/powerpoint/2010/main" val="3223511409"/>
              </p:ext>
            </p:extLst>
          </p:nvPr>
        </p:nvGraphicFramePr>
        <p:xfrm>
          <a:off x="40345" y="2176467"/>
          <a:ext cx="8964613" cy="3348037"/>
        </p:xfrm>
        <a:graphic>
          <a:graphicData uri="http://schemas.openxmlformats.org/presentationml/2006/ole">
            <mc:AlternateContent xmlns:mc="http://schemas.openxmlformats.org/markup-compatibility/2006">
              <mc:Choice xmlns:v="urn:schemas-microsoft-com:vml" Requires="v">
                <p:oleObj spid="_x0000_s28353996" name="Chart" r:id="rId4" imgW="5613313" imgH="2247761" progId="MSGraph.Chart.8">
                  <p:embed followColorScheme="full"/>
                </p:oleObj>
              </mc:Choice>
              <mc:Fallback>
                <p:oleObj name="Chart" r:id="rId4" imgW="5613313" imgH="2247761" progId="MSGraph.Chart.8">
                  <p:embed followColorScheme="full"/>
                  <p:pic>
                    <p:nvPicPr>
                      <p:cNvPr id="0" name=""/>
                      <p:cNvPicPr>
                        <a:picLocks noChangeAspect="1" noChangeArrowheads="1"/>
                      </p:cNvPicPr>
                      <p:nvPr/>
                    </p:nvPicPr>
                    <p:blipFill>
                      <a:blip r:embed="rId5"/>
                      <a:srcRect/>
                      <a:stretch>
                        <a:fillRect/>
                      </a:stretch>
                    </p:blipFill>
                    <p:spPr bwMode="gray">
                      <a:xfrm>
                        <a:off x="40345" y="2176467"/>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8" y="1680913"/>
            <a:ext cx="3501005" cy="1487488"/>
          </a:xfrm>
          <a:prstGeom prst="wedgeRectCallout">
            <a:avLst>
              <a:gd name="adj1" fmla="val 25165"/>
              <a:gd name="adj2" fmla="val 8104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a:solidFill>
                  <a:srgbClr val="FFFFFF"/>
                </a:solidFill>
              </a:rPr>
              <a:t>Storm Sandy in 2012 was the last mega-CAT to hit the US</a:t>
            </a: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Includes Tuscaloosa, AL, tornado</a:t>
            </a: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a:solidFill>
                  <a:schemeClr val="bg1"/>
                </a:solidFill>
              </a:rPr>
              <a:t>Includes Joplin, MO, tornado</a:t>
            </a:r>
          </a:p>
        </p:txBody>
      </p:sp>
      <p:sp>
        <p:nvSpPr>
          <p:cNvPr id="14" name="Rectangle 5"/>
          <p:cNvSpPr>
            <a:spLocks noChangeArrowheads="1"/>
          </p:cNvSpPr>
          <p:nvPr/>
        </p:nvSpPr>
        <p:spPr bwMode="blackWhite">
          <a:xfrm>
            <a:off x="1249776" y="5380449"/>
            <a:ext cx="6730174"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a:solidFill>
                  <a:srgbClr val="FFFFFF"/>
                </a:solidFill>
              </a:rPr>
              <a:t>12 of the 16 Most Expensive Events in US History Have Occurred Since 2004</a:t>
            </a:r>
          </a:p>
        </p:txBody>
      </p:sp>
      <p:sp>
        <p:nvSpPr>
          <p:cNvPr id="13" name="Rectangle 4"/>
          <p:cNvSpPr>
            <a:spLocks noChangeArrowheads="1"/>
          </p:cNvSpPr>
          <p:nvPr/>
        </p:nvSpPr>
        <p:spPr bwMode="auto">
          <a:xfrm>
            <a:off x="-104931"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rPr>
              <a:t>Sources: PCS; Insurance Information Institute inflation adjustments to 2014 dollars using the CPI.</a:t>
            </a:r>
          </a:p>
        </p:txBody>
      </p:sp>
    </p:spTree>
    <p:extLst>
      <p:ext uri="{BB962C8B-B14F-4D97-AF65-F5344CB8AC3E}">
        <p14:creationId xmlns:p14="http://schemas.microsoft.com/office/powerpoint/2010/main" val="3007914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7352"/>
            <a:ext cx="8609510" cy="795370"/>
          </a:xfrm>
        </p:spPr>
        <p:txBody>
          <a:bodyPr/>
          <a:lstStyle/>
          <a:p>
            <a:pPr lvl="0"/>
            <a:r>
              <a:rPr lang="en-US" dirty="0">
                <a:ea typeface="Arial"/>
                <a:cs typeface="Times New Roman"/>
              </a:rPr>
              <a:t>Convective Loss Events </a:t>
            </a:r>
            <a:r>
              <a:rPr lang="en-US" dirty="0"/>
              <a:t>in the US</a:t>
            </a:r>
            <a:br>
              <a:rPr lang="de-DE" dirty="0">
                <a:solidFill>
                  <a:srgbClr val="FF00FF"/>
                </a:solidFill>
              </a:rPr>
            </a:br>
            <a:r>
              <a:rPr lang="de-DE" dirty="0"/>
              <a:t>O</a:t>
            </a:r>
            <a:r>
              <a:rPr lang="en-US" dirty="0" err="1"/>
              <a:t>verall</a:t>
            </a:r>
            <a:r>
              <a:rPr lang="en-US" dirty="0"/>
              <a:t> and insured losses, 1980 – 2015</a:t>
            </a:r>
            <a:endParaRPr lang="de-DE" dirty="0">
              <a:solidFill>
                <a:srgbClr val="4D4E53"/>
              </a:solidFill>
            </a:endParaRPr>
          </a:p>
        </p:txBody>
      </p:sp>
      <p:sp>
        <p:nvSpPr>
          <p:cNvPr id="14" name="TextBox 13"/>
          <p:cNvSpPr txBox="1"/>
          <p:nvPr/>
        </p:nvSpPr>
        <p:spPr>
          <a:xfrm>
            <a:off x="8364786" y="6354660"/>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104</a:t>
            </a:fld>
            <a:endParaRPr lang="en-US" sz="1000" dirty="0">
              <a:solidFill>
                <a:schemeClr val="accent4">
                  <a:lumMod val="75000"/>
                </a:schemeClr>
              </a:solidFill>
            </a:endParaRPr>
          </a:p>
        </p:txBody>
      </p:sp>
      <p:sp>
        <p:nvSpPr>
          <p:cNvPr id="44" name="Textfeld 9"/>
          <p:cNvSpPr txBox="1"/>
          <p:nvPr/>
        </p:nvSpPr>
        <p:spPr bwMode="auto">
          <a:xfrm>
            <a:off x="205034" y="1541657"/>
            <a:ext cx="1243011" cy="338550"/>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600" b="1" dirty="0">
                <a:solidFill>
                  <a:srgbClr val="2B7299"/>
                </a:solidFill>
              </a:rPr>
              <a:t>$ Billions</a:t>
            </a:r>
          </a:p>
        </p:txBody>
      </p:sp>
      <p:sp>
        <p:nvSpPr>
          <p:cNvPr id="46" name="Text Box 34"/>
          <p:cNvSpPr txBox="1">
            <a:spLocks noChangeArrowheads="1"/>
          </p:cNvSpPr>
          <p:nvPr/>
        </p:nvSpPr>
        <p:spPr bwMode="auto">
          <a:xfrm>
            <a:off x="6474054" y="6167768"/>
            <a:ext cx="2102541" cy="553994"/>
          </a:xfrm>
          <a:prstGeom prst="rect">
            <a:avLst/>
          </a:prstGeom>
          <a:noFill/>
          <a:ln w="9525">
            <a:noFill/>
            <a:miter lim="800000"/>
            <a:headEnd/>
            <a:tailEnd/>
          </a:ln>
        </p:spPr>
        <p:txBody>
          <a:bodyPr wrap="square" lIns="91436" tIns="45718" rIns="91436" bIns="45718">
            <a:spAutoFit/>
          </a:bodyPr>
          <a:lstStyle/>
          <a:p>
            <a:pPr>
              <a:lnSpc>
                <a:spcPct val="100000"/>
              </a:lnSpc>
            </a:pPr>
            <a:r>
              <a:rPr lang="en-GB" sz="1000" b="1" dirty="0"/>
              <a:t>Analysis contains: </a:t>
            </a:r>
          </a:p>
          <a:p>
            <a:pPr>
              <a:lnSpc>
                <a:spcPct val="100000"/>
              </a:lnSpc>
            </a:pPr>
            <a:r>
              <a:rPr lang="en-GB" sz="1000" dirty="0"/>
              <a:t>severe storm, tornado, hail, flash flood and lightning</a:t>
            </a:r>
          </a:p>
        </p:txBody>
      </p:sp>
      <p:sp>
        <p:nvSpPr>
          <p:cNvPr id="15" name="Textfeld 11"/>
          <p:cNvSpPr txBox="1"/>
          <p:nvPr/>
        </p:nvSpPr>
        <p:spPr>
          <a:xfrm>
            <a:off x="148052" y="6255573"/>
            <a:ext cx="2657329" cy="230828"/>
          </a:xfrm>
          <a:prstGeom prst="rect">
            <a:avLst/>
          </a:prstGeom>
          <a:noFill/>
          <a:effectLst/>
        </p:spPr>
        <p:txBody>
          <a:bodyPr wrap="square" lIns="91436" tIns="45718" rIns="91436" bIns="45718" rtlCol="0">
            <a:spAutoFit/>
          </a:bodyPr>
          <a:lstStyle/>
          <a:p>
            <a:r>
              <a:rPr lang="de-DE" sz="900" dirty="0"/>
              <a:t>*Losses adjusted to inflation based on CPI</a:t>
            </a:r>
            <a:endParaRPr lang="en-US" sz="900" dirty="0" err="1"/>
          </a:p>
        </p:txBody>
      </p:sp>
      <p:sp>
        <p:nvSpPr>
          <p:cNvPr id="22" name="Text Box 49"/>
          <p:cNvSpPr txBox="1">
            <a:spLocks noChangeArrowheads="1"/>
          </p:cNvSpPr>
          <p:nvPr/>
        </p:nvSpPr>
        <p:spPr bwMode="auto">
          <a:xfrm>
            <a:off x="205030" y="6539322"/>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accent4">
                    <a:lumMod val="75000"/>
                  </a:schemeClr>
                </a:solidFill>
              </a:rPr>
              <a:t>Source: Geo Risks Research, NatCatSERVICE</a:t>
            </a:r>
            <a:endParaRPr lang="en-US" sz="800" dirty="0">
              <a:solidFill>
                <a:schemeClr val="accent4">
                  <a:lumMod val="75000"/>
                </a:schemeClr>
              </a:solidFill>
            </a:endParaRPr>
          </a:p>
        </p:txBody>
      </p:sp>
      <p:grpSp>
        <p:nvGrpSpPr>
          <p:cNvPr id="23" name="Gruppieren 18"/>
          <p:cNvGrpSpPr>
            <a:grpSpLocks/>
          </p:cNvGrpSpPr>
          <p:nvPr/>
        </p:nvGrpSpPr>
        <p:grpSpPr bwMode="auto">
          <a:xfrm>
            <a:off x="6757999" y="1180127"/>
            <a:ext cx="1394267" cy="920325"/>
            <a:chOff x="1766028" y="5053062"/>
            <a:chExt cx="1011375" cy="923407"/>
          </a:xfrm>
        </p:grpSpPr>
        <p:sp>
          <p:nvSpPr>
            <p:cNvPr id="24" name="Textfeld 25"/>
            <p:cNvSpPr txBox="1">
              <a:spLocks noChangeArrowheads="1"/>
            </p:cNvSpPr>
            <p:nvPr/>
          </p:nvSpPr>
          <p:spPr bwMode="auto">
            <a:xfrm>
              <a:off x="1867866" y="5053062"/>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2015 values)*  </a:t>
              </a:r>
            </a:p>
          </p:txBody>
        </p:sp>
        <p:sp>
          <p:nvSpPr>
            <p:cNvPr id="25"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2015 values)*  </a:t>
              </a:r>
            </a:p>
          </p:txBody>
        </p:sp>
        <p:sp>
          <p:nvSpPr>
            <p:cNvPr id="26" name="Rechteck 30"/>
            <p:cNvSpPr>
              <a:spLocks noChangeArrowheads="1"/>
            </p:cNvSpPr>
            <p:nvPr/>
          </p:nvSpPr>
          <p:spPr bwMode="auto">
            <a:xfrm>
              <a:off x="1766234" y="5121258"/>
              <a:ext cx="134883" cy="370569"/>
            </a:xfrm>
            <a:prstGeom prst="rect">
              <a:avLst/>
            </a:prstGeom>
            <a:solidFill>
              <a:srgbClr val="92D050"/>
            </a:solidFill>
            <a:ln w="9525" algn="ctr">
              <a:solidFill>
                <a:srgbClr val="4D4E53"/>
              </a:solidFill>
              <a:round/>
              <a:headEnd/>
              <a:tailEnd/>
            </a:ln>
          </p:spPr>
          <p:txBody>
            <a:bodyPr wrap="none">
              <a:spAutoFit/>
            </a:bodyPr>
            <a:lstStyle/>
            <a:p>
              <a:pPr marL="266687" indent="-265100"/>
              <a:endParaRPr lang="de-DE" dirty="0"/>
            </a:p>
          </p:txBody>
        </p:sp>
        <p:sp>
          <p:nvSpPr>
            <p:cNvPr id="27" name="Rechteck 31"/>
            <p:cNvSpPr>
              <a:spLocks noChangeArrowheads="1"/>
            </p:cNvSpPr>
            <p:nvPr/>
          </p:nvSpPr>
          <p:spPr bwMode="auto">
            <a:xfrm>
              <a:off x="1766028" y="5605900"/>
              <a:ext cx="92860" cy="370569"/>
            </a:xfrm>
            <a:prstGeom prst="rect">
              <a:avLst/>
            </a:prstGeom>
            <a:solidFill>
              <a:srgbClr val="002060"/>
            </a:solidFill>
            <a:ln w="9525" algn="ctr">
              <a:solidFill>
                <a:srgbClr val="4D4E53"/>
              </a:solidFill>
              <a:round/>
              <a:headEnd/>
              <a:tailEnd/>
            </a:ln>
          </p:spPr>
          <p:txBody>
            <a:bodyPr>
              <a:spAutoFit/>
            </a:bodyPr>
            <a:lstStyle/>
            <a:p>
              <a:pPr marL="266687" indent="-265100"/>
              <a:endParaRPr lang="de-DE" dirty="0"/>
            </a:p>
          </p:txBody>
        </p:sp>
      </p:grpSp>
      <p:sp>
        <p:nvSpPr>
          <p:cNvPr id="16" name="AutoShape 13"/>
          <p:cNvSpPr>
            <a:spLocks noChangeArrowheads="1"/>
          </p:cNvSpPr>
          <p:nvPr/>
        </p:nvSpPr>
        <p:spPr bwMode="blackWhite">
          <a:xfrm>
            <a:off x="2283967" y="1797978"/>
            <a:ext cx="3691878" cy="1712175"/>
          </a:xfrm>
          <a:prstGeom prst="wedgeRectCallout">
            <a:avLst>
              <a:gd name="adj1" fmla="val 90340"/>
              <a:gd name="adj2" fmla="val 627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The period from 2008-2015 has been the most expensive on record for insured losses from “Convective Events” (severe thunderstorms, tornado, hail, lightning and flash flood)</a:t>
            </a:r>
          </a:p>
        </p:txBody>
      </p:sp>
      <p:pic>
        <p:nvPicPr>
          <p:cNvPr id="17" name="Grafik 1"/>
          <p:cNvPicPr>
            <a:picLocks noChangeAspect="1"/>
          </p:cNvPicPr>
          <p:nvPr/>
        </p:nvPicPr>
        <p:blipFill>
          <a:blip r:embed="rId4"/>
          <a:stretch>
            <a:fillRect/>
          </a:stretch>
        </p:blipFill>
        <p:spPr>
          <a:xfrm>
            <a:off x="320604" y="1956804"/>
            <a:ext cx="8436954" cy="4139947"/>
          </a:xfrm>
          <a:prstGeom prst="rect">
            <a:avLst/>
          </a:prstGeom>
        </p:spPr>
      </p:pic>
    </p:spTree>
    <p:custDataLst>
      <p:tags r:id="rId1"/>
    </p:custDataLst>
    <p:extLst>
      <p:ext uri="{BB962C8B-B14F-4D97-AF65-F5344CB8AC3E}">
        <p14:creationId xmlns:p14="http://schemas.microsoft.com/office/powerpoint/2010/main" val="281843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9339"/>
            <a:ext cx="8609510" cy="795370"/>
          </a:xfrm>
        </p:spPr>
        <p:txBody>
          <a:bodyPr/>
          <a:lstStyle/>
          <a:p>
            <a:pPr lvl="0"/>
            <a:r>
              <a:rPr lang="de-DE" dirty="0">
                <a:solidFill>
                  <a:srgbClr val="2B7299"/>
                </a:solidFill>
              </a:rPr>
              <a:t>Winter Storm Losses in the US</a:t>
            </a:r>
            <a:br>
              <a:rPr lang="de-DE" dirty="0">
                <a:solidFill>
                  <a:srgbClr val="2B7299"/>
                </a:solidFill>
              </a:rPr>
            </a:br>
            <a:r>
              <a:rPr lang="de-DE" dirty="0">
                <a:solidFill>
                  <a:srgbClr val="2B7299"/>
                </a:solidFill>
              </a:rPr>
              <a:t>1980 – 2015 (</a:t>
            </a:r>
            <a:r>
              <a:rPr lang="de-DE" sz="2000" dirty="0">
                <a:solidFill>
                  <a:srgbClr val="2B7299"/>
                </a:solidFill>
              </a:rPr>
              <a:t>Overall and Insured Losses)* </a:t>
            </a:r>
          </a:p>
        </p:txBody>
      </p:sp>
      <p:sp>
        <p:nvSpPr>
          <p:cNvPr id="17" name="TextBox 16"/>
          <p:cNvSpPr txBox="1"/>
          <p:nvPr/>
        </p:nvSpPr>
        <p:spPr>
          <a:xfrm>
            <a:off x="8368823" y="6340320"/>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105</a:t>
            </a:fld>
            <a:endParaRPr lang="en-US" sz="1000" dirty="0">
              <a:solidFill>
                <a:schemeClr val="accent4">
                  <a:lumMod val="75000"/>
                </a:schemeClr>
              </a:solidFill>
            </a:endParaRPr>
          </a:p>
        </p:txBody>
      </p:sp>
      <p:grpSp>
        <p:nvGrpSpPr>
          <p:cNvPr id="2" name="Gruppieren 18"/>
          <p:cNvGrpSpPr>
            <a:grpSpLocks/>
          </p:cNvGrpSpPr>
          <p:nvPr/>
        </p:nvGrpSpPr>
        <p:grpSpPr bwMode="auto">
          <a:xfrm>
            <a:off x="7660361" y="4469250"/>
            <a:ext cx="1440101" cy="966050"/>
            <a:chOff x="1766029" y="5007184"/>
            <a:chExt cx="1044622" cy="969285"/>
          </a:xfrm>
        </p:grpSpPr>
        <p:sp>
          <p:nvSpPr>
            <p:cNvPr id="42" name="Textfeld 25"/>
            <p:cNvSpPr txBox="1">
              <a:spLocks noChangeArrowheads="1"/>
            </p:cNvSpPr>
            <p:nvPr/>
          </p:nvSpPr>
          <p:spPr bwMode="auto">
            <a:xfrm>
              <a:off x="1901118" y="5007184"/>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2015 values)*  </a:t>
              </a:r>
            </a:p>
          </p:txBody>
        </p:sp>
        <p:sp>
          <p:nvSpPr>
            <p:cNvPr id="43"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2015 values)*  </a:t>
              </a:r>
            </a:p>
          </p:txBody>
        </p:sp>
        <p:sp>
          <p:nvSpPr>
            <p:cNvPr id="44" name="Rechteck 30"/>
            <p:cNvSpPr>
              <a:spLocks noChangeArrowheads="1"/>
            </p:cNvSpPr>
            <p:nvPr/>
          </p:nvSpPr>
          <p:spPr bwMode="auto">
            <a:xfrm>
              <a:off x="1766235" y="5121258"/>
              <a:ext cx="101635" cy="370569"/>
            </a:xfrm>
            <a:prstGeom prst="rect">
              <a:avLst/>
            </a:prstGeom>
            <a:solidFill>
              <a:srgbClr val="92D050"/>
            </a:solidFill>
            <a:ln w="9525" algn="ctr">
              <a:solidFill>
                <a:srgbClr val="4D4E53"/>
              </a:solidFill>
              <a:round/>
              <a:headEnd/>
              <a:tailEnd/>
            </a:ln>
          </p:spPr>
          <p:txBody>
            <a:bodyPr wrap="square">
              <a:spAutoFit/>
            </a:bodyPr>
            <a:lstStyle/>
            <a:p>
              <a:pPr marL="266687" indent="-265100"/>
              <a:endParaRPr lang="de-DE" dirty="0"/>
            </a:p>
          </p:txBody>
        </p:sp>
        <p:sp>
          <p:nvSpPr>
            <p:cNvPr id="45" name="Rechteck 31"/>
            <p:cNvSpPr>
              <a:spLocks noChangeArrowheads="1"/>
            </p:cNvSpPr>
            <p:nvPr/>
          </p:nvSpPr>
          <p:spPr bwMode="auto">
            <a:xfrm>
              <a:off x="1766029" y="5605900"/>
              <a:ext cx="92860" cy="370569"/>
            </a:xfrm>
            <a:prstGeom prst="rect">
              <a:avLst/>
            </a:prstGeom>
            <a:solidFill>
              <a:srgbClr val="002060"/>
            </a:solidFill>
            <a:ln w="9525" algn="ctr">
              <a:solidFill>
                <a:schemeClr val="tx1"/>
              </a:solidFill>
              <a:round/>
              <a:headEnd/>
              <a:tailEnd/>
            </a:ln>
          </p:spPr>
          <p:txBody>
            <a:bodyPr>
              <a:spAutoFit/>
            </a:bodyPr>
            <a:lstStyle/>
            <a:p>
              <a:pPr marL="266687" indent="-265100"/>
              <a:endParaRPr lang="de-DE" dirty="0"/>
            </a:p>
          </p:txBody>
        </p:sp>
      </p:grpSp>
      <p:sp>
        <p:nvSpPr>
          <p:cNvPr id="47" name="Textfeld 11"/>
          <p:cNvSpPr txBox="1"/>
          <p:nvPr/>
        </p:nvSpPr>
        <p:spPr>
          <a:xfrm>
            <a:off x="7150988" y="6336892"/>
            <a:ext cx="1560739" cy="369328"/>
          </a:xfrm>
          <a:prstGeom prst="rect">
            <a:avLst/>
          </a:prstGeom>
          <a:noFill/>
          <a:effectLst/>
        </p:spPr>
        <p:txBody>
          <a:bodyPr wrap="square" lIns="91436" tIns="45718" rIns="91436" bIns="45718" rtlCol="0">
            <a:spAutoFit/>
          </a:bodyPr>
          <a:lstStyle/>
          <a:p>
            <a:r>
              <a:rPr lang="de-DE" sz="900" dirty="0"/>
              <a:t>*Losses adjusted to inflation based on CPI.</a:t>
            </a:r>
            <a:endParaRPr lang="en-US" sz="900" dirty="0" err="1"/>
          </a:p>
        </p:txBody>
      </p:sp>
      <p:sp>
        <p:nvSpPr>
          <p:cNvPr id="16" name="Text Box 49"/>
          <p:cNvSpPr txBox="1">
            <a:spLocks noChangeArrowheads="1"/>
          </p:cNvSpPr>
          <p:nvPr/>
        </p:nvSpPr>
        <p:spPr bwMode="auto">
          <a:xfrm>
            <a:off x="148048" y="6463429"/>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rPr>
              <a:t>Source: Property Claim Services, MR </a:t>
            </a:r>
            <a:r>
              <a:rPr lang="en-US" sz="900" dirty="0" err="1">
                <a:solidFill>
                  <a:schemeClr val="accent4">
                    <a:lumMod val="75000"/>
                  </a:schemeClr>
                </a:solidFill>
              </a:rPr>
              <a:t>NatCatSERVICE</a:t>
            </a:r>
            <a:r>
              <a:rPr lang="en-US" sz="900" dirty="0">
                <a:solidFill>
                  <a:schemeClr val="accent4">
                    <a:lumMod val="75000"/>
                  </a:schemeClr>
                </a:solidFill>
              </a:rPr>
              <a:t>.</a:t>
            </a:r>
          </a:p>
        </p:txBody>
      </p:sp>
      <p:sp>
        <p:nvSpPr>
          <p:cNvPr id="15" name="Textfeld 9"/>
          <p:cNvSpPr txBox="1"/>
          <p:nvPr/>
        </p:nvSpPr>
        <p:spPr bwMode="auto">
          <a:xfrm>
            <a:off x="148052" y="1891412"/>
            <a:ext cx="985547"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a:solidFill>
                  <a:srgbClr val="2B7299"/>
                </a:solidFill>
              </a:rPr>
              <a:t>$ Billions</a:t>
            </a:r>
          </a:p>
        </p:txBody>
      </p:sp>
      <p:sp>
        <p:nvSpPr>
          <p:cNvPr id="18" name="AutoShape 7"/>
          <p:cNvSpPr>
            <a:spLocks noChangeArrowheads="1"/>
          </p:cNvSpPr>
          <p:nvPr/>
        </p:nvSpPr>
        <p:spPr bwMode="blackWhite">
          <a:xfrm>
            <a:off x="6134977" y="2563720"/>
            <a:ext cx="2576746" cy="835006"/>
          </a:xfrm>
          <a:prstGeom prst="wedgeRectCallout">
            <a:avLst>
              <a:gd name="adj1" fmla="val -10229"/>
              <a:gd name="adj2" fmla="val 1432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latin typeface="Arial" pitchFamily="34" charset="0"/>
                <a:cs typeface="Arial" pitchFamily="34" charset="0"/>
              </a:rPr>
              <a:t>Winter storm losses have been increasing rapidly in recent years</a:t>
            </a:r>
          </a:p>
        </p:txBody>
      </p:sp>
      <p:pic>
        <p:nvPicPr>
          <p:cNvPr id="19" name="Grafik 2"/>
          <p:cNvPicPr>
            <a:picLocks noChangeAspect="1"/>
          </p:cNvPicPr>
          <p:nvPr/>
        </p:nvPicPr>
        <p:blipFill>
          <a:blip r:embed="rId4"/>
          <a:stretch>
            <a:fillRect/>
          </a:stretch>
        </p:blipFill>
        <p:spPr>
          <a:xfrm>
            <a:off x="148048" y="2375388"/>
            <a:ext cx="7463418" cy="3738724"/>
          </a:xfrm>
          <a:prstGeom prst="rect">
            <a:avLst/>
          </a:prstGeom>
        </p:spPr>
      </p:pic>
      <p:sp>
        <p:nvSpPr>
          <p:cNvPr id="21" name="Textfeld 13"/>
          <p:cNvSpPr txBox="1">
            <a:spLocks noChangeArrowheads="1"/>
          </p:cNvSpPr>
          <p:nvPr/>
        </p:nvSpPr>
        <p:spPr bwMode="auto">
          <a:xfrm>
            <a:off x="7692467" y="5546860"/>
            <a:ext cx="1518699" cy="707886"/>
          </a:xfrm>
          <a:prstGeom prst="rect">
            <a:avLst/>
          </a:prstGeom>
          <a:noFill/>
          <a:ln w="9525">
            <a:noFill/>
            <a:miter lim="800000"/>
            <a:headEnd/>
            <a:tailEnd/>
          </a:ln>
        </p:spPr>
        <p:txBody>
          <a:bodyPr wrap="square">
            <a:spAutoFit/>
          </a:bodyPr>
          <a:lstStyle/>
          <a:p>
            <a:r>
              <a:rPr lang="de-DE" sz="1000" b="1" dirty="0"/>
              <a:t>*Winter </a:t>
            </a:r>
            <a:r>
              <a:rPr lang="de-DE" sz="1000" b="1" dirty="0" err="1"/>
              <a:t>storms</a:t>
            </a:r>
            <a:r>
              <a:rPr lang="de-DE" sz="1000" b="1" dirty="0"/>
              <a:t> </a:t>
            </a:r>
            <a:r>
              <a:rPr lang="de-DE" sz="1000" b="1" dirty="0" err="1"/>
              <a:t>include</a:t>
            </a:r>
            <a:r>
              <a:rPr lang="de-DE" sz="1000" b="1" dirty="0"/>
              <a:t> also winter </a:t>
            </a:r>
            <a:r>
              <a:rPr lang="de-DE" sz="1000" b="1" dirty="0" err="1"/>
              <a:t>damages</a:t>
            </a:r>
            <a:r>
              <a:rPr lang="de-DE" sz="1000" b="1" dirty="0"/>
              <a:t>, </a:t>
            </a:r>
            <a:r>
              <a:rPr lang="de-DE" sz="1000" b="1" dirty="0" err="1"/>
              <a:t>blizzards</a:t>
            </a:r>
            <a:r>
              <a:rPr lang="de-DE" sz="1000" b="1" dirty="0"/>
              <a:t> </a:t>
            </a:r>
            <a:r>
              <a:rPr lang="de-DE" sz="1000" b="1" dirty="0" err="1"/>
              <a:t>and</a:t>
            </a:r>
            <a:r>
              <a:rPr lang="de-DE" sz="1000" b="1" dirty="0"/>
              <a:t> </a:t>
            </a:r>
            <a:r>
              <a:rPr lang="de-DE" sz="1000" b="1" dirty="0" err="1"/>
              <a:t>cold</a:t>
            </a:r>
            <a:r>
              <a:rPr lang="de-DE" sz="1000" b="1" dirty="0"/>
              <a:t> </a:t>
            </a:r>
            <a:r>
              <a:rPr lang="de-DE" sz="1000" b="1" dirty="0" err="1"/>
              <a:t>waves</a:t>
            </a:r>
            <a:endParaRPr lang="de-DE" sz="1000" b="1" dirty="0"/>
          </a:p>
        </p:txBody>
      </p:sp>
    </p:spTree>
    <p:custDataLst>
      <p:tags r:id="rId1"/>
    </p:custDataLst>
    <p:extLst>
      <p:ext uri="{BB962C8B-B14F-4D97-AF65-F5344CB8AC3E}">
        <p14:creationId xmlns:p14="http://schemas.microsoft.com/office/powerpoint/2010/main" val="34374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a:latin typeface="Arial" panose="020B0604020202020204" pitchFamily="34" charset="0"/>
              </a:rPr>
              <a:t>Regional Property Catastrophe ROL Index: 1990 – 2016</a:t>
            </a:r>
          </a:p>
        </p:txBody>
      </p:sp>
      <p:sp>
        <p:nvSpPr>
          <p:cNvPr id="4" name="Date Placeholder 3"/>
          <p:cNvSpPr>
            <a:spLocks noGrp="1"/>
          </p:cNvSpPr>
          <p:nvPr>
            <p:ph type="dt" sz="quarter" idx="10"/>
          </p:nvPr>
        </p:nvSpPr>
        <p:spPr/>
        <p:txBody>
          <a:bodyPr/>
          <a:lstStyle/>
          <a:p>
            <a:pPr>
              <a:defRPr/>
            </a:pPr>
            <a:r>
              <a:rPr lang="en-US" dirty="0">
                <a:solidFill>
                  <a:srgbClr val="FFFFFF"/>
                </a:solidFill>
              </a:rPr>
              <a:t>12/01/09 - 9pm</a:t>
            </a:r>
          </a:p>
        </p:txBody>
      </p:sp>
      <p:sp>
        <p:nvSpPr>
          <p:cNvPr id="5" name="Footer Placeholder 4"/>
          <p:cNvSpPr>
            <a:spLocks noGrp="1"/>
          </p:cNvSpPr>
          <p:nvPr>
            <p:ph type="ftr" sz="quarter" idx="11"/>
          </p:nvPr>
        </p:nvSpPr>
        <p:spPr/>
        <p:txBody>
          <a:bodyPr/>
          <a:lstStyle/>
          <a:p>
            <a:pPr>
              <a:defRPr/>
            </a:pPr>
            <a:r>
              <a:rPr lang="en-US" dirty="0">
                <a:solidFill>
                  <a:srgbClr val="FFFFFF"/>
                </a:solidFill>
              </a:rPr>
              <a:t>eSlide – P6466 – The Financial Crisis and the Future of the P/C</a:t>
            </a: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106</a:t>
            </a:fld>
            <a:endParaRPr lang="en-US" dirty="0">
              <a:solidFill>
                <a:srgbClr val="000000"/>
              </a:solidFill>
            </a:endParaRPr>
          </a:p>
        </p:txBody>
      </p:sp>
      <p:sp>
        <p:nvSpPr>
          <p:cNvPr id="10" name="Rectangle 6"/>
          <p:cNvSpPr>
            <a:spLocks noChangeArrowheads="1"/>
          </p:cNvSpPr>
          <p:nvPr/>
        </p:nvSpPr>
        <p:spPr bwMode="blackWhite">
          <a:xfrm>
            <a:off x="415925" y="5656489"/>
            <a:ext cx="8312150" cy="7254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a:solidFill>
                  <a:srgbClr val="FFFFFF"/>
                </a:solidFill>
              </a:rPr>
              <a:t>Record traditional capacity, alternative capital and low CAT activity have pressured reinsurance prices; ROEs are down only very modestly</a:t>
            </a:r>
          </a:p>
        </p:txBody>
      </p:sp>
      <p:sp>
        <p:nvSpPr>
          <p:cNvPr id="11272" name="Rectangle 4"/>
          <p:cNvSpPr>
            <a:spLocks noChangeArrowheads="1"/>
          </p:cNvSpPr>
          <p:nvPr/>
        </p:nvSpPr>
        <p:spPr bwMode="auto">
          <a:xfrm>
            <a:off x="0" y="6480855"/>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a:solidFill>
                  <a:srgbClr val="000000"/>
                </a:solidFill>
              </a:rPr>
              <a:t>Source: Guy Carpenter; Insurance Information Institute.</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8125" b="10837"/>
          <a:stretch/>
        </p:blipFill>
        <p:spPr>
          <a:xfrm>
            <a:off x="85725" y="1126899"/>
            <a:ext cx="8209189" cy="4434114"/>
          </a:xfrm>
          <a:prstGeom prst="rect">
            <a:avLst/>
          </a:prstGeom>
        </p:spPr>
      </p:pic>
    </p:spTree>
    <p:extLst>
      <p:ext uri="{BB962C8B-B14F-4D97-AF65-F5344CB8AC3E}">
        <p14:creationId xmlns:p14="http://schemas.microsoft.com/office/powerpoint/2010/main" val="3281732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1"/>
          <p:cNvSpPr>
            <a:spLocks noGrp="1"/>
          </p:cNvSpPr>
          <p:nvPr>
            <p:ph type="title"/>
          </p:nvPr>
        </p:nvSpPr>
        <p:spPr>
          <a:xfrm>
            <a:off x="88899" y="0"/>
            <a:ext cx="8588375" cy="1069975"/>
          </a:xfrm>
        </p:spPr>
        <p:txBody>
          <a:bodyPr/>
          <a:lstStyle/>
          <a:p>
            <a:r>
              <a:rPr lang="en-US" altLang="en-US" dirty="0">
                <a:latin typeface="Arial "/>
              </a:rPr>
              <a:t>Alternative Capital as a Percentage of Traditional Global Reinsurance Capital</a:t>
            </a:r>
          </a:p>
        </p:txBody>
      </p:sp>
      <p:sp>
        <p:nvSpPr>
          <p:cNvPr id="8195"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a:solidFill>
                  <a:srgbClr val="000000"/>
                </a:solidFill>
              </a:rPr>
              <a:t>Source: Aon Benfield Analytics; Insurance Information Institute.</a:t>
            </a:r>
          </a:p>
        </p:txBody>
      </p:sp>
      <p:graphicFrame>
        <p:nvGraphicFramePr>
          <p:cNvPr id="2" name="Object 3"/>
          <p:cNvGraphicFramePr>
            <a:graphicFrameLocks noChangeAspect="1"/>
          </p:cNvGraphicFramePr>
          <p:nvPr>
            <p:extLst/>
          </p:nvPr>
        </p:nvGraphicFramePr>
        <p:xfrm>
          <a:off x="377825" y="1257300"/>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a:solidFill>
                  <a:srgbClr val="FFFFFF"/>
                </a:solidFill>
              </a:rPr>
              <a:t>Alternative Capital’s Share of Global Reinsurance Capital Has More Than Doubled Since 2010.</a:t>
            </a:r>
          </a:p>
        </p:txBody>
      </p:sp>
    </p:spTree>
    <p:extLst>
      <p:ext uri="{BB962C8B-B14F-4D97-AF65-F5344CB8AC3E}">
        <p14:creationId xmlns:p14="http://schemas.microsoft.com/office/powerpoint/2010/main" val="27689840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82"/>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82" y="6656395"/>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108</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81"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31" y="2125665"/>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a:solidFill>
                  <a:schemeClr val="bg1"/>
                </a:solidFill>
              </a:rPr>
              <a:t>INDUSTRY DISRUPTORS</a:t>
            </a:r>
          </a:p>
        </p:txBody>
      </p:sp>
      <p:sp>
        <p:nvSpPr>
          <p:cNvPr id="2152456" name="Rectangle 8"/>
          <p:cNvSpPr>
            <a:spLocks noChangeArrowheads="1"/>
          </p:cNvSpPr>
          <p:nvPr/>
        </p:nvSpPr>
        <p:spPr bwMode="auto">
          <a:xfrm>
            <a:off x="1301550" y="3629796"/>
            <a:ext cx="6784259" cy="2462213"/>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chemeClr val="accent2"/>
              </a:buClr>
            </a:pPr>
            <a:r>
              <a:rPr lang="en-US" sz="4000" b="1" dirty="0">
                <a:solidFill>
                  <a:srgbClr val="225A7A"/>
                </a:solidFill>
              </a:rPr>
              <a:t>Technology, Society and the Economy Are All Changing at a Rapid Pace</a:t>
            </a:r>
          </a:p>
          <a:p>
            <a:pPr marL="292093" indent="-292093" algn="ctr" eaLnBrk="0" hangingPunct="0">
              <a:lnSpc>
                <a:spcPct val="90000"/>
              </a:lnSpc>
              <a:spcBef>
                <a:spcPct val="25000"/>
              </a:spcBef>
              <a:buClr>
                <a:schemeClr val="accent2"/>
              </a:buClr>
            </a:pPr>
            <a:r>
              <a:rPr lang="en-US" sz="4000" b="1" i="1" dirty="0">
                <a:solidFill>
                  <a:srgbClr val="FF0000"/>
                </a:solidFill>
              </a:rPr>
              <a:t>Thoughts on the Future</a:t>
            </a: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108</a:t>
            </a:fld>
            <a:endParaRPr lang="en-US"/>
          </a:p>
        </p:txBody>
      </p:sp>
    </p:spTree>
    <p:extLst>
      <p:ext uri="{BB962C8B-B14F-4D97-AF65-F5344CB8AC3E}">
        <p14:creationId xmlns:p14="http://schemas.microsoft.com/office/powerpoint/2010/main" val="275622282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a:t>12/01/09 - 9pm</a:t>
            </a:r>
          </a:p>
        </p:txBody>
      </p:sp>
      <p:sp>
        <p:nvSpPr>
          <p:cNvPr id="82947" name="Rectangle 106"/>
          <p:cNvSpPr>
            <a:spLocks noGrp="1" noChangeArrowheads="1"/>
          </p:cNvSpPr>
          <p:nvPr>
            <p:ph type="ftr" sz="quarter" idx="11"/>
          </p:nvPr>
        </p:nvSpPr>
        <p:spPr/>
        <p:txBody>
          <a:bodyPr/>
          <a:lstStyle/>
          <a:p>
            <a:pPr>
              <a:defRPr/>
            </a:pPr>
            <a:r>
              <a:rPr lang="en-US" dirty="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109</a:t>
            </a:fld>
            <a:endParaRPr lang="en-US" dirty="0"/>
          </a:p>
        </p:txBody>
      </p:sp>
      <p:sp>
        <p:nvSpPr>
          <p:cNvPr id="82949" name="Rectangle 2"/>
          <p:cNvSpPr>
            <a:spLocks noGrp="1" noChangeArrowheads="1"/>
          </p:cNvSpPr>
          <p:nvPr>
            <p:ph type="title"/>
          </p:nvPr>
        </p:nvSpPr>
        <p:spPr>
          <a:xfrm>
            <a:off x="85728" y="81731"/>
            <a:ext cx="8156575" cy="860425"/>
          </a:xfrm>
        </p:spPr>
        <p:txBody>
          <a:bodyPr/>
          <a:lstStyle/>
          <a:p>
            <a:r>
              <a:rPr lang="en-US" sz="2700" dirty="0"/>
              <a:t>Media is Obsessed with Driverless Vehicles: Often Predicting the Demise of Auto Insurance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7" y="1219106"/>
            <a:ext cx="4560095" cy="5104773"/>
          </a:xfrm>
          <a:prstGeom prst="rect">
            <a:avLst/>
          </a:prstGeom>
        </p:spPr>
      </p:pic>
      <p:sp>
        <p:nvSpPr>
          <p:cNvPr id="7" name="AutoShape 14"/>
          <p:cNvSpPr>
            <a:spLocks noChangeArrowheads="1"/>
          </p:cNvSpPr>
          <p:nvPr/>
        </p:nvSpPr>
        <p:spPr bwMode="blackWhite">
          <a:xfrm>
            <a:off x="5469067" y="1219106"/>
            <a:ext cx="3132008" cy="1278593"/>
          </a:xfrm>
          <a:prstGeom prst="wedgeRectCallout">
            <a:avLst>
              <a:gd name="adj1" fmla="val -86566"/>
              <a:gd name="adj2" fmla="val 4507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
              </a:rPr>
              <a:t>By 2035, it is estimated that 25% of new vehicle sales could be fully autonomous models</a:t>
            </a:r>
          </a:p>
        </p:txBody>
      </p:sp>
      <p:sp>
        <p:nvSpPr>
          <p:cNvPr id="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Boston Consulting Group.</a:t>
            </a:r>
          </a:p>
        </p:txBody>
      </p:sp>
      <p:sp>
        <p:nvSpPr>
          <p:cNvPr id="9" name="Rectangle 3"/>
          <p:cNvSpPr txBox="1">
            <a:spLocks noChangeArrowheads="1"/>
          </p:cNvSpPr>
          <p:nvPr/>
        </p:nvSpPr>
        <p:spPr bwMode="auto">
          <a:xfrm>
            <a:off x="5241705" y="2681849"/>
            <a:ext cx="3807049" cy="3684719"/>
          </a:xfrm>
          <a:prstGeom prst="rect">
            <a:avLst/>
          </a:prstGeom>
          <a:noFill/>
          <a:ln w="57150" algn="ctr">
            <a:solidFill>
              <a:srgbClr val="C00000"/>
            </a:solid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gn="ctr">
              <a:lnSpc>
                <a:spcPts val="2400"/>
              </a:lnSpc>
              <a:spcBef>
                <a:spcPct val="50000"/>
              </a:spcBef>
              <a:buNone/>
            </a:pPr>
            <a:r>
              <a:rPr lang="en-US" sz="2100" b="1" u="sng" kern="0" dirty="0"/>
              <a:t>Questions</a:t>
            </a:r>
          </a:p>
          <a:p>
            <a:pPr>
              <a:lnSpc>
                <a:spcPts val="2400"/>
              </a:lnSpc>
              <a:spcBef>
                <a:spcPct val="50000"/>
              </a:spcBef>
            </a:pPr>
            <a:r>
              <a:rPr lang="en-US" sz="2100" b="1" kern="0" dirty="0"/>
              <a:t>Are auto insurers monitoring these trends?</a:t>
            </a:r>
          </a:p>
          <a:p>
            <a:pPr>
              <a:lnSpc>
                <a:spcPts val="2400"/>
              </a:lnSpc>
              <a:spcBef>
                <a:spcPct val="50000"/>
              </a:spcBef>
            </a:pPr>
            <a:r>
              <a:rPr lang="en-US" sz="2100" b="1" kern="0" dirty="0"/>
              <a:t>How are they reacting?</a:t>
            </a:r>
          </a:p>
          <a:p>
            <a:pPr>
              <a:lnSpc>
                <a:spcPts val="2400"/>
              </a:lnSpc>
              <a:spcBef>
                <a:spcPct val="50000"/>
              </a:spcBef>
            </a:pPr>
            <a:r>
              <a:rPr lang="en-US" sz="2100" b="1" kern="0" dirty="0"/>
              <a:t>Will Google take over the industry? </a:t>
            </a:r>
          </a:p>
          <a:p>
            <a:pPr>
              <a:lnSpc>
                <a:spcPts val="2400"/>
              </a:lnSpc>
              <a:spcBef>
                <a:spcPct val="50000"/>
              </a:spcBef>
            </a:pPr>
            <a:r>
              <a:rPr lang="en-US" sz="2100" b="1" kern="0" dirty="0"/>
              <a:t>Will the number of auto insurers shrink?</a:t>
            </a:r>
          </a:p>
          <a:p>
            <a:pPr>
              <a:lnSpc>
                <a:spcPts val="2400"/>
              </a:lnSpc>
              <a:spcBef>
                <a:spcPct val="50000"/>
              </a:spcBef>
            </a:pPr>
            <a:r>
              <a:rPr lang="en-US" sz="2100" b="1" kern="0" dirty="0"/>
              <a:t>How will liability shift?</a:t>
            </a:r>
          </a:p>
        </p:txBody>
      </p:sp>
      <p:pic>
        <p:nvPicPr>
          <p:cNvPr id="10" name="Picture 9"/>
          <p:cNvPicPr>
            <a:picLocks noChangeAspect="1"/>
          </p:cNvPicPr>
          <p:nvPr/>
        </p:nvPicPr>
        <p:blipFill>
          <a:blip r:embed="rId4"/>
          <a:stretch>
            <a:fillRect/>
          </a:stretch>
        </p:blipFill>
        <p:spPr>
          <a:xfrm>
            <a:off x="144931" y="3136123"/>
            <a:ext cx="5101295" cy="2776162"/>
          </a:xfrm>
          <a:prstGeom prst="rect">
            <a:avLst/>
          </a:prstGeom>
          <a:ln>
            <a:solidFill>
              <a:schemeClr val="tx1"/>
            </a:solidFill>
          </a:ln>
          <a:scene3d>
            <a:camera prst="perspectiveContrastingRightFacing"/>
            <a:lightRig rig="threePt" dir="t"/>
          </a:scene3d>
        </p:spPr>
      </p:pic>
    </p:spTree>
    <p:extLst>
      <p:ext uri="{BB962C8B-B14F-4D97-AF65-F5344CB8AC3E}">
        <p14:creationId xmlns:p14="http://schemas.microsoft.com/office/powerpoint/2010/main" val="4104873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8632098" name="Chart" r:id="rId4" imgW="8600977" imgH="4162598" progId="MSGraph.Chart.8">
                  <p:embed followColorScheme="full"/>
                </p:oleObj>
              </mc:Choice>
              <mc:Fallback>
                <p:oleObj name="Chart" r:id="rId4" imgW="8600977" imgH="4162598" progId="MSGraph.Chart.8">
                  <p:embed followColorScheme="full"/>
                  <p:pic>
                    <p:nvPicPr>
                      <p:cNvPr id="6380546" name="Object 2"/>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a:t>US Policyholder Surplus:</a:t>
            </a:r>
            <a:br>
              <a:rPr lang="en-US" dirty="0"/>
            </a:br>
            <a:r>
              <a:rPr lang="en-US" dirty="0"/>
              <a:t>1975–2016*</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6/3016.</a:t>
            </a:r>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843682"/>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$0.76:$1 as of</a:t>
            </a:r>
            <a:br>
              <a:rPr lang="en-US" b="1" dirty="0">
                <a:solidFill>
                  <a:srgbClr val="FFFFFF"/>
                </a:solidFill>
              </a:rPr>
            </a:br>
            <a:r>
              <a:rPr lang="en-US" b="1" dirty="0">
                <a:solidFill>
                  <a:srgbClr val="FFFFFF"/>
                </a:solidFill>
              </a:rPr>
              <a:t>12/31/15, a Near Record Low (at Least in Recent History)</a:t>
            </a:r>
          </a:p>
        </p:txBody>
      </p:sp>
      <p:sp>
        <p:nvSpPr>
          <p:cNvPr id="7200776" name="AutoShape 8"/>
          <p:cNvSpPr>
            <a:spLocks noChangeArrowheads="1"/>
          </p:cNvSpPr>
          <p:nvPr/>
        </p:nvSpPr>
        <p:spPr bwMode="blackWhite">
          <a:xfrm>
            <a:off x="1416048" y="1647826"/>
            <a:ext cx="5378889" cy="873125"/>
          </a:xfrm>
          <a:prstGeom prst="wedgeRectCallout">
            <a:avLst>
              <a:gd name="adj1" fmla="val 82442"/>
              <a:gd name="adj2" fmla="val -133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6/30/16 was a record $680.6, up 1.0% from $673.7 of 12/31/15, and up 55.7% ($243.5B) from the crisis trough of $437.1B at 3/31/09</a:t>
            </a:r>
          </a:p>
        </p:txBody>
      </p:sp>
    </p:spTree>
    <p:extLst>
      <p:ext uri="{BB962C8B-B14F-4D97-AF65-F5344CB8AC3E}">
        <p14:creationId xmlns:p14="http://schemas.microsoft.com/office/powerpoint/2010/main" val="32646167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110</a:t>
            </a:fld>
            <a:endParaRPr lang="en-US" sz="900"/>
          </a:p>
        </p:txBody>
      </p:sp>
      <p:sp>
        <p:nvSpPr>
          <p:cNvPr id="65541" name="Rectangle 2"/>
          <p:cNvSpPr>
            <a:spLocks noGrp="1" noChangeArrowheads="1"/>
          </p:cNvSpPr>
          <p:nvPr>
            <p:ph type="title" idx="4294967295"/>
          </p:nvPr>
        </p:nvSpPr>
        <p:spPr>
          <a:xfrm>
            <a:off x="32985" y="129820"/>
            <a:ext cx="7950815" cy="860425"/>
          </a:xfrm>
        </p:spPr>
        <p:txBody>
          <a:bodyPr/>
          <a:lstStyle/>
          <a:p>
            <a:r>
              <a:rPr lang="en-US" dirty="0"/>
              <a:t>On-Demand/Sharing/Peer-to-Peer Economy Impacts Many Lines of Insurance</a:t>
            </a:r>
          </a:p>
        </p:txBody>
      </p:sp>
      <p:sp>
        <p:nvSpPr>
          <p:cNvPr id="1922051" name="Rectangle 3"/>
          <p:cNvSpPr>
            <a:spLocks noGrp="1" noChangeArrowheads="1"/>
          </p:cNvSpPr>
          <p:nvPr>
            <p:ph type="body" idx="4294967295"/>
          </p:nvPr>
        </p:nvSpPr>
        <p:spPr>
          <a:xfrm>
            <a:off x="160806" y="1103317"/>
            <a:ext cx="5088425" cy="4652963"/>
          </a:xfrm>
        </p:spPr>
        <p:txBody>
          <a:bodyPr/>
          <a:lstStyle/>
          <a:p>
            <a:pPr>
              <a:lnSpc>
                <a:spcPts val="2400"/>
              </a:lnSpc>
              <a:spcBef>
                <a:spcPct val="50000"/>
              </a:spcBef>
            </a:pPr>
            <a:r>
              <a:rPr lang="en-US" sz="2100" b="1" dirty="0"/>
              <a:t>The “On-Demand” Economy is or will impact many segments of the economy important to P/C insurers</a:t>
            </a:r>
          </a:p>
          <a:p>
            <a:pPr lvl="1">
              <a:lnSpc>
                <a:spcPts val="2400"/>
              </a:lnSpc>
            </a:pPr>
            <a:r>
              <a:rPr lang="en-US" sz="1900" b="1" dirty="0"/>
              <a:t>Auto (personal and commercial)</a:t>
            </a:r>
          </a:p>
          <a:p>
            <a:pPr lvl="1">
              <a:lnSpc>
                <a:spcPts val="2400"/>
              </a:lnSpc>
            </a:pPr>
            <a:r>
              <a:rPr lang="en-US" sz="1900" b="1" dirty="0"/>
              <a:t>Homeowners/Renters</a:t>
            </a:r>
          </a:p>
          <a:p>
            <a:pPr lvl="1">
              <a:lnSpc>
                <a:spcPts val="2400"/>
              </a:lnSpc>
            </a:pPr>
            <a:r>
              <a:rPr lang="en-US" sz="1900" b="1" dirty="0"/>
              <a:t>Many Liability Coverages</a:t>
            </a:r>
          </a:p>
          <a:p>
            <a:pPr lvl="1">
              <a:lnSpc>
                <a:spcPts val="2400"/>
              </a:lnSpc>
            </a:pPr>
            <a:r>
              <a:rPr lang="en-US" sz="1900" b="1" dirty="0"/>
              <a:t>Professional Liability</a:t>
            </a:r>
          </a:p>
          <a:p>
            <a:pPr lvl="1">
              <a:lnSpc>
                <a:spcPts val="2400"/>
              </a:lnSpc>
            </a:pPr>
            <a:r>
              <a:rPr lang="en-US" sz="2000" b="1" dirty="0"/>
              <a:t>Workers Comp</a:t>
            </a:r>
          </a:p>
          <a:p>
            <a:pPr>
              <a:lnSpc>
                <a:spcPts val="2400"/>
              </a:lnSpc>
              <a:spcBef>
                <a:spcPct val="50000"/>
              </a:spcBef>
            </a:pPr>
            <a:r>
              <a:rPr lang="en-US" sz="2100" b="1" dirty="0"/>
              <a:t>Many unanswered insurance questions</a:t>
            </a:r>
          </a:p>
          <a:p>
            <a:pPr>
              <a:lnSpc>
                <a:spcPts val="2400"/>
              </a:lnSpc>
              <a:spcBef>
                <a:spcPct val="50000"/>
              </a:spcBef>
            </a:pPr>
            <a:r>
              <a:rPr lang="en-US" sz="2100" b="1" dirty="0"/>
              <a:t>Insurance solutions are increasingly available to fill the many insurance gaps that arise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2849" y="1202163"/>
            <a:ext cx="2962275" cy="1543050"/>
          </a:xfrm>
          <a:prstGeom prst="rect">
            <a:avLst/>
          </a:prstGeom>
        </p:spPr>
      </p:pic>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1851" y="2745217"/>
            <a:ext cx="2593273" cy="188620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4156" y="3905642"/>
            <a:ext cx="2825892" cy="2825892"/>
          </a:xfrm>
          <a:prstGeom prst="rect">
            <a:avLst/>
          </a:prstGeom>
        </p:spPr>
      </p:pic>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2562" y="5990431"/>
            <a:ext cx="3048000" cy="723900"/>
          </a:xfrm>
          <a:prstGeom prst="rect">
            <a:avLst/>
          </a:prstGeom>
        </p:spPr>
      </p:pic>
    </p:spTree>
    <p:extLst>
      <p:ext uri="{BB962C8B-B14F-4D97-AF65-F5344CB8AC3E}">
        <p14:creationId xmlns:p14="http://schemas.microsoft.com/office/powerpoint/2010/main" val="8709909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463525" y="2281040"/>
            <a:ext cx="8291513" cy="1658938"/>
          </a:xfrm>
          <a:gradFill rotWithShape="1">
            <a:gsLst>
              <a:gs pos="0">
                <a:srgbClr val="FF6801"/>
              </a:gs>
              <a:gs pos="100000">
                <a:srgbClr val="DC5A01"/>
              </a:gs>
            </a:gsLst>
            <a:lin ang="5400000" scaled="1"/>
          </a:gradFill>
          <a:ln w="12700" cap="flat">
            <a:solidFill>
              <a:srgbClr val="FF6801"/>
            </a:solidFill>
            <a:miter lim="800000"/>
            <a:headEnd/>
            <a:tailEnd/>
          </a:ln>
        </p:spPr>
        <p:txBody>
          <a:bodyPr/>
          <a:lstStyle/>
          <a:p>
            <a:pPr algn="ctr" defTabSz="914400" eaLnBrk="1" hangingPunct="1">
              <a:lnSpc>
                <a:spcPct val="95000"/>
              </a:lnSpc>
              <a:spcBef>
                <a:spcPct val="25000"/>
              </a:spcBef>
            </a:pPr>
            <a:r>
              <a:rPr lang="en-US" altLang="en-US" sz="3800" dirty="0">
                <a:solidFill>
                  <a:schemeClr val="bg1"/>
                </a:solidFill>
                <a:latin typeface="Arial" panose="020B0604020202020204" pitchFamily="34" charset="0"/>
                <a:ea typeface="ＭＳ Ｐゴシック" panose="020B0600070205080204" pitchFamily="34" charset="-128"/>
              </a:rPr>
              <a:t>The Sharing Economy: An Update</a:t>
            </a:r>
          </a:p>
        </p:txBody>
      </p:sp>
      <p:sp>
        <p:nvSpPr>
          <p:cNvPr id="132099"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pPr eaLnBrk="1" hangingPunct="1">
              <a:defRPr/>
            </a:pPr>
            <a:endParaRPr lang="en-US">
              <a:solidFill>
                <a:srgbClr val="000000"/>
              </a:solidFill>
            </a:endParaRPr>
          </a:p>
        </p:txBody>
      </p:sp>
      <p:pic>
        <p:nvPicPr>
          <p:cNvPr id="604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179"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598" name="Rectangle 6"/>
          <p:cNvSpPr>
            <a:spLocks noChangeArrowheads="1"/>
          </p:cNvSpPr>
          <p:nvPr/>
        </p:nvSpPr>
        <p:spPr bwMode="auto">
          <a:xfrm>
            <a:off x="566737" y="4198884"/>
            <a:ext cx="8001000"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9pPr>
          </a:lstStyle>
          <a:p>
            <a:pPr algn="ctr">
              <a:spcBef>
                <a:spcPct val="25000"/>
              </a:spcBef>
              <a:buClr>
                <a:srgbClr val="FF6801"/>
              </a:buClr>
              <a:buFont typeface="Wingdings" panose="05000000000000000000" pitchFamily="2" charset="2"/>
              <a:buNone/>
            </a:pPr>
            <a:r>
              <a:rPr lang="en-US" altLang="en-US" sz="3600" b="1" dirty="0">
                <a:solidFill>
                  <a:srgbClr val="225A7A"/>
                </a:solidFill>
                <a:cs typeface="Arial" panose="020B0604020202020204" pitchFamily="34" charset="0"/>
              </a:rPr>
              <a:t>The On-Demand Economy Will Transform the American Workforce and the                       P/C Insurance Industry Too</a:t>
            </a:r>
          </a:p>
        </p:txBody>
      </p:sp>
      <p:sp>
        <p:nvSpPr>
          <p:cNvPr id="60422"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12/01/09 - 9pm</a:t>
            </a:r>
          </a:p>
        </p:txBody>
      </p:sp>
      <p:sp>
        <p:nvSpPr>
          <p:cNvPr id="60423" name="TextBox 4"/>
          <p:cNvSpPr txBox="1">
            <a:spLocks noChangeArrowheads="1"/>
          </p:cNvSpPr>
          <p:nvPr/>
        </p:nvSpPr>
        <p:spPr bwMode="auto">
          <a:xfrm>
            <a:off x="8534400" y="6248404"/>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BC33E02-CA9F-4C21-95D9-C6254489BA12}" type="slidenum">
              <a:rPr lang="en-US" altLang="en-US" sz="1200"/>
              <a:pPr algn="r"/>
              <a:t>111</a:t>
            </a:fld>
            <a:endParaRPr lang="en-US" altLang="en-US" sz="1800"/>
          </a:p>
        </p:txBody>
      </p:sp>
    </p:spTree>
    <p:extLst>
      <p:ext uri="{BB962C8B-B14F-4D97-AF65-F5344CB8AC3E}">
        <p14:creationId xmlns:p14="http://schemas.microsoft.com/office/powerpoint/2010/main" val="302405715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12/01/09 - 9pm</a:t>
            </a:r>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112</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39794"/>
            <a:ext cx="9144000" cy="5888736"/>
          </a:xfrm>
          <a:prstGeom prst="rect">
            <a:avLst/>
          </a:prstGeom>
        </p:spPr>
      </p:pic>
      <p:sp>
        <p:nvSpPr>
          <p:cNvPr id="5" name="Rectangle 2"/>
          <p:cNvSpPr txBox="1">
            <a:spLocks noChangeArrowheads="1"/>
          </p:cNvSpPr>
          <p:nvPr/>
        </p:nvSpPr>
        <p:spPr bwMode="black">
          <a:xfrm>
            <a:off x="120654" y="45888"/>
            <a:ext cx="795081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t>The Sharing Economy Has Grown—      And Attracted Political Scrutiny</a:t>
            </a:r>
          </a:p>
        </p:txBody>
      </p:sp>
    </p:spTree>
    <p:extLst>
      <p:ext uri="{BB962C8B-B14F-4D97-AF65-F5344CB8AC3E}">
        <p14:creationId xmlns:p14="http://schemas.microsoft.com/office/powerpoint/2010/main" val="80681039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3" y="1131806"/>
            <a:ext cx="7512611" cy="5677036"/>
          </a:xfrm>
          <a:prstGeom prst="rect">
            <a:avLst/>
          </a:prstGeom>
        </p:spPr>
      </p:pic>
      <p:sp>
        <p:nvSpPr>
          <p:cNvPr id="65538"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113</a:t>
            </a:fld>
            <a:endParaRPr lang="en-US" sz="900"/>
          </a:p>
        </p:txBody>
      </p:sp>
      <p:sp>
        <p:nvSpPr>
          <p:cNvPr id="65541" name="Rectangle 2"/>
          <p:cNvSpPr>
            <a:spLocks noGrp="1" noChangeArrowheads="1"/>
          </p:cNvSpPr>
          <p:nvPr>
            <p:ph type="title" idx="4294967295"/>
          </p:nvPr>
        </p:nvSpPr>
        <p:spPr>
          <a:xfrm>
            <a:off x="120654" y="45888"/>
            <a:ext cx="7950815" cy="860425"/>
          </a:xfrm>
        </p:spPr>
        <p:txBody>
          <a:bodyPr/>
          <a:lstStyle/>
          <a:p>
            <a:r>
              <a:rPr lang="en-US" dirty="0"/>
              <a:t>Political Skepticism About the</a:t>
            </a:r>
            <a:br>
              <a:rPr lang="en-US" dirty="0"/>
            </a:br>
            <a:r>
              <a:rPr lang="en-US" dirty="0"/>
              <a:t>‘Gig’ Economy</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863" y="-46044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5867402" y="1404447"/>
            <a:ext cx="3048000" cy="4801314"/>
          </a:xfrm>
          <a:prstGeom prst="rect">
            <a:avLst/>
          </a:prstGeom>
        </p:spPr>
        <p:txBody>
          <a:bodyPr wrap="square">
            <a:spAutoFit/>
          </a:bodyPr>
          <a:lstStyle/>
          <a:p>
            <a:r>
              <a:rPr lang="en-US" i="1" dirty="0"/>
              <a:t>"Many Americans are making extra money renting out a spare room, designing a website ... even driving their own car. This on demand or so called 'gig' economy is creating exciting opportunities and unleashing innovation, </a:t>
            </a:r>
            <a:r>
              <a:rPr lang="en-US" b="1" i="1" dirty="0">
                <a:solidFill>
                  <a:srgbClr val="FF0000"/>
                </a:solidFill>
              </a:rPr>
              <a:t>but it's also raising hard questions about workplace protections </a:t>
            </a:r>
            <a:r>
              <a:rPr lang="en-US" i="1" dirty="0"/>
              <a:t>and what a good job will look like in the future." </a:t>
            </a:r>
          </a:p>
          <a:p>
            <a:r>
              <a:rPr lang="en-US" dirty="0"/>
              <a:t>	</a:t>
            </a:r>
          </a:p>
          <a:p>
            <a:r>
              <a:rPr lang="en-US" dirty="0"/>
              <a:t>--Hillary Clinton, </a:t>
            </a:r>
          </a:p>
          <a:p>
            <a:r>
              <a:rPr lang="en-US" dirty="0"/>
              <a:t>July 13, 2015</a:t>
            </a:r>
          </a:p>
        </p:txBody>
      </p:sp>
    </p:spTree>
    <p:extLst>
      <p:ext uri="{BB962C8B-B14F-4D97-AF65-F5344CB8AC3E}">
        <p14:creationId xmlns:p14="http://schemas.microsoft.com/office/powerpoint/2010/main" val="2132235815"/>
      </p:ext>
    </p:extLst>
  </p:cSld>
  <p:clrMapOvr>
    <a:masterClrMapping/>
  </p:clrMapOvr>
  <p:transition>
    <p:wipe dir="r"/>
  </p:transition>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114</a:t>
            </a:fld>
            <a:endParaRPr lang="en-US">
              <a:solidFill>
                <a:srgbClr val="000000"/>
              </a:solidFill>
            </a:endParaRPr>
          </a:p>
        </p:txBody>
      </p:sp>
      <p:sp>
        <p:nvSpPr>
          <p:cNvPr id="5124" name="Rectangle 3"/>
          <p:cNvSpPr>
            <a:spLocks noGrp="1" noChangeArrowheads="1"/>
          </p:cNvSpPr>
          <p:nvPr>
            <p:ph type="title"/>
          </p:nvPr>
        </p:nvSpPr>
        <p:spPr>
          <a:xfrm>
            <a:off x="4" y="90731"/>
            <a:ext cx="8010263" cy="860425"/>
          </a:xfrm>
        </p:spPr>
        <p:txBody>
          <a:bodyPr/>
          <a:lstStyle/>
          <a:p>
            <a:r>
              <a:rPr lang="en-US" sz="2200" dirty="0"/>
              <a:t>Americans Who Offer Services in the Sharing/Gig  Economy Are Statistically More Prone to Workplace Injury</a:t>
            </a:r>
          </a:p>
        </p:txBody>
      </p:sp>
      <p:sp>
        <p:nvSpPr>
          <p:cNvPr id="5126" name="TextBox 9"/>
          <p:cNvSpPr txBox="1">
            <a:spLocks noChangeArrowheads="1"/>
          </p:cNvSpPr>
          <p:nvPr/>
        </p:nvSpPr>
        <p:spPr bwMode="auto">
          <a:xfrm>
            <a:off x="127900" y="6384124"/>
            <a:ext cx="8589383" cy="461665"/>
          </a:xfrm>
          <a:prstGeom prst="rect">
            <a:avLst/>
          </a:prstGeom>
          <a:noFill/>
          <a:ln w="9525">
            <a:noFill/>
            <a:miter lim="800000"/>
            <a:headEnd/>
            <a:tailEnd/>
          </a:ln>
        </p:spPr>
        <p:txBody>
          <a:bodyPr wrap="square">
            <a:spAutoFit/>
          </a:bodyPr>
          <a:lstStyle/>
          <a:p>
            <a:r>
              <a:rPr lang="en-US" sz="1200" dirty="0">
                <a:solidFill>
                  <a:srgbClr val="000000"/>
                </a:solidFill>
              </a:rPr>
              <a:t>Sources: The SelfEmployed.com accessed at </a:t>
            </a:r>
            <a:r>
              <a:rPr lang="en-US" sz="1200" dirty="0">
                <a:solidFill>
                  <a:srgbClr val="000000"/>
                </a:solidFill>
                <a:hlinkClick r:id="rId3"/>
              </a:rPr>
              <a:t>https://www.theselfemployed.com/gig-economy/infographic-inside-the-new-economy/</a:t>
            </a:r>
            <a:r>
              <a:rPr lang="en-US" sz="1200" dirty="0">
                <a:solidFill>
                  <a:srgbClr val="000000"/>
                </a:solidFill>
              </a:rPr>
              <a:t> based on a poll by Time magazine, </a:t>
            </a:r>
            <a:r>
              <a:rPr lang="en-US" sz="1200" dirty="0" err="1">
                <a:solidFill>
                  <a:srgbClr val="000000"/>
                </a:solidFill>
              </a:rPr>
              <a:t>Bursten-Marsteller</a:t>
            </a:r>
            <a:r>
              <a:rPr lang="en-US" sz="1200" dirty="0">
                <a:solidFill>
                  <a:srgbClr val="000000"/>
                </a:solidFill>
              </a:rPr>
              <a:t> and The Aspen Institute; Insurance Information Institute.</a:t>
            </a:r>
          </a:p>
        </p:txBody>
      </p:sp>
      <p:sp>
        <p:nvSpPr>
          <p:cNvPr id="11" name="Rectangle 6"/>
          <p:cNvSpPr>
            <a:spLocks noChangeArrowheads="1"/>
          </p:cNvSpPr>
          <p:nvPr/>
        </p:nvSpPr>
        <p:spPr bwMode="blackWhite">
          <a:xfrm>
            <a:off x="921674" y="5814507"/>
            <a:ext cx="7088593" cy="56961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Young, urban minority males are the most likely to offer their services in the sharing economy.</a:t>
            </a:r>
          </a:p>
        </p:txBody>
      </p:sp>
      <p:sp>
        <p:nvSpPr>
          <p:cNvPr id="5" name="Rectangle 4"/>
          <p:cNvSpPr/>
          <p:nvPr/>
        </p:nvSpPr>
        <p:spPr>
          <a:xfrm>
            <a:off x="4956633" y="3243548"/>
            <a:ext cx="1728651" cy="1596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921674" y="1062689"/>
            <a:ext cx="7052309" cy="4650436"/>
          </a:xfrm>
          <a:prstGeom prst="rect">
            <a:avLst/>
          </a:prstGeom>
        </p:spPr>
      </p:pic>
    </p:spTree>
    <p:extLst>
      <p:ext uri="{BB962C8B-B14F-4D97-AF65-F5344CB8AC3E}">
        <p14:creationId xmlns:p14="http://schemas.microsoft.com/office/powerpoint/2010/main" val="31156575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92"/>
            <a:ext cx="7550150" cy="860425"/>
          </a:xfrm>
        </p:spPr>
        <p:txBody>
          <a:bodyPr/>
          <a:lstStyle/>
          <a:p>
            <a:r>
              <a:rPr lang="en-US" dirty="0">
                <a:latin typeface="Arial" pitchFamily="34" charset="0"/>
              </a:rPr>
              <a:t>Data Breaches 2005-2015, by Number of Breaches and Records Exposed</a:t>
            </a:r>
          </a:p>
        </p:txBody>
      </p:sp>
      <p:sp>
        <p:nvSpPr>
          <p:cNvPr id="1028" name="Rectangle 3"/>
          <p:cNvSpPr>
            <a:spLocks noChangeArrowheads="1"/>
          </p:cNvSpPr>
          <p:nvPr/>
        </p:nvSpPr>
        <p:spPr bwMode="black">
          <a:xfrm>
            <a:off x="347663" y="113982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3"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tabLst>
                <a:tab pos="112713" algn="r"/>
              </a:tabLst>
            </a:pPr>
            <a:r>
              <a:rPr lang="en-US" sz="1100" dirty="0">
                <a:solidFill>
                  <a:srgbClr val="000000"/>
                </a:solidFill>
                <a:cs typeface="Arial" pitchFamily="34" charset="0"/>
              </a:rPr>
              <a:t>*Figures as of June 30, 2015, from the Identity Theft Resource Center,</a:t>
            </a:r>
          </a:p>
          <a:p>
            <a:pPr marL="133350" indent="-133350" eaLnBrk="0" hangingPunct="0">
              <a:lnSpc>
                <a:spcPct val="90000"/>
              </a:lnSpc>
              <a:buClr>
                <a:srgbClr val="FF6801"/>
              </a:buClr>
              <a:tabLst>
                <a:tab pos="112713" algn="r"/>
              </a:tabLst>
            </a:pPr>
            <a:r>
              <a:rPr lang="en-US" sz="1100" dirty="0">
                <a:solidFill>
                  <a:srgbClr val="000000"/>
                </a:solidFill>
                <a:cs typeface="Arial" pitchFamily="34" charset="0"/>
              </a:rPr>
              <a:t>http://www.idtheftcenter.org/images/breach/ITRCBreachReport2015.pdf</a:t>
            </a:r>
          </a:p>
        </p:txBody>
      </p:sp>
      <p:graphicFrame>
        <p:nvGraphicFramePr>
          <p:cNvPr id="1026" name="Object 2"/>
          <p:cNvGraphicFramePr>
            <a:graphicFrameLocks/>
          </p:cNvGraphicFramePr>
          <p:nvPr>
            <p:extLst/>
          </p:nvPr>
        </p:nvGraphicFramePr>
        <p:xfrm>
          <a:off x="273049" y="1376220"/>
          <a:ext cx="8597900" cy="4203700"/>
        </p:xfrm>
        <a:graphic>
          <a:graphicData uri="http://schemas.openxmlformats.org/presentationml/2006/ole">
            <mc:AlternateContent xmlns:mc="http://schemas.openxmlformats.org/markup-compatibility/2006">
              <mc:Choice xmlns:v="urn:schemas-microsoft-com:vml" Requires="v">
                <p:oleObj spid="_x0000_s28383645" name="Chart" r:id="rId4" imgW="8581836" imgH="4124360" progId="MSGraph.Chart.8">
                  <p:embed followColorScheme="full"/>
                </p:oleObj>
              </mc:Choice>
              <mc:Fallback>
                <p:oleObj name="Chart" r:id="rId4" imgW="8581836" imgH="4124360" progId="MSGraph.Chart.8">
                  <p:embed followColorScheme="full"/>
                  <p:pic>
                    <p:nvPicPr>
                      <p:cNvPr id="0" name=""/>
                      <p:cNvPicPr>
                        <a:picLocks noChangeArrowheads="1"/>
                      </p:cNvPicPr>
                      <p:nvPr/>
                    </p:nvPicPr>
                    <p:blipFill>
                      <a:blip r:embed="rId5"/>
                      <a:srcRect/>
                      <a:stretch>
                        <a:fillRect/>
                      </a:stretch>
                    </p:blipFill>
                    <p:spPr bwMode="auto">
                      <a:xfrm>
                        <a:off x="273049" y="137622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967662" cy="76311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cs typeface="Arial" pitchFamily="34" charset="0"/>
              </a:rPr>
              <a:t>The total number of data breaches (+27.5%) hit a record high of 783 in 2014, exposing 85.6 million records. Through June 30, this year has seen 117.6 million records exposed in 400 breaches.*</a:t>
            </a:r>
          </a:p>
        </p:txBody>
      </p:sp>
      <p:sp>
        <p:nvSpPr>
          <p:cNvPr id="1031" name="Rectangle 3"/>
          <p:cNvSpPr>
            <a:spLocks noChangeArrowheads="1"/>
          </p:cNvSpPr>
          <p:nvPr/>
        </p:nvSpPr>
        <p:spPr bwMode="black">
          <a:xfrm>
            <a:off x="8031167"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pic>
        <p:nvPicPr>
          <p:cNvPr id="8" name="Picture 4" descr="https://encrypted-tbn0.gstatic.com/images?q=tbn:ANd9GcSh6ORZLNYgoUo4jcSKlBVamg_OKlcLZwHcqkIqZ8NpxyY1NNE7T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45891" y="1123160"/>
            <a:ext cx="10493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1" t="36631" r="-9371" b="38519"/>
          <a:stretch/>
        </p:blipFill>
        <p:spPr>
          <a:xfrm>
            <a:off x="5740859" y="1234180"/>
            <a:ext cx="1036052" cy="257453"/>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3111" y="1133884"/>
            <a:ext cx="1101852" cy="299917"/>
          </a:xfrm>
          <a:prstGeom prst="rect">
            <a:avLst/>
          </a:prstGeom>
        </p:spPr>
      </p:pic>
      <p:pic>
        <p:nvPicPr>
          <p:cNvPr id="11"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773517" y="1515766"/>
            <a:ext cx="1801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078871" y="2097885"/>
            <a:ext cx="6619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descr="Image result for office of personnel management logo"/>
          <p:cNvSpPr>
            <a:spLocks noChangeAspect="1" noChangeArrowheads="1"/>
          </p:cNvSpPr>
          <p:nvPr/>
        </p:nvSpPr>
        <p:spPr bwMode="auto">
          <a:xfrm>
            <a:off x="-31749" y="-13652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office of personnel management logo"/>
          <p:cNvSpPr>
            <a:spLocks noChangeAspect="1" noChangeArrowheads="1"/>
          </p:cNvSpPr>
          <p:nvPr/>
        </p:nvSpPr>
        <p:spPr bwMode="auto">
          <a:xfrm>
            <a:off x="120654" y="15879"/>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24043" y="1682307"/>
            <a:ext cx="868680" cy="868680"/>
          </a:xfrm>
          <a:prstGeom prst="rect">
            <a:avLst/>
          </a:prstGeom>
        </p:spPr>
      </p:pic>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71429" y="1549404"/>
            <a:ext cx="960120" cy="484061"/>
          </a:xfrm>
          <a:prstGeom prst="rect">
            <a:avLst/>
          </a:prstGeom>
        </p:spPr>
      </p:pic>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37550" y="1755541"/>
            <a:ext cx="968228" cy="659605"/>
          </a:xfrm>
          <a:prstGeom prst="rect">
            <a:avLst/>
          </a:prstGeom>
        </p:spPr>
      </p:pic>
      <p:pic>
        <p:nvPicPr>
          <p:cNvPr id="13" name="Picture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6703" y="2633460"/>
            <a:ext cx="1069316" cy="697729"/>
          </a:xfrm>
          <a:prstGeom prst="rect">
            <a:avLst/>
          </a:prstGeom>
        </p:spPr>
      </p:pic>
    </p:spTree>
    <p:extLst>
      <p:ext uri="{BB962C8B-B14F-4D97-AF65-F5344CB8AC3E}">
        <p14:creationId xmlns:p14="http://schemas.microsoft.com/office/powerpoint/2010/main" val="15159975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116</a:t>
            </a:fld>
            <a:endParaRPr lang="en-US" sz="900">
              <a:solidFill>
                <a:srgbClr val="FFFFFF"/>
              </a:solidFill>
            </a:endParaRPr>
          </a:p>
        </p:txBody>
      </p:sp>
      <p:pic>
        <p:nvPicPr>
          <p:cNvPr id="307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Rectangle 6"/>
          <p:cNvSpPr>
            <a:spLocks noChangeArrowheads="1"/>
          </p:cNvSpPr>
          <p:nvPr/>
        </p:nvSpPr>
        <p:spPr bwMode="auto">
          <a:xfrm>
            <a:off x="1" y="4224191"/>
            <a:ext cx="9048750" cy="2225225"/>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latin typeface="Arial "/>
              </a:rPr>
              <a:t>The Road to Fully Autonomous Vehicles:  Long, Dark and Full of Potholes</a:t>
            </a:r>
          </a:p>
          <a:p>
            <a:pPr marL="292100" indent="-292100" algn="ctr" eaLnBrk="0" hangingPunct="0">
              <a:lnSpc>
                <a:spcPct val="90000"/>
              </a:lnSpc>
              <a:spcBef>
                <a:spcPct val="25000"/>
              </a:spcBef>
              <a:buClr>
                <a:schemeClr val="accent2"/>
              </a:buClr>
              <a:buFont typeface="Wingdings" pitchFamily="2" charset="2"/>
              <a:buNone/>
            </a:pPr>
            <a:r>
              <a:rPr lang="en-US" sz="3600" b="1" i="1" dirty="0">
                <a:solidFill>
                  <a:srgbClr val="C00000"/>
                </a:solidFill>
                <a:latin typeface="Arial "/>
              </a:rPr>
              <a:t>Tales of the Death of Auto Insurance Are Greatly Exaggerated</a:t>
            </a:r>
            <a:endParaRPr lang="en-US" sz="3200" b="1" i="1" dirty="0">
              <a:solidFill>
                <a:srgbClr val="C00000"/>
              </a:solidFill>
              <a:latin typeface="Arial "/>
            </a:endParaRPr>
          </a:p>
        </p:txBody>
      </p:sp>
      <p:sp>
        <p:nvSpPr>
          <p:cNvPr id="8"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a:solidFill>
                  <a:srgbClr val="FFFFFF"/>
                </a:solidFill>
                <a:latin typeface="Arial" pitchFamily="34" charset="0"/>
                <a:cs typeface="Arial" pitchFamily="34" charset="0"/>
              </a:rPr>
              <a:t>AUTO TECHNOLOGY &amp; </a:t>
            </a:r>
          </a:p>
          <a:p>
            <a:pPr algn="ctr">
              <a:lnSpc>
                <a:spcPct val="85000"/>
              </a:lnSpc>
              <a:spcBef>
                <a:spcPct val="25000"/>
              </a:spcBef>
              <a:defRPr/>
            </a:pPr>
            <a:r>
              <a:rPr lang="en-US" sz="3200" b="1" dirty="0">
                <a:solidFill>
                  <a:srgbClr val="FFFFFF"/>
                </a:solidFill>
                <a:latin typeface="Arial" pitchFamily="34" charset="0"/>
                <a:cs typeface="Arial" pitchFamily="34" charset="0"/>
              </a:rPr>
              <a:t>THE FUTURE OF AUTO INSURANCE</a:t>
            </a:r>
          </a:p>
        </p:txBody>
      </p:sp>
    </p:spTree>
    <p:extLst>
      <p:ext uri="{BB962C8B-B14F-4D97-AF65-F5344CB8AC3E}">
        <p14:creationId xmlns:p14="http://schemas.microsoft.com/office/powerpoint/2010/main" val="389110296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a:t>12/01/09 - 9pm</a:t>
            </a:r>
          </a:p>
        </p:txBody>
      </p:sp>
      <p:sp>
        <p:nvSpPr>
          <p:cNvPr id="82947" name="Rectangle 106"/>
          <p:cNvSpPr>
            <a:spLocks noGrp="1" noChangeArrowheads="1"/>
          </p:cNvSpPr>
          <p:nvPr>
            <p:ph type="ftr" sz="quarter" idx="11"/>
          </p:nvPr>
        </p:nvSpPr>
        <p:spPr/>
        <p:txBody>
          <a:bodyPr/>
          <a:lstStyle/>
          <a:p>
            <a:pPr>
              <a:defRPr/>
            </a:pPr>
            <a:r>
              <a:rPr lang="en-US" dirty="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117</a:t>
            </a:fld>
            <a:endParaRPr lang="en-US" dirty="0"/>
          </a:p>
        </p:txBody>
      </p:sp>
      <p:sp>
        <p:nvSpPr>
          <p:cNvPr id="82949" name="Rectangle 2"/>
          <p:cNvSpPr>
            <a:spLocks noGrp="1" noChangeArrowheads="1"/>
          </p:cNvSpPr>
          <p:nvPr>
            <p:ph type="title"/>
          </p:nvPr>
        </p:nvSpPr>
        <p:spPr>
          <a:xfrm>
            <a:off x="85724" y="81727"/>
            <a:ext cx="8156575" cy="860425"/>
          </a:xfrm>
        </p:spPr>
        <p:txBody>
          <a:bodyPr/>
          <a:lstStyle/>
          <a:p>
            <a:r>
              <a:rPr lang="en-US" sz="2700" dirty="0"/>
              <a:t>Media is Obsessed with Driverless Vehicles: Often Predicting the Demise of Auto Insurance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3" y="1219102"/>
            <a:ext cx="4560095" cy="5104773"/>
          </a:xfrm>
          <a:prstGeom prst="rect">
            <a:avLst/>
          </a:prstGeom>
        </p:spPr>
      </p:pic>
      <p:sp>
        <p:nvSpPr>
          <p:cNvPr id="7" name="AutoShape 14"/>
          <p:cNvSpPr>
            <a:spLocks noChangeArrowheads="1"/>
          </p:cNvSpPr>
          <p:nvPr/>
        </p:nvSpPr>
        <p:spPr bwMode="blackWhite">
          <a:xfrm>
            <a:off x="5469067" y="1219102"/>
            <a:ext cx="3132008" cy="1278593"/>
          </a:xfrm>
          <a:prstGeom prst="wedgeRectCallout">
            <a:avLst>
              <a:gd name="adj1" fmla="val -86566"/>
              <a:gd name="adj2" fmla="val 4507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
              </a:rPr>
              <a:t>By 2035, it is estimated that 25% of new vehicle sales could be fully autonomous models</a:t>
            </a:r>
          </a:p>
        </p:txBody>
      </p:sp>
      <p:sp>
        <p:nvSpPr>
          <p:cNvPr id="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Boston Consulting Group.</a:t>
            </a:r>
          </a:p>
        </p:txBody>
      </p:sp>
      <p:sp>
        <p:nvSpPr>
          <p:cNvPr id="9" name="Rectangle 3"/>
          <p:cNvSpPr txBox="1">
            <a:spLocks noChangeArrowheads="1"/>
          </p:cNvSpPr>
          <p:nvPr/>
        </p:nvSpPr>
        <p:spPr bwMode="auto">
          <a:xfrm>
            <a:off x="5241701" y="2681845"/>
            <a:ext cx="3807049" cy="3684719"/>
          </a:xfrm>
          <a:prstGeom prst="rect">
            <a:avLst/>
          </a:prstGeom>
          <a:noFill/>
          <a:ln w="57150" algn="ctr">
            <a:solidFill>
              <a:srgbClr val="C00000"/>
            </a:solid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gn="ctr">
              <a:lnSpc>
                <a:spcPts val="2400"/>
              </a:lnSpc>
              <a:spcBef>
                <a:spcPct val="50000"/>
              </a:spcBef>
              <a:buNone/>
            </a:pPr>
            <a:r>
              <a:rPr lang="en-US" sz="2100" b="1" u="sng" kern="0" dirty="0"/>
              <a:t>Questions</a:t>
            </a:r>
          </a:p>
          <a:p>
            <a:pPr>
              <a:lnSpc>
                <a:spcPts val="2400"/>
              </a:lnSpc>
              <a:spcBef>
                <a:spcPct val="50000"/>
              </a:spcBef>
            </a:pPr>
            <a:r>
              <a:rPr lang="en-US" sz="2100" b="1" kern="0" dirty="0"/>
              <a:t>Are auto insurers monitoring these trends?</a:t>
            </a:r>
          </a:p>
          <a:p>
            <a:pPr>
              <a:lnSpc>
                <a:spcPts val="2400"/>
              </a:lnSpc>
              <a:spcBef>
                <a:spcPct val="50000"/>
              </a:spcBef>
            </a:pPr>
            <a:r>
              <a:rPr lang="en-US" sz="2100" b="1" kern="0" dirty="0"/>
              <a:t>How are they reacting?</a:t>
            </a:r>
          </a:p>
          <a:p>
            <a:pPr>
              <a:lnSpc>
                <a:spcPts val="2400"/>
              </a:lnSpc>
              <a:spcBef>
                <a:spcPct val="50000"/>
              </a:spcBef>
            </a:pPr>
            <a:r>
              <a:rPr lang="en-US" sz="2100" b="1" kern="0" dirty="0"/>
              <a:t>Will Google take over the industry? </a:t>
            </a:r>
          </a:p>
          <a:p>
            <a:pPr>
              <a:lnSpc>
                <a:spcPts val="2400"/>
              </a:lnSpc>
              <a:spcBef>
                <a:spcPct val="50000"/>
              </a:spcBef>
            </a:pPr>
            <a:r>
              <a:rPr lang="en-US" sz="2100" b="1" kern="0" dirty="0"/>
              <a:t>Will the number of auto insurers shrink?</a:t>
            </a:r>
          </a:p>
          <a:p>
            <a:pPr>
              <a:lnSpc>
                <a:spcPts val="2400"/>
              </a:lnSpc>
              <a:spcBef>
                <a:spcPct val="50000"/>
              </a:spcBef>
            </a:pPr>
            <a:r>
              <a:rPr lang="en-US" sz="2100" b="1" kern="0" dirty="0"/>
              <a:t>How will liability shift?</a:t>
            </a:r>
          </a:p>
        </p:txBody>
      </p:sp>
      <p:pic>
        <p:nvPicPr>
          <p:cNvPr id="10" name="Picture 9"/>
          <p:cNvPicPr>
            <a:picLocks noChangeAspect="1"/>
          </p:cNvPicPr>
          <p:nvPr/>
        </p:nvPicPr>
        <p:blipFill>
          <a:blip r:embed="rId4"/>
          <a:stretch>
            <a:fillRect/>
          </a:stretch>
        </p:blipFill>
        <p:spPr>
          <a:xfrm>
            <a:off x="144927" y="3136123"/>
            <a:ext cx="5101295" cy="2776162"/>
          </a:xfrm>
          <a:prstGeom prst="rect">
            <a:avLst/>
          </a:prstGeom>
          <a:ln>
            <a:solidFill>
              <a:schemeClr val="tx1"/>
            </a:solidFill>
          </a:ln>
          <a:scene3d>
            <a:camera prst="perspectiveContrastingRightFacing"/>
            <a:lightRig rig="threePt" dir="t"/>
          </a:scene3d>
        </p:spPr>
      </p:pic>
    </p:spTree>
    <p:extLst>
      <p:ext uri="{BB962C8B-B14F-4D97-AF65-F5344CB8AC3E}">
        <p14:creationId xmlns:p14="http://schemas.microsoft.com/office/powerpoint/2010/main" val="31745622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a:t>12/01/09 - 9pm</a:t>
            </a:r>
          </a:p>
        </p:txBody>
      </p:sp>
      <p:sp>
        <p:nvSpPr>
          <p:cNvPr id="82947" name="Rectangle 106"/>
          <p:cNvSpPr>
            <a:spLocks noGrp="1" noChangeArrowheads="1"/>
          </p:cNvSpPr>
          <p:nvPr>
            <p:ph type="ftr" sz="quarter" idx="11"/>
          </p:nvPr>
        </p:nvSpPr>
        <p:spPr/>
        <p:txBody>
          <a:bodyPr/>
          <a:lstStyle/>
          <a:p>
            <a:pPr>
              <a:defRPr/>
            </a:pPr>
            <a:r>
              <a:rPr lang="en-US" dirty="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118</a:t>
            </a:fld>
            <a:endParaRPr lang="en-US" dirty="0"/>
          </a:p>
        </p:txBody>
      </p:sp>
      <p:sp>
        <p:nvSpPr>
          <p:cNvPr id="82949" name="Rectangle 2"/>
          <p:cNvSpPr>
            <a:spLocks noGrp="1" noChangeArrowheads="1"/>
          </p:cNvSpPr>
          <p:nvPr>
            <p:ph type="title"/>
          </p:nvPr>
        </p:nvSpPr>
        <p:spPr>
          <a:xfrm>
            <a:off x="85724" y="81727"/>
            <a:ext cx="8156575" cy="860425"/>
          </a:xfrm>
        </p:spPr>
        <p:txBody>
          <a:bodyPr/>
          <a:lstStyle/>
          <a:p>
            <a:r>
              <a:rPr lang="en-US" sz="2700" dirty="0"/>
              <a:t>Media is Obsessed with Driverless Vehicles: Often Predicting the Demise of Auto Insurance</a:t>
            </a:r>
          </a:p>
        </p:txBody>
      </p:sp>
      <p:sp>
        <p:nvSpPr>
          <p:cNvPr id="8" name="Text Box 5"/>
          <p:cNvSpPr txBox="1">
            <a:spLocks noChangeArrowheads="1"/>
          </p:cNvSpPr>
          <p:nvPr/>
        </p:nvSpPr>
        <p:spPr bwMode="auto">
          <a:xfrm>
            <a:off x="0" y="6295712"/>
            <a:ext cx="8242300" cy="431529"/>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Autonomous Consulting as cited in the Financial Times: “Cost of Car Insurance to Plunge With Rise of Driverless Vehicles, June 28, 2016.</a:t>
            </a:r>
          </a:p>
        </p:txBody>
      </p:sp>
      <p:pic>
        <p:nvPicPr>
          <p:cNvPr id="2" name="Picture 1"/>
          <p:cNvPicPr>
            <a:picLocks noChangeAspect="1"/>
          </p:cNvPicPr>
          <p:nvPr/>
        </p:nvPicPr>
        <p:blipFill>
          <a:blip r:embed="rId3"/>
          <a:stretch>
            <a:fillRect/>
          </a:stretch>
        </p:blipFill>
        <p:spPr>
          <a:xfrm>
            <a:off x="343094" y="2553139"/>
            <a:ext cx="3971925" cy="3590925"/>
          </a:xfrm>
          <a:prstGeom prst="rect">
            <a:avLst/>
          </a:prstGeom>
        </p:spPr>
      </p:pic>
      <p:pic>
        <p:nvPicPr>
          <p:cNvPr id="5" name="Picture 4"/>
          <p:cNvPicPr>
            <a:picLocks noChangeAspect="1"/>
          </p:cNvPicPr>
          <p:nvPr/>
        </p:nvPicPr>
        <p:blipFill>
          <a:blip r:embed="rId4"/>
          <a:stretch>
            <a:fillRect/>
          </a:stretch>
        </p:blipFill>
        <p:spPr>
          <a:xfrm>
            <a:off x="4762500" y="2553139"/>
            <a:ext cx="3838575" cy="3543300"/>
          </a:xfrm>
          <a:prstGeom prst="rect">
            <a:avLst/>
          </a:prstGeom>
        </p:spPr>
      </p:pic>
      <p:sp>
        <p:nvSpPr>
          <p:cNvPr id="14" name="AutoShape 14"/>
          <p:cNvSpPr>
            <a:spLocks noChangeArrowheads="1"/>
          </p:cNvSpPr>
          <p:nvPr/>
        </p:nvSpPr>
        <p:spPr bwMode="blackWhite">
          <a:xfrm>
            <a:off x="343094" y="1067790"/>
            <a:ext cx="3132008" cy="1278593"/>
          </a:xfrm>
          <a:prstGeom prst="wedgeRectCallout">
            <a:avLst>
              <a:gd name="adj1" fmla="val 29173"/>
              <a:gd name="adj2" fmla="val 69335"/>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
              </a:rPr>
              <a:t>Some are predicting that the rise of autonomous vehicles will reduce claim frequency by 75% or more…</a:t>
            </a:r>
          </a:p>
        </p:txBody>
      </p:sp>
      <p:sp>
        <p:nvSpPr>
          <p:cNvPr id="15" name="AutoShape 14"/>
          <p:cNvSpPr>
            <a:spLocks noChangeArrowheads="1"/>
          </p:cNvSpPr>
          <p:nvPr/>
        </p:nvSpPr>
        <p:spPr bwMode="blackWhite">
          <a:xfrm>
            <a:off x="4936395" y="1199624"/>
            <a:ext cx="3490784" cy="982266"/>
          </a:xfrm>
          <a:prstGeom prst="wedgeRectCallout">
            <a:avLst>
              <a:gd name="adj1" fmla="val 7613"/>
              <a:gd name="adj2" fmla="val 78417"/>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
              </a:rPr>
              <a:t>,,,and that this technology will cause average auto insurance premiums to plunge</a:t>
            </a:r>
          </a:p>
        </p:txBody>
      </p:sp>
    </p:spTree>
    <p:extLst>
      <p:ext uri="{BB962C8B-B14F-4D97-AF65-F5344CB8AC3E}">
        <p14:creationId xmlns:p14="http://schemas.microsoft.com/office/powerpoint/2010/main" val="14726834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p:txBody>
          <a:bodyPr/>
          <a:lstStyle/>
          <a:p>
            <a:r>
              <a:rPr lang="en-US" altLang="en-US" dirty="0"/>
              <a:t>I.I.I. Poll: Auto Insurance</a:t>
            </a:r>
          </a:p>
        </p:txBody>
      </p:sp>
      <p:sp>
        <p:nvSpPr>
          <p:cNvPr id="8" name="Text Placeholder 7"/>
          <p:cNvSpPr>
            <a:spLocks noGrp="1"/>
          </p:cNvSpPr>
          <p:nvPr>
            <p:ph type="body" sz="quarter" idx="15"/>
          </p:nvPr>
        </p:nvSpPr>
        <p:spPr/>
        <p:txBody>
          <a:bodyPr/>
          <a:lstStyle/>
          <a:p>
            <a:r>
              <a:rPr lang="en-US" dirty="0"/>
              <a:t>Q. Would you be willing to ride in a driverless car?</a:t>
            </a:r>
          </a:p>
        </p:txBody>
      </p:sp>
      <p:sp>
        <p:nvSpPr>
          <p:cNvPr id="9" name="Text Placeholder 8"/>
          <p:cNvSpPr>
            <a:spLocks noGrp="1"/>
          </p:cNvSpPr>
          <p:nvPr>
            <p:ph type="body" sz="quarter" idx="16"/>
          </p:nvPr>
        </p:nvSpPr>
        <p:spPr/>
        <p:txBody>
          <a:bodyPr/>
          <a:lstStyle/>
          <a:p>
            <a:endParaRPr lang="en-US" dirty="0"/>
          </a:p>
          <a:p>
            <a:r>
              <a:rPr lang="en-US" dirty="0"/>
              <a:t>Source: Insurance Information Institute Annual </a:t>
            </a:r>
            <a:r>
              <a:rPr lang="en-US" i="1" dirty="0"/>
              <a:t>Pulse</a:t>
            </a:r>
            <a:r>
              <a:rPr lang="en-US" dirty="0"/>
              <a:t> Survey.</a:t>
            </a:r>
          </a:p>
        </p:txBody>
      </p:sp>
      <p:sp>
        <p:nvSpPr>
          <p:cNvPr id="21" name="Text Placeholder 4"/>
          <p:cNvSpPr txBox="1">
            <a:spLocks/>
          </p:cNvSpPr>
          <p:nvPr/>
        </p:nvSpPr>
        <p:spPr bwMode="gray">
          <a:xfrm>
            <a:off x="471486" y="5562601"/>
            <a:ext cx="8201028" cy="62864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600" dirty="0">
                <a:solidFill>
                  <a:schemeClr val="bg1"/>
                </a:solidFill>
              </a:rPr>
              <a:t>The Percentage Willing to Ride in a Driverless Car Rose Slightly. </a:t>
            </a:r>
            <a:br>
              <a:rPr lang="en-US" sz="1600" dirty="0">
                <a:solidFill>
                  <a:schemeClr val="bg1"/>
                </a:solidFill>
              </a:rPr>
            </a:br>
            <a:r>
              <a:rPr lang="en-US" sz="1600" dirty="0">
                <a:solidFill>
                  <a:schemeClr val="bg1"/>
                </a:solidFill>
              </a:rPr>
              <a:t>71 Percent of People Over 64 Were Unwilling to Ride.</a:t>
            </a:r>
          </a:p>
        </p:txBody>
      </p:sp>
      <p:sp>
        <p:nvSpPr>
          <p:cNvPr id="22" name="Text Placeholder 4"/>
          <p:cNvSpPr txBox="1">
            <a:spLocks/>
          </p:cNvSpPr>
          <p:nvPr/>
        </p:nvSpPr>
        <p:spPr bwMode="gray">
          <a:xfrm>
            <a:off x="471486" y="5562601"/>
            <a:ext cx="8201028" cy="62864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600" dirty="0">
                <a:solidFill>
                  <a:schemeClr val="bg1"/>
                </a:solidFill>
              </a:rPr>
              <a:t>The Percentage Willing to Ride in a Driverless Car Rose Slightly; </a:t>
            </a:r>
            <a:br>
              <a:rPr lang="en-US" sz="1600" dirty="0">
                <a:solidFill>
                  <a:schemeClr val="bg1"/>
                </a:solidFill>
              </a:rPr>
            </a:br>
            <a:r>
              <a:rPr lang="en-US" sz="1600" dirty="0">
                <a:solidFill>
                  <a:schemeClr val="bg1"/>
                </a:solidFill>
              </a:rPr>
              <a:t>71% of People Over 64 Were Unwilling to Ride.</a:t>
            </a:r>
          </a:p>
        </p:txBody>
      </p:sp>
      <p:graphicFrame>
        <p:nvGraphicFramePr>
          <p:cNvPr id="23" name="Content Placeholder 6"/>
          <p:cNvGraphicFramePr>
            <a:graphicFrameLocks/>
          </p:cNvGraphicFramePr>
          <p:nvPr>
            <p:extLst/>
          </p:nvPr>
        </p:nvGraphicFramePr>
        <p:xfrm>
          <a:off x="1037299" y="2815090"/>
          <a:ext cx="2890645" cy="2795135"/>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 Placeholder 9"/>
          <p:cNvSpPr txBox="1">
            <a:spLocks/>
          </p:cNvSpPr>
          <p:nvPr/>
        </p:nvSpPr>
        <p:spPr>
          <a:xfrm>
            <a:off x="352426" y="2030790"/>
            <a:ext cx="4153168" cy="640080"/>
          </a:xfrm>
          <a:prstGeom prst="snip1Rect">
            <a:avLst/>
          </a:prstGeom>
          <a:solidFill>
            <a:schemeClr val="accent1"/>
          </a:solidFill>
          <a:ln>
            <a:noFill/>
          </a:ln>
          <a:effectLst/>
        </p:spPr>
        <p:txBody>
          <a:bodyPr bIns="91440" anchor="ctr" anchorCtr="0">
            <a:noAutofit/>
          </a:bodyPr>
          <a:lstStyle>
            <a:lvl1pPr marL="0" indent="0" algn="ctr" defTabSz="914400" rtl="0" eaLnBrk="1" latinLnBrk="0" hangingPunct="1">
              <a:lnSpc>
                <a:spcPct val="90000"/>
              </a:lnSpc>
              <a:spcBef>
                <a:spcPts val="0"/>
              </a:spcBef>
              <a:buClr>
                <a:srgbClr val="337DBE"/>
              </a:buClr>
              <a:buSzPct val="77000"/>
              <a:buFontTx/>
              <a:buNone/>
              <a:defRPr sz="2000" b="1" kern="1200">
                <a:solidFill>
                  <a:schemeClr val="bg1"/>
                </a:solidFill>
                <a:latin typeface="+mj-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May 2015</a:t>
            </a:r>
          </a:p>
        </p:txBody>
      </p:sp>
      <p:sp>
        <p:nvSpPr>
          <p:cNvPr id="25" name="Text Placeholder 9"/>
          <p:cNvSpPr txBox="1">
            <a:spLocks/>
          </p:cNvSpPr>
          <p:nvPr/>
        </p:nvSpPr>
        <p:spPr>
          <a:xfrm>
            <a:off x="4668090" y="2030790"/>
            <a:ext cx="4153168" cy="640080"/>
          </a:xfrm>
          <a:prstGeom prst="snip1Rect">
            <a:avLst/>
          </a:prstGeom>
          <a:solidFill>
            <a:schemeClr val="accent1"/>
          </a:solidFill>
          <a:ln>
            <a:noFill/>
          </a:ln>
          <a:effectLst/>
        </p:spPr>
        <p:txBody>
          <a:bodyPr bIns="91440" anchor="ctr" anchorCtr="0">
            <a:noAutofit/>
          </a:bodyPr>
          <a:lstStyle>
            <a:lvl1pPr marL="0" indent="0" algn="ctr" defTabSz="914400" rtl="0" eaLnBrk="1" latinLnBrk="0" hangingPunct="1">
              <a:lnSpc>
                <a:spcPct val="90000"/>
              </a:lnSpc>
              <a:spcBef>
                <a:spcPts val="0"/>
              </a:spcBef>
              <a:buClr>
                <a:srgbClr val="337DBE"/>
              </a:buClr>
              <a:buSzPct val="77000"/>
              <a:buFontTx/>
              <a:buNone/>
              <a:defRPr sz="2000" b="1" kern="1200">
                <a:solidFill>
                  <a:schemeClr val="bg1"/>
                </a:solidFill>
                <a:latin typeface="+mj-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May 2016</a:t>
            </a:r>
          </a:p>
        </p:txBody>
      </p:sp>
      <p:sp>
        <p:nvSpPr>
          <p:cNvPr id="26" name="Text Box 11"/>
          <p:cNvSpPr txBox="1">
            <a:spLocks noChangeArrowheads="1"/>
          </p:cNvSpPr>
          <p:nvPr/>
        </p:nvSpPr>
        <p:spPr bwMode="auto">
          <a:xfrm>
            <a:off x="1053201" y="4599460"/>
            <a:ext cx="334800" cy="246221"/>
          </a:xfrm>
          <a:prstGeom prst="rect">
            <a:avLst/>
          </a:prstGeom>
          <a:noFill/>
          <a:ln w="9525">
            <a:noFill/>
            <a:miter lim="800000"/>
            <a:headEnd/>
            <a:tailEnd/>
          </a:ln>
          <a:effectLst/>
        </p:spPr>
        <p:txBody>
          <a:bodyPr wrap="square" lIns="0" tIns="0" rIns="0" bIns="0" anchor="ctr">
            <a:spAutoFit/>
          </a:bodyPr>
          <a:lstStyle/>
          <a:p>
            <a:pPr algn="r" eaLnBrk="0" hangingPunct="0">
              <a:buSzPct val="90000"/>
              <a:buFont typeface="Wingdings" pitchFamily="2" charset="2"/>
              <a:buNone/>
            </a:pPr>
            <a:r>
              <a:rPr lang="en-US" sz="1600" dirty="0"/>
              <a:t>No</a:t>
            </a:r>
          </a:p>
        </p:txBody>
      </p:sp>
      <p:sp>
        <p:nvSpPr>
          <p:cNvPr id="27" name="Text Box 11"/>
          <p:cNvSpPr txBox="1">
            <a:spLocks noChangeArrowheads="1"/>
          </p:cNvSpPr>
          <p:nvPr/>
        </p:nvSpPr>
        <p:spPr bwMode="auto">
          <a:xfrm>
            <a:off x="2620747" y="2855741"/>
            <a:ext cx="1251537" cy="246221"/>
          </a:xfrm>
          <a:prstGeom prst="rect">
            <a:avLst/>
          </a:prstGeom>
          <a:noFill/>
          <a:ln w="9525">
            <a:noFill/>
            <a:miter lim="800000"/>
            <a:headEnd/>
            <a:tailEnd/>
          </a:ln>
          <a:effectLst/>
        </p:spPr>
        <p:txBody>
          <a:bodyPr wrap="square" lIns="0" tIns="0" rIns="0" bIns="0" anchor="ctr">
            <a:spAutoFit/>
          </a:bodyPr>
          <a:lstStyle/>
          <a:p>
            <a:pPr eaLnBrk="0" hangingPunct="0">
              <a:buSzPct val="90000"/>
              <a:buFont typeface="Wingdings" pitchFamily="2" charset="2"/>
              <a:buNone/>
            </a:pPr>
            <a:r>
              <a:rPr lang="en-US" sz="1600" dirty="0"/>
              <a:t>Don’t Know</a:t>
            </a:r>
          </a:p>
        </p:txBody>
      </p:sp>
      <p:sp>
        <p:nvSpPr>
          <p:cNvPr id="28" name="Text Box 11"/>
          <p:cNvSpPr txBox="1">
            <a:spLocks noChangeArrowheads="1"/>
          </p:cNvSpPr>
          <p:nvPr/>
        </p:nvSpPr>
        <p:spPr bwMode="auto">
          <a:xfrm>
            <a:off x="3578920" y="3715370"/>
            <a:ext cx="499720" cy="246221"/>
          </a:xfrm>
          <a:prstGeom prst="rect">
            <a:avLst/>
          </a:prstGeom>
          <a:noFill/>
          <a:ln w="9525">
            <a:noFill/>
            <a:miter lim="800000"/>
            <a:headEnd/>
            <a:tailEnd/>
          </a:ln>
          <a:effectLst/>
        </p:spPr>
        <p:txBody>
          <a:bodyPr wrap="square" lIns="0" tIns="0" rIns="0" bIns="0" anchor="ctr">
            <a:spAutoFit/>
          </a:bodyPr>
          <a:lstStyle/>
          <a:p>
            <a:pPr eaLnBrk="0" hangingPunct="0">
              <a:buSzPct val="90000"/>
              <a:buFont typeface="Wingdings" pitchFamily="2" charset="2"/>
              <a:buNone/>
            </a:pPr>
            <a:r>
              <a:rPr lang="en-US" sz="1600" dirty="0"/>
              <a:t>Yes</a:t>
            </a:r>
          </a:p>
        </p:txBody>
      </p:sp>
      <p:graphicFrame>
        <p:nvGraphicFramePr>
          <p:cNvPr id="37" name="Content Placeholder 6"/>
          <p:cNvGraphicFramePr>
            <a:graphicFrameLocks/>
          </p:cNvGraphicFramePr>
          <p:nvPr>
            <p:extLst/>
          </p:nvPr>
        </p:nvGraphicFramePr>
        <p:xfrm>
          <a:off x="5315099" y="2823041"/>
          <a:ext cx="2890645" cy="2795135"/>
        </p:xfrm>
        <a:graphic>
          <a:graphicData uri="http://schemas.openxmlformats.org/drawingml/2006/chart">
            <c:chart xmlns:c="http://schemas.openxmlformats.org/drawingml/2006/chart" xmlns:r="http://schemas.openxmlformats.org/officeDocument/2006/relationships" r:id="rId4"/>
          </a:graphicData>
        </a:graphic>
      </p:graphicFrame>
      <p:sp>
        <p:nvSpPr>
          <p:cNvPr id="38" name="Text Box 11"/>
          <p:cNvSpPr txBox="1">
            <a:spLocks noChangeArrowheads="1"/>
          </p:cNvSpPr>
          <p:nvPr/>
        </p:nvSpPr>
        <p:spPr bwMode="auto">
          <a:xfrm>
            <a:off x="5331001" y="4607411"/>
            <a:ext cx="334800" cy="246221"/>
          </a:xfrm>
          <a:prstGeom prst="rect">
            <a:avLst/>
          </a:prstGeom>
          <a:noFill/>
          <a:ln w="9525">
            <a:noFill/>
            <a:miter lim="800000"/>
            <a:headEnd/>
            <a:tailEnd/>
          </a:ln>
          <a:effectLst/>
        </p:spPr>
        <p:txBody>
          <a:bodyPr wrap="square" lIns="0" tIns="0" rIns="0" bIns="0" anchor="ctr">
            <a:spAutoFit/>
          </a:bodyPr>
          <a:lstStyle/>
          <a:p>
            <a:pPr algn="r" eaLnBrk="0" hangingPunct="0">
              <a:buSzPct val="90000"/>
              <a:buFont typeface="Wingdings" pitchFamily="2" charset="2"/>
              <a:buNone/>
            </a:pPr>
            <a:r>
              <a:rPr lang="en-US" sz="1600" dirty="0"/>
              <a:t>No</a:t>
            </a:r>
          </a:p>
        </p:txBody>
      </p:sp>
      <p:sp>
        <p:nvSpPr>
          <p:cNvPr id="39" name="Text Box 11"/>
          <p:cNvSpPr txBox="1">
            <a:spLocks noChangeArrowheads="1"/>
          </p:cNvSpPr>
          <p:nvPr/>
        </p:nvSpPr>
        <p:spPr bwMode="auto">
          <a:xfrm>
            <a:off x="6898547" y="2863692"/>
            <a:ext cx="1251537" cy="246221"/>
          </a:xfrm>
          <a:prstGeom prst="rect">
            <a:avLst/>
          </a:prstGeom>
          <a:noFill/>
          <a:ln w="9525">
            <a:noFill/>
            <a:miter lim="800000"/>
            <a:headEnd/>
            <a:tailEnd/>
          </a:ln>
          <a:effectLst/>
        </p:spPr>
        <p:txBody>
          <a:bodyPr wrap="square" lIns="0" tIns="0" rIns="0" bIns="0" anchor="ctr">
            <a:spAutoFit/>
          </a:bodyPr>
          <a:lstStyle/>
          <a:p>
            <a:pPr eaLnBrk="0" hangingPunct="0">
              <a:buSzPct val="90000"/>
              <a:buFont typeface="Wingdings" pitchFamily="2" charset="2"/>
              <a:buNone/>
            </a:pPr>
            <a:r>
              <a:rPr lang="en-US" sz="1600" dirty="0"/>
              <a:t>Don’t Know</a:t>
            </a:r>
          </a:p>
        </p:txBody>
      </p:sp>
      <p:sp>
        <p:nvSpPr>
          <p:cNvPr id="40" name="Text Box 11"/>
          <p:cNvSpPr txBox="1">
            <a:spLocks noChangeArrowheads="1"/>
          </p:cNvSpPr>
          <p:nvPr/>
        </p:nvSpPr>
        <p:spPr bwMode="auto">
          <a:xfrm>
            <a:off x="7856720" y="3723321"/>
            <a:ext cx="499720" cy="246221"/>
          </a:xfrm>
          <a:prstGeom prst="rect">
            <a:avLst/>
          </a:prstGeom>
          <a:noFill/>
          <a:ln w="9525">
            <a:noFill/>
            <a:miter lim="800000"/>
            <a:headEnd/>
            <a:tailEnd/>
          </a:ln>
          <a:effectLst/>
        </p:spPr>
        <p:txBody>
          <a:bodyPr wrap="square" lIns="0" tIns="0" rIns="0" bIns="0" anchor="ctr">
            <a:spAutoFit/>
          </a:bodyPr>
          <a:lstStyle/>
          <a:p>
            <a:pPr eaLnBrk="0" hangingPunct="0">
              <a:buSzPct val="90000"/>
              <a:buFont typeface="Wingdings" pitchFamily="2" charset="2"/>
              <a:buNone/>
            </a:pPr>
            <a:r>
              <a:rPr lang="en-US" sz="1600" dirty="0"/>
              <a:t>Yes</a:t>
            </a:r>
          </a:p>
        </p:txBody>
      </p:sp>
    </p:spTree>
    <p:extLst>
      <p:ext uri="{BB962C8B-B14F-4D97-AF65-F5344CB8AC3E}">
        <p14:creationId xmlns:p14="http://schemas.microsoft.com/office/powerpoint/2010/main" val="732627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12</a:t>
            </a:fld>
            <a:endParaRPr lang="en-US"/>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400">
                <a:solidFill>
                  <a:schemeClr val="accent1"/>
                </a:solidFill>
              </a:rPr>
              <a:t>RNW </a:t>
            </a:r>
            <a:r>
              <a:rPr lang="en-US" sz="2600"/>
              <a:t>All Lines, </a:t>
            </a:r>
            <a:r>
              <a:rPr lang="en-US" sz="2600" dirty="0"/>
              <a:t>2005-2014 Average:</a:t>
            </a:r>
            <a:br>
              <a:rPr lang="en-US" sz="2600" dirty="0"/>
            </a:br>
            <a:r>
              <a:rPr lang="en-US" sz="2600" dirty="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906139439"/>
              </p:ext>
            </p:extLst>
          </p:nvPr>
        </p:nvGraphicFramePr>
        <p:xfrm>
          <a:off x="1588" y="1541463"/>
          <a:ext cx="9139237" cy="4722812"/>
        </p:xfrm>
        <a:graphic>
          <a:graphicData uri="http://schemas.openxmlformats.org/presentationml/2006/ole">
            <mc:AlternateContent xmlns:mc="http://schemas.openxmlformats.org/markup-compatibility/2006">
              <mc:Choice xmlns:v="urn:schemas-microsoft-com:vml" Requires="v">
                <p:oleObj spid="_x0000_s28633122" name="Chart" r:id="rId4" imgW="8810697" imgH="4552881" progId="MSGraph.Chart.8">
                  <p:embed followColorScheme="full"/>
                </p:oleObj>
              </mc:Choice>
              <mc:Fallback>
                <p:oleObj name="Chart" r:id="rId4" imgW="8810697" imgH="4552881" progId="MSGraph.Chart.8">
                  <p:embed followColorScheme="full"/>
                  <p:pic>
                    <p:nvPicPr>
                      <p:cNvPr id="1026" name="Object 3"/>
                      <p:cNvPicPr>
                        <a:picLocks noChangeAspect="1" noChangeArrowheads="1"/>
                      </p:cNvPicPr>
                      <p:nvPr/>
                    </p:nvPicPr>
                    <p:blipFill>
                      <a:blip r:embed="rId5"/>
                      <a:srcRect/>
                      <a:stretch>
                        <a:fillRect/>
                      </a:stretch>
                    </p:blipFill>
                    <p:spPr bwMode="auto">
                      <a:xfrm>
                        <a:off x="1588" y="1541463"/>
                        <a:ext cx="9139237"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9"/>
          <p:cNvSpPr>
            <a:spLocks noChangeArrowheads="1"/>
          </p:cNvSpPr>
          <p:nvPr/>
        </p:nvSpPr>
        <p:spPr bwMode="blackWhite">
          <a:xfrm>
            <a:off x="1746762" y="1391971"/>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a:solidFill>
                  <a:srgbClr val="FFFFFF"/>
                </a:solidFill>
              </a:rPr>
              <a:t>The most profitable states over the past decade are widely distributed geographically, though none are in the Gulf region</a:t>
            </a:r>
          </a:p>
        </p:txBody>
      </p:sp>
      <p:sp>
        <p:nvSpPr>
          <p:cNvPr id="7" name="Rectangle 7"/>
          <p:cNvSpPr>
            <a:spLocks noChangeArrowheads="1"/>
          </p:cNvSpPr>
          <p:nvPr/>
        </p:nvSpPr>
        <p:spPr bwMode="auto">
          <a:xfrm>
            <a:off x="0" y="6386511"/>
            <a:ext cx="8750300" cy="261610"/>
          </a:xfrm>
          <a:prstGeom prst="rect">
            <a:avLst/>
          </a:prstGeom>
          <a:noFill/>
          <a:ln w="9525">
            <a:noFill/>
            <a:miter lim="800000"/>
            <a:headEnd/>
            <a:tailEnd/>
          </a:ln>
        </p:spPr>
        <p:txBody>
          <a:bodyPr>
            <a:spAutoFit/>
          </a:bodyPr>
          <a:lstStyle/>
          <a:p>
            <a:r>
              <a:rPr lang="en-US" sz="1100" dirty="0"/>
              <a:t>Source: NAIC; Insurance Information Institute.	</a:t>
            </a:r>
          </a:p>
        </p:txBody>
      </p:sp>
      <p:sp>
        <p:nvSpPr>
          <p:cNvPr id="8" name="Text Box 6"/>
          <p:cNvSpPr txBox="1">
            <a:spLocks noChangeArrowheads="1"/>
          </p:cNvSpPr>
          <p:nvPr/>
        </p:nvSpPr>
        <p:spPr bwMode="blackWhite">
          <a:xfrm>
            <a:off x="5132141" y="1814605"/>
            <a:ext cx="3797383"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a:solidFill>
                  <a:schemeClr val="bg1"/>
                </a:solidFill>
                <a:cs typeface="+mn-cs"/>
              </a:rPr>
              <a:t>Profitability Benchmark: All P/C</a:t>
            </a:r>
          </a:p>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US: 7.7%</a:t>
            </a:r>
          </a:p>
        </p:txBody>
      </p:sp>
      <p:sp>
        <p:nvSpPr>
          <p:cNvPr id="9"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extLst>
      <p:ext uri="{BB962C8B-B14F-4D97-AF65-F5344CB8AC3E}">
        <p14:creationId xmlns:p14="http://schemas.microsoft.com/office/powerpoint/2010/main" val="3181459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I.I.I. Poll: Driverless Cars</a:t>
            </a:r>
          </a:p>
        </p:txBody>
      </p:sp>
      <p:sp>
        <p:nvSpPr>
          <p:cNvPr id="5" name="Text Placeholder 4"/>
          <p:cNvSpPr>
            <a:spLocks noGrp="1"/>
          </p:cNvSpPr>
          <p:nvPr>
            <p:ph type="body" sz="quarter" idx="15"/>
          </p:nvPr>
        </p:nvSpPr>
        <p:spPr/>
        <p:txBody>
          <a:bodyPr/>
          <a:lstStyle/>
          <a:p>
            <a:r>
              <a:rPr lang="en-US" dirty="0"/>
              <a:t>Q. Would you be willing to ride in a driverless car?</a:t>
            </a:r>
          </a:p>
        </p:txBody>
      </p:sp>
      <p:sp>
        <p:nvSpPr>
          <p:cNvPr id="9" name="Text Placeholder 8"/>
          <p:cNvSpPr>
            <a:spLocks noGrp="1"/>
          </p:cNvSpPr>
          <p:nvPr>
            <p:ph type="body" sz="quarter" idx="16"/>
          </p:nvPr>
        </p:nvSpPr>
        <p:spPr/>
        <p:txBody>
          <a:bodyPr/>
          <a:lstStyle/>
          <a:p>
            <a:r>
              <a:rPr lang="en-US" dirty="0"/>
              <a:t>Source: Insurance Information Institute Annual </a:t>
            </a:r>
            <a:r>
              <a:rPr lang="en-US" i="1" dirty="0"/>
              <a:t>Pulse</a:t>
            </a:r>
            <a:r>
              <a:rPr lang="en-US" dirty="0"/>
              <a:t> Survey</a:t>
            </a:r>
          </a:p>
        </p:txBody>
      </p:sp>
      <p:sp>
        <p:nvSpPr>
          <p:cNvPr id="10" name="Text Placeholder 4"/>
          <p:cNvSpPr txBox="1">
            <a:spLocks/>
          </p:cNvSpPr>
          <p:nvPr/>
        </p:nvSpPr>
        <p:spPr bwMode="gray">
          <a:xfrm>
            <a:off x="471486" y="5562601"/>
            <a:ext cx="8201028" cy="62864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600" dirty="0">
                <a:solidFill>
                  <a:schemeClr val="bg1"/>
                </a:solidFill>
              </a:rPr>
              <a:t>The Percentage Willing to Ride in a Driverless Car Remains at 43%; </a:t>
            </a:r>
            <a:br>
              <a:rPr lang="en-US" sz="1600" dirty="0">
                <a:solidFill>
                  <a:schemeClr val="bg1"/>
                </a:solidFill>
              </a:rPr>
            </a:br>
            <a:r>
              <a:rPr lang="en-US" sz="1600" dirty="0">
                <a:solidFill>
                  <a:schemeClr val="bg1"/>
                </a:solidFill>
              </a:rPr>
              <a:t>71% of People Over 64 Were Unwilling to Ride.</a:t>
            </a:r>
          </a:p>
        </p:txBody>
      </p:sp>
      <p:graphicFrame>
        <p:nvGraphicFramePr>
          <p:cNvPr id="11" name="Object 2"/>
          <p:cNvGraphicFramePr>
            <a:graphicFrameLocks noChangeAspect="1"/>
          </p:cNvGraphicFramePr>
          <p:nvPr>
            <p:extLst/>
          </p:nvPr>
        </p:nvGraphicFramePr>
        <p:xfrm>
          <a:off x="52389" y="1657351"/>
          <a:ext cx="8972549" cy="39528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487770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I.I.I. Poll: Driverless Cars</a:t>
            </a:r>
            <a:endParaRPr lang="en-US" dirty="0"/>
          </a:p>
        </p:txBody>
      </p:sp>
      <p:sp>
        <p:nvSpPr>
          <p:cNvPr id="9" name="Text Placeholder 8"/>
          <p:cNvSpPr>
            <a:spLocks noGrp="1"/>
          </p:cNvSpPr>
          <p:nvPr>
            <p:ph type="body" sz="quarter" idx="15"/>
          </p:nvPr>
        </p:nvSpPr>
        <p:spPr/>
        <p:txBody>
          <a:bodyPr/>
          <a:lstStyle/>
          <a:p>
            <a:r>
              <a:rPr lang="en-US"/>
              <a:t>Q. Would you be willing to ride in a driverless car?</a:t>
            </a:r>
            <a:endParaRPr lang="en-US" dirty="0"/>
          </a:p>
        </p:txBody>
      </p:sp>
      <p:sp>
        <p:nvSpPr>
          <p:cNvPr id="4" name="Text Placeholder 3"/>
          <p:cNvSpPr>
            <a:spLocks noGrp="1"/>
          </p:cNvSpPr>
          <p:nvPr>
            <p:ph type="body" sz="quarter" idx="16"/>
          </p:nvPr>
        </p:nvSpPr>
        <p:spPr/>
        <p:txBody>
          <a:bodyPr/>
          <a:lstStyle/>
          <a:p>
            <a:endParaRPr lang="en-US" dirty="0"/>
          </a:p>
          <a:p>
            <a:r>
              <a:rPr lang="en-US" dirty="0"/>
              <a:t>Source: Insurance Information Institute Annual </a:t>
            </a:r>
            <a:r>
              <a:rPr lang="en-US" i="1" dirty="0"/>
              <a:t>Pulse</a:t>
            </a:r>
            <a:r>
              <a:rPr lang="en-US" dirty="0"/>
              <a:t> Survey.</a:t>
            </a:r>
          </a:p>
        </p:txBody>
      </p:sp>
      <p:sp>
        <p:nvSpPr>
          <p:cNvPr id="11" name="Text Placeholder 4"/>
          <p:cNvSpPr txBox="1">
            <a:spLocks/>
          </p:cNvSpPr>
          <p:nvPr/>
        </p:nvSpPr>
        <p:spPr bwMode="gray">
          <a:xfrm>
            <a:off x="471486" y="5562601"/>
            <a:ext cx="8201028" cy="62864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600" dirty="0">
                <a:solidFill>
                  <a:schemeClr val="bg1"/>
                </a:solidFill>
              </a:rPr>
              <a:t>The Percentage Willing to Ride in a Driverless Car Remains at 43%; </a:t>
            </a:r>
            <a:br>
              <a:rPr lang="en-US" sz="1600" dirty="0">
                <a:solidFill>
                  <a:schemeClr val="bg1"/>
                </a:solidFill>
              </a:rPr>
            </a:br>
            <a:r>
              <a:rPr lang="en-US" sz="1600" dirty="0">
                <a:solidFill>
                  <a:schemeClr val="bg1"/>
                </a:solidFill>
              </a:rPr>
              <a:t>71% of People Over 64 Were Unwilling to Ride.</a:t>
            </a:r>
          </a:p>
        </p:txBody>
      </p:sp>
      <p:graphicFrame>
        <p:nvGraphicFramePr>
          <p:cNvPr id="12" name="Object 2"/>
          <p:cNvGraphicFramePr>
            <a:graphicFrameLocks noChangeAspect="1"/>
          </p:cNvGraphicFramePr>
          <p:nvPr>
            <p:extLst/>
          </p:nvPr>
        </p:nvGraphicFramePr>
        <p:xfrm>
          <a:off x="52389" y="1657351"/>
          <a:ext cx="8972549" cy="39528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675332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p:txBody>
          <a:bodyPr/>
          <a:lstStyle/>
          <a:p>
            <a:r>
              <a:rPr lang="en-US" altLang="en-US" dirty="0">
                <a:latin typeface="Arial" panose="020B0604020202020204" pitchFamily="34" charset="0"/>
              </a:rPr>
              <a:t>I.I.I. Poll: Driverless Cars</a:t>
            </a:r>
            <a:endParaRPr lang="en-US" altLang="en-US" baseline="30000" dirty="0">
              <a:latin typeface="Arial" panose="020B0604020202020204" pitchFamily="34" charset="0"/>
            </a:endParaRPr>
          </a:p>
        </p:txBody>
      </p:sp>
      <p:sp>
        <p:nvSpPr>
          <p:cNvPr id="3" name="Text Placeholder 2"/>
          <p:cNvSpPr>
            <a:spLocks noGrp="1"/>
          </p:cNvSpPr>
          <p:nvPr>
            <p:ph type="body" sz="quarter" idx="15"/>
          </p:nvPr>
        </p:nvSpPr>
        <p:spPr>
          <a:xfrm>
            <a:off x="356616" y="1188720"/>
            <a:ext cx="8668322" cy="396947"/>
          </a:xfrm>
        </p:spPr>
        <p:txBody>
          <a:bodyPr/>
          <a:lstStyle/>
          <a:p>
            <a:r>
              <a:rPr lang="en-US" dirty="0"/>
              <a:t>Why Americans Would Not Want to Ride in a Driverless Car, </a:t>
            </a:r>
          </a:p>
          <a:p>
            <a:r>
              <a:rPr lang="en-US" dirty="0"/>
              <a:t>May 2016</a:t>
            </a:r>
            <a:r>
              <a:rPr lang="en-US" baseline="30000" dirty="0"/>
              <a:t>1</a:t>
            </a:r>
            <a:r>
              <a:rPr lang="en-US" dirty="0"/>
              <a:t>  </a:t>
            </a:r>
          </a:p>
          <a:p>
            <a:endParaRPr lang="en-US" dirty="0"/>
          </a:p>
        </p:txBody>
      </p:sp>
      <p:sp>
        <p:nvSpPr>
          <p:cNvPr id="4" name="Text Placeholder 3"/>
          <p:cNvSpPr>
            <a:spLocks noGrp="1"/>
          </p:cNvSpPr>
          <p:nvPr>
            <p:ph type="body" sz="quarter" idx="16"/>
          </p:nvPr>
        </p:nvSpPr>
        <p:spPr/>
        <p:txBody>
          <a:bodyPr/>
          <a:lstStyle/>
          <a:p>
            <a:r>
              <a:rPr lang="en-US" baseline="30000" dirty="0"/>
              <a:t>1 </a:t>
            </a:r>
            <a:r>
              <a:rPr lang="en-US" dirty="0"/>
              <a:t>Based on those who would not ride in a driverless car. Respondents could give more than one answer. </a:t>
            </a:r>
          </a:p>
          <a:p>
            <a:r>
              <a:rPr lang="en-US" dirty="0"/>
              <a:t>Source: Insurance Information Institute Annual </a:t>
            </a:r>
            <a:r>
              <a:rPr lang="en-US" i="1" dirty="0"/>
              <a:t>Pulse</a:t>
            </a:r>
            <a:r>
              <a:rPr lang="en-US" dirty="0"/>
              <a:t> Survey.</a:t>
            </a:r>
          </a:p>
        </p:txBody>
      </p:sp>
      <p:graphicFrame>
        <p:nvGraphicFramePr>
          <p:cNvPr id="11" name="Object 2"/>
          <p:cNvGraphicFramePr>
            <a:graphicFrameLocks noChangeAspect="1"/>
          </p:cNvGraphicFramePr>
          <p:nvPr>
            <p:extLst/>
          </p:nvPr>
        </p:nvGraphicFramePr>
        <p:xfrm>
          <a:off x="52389" y="1657351"/>
          <a:ext cx="8972549" cy="409209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4"/>
          <p:cNvSpPr txBox="1">
            <a:spLocks/>
          </p:cNvSpPr>
          <p:nvPr/>
        </p:nvSpPr>
        <p:spPr bwMode="gray">
          <a:xfrm>
            <a:off x="471486" y="5688495"/>
            <a:ext cx="8201028" cy="502753"/>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600" dirty="0">
                <a:solidFill>
                  <a:schemeClr val="bg1"/>
                </a:solidFill>
              </a:rPr>
              <a:t>Safety Concerns Are Paramount Among Those Who Would Avoid Driverless Cars.</a:t>
            </a:r>
          </a:p>
        </p:txBody>
      </p:sp>
    </p:spTree>
    <p:extLst>
      <p:ext uri="{BB962C8B-B14F-4D97-AF65-F5344CB8AC3E}">
        <p14:creationId xmlns:p14="http://schemas.microsoft.com/office/powerpoint/2010/main" val="153628174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42" name="Rectangle 2"/>
          <p:cNvSpPr>
            <a:spLocks noGrp="1" noChangeArrowheads="1"/>
          </p:cNvSpPr>
          <p:nvPr>
            <p:ph type="title"/>
          </p:nvPr>
        </p:nvSpPr>
        <p:spPr>
          <a:xfrm>
            <a:off x="270541" y="98399"/>
            <a:ext cx="8458200" cy="950976"/>
          </a:xfrm>
        </p:spPr>
        <p:txBody>
          <a:bodyPr/>
          <a:lstStyle/>
          <a:p>
            <a:r>
              <a:rPr lang="en-US" dirty="0"/>
              <a:t>I.I.I. Poll: Telematics—</a:t>
            </a:r>
            <a:br>
              <a:rPr lang="en-US" dirty="0"/>
            </a:br>
            <a:r>
              <a:rPr lang="en-US" dirty="0"/>
              <a:t>Consumers Still Hesitant</a:t>
            </a:r>
          </a:p>
        </p:txBody>
      </p:sp>
      <p:sp>
        <p:nvSpPr>
          <p:cNvPr id="7" name="Text Placeholder 6"/>
          <p:cNvSpPr>
            <a:spLocks noGrp="1"/>
          </p:cNvSpPr>
          <p:nvPr>
            <p:ph type="body" sz="quarter" idx="16"/>
          </p:nvPr>
        </p:nvSpPr>
        <p:spPr/>
        <p:txBody>
          <a:bodyPr/>
          <a:lstStyle/>
          <a:p>
            <a:pPr eaLnBrk="0" hangingPunct="0">
              <a:lnSpc>
                <a:spcPct val="85000"/>
              </a:lnSpc>
              <a:spcBef>
                <a:spcPct val="25000"/>
              </a:spcBef>
              <a:buClr>
                <a:schemeClr val="accent2"/>
              </a:buClr>
            </a:pPr>
            <a:r>
              <a:rPr lang="en-US" baseline="30000" dirty="0"/>
              <a:t>1</a:t>
            </a:r>
            <a:r>
              <a:rPr lang="en-US" dirty="0"/>
              <a:t>Asked of those who have auto insurance.</a:t>
            </a:r>
          </a:p>
          <a:p>
            <a:pPr eaLnBrk="0" hangingPunct="0">
              <a:lnSpc>
                <a:spcPct val="85000"/>
              </a:lnSpc>
              <a:spcBef>
                <a:spcPct val="25000"/>
              </a:spcBef>
              <a:buClr>
                <a:schemeClr val="accent2"/>
              </a:buClr>
            </a:pPr>
            <a:r>
              <a:rPr lang="en-US" dirty="0"/>
              <a:t>Source: Insurance Information Institute Annual </a:t>
            </a:r>
            <a:r>
              <a:rPr lang="en-US" i="1" dirty="0"/>
              <a:t>Pulse</a:t>
            </a:r>
            <a:r>
              <a:rPr lang="en-US" dirty="0"/>
              <a:t> Survey.</a:t>
            </a:r>
          </a:p>
        </p:txBody>
      </p:sp>
      <p:sp>
        <p:nvSpPr>
          <p:cNvPr id="19" name="Text Placeholder 4"/>
          <p:cNvSpPr txBox="1">
            <a:spLocks/>
          </p:cNvSpPr>
          <p:nvPr/>
        </p:nvSpPr>
        <p:spPr bwMode="gray">
          <a:xfrm>
            <a:off x="415259" y="5648324"/>
            <a:ext cx="8313482" cy="640881"/>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latin typeface="Arial" panose="020B0604020202020204" pitchFamily="34" charset="0"/>
                <a:cs typeface="Arial" panose="020B0604020202020204" pitchFamily="34" charset="0"/>
              </a:rPr>
              <a:t>More Than Half of Auto Policyholders Would Allow Their Insurer to</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Collect Their Driving Information in Order to Set Premiums.</a:t>
            </a:r>
          </a:p>
        </p:txBody>
      </p:sp>
      <p:sp>
        <p:nvSpPr>
          <p:cNvPr id="21" name="Text Placeholder 4"/>
          <p:cNvSpPr txBox="1">
            <a:spLocks/>
          </p:cNvSpPr>
          <p:nvPr/>
        </p:nvSpPr>
        <p:spPr bwMode="gray">
          <a:xfrm>
            <a:off x="415260" y="1292631"/>
            <a:ext cx="870929" cy="594937"/>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3600" dirty="0">
                <a:solidFill>
                  <a:schemeClr val="bg1"/>
                </a:solidFill>
              </a:rPr>
              <a:t>Q</a:t>
            </a:r>
          </a:p>
        </p:txBody>
      </p:sp>
      <p:sp>
        <p:nvSpPr>
          <p:cNvPr id="22" name="Rectangle 3"/>
          <p:cNvSpPr>
            <a:spLocks noChangeArrowheads="1"/>
          </p:cNvSpPr>
          <p:nvPr/>
        </p:nvSpPr>
        <p:spPr bwMode="black">
          <a:xfrm>
            <a:off x="1550667" y="1325533"/>
            <a:ext cx="7443786" cy="498598"/>
          </a:xfrm>
          <a:prstGeom prst="rect">
            <a:avLst/>
          </a:prstGeom>
          <a:noFill/>
          <a:ln w="9525" algn="ctr">
            <a:noFill/>
            <a:miter lim="800000"/>
            <a:headEnd/>
            <a:tailEnd/>
          </a:ln>
        </p:spPr>
        <p:txBody>
          <a:bodyPr wrap="square" lIns="0" tIns="0" rIns="0" bIns="0" anchor="ctr" anchorCtr="0">
            <a:spAutoFit/>
          </a:bodyPr>
          <a:lstStyle/>
          <a:p>
            <a:pPr>
              <a:lnSpc>
                <a:spcPct val="90000"/>
              </a:lnSpc>
            </a:pPr>
            <a:r>
              <a:rPr lang="en-US" b="1" dirty="0">
                <a:solidFill>
                  <a:schemeClr val="accent1"/>
                </a:solidFill>
              </a:rPr>
              <a:t>Would you allow your auto insurer to collect information about how and when you drive in order to set your auto insurance premium? </a:t>
            </a:r>
            <a:endParaRPr lang="en-US" b="1" baseline="30000" dirty="0">
              <a:solidFill>
                <a:schemeClr val="accent1"/>
              </a:solidFill>
            </a:endParaRPr>
          </a:p>
        </p:txBody>
      </p:sp>
      <p:graphicFrame>
        <p:nvGraphicFramePr>
          <p:cNvPr id="23" name="Content Placeholder 6"/>
          <p:cNvGraphicFramePr>
            <a:graphicFrameLocks/>
          </p:cNvGraphicFramePr>
          <p:nvPr>
            <p:extLst/>
          </p:nvPr>
        </p:nvGraphicFramePr>
        <p:xfrm>
          <a:off x="971551" y="2181011"/>
          <a:ext cx="7200900" cy="29808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 Box 9"/>
          <p:cNvSpPr txBox="1">
            <a:spLocks noChangeArrowheads="1"/>
          </p:cNvSpPr>
          <p:nvPr/>
        </p:nvSpPr>
        <p:spPr bwMode="auto">
          <a:xfrm>
            <a:off x="5980606" y="3093148"/>
            <a:ext cx="1839420" cy="664797"/>
          </a:xfrm>
          <a:prstGeom prst="rect">
            <a:avLst/>
          </a:prstGeom>
          <a:noFill/>
          <a:ln w="9525">
            <a:noFill/>
            <a:miter lim="800000"/>
            <a:headEnd/>
            <a:tailEnd/>
          </a:ln>
        </p:spPr>
        <p:txBody>
          <a:bodyPr wrap="square" lIns="0" tIns="0" rIns="0" bIns="0" anchor="ctr">
            <a:spAutoFit/>
          </a:bodyPr>
          <a:lstStyle/>
          <a:p>
            <a:pPr eaLnBrk="0" hangingPunct="0">
              <a:lnSpc>
                <a:spcPct val="90000"/>
              </a:lnSpc>
              <a:buSzPct val="90000"/>
              <a:buFont typeface="Wingdings" pitchFamily="2" charset="2"/>
              <a:buNone/>
            </a:pPr>
            <a:r>
              <a:rPr lang="en-US" sz="1600" dirty="0"/>
              <a:t>Allow if Premium Went Down</a:t>
            </a:r>
          </a:p>
          <a:p>
            <a:pPr eaLnBrk="0" hangingPunct="0">
              <a:lnSpc>
                <a:spcPct val="90000"/>
              </a:lnSpc>
              <a:buSzPct val="90000"/>
              <a:buFont typeface="Wingdings" pitchFamily="2" charset="2"/>
              <a:buNone/>
            </a:pPr>
            <a:endParaRPr lang="en-US" sz="1600" dirty="0"/>
          </a:p>
        </p:txBody>
      </p:sp>
      <p:sp>
        <p:nvSpPr>
          <p:cNvPr id="25" name="Text Box 9"/>
          <p:cNvSpPr txBox="1">
            <a:spLocks noChangeArrowheads="1"/>
          </p:cNvSpPr>
          <p:nvPr/>
        </p:nvSpPr>
        <p:spPr bwMode="auto">
          <a:xfrm>
            <a:off x="3456481" y="5045819"/>
            <a:ext cx="2658570" cy="4431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600" dirty="0"/>
              <a:t>Allow Whether or Not Premium Went Down</a:t>
            </a:r>
          </a:p>
        </p:txBody>
      </p:sp>
      <p:sp>
        <p:nvSpPr>
          <p:cNvPr id="26" name="Text Box 9"/>
          <p:cNvSpPr txBox="1">
            <a:spLocks noChangeArrowheads="1"/>
          </p:cNvSpPr>
          <p:nvPr/>
        </p:nvSpPr>
        <p:spPr bwMode="auto">
          <a:xfrm>
            <a:off x="2027071" y="3314747"/>
            <a:ext cx="1143001" cy="443198"/>
          </a:xfrm>
          <a:prstGeom prst="rect">
            <a:avLst/>
          </a:prstGeom>
          <a:noFill/>
          <a:ln w="9525">
            <a:noFill/>
            <a:miter lim="800000"/>
            <a:headEnd/>
            <a:tailEnd/>
          </a:ln>
        </p:spPr>
        <p:txBody>
          <a:bodyPr wrap="square" lIns="0" tIns="0" rIns="0" bIns="0" anchor="ctr">
            <a:spAutoFit/>
          </a:bodyPr>
          <a:lstStyle/>
          <a:p>
            <a:pPr algn="r" eaLnBrk="0" hangingPunct="0">
              <a:lnSpc>
                <a:spcPct val="90000"/>
              </a:lnSpc>
              <a:buSzPct val="90000"/>
              <a:buFont typeface="Wingdings" pitchFamily="2" charset="2"/>
              <a:buNone/>
            </a:pPr>
            <a:r>
              <a:rPr lang="en-US" sz="1600" dirty="0"/>
              <a:t>Not</a:t>
            </a:r>
            <a:br>
              <a:rPr lang="en-US" sz="1600" dirty="0"/>
            </a:br>
            <a:r>
              <a:rPr lang="en-US" sz="1600" dirty="0"/>
              <a:t>Allow</a:t>
            </a:r>
          </a:p>
        </p:txBody>
      </p:sp>
      <p:sp>
        <p:nvSpPr>
          <p:cNvPr id="27" name="Text Box 9"/>
          <p:cNvSpPr txBox="1">
            <a:spLocks noChangeArrowheads="1"/>
          </p:cNvSpPr>
          <p:nvPr/>
        </p:nvSpPr>
        <p:spPr bwMode="auto">
          <a:xfrm>
            <a:off x="3214140" y="2099786"/>
            <a:ext cx="2658570" cy="2215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600" dirty="0"/>
              <a:t>Don’t Know</a:t>
            </a:r>
          </a:p>
        </p:txBody>
      </p:sp>
    </p:spTree>
    <p:extLst>
      <p:ext uri="{BB962C8B-B14F-4D97-AF65-F5344CB8AC3E}">
        <p14:creationId xmlns:p14="http://schemas.microsoft.com/office/powerpoint/2010/main" val="8351201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124</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a:t>Telematics for Your Home:</a:t>
            </a:r>
            <a:br>
              <a:rPr lang="en-US" dirty="0"/>
            </a:br>
            <a:r>
              <a:rPr lang="en-US" dirty="0"/>
              <a:t>The Internet of Things</a:t>
            </a:r>
          </a:p>
        </p:txBody>
      </p:sp>
      <p:sp>
        <p:nvSpPr>
          <p:cNvPr id="1922051" name="Rectangle 3"/>
          <p:cNvSpPr>
            <a:spLocks noGrp="1" noChangeArrowheads="1"/>
          </p:cNvSpPr>
          <p:nvPr>
            <p:ph type="body" idx="4294967295"/>
          </p:nvPr>
        </p:nvSpPr>
        <p:spPr>
          <a:xfrm>
            <a:off x="120650" y="1103313"/>
            <a:ext cx="6753116" cy="4652963"/>
          </a:xfrm>
        </p:spPr>
        <p:txBody>
          <a:bodyPr/>
          <a:lstStyle/>
          <a:p>
            <a:pPr>
              <a:lnSpc>
                <a:spcPts val="2200"/>
              </a:lnSpc>
              <a:spcBef>
                <a:spcPct val="50000"/>
              </a:spcBef>
            </a:pPr>
            <a:r>
              <a:rPr lang="en-US" sz="2100" b="1" dirty="0"/>
              <a:t>The home is the next frontier for telematics</a:t>
            </a:r>
          </a:p>
          <a:p>
            <a:pPr>
              <a:lnSpc>
                <a:spcPts val="2200"/>
              </a:lnSpc>
              <a:spcBef>
                <a:spcPct val="50000"/>
              </a:spcBef>
            </a:pPr>
            <a:r>
              <a:rPr lang="en-US" sz="2100" b="1" dirty="0"/>
              <a:t>Rapidly becoming a crowded space</a:t>
            </a:r>
          </a:p>
          <a:p>
            <a:pPr>
              <a:lnSpc>
                <a:spcPts val="2200"/>
              </a:lnSpc>
              <a:spcBef>
                <a:spcPct val="50000"/>
              </a:spcBef>
            </a:pPr>
            <a:r>
              <a:rPr lang="en-US" sz="2100" b="1" dirty="0"/>
              <a:t>How and with whom will insurers partner?</a:t>
            </a:r>
          </a:p>
          <a:p>
            <a:pPr>
              <a:lnSpc>
                <a:spcPts val="2200"/>
              </a:lnSpc>
              <a:spcBef>
                <a:spcPct val="50000"/>
              </a:spcBef>
            </a:pPr>
            <a:r>
              <a:rPr lang="en-US" sz="2100" b="1" dirty="0"/>
              <a:t>Can control increasing array of household systems remotely</a:t>
            </a:r>
          </a:p>
          <a:p>
            <a:pPr lvl="1">
              <a:lnSpc>
                <a:spcPts val="2200"/>
              </a:lnSpc>
            </a:pPr>
            <a:r>
              <a:rPr lang="en-US" sz="1900" b="1" dirty="0"/>
              <a:t>Heat, A/C</a:t>
            </a:r>
          </a:p>
          <a:p>
            <a:pPr lvl="1">
              <a:lnSpc>
                <a:spcPts val="2200"/>
              </a:lnSpc>
            </a:pPr>
            <a:r>
              <a:rPr lang="en-US" sz="1900" b="1" dirty="0"/>
              <a:t>Fire, CO detection</a:t>
            </a:r>
          </a:p>
          <a:p>
            <a:pPr lvl="1">
              <a:lnSpc>
                <a:spcPts val="2200"/>
              </a:lnSpc>
            </a:pPr>
            <a:r>
              <a:rPr lang="en-US" sz="1900" b="1" dirty="0"/>
              <a:t>Security Systems</a:t>
            </a:r>
          </a:p>
          <a:p>
            <a:pPr lvl="1">
              <a:lnSpc>
                <a:spcPts val="2200"/>
              </a:lnSpc>
            </a:pPr>
            <a:r>
              <a:rPr lang="en-US" sz="1900" b="1" dirty="0"/>
              <a:t>Cameras/Monitors</a:t>
            </a:r>
          </a:p>
          <a:p>
            <a:pPr lvl="1">
              <a:lnSpc>
                <a:spcPts val="2200"/>
              </a:lnSpc>
            </a:pPr>
            <a:r>
              <a:rPr lang="en-US" sz="1900" b="1" dirty="0"/>
              <a:t>Appliances</a:t>
            </a:r>
          </a:p>
          <a:p>
            <a:pPr lvl="1">
              <a:lnSpc>
                <a:spcPts val="2200"/>
              </a:lnSpc>
            </a:pPr>
            <a:r>
              <a:rPr lang="en-US" sz="1900" b="1" dirty="0"/>
              <a:t>Lighting</a:t>
            </a:r>
          </a:p>
          <a:p>
            <a:pPr>
              <a:lnSpc>
                <a:spcPts val="2200"/>
              </a:lnSpc>
            </a:pPr>
            <a:r>
              <a:rPr lang="en-US" sz="2100" b="1" dirty="0"/>
              <a:t>Technology is adaptive</a:t>
            </a:r>
          </a:p>
          <a:p>
            <a:pPr lvl="1">
              <a:lnSpc>
                <a:spcPts val="2200"/>
              </a:lnSpc>
            </a:pPr>
            <a:r>
              <a:rPr lang="en-US" sz="1900" b="1" i="1" dirty="0">
                <a:solidFill>
                  <a:srgbClr val="C00000"/>
                </a:solidFill>
              </a:rPr>
              <a:t>Uses sensors and algorithms to learn about you</a:t>
            </a:r>
          </a:p>
          <a:p>
            <a:pPr>
              <a:lnSpc>
                <a:spcPts val="2200"/>
              </a:lnSpc>
              <a:spcBef>
                <a:spcPct val="50000"/>
              </a:spcBef>
            </a:pPr>
            <a:endParaRPr lang="en-US" sz="2100" b="1" dirty="0"/>
          </a:p>
          <a:p>
            <a:pPr>
              <a:lnSpc>
                <a:spcPts val="2200"/>
              </a:lnSpc>
              <a:spcBef>
                <a:spcPct val="50000"/>
              </a:spcBef>
            </a:pPr>
            <a:endParaRPr lang="en-US" sz="2100" b="1" dirty="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p:cNvPicPr>
            <a:picLocks noChangeAspect="1"/>
          </p:cNvPicPr>
          <p:nvPr/>
        </p:nvPicPr>
        <p:blipFill rotWithShape="1">
          <a:blip r:embed="rId3"/>
          <a:srcRect l="5259" t="8256" r="10301" b="-244"/>
          <a:stretch/>
        </p:blipFill>
        <p:spPr>
          <a:xfrm>
            <a:off x="3761423" y="3214025"/>
            <a:ext cx="5063489" cy="2930439"/>
          </a:xfrm>
          <a:prstGeom prst="rect">
            <a:avLst/>
          </a:prstGeom>
        </p:spPr>
      </p:pic>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5640" y="1235240"/>
            <a:ext cx="1429407" cy="1429407"/>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2875" y="1264144"/>
            <a:ext cx="838200" cy="1371600"/>
          </a:xfrm>
          <a:prstGeom prst="rect">
            <a:avLst/>
          </a:prstGeom>
        </p:spPr>
      </p:pic>
    </p:spTree>
    <p:extLst>
      <p:ext uri="{BB962C8B-B14F-4D97-AF65-F5344CB8AC3E}">
        <p14:creationId xmlns:p14="http://schemas.microsoft.com/office/powerpoint/2010/main" val="27771987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22051">
                                            <p:txEl>
                                              <p:pRg st="10" end="10"/>
                                            </p:txEl>
                                          </p:spTgt>
                                        </p:tgtEl>
                                        <p:attrNameLst>
                                          <p:attrName>style.visibility</p:attrName>
                                        </p:attrNameLst>
                                      </p:cBhvr>
                                      <p:to>
                                        <p:strVal val="visible"/>
                                      </p:to>
                                    </p:set>
                                    <p:animEffect transition="in" filter="wipe(left)">
                                      <p:cBhvr>
                                        <p:cTn id="45" dur="500"/>
                                        <p:tgtEl>
                                          <p:spTgt spid="1922051">
                                            <p:txEl>
                                              <p:pRg st="10" end="10"/>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922051">
                                            <p:txEl>
                                              <p:pRg st="11" end="11"/>
                                            </p:txEl>
                                          </p:spTgt>
                                        </p:tgtEl>
                                        <p:attrNameLst>
                                          <p:attrName>style.visibility</p:attrName>
                                        </p:attrNameLst>
                                      </p:cBhvr>
                                      <p:to>
                                        <p:strVal val="visible"/>
                                      </p:to>
                                    </p:set>
                                    <p:animEffect transition="in" filter="wipe(left)">
                                      <p:cBhvr>
                                        <p:cTn id="48"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125</a:t>
            </a:fld>
            <a:endParaRPr lang="en-US" sz="900">
              <a:solidFill>
                <a:srgbClr val="FFFFFF"/>
              </a:solidFill>
            </a:endParaRPr>
          </a:p>
        </p:txBody>
      </p:sp>
      <p:pic>
        <p:nvPicPr>
          <p:cNvPr id="3076"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407809" y="233441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a:solidFill>
                  <a:srgbClr val="FFFFFF"/>
                </a:solidFill>
                <a:latin typeface="Arial "/>
              </a:rPr>
              <a:t>THE ‘INTERNET OF THINGS’</a:t>
            </a:r>
          </a:p>
        </p:txBody>
      </p:sp>
      <p:sp>
        <p:nvSpPr>
          <p:cNvPr id="6" name="TextBox 5"/>
          <p:cNvSpPr txBox="1">
            <a:spLocks noChangeArrowheads="1"/>
          </p:cNvSpPr>
          <p:nvPr/>
        </p:nvSpPr>
        <p:spPr bwMode="auto">
          <a:xfrm>
            <a:off x="356016" y="3721983"/>
            <a:ext cx="8353422" cy="1077218"/>
          </a:xfrm>
          <a:prstGeom prst="rect">
            <a:avLst/>
          </a:prstGeom>
          <a:noFill/>
          <a:ln w="9525">
            <a:noFill/>
            <a:miter lim="800000"/>
            <a:headEnd/>
            <a:tailEnd/>
          </a:ln>
        </p:spPr>
        <p:txBody>
          <a:bodyPr wrap="square">
            <a:spAutoFit/>
          </a:bodyPr>
          <a:lstStyle/>
          <a:p>
            <a:pPr algn="ctr"/>
            <a:r>
              <a:rPr lang="en-US" sz="3200" b="1" dirty="0">
                <a:solidFill>
                  <a:srgbClr val="225A7A"/>
                </a:solidFill>
                <a:latin typeface="Arial" panose="020B0604020202020204" pitchFamily="34" charset="0"/>
                <a:cs typeface="Arial" panose="020B0604020202020204" pitchFamily="34" charset="0"/>
              </a:rPr>
              <a:t>Capturing Economic Value Amid a Shifting Insurer Value Chain</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7842267"/>
      </p:ext>
    </p:extLst>
  </p:cSld>
  <p:clrMapOvr>
    <a:masterClrMapping/>
  </p:clrMapOvr>
  <p:transition>
    <p:zoom dir="in"/>
  </p:transition>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126</a:t>
            </a:fld>
            <a:endParaRPr lang="en-US" sz="900"/>
          </a:p>
        </p:txBody>
      </p:sp>
      <p:sp>
        <p:nvSpPr>
          <p:cNvPr id="84997" name="Rectangle 2"/>
          <p:cNvSpPr>
            <a:spLocks noGrp="1" noChangeArrowheads="1"/>
          </p:cNvSpPr>
          <p:nvPr>
            <p:ph type="title" idx="4294967295"/>
          </p:nvPr>
        </p:nvSpPr>
        <p:spPr/>
        <p:txBody>
          <a:bodyPr/>
          <a:lstStyle/>
          <a:p>
            <a:r>
              <a:rPr lang="en-US" dirty="0"/>
              <a:t>The Internet of Things and the Insurance Industry</a:t>
            </a:r>
          </a:p>
        </p:txBody>
      </p:sp>
      <p:pic>
        <p:nvPicPr>
          <p:cNvPr id="2" name="Picture 1"/>
          <p:cNvPicPr>
            <a:picLocks noChangeAspect="1"/>
          </p:cNvPicPr>
          <p:nvPr/>
        </p:nvPicPr>
        <p:blipFill>
          <a:blip r:embed="rId3"/>
          <a:stretch>
            <a:fillRect/>
          </a:stretch>
        </p:blipFill>
        <p:spPr>
          <a:xfrm>
            <a:off x="267947" y="1091419"/>
            <a:ext cx="6057900" cy="5219700"/>
          </a:xfrm>
          <a:prstGeom prst="rect">
            <a:avLst/>
          </a:prstGeom>
        </p:spPr>
      </p:pic>
      <p:sp>
        <p:nvSpPr>
          <p:cNvPr id="8" name="Rectangle 3"/>
          <p:cNvSpPr txBox="1">
            <a:spLocks noChangeArrowheads="1"/>
          </p:cNvSpPr>
          <p:nvPr/>
        </p:nvSpPr>
        <p:spPr bwMode="auto">
          <a:xfrm>
            <a:off x="6325852" y="1091423"/>
            <a:ext cx="2722901"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2100" b="1" kern="0" dirty="0"/>
              <a:t>The “Internet of Things” will create trillions in economic value throughout the global economy by 2025</a:t>
            </a:r>
          </a:p>
          <a:p>
            <a:pPr>
              <a:lnSpc>
                <a:spcPts val="2400"/>
              </a:lnSpc>
              <a:spcBef>
                <a:spcPct val="50000"/>
              </a:spcBef>
            </a:pPr>
            <a:r>
              <a:rPr lang="en-US" sz="2100" b="1" kern="0" dirty="0"/>
              <a:t>What opportunities, challenges will this create for insurers?</a:t>
            </a:r>
          </a:p>
          <a:p>
            <a:pPr>
              <a:lnSpc>
                <a:spcPts val="2400"/>
              </a:lnSpc>
              <a:spcBef>
                <a:spcPct val="50000"/>
              </a:spcBef>
            </a:pPr>
            <a:r>
              <a:rPr lang="en-US" sz="2100" b="1" kern="0" dirty="0"/>
              <a:t>What are the impact on the insurance industry “value chain”?</a:t>
            </a:r>
          </a:p>
        </p:txBody>
      </p:sp>
      <p:sp>
        <p:nvSpPr>
          <p:cNvPr id="9" name="Rectangle 4"/>
          <p:cNvSpPr>
            <a:spLocks noChangeArrowheads="1"/>
          </p:cNvSpPr>
          <p:nvPr/>
        </p:nvSpPr>
        <p:spPr bwMode="auto">
          <a:xfrm>
            <a:off x="-61913" y="6203207"/>
            <a:ext cx="812165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Sources: McKinsey Global Institute, </a:t>
            </a:r>
            <a:r>
              <a:rPr lang="en-US" sz="1100" i="1" dirty="0">
                <a:latin typeface="Arial" panose="020B0604020202020204" pitchFamily="34" charset="0"/>
                <a:cs typeface="Arial" panose="020B0604020202020204" pitchFamily="34" charset="0"/>
              </a:rPr>
              <a:t>The Internet of Things: Mapping the Value Beyond the Hype</a:t>
            </a:r>
            <a:r>
              <a:rPr lang="en-US" sz="1100" dirty="0">
                <a:latin typeface="Arial" panose="020B0604020202020204" pitchFamily="34" charset="0"/>
                <a:cs typeface="Arial" panose="020B0604020202020204" pitchFamily="34" charset="0"/>
              </a:rPr>
              <a:t>,</a:t>
            </a: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June 2015; Insurance Information Institute. </a:t>
            </a:r>
          </a:p>
        </p:txBody>
      </p:sp>
    </p:spTree>
    <p:extLst>
      <p:ext uri="{BB962C8B-B14F-4D97-AF65-F5344CB8AC3E}">
        <p14:creationId xmlns:p14="http://schemas.microsoft.com/office/powerpoint/2010/main" val="40399336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127</a:t>
            </a:fld>
            <a:endParaRPr lang="en-US" sz="900"/>
          </a:p>
        </p:txBody>
      </p:sp>
      <p:sp>
        <p:nvSpPr>
          <p:cNvPr id="65541" name="Rectangle 2"/>
          <p:cNvSpPr>
            <a:spLocks noGrp="1" noChangeArrowheads="1"/>
          </p:cNvSpPr>
          <p:nvPr>
            <p:ph type="title" idx="4294967295"/>
          </p:nvPr>
        </p:nvSpPr>
        <p:spPr>
          <a:xfrm>
            <a:off x="32985" y="129820"/>
            <a:ext cx="7950815" cy="860425"/>
          </a:xfrm>
        </p:spPr>
        <p:txBody>
          <a:bodyPr/>
          <a:lstStyle/>
          <a:p>
            <a:r>
              <a:rPr lang="en-US" dirty="0"/>
              <a:t>Wearables Show Significant Potential to Reduce Workplace Injury, Death</a:t>
            </a:r>
          </a:p>
        </p:txBody>
      </p:sp>
      <p:sp>
        <p:nvSpPr>
          <p:cNvPr id="1922051" name="Rectangle 3"/>
          <p:cNvSpPr>
            <a:spLocks noGrp="1" noChangeArrowheads="1"/>
          </p:cNvSpPr>
          <p:nvPr>
            <p:ph type="body" idx="4294967295"/>
          </p:nvPr>
        </p:nvSpPr>
        <p:spPr>
          <a:xfrm>
            <a:off x="160806" y="1103317"/>
            <a:ext cx="5088425" cy="4652963"/>
          </a:xfrm>
        </p:spPr>
        <p:txBody>
          <a:bodyPr/>
          <a:lstStyle/>
          <a:p>
            <a:pPr>
              <a:lnSpc>
                <a:spcPts val="2400"/>
              </a:lnSpc>
              <a:spcBef>
                <a:spcPct val="50000"/>
              </a:spcBef>
            </a:pPr>
            <a:r>
              <a:rPr lang="en-US" sz="2100" b="1" dirty="0"/>
              <a:t>Wearables Today Can Monitor:</a:t>
            </a:r>
          </a:p>
          <a:p>
            <a:pPr lvl="1">
              <a:lnSpc>
                <a:spcPts val="2400"/>
              </a:lnSpc>
            </a:pPr>
            <a:r>
              <a:rPr lang="en-US" sz="1900" b="1" dirty="0"/>
              <a:t>Location</a:t>
            </a:r>
          </a:p>
          <a:p>
            <a:pPr lvl="1">
              <a:lnSpc>
                <a:spcPts val="2400"/>
              </a:lnSpc>
            </a:pPr>
            <a:r>
              <a:rPr lang="en-US" sz="1900" b="1" dirty="0"/>
              <a:t>Heart rate</a:t>
            </a:r>
          </a:p>
          <a:p>
            <a:pPr lvl="1">
              <a:lnSpc>
                <a:spcPts val="2400"/>
              </a:lnSpc>
            </a:pPr>
            <a:r>
              <a:rPr lang="en-US" sz="1900" b="1" dirty="0"/>
              <a:t>Temperature</a:t>
            </a:r>
          </a:p>
          <a:p>
            <a:pPr lvl="1">
              <a:lnSpc>
                <a:spcPts val="2400"/>
              </a:lnSpc>
            </a:pPr>
            <a:r>
              <a:rPr lang="en-US" sz="1900" b="1" dirty="0"/>
              <a:t>Steps/Exertion</a:t>
            </a:r>
          </a:p>
          <a:p>
            <a:pPr lvl="1">
              <a:lnSpc>
                <a:spcPts val="2400"/>
              </a:lnSpc>
            </a:pPr>
            <a:r>
              <a:rPr lang="en-US" sz="1900" b="1" dirty="0"/>
              <a:t>Sweat</a:t>
            </a:r>
          </a:p>
          <a:p>
            <a:pPr lvl="1">
              <a:lnSpc>
                <a:spcPts val="2400"/>
              </a:lnSpc>
            </a:pPr>
            <a:r>
              <a:rPr lang="en-US" sz="1900" b="1" dirty="0"/>
              <a:t>Sleep</a:t>
            </a:r>
          </a:p>
          <a:p>
            <a:pPr>
              <a:lnSpc>
                <a:spcPts val="2400"/>
              </a:lnSpc>
            </a:pPr>
            <a:r>
              <a:rPr lang="en-US" sz="2100" b="1" dirty="0"/>
              <a:t>In the Near Future Could Monitor:</a:t>
            </a:r>
          </a:p>
          <a:p>
            <a:pPr lvl="1">
              <a:lnSpc>
                <a:spcPts val="2400"/>
              </a:lnSpc>
            </a:pPr>
            <a:r>
              <a:rPr lang="en-US" sz="1900" b="1" dirty="0"/>
              <a:t>Glucose level</a:t>
            </a:r>
          </a:p>
          <a:p>
            <a:pPr lvl="1">
              <a:lnSpc>
                <a:spcPts val="2400"/>
              </a:lnSpc>
            </a:pPr>
            <a:r>
              <a:rPr lang="en-US" sz="1900" b="1" dirty="0"/>
              <a:t>Oxygen levels</a:t>
            </a:r>
          </a:p>
          <a:p>
            <a:pPr lvl="1">
              <a:lnSpc>
                <a:spcPts val="2400"/>
              </a:lnSpc>
            </a:pPr>
            <a:r>
              <a:rPr lang="en-US" sz="1900" b="1" dirty="0"/>
              <a:t>Pain </a:t>
            </a:r>
          </a:p>
          <a:p>
            <a:pPr lvl="1">
              <a:lnSpc>
                <a:spcPts val="2400"/>
              </a:lnSpc>
            </a:pPr>
            <a:r>
              <a:rPr lang="en-US" sz="1900" b="1" dirty="0"/>
              <a:t>Nausea</a:t>
            </a:r>
            <a:endParaRPr lang="en-US" sz="2100" b="1" dirty="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t="53908"/>
          <a:stretch/>
        </p:blipFill>
        <p:spPr>
          <a:xfrm>
            <a:off x="3041150" y="1954062"/>
            <a:ext cx="2995448" cy="961043"/>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5465" y="3394606"/>
            <a:ext cx="2086731" cy="2781458"/>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1983" y="1128418"/>
            <a:ext cx="1953403" cy="2740744"/>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8425" y="5622653"/>
            <a:ext cx="2857500" cy="704850"/>
          </a:xfrm>
          <a:prstGeom prst="rect">
            <a:avLst/>
          </a:prstGeom>
        </p:spPr>
      </p:pic>
    </p:spTree>
    <p:extLst>
      <p:ext uri="{BB962C8B-B14F-4D97-AF65-F5344CB8AC3E}">
        <p14:creationId xmlns:p14="http://schemas.microsoft.com/office/powerpoint/2010/main" val="12286687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6" end="6"/>
                                            </p:txEl>
                                          </p:spTgt>
                                        </p:tgtEl>
                                        <p:attrNameLst>
                                          <p:attrName>style.visibility</p:attrName>
                                        </p:attrNameLst>
                                      </p:cBhvr>
                                      <p:to>
                                        <p:strVal val="visible"/>
                                      </p:to>
                                    </p:set>
                                    <p:animEffect transition="in" filter="wipe(left)">
                                      <p:cBhvr>
                                        <p:cTn id="25" dur="500"/>
                                        <p:tgtEl>
                                          <p:spTgt spid="1922051">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9" end="9"/>
                                            </p:txEl>
                                          </p:spTgt>
                                        </p:tgtEl>
                                        <p:attrNameLst>
                                          <p:attrName>style.visibility</p:attrName>
                                        </p:attrNameLst>
                                      </p:cBhvr>
                                      <p:to>
                                        <p:strVal val="visible"/>
                                      </p:to>
                                    </p:set>
                                    <p:animEffect transition="in" filter="wipe(left)">
                                      <p:cBhvr>
                                        <p:cTn id="36" dur="500"/>
                                        <p:tgtEl>
                                          <p:spTgt spid="1922051">
                                            <p:txEl>
                                              <p:pRg st="9" end="9"/>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922051">
                                            <p:txEl>
                                              <p:pRg st="10" end="10"/>
                                            </p:txEl>
                                          </p:spTgt>
                                        </p:tgtEl>
                                        <p:attrNameLst>
                                          <p:attrName>style.visibility</p:attrName>
                                        </p:attrNameLst>
                                      </p:cBhvr>
                                      <p:to>
                                        <p:strVal val="visible"/>
                                      </p:to>
                                    </p:set>
                                    <p:animEffect transition="in" filter="wipe(left)">
                                      <p:cBhvr>
                                        <p:cTn id="39" dur="500"/>
                                        <p:tgtEl>
                                          <p:spTgt spid="1922051">
                                            <p:txEl>
                                              <p:pRg st="10" end="10"/>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22051">
                                            <p:txEl>
                                              <p:pRg st="11" end="11"/>
                                            </p:txEl>
                                          </p:spTgt>
                                        </p:tgtEl>
                                        <p:attrNameLst>
                                          <p:attrName>style.visibility</p:attrName>
                                        </p:attrNameLst>
                                      </p:cBhvr>
                                      <p:to>
                                        <p:strVal val="visible"/>
                                      </p:to>
                                    </p:set>
                                    <p:animEffect transition="in" filter="wipe(left)">
                                      <p:cBhvr>
                                        <p:cTn id="42"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128</a:t>
            </a:fld>
            <a:endParaRPr lang="en-US" sz="900"/>
          </a:p>
        </p:txBody>
      </p:sp>
      <p:sp>
        <p:nvSpPr>
          <p:cNvPr id="84997" name="Rectangle 2"/>
          <p:cNvSpPr>
            <a:spLocks noGrp="1" noChangeArrowheads="1"/>
          </p:cNvSpPr>
          <p:nvPr>
            <p:ph type="title" idx="4294967295"/>
          </p:nvPr>
        </p:nvSpPr>
        <p:spPr/>
        <p:txBody>
          <a:bodyPr/>
          <a:lstStyle/>
          <a:p>
            <a:r>
              <a:rPr lang="en-US" dirty="0"/>
              <a:t>The Internet of Things and the Insurance Industry Value Chain</a:t>
            </a:r>
          </a:p>
        </p:txBody>
      </p:sp>
      <p:sp>
        <p:nvSpPr>
          <p:cNvPr id="9"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Willis Capital Markets &amp; Advisory; Insurance Information Institute. </a:t>
            </a:r>
          </a:p>
        </p:txBody>
      </p:sp>
      <p:pic>
        <p:nvPicPr>
          <p:cNvPr id="3" name="Picture 2"/>
          <p:cNvPicPr>
            <a:picLocks noChangeAspect="1"/>
          </p:cNvPicPr>
          <p:nvPr/>
        </p:nvPicPr>
        <p:blipFill>
          <a:blip r:embed="rId3"/>
          <a:stretch>
            <a:fillRect/>
          </a:stretch>
        </p:blipFill>
        <p:spPr>
          <a:xfrm>
            <a:off x="457200" y="1002507"/>
            <a:ext cx="8143875" cy="4891040"/>
          </a:xfrm>
          <a:prstGeom prst="rect">
            <a:avLst/>
          </a:prstGeom>
        </p:spPr>
      </p:pic>
      <p:sp>
        <p:nvSpPr>
          <p:cNvPr id="10" name="Text Box 5"/>
          <p:cNvSpPr txBox="1">
            <a:spLocks noChangeArrowheads="1"/>
          </p:cNvSpPr>
          <p:nvPr/>
        </p:nvSpPr>
        <p:spPr bwMode="blackWhite">
          <a:xfrm>
            <a:off x="298450" y="5945141"/>
            <a:ext cx="8518525" cy="512351"/>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2000" b="1" dirty="0">
                <a:solidFill>
                  <a:srgbClr val="FFFFFF"/>
                </a:solidFill>
                <a:cs typeface="Arial" panose="020B0604020202020204" pitchFamily="34" charset="0"/>
              </a:rPr>
              <a:t>The Insurance Industry Value Chain Is Changing for Many Reasons</a:t>
            </a:r>
          </a:p>
        </p:txBody>
      </p:sp>
    </p:spTree>
    <p:extLst>
      <p:ext uri="{BB962C8B-B14F-4D97-AF65-F5344CB8AC3E}">
        <p14:creationId xmlns:p14="http://schemas.microsoft.com/office/powerpoint/2010/main" val="41628964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129</a:t>
            </a:fld>
            <a:endParaRPr lang="en-US" sz="900"/>
          </a:p>
        </p:txBody>
      </p:sp>
      <p:sp>
        <p:nvSpPr>
          <p:cNvPr id="84997" name="Rectangle 2"/>
          <p:cNvSpPr>
            <a:spLocks noGrp="1" noChangeArrowheads="1"/>
          </p:cNvSpPr>
          <p:nvPr>
            <p:ph type="title" idx="4294967295"/>
          </p:nvPr>
        </p:nvSpPr>
        <p:spPr/>
        <p:txBody>
          <a:bodyPr/>
          <a:lstStyle/>
          <a:p>
            <a:r>
              <a:rPr lang="en-US" dirty="0"/>
              <a:t>The Internet of Things and the Insurance Industry Value Chain</a:t>
            </a:r>
          </a:p>
        </p:txBody>
      </p:sp>
      <p:sp>
        <p:nvSpPr>
          <p:cNvPr id="9"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Willis Capital Markets &amp; Advisory; Insurance Information Institute. </a:t>
            </a:r>
          </a:p>
        </p:txBody>
      </p:sp>
      <p:sp>
        <p:nvSpPr>
          <p:cNvPr id="10" name="Text Box 5"/>
          <p:cNvSpPr txBox="1">
            <a:spLocks noChangeArrowheads="1"/>
          </p:cNvSpPr>
          <p:nvPr/>
        </p:nvSpPr>
        <p:spPr bwMode="blackWhite">
          <a:xfrm>
            <a:off x="298454" y="5945145"/>
            <a:ext cx="8518525" cy="608059"/>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2000" b="1" dirty="0">
                <a:solidFill>
                  <a:srgbClr val="FFFFFF"/>
                </a:solidFill>
                <a:cs typeface="Arial" panose="020B0604020202020204" pitchFamily="34" charset="0"/>
              </a:rPr>
              <a:t>Who owns the data? Where does It flow? Who does the analytics? Who is the capital provider?</a:t>
            </a:r>
          </a:p>
        </p:txBody>
      </p:sp>
      <p:pic>
        <p:nvPicPr>
          <p:cNvPr id="2" name="Picture 1"/>
          <p:cNvPicPr>
            <a:picLocks noChangeAspect="1"/>
          </p:cNvPicPr>
          <p:nvPr/>
        </p:nvPicPr>
        <p:blipFill>
          <a:blip r:embed="rId3"/>
          <a:stretch>
            <a:fillRect/>
          </a:stretch>
        </p:blipFill>
        <p:spPr>
          <a:xfrm>
            <a:off x="118272" y="1126094"/>
            <a:ext cx="7761287" cy="4715863"/>
          </a:xfrm>
          <a:prstGeom prst="rect">
            <a:avLst/>
          </a:prstGeom>
        </p:spPr>
      </p:pic>
    </p:spTree>
    <p:extLst>
      <p:ext uri="{BB962C8B-B14F-4D97-AF65-F5344CB8AC3E}">
        <p14:creationId xmlns:p14="http://schemas.microsoft.com/office/powerpoint/2010/main" val="11195623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13</a:t>
            </a:fld>
            <a:endParaRPr lang="en-US"/>
          </a:p>
        </p:txBody>
      </p:sp>
      <p:graphicFrame>
        <p:nvGraphicFramePr>
          <p:cNvPr id="2050" name="Object 3"/>
          <p:cNvGraphicFramePr>
            <a:graphicFrameLocks noGrp="1" noChangeAspect="1"/>
          </p:cNvGraphicFramePr>
          <p:nvPr>
            <p:ph idx="4294967295"/>
            <p:extLst/>
          </p:nvPr>
        </p:nvGraphicFramePr>
        <p:xfrm>
          <a:off x="0" y="1577975"/>
          <a:ext cx="9067800" cy="4695825"/>
        </p:xfrm>
        <a:graphic>
          <a:graphicData uri="http://schemas.openxmlformats.org/presentationml/2006/ole">
            <mc:AlternateContent xmlns:mc="http://schemas.openxmlformats.org/markup-compatibility/2006">
              <mc:Choice xmlns:v="urn:schemas-microsoft-com:vml" Requires="v">
                <p:oleObj spid="_x0000_s28634146" name="Chart" r:id="rId4" imgW="8829838" imgH="4572000" progId="MSGraph.Chart.8">
                  <p:embed followColorScheme="full"/>
                </p:oleObj>
              </mc:Choice>
              <mc:Fallback>
                <p:oleObj name="Chart" r:id="rId4" imgW="8829838" imgH="4572000" progId="MSGraph.Chart.8">
                  <p:embed followColorScheme="full"/>
                  <p:pic>
                    <p:nvPicPr>
                      <p:cNvPr id="2050" name="Object 3"/>
                      <p:cNvPicPr>
                        <a:picLocks noChangeAspect="1" noChangeArrowheads="1"/>
                      </p:cNvPicPr>
                      <p:nvPr/>
                    </p:nvPicPr>
                    <p:blipFill>
                      <a:blip r:embed="rId5"/>
                      <a:srcRect/>
                      <a:stretch>
                        <a:fillRect/>
                      </a:stretch>
                    </p:blipFill>
                    <p:spPr bwMode="auto">
                      <a:xfrm>
                        <a:off x="0" y="1577975"/>
                        <a:ext cx="9067800" cy="469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2005-2014 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261610"/>
          </a:xfrm>
          <a:prstGeom prst="rect">
            <a:avLst/>
          </a:prstGeom>
          <a:noFill/>
          <a:ln w="9525">
            <a:noFill/>
            <a:miter lim="800000"/>
            <a:headEnd/>
            <a:tailEnd/>
          </a:ln>
        </p:spPr>
        <p:txBody>
          <a:bodyPr>
            <a:spAutoFit/>
          </a:bodyPr>
          <a:lstStyle/>
          <a:p>
            <a:r>
              <a:rPr lang="en-US" sz="1100" dirty="0"/>
              <a:t>Source: NAIC; Insurance Information Institute.	</a:t>
            </a:r>
          </a:p>
        </p:txBody>
      </p:sp>
      <p:sp>
        <p:nvSpPr>
          <p:cNvPr id="6" name="AutoShape 9"/>
          <p:cNvSpPr>
            <a:spLocks noChangeArrowheads="1"/>
          </p:cNvSpPr>
          <p:nvPr/>
        </p:nvSpPr>
        <p:spPr bwMode="blackWhite">
          <a:xfrm>
            <a:off x="3610304" y="3926630"/>
            <a:ext cx="3578562" cy="1179871"/>
          </a:xfrm>
          <a:prstGeom prst="wedgeRectCallout">
            <a:avLst>
              <a:gd name="adj1" fmla="val 62129"/>
              <a:gd name="adj2" fmla="val -6200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a:solidFill>
                  <a:srgbClr val="FFFFFF"/>
                </a:solidFill>
              </a:rPr>
              <a:t>Some of the least profitable states over the past decade were hit hard by catastrophes</a:t>
            </a:r>
          </a:p>
        </p:txBody>
      </p:sp>
      <p:sp>
        <p:nvSpPr>
          <p:cNvPr id="7"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extLst>
      <p:ext uri="{BB962C8B-B14F-4D97-AF65-F5344CB8AC3E}">
        <p14:creationId xmlns:p14="http://schemas.microsoft.com/office/powerpoint/2010/main" val="11817031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130</a:t>
            </a:fld>
            <a:endParaRPr lang="en-US" sz="900">
              <a:solidFill>
                <a:srgbClr val="FFFFFF"/>
              </a:solidFill>
            </a:endParaRPr>
          </a:p>
        </p:txBody>
      </p:sp>
      <p:pic>
        <p:nvPicPr>
          <p:cNvPr id="3076"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407809" y="233441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a:solidFill>
                  <a:srgbClr val="FFFFFF"/>
                </a:solidFill>
                <a:latin typeface="Arial "/>
              </a:rPr>
              <a:t>INSURANCE TECHNOLOGY:</a:t>
            </a:r>
          </a:p>
          <a:p>
            <a:pPr algn="ctr">
              <a:lnSpc>
                <a:spcPct val="85000"/>
              </a:lnSpc>
              <a:spcBef>
                <a:spcPct val="25000"/>
              </a:spcBef>
              <a:defRPr/>
            </a:pPr>
            <a:r>
              <a:rPr lang="en-US" sz="3200" b="1" i="1" dirty="0">
                <a:solidFill>
                  <a:srgbClr val="FFFFFF"/>
                </a:solidFill>
                <a:latin typeface="Arial "/>
              </a:rPr>
              <a:t>FIN TECH ZEROES IN</a:t>
            </a:r>
          </a:p>
        </p:txBody>
      </p:sp>
      <p:sp>
        <p:nvSpPr>
          <p:cNvPr id="6" name="TextBox 5"/>
          <p:cNvSpPr txBox="1">
            <a:spLocks noChangeArrowheads="1"/>
          </p:cNvSpPr>
          <p:nvPr/>
        </p:nvSpPr>
        <p:spPr bwMode="auto">
          <a:xfrm>
            <a:off x="220721" y="4125887"/>
            <a:ext cx="8828033" cy="1569660"/>
          </a:xfrm>
          <a:prstGeom prst="rect">
            <a:avLst/>
          </a:prstGeom>
          <a:noFill/>
          <a:ln w="9525">
            <a:noFill/>
            <a:miter lim="800000"/>
            <a:headEnd/>
            <a:tailEnd/>
          </a:ln>
        </p:spPr>
        <p:txBody>
          <a:bodyPr wrap="square">
            <a:spAutoFit/>
          </a:bodyPr>
          <a:lstStyle/>
          <a:p>
            <a:pPr algn="ctr"/>
            <a:r>
              <a:rPr lang="en-US" sz="3200" b="1" dirty="0">
                <a:solidFill>
                  <a:srgbClr val="225A7A"/>
                </a:solidFill>
                <a:latin typeface="Arial" panose="020B0604020202020204" pitchFamily="34" charset="0"/>
                <a:cs typeface="Arial" panose="020B0604020202020204" pitchFamily="34" charset="0"/>
              </a:rPr>
              <a:t>Number and Value of Deals Is Increasing</a:t>
            </a:r>
          </a:p>
          <a:p>
            <a:pPr algn="ctr"/>
            <a:endParaRPr lang="en-US" sz="3200" b="1" dirty="0">
              <a:solidFill>
                <a:srgbClr val="225A7A"/>
              </a:solidFill>
              <a:latin typeface="Arial" panose="020B0604020202020204" pitchFamily="34" charset="0"/>
              <a:cs typeface="Arial" panose="020B0604020202020204" pitchFamily="34" charset="0"/>
            </a:endParaRPr>
          </a:p>
          <a:p>
            <a:pPr algn="ctr"/>
            <a:r>
              <a:rPr lang="en-US" sz="3200" b="1" i="1" dirty="0">
                <a:solidFill>
                  <a:srgbClr val="FF0000"/>
                </a:solidFill>
                <a:latin typeface="Arial" panose="020B0604020202020204" pitchFamily="34" charset="0"/>
                <a:cs typeface="Arial" panose="020B0604020202020204" pitchFamily="34" charset="0"/>
              </a:rPr>
              <a:t>In Search of the Elusive Insurance ‘Unicorn’</a:t>
            </a:r>
          </a:p>
        </p:txBody>
      </p:sp>
    </p:spTree>
    <p:extLst>
      <p:ext uri="{BB962C8B-B14F-4D97-AF65-F5344CB8AC3E}">
        <p14:creationId xmlns:p14="http://schemas.microsoft.com/office/powerpoint/2010/main" val="3544755848"/>
      </p:ext>
    </p:extLst>
  </p:cSld>
  <p:clrMapOvr>
    <a:masterClrMapping/>
  </p:clrMapOvr>
  <p:transition>
    <p:zoom dir="in"/>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131</a:t>
            </a:fld>
            <a:endParaRPr lang="en-US" altLang="en-US"/>
          </a:p>
        </p:txBody>
      </p:sp>
      <p:graphicFrame>
        <p:nvGraphicFramePr>
          <p:cNvPr id="58374" name="Object 3"/>
          <p:cNvGraphicFramePr>
            <a:graphicFrameLocks noGrp="1"/>
          </p:cNvGraphicFramePr>
          <p:nvPr>
            <p:ph type="chart" idx="4294967295"/>
            <p:extLst/>
          </p:nvPr>
        </p:nvGraphicFramePr>
        <p:xfrm>
          <a:off x="282579" y="1690688"/>
          <a:ext cx="8542337" cy="4513262"/>
        </p:xfrm>
        <a:graphic>
          <a:graphicData uri="http://schemas.openxmlformats.org/presentationml/2006/ole">
            <mc:AlternateContent xmlns:mc="http://schemas.openxmlformats.org/markup-compatibility/2006">
              <mc:Choice xmlns:v="urn:schemas-microsoft-com:vml" Requires="v">
                <p:oleObj spid="_x0000_s28608618" name="Chart" r:id="rId4" imgW="8581836" imgH="4533761" progId="MSGraph.Chart.8">
                  <p:embed followColorScheme="full"/>
                </p:oleObj>
              </mc:Choice>
              <mc:Fallback>
                <p:oleObj name="Chart" r:id="rId4" imgW="8581836" imgH="4533761" progId="MSGraph.Chart.8">
                  <p:embed followColorScheme="full"/>
                  <p:pic>
                    <p:nvPicPr>
                      <p:cNvPr id="58374" name="Object 3"/>
                      <p:cNvPicPr>
                        <a:picLocks noGrp="1" noChangeArrowheads="1"/>
                      </p:cNvPicPr>
                      <p:nvPr/>
                    </p:nvPicPr>
                    <p:blipFill>
                      <a:blip r:embed="rId5"/>
                      <a:srcRect/>
                      <a:stretch>
                        <a:fillRect/>
                      </a:stretch>
                    </p:blipFill>
                    <p:spPr bwMode="gray">
                      <a:xfrm>
                        <a:off x="282579" y="1690688"/>
                        <a:ext cx="8542337"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07975" y="1266828"/>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dirty="0">
                <a:solidFill>
                  <a:srgbClr val="225A7A"/>
                </a:solidFill>
              </a:rPr>
              <a:t>($ Millions)</a:t>
            </a:r>
          </a:p>
        </p:txBody>
      </p:sp>
      <p:sp>
        <p:nvSpPr>
          <p:cNvPr id="1989639" name="AutoShape 7"/>
          <p:cNvSpPr>
            <a:spLocks noChangeArrowheads="1"/>
          </p:cNvSpPr>
          <p:nvPr/>
        </p:nvSpPr>
        <p:spPr bwMode="blackWhite">
          <a:xfrm>
            <a:off x="2916668" y="2506547"/>
            <a:ext cx="1739045" cy="907217"/>
          </a:xfrm>
          <a:prstGeom prst="wedgeRectCallout">
            <a:avLst>
              <a:gd name="adj1" fmla="val 162044"/>
              <a:gd name="adj2" fmla="val -4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panose="020B0604020202020204" pitchFamily="34" charset="0"/>
                <a:cs typeface="Arial" panose="020B0604020202020204" pitchFamily="34" charset="0"/>
              </a:rPr>
              <a:t>Investment in insurance tech is rising</a:t>
            </a:r>
          </a:p>
        </p:txBody>
      </p:sp>
      <p:sp>
        <p:nvSpPr>
          <p:cNvPr id="10" name="AutoShape 8"/>
          <p:cNvSpPr>
            <a:spLocks noChangeArrowheads="1"/>
          </p:cNvSpPr>
          <p:nvPr/>
        </p:nvSpPr>
        <p:spPr bwMode="blackWhite">
          <a:xfrm>
            <a:off x="4401714" y="1238254"/>
            <a:ext cx="1813035" cy="1165105"/>
          </a:xfrm>
          <a:prstGeom prst="wedgeRectCallout">
            <a:avLst>
              <a:gd name="adj1" fmla="val 129787"/>
              <a:gd name="adj2" fmla="val -28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latin typeface="Arial" panose="020B0604020202020204" pitchFamily="34" charset="0"/>
                <a:cs typeface="Arial" panose="020B0604020202020204" pitchFamily="34" charset="0"/>
              </a:rPr>
              <a:t>Insurance tech deals reached a new record in 2016:Q1</a:t>
            </a:r>
          </a:p>
        </p:txBody>
      </p:sp>
      <p:sp>
        <p:nvSpPr>
          <p:cNvPr id="11"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CB Insights at </a:t>
            </a:r>
            <a:r>
              <a:rPr lang="en-US" sz="1100" dirty="0">
                <a:latin typeface="Arial" panose="020B0604020202020204" pitchFamily="34" charset="0"/>
                <a:cs typeface="Arial" panose="020B0604020202020204" pitchFamily="34" charset="0"/>
                <a:hlinkClick r:id="rId6"/>
              </a:rPr>
              <a:t>https://www.cbinsights.com/blog/insurance-tech-overview-q1-2016/</a:t>
            </a:r>
            <a:r>
              <a:rPr lang="en-US" sz="1100" dirty="0">
                <a:latin typeface="Arial" panose="020B0604020202020204" pitchFamily="34" charset="0"/>
                <a:cs typeface="Arial" panose="020B0604020202020204" pitchFamily="34" charset="0"/>
              </a:rPr>
              <a:t>; Insurance Information Institute. </a:t>
            </a:r>
          </a:p>
        </p:txBody>
      </p:sp>
      <p:sp>
        <p:nvSpPr>
          <p:cNvPr id="13" name="Rectangle 2"/>
          <p:cNvSpPr txBox="1">
            <a:spLocks noChangeArrowheads="1"/>
          </p:cNvSpPr>
          <p:nvPr/>
        </p:nvSpPr>
        <p:spPr bwMode="black">
          <a:xfrm>
            <a:off x="85729" y="74299"/>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t>Insurance Technology Financing Trend: Change Is Coming</a:t>
            </a:r>
          </a:p>
        </p:txBody>
      </p:sp>
    </p:spTree>
    <p:extLst>
      <p:ext uri="{BB962C8B-B14F-4D97-AF65-F5344CB8AC3E}">
        <p14:creationId xmlns:p14="http://schemas.microsoft.com/office/powerpoint/2010/main" val="16130063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7" y="6465404"/>
            <a:ext cx="2625329" cy="207749"/>
          </a:xfrm>
          <a:prstGeom prst="rect">
            <a:avLst/>
          </a:prstGeom>
          <a:noFill/>
          <a:ln w="9525" algn="ctr">
            <a:noFill/>
            <a:miter lim="800000"/>
            <a:headEnd/>
            <a:tailEnd/>
          </a:ln>
        </p:spPr>
        <p:txBody>
          <a:bodyPr anchor="ctr">
            <a:spAutoFit/>
          </a:bodyPr>
          <a:lstStyle/>
          <a:p>
            <a:pPr eaLnBrk="1" hangingPunct="1">
              <a:defRPr/>
            </a:pPr>
            <a:r>
              <a:rPr lang="en-US" sz="750" dirty="0">
                <a:solidFill>
                  <a:srgbClr val="000000">
                    <a:lumMod val="75000"/>
                  </a:srgbClr>
                </a:solidFill>
              </a:rPr>
              <a:t>Source: Lemonade.com accessed June 24, 2016.</a:t>
            </a:r>
            <a:endParaRPr lang="en-US" sz="750" i="1" dirty="0">
              <a:solidFill>
                <a:srgbClr val="000000">
                  <a:lumMod val="75000"/>
                </a:srgbClr>
              </a:solidFill>
            </a:endParaRPr>
          </a:p>
        </p:txBody>
      </p:sp>
      <p:sp>
        <p:nvSpPr>
          <p:cNvPr id="62467" name="Title 1"/>
          <p:cNvSpPr>
            <a:spLocks noGrp="1"/>
          </p:cNvSpPr>
          <p:nvPr>
            <p:ph type="title"/>
          </p:nvPr>
        </p:nvSpPr>
        <p:spPr>
          <a:xfrm>
            <a:off x="4" y="185318"/>
            <a:ext cx="7774297" cy="645319"/>
          </a:xfrm>
        </p:spPr>
        <p:txBody>
          <a:bodyPr/>
          <a:lstStyle/>
          <a:p>
            <a:r>
              <a:rPr lang="en-US" altLang="en-US" dirty="0">
                <a:latin typeface="Arial" panose="020B0604020202020204" pitchFamily="34" charset="0"/>
                <a:ea typeface="ＭＳ Ｐゴシック" panose="020B0600070205080204" pitchFamily="34" charset="-128"/>
              </a:rPr>
              <a:t>Lemonade: Peer-to-Peer (P2P) Insurance</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132</a:t>
            </a:fld>
            <a:endParaRPr lang="en-US" altLang="en-US" sz="1350" dirty="0"/>
          </a:p>
        </p:txBody>
      </p:sp>
      <p:pic>
        <p:nvPicPr>
          <p:cNvPr id="2" name="Picture 1"/>
          <p:cNvPicPr>
            <a:picLocks noChangeAspect="1"/>
          </p:cNvPicPr>
          <p:nvPr/>
        </p:nvPicPr>
        <p:blipFill>
          <a:blip r:embed="rId4"/>
          <a:stretch>
            <a:fillRect/>
          </a:stretch>
        </p:blipFill>
        <p:spPr>
          <a:xfrm>
            <a:off x="188894" y="1310644"/>
            <a:ext cx="8527116" cy="4547795"/>
          </a:xfrm>
          <a:prstGeom prst="rect">
            <a:avLst/>
          </a:prstGeom>
          <a:ln>
            <a:solidFill>
              <a:srgbClr val="2B7299"/>
            </a:solidFill>
          </a:ln>
        </p:spPr>
      </p:pic>
    </p:spTree>
    <p:custDataLst>
      <p:tags r:id="rId1"/>
    </p:custDataLst>
    <p:extLst>
      <p:ext uri="{BB962C8B-B14F-4D97-AF65-F5344CB8AC3E}">
        <p14:creationId xmlns:p14="http://schemas.microsoft.com/office/powerpoint/2010/main" val="1412170153"/>
      </p:ext>
    </p:extLst>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7" y="6488482"/>
            <a:ext cx="4337009" cy="230832"/>
          </a:xfrm>
          <a:prstGeom prst="rect">
            <a:avLst/>
          </a:prstGeom>
          <a:noFill/>
          <a:ln w="9525" algn="ctr">
            <a:noFill/>
            <a:miter lim="800000"/>
            <a:headEnd/>
            <a:tailEnd/>
          </a:ln>
        </p:spPr>
        <p:txBody>
          <a:bodyPr wrap="square" anchor="ctr">
            <a:spAutoFit/>
          </a:bodyPr>
          <a:lstStyle/>
          <a:p>
            <a:pPr eaLnBrk="1" hangingPunct="1">
              <a:defRPr/>
            </a:pPr>
            <a:r>
              <a:rPr lang="en-US" sz="900" dirty="0">
                <a:solidFill>
                  <a:srgbClr val="000000">
                    <a:lumMod val="75000"/>
                  </a:srgbClr>
                </a:solidFill>
              </a:rPr>
              <a:t>Source: Email from Lemonade CEO </a:t>
            </a:r>
            <a:r>
              <a:rPr lang="en-US" sz="900" dirty="0" err="1">
                <a:solidFill>
                  <a:srgbClr val="000000">
                    <a:lumMod val="75000"/>
                  </a:srgbClr>
                </a:solidFill>
              </a:rPr>
              <a:t>Danieal</a:t>
            </a:r>
            <a:r>
              <a:rPr lang="en-US" sz="900" dirty="0">
                <a:solidFill>
                  <a:srgbClr val="000000">
                    <a:lumMod val="75000"/>
                  </a:srgbClr>
                </a:solidFill>
              </a:rPr>
              <a:t> </a:t>
            </a:r>
            <a:r>
              <a:rPr lang="en-US" sz="900" dirty="0" err="1">
                <a:solidFill>
                  <a:srgbClr val="000000">
                    <a:lumMod val="75000"/>
                  </a:srgbClr>
                </a:solidFill>
              </a:rPr>
              <a:t>Schreibeir</a:t>
            </a:r>
            <a:r>
              <a:rPr lang="en-US" sz="900" dirty="0">
                <a:solidFill>
                  <a:srgbClr val="000000">
                    <a:lumMod val="75000"/>
                  </a:srgbClr>
                </a:solidFill>
              </a:rPr>
              <a:t>, May 17, 2016.</a:t>
            </a:r>
            <a:endParaRPr lang="en-US" sz="900" i="1" dirty="0">
              <a:solidFill>
                <a:srgbClr val="000000">
                  <a:lumMod val="75000"/>
                </a:srgbClr>
              </a:solidFill>
            </a:endParaRPr>
          </a:p>
        </p:txBody>
      </p:sp>
      <p:sp>
        <p:nvSpPr>
          <p:cNvPr id="62467" name="Title 1"/>
          <p:cNvSpPr>
            <a:spLocks noGrp="1"/>
          </p:cNvSpPr>
          <p:nvPr>
            <p:ph type="title"/>
          </p:nvPr>
        </p:nvSpPr>
        <p:spPr>
          <a:xfrm>
            <a:off x="64172" y="185318"/>
            <a:ext cx="7774297" cy="645319"/>
          </a:xfrm>
        </p:spPr>
        <p:txBody>
          <a:bodyPr/>
          <a:lstStyle/>
          <a:p>
            <a:r>
              <a:rPr lang="en-US" altLang="en-US" dirty="0">
                <a:latin typeface="Arial" panose="020B0604020202020204" pitchFamily="34" charset="0"/>
                <a:ea typeface="ＭＳ Ｐゴシック" panose="020B0600070205080204" pitchFamily="34" charset="-128"/>
              </a:rPr>
              <a:t>Lemonade: Sour Words About Insurance</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133</a:t>
            </a:fld>
            <a:endParaRPr lang="en-US" altLang="en-US" sz="1350" dirty="0"/>
          </a:p>
        </p:txBody>
      </p:sp>
      <p:sp>
        <p:nvSpPr>
          <p:cNvPr id="3" name="Rectangle 2"/>
          <p:cNvSpPr/>
          <p:nvPr/>
        </p:nvSpPr>
        <p:spPr>
          <a:xfrm>
            <a:off x="235242" y="1283212"/>
            <a:ext cx="8545187" cy="5170646"/>
          </a:xfrm>
          <a:prstGeom prst="rect">
            <a:avLst/>
          </a:prstGeom>
        </p:spPr>
        <p:txBody>
          <a:bodyPr wrap="square">
            <a:spAutoFit/>
          </a:bodyPr>
          <a:lstStyle/>
          <a:p>
            <a:pPr>
              <a:lnSpc>
                <a:spcPts val="1800"/>
              </a:lnSpc>
              <a:spcBef>
                <a:spcPts val="0"/>
              </a:spcBef>
              <a:spcAft>
                <a:spcPts val="0"/>
              </a:spcAft>
            </a:pPr>
            <a:r>
              <a:rPr lang="en-US" dirty="0">
                <a:solidFill>
                  <a:srgbClr val="4A4A4A"/>
                </a:solidFill>
                <a:latin typeface="Arial" panose="020B0604020202020204" pitchFamily="34" charset="0"/>
                <a:ea typeface="Calibri" panose="020F0502020204030204" pitchFamily="34" charset="0"/>
              </a:rPr>
              <a:t>Daniel Schreiber here, with updates from Lemonade. </a:t>
            </a:r>
          </a:p>
          <a:p>
            <a:pPr>
              <a:lnSpc>
                <a:spcPts val="1800"/>
              </a:lnSpc>
              <a:spcBef>
                <a:spcPts val="0"/>
              </a:spcBef>
              <a:spcAft>
                <a:spcPts val="0"/>
              </a:spcAft>
            </a:pPr>
            <a:endParaRPr lang="en-US" dirty="0">
              <a:latin typeface="Times New Roman" panose="02020603050405020304" pitchFamily="18" charset="0"/>
              <a:ea typeface="Calibri" panose="020F0502020204030204" pitchFamily="34" charset="0"/>
            </a:endParaRPr>
          </a:p>
          <a:p>
            <a:pPr>
              <a:lnSpc>
                <a:spcPts val="1800"/>
              </a:lnSpc>
              <a:spcBef>
                <a:spcPts val="0"/>
              </a:spcBef>
              <a:spcAft>
                <a:spcPts val="0"/>
              </a:spcAft>
            </a:pPr>
            <a:r>
              <a:rPr lang="en-US" dirty="0">
                <a:solidFill>
                  <a:srgbClr val="4A4A4A"/>
                </a:solidFill>
                <a:latin typeface="Arial" panose="020B0604020202020204" pitchFamily="34" charset="0"/>
                <a:ea typeface="Calibri" panose="020F0502020204030204" pitchFamily="34" charset="0"/>
              </a:rPr>
              <a:t>I’m thrilled to report that a few days ago, by unanimous vote of our board and shareholders, </a:t>
            </a:r>
            <a:r>
              <a:rPr lang="en-US" b="1" dirty="0">
                <a:solidFill>
                  <a:srgbClr val="FF0000"/>
                </a:solidFill>
                <a:latin typeface="Arial" panose="020B0604020202020204" pitchFamily="34" charset="0"/>
                <a:ea typeface="Calibri" panose="020F0502020204030204" pitchFamily="34" charset="0"/>
              </a:rPr>
              <a:t>Lemonade became a Public Benefit Corporation</a:t>
            </a:r>
            <a:r>
              <a:rPr lang="en-US" dirty="0">
                <a:solidFill>
                  <a:srgbClr val="4A4A4A"/>
                </a:solidFill>
                <a:latin typeface="Arial" panose="020B0604020202020204" pitchFamily="34" charset="0"/>
                <a:ea typeface="Calibri" panose="020F0502020204030204" pitchFamily="34" charset="0"/>
              </a:rPr>
              <a:t>, and was also </a:t>
            </a:r>
            <a:r>
              <a:rPr lang="en-US" b="1" dirty="0">
                <a:solidFill>
                  <a:srgbClr val="FF0000"/>
                </a:solidFill>
                <a:latin typeface="Arial" panose="020B0604020202020204" pitchFamily="34" charset="0"/>
                <a:ea typeface="Calibri" panose="020F0502020204030204" pitchFamily="34" charset="0"/>
              </a:rPr>
              <a:t>awarded provisional ‘</a:t>
            </a:r>
            <a:r>
              <a:rPr lang="en-US" b="1" u="sng" dirty="0">
                <a:solidFill>
                  <a:srgbClr val="FF0000"/>
                </a:solidFill>
                <a:latin typeface="Arial" panose="020B0604020202020204" pitchFamily="34" charset="0"/>
                <a:ea typeface="Calibri" panose="020F0502020204030204" pitchFamily="34" charset="0"/>
                <a:hlinkClick r:id="rId4"/>
              </a:rPr>
              <a:t>B-Corp</a:t>
            </a:r>
            <a:r>
              <a:rPr lang="en-US" b="1" dirty="0">
                <a:solidFill>
                  <a:srgbClr val="FF0000"/>
                </a:solidFill>
                <a:latin typeface="Arial" panose="020B0604020202020204" pitchFamily="34" charset="0"/>
                <a:ea typeface="Calibri" panose="020F0502020204030204" pitchFamily="34" charset="0"/>
              </a:rPr>
              <a:t>’ certification. Both are firsts for an insurance carrier</a:t>
            </a:r>
            <a:r>
              <a:rPr lang="en-US" dirty="0">
                <a:solidFill>
                  <a:srgbClr val="4A4A4A"/>
                </a:solidFill>
                <a:latin typeface="Arial" panose="020B0604020202020204" pitchFamily="34" charset="0"/>
                <a:ea typeface="Calibri" panose="020F0502020204030204" pitchFamily="34" charset="0"/>
              </a:rPr>
              <a:t>, and are points of tremendous pride for our team. </a:t>
            </a:r>
          </a:p>
          <a:p>
            <a:pPr>
              <a:lnSpc>
                <a:spcPts val="1800"/>
              </a:lnSpc>
              <a:spcBef>
                <a:spcPts val="0"/>
              </a:spcBef>
              <a:spcAft>
                <a:spcPts val="0"/>
              </a:spcAft>
            </a:pPr>
            <a:endParaRPr lang="en-US" dirty="0">
              <a:latin typeface="Times New Roman" panose="02020603050405020304" pitchFamily="18" charset="0"/>
              <a:ea typeface="Calibri" panose="020F0502020204030204" pitchFamily="34" charset="0"/>
            </a:endParaRPr>
          </a:p>
          <a:p>
            <a:pPr>
              <a:lnSpc>
                <a:spcPts val="1800"/>
              </a:lnSpc>
              <a:spcBef>
                <a:spcPts val="0"/>
              </a:spcBef>
              <a:spcAft>
                <a:spcPts val="0"/>
              </a:spcAft>
            </a:pPr>
            <a:r>
              <a:rPr lang="en-US" dirty="0">
                <a:solidFill>
                  <a:srgbClr val="4A4A4A"/>
                </a:solidFill>
                <a:latin typeface="Arial" panose="020B0604020202020204" pitchFamily="34" charset="0"/>
                <a:ea typeface="Calibri" panose="020F0502020204030204" pitchFamily="34" charset="0"/>
              </a:rPr>
              <a:t>Rebuilding insurance as a social good, rather than a necessary evil, is now part of our legal mission. </a:t>
            </a:r>
            <a:r>
              <a:rPr lang="en-US" b="1" dirty="0">
                <a:solidFill>
                  <a:srgbClr val="FF0000"/>
                </a:solidFill>
                <a:latin typeface="Arial" panose="020B0604020202020204" pitchFamily="34" charset="0"/>
                <a:ea typeface="Calibri" panose="020F0502020204030204" pitchFamily="34" charset="0"/>
              </a:rPr>
              <a:t>Our Chief Behavioral Officer, Professor Dan </a:t>
            </a:r>
            <a:r>
              <a:rPr lang="en-US" b="1" dirty="0" err="1">
                <a:solidFill>
                  <a:srgbClr val="FF0000"/>
                </a:solidFill>
                <a:latin typeface="Arial" panose="020B0604020202020204" pitchFamily="34" charset="0"/>
                <a:ea typeface="Calibri" panose="020F0502020204030204" pitchFamily="34" charset="0"/>
              </a:rPr>
              <a:t>Ariely</a:t>
            </a:r>
            <a:r>
              <a:rPr lang="en-US" b="1" dirty="0">
                <a:solidFill>
                  <a:srgbClr val="FF0000"/>
                </a:solidFill>
                <a:latin typeface="Arial" panose="020B0604020202020204" pitchFamily="34" charset="0"/>
                <a:ea typeface="Calibri" panose="020F0502020204030204" pitchFamily="34" charset="0"/>
              </a:rPr>
              <a:t>, says that “If you tried to create a system to bring out the worst in humans, it would look a lot like the insurance of today.” </a:t>
            </a:r>
            <a:r>
              <a:rPr lang="en-US" dirty="0">
                <a:solidFill>
                  <a:srgbClr val="4A4A4A"/>
                </a:solidFill>
                <a:latin typeface="Arial" panose="020B0604020202020204" pitchFamily="34" charset="0"/>
                <a:ea typeface="Calibri" panose="020F0502020204030204" pitchFamily="34" charset="0"/>
              </a:rPr>
              <a:t>Working in partnership with nonprofits, and baking giving-back into our business model, holds the promise of a better insurance experience, and a more valuable insurance company. </a:t>
            </a:r>
          </a:p>
          <a:p>
            <a:pPr>
              <a:lnSpc>
                <a:spcPts val="1800"/>
              </a:lnSpc>
              <a:spcBef>
                <a:spcPts val="0"/>
              </a:spcBef>
              <a:spcAft>
                <a:spcPts val="0"/>
              </a:spcAft>
            </a:pPr>
            <a:endParaRPr lang="en-US" dirty="0">
              <a:latin typeface="Times New Roman" panose="02020603050405020304" pitchFamily="18" charset="0"/>
              <a:ea typeface="Calibri" panose="020F0502020204030204" pitchFamily="34" charset="0"/>
            </a:endParaRPr>
          </a:p>
          <a:p>
            <a:pPr>
              <a:lnSpc>
                <a:spcPts val="1800"/>
              </a:lnSpc>
              <a:spcBef>
                <a:spcPts val="0"/>
              </a:spcBef>
              <a:spcAft>
                <a:spcPts val="0"/>
              </a:spcAft>
            </a:pPr>
            <a:r>
              <a:rPr lang="en-US" dirty="0">
                <a:solidFill>
                  <a:srgbClr val="4A4A4A"/>
                </a:solidFill>
                <a:latin typeface="Arial" panose="020B0604020202020204" pitchFamily="34" charset="0"/>
                <a:ea typeface="Calibri" panose="020F0502020204030204" pitchFamily="34" charset="0"/>
              </a:rPr>
              <a:t>In other news, I’m happy to say that we’re putting finishing touches on our product and will be ready to launch in New York within weeks. The final step is for us to get our license, and if all goes to plan, we’ll have that shortly. </a:t>
            </a:r>
            <a:endParaRPr lang="en-US" dirty="0">
              <a:latin typeface="Times New Roman" panose="02020603050405020304" pitchFamily="18" charset="0"/>
              <a:ea typeface="Calibri" panose="020F0502020204030204" pitchFamily="34" charset="0"/>
            </a:endParaRPr>
          </a:p>
          <a:p>
            <a:pPr>
              <a:lnSpc>
                <a:spcPts val="1800"/>
              </a:lnSpc>
              <a:spcBef>
                <a:spcPts val="0"/>
              </a:spcBef>
              <a:spcAft>
                <a:spcPts val="0"/>
              </a:spcAft>
            </a:pPr>
            <a:r>
              <a:rPr lang="en-US" dirty="0">
                <a:solidFill>
                  <a:srgbClr val="4A4A4A"/>
                </a:solidFill>
                <a:latin typeface="Arial" panose="020B0604020202020204" pitchFamily="34" charset="0"/>
                <a:ea typeface="Calibri" panose="020F0502020204030204" pitchFamily="34" charset="0"/>
              </a:rPr>
              <a:t>Be sure to follow us on </a:t>
            </a:r>
            <a:r>
              <a:rPr lang="en-US" u="sng" dirty="0">
                <a:solidFill>
                  <a:srgbClr val="4A4A4A"/>
                </a:solidFill>
                <a:latin typeface="Arial" panose="020B0604020202020204" pitchFamily="34" charset="0"/>
                <a:ea typeface="Calibri" panose="020F0502020204030204" pitchFamily="34" charset="0"/>
                <a:hlinkClick r:id="rId5"/>
              </a:rPr>
              <a:t>Twitter</a:t>
            </a:r>
            <a:r>
              <a:rPr lang="en-US" dirty="0">
                <a:solidFill>
                  <a:srgbClr val="4A4A4A"/>
                </a:solidFill>
                <a:latin typeface="Arial" panose="020B0604020202020204" pitchFamily="34" charset="0"/>
                <a:ea typeface="Calibri" panose="020F0502020204030204" pitchFamily="34" charset="0"/>
              </a:rPr>
              <a:t>, </a:t>
            </a:r>
            <a:r>
              <a:rPr lang="en-US" u="sng" dirty="0">
                <a:solidFill>
                  <a:srgbClr val="4A4A4A"/>
                </a:solidFill>
                <a:latin typeface="Arial" panose="020B0604020202020204" pitchFamily="34" charset="0"/>
                <a:ea typeface="Calibri" panose="020F0502020204030204" pitchFamily="34" charset="0"/>
                <a:hlinkClick r:id="rId6"/>
              </a:rPr>
              <a:t>Facebook</a:t>
            </a:r>
            <a:r>
              <a:rPr lang="en-US" dirty="0">
                <a:solidFill>
                  <a:srgbClr val="4A4A4A"/>
                </a:solidFill>
                <a:latin typeface="Arial" panose="020B0604020202020204" pitchFamily="34" charset="0"/>
                <a:ea typeface="Calibri" panose="020F0502020204030204" pitchFamily="34" charset="0"/>
              </a:rPr>
              <a:t>, and </a:t>
            </a:r>
            <a:r>
              <a:rPr lang="en-US" u="sng" dirty="0">
                <a:solidFill>
                  <a:srgbClr val="4A4A4A"/>
                </a:solidFill>
                <a:latin typeface="Arial" panose="020B0604020202020204" pitchFamily="34" charset="0"/>
                <a:ea typeface="Calibri" panose="020F0502020204030204" pitchFamily="34" charset="0"/>
                <a:hlinkClick r:id="rId7"/>
              </a:rPr>
              <a:t>LinkedIn</a:t>
            </a:r>
            <a:r>
              <a:rPr lang="en-US" dirty="0">
                <a:solidFill>
                  <a:srgbClr val="4A4A4A"/>
                </a:solidFill>
                <a:latin typeface="Arial" panose="020B0604020202020204" pitchFamily="34" charset="0"/>
                <a:ea typeface="Calibri" panose="020F0502020204030204" pitchFamily="34" charset="0"/>
              </a:rPr>
              <a:t> to stay in the know. </a:t>
            </a:r>
          </a:p>
          <a:p>
            <a:pPr>
              <a:lnSpc>
                <a:spcPts val="1800"/>
              </a:lnSpc>
              <a:spcBef>
                <a:spcPts val="0"/>
              </a:spcBef>
              <a:spcAft>
                <a:spcPts val="0"/>
              </a:spcAft>
            </a:pPr>
            <a:endParaRPr lang="en-US" dirty="0">
              <a:latin typeface="Times New Roman" panose="02020603050405020304" pitchFamily="18" charset="0"/>
              <a:ea typeface="Calibri" panose="020F0502020204030204" pitchFamily="34" charset="0"/>
            </a:endParaRPr>
          </a:p>
          <a:p>
            <a:pPr>
              <a:lnSpc>
                <a:spcPts val="1800"/>
              </a:lnSpc>
              <a:spcBef>
                <a:spcPts val="0"/>
              </a:spcBef>
              <a:spcAft>
                <a:spcPts val="0"/>
              </a:spcAft>
            </a:pPr>
            <a:r>
              <a:rPr lang="en-US" dirty="0">
                <a:solidFill>
                  <a:srgbClr val="4A4A4A"/>
                </a:solidFill>
                <a:latin typeface="Arial" panose="020B0604020202020204" pitchFamily="34" charset="0"/>
                <a:ea typeface="Calibri" panose="020F0502020204030204" pitchFamily="34" charset="0"/>
              </a:rPr>
              <a:t>Until next time, </a:t>
            </a:r>
            <a:endParaRPr lang="en-US" dirty="0">
              <a:latin typeface="Times New Roman" panose="02020603050405020304" pitchFamily="18" charset="0"/>
              <a:ea typeface="Calibri" panose="020F0502020204030204" pitchFamily="34" charset="0"/>
            </a:endParaRPr>
          </a:p>
          <a:p>
            <a:pPr>
              <a:lnSpc>
                <a:spcPts val="1800"/>
              </a:lnSpc>
              <a:spcBef>
                <a:spcPts val="0"/>
              </a:spcBef>
              <a:spcAft>
                <a:spcPts val="0"/>
              </a:spcAft>
            </a:pPr>
            <a:r>
              <a:rPr lang="en-US" dirty="0">
                <a:solidFill>
                  <a:srgbClr val="4A4A4A"/>
                </a:solidFill>
                <a:latin typeface="Arial" panose="020B0604020202020204" pitchFamily="34" charset="0"/>
                <a:ea typeface="Calibri" panose="020F0502020204030204" pitchFamily="34" charset="0"/>
              </a:rPr>
              <a:t>Daniel</a:t>
            </a:r>
            <a:br>
              <a:rPr lang="en-US" dirty="0">
                <a:solidFill>
                  <a:srgbClr val="4A4A4A"/>
                </a:solidFill>
                <a:latin typeface="Arial" panose="020B0604020202020204" pitchFamily="34" charset="0"/>
                <a:ea typeface="Calibri" panose="020F0502020204030204" pitchFamily="34" charset="0"/>
              </a:rPr>
            </a:br>
            <a:r>
              <a:rPr lang="en-US" dirty="0">
                <a:solidFill>
                  <a:srgbClr val="4A4A4A"/>
                </a:solidFill>
                <a:latin typeface="Arial" panose="020B0604020202020204" pitchFamily="34" charset="0"/>
                <a:ea typeface="Calibri" panose="020F0502020204030204" pitchFamily="34" charset="0"/>
              </a:rPr>
              <a:t>@</a:t>
            </a:r>
            <a:r>
              <a:rPr lang="en-US" dirty="0" err="1">
                <a:solidFill>
                  <a:srgbClr val="4A4A4A"/>
                </a:solidFill>
                <a:latin typeface="Arial" panose="020B0604020202020204" pitchFamily="34" charset="0"/>
                <a:ea typeface="Calibri" panose="020F0502020204030204" pitchFamily="34" charset="0"/>
              </a:rPr>
              <a:t>daschreiber</a:t>
            </a:r>
            <a:r>
              <a:rPr lang="en-US" dirty="0">
                <a:solidFill>
                  <a:srgbClr val="4A4A4A"/>
                </a:solidFill>
                <a:latin typeface="Arial" panose="020B0604020202020204" pitchFamily="34" charset="0"/>
                <a:ea typeface="Calibri" panose="020F0502020204030204" pitchFamily="34" charset="0"/>
              </a:rPr>
              <a:t> </a:t>
            </a:r>
            <a:endParaRPr lang="en-US" dirty="0">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3023609203"/>
      </p:ext>
    </p:extLst>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B552B14-C637-4A19-B4A8-13A1EF1254FC}" type="slidenum">
              <a:rPr lang="en-US" sz="900">
                <a:solidFill>
                  <a:schemeClr val="bg1"/>
                </a:solidFill>
              </a:rPr>
              <a:pPr algn="r" eaLnBrk="0" hangingPunct="0">
                <a:lnSpc>
                  <a:spcPct val="85000"/>
                </a:lnSpc>
                <a:spcBef>
                  <a:spcPct val="20000"/>
                </a:spcBef>
              </a:pPr>
              <a:t>134</a:t>
            </a:fld>
            <a:endParaRPr lang="en-US" sz="900">
              <a:solidFill>
                <a:schemeClr val="bg1"/>
              </a:solidFill>
            </a:endParaRPr>
          </a:p>
        </p:txBody>
      </p:sp>
      <p:pic>
        <p:nvPicPr>
          <p:cNvPr id="11571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Distribution Trends</a:t>
            </a:r>
          </a:p>
        </p:txBody>
      </p:sp>
      <p:sp>
        <p:nvSpPr>
          <p:cNvPr id="2152456" name="Rectangle 8"/>
          <p:cNvSpPr>
            <a:spLocks noChangeArrowheads="1"/>
          </p:cNvSpPr>
          <p:nvPr/>
        </p:nvSpPr>
        <p:spPr bwMode="auto">
          <a:xfrm>
            <a:off x="854075" y="4362450"/>
            <a:ext cx="7435850"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Distribution by Channel Type Continues to Evolve Around the World</a:t>
            </a:r>
          </a:p>
        </p:txBody>
      </p:sp>
    </p:spTree>
    <p:extLst>
      <p:ext uri="{BB962C8B-B14F-4D97-AF65-F5344CB8AC3E}">
        <p14:creationId xmlns:p14="http://schemas.microsoft.com/office/powerpoint/2010/main" val="418548113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7107" name="Rectangle 105"/>
          <p:cNvSpPr>
            <a:spLocks noGrp="1" noChangeArrowheads="1"/>
          </p:cNvSpPr>
          <p:nvPr>
            <p:ph type="dt" sz="quarter" idx="10"/>
          </p:nvPr>
        </p:nvSpPr>
        <p:spPr>
          <a:noFill/>
        </p:spPr>
        <p:txBody>
          <a:bodyPr/>
          <a:lstStyle/>
          <a:p>
            <a:r>
              <a:rPr lang="en-US">
                <a:solidFill>
                  <a:srgbClr val="FFFFFF"/>
                </a:solidFill>
              </a:rPr>
              <a:t>12/01/09 - 9pm</a:t>
            </a:r>
          </a:p>
        </p:txBody>
      </p:sp>
      <p:sp>
        <p:nvSpPr>
          <p:cNvPr id="47108" name="Rectangle 106"/>
          <p:cNvSpPr>
            <a:spLocks noGrp="1" noChangeArrowheads="1"/>
          </p:cNvSpPr>
          <p:nvPr>
            <p:ph type="ftr" sz="quarter" idx="11"/>
          </p:nvPr>
        </p:nvSpPr>
        <p:spPr>
          <a:noFill/>
        </p:spPr>
        <p:txBody>
          <a:bodyPr/>
          <a:lstStyle/>
          <a:p>
            <a:r>
              <a:rPr lang="en-US">
                <a:solidFill>
                  <a:srgbClr val="FFFFFF"/>
                </a:solidFill>
              </a:rPr>
              <a:t>eSlide – P6466 – The Financial Crisis and the Future of the P/C</a:t>
            </a:r>
          </a:p>
        </p:txBody>
      </p:sp>
      <p:sp>
        <p:nvSpPr>
          <p:cNvPr id="47109" name="Rectangle 110"/>
          <p:cNvSpPr>
            <a:spLocks noGrp="1" noChangeArrowheads="1"/>
          </p:cNvSpPr>
          <p:nvPr>
            <p:ph type="sldNum" sz="quarter" idx="12"/>
          </p:nvPr>
        </p:nvSpPr>
        <p:spPr>
          <a:noFill/>
        </p:spPr>
        <p:txBody>
          <a:bodyPr/>
          <a:lstStyle/>
          <a:p>
            <a:fld id="{81F295A7-C231-4765-8110-E74447E3DF5F}" type="slidenum">
              <a:rPr lang="en-US" smtClean="0">
                <a:solidFill>
                  <a:srgbClr val="000000"/>
                </a:solidFill>
              </a:rPr>
              <a:pPr/>
              <a:t>135</a:t>
            </a:fld>
            <a:endParaRPr lang="en-US">
              <a:solidFill>
                <a:srgbClr val="000000"/>
              </a:solidFill>
            </a:endParaRPr>
          </a:p>
        </p:txBody>
      </p:sp>
      <p:sp>
        <p:nvSpPr>
          <p:cNvPr id="47110" name="Rectangle 2"/>
          <p:cNvSpPr>
            <a:spLocks noGrp="1" noChangeArrowheads="1"/>
          </p:cNvSpPr>
          <p:nvPr>
            <p:ph type="title"/>
          </p:nvPr>
        </p:nvSpPr>
        <p:spPr>
          <a:xfrm>
            <a:off x="85726" y="90488"/>
            <a:ext cx="8001634" cy="860425"/>
          </a:xfrm>
        </p:spPr>
        <p:txBody>
          <a:bodyPr/>
          <a:lstStyle/>
          <a:p>
            <a:r>
              <a:rPr lang="en-US" sz="2800" dirty="0"/>
              <a:t>All P/C Lines Distribution Channels,</a:t>
            </a:r>
            <a:br>
              <a:rPr lang="en-US" sz="2800" dirty="0"/>
            </a:br>
            <a:r>
              <a:rPr lang="en-US" sz="2800" dirty="0"/>
              <a:t>Direct vs. Independent Agents, 1983-2014</a:t>
            </a:r>
          </a:p>
        </p:txBody>
      </p:sp>
      <p:sp>
        <p:nvSpPr>
          <p:cNvPr id="47111"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rPr>
              <a:t>Source:  Insurance Information Institute; based on data from Conning and A.M. Best.</a:t>
            </a:r>
          </a:p>
        </p:txBody>
      </p:sp>
      <p:graphicFrame>
        <p:nvGraphicFramePr>
          <p:cNvPr id="2028548" name="Object 2"/>
          <p:cNvGraphicFramePr>
            <a:graphicFrameLocks/>
          </p:cNvGraphicFramePr>
          <p:nvPr>
            <p:extLst/>
          </p:nvPr>
        </p:nvGraphicFramePr>
        <p:xfrm>
          <a:off x="304800" y="1473200"/>
          <a:ext cx="8597900" cy="4648200"/>
        </p:xfrm>
        <a:graphic>
          <a:graphicData uri="http://schemas.openxmlformats.org/presentationml/2006/ole">
            <mc:AlternateContent xmlns:mc="http://schemas.openxmlformats.org/markup-compatibility/2006">
              <mc:Choice xmlns:v="urn:schemas-microsoft-com:vml" Requires="v">
                <p:oleObj spid="_x0000_s28622890" name="Chart" r:id="rId4" imgW="8610548" imgH="4648061" progId="MSGraph.Chart.8">
                  <p:embed followColorScheme="full"/>
                </p:oleObj>
              </mc:Choice>
              <mc:Fallback>
                <p:oleObj name="Chart" r:id="rId4" imgW="8610548" imgH="4648061" progId="MSGraph.Chart.8">
                  <p:embed followColorScheme="full"/>
                  <p:pic>
                    <p:nvPicPr>
                      <p:cNvPr id="2028548" name="Object 2"/>
                      <p:cNvPicPr>
                        <a:picLocks noChangeArrowheads="1"/>
                      </p:cNvPicPr>
                      <p:nvPr/>
                    </p:nvPicPr>
                    <p:blipFill>
                      <a:blip r:embed="rId5"/>
                      <a:srcRect/>
                      <a:stretch>
                        <a:fillRect/>
                      </a:stretch>
                    </p:blipFill>
                    <p:spPr bwMode="gray">
                      <a:xfrm>
                        <a:off x="304800"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2900680" y="3453607"/>
            <a:ext cx="5105400" cy="1812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Independent agents steadily lost market share from the early 1980s through the early 2000s across all P/C lines, made some games in the mid-2000s, but then lost share again in the late 2000s.  Loss rate has slowed in in the 2010s.  Direct channels include exclusive agency companies, direct marketers and direct sales (e.g., internet)</a:t>
            </a:r>
          </a:p>
        </p:txBody>
      </p:sp>
    </p:spTree>
    <p:extLst>
      <p:ext uri="{BB962C8B-B14F-4D97-AF65-F5344CB8AC3E}">
        <p14:creationId xmlns:p14="http://schemas.microsoft.com/office/powerpoint/2010/main" val="4821268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1000"/>
                                  </p:stCondLst>
                                  <p:childTnLst>
                                    <p:set>
                                      <p:cBhvr>
                                        <p:cTn id="11" dur="1" fill="hold">
                                          <p:stCondLst>
                                            <p:cond delay="0"/>
                                          </p:stCondLst>
                                        </p:cTn>
                                        <p:tgtEl>
                                          <p:spTgt spid="2028548"/>
                                        </p:tgtEl>
                                        <p:attrNameLst>
                                          <p:attrName>style.visibility</p:attrName>
                                        </p:attrNameLst>
                                      </p:cBhvr>
                                      <p:to>
                                        <p:strVal val="visible"/>
                                      </p:to>
                                    </p:set>
                                    <p:animEffect transition="in" filter="wipe(left)">
                                      <p:cBhvr>
                                        <p:cTn id="12" dur="500"/>
                                        <p:tgtEl>
                                          <p:spTgt spid="2028548"/>
                                        </p:tgtEl>
                                      </p:cBhvr>
                                    </p:animEffect>
                                  </p:childTnLst>
                                </p:cTn>
                              </p:par>
                            </p:childTnLst>
                          </p:cTn>
                        </p:par>
                        <p:par>
                          <p:cTn id="13" fill="hold">
                            <p:stCondLst>
                              <p:cond delay="1500"/>
                            </p:stCondLst>
                            <p:childTnLst>
                              <p:par>
                                <p:cTn id="14" presetID="23" presetClass="entr" presetSubtype="16" fill="hold" grpId="0" nodeType="afterEffect">
                                  <p:stCondLst>
                                    <p:cond delay="1000"/>
                                  </p:stCondLst>
                                  <p:childTnLst>
                                    <p:set>
                                      <p:cBhvr>
                                        <p:cTn id="15" dur="1" fill="hold">
                                          <p:stCondLst>
                                            <p:cond delay="0"/>
                                          </p:stCondLst>
                                        </p:cTn>
                                        <p:tgtEl>
                                          <p:spTgt spid="2028561"/>
                                        </p:tgtEl>
                                        <p:attrNameLst>
                                          <p:attrName>style.visibility</p:attrName>
                                        </p:attrNameLst>
                                      </p:cBhvr>
                                      <p:to>
                                        <p:strVal val="visible"/>
                                      </p:to>
                                    </p:set>
                                    <p:anim calcmode="lin" valueType="num">
                                      <p:cBhvr>
                                        <p:cTn id="16" dur="500" fill="hold"/>
                                        <p:tgtEl>
                                          <p:spTgt spid="2028561"/>
                                        </p:tgtEl>
                                        <p:attrNameLst>
                                          <p:attrName>ppt_w</p:attrName>
                                        </p:attrNameLst>
                                      </p:cBhvr>
                                      <p:tavLst>
                                        <p:tav tm="0">
                                          <p:val>
                                            <p:fltVal val="0"/>
                                          </p:val>
                                        </p:tav>
                                        <p:tav tm="100000">
                                          <p:val>
                                            <p:strVal val="#ppt_w"/>
                                          </p:val>
                                        </p:tav>
                                      </p:tavLst>
                                    </p:anim>
                                    <p:anim calcmode="lin" valueType="num">
                                      <p:cBhvr>
                                        <p:cTn id="17"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8131" name="Rectangle 105"/>
          <p:cNvSpPr>
            <a:spLocks noGrp="1" noChangeArrowheads="1"/>
          </p:cNvSpPr>
          <p:nvPr>
            <p:ph type="dt" sz="quarter" idx="10"/>
          </p:nvPr>
        </p:nvSpPr>
        <p:spPr>
          <a:noFill/>
        </p:spPr>
        <p:txBody>
          <a:bodyPr/>
          <a:lstStyle/>
          <a:p>
            <a:r>
              <a:rPr lang="en-US">
                <a:solidFill>
                  <a:srgbClr val="FFFFFF"/>
                </a:solidFill>
              </a:rPr>
              <a:t>12/01/09 - 9pm</a:t>
            </a:r>
          </a:p>
        </p:txBody>
      </p:sp>
      <p:sp>
        <p:nvSpPr>
          <p:cNvPr id="48132" name="Rectangle 106"/>
          <p:cNvSpPr>
            <a:spLocks noGrp="1" noChangeArrowheads="1"/>
          </p:cNvSpPr>
          <p:nvPr>
            <p:ph type="ftr" sz="quarter" idx="11"/>
          </p:nvPr>
        </p:nvSpPr>
        <p:spPr>
          <a:noFill/>
        </p:spPr>
        <p:txBody>
          <a:bodyPr/>
          <a:lstStyle/>
          <a:p>
            <a:r>
              <a:rPr lang="en-US">
                <a:solidFill>
                  <a:srgbClr val="FFFFFF"/>
                </a:solidFill>
              </a:rPr>
              <a:t>eSlide – P6466 – The Financial Crisis and the Future of the P/C</a:t>
            </a:r>
          </a:p>
        </p:txBody>
      </p:sp>
      <p:sp>
        <p:nvSpPr>
          <p:cNvPr id="48133" name="Rectangle 110"/>
          <p:cNvSpPr>
            <a:spLocks noGrp="1" noChangeArrowheads="1"/>
          </p:cNvSpPr>
          <p:nvPr>
            <p:ph type="sldNum" sz="quarter" idx="12"/>
          </p:nvPr>
        </p:nvSpPr>
        <p:spPr>
          <a:noFill/>
        </p:spPr>
        <p:txBody>
          <a:bodyPr/>
          <a:lstStyle/>
          <a:p>
            <a:fld id="{18AE2F0A-C483-40D8-A084-19BBE8C6AA2C}" type="slidenum">
              <a:rPr lang="en-US" smtClean="0">
                <a:solidFill>
                  <a:srgbClr val="000000"/>
                </a:solidFill>
              </a:rPr>
              <a:pPr/>
              <a:t>136</a:t>
            </a:fld>
            <a:endParaRPr lang="en-US">
              <a:solidFill>
                <a:srgbClr val="000000"/>
              </a:solidFill>
            </a:endParaRPr>
          </a:p>
        </p:txBody>
      </p:sp>
      <p:sp>
        <p:nvSpPr>
          <p:cNvPr id="48134" name="Rectangle 2"/>
          <p:cNvSpPr>
            <a:spLocks noGrp="1" noChangeArrowheads="1"/>
          </p:cNvSpPr>
          <p:nvPr>
            <p:ph type="title"/>
          </p:nvPr>
        </p:nvSpPr>
        <p:spPr>
          <a:xfrm>
            <a:off x="85725" y="77787"/>
            <a:ext cx="7636510" cy="860425"/>
          </a:xfrm>
        </p:spPr>
        <p:txBody>
          <a:bodyPr/>
          <a:lstStyle/>
          <a:p>
            <a:r>
              <a:rPr lang="en-US" dirty="0"/>
              <a:t>Personal Lines Distribution Channels, Direct vs. Independent Agents, 1972-2014</a:t>
            </a:r>
          </a:p>
        </p:txBody>
      </p:sp>
      <p:sp>
        <p:nvSpPr>
          <p:cNvPr id="48135"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extLst/>
          </p:nvPr>
        </p:nvGraphicFramePr>
        <p:xfrm>
          <a:off x="304800" y="1473200"/>
          <a:ext cx="8597900" cy="4648200"/>
        </p:xfrm>
        <a:graphic>
          <a:graphicData uri="http://schemas.openxmlformats.org/presentationml/2006/ole">
            <mc:AlternateContent xmlns:mc="http://schemas.openxmlformats.org/markup-compatibility/2006">
              <mc:Choice xmlns:v="urn:schemas-microsoft-com:vml" Requires="v">
                <p:oleObj spid="_x0000_s28623914" name="Chart" r:id="rId4" imgW="8610548" imgH="4648061" progId="MSGraph.Chart.8">
                  <p:embed followColorScheme="full"/>
                </p:oleObj>
              </mc:Choice>
              <mc:Fallback>
                <p:oleObj name="Chart" r:id="rId4" imgW="8610548" imgH="4648061" progId="MSGraph.Chart.8">
                  <p:embed followColorScheme="full"/>
                  <p:pic>
                    <p:nvPicPr>
                      <p:cNvPr id="2028548" name="Object 2"/>
                      <p:cNvPicPr>
                        <a:picLocks noChangeArrowheads="1"/>
                      </p:cNvPicPr>
                      <p:nvPr/>
                    </p:nvPicPr>
                    <p:blipFill>
                      <a:blip r:embed="rId5"/>
                      <a:srcRect/>
                      <a:stretch>
                        <a:fillRect/>
                      </a:stretch>
                    </p:blipFill>
                    <p:spPr bwMode="gray">
                      <a:xfrm>
                        <a:off x="304800"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1892300" y="4279900"/>
            <a:ext cx="5029200" cy="10001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Independent agents have lost significant personal lines market share since the early 1970s.  Although the trend slowed from 2000-2007, it may be accelerating again.</a:t>
            </a:r>
          </a:p>
        </p:txBody>
      </p:sp>
    </p:spTree>
    <p:extLst>
      <p:ext uri="{BB962C8B-B14F-4D97-AF65-F5344CB8AC3E}">
        <p14:creationId xmlns:p14="http://schemas.microsoft.com/office/powerpoint/2010/main" val="5395441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1000"/>
                                  </p:stCondLst>
                                  <p:childTnLst>
                                    <p:set>
                                      <p:cBhvr>
                                        <p:cTn id="11" dur="1" fill="hold">
                                          <p:stCondLst>
                                            <p:cond delay="0"/>
                                          </p:stCondLst>
                                        </p:cTn>
                                        <p:tgtEl>
                                          <p:spTgt spid="2028548"/>
                                        </p:tgtEl>
                                        <p:attrNameLst>
                                          <p:attrName>style.visibility</p:attrName>
                                        </p:attrNameLst>
                                      </p:cBhvr>
                                      <p:to>
                                        <p:strVal val="visible"/>
                                      </p:to>
                                    </p:set>
                                    <p:animEffect transition="in" filter="wipe(left)">
                                      <p:cBhvr>
                                        <p:cTn id="12" dur="500"/>
                                        <p:tgtEl>
                                          <p:spTgt spid="2028548"/>
                                        </p:tgtEl>
                                      </p:cBhvr>
                                    </p:animEffect>
                                  </p:childTnLst>
                                </p:cTn>
                              </p:par>
                            </p:childTnLst>
                          </p:cTn>
                        </p:par>
                        <p:par>
                          <p:cTn id="13" fill="hold">
                            <p:stCondLst>
                              <p:cond delay="1500"/>
                            </p:stCondLst>
                            <p:childTnLst>
                              <p:par>
                                <p:cTn id="14" presetID="23" presetClass="entr" presetSubtype="16" fill="hold" grpId="0" nodeType="afterEffect">
                                  <p:stCondLst>
                                    <p:cond delay="1000"/>
                                  </p:stCondLst>
                                  <p:childTnLst>
                                    <p:set>
                                      <p:cBhvr>
                                        <p:cTn id="15" dur="1" fill="hold">
                                          <p:stCondLst>
                                            <p:cond delay="0"/>
                                          </p:stCondLst>
                                        </p:cTn>
                                        <p:tgtEl>
                                          <p:spTgt spid="2028561"/>
                                        </p:tgtEl>
                                        <p:attrNameLst>
                                          <p:attrName>style.visibility</p:attrName>
                                        </p:attrNameLst>
                                      </p:cBhvr>
                                      <p:to>
                                        <p:strVal val="visible"/>
                                      </p:to>
                                    </p:set>
                                    <p:anim calcmode="lin" valueType="num">
                                      <p:cBhvr>
                                        <p:cTn id="16" dur="500" fill="hold"/>
                                        <p:tgtEl>
                                          <p:spTgt spid="2028561"/>
                                        </p:tgtEl>
                                        <p:attrNameLst>
                                          <p:attrName>ppt_w</p:attrName>
                                        </p:attrNameLst>
                                      </p:cBhvr>
                                      <p:tavLst>
                                        <p:tav tm="0">
                                          <p:val>
                                            <p:fltVal val="0"/>
                                          </p:val>
                                        </p:tav>
                                        <p:tav tm="100000">
                                          <p:val>
                                            <p:strVal val="#ppt_w"/>
                                          </p:val>
                                        </p:tav>
                                      </p:tavLst>
                                    </p:anim>
                                    <p:anim calcmode="lin" valueType="num">
                                      <p:cBhvr>
                                        <p:cTn id="17"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9"/>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9" y="4232276"/>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a:solidFill>
                  <a:srgbClr val="00B050"/>
                </a:solidFill>
              </a:rPr>
              <a:t>twitter.com/</a:t>
            </a:r>
            <a:r>
              <a:rPr lang="en-US" sz="3600" b="1" i="1" dirty="0" err="1">
                <a:solidFill>
                  <a:srgbClr val="00B050"/>
                </a:solidFill>
              </a:rPr>
              <a:t>bob_Hartwig</a:t>
            </a:r>
            <a:endParaRPr lang="en-US" sz="3600" b="1" i="1" dirty="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00B050"/>
                </a:solidFill>
              </a:rPr>
              <a:t>Download at </a:t>
            </a:r>
            <a:r>
              <a:rPr lang="en-US" sz="3600" b="1" i="1" dirty="0">
                <a:solidFill>
                  <a:srgbClr val="00B050"/>
                </a:solidFill>
                <a:hlinkClick r:id="rId3"/>
              </a:rPr>
              <a:t>www.iii.org/presentations</a:t>
            </a:r>
            <a:r>
              <a:rPr lang="en-US" sz="3600" b="1" i="1" dirty="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42"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a:t>12/01/09 - 9pm</a:t>
            </a:r>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137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0" name="Rectangle 106"/>
          <p:cNvSpPr>
            <a:spLocks noGrp="1" noChangeArrowheads="1"/>
          </p:cNvSpPr>
          <p:nvPr>
            <p:ph type="ftr" sz="quarter" idx="11"/>
          </p:nvPr>
        </p:nvSpPr>
        <p:spPr/>
        <p:txBody>
          <a:bodyPr/>
          <a:lstStyle/>
          <a:p>
            <a:pPr>
              <a:defRPr/>
            </a:pPr>
            <a:r>
              <a:rPr lang="en-US"/>
              <a:t>eSlide – P6466 – The Financial Crisis and the Future of the P/C</a:t>
            </a:r>
          </a:p>
        </p:txBody>
      </p:sp>
      <p:sp>
        <p:nvSpPr>
          <p:cNvPr id="14029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290AF0-4428-4E60-A625-F9EAFEF3B4DF}" type="slidenum">
              <a:rPr lang="en-US" altLang="en-US" smtClean="0">
                <a:solidFill>
                  <a:srgbClr val="000000"/>
                </a:solidFill>
              </a:rPr>
              <a:pPr/>
              <a:t>14</a:t>
            </a:fld>
            <a:endParaRPr lang="en-US" altLang="en-US">
              <a:solidFill>
                <a:srgbClr val="000000"/>
              </a:solidFill>
            </a:endParaRPr>
          </a:p>
        </p:txBody>
      </p:sp>
      <p:sp>
        <p:nvSpPr>
          <p:cNvPr id="140293" name="Rectangle 6"/>
          <p:cNvSpPr>
            <a:spLocks noChangeArrowheads="1"/>
          </p:cNvSpPr>
          <p:nvPr/>
        </p:nvSpPr>
        <p:spPr bwMode="auto">
          <a:xfrm>
            <a:off x="1673046"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4" name="Rectangle 15"/>
          <p:cNvSpPr>
            <a:spLocks noChangeArrowheads="1"/>
          </p:cNvSpPr>
          <p:nvPr/>
        </p:nvSpPr>
        <p:spPr bwMode="auto">
          <a:xfrm>
            <a:off x="3258243" y="1836738"/>
            <a:ext cx="709612"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5" name="Rectangle 16"/>
          <p:cNvSpPr>
            <a:spLocks noChangeArrowheads="1"/>
          </p:cNvSpPr>
          <p:nvPr/>
        </p:nvSpPr>
        <p:spPr bwMode="auto">
          <a:xfrm>
            <a:off x="6092623" y="1822450"/>
            <a:ext cx="708025" cy="3754438"/>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graphicFrame>
        <p:nvGraphicFramePr>
          <p:cNvPr id="140296" name="Object 2"/>
          <p:cNvGraphicFramePr>
            <a:graphicFrameLocks/>
          </p:cNvGraphicFramePr>
          <p:nvPr>
            <p:extLst/>
          </p:nvPr>
        </p:nvGraphicFramePr>
        <p:xfrm>
          <a:off x="363538" y="1927225"/>
          <a:ext cx="8718550" cy="4633913"/>
        </p:xfrm>
        <a:graphic>
          <a:graphicData uri="http://schemas.openxmlformats.org/presentationml/2006/ole">
            <mc:AlternateContent xmlns:mc="http://schemas.openxmlformats.org/markup-compatibility/2006">
              <mc:Choice xmlns:v="urn:schemas-microsoft-com:vml" Requires="v">
                <p:oleObj spid="_x0000_s28635170" name="Chart" r:id="rId4" imgW="8591407" imgH="4533761" progId="MSGraph.Chart.8">
                  <p:embed followColorScheme="full"/>
                </p:oleObj>
              </mc:Choice>
              <mc:Fallback>
                <p:oleObj name="Chart" r:id="rId4" imgW="8591407" imgH="4533761" progId="MSGraph.Chart.8">
                  <p:embed followColorScheme="full"/>
                  <p:pic>
                    <p:nvPicPr>
                      <p:cNvPr id="140296" name="Object 2"/>
                      <p:cNvPicPr>
                        <a:picLocks noChangeArrowheads="1"/>
                      </p:cNvPicPr>
                      <p:nvPr/>
                    </p:nvPicPr>
                    <p:blipFill>
                      <a:blip r:embed="rId5"/>
                      <a:srcRect/>
                      <a:stretch>
                        <a:fillRect/>
                      </a:stretch>
                    </p:blipFill>
                    <p:spPr bwMode="gray">
                      <a:xfrm>
                        <a:off x="363538" y="1927225"/>
                        <a:ext cx="8718550" cy="463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0297" name="Rectangle 3"/>
          <p:cNvSpPr>
            <a:spLocks noGrp="1" noChangeArrowheads="1"/>
          </p:cNvSpPr>
          <p:nvPr>
            <p:ph type="title"/>
          </p:nvPr>
        </p:nvSpPr>
        <p:spPr>
          <a:xfrm>
            <a:off x="234950" y="90488"/>
            <a:ext cx="7400925" cy="860425"/>
          </a:xfrm>
        </p:spPr>
        <p:txBody>
          <a:bodyPr/>
          <a:lstStyle/>
          <a:p>
            <a:r>
              <a:rPr lang="en-US" altLang="en-US" dirty="0">
                <a:latin typeface="Arial" panose="020B0604020202020204" pitchFamily="34" charset="0"/>
              </a:rPr>
              <a:t>Net Premium Growth (All P/C Lines): Annual Change, 1971—2016:Q2</a:t>
            </a:r>
          </a:p>
        </p:txBody>
      </p:sp>
      <p:sp>
        <p:nvSpPr>
          <p:cNvPr id="140298"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(Percent)</a:t>
            </a:r>
          </a:p>
        </p:txBody>
      </p:sp>
      <p:sp>
        <p:nvSpPr>
          <p:cNvPr id="140299"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1975-78</a:t>
            </a:r>
          </a:p>
        </p:txBody>
      </p:sp>
      <p:sp>
        <p:nvSpPr>
          <p:cNvPr id="140300" name="Text Box 11"/>
          <p:cNvSpPr txBox="1">
            <a:spLocks noChangeArrowheads="1"/>
          </p:cNvSpPr>
          <p:nvPr/>
        </p:nvSpPr>
        <p:spPr bwMode="auto">
          <a:xfrm>
            <a:off x="317023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1984-87</a:t>
            </a:r>
          </a:p>
        </p:txBody>
      </p:sp>
      <p:sp>
        <p:nvSpPr>
          <p:cNvPr id="140301" name="Text Box 12"/>
          <p:cNvSpPr txBox="1">
            <a:spLocks noChangeArrowheads="1"/>
          </p:cNvSpPr>
          <p:nvPr/>
        </p:nvSpPr>
        <p:spPr bwMode="auto">
          <a:xfrm>
            <a:off x="6048375"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2000-03</a:t>
            </a:r>
          </a:p>
        </p:txBody>
      </p:sp>
      <p:sp>
        <p:nvSpPr>
          <p:cNvPr id="140302" name="Rectangle 13"/>
          <p:cNvSpPr>
            <a:spLocks noChangeArrowheads="1"/>
          </p:cNvSpPr>
          <p:nvPr/>
        </p:nvSpPr>
        <p:spPr bwMode="auto">
          <a:xfrm>
            <a:off x="-264160" y="6323648"/>
            <a:ext cx="75692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a:solidFill>
                  <a:srgbClr val="000000"/>
                </a:solidFill>
              </a:rPr>
              <a:t> </a:t>
            </a:r>
          </a:p>
          <a:p>
            <a:pPr>
              <a:lnSpc>
                <a:spcPct val="90000"/>
              </a:lnSpc>
              <a:buClr>
                <a:srgbClr val="FF6801"/>
              </a:buClr>
              <a:buFont typeface="Wingdings" panose="05000000000000000000" pitchFamily="2" charset="2"/>
              <a:buNone/>
            </a:pPr>
            <a:r>
              <a:rPr lang="en-US" altLang="en-US" sz="1100" dirty="0">
                <a:solidFill>
                  <a:srgbClr val="000000"/>
                </a:solidFill>
              </a:rPr>
              <a:t>Shaded areas denote “hard market” periods</a:t>
            </a:r>
          </a:p>
          <a:p>
            <a:pPr>
              <a:lnSpc>
                <a:spcPct val="90000"/>
              </a:lnSpc>
              <a:buClr>
                <a:srgbClr val="FF6801"/>
              </a:buClr>
              <a:buFont typeface="Wingdings" panose="05000000000000000000" pitchFamily="2" charset="2"/>
              <a:buNone/>
            </a:pPr>
            <a:r>
              <a:rPr lang="en-US" altLang="en-US" sz="1100" dirty="0">
                <a:solidFill>
                  <a:srgbClr val="000000"/>
                </a:solidFill>
              </a:rPr>
              <a:t>Sources:  A.M. Best (1971-2013), ISO (2014-16).</a:t>
            </a:r>
          </a:p>
        </p:txBody>
      </p:sp>
      <p:sp>
        <p:nvSpPr>
          <p:cNvPr id="2034702" name="AutoShape 14"/>
          <p:cNvSpPr>
            <a:spLocks noChangeArrowheads="1"/>
          </p:cNvSpPr>
          <p:nvPr/>
        </p:nvSpPr>
        <p:spPr bwMode="blackWhite">
          <a:xfrm>
            <a:off x="4845027" y="1926432"/>
            <a:ext cx="2711450" cy="1046162"/>
          </a:xfrm>
          <a:prstGeom prst="wedgeRectCallout">
            <a:avLst>
              <a:gd name="adj1" fmla="val 42574"/>
              <a:gd name="adj2" fmla="val 2753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dirty="0">
                <a:solidFill>
                  <a:srgbClr val="FFFFFF"/>
                </a:solidFill>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635874" y="2775857"/>
            <a:ext cx="1446213" cy="1523093"/>
          </a:xfrm>
          <a:prstGeom prst="wedgeRectCallout">
            <a:avLst>
              <a:gd name="adj1" fmla="val 34208"/>
              <a:gd name="adj2" fmla="val 10325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2016 Q2: 3.0%</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2015: 3.4%</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2014: 4.2</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2013: 4.4%</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2012: +</a:t>
            </a:r>
            <a:r>
              <a:rPr lang="en-US" sz="1400" b="1" dirty="0">
                <a:solidFill>
                  <a:srgbClr val="FFFFFF"/>
                </a:solidFill>
                <a:latin typeface="Arial "/>
              </a:rPr>
              <a:t>4.2</a:t>
            </a:r>
            <a:r>
              <a:rPr lang="en-US" sz="1400" b="1" dirty="0">
                <a:solidFill>
                  <a:srgbClr val="FFFFFF"/>
                </a:solidFill>
                <a:latin typeface="Arial "/>
                <a:cs typeface="Arial" charset="0"/>
              </a:rPr>
              <a:t>%</a:t>
            </a:r>
            <a:endParaRPr lang="en-US" sz="1600" b="1" dirty="0">
              <a:solidFill>
                <a:srgbClr val="FFFFFF"/>
              </a:solidFill>
              <a:latin typeface="Arial "/>
              <a:cs typeface="Arial" charset="0"/>
            </a:endParaRPr>
          </a:p>
        </p:txBody>
      </p:sp>
      <p:sp>
        <p:nvSpPr>
          <p:cNvPr id="17" name="Text Box 6"/>
          <p:cNvSpPr txBox="1">
            <a:spLocks noChangeArrowheads="1"/>
          </p:cNvSpPr>
          <p:nvPr/>
        </p:nvSpPr>
        <p:spPr bwMode="blackWhite">
          <a:xfrm>
            <a:off x="4194410" y="3171882"/>
            <a:ext cx="1671658"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a:solidFill>
                  <a:schemeClr val="bg1"/>
                </a:solidFill>
                <a:cs typeface="+mn-cs"/>
              </a:rPr>
              <a:t>Outlook</a:t>
            </a:r>
          </a:p>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2016F: 3.0%</a:t>
            </a:r>
          </a:p>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2017F: 2.9%</a:t>
            </a:r>
          </a:p>
        </p:txBody>
      </p:sp>
    </p:spTree>
    <p:extLst>
      <p:ext uri="{BB962C8B-B14F-4D97-AF65-F5344CB8AC3E}">
        <p14:creationId xmlns:p14="http://schemas.microsoft.com/office/powerpoint/2010/main" val="37328073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636194" name="Chart" r:id="rId5" imgW="8267674" imgH="5495960" progId="MSGraph.Chart.8">
                  <p:embed followColorScheme="full"/>
                </p:oleObj>
              </mc:Choice>
              <mc:Fallback>
                <p:oleObj name="Chart" r:id="rId5" imgW="8267674" imgH="5495960" progId="MSGraph.Chart.8">
                  <p:embed followColorScheme="full"/>
                  <p:pic>
                    <p:nvPicPr>
                      <p:cNvPr id="16386" name="Object 2"/>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78807" y="6249802"/>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Note: Data through 1934 are based on stock companies only. Data include state funds beginning in 1998.</a:t>
            </a:r>
          </a:p>
          <a:p>
            <a:r>
              <a:rPr lang="en-US" sz="1100" dirty="0">
                <a:solidFill>
                  <a:srgbClr val="000000"/>
                </a:solidFill>
              </a:rPr>
              <a:t>Source:  A.M. Best; Insurance Information Institute.</a:t>
            </a:r>
          </a:p>
        </p:txBody>
      </p:sp>
      <p:sp>
        <p:nvSpPr>
          <p:cNvPr id="16390" name="AutoShape 7"/>
          <p:cNvSpPr>
            <a:spLocks noChangeArrowheads="1"/>
          </p:cNvSpPr>
          <p:nvPr/>
        </p:nvSpPr>
        <p:spPr bwMode="auto">
          <a:xfrm>
            <a:off x="2833721" y="1946355"/>
            <a:ext cx="1810339" cy="692666"/>
          </a:xfrm>
          <a:prstGeom prst="wedgeRectCallout">
            <a:avLst>
              <a:gd name="adj1" fmla="val 71757"/>
              <a:gd name="adj2" fmla="val -317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Economic Shocks, Inflation:</a:t>
            </a:r>
          </a:p>
          <a:p>
            <a:pPr algn="ctr"/>
            <a:r>
              <a:rPr lang="en-US" sz="1200" b="1" dirty="0">
                <a:solidFill>
                  <a:srgbClr val="000000"/>
                </a:solidFill>
              </a:rPr>
              <a:t>1976: 22.0%</a:t>
            </a:r>
            <a:endParaRPr lang="en-US" sz="1000" dirty="0">
              <a:solidFill>
                <a:srgbClr val="000000"/>
              </a:solidFill>
            </a:endParaRPr>
          </a:p>
        </p:txBody>
      </p:sp>
      <p:sp>
        <p:nvSpPr>
          <p:cNvPr id="16395" name="AutoShape 12"/>
          <p:cNvSpPr>
            <a:spLocks noChangeArrowheads="1"/>
          </p:cNvSpPr>
          <p:nvPr/>
        </p:nvSpPr>
        <p:spPr bwMode="auto">
          <a:xfrm>
            <a:off x="6188297" y="2045801"/>
            <a:ext cx="1299912" cy="432267"/>
          </a:xfrm>
          <a:prstGeom prst="wedgeRectCallout">
            <a:avLst>
              <a:gd name="adj1" fmla="val -54742"/>
              <a:gd name="adj2" fmla="val -2553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Tort Crisis</a:t>
            </a:r>
          </a:p>
          <a:p>
            <a:pPr algn="ctr"/>
            <a:r>
              <a:rPr lang="en-US" sz="1200" b="1" dirty="0">
                <a:solidFill>
                  <a:srgbClr val="000000"/>
                </a:solidFill>
              </a:rPr>
              <a:t>1985/86: 22.2%</a:t>
            </a:r>
            <a:endParaRPr lang="en-US" sz="1000" dirty="0">
              <a:solidFill>
                <a:srgbClr val="000000"/>
              </a:solidFill>
            </a:endParaRPr>
          </a:p>
        </p:txBody>
      </p:sp>
      <p:sp>
        <p:nvSpPr>
          <p:cNvPr id="16396" name="AutoShape 13"/>
          <p:cNvSpPr>
            <a:spLocks noChangeArrowheads="1"/>
          </p:cNvSpPr>
          <p:nvPr/>
        </p:nvSpPr>
        <p:spPr bwMode="auto">
          <a:xfrm>
            <a:off x="7734617" y="2438994"/>
            <a:ext cx="1010561" cy="460880"/>
          </a:xfrm>
          <a:prstGeom prst="wedgeRectCallout">
            <a:avLst>
              <a:gd name="adj1" fmla="val -68899"/>
              <a:gd name="adj2" fmla="val 30453"/>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Post-9/11</a:t>
            </a:r>
          </a:p>
          <a:p>
            <a:pPr algn="ctr"/>
            <a:r>
              <a:rPr lang="en-US" sz="1200" b="1" dirty="0">
                <a:solidFill>
                  <a:srgbClr val="000000"/>
                </a:solidFill>
              </a:rPr>
              <a:t>2002:15.3%</a:t>
            </a:r>
            <a:endParaRPr lang="en-US" sz="1000" dirty="0">
              <a:solidFill>
                <a:srgbClr val="000000"/>
              </a:solidFill>
            </a:endParaRPr>
          </a:p>
        </p:txBody>
      </p:sp>
      <p:sp>
        <p:nvSpPr>
          <p:cNvPr id="16402" name="AutoShape 19"/>
          <p:cNvSpPr>
            <a:spLocks noChangeArrowheads="1"/>
          </p:cNvSpPr>
          <p:nvPr/>
        </p:nvSpPr>
        <p:spPr bwMode="auto">
          <a:xfrm>
            <a:off x="5937549" y="4454339"/>
            <a:ext cx="1151052" cy="1040770"/>
          </a:xfrm>
          <a:prstGeom prst="wedgeRectCallout">
            <a:avLst>
              <a:gd name="adj1" fmla="val -64732"/>
              <a:gd name="adj2" fmla="val -10098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Twin Recessions; Interest Rate Hikes</a:t>
            </a:r>
          </a:p>
          <a:p>
            <a:pPr algn="ctr"/>
            <a:r>
              <a:rPr lang="en-US" sz="1200" b="1" dirty="0">
                <a:solidFill>
                  <a:srgbClr val="000000"/>
                </a:solidFill>
              </a:rPr>
              <a:t>1987: 3.7%</a:t>
            </a:r>
            <a:endParaRPr lang="en-US" sz="1000" dirty="0">
              <a:solidFill>
                <a:srgbClr val="000000"/>
              </a:solidFill>
            </a:endParaRPr>
          </a:p>
        </p:txBody>
      </p:sp>
      <p:sp>
        <p:nvSpPr>
          <p:cNvPr id="16403" name="AutoShape 20"/>
          <p:cNvSpPr>
            <a:spLocks noChangeArrowheads="1"/>
          </p:cNvSpPr>
          <p:nvPr/>
        </p:nvSpPr>
        <p:spPr bwMode="auto">
          <a:xfrm>
            <a:off x="7174191" y="5187977"/>
            <a:ext cx="1037547" cy="638895"/>
          </a:xfrm>
          <a:prstGeom prst="wedgeRectCallout">
            <a:avLst>
              <a:gd name="adj1" fmla="val 25014"/>
              <a:gd name="adj2" fmla="val -1225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Great Recession:2010: -4.9%</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211738" y="3046883"/>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a:solidFill>
                  <a:srgbClr val="FFFFFF"/>
                </a:solidFill>
              </a:rPr>
              <a:t>2015 3.4%</a:t>
            </a: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a:latin typeface="Arial" panose="020B0604020202020204" pitchFamily="34" charset="0"/>
              </a:rPr>
              <a:t>NPW Premium Growth: Peaks &amp; Troughs in the P/C Insurance Industry, 1926 – 2015</a:t>
            </a:r>
          </a:p>
        </p:txBody>
      </p:sp>
      <p:sp>
        <p:nvSpPr>
          <p:cNvPr id="24" name="AutoShape 6"/>
          <p:cNvSpPr>
            <a:spLocks noChangeArrowheads="1"/>
          </p:cNvSpPr>
          <p:nvPr/>
        </p:nvSpPr>
        <p:spPr bwMode="auto">
          <a:xfrm>
            <a:off x="1624324" y="5345880"/>
            <a:ext cx="1893939" cy="440407"/>
          </a:xfrm>
          <a:prstGeom prst="wedgeRectCallout">
            <a:avLst>
              <a:gd name="adj1" fmla="val -61774"/>
              <a:gd name="adj2" fmla="val -1346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Great Depression</a:t>
            </a:r>
          </a:p>
          <a:p>
            <a:pPr algn="ctr"/>
            <a:r>
              <a:rPr lang="en-US" sz="1200" b="1" dirty="0">
                <a:solidFill>
                  <a:srgbClr val="000000"/>
                </a:solidFill>
              </a:rPr>
              <a:t>1932: -15.9% max drop</a:t>
            </a:r>
            <a:endParaRPr lang="en-US" sz="1000" dirty="0">
              <a:solidFill>
                <a:srgbClr val="000000"/>
              </a:solidFill>
            </a:endParaRPr>
          </a:p>
        </p:txBody>
      </p:sp>
      <p:sp>
        <p:nvSpPr>
          <p:cNvPr id="28" name="AutoShape 7"/>
          <p:cNvSpPr>
            <a:spLocks noChangeArrowheads="1"/>
          </p:cNvSpPr>
          <p:nvPr/>
        </p:nvSpPr>
        <p:spPr bwMode="auto">
          <a:xfrm>
            <a:off x="2102082" y="1155700"/>
            <a:ext cx="1560046" cy="398828"/>
          </a:xfrm>
          <a:prstGeom prst="wedgeRectCallout">
            <a:avLst>
              <a:gd name="adj1" fmla="val -19425"/>
              <a:gd name="adj2" fmla="val 890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Post WW II Peak:</a:t>
            </a:r>
          </a:p>
          <a:p>
            <a:pPr algn="ctr"/>
            <a:r>
              <a:rPr lang="en-US" sz="1200" b="1" dirty="0">
                <a:solidFill>
                  <a:srgbClr val="000000"/>
                </a:solidFill>
              </a:rPr>
              <a:t>1947: 26.2%</a:t>
            </a:r>
            <a:endParaRPr lang="en-US" sz="1000" dirty="0">
              <a:solidFill>
                <a:srgbClr val="000000"/>
              </a:solidFill>
            </a:endParaRPr>
          </a:p>
        </p:txBody>
      </p:sp>
      <p:sp>
        <p:nvSpPr>
          <p:cNvPr id="30" name="AutoShape 7"/>
          <p:cNvSpPr>
            <a:spLocks noChangeArrowheads="1"/>
          </p:cNvSpPr>
          <p:nvPr/>
        </p:nvSpPr>
        <p:spPr bwMode="auto">
          <a:xfrm>
            <a:off x="971945" y="1924104"/>
            <a:ext cx="1196332" cy="489440"/>
          </a:xfrm>
          <a:prstGeom prst="wedgeRectCallout">
            <a:avLst>
              <a:gd name="adj1" fmla="val 36234"/>
              <a:gd name="adj2" fmla="val 1025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Start of WW II</a:t>
            </a:r>
          </a:p>
          <a:p>
            <a:pPr algn="ctr"/>
            <a:r>
              <a:rPr lang="en-US" sz="1200" b="1" dirty="0">
                <a:solidFill>
                  <a:srgbClr val="000000"/>
                </a:solidFill>
              </a:rPr>
              <a:t>1941: 15.8%</a:t>
            </a:r>
            <a:endParaRPr lang="en-US" sz="1000" dirty="0">
              <a:solidFill>
                <a:srgbClr val="000000"/>
              </a:solidFill>
            </a:endParaRPr>
          </a:p>
        </p:txBody>
      </p:sp>
      <p:sp>
        <p:nvSpPr>
          <p:cNvPr id="31" name="AutoShape 6"/>
          <p:cNvSpPr>
            <a:spLocks noChangeArrowheads="1"/>
          </p:cNvSpPr>
          <p:nvPr/>
        </p:nvSpPr>
        <p:spPr bwMode="blackWhite">
          <a:xfrm>
            <a:off x="2959655" y="4125731"/>
            <a:ext cx="2854763" cy="1145800"/>
          </a:xfrm>
          <a:prstGeom prst="wedgeRectCallout">
            <a:avLst>
              <a:gd name="adj1" fmla="val -7240"/>
              <a:gd name="adj2" fmla="val -81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1950-70: Extended period of stability in growth and profitability.  Low interest rates, low inflation, “Bureau” rate regulation all played a role</a:t>
            </a:r>
          </a:p>
        </p:txBody>
      </p:sp>
      <p:sp>
        <p:nvSpPr>
          <p:cNvPr id="32" name="AutoShape 6"/>
          <p:cNvSpPr>
            <a:spLocks noChangeArrowheads="1"/>
          </p:cNvSpPr>
          <p:nvPr/>
        </p:nvSpPr>
        <p:spPr bwMode="blackWhite">
          <a:xfrm>
            <a:off x="3940215" y="1026522"/>
            <a:ext cx="3231916" cy="869168"/>
          </a:xfrm>
          <a:prstGeom prst="wedgeRectCallout">
            <a:avLst>
              <a:gd name="adj1" fmla="val 14"/>
              <a:gd name="adj2" fmla="val 839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cs typeface="+mn-cs"/>
              </a:rPr>
              <a:t>1970-90: Peak premium growth was much higher in this period while troughs were comparable.  Rapid inflation, economic volatility, high interest rates, tort environment all played roles</a:t>
            </a:r>
          </a:p>
        </p:txBody>
      </p:sp>
      <p:sp>
        <p:nvSpPr>
          <p:cNvPr id="26" name="AutoShape 6"/>
          <p:cNvSpPr>
            <a:spLocks noChangeArrowheads="1"/>
          </p:cNvSpPr>
          <p:nvPr/>
        </p:nvSpPr>
        <p:spPr bwMode="blackWhite">
          <a:xfrm>
            <a:off x="6270172" y="2639118"/>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a:solidFill>
                  <a:schemeClr val="bg1"/>
                </a:solidFill>
                <a:cs typeface="+mn-cs"/>
              </a:rPr>
              <a:t>1988-2000: Period of inter-cycle stability</a:t>
            </a:r>
          </a:p>
        </p:txBody>
      </p:sp>
      <p:sp>
        <p:nvSpPr>
          <p:cNvPr id="34" name="AutoShape 6"/>
          <p:cNvSpPr>
            <a:spLocks noChangeArrowheads="1"/>
          </p:cNvSpPr>
          <p:nvPr/>
        </p:nvSpPr>
        <p:spPr bwMode="blackWhite">
          <a:xfrm>
            <a:off x="8170632" y="4053241"/>
            <a:ext cx="922303" cy="1118970"/>
          </a:xfrm>
          <a:prstGeom prst="wedgeRectCallout">
            <a:avLst>
              <a:gd name="adj1" fmla="val -12802"/>
              <a:gd name="adj2" fmla="val -6273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a:solidFill>
                  <a:schemeClr val="bg1"/>
                </a:solidFill>
                <a:cs typeface="+mn-cs"/>
              </a:rPr>
              <a:t>2010-20XX? Post-recession period of stable growth?</a:t>
            </a:r>
          </a:p>
        </p:txBody>
      </p:sp>
    </p:spTree>
    <p:custDataLst>
      <p:tags r:id="rId2"/>
    </p:custDataLst>
    <p:extLst>
      <p:ext uri="{BB962C8B-B14F-4D97-AF65-F5344CB8AC3E}">
        <p14:creationId xmlns:p14="http://schemas.microsoft.com/office/powerpoint/2010/main" val="42685602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6"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637218" name="Chart" r:id="rId5" imgW="8258103" imgH="5505519" progId="MSGraph.Chart.8">
                  <p:embed followColorScheme="full"/>
                </p:oleObj>
              </mc:Choice>
              <mc:Fallback>
                <p:oleObj name="Chart" r:id="rId5" imgW="8258103" imgH="5505519" progId="MSGraph.Chart.8">
                  <p:embed followColorScheme="full"/>
                  <p:pic>
                    <p:nvPicPr>
                      <p:cNvPr id="16386" name="Object 2"/>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0" name="AutoShape 7"/>
          <p:cNvSpPr>
            <a:spLocks noChangeArrowheads="1"/>
          </p:cNvSpPr>
          <p:nvPr/>
        </p:nvSpPr>
        <p:spPr bwMode="auto">
          <a:xfrm>
            <a:off x="799729" y="1522892"/>
            <a:ext cx="1567439" cy="692666"/>
          </a:xfrm>
          <a:prstGeom prst="wedgeRectCallout">
            <a:avLst>
              <a:gd name="adj1" fmla="val -34073"/>
              <a:gd name="adj2" fmla="val 948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Economic Shocks, Inflation:</a:t>
            </a:r>
          </a:p>
          <a:p>
            <a:pPr algn="ctr"/>
            <a:r>
              <a:rPr lang="en-US" sz="1200" b="1" dirty="0">
                <a:solidFill>
                  <a:srgbClr val="000000"/>
                </a:solidFill>
              </a:rPr>
              <a:t>1976: 22.2%</a:t>
            </a:r>
            <a:endParaRPr lang="en-US" sz="1000" dirty="0">
              <a:solidFill>
                <a:srgbClr val="000000"/>
              </a:solidFill>
            </a:endParaRPr>
          </a:p>
        </p:txBody>
      </p:sp>
      <p:sp>
        <p:nvSpPr>
          <p:cNvPr id="16395" name="AutoShape 12"/>
          <p:cNvSpPr>
            <a:spLocks noChangeArrowheads="1"/>
          </p:cNvSpPr>
          <p:nvPr/>
        </p:nvSpPr>
        <p:spPr bwMode="auto">
          <a:xfrm>
            <a:off x="3218190" y="2000295"/>
            <a:ext cx="1299912" cy="432267"/>
          </a:xfrm>
          <a:prstGeom prst="wedgeRectCallout">
            <a:avLst>
              <a:gd name="adj1" fmla="val -63451"/>
              <a:gd name="adj2" fmla="val -6784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Tort Crisis</a:t>
            </a:r>
          </a:p>
          <a:p>
            <a:pPr algn="ctr"/>
            <a:r>
              <a:rPr lang="en-US" sz="1200" b="1" dirty="0">
                <a:solidFill>
                  <a:srgbClr val="000000"/>
                </a:solidFill>
              </a:rPr>
              <a:t>1986: 30.5%</a:t>
            </a:r>
            <a:endParaRPr lang="en-US" sz="1000" dirty="0">
              <a:solidFill>
                <a:srgbClr val="000000"/>
              </a:solidFill>
            </a:endParaRPr>
          </a:p>
        </p:txBody>
      </p:sp>
      <p:sp>
        <p:nvSpPr>
          <p:cNvPr id="16396" name="AutoShape 13"/>
          <p:cNvSpPr>
            <a:spLocks noChangeArrowheads="1"/>
          </p:cNvSpPr>
          <p:nvPr/>
        </p:nvSpPr>
        <p:spPr bwMode="auto">
          <a:xfrm>
            <a:off x="6615538" y="2480106"/>
            <a:ext cx="1113186" cy="460880"/>
          </a:xfrm>
          <a:prstGeom prst="wedgeRectCallout">
            <a:avLst>
              <a:gd name="adj1" fmla="val -85272"/>
              <a:gd name="adj2" fmla="val -224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Post-9/11</a:t>
            </a:r>
          </a:p>
          <a:p>
            <a:pPr algn="ctr"/>
            <a:r>
              <a:rPr lang="en-US" sz="1200" b="1" dirty="0">
                <a:solidFill>
                  <a:srgbClr val="000000"/>
                </a:solidFill>
              </a:rPr>
              <a:t>2002: 22.4%</a:t>
            </a:r>
            <a:endParaRPr lang="en-US" sz="1000" dirty="0">
              <a:solidFill>
                <a:srgbClr val="000000"/>
              </a:solidFill>
            </a:endParaRPr>
          </a:p>
        </p:txBody>
      </p:sp>
      <p:sp>
        <p:nvSpPr>
          <p:cNvPr id="16403" name="AutoShape 20"/>
          <p:cNvSpPr>
            <a:spLocks noChangeArrowheads="1"/>
          </p:cNvSpPr>
          <p:nvPr/>
        </p:nvSpPr>
        <p:spPr bwMode="auto">
          <a:xfrm>
            <a:off x="6031774" y="5161585"/>
            <a:ext cx="1037547" cy="638895"/>
          </a:xfrm>
          <a:prstGeom prst="wedgeRectCallout">
            <a:avLst>
              <a:gd name="adj1" fmla="val 76214"/>
              <a:gd name="adj2" fmla="val -1762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Great Recession:2009: -9.0%</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129491" y="3490444"/>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a:solidFill>
                  <a:srgbClr val="FFFFFF"/>
                </a:solidFill>
              </a:rPr>
              <a:t>2015E 3.3%</a:t>
            </a: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a:latin typeface="Arial" panose="020B0604020202020204" pitchFamily="34" charset="0"/>
              </a:rPr>
              <a:t>Commercial Lines NPW Premium Growth:</a:t>
            </a:r>
          </a:p>
          <a:p>
            <a:r>
              <a:rPr lang="en-US" sz="2700" kern="0" dirty="0">
                <a:latin typeface="Arial" panose="020B0604020202020204" pitchFamily="34" charset="0"/>
              </a:rPr>
              <a:t>1975 – 2015E</a:t>
            </a:r>
          </a:p>
        </p:txBody>
      </p:sp>
      <p:sp>
        <p:nvSpPr>
          <p:cNvPr id="24" name="AutoShape 6"/>
          <p:cNvSpPr>
            <a:spLocks noChangeArrowheads="1"/>
          </p:cNvSpPr>
          <p:nvPr/>
        </p:nvSpPr>
        <p:spPr bwMode="auto">
          <a:xfrm>
            <a:off x="990500" y="4941381"/>
            <a:ext cx="1160517" cy="440407"/>
          </a:xfrm>
          <a:prstGeom prst="wedgeRectCallout">
            <a:avLst>
              <a:gd name="adj1" fmla="val 36802"/>
              <a:gd name="adj2" fmla="val -12420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Recessions:</a:t>
            </a:r>
          </a:p>
          <a:p>
            <a:pPr algn="ctr"/>
            <a:r>
              <a:rPr lang="en-US" sz="1200" b="1" dirty="0">
                <a:solidFill>
                  <a:srgbClr val="000000"/>
                </a:solidFill>
              </a:rPr>
              <a:t>1982: 1.1% </a:t>
            </a:r>
            <a:endParaRPr lang="en-US" sz="1000" dirty="0">
              <a:solidFill>
                <a:srgbClr val="000000"/>
              </a:solidFill>
            </a:endParaRPr>
          </a:p>
        </p:txBody>
      </p:sp>
      <p:sp>
        <p:nvSpPr>
          <p:cNvPr id="32" name="AutoShape 6"/>
          <p:cNvSpPr>
            <a:spLocks noChangeArrowheads="1"/>
          </p:cNvSpPr>
          <p:nvPr/>
        </p:nvSpPr>
        <p:spPr bwMode="blackWhite">
          <a:xfrm>
            <a:off x="4397829" y="1155700"/>
            <a:ext cx="2774302" cy="739990"/>
          </a:xfrm>
          <a:prstGeom prst="wedgeRectCallout">
            <a:avLst>
              <a:gd name="adj1" fmla="val 35171"/>
              <a:gd name="adj2" fmla="val 1086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cs typeface="+mn-cs"/>
              </a:rPr>
              <a:t>Commercial lines is prone to more cyclical volatility that personal lines.  Recently, growth has stabilized in the 4% to 5% range.</a:t>
            </a:r>
          </a:p>
        </p:txBody>
      </p:sp>
      <p:sp>
        <p:nvSpPr>
          <p:cNvPr id="26" name="AutoShape 6"/>
          <p:cNvSpPr>
            <a:spLocks noChangeArrowheads="1"/>
          </p:cNvSpPr>
          <p:nvPr/>
        </p:nvSpPr>
        <p:spPr bwMode="blackWhite">
          <a:xfrm>
            <a:off x="4644060" y="3006739"/>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a:solidFill>
                  <a:schemeClr val="bg1"/>
                </a:solidFill>
                <a:cs typeface="+mn-cs"/>
              </a:rPr>
              <a:t>1988-2000: Period of inter-cycle stability</a:t>
            </a:r>
          </a:p>
        </p:txBody>
      </p:sp>
      <p:sp>
        <p:nvSpPr>
          <p:cNvPr id="34" name="AutoShape 6"/>
          <p:cNvSpPr>
            <a:spLocks noChangeArrowheads="1"/>
          </p:cNvSpPr>
          <p:nvPr/>
        </p:nvSpPr>
        <p:spPr bwMode="blackWhite">
          <a:xfrm>
            <a:off x="7856497" y="4457239"/>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a:solidFill>
                  <a:schemeClr val="bg1"/>
                </a:solidFill>
                <a:cs typeface="+mn-cs"/>
              </a:rPr>
              <a:t>2010-20XX? Post-recession period of stable growth?</a:t>
            </a:r>
          </a:p>
        </p:txBody>
      </p:sp>
      <p:sp>
        <p:nvSpPr>
          <p:cNvPr id="19" name="Rectangle 4"/>
          <p:cNvSpPr>
            <a:spLocks noChangeArrowheads="1"/>
          </p:cNvSpPr>
          <p:nvPr/>
        </p:nvSpPr>
        <p:spPr bwMode="auto">
          <a:xfrm>
            <a:off x="78807" y="6336889"/>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Note: Data include state funds beginning in 1998.</a:t>
            </a:r>
          </a:p>
          <a:p>
            <a:r>
              <a:rPr lang="en-US" sz="1100" dirty="0">
                <a:solidFill>
                  <a:srgbClr val="000000"/>
                </a:solidFill>
              </a:rPr>
              <a:t>Source:  A.M. Best; Insurance Information Institute.</a:t>
            </a:r>
          </a:p>
        </p:txBody>
      </p:sp>
      <p:sp>
        <p:nvSpPr>
          <p:cNvPr id="20" name="AutoShape 12"/>
          <p:cNvSpPr>
            <a:spLocks noChangeArrowheads="1"/>
          </p:cNvSpPr>
          <p:nvPr/>
        </p:nvSpPr>
        <p:spPr bwMode="auto">
          <a:xfrm>
            <a:off x="3232164" y="3087328"/>
            <a:ext cx="1299912" cy="610348"/>
          </a:xfrm>
          <a:prstGeom prst="wedgeRectCallout">
            <a:avLst>
              <a:gd name="adj1" fmla="val 33020"/>
              <a:gd name="adj2" fmla="val 77697"/>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Post-Hurricane Andrew Bump:</a:t>
            </a:r>
          </a:p>
          <a:p>
            <a:pPr algn="ctr"/>
            <a:r>
              <a:rPr lang="en-US" sz="1200" b="1" dirty="0">
                <a:solidFill>
                  <a:srgbClr val="000000"/>
                </a:solidFill>
              </a:rPr>
              <a:t>1993: 6.3%</a:t>
            </a:r>
            <a:endParaRPr lang="en-US" sz="1000" dirty="0">
              <a:solidFill>
                <a:srgbClr val="000000"/>
              </a:solidFill>
            </a:endParaRPr>
          </a:p>
        </p:txBody>
      </p:sp>
      <p:sp>
        <p:nvSpPr>
          <p:cNvPr id="22" name="AutoShape 13"/>
          <p:cNvSpPr>
            <a:spLocks noChangeArrowheads="1"/>
          </p:cNvSpPr>
          <p:nvPr/>
        </p:nvSpPr>
        <p:spPr bwMode="auto">
          <a:xfrm>
            <a:off x="6743311" y="3087328"/>
            <a:ext cx="1113186" cy="633556"/>
          </a:xfrm>
          <a:prstGeom prst="wedgeRectCallout">
            <a:avLst>
              <a:gd name="adj1" fmla="val -35204"/>
              <a:gd name="adj2" fmla="val 6635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Post Katrina Bump:</a:t>
            </a:r>
          </a:p>
          <a:p>
            <a:pPr algn="ctr"/>
            <a:r>
              <a:rPr lang="en-US" sz="1200" b="1" dirty="0">
                <a:solidFill>
                  <a:srgbClr val="000000"/>
                </a:solidFill>
              </a:rPr>
              <a:t>2006: 7.7%</a:t>
            </a:r>
            <a:endParaRPr lang="en-US" sz="1000" dirty="0">
              <a:solidFill>
                <a:srgbClr val="000000"/>
              </a:solidFill>
            </a:endParaRPr>
          </a:p>
        </p:txBody>
      </p:sp>
    </p:spTree>
    <p:custDataLst>
      <p:tags r:id="rId2"/>
    </p:custDataLst>
    <p:extLst>
      <p:ext uri="{BB962C8B-B14F-4D97-AF65-F5344CB8AC3E}">
        <p14:creationId xmlns:p14="http://schemas.microsoft.com/office/powerpoint/2010/main" val="1057858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500"/>
                                        <p:tgtEl>
                                          <p:spTgt spid="26"/>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6"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17</a:t>
            </a:fld>
            <a:endParaRPr lang="en-US" altLang="en-US"/>
          </a:p>
        </p:txBody>
      </p:sp>
      <p:sp>
        <p:nvSpPr>
          <p:cNvPr id="58373" name="Rectangle 2"/>
          <p:cNvSpPr>
            <a:spLocks noGrp="1" noChangeArrowheads="1"/>
          </p:cNvSpPr>
          <p:nvPr>
            <p:ph type="title"/>
          </p:nvPr>
        </p:nvSpPr>
        <p:spPr/>
        <p:txBody>
          <a:bodyPr/>
          <a:lstStyle/>
          <a:p>
            <a:r>
              <a:rPr lang="en-US" altLang="en-US" sz="2400" dirty="0">
                <a:latin typeface="Arial" panose="020B0604020202020204" pitchFamily="34" charset="0"/>
              </a:rPr>
              <a:t>U.S. INSURANCE MERGERS AND ACQUISITIONS,</a:t>
            </a:r>
            <a:br>
              <a:rPr lang="en-US" altLang="en-US" sz="2400" dirty="0">
                <a:latin typeface="Arial" panose="020B0604020202020204" pitchFamily="34" charset="0"/>
              </a:rPr>
            </a:br>
            <a:r>
              <a:rPr lang="en-US" altLang="en-US" sz="2400" dirty="0">
                <a:latin typeface="Arial" panose="020B0604020202020204" pitchFamily="34" charset="0"/>
              </a:rPr>
              <a:t>P/C SECTOR, 1994-2015 (1)</a:t>
            </a:r>
          </a:p>
        </p:txBody>
      </p:sp>
      <p:graphicFrame>
        <p:nvGraphicFramePr>
          <p:cNvPr id="58374" name="Object 3"/>
          <p:cNvGraphicFramePr>
            <a:graphicFrameLocks noGrp="1"/>
          </p:cNvGraphicFramePr>
          <p:nvPr>
            <p:ph type="chart" idx="4294967295"/>
            <p:extLst/>
          </p:nvPr>
        </p:nvGraphicFramePr>
        <p:xfrm>
          <a:off x="301625" y="1635125"/>
          <a:ext cx="8534400" cy="4513263"/>
        </p:xfrm>
        <a:graphic>
          <a:graphicData uri="http://schemas.openxmlformats.org/presentationml/2006/ole">
            <mc:AlternateContent xmlns:mc="http://schemas.openxmlformats.org/markup-compatibility/2006">
              <mc:Choice xmlns:v="urn:schemas-microsoft-com:vml" Requires="v">
                <p:oleObj spid="_x0000_s28648475" name="Chart" r:id="rId4" imgW="8591407" imgH="4543321" progId="MSGraph.Chart.8">
                  <p:embed followColorScheme="full"/>
                </p:oleObj>
              </mc:Choice>
              <mc:Fallback>
                <p:oleObj name="Chart" r:id="rId4" imgW="8591407" imgH="4543321" progId="MSGraph.Chart.8">
                  <p:embed followColorScheme="full"/>
                  <p:pic>
                    <p:nvPicPr>
                      <p:cNvPr id="58374" name="Object 3"/>
                      <p:cNvPicPr>
                        <a:picLocks noGrp="1" noChangeArrowheads="1"/>
                      </p:cNvPicPr>
                      <p:nvPr/>
                    </p:nvPicPr>
                    <p:blipFill>
                      <a:blip r:embed="rId5"/>
                      <a:srcRect/>
                      <a:stretch>
                        <a:fillRect/>
                      </a:stretch>
                    </p:blipFill>
                    <p:spPr bwMode="gray">
                      <a:xfrm>
                        <a:off x="301625" y="1635125"/>
                        <a:ext cx="8534400" cy="451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07975" y="1266824"/>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rPr>
              <a:t>($ Millions)</a:t>
            </a:r>
          </a:p>
        </p:txBody>
      </p:sp>
      <p:sp>
        <p:nvSpPr>
          <p:cNvPr id="58376" name="Rectangle 5"/>
          <p:cNvSpPr>
            <a:spLocks noChangeArrowheads="1"/>
          </p:cNvSpPr>
          <p:nvPr/>
        </p:nvSpPr>
        <p:spPr bwMode="auto">
          <a:xfrm>
            <a:off x="0" y="6203950"/>
            <a:ext cx="7569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(1) Includes transactions where a U.S. company was the acquirer and/or the target.</a:t>
            </a:r>
          </a:p>
          <a:p>
            <a:pPr>
              <a:lnSpc>
                <a:spcPct val="85000"/>
              </a:lnSpc>
              <a:spcBef>
                <a:spcPct val="25000"/>
              </a:spcBef>
              <a:buClr>
                <a:schemeClr val="accent2"/>
              </a:buClr>
              <a:buFont typeface="Wingdings" panose="05000000000000000000" pitchFamily="2" charset="2"/>
              <a:buNone/>
            </a:pPr>
            <a:endParaRPr lang="en-US" altLang="en-US" sz="1100" dirty="0"/>
          </a:p>
          <a:p>
            <a:pPr>
              <a:lnSpc>
                <a:spcPct val="85000"/>
              </a:lnSpc>
              <a:spcBef>
                <a:spcPct val="25000"/>
              </a:spcBef>
              <a:buClr>
                <a:schemeClr val="accent2"/>
              </a:buClr>
              <a:buFont typeface="Wingdings" panose="05000000000000000000" pitchFamily="2" charset="2"/>
              <a:buNone/>
            </a:pPr>
            <a:r>
              <a:rPr lang="en-US" altLang="en-US" sz="1100" dirty="0"/>
              <a:t>Source: Conning proprietary database.</a:t>
            </a:r>
          </a:p>
        </p:txBody>
      </p:sp>
      <p:sp>
        <p:nvSpPr>
          <p:cNvPr id="1989639" name="AutoShape 7"/>
          <p:cNvSpPr>
            <a:spLocks noChangeArrowheads="1"/>
          </p:cNvSpPr>
          <p:nvPr/>
        </p:nvSpPr>
        <p:spPr bwMode="blackWhite">
          <a:xfrm>
            <a:off x="5312416" y="1211034"/>
            <a:ext cx="1993599" cy="1333024"/>
          </a:xfrm>
          <a:prstGeom prst="wedgeRectCallout">
            <a:avLst>
              <a:gd name="adj1" fmla="val 67370"/>
              <a:gd name="adj2" fmla="val 1195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panose="020B0604020202020204" pitchFamily="34" charset="0"/>
                <a:cs typeface="Arial" panose="020B0604020202020204" pitchFamily="34" charset="0"/>
              </a:rPr>
              <a:t>M&amp;A activity in the P/C sector in 2015 totaled $39.6B, its highest level since 2000</a:t>
            </a:r>
          </a:p>
        </p:txBody>
      </p:sp>
    </p:spTree>
    <p:extLst>
      <p:ext uri="{BB962C8B-B14F-4D97-AF65-F5344CB8AC3E}">
        <p14:creationId xmlns:p14="http://schemas.microsoft.com/office/powerpoint/2010/main" val="8280239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18</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a:t>Non-Life Insurance: Global Real (Inflation Adjusted) Premium Growth, 2015</a:t>
            </a:r>
            <a:endParaRPr lang="en-US" dirty="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3/2016.</a:t>
            </a:r>
          </a:p>
        </p:txBody>
      </p:sp>
      <p:graphicFrame>
        <p:nvGraphicFramePr>
          <p:cNvPr id="10" name="Table 9"/>
          <p:cNvGraphicFramePr>
            <a:graphicFrameLocks noGrp="1"/>
          </p:cNvGraphicFramePr>
          <p:nvPr>
            <p:extLst/>
          </p:nvPr>
        </p:nvGraphicFramePr>
        <p:xfrm>
          <a:off x="1214290" y="5020678"/>
          <a:ext cx="6096000" cy="1483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r>
                        <a:rPr lang="en-US" dirty="0">
                          <a:solidFill>
                            <a:schemeClr val="tx1"/>
                          </a:solidFill>
                        </a:rPr>
                        <a:t>Market</a:t>
                      </a:r>
                    </a:p>
                  </a:txBody>
                  <a:tcPr/>
                </a:tc>
                <a:tc>
                  <a:txBody>
                    <a:bodyPr/>
                    <a:lstStyle/>
                    <a:p>
                      <a:pPr algn="ctr"/>
                      <a:r>
                        <a:rPr lang="en-US" dirty="0"/>
                        <a:t>Life</a:t>
                      </a:r>
                    </a:p>
                  </a:txBody>
                  <a:tcPr/>
                </a:tc>
                <a:tc>
                  <a:txBody>
                    <a:bodyPr/>
                    <a:lstStyle/>
                    <a:p>
                      <a:pPr algn="ctr"/>
                      <a:r>
                        <a:rPr lang="en-US" b="1" dirty="0">
                          <a:solidFill>
                            <a:srgbClr val="FF0000"/>
                          </a:solidFill>
                        </a:rPr>
                        <a:t>Non-Life</a:t>
                      </a:r>
                    </a:p>
                  </a:txBody>
                  <a:tcPr>
                    <a:solidFill>
                      <a:srgbClr val="FFFF00"/>
                    </a:solidFill>
                  </a:tcPr>
                </a:tc>
                <a:tc>
                  <a:txBody>
                    <a:bodyPr/>
                    <a:lstStyle/>
                    <a:p>
                      <a:pPr algn="ctr"/>
                      <a:r>
                        <a:rPr lang="en-US" dirty="0"/>
                        <a:t>Total</a:t>
                      </a:r>
                    </a:p>
                  </a:txBody>
                  <a:tcPr/>
                </a:tc>
                <a:extLst>
                  <a:ext uri="{0D108BD9-81ED-4DB2-BD59-A6C34878D82A}">
                    <a16:rowId xmlns:a16="http://schemas.microsoft.com/office/drawing/2014/main" val="10000"/>
                  </a:ext>
                </a:extLst>
              </a:tr>
              <a:tr h="370840">
                <a:tc>
                  <a:txBody>
                    <a:bodyPr/>
                    <a:lstStyle/>
                    <a:p>
                      <a:r>
                        <a:rPr lang="en-US" b="1" dirty="0"/>
                        <a:t>Advanced</a:t>
                      </a:r>
                    </a:p>
                  </a:txBody>
                  <a:tcPr/>
                </a:tc>
                <a:tc>
                  <a:txBody>
                    <a:bodyPr/>
                    <a:lstStyle/>
                    <a:p>
                      <a:pPr algn="ctr"/>
                      <a:r>
                        <a:rPr lang="en-US" dirty="0"/>
                        <a:t>2.5</a:t>
                      </a:r>
                    </a:p>
                  </a:txBody>
                  <a:tcPr/>
                </a:tc>
                <a:tc>
                  <a:txBody>
                    <a:bodyPr/>
                    <a:lstStyle/>
                    <a:p>
                      <a:pPr algn="ctr"/>
                      <a:r>
                        <a:rPr lang="en-US" b="1" dirty="0">
                          <a:solidFill>
                            <a:srgbClr val="FF0000"/>
                          </a:solidFill>
                        </a:rPr>
                        <a:t>2.6</a:t>
                      </a:r>
                    </a:p>
                  </a:txBody>
                  <a:tcPr>
                    <a:solidFill>
                      <a:srgbClr val="FFFF00"/>
                    </a:solidFill>
                  </a:tcPr>
                </a:tc>
                <a:tc>
                  <a:txBody>
                    <a:bodyPr/>
                    <a:lstStyle/>
                    <a:p>
                      <a:pPr algn="ctr"/>
                      <a:r>
                        <a:rPr lang="en-US" dirty="0"/>
                        <a:t>2.5</a:t>
                      </a:r>
                    </a:p>
                  </a:txBody>
                  <a:tcPr/>
                </a:tc>
                <a:extLst>
                  <a:ext uri="{0D108BD9-81ED-4DB2-BD59-A6C34878D82A}">
                    <a16:rowId xmlns:a16="http://schemas.microsoft.com/office/drawing/2014/main" val="10001"/>
                  </a:ext>
                </a:extLst>
              </a:tr>
              <a:tr h="370840">
                <a:tc>
                  <a:txBody>
                    <a:bodyPr/>
                    <a:lstStyle/>
                    <a:p>
                      <a:r>
                        <a:rPr lang="en-US" b="1" dirty="0"/>
                        <a:t>Emerging</a:t>
                      </a:r>
                    </a:p>
                  </a:txBody>
                  <a:tcPr/>
                </a:tc>
                <a:tc>
                  <a:txBody>
                    <a:bodyPr/>
                    <a:lstStyle/>
                    <a:p>
                      <a:pPr algn="ctr"/>
                      <a:r>
                        <a:rPr lang="en-US" dirty="0"/>
                        <a:t>12.0</a:t>
                      </a:r>
                    </a:p>
                  </a:txBody>
                  <a:tcPr/>
                </a:tc>
                <a:tc>
                  <a:txBody>
                    <a:bodyPr/>
                    <a:lstStyle/>
                    <a:p>
                      <a:pPr algn="ctr"/>
                      <a:r>
                        <a:rPr lang="en-US" b="1" dirty="0">
                          <a:solidFill>
                            <a:srgbClr val="FF0000"/>
                          </a:solidFill>
                        </a:rPr>
                        <a:t>7.8</a:t>
                      </a:r>
                    </a:p>
                  </a:txBody>
                  <a:tcPr>
                    <a:solidFill>
                      <a:srgbClr val="FFFF00"/>
                    </a:solidFill>
                  </a:tcPr>
                </a:tc>
                <a:tc>
                  <a:txBody>
                    <a:bodyPr/>
                    <a:lstStyle/>
                    <a:p>
                      <a:pPr algn="ctr"/>
                      <a:r>
                        <a:rPr lang="en-US" dirty="0"/>
                        <a:t>9.8</a:t>
                      </a:r>
                    </a:p>
                  </a:txBody>
                  <a:tcPr/>
                </a:tc>
                <a:extLst>
                  <a:ext uri="{0D108BD9-81ED-4DB2-BD59-A6C34878D82A}">
                    <a16:rowId xmlns:a16="http://schemas.microsoft.com/office/drawing/2014/main" val="10002"/>
                  </a:ext>
                </a:extLst>
              </a:tr>
              <a:tr h="370840">
                <a:tc>
                  <a:txBody>
                    <a:bodyPr/>
                    <a:lstStyle/>
                    <a:p>
                      <a:r>
                        <a:rPr lang="en-US" b="1" dirty="0"/>
                        <a:t>World</a:t>
                      </a:r>
                    </a:p>
                  </a:txBody>
                  <a:tcPr/>
                </a:tc>
                <a:tc>
                  <a:txBody>
                    <a:bodyPr/>
                    <a:lstStyle/>
                    <a:p>
                      <a:pPr algn="ctr"/>
                      <a:r>
                        <a:rPr lang="en-US" dirty="0"/>
                        <a:t>4.0</a:t>
                      </a:r>
                    </a:p>
                  </a:txBody>
                  <a:tcPr/>
                </a:tc>
                <a:tc>
                  <a:txBody>
                    <a:bodyPr/>
                    <a:lstStyle/>
                    <a:p>
                      <a:pPr algn="ctr"/>
                      <a:r>
                        <a:rPr lang="en-US" b="1" dirty="0">
                          <a:solidFill>
                            <a:srgbClr val="FF0000"/>
                          </a:solidFill>
                        </a:rPr>
                        <a:t>3.6</a:t>
                      </a:r>
                    </a:p>
                  </a:txBody>
                  <a:tcPr>
                    <a:solidFill>
                      <a:srgbClr val="FFFF00"/>
                    </a:solidFill>
                  </a:tcPr>
                </a:tc>
                <a:tc>
                  <a:txBody>
                    <a:bodyPr/>
                    <a:lstStyle/>
                    <a:p>
                      <a:pPr algn="ctr"/>
                      <a:r>
                        <a:rPr lang="en-US" dirty="0"/>
                        <a:t>3.8</a:t>
                      </a:r>
                    </a:p>
                  </a:txBody>
                  <a:tcPr/>
                </a:tc>
                <a:extLst>
                  <a:ext uri="{0D108BD9-81ED-4DB2-BD59-A6C34878D82A}">
                    <a16:rowId xmlns:a16="http://schemas.microsoft.com/office/drawing/2014/main" val="10003"/>
                  </a:ext>
                </a:extLst>
              </a:tr>
            </a:tbl>
          </a:graphicData>
        </a:graphic>
      </p:graphicFrame>
      <p:pic>
        <p:nvPicPr>
          <p:cNvPr id="2" name="Picture 1"/>
          <p:cNvPicPr>
            <a:picLocks noChangeAspect="1"/>
          </p:cNvPicPr>
          <p:nvPr/>
        </p:nvPicPr>
        <p:blipFill>
          <a:blip r:embed="rId3"/>
          <a:stretch>
            <a:fillRect/>
          </a:stretch>
        </p:blipFill>
        <p:spPr>
          <a:xfrm>
            <a:off x="914466" y="1201101"/>
            <a:ext cx="7477125" cy="3819578"/>
          </a:xfrm>
          <a:prstGeom prst="rect">
            <a:avLst/>
          </a:prstGeom>
        </p:spPr>
      </p:pic>
      <p:sp>
        <p:nvSpPr>
          <p:cNvPr id="11" name="AutoShape 14"/>
          <p:cNvSpPr>
            <a:spLocks noChangeArrowheads="1"/>
          </p:cNvSpPr>
          <p:nvPr/>
        </p:nvSpPr>
        <p:spPr bwMode="blackWhite">
          <a:xfrm>
            <a:off x="85725" y="1114378"/>
            <a:ext cx="1657483" cy="1752541"/>
          </a:xfrm>
          <a:prstGeom prst="wedgeRectCallout">
            <a:avLst>
              <a:gd name="adj1" fmla="val 106027"/>
              <a:gd name="adj2" fmla="val 48288"/>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Real non-life premium growth was stronger in the US in 2015 than in most of Europe</a:t>
            </a:r>
          </a:p>
        </p:txBody>
      </p:sp>
    </p:spTree>
    <p:extLst>
      <p:ext uri="{BB962C8B-B14F-4D97-AF65-F5344CB8AC3E}">
        <p14:creationId xmlns:p14="http://schemas.microsoft.com/office/powerpoint/2010/main" val="244895976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71"/>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a:solidFill>
                  <a:schemeClr val="bg1"/>
                </a:solidFill>
              </a:rPr>
              <a:t>Profitability and Growth in Ohio P/C Insurance Markets</a:t>
            </a:r>
          </a:p>
        </p:txBody>
      </p:sp>
      <p:sp>
        <p:nvSpPr>
          <p:cNvPr id="143363"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19</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7" y="4005665"/>
            <a:ext cx="8450825" cy="12003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pPr>
            <a:r>
              <a:rPr lang="en-US" sz="4000" b="1" dirty="0">
                <a:solidFill>
                  <a:srgbClr val="225A7A"/>
                </a:solidFill>
              </a:rPr>
              <a:t>Analysis by Line and Nearby  State Comparisons</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a:t>
            </a:fld>
            <a:endParaRPr lang="en-US"/>
          </a:p>
        </p:txBody>
      </p:sp>
    </p:spTree>
    <p:extLst>
      <p:ext uri="{BB962C8B-B14F-4D97-AF65-F5344CB8AC3E}">
        <p14:creationId xmlns:p14="http://schemas.microsoft.com/office/powerpoint/2010/main" val="301885932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2</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latin typeface="Arial" charset="0"/>
                <a:cs typeface="Arial" charset="0"/>
              </a:rPr>
              <a:t>P/C (Re)Insurance Industry Financial Overview</a:t>
            </a:r>
          </a:p>
        </p:txBody>
      </p:sp>
      <p:sp>
        <p:nvSpPr>
          <p:cNvPr id="2152456" name="Rectangle 8"/>
          <p:cNvSpPr>
            <a:spLocks noChangeArrowheads="1"/>
          </p:cNvSpPr>
          <p:nvPr/>
        </p:nvSpPr>
        <p:spPr bwMode="auto">
          <a:xfrm>
            <a:off x="189902" y="4067085"/>
            <a:ext cx="8754669"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a:solidFill>
                  <a:srgbClr val="225A7A"/>
                </a:solidFill>
              </a:rPr>
              <a:t>The Past Few Years Have Been Very Similar and Reasonably</a:t>
            </a:r>
            <a:r>
              <a:rPr lang="en-US" sz="4000" b="1" dirty="0">
                <a:solidFill>
                  <a:srgbClr val="225A7A"/>
                </a:solidFill>
                <a:latin typeface="Arial" charset="0"/>
                <a:cs typeface="Arial" charset="0"/>
              </a:rPr>
              <a:t> Good</a:t>
            </a: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a:t>
            </a:fld>
            <a:endParaRPr lang="en-US"/>
          </a:p>
        </p:txBody>
      </p:sp>
    </p:spTree>
    <p:extLst>
      <p:ext uri="{BB962C8B-B14F-4D97-AF65-F5344CB8AC3E}">
        <p14:creationId xmlns:p14="http://schemas.microsoft.com/office/powerpoint/2010/main" val="42622574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 name="Object 2"/>
          <p:cNvGraphicFramePr>
            <a:graphicFrameLocks noChangeAspect="1"/>
          </p:cNvGraphicFramePr>
          <p:nvPr>
            <p:extLst>
              <p:ext uri="{D42A27DB-BD31-4B8C-83A1-F6EECF244321}">
                <p14:modId xmlns:p14="http://schemas.microsoft.com/office/powerpoint/2010/main" val="2002611641"/>
              </p:ext>
            </p:extLst>
          </p:nvPr>
        </p:nvGraphicFramePr>
        <p:xfrm>
          <a:off x="388698" y="1605516"/>
          <a:ext cx="8366605" cy="4465676"/>
        </p:xfrm>
        <a:graphic>
          <a:graphicData uri="http://schemas.openxmlformats.org/drawingml/2006/chart">
            <c:chart xmlns:c="http://schemas.openxmlformats.org/drawingml/2006/chart" xmlns:r="http://schemas.openxmlformats.org/officeDocument/2006/relationships" r:id="rId4"/>
          </a:graphicData>
        </a:graphic>
      </p:graphicFrame>
      <p:sp>
        <p:nvSpPr>
          <p:cNvPr id="16387" name="Rectangle 3"/>
          <p:cNvSpPr>
            <a:spLocks noGrp="1" noChangeArrowheads="1"/>
          </p:cNvSpPr>
          <p:nvPr>
            <p:ph type="title"/>
          </p:nvPr>
        </p:nvSpPr>
        <p:spPr/>
        <p:txBody>
          <a:bodyPr/>
          <a:lstStyle/>
          <a:p>
            <a:r>
              <a:rPr lang="en-US" dirty="0"/>
              <a:t>RNW All Lines: OH vs. U.S., 2005–2014</a:t>
            </a:r>
          </a:p>
        </p:txBody>
      </p:sp>
      <p:sp>
        <p:nvSpPr>
          <p:cNvPr id="3" name="Text Placeholder 2"/>
          <p:cNvSpPr>
            <a:spLocks noGrp="1"/>
          </p:cNvSpPr>
          <p:nvPr>
            <p:ph type="body" sz="quarter" idx="16"/>
          </p:nvPr>
        </p:nvSpPr>
        <p:spPr/>
        <p:txBody>
          <a:bodyPr/>
          <a:lstStyle/>
          <a:p>
            <a:r>
              <a:rPr lang="en-US" altLang="en-US" dirty="0"/>
              <a:t>Source: NAIC.</a:t>
            </a:r>
          </a:p>
        </p:txBody>
      </p:sp>
      <p:sp>
        <p:nvSpPr>
          <p:cNvPr id="6" name="Text Placeholder 4"/>
          <p:cNvSpPr txBox="1">
            <a:spLocks/>
          </p:cNvSpPr>
          <p:nvPr/>
        </p:nvSpPr>
        <p:spPr bwMode="gray">
          <a:xfrm>
            <a:off x="3573541" y="1188618"/>
            <a:ext cx="3415088" cy="1398941"/>
          </a:xfrm>
          <a:prstGeom prst="snip1Rect">
            <a:avLst/>
          </a:prstGeom>
          <a:solidFill>
            <a:schemeClr val="accent1"/>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600" dirty="0">
                <a:latin typeface="Arial "/>
              </a:rPr>
              <a:t>P/C Insurer Profitability </a:t>
            </a:r>
            <a:br>
              <a:rPr lang="en-US" sz="1600" dirty="0">
                <a:latin typeface="Arial "/>
              </a:rPr>
            </a:br>
            <a:r>
              <a:rPr lang="en-US" sz="1600" dirty="0">
                <a:latin typeface="Arial "/>
              </a:rPr>
              <a:t>in OH is Above That of the U.S. Overall Over the Past Decade</a:t>
            </a:r>
          </a:p>
          <a:p>
            <a:pPr>
              <a:spcBef>
                <a:spcPts val="600"/>
              </a:spcBef>
            </a:pPr>
            <a:r>
              <a:rPr lang="en-US" sz="1800" dirty="0">
                <a:latin typeface="Arial "/>
              </a:rPr>
              <a:t>U.S.: 7.7%</a:t>
            </a:r>
          </a:p>
          <a:p>
            <a:r>
              <a:rPr lang="en-US" sz="1800" dirty="0">
                <a:latin typeface="Arial "/>
              </a:rPr>
              <a:t>OH: 10.6%</a:t>
            </a:r>
          </a:p>
        </p:txBody>
      </p:sp>
    </p:spTree>
    <p:custDataLst>
      <p:tags r:id="rId1"/>
    </p:custDataLst>
    <p:extLst>
      <p:ext uri="{BB962C8B-B14F-4D97-AF65-F5344CB8AC3E}">
        <p14:creationId xmlns:p14="http://schemas.microsoft.com/office/powerpoint/2010/main" val="23486667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wipe(left)">
                                      <p:cBhvr>
                                        <p:cTn id="7" dur="1000"/>
                                        <p:tgtEl>
                                          <p:spTgt spid="13">
                                            <p:graphicEl>
                                              <a:chart seriesIdx="-3" categoryIdx="-3" bldStep="gridLegend"/>
                                            </p:graphicEl>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wipe(left)">
                                      <p:cBhvr>
                                        <p:cTn id="11" dur="1000"/>
                                        <p:tgtEl>
                                          <p:spTgt spid="13">
                                            <p:graphicEl>
                                              <a:chart seriesIdx="0" categoryIdx="-4" bldStep="series"/>
                                            </p:graphicEl>
                                          </p:spTgt>
                                        </p:tgtEl>
                                      </p:cBhvr>
                                    </p:animEffect>
                                  </p:childTnLst>
                                </p:cTn>
                              </p:par>
                            </p:childTnLst>
                          </p:cTn>
                        </p:par>
                        <p:par>
                          <p:cTn id="12" fill="hold">
                            <p:stCondLst>
                              <p:cond delay="3000"/>
                            </p:stCondLst>
                            <p:childTnLst>
                              <p:par>
                                <p:cTn id="13" presetID="22" presetClass="entr" presetSubtype="8" fill="hold" grpId="0" nodeType="afterEffect">
                                  <p:stCondLst>
                                    <p:cond delay="500"/>
                                  </p:stCondLst>
                                  <p:childTnLst>
                                    <p:set>
                                      <p:cBhvr>
                                        <p:cTn id="14"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wipe(left)">
                                      <p:cBhvr>
                                        <p:cTn id="15" dur="1000"/>
                                        <p:tgtEl>
                                          <p:spTgt spid="13">
                                            <p:graphicEl>
                                              <a:chart seriesIdx="1" categoryIdx="-4" bldStep="series"/>
                                            </p:graphicEl>
                                          </p:spTgt>
                                        </p:tgtEl>
                                      </p:cBhvr>
                                    </p:animEffect>
                                  </p:childTnLst>
                                </p:cTn>
                              </p:par>
                            </p:childTnLst>
                          </p:cTn>
                        </p:par>
                        <p:par>
                          <p:cTn id="16" fill="hold">
                            <p:stCondLst>
                              <p:cond delay="4500"/>
                            </p:stCondLst>
                            <p:childTnLst>
                              <p:par>
                                <p:cTn id="17" presetID="53" presetClass="entr" presetSubtype="16" fill="hold" grpId="0" nodeType="afterEffect">
                                  <p:stCondLst>
                                    <p:cond delay="5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Chart bld="series"/>
        </p:bldSub>
      </p:bldGraphic>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 name="Object 2"/>
          <p:cNvGraphicFramePr>
            <a:graphicFrameLocks noChangeAspect="1"/>
          </p:cNvGraphicFramePr>
          <p:nvPr>
            <p:extLst>
              <p:ext uri="{D42A27DB-BD31-4B8C-83A1-F6EECF244321}">
                <p14:modId xmlns:p14="http://schemas.microsoft.com/office/powerpoint/2010/main" val="2391756040"/>
              </p:ext>
            </p:extLst>
          </p:nvPr>
        </p:nvGraphicFramePr>
        <p:xfrm>
          <a:off x="388698" y="1605516"/>
          <a:ext cx="8366605" cy="4465676"/>
        </p:xfrm>
        <a:graphic>
          <a:graphicData uri="http://schemas.openxmlformats.org/drawingml/2006/chart">
            <c:chart xmlns:c="http://schemas.openxmlformats.org/drawingml/2006/chart" xmlns:r="http://schemas.openxmlformats.org/officeDocument/2006/relationships" r:id="rId4"/>
          </a:graphicData>
        </a:graphic>
      </p:graphicFrame>
      <p:sp>
        <p:nvSpPr>
          <p:cNvPr id="16387" name="Rectangle 3"/>
          <p:cNvSpPr>
            <a:spLocks noGrp="1" noChangeArrowheads="1"/>
          </p:cNvSpPr>
          <p:nvPr>
            <p:ph type="title"/>
          </p:nvPr>
        </p:nvSpPr>
        <p:spPr/>
        <p:txBody>
          <a:bodyPr/>
          <a:lstStyle/>
          <a:p>
            <a:r>
              <a:rPr lang="en-US" dirty="0"/>
              <a:t>RNW PP Auto: OH vs. U.S., 2005–2014</a:t>
            </a:r>
          </a:p>
        </p:txBody>
      </p:sp>
      <p:sp>
        <p:nvSpPr>
          <p:cNvPr id="3" name="Text Placeholder 2"/>
          <p:cNvSpPr>
            <a:spLocks noGrp="1"/>
          </p:cNvSpPr>
          <p:nvPr>
            <p:ph type="body" sz="quarter" idx="16"/>
          </p:nvPr>
        </p:nvSpPr>
        <p:spPr/>
        <p:txBody>
          <a:bodyPr/>
          <a:lstStyle/>
          <a:p>
            <a:r>
              <a:rPr lang="en-US" altLang="en-US" dirty="0"/>
              <a:t>Source: NAIC.</a:t>
            </a:r>
          </a:p>
        </p:txBody>
      </p:sp>
      <p:sp>
        <p:nvSpPr>
          <p:cNvPr id="7" name="Text Placeholder 4"/>
          <p:cNvSpPr txBox="1">
            <a:spLocks/>
          </p:cNvSpPr>
          <p:nvPr/>
        </p:nvSpPr>
        <p:spPr bwMode="gray">
          <a:xfrm>
            <a:off x="6077721" y="2232102"/>
            <a:ext cx="2298835" cy="855612"/>
          </a:xfrm>
          <a:prstGeom prst="snip1Rect">
            <a:avLst/>
          </a:prstGeom>
          <a:solidFill>
            <a:schemeClr val="accent1"/>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600" dirty="0">
                <a:latin typeface="Arial "/>
              </a:rPr>
              <a:t>Average: 2005–2014</a:t>
            </a:r>
          </a:p>
          <a:p>
            <a:pPr>
              <a:spcBef>
                <a:spcPts val="600"/>
              </a:spcBef>
            </a:pPr>
            <a:r>
              <a:rPr lang="en-US" sz="1600" dirty="0">
                <a:latin typeface="Arial "/>
              </a:rPr>
              <a:t>U.S.: 6.2%</a:t>
            </a:r>
          </a:p>
          <a:p>
            <a:r>
              <a:rPr lang="en-US" sz="1600" dirty="0">
                <a:latin typeface="Arial "/>
              </a:rPr>
              <a:t>OH: 10.1%</a:t>
            </a:r>
          </a:p>
        </p:txBody>
      </p:sp>
    </p:spTree>
    <p:custDataLst>
      <p:tags r:id="rId1"/>
    </p:custDataLst>
    <p:extLst>
      <p:ext uri="{BB962C8B-B14F-4D97-AF65-F5344CB8AC3E}">
        <p14:creationId xmlns:p14="http://schemas.microsoft.com/office/powerpoint/2010/main" val="8556889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wipe(left)">
                                      <p:cBhvr>
                                        <p:cTn id="7" dur="1000"/>
                                        <p:tgtEl>
                                          <p:spTgt spid="13">
                                            <p:graphicEl>
                                              <a:chart seriesIdx="-3" categoryIdx="-3" bldStep="gridLegend"/>
                                            </p:graphicEl>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wipe(left)">
                                      <p:cBhvr>
                                        <p:cTn id="11" dur="1000"/>
                                        <p:tgtEl>
                                          <p:spTgt spid="13">
                                            <p:graphicEl>
                                              <a:chart seriesIdx="0" categoryIdx="-4" bldStep="series"/>
                                            </p:graphicEl>
                                          </p:spTgt>
                                        </p:tgtEl>
                                      </p:cBhvr>
                                    </p:animEffect>
                                  </p:childTnLst>
                                </p:cTn>
                              </p:par>
                            </p:childTnLst>
                          </p:cTn>
                        </p:par>
                        <p:par>
                          <p:cTn id="12" fill="hold">
                            <p:stCondLst>
                              <p:cond delay="3000"/>
                            </p:stCondLst>
                            <p:childTnLst>
                              <p:par>
                                <p:cTn id="13" presetID="22" presetClass="entr" presetSubtype="8" fill="hold" grpId="0" nodeType="afterEffect">
                                  <p:stCondLst>
                                    <p:cond delay="500"/>
                                  </p:stCondLst>
                                  <p:childTnLst>
                                    <p:set>
                                      <p:cBhvr>
                                        <p:cTn id="14"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wipe(left)">
                                      <p:cBhvr>
                                        <p:cTn id="15" dur="1000"/>
                                        <p:tgtEl>
                                          <p:spTgt spid="13">
                                            <p:graphicEl>
                                              <a:chart seriesIdx="1" categoryIdx="-4" bldStep="series"/>
                                            </p:graphicEl>
                                          </p:spTgt>
                                        </p:tgtEl>
                                      </p:cBhvr>
                                    </p:animEffect>
                                  </p:childTnLst>
                                </p:cTn>
                              </p:par>
                            </p:childTnLst>
                          </p:cTn>
                        </p:par>
                        <p:par>
                          <p:cTn id="16" fill="hold">
                            <p:stCondLst>
                              <p:cond delay="4500"/>
                            </p:stCondLst>
                            <p:childTnLst>
                              <p:par>
                                <p:cTn id="17" presetID="53" presetClass="entr" presetSubtype="16" fill="hold" grpId="0" nodeType="after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Chart bld="series"/>
        </p:bldSub>
      </p:bldGraphic>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 name="Object 2"/>
          <p:cNvGraphicFramePr>
            <a:graphicFrameLocks noChangeAspect="1"/>
          </p:cNvGraphicFramePr>
          <p:nvPr>
            <p:extLst/>
          </p:nvPr>
        </p:nvGraphicFramePr>
        <p:xfrm>
          <a:off x="388698" y="1605516"/>
          <a:ext cx="8366605" cy="4465676"/>
        </p:xfrm>
        <a:graphic>
          <a:graphicData uri="http://schemas.openxmlformats.org/drawingml/2006/chart">
            <c:chart xmlns:c="http://schemas.openxmlformats.org/drawingml/2006/chart" xmlns:r="http://schemas.openxmlformats.org/officeDocument/2006/relationships" r:id="rId4"/>
          </a:graphicData>
        </a:graphic>
      </p:graphicFrame>
      <p:sp>
        <p:nvSpPr>
          <p:cNvPr id="16387" name="Rectangle 3"/>
          <p:cNvSpPr>
            <a:spLocks noGrp="1" noChangeArrowheads="1"/>
          </p:cNvSpPr>
          <p:nvPr>
            <p:ph type="title"/>
          </p:nvPr>
        </p:nvSpPr>
        <p:spPr>
          <a:xfrm>
            <a:off x="297103" y="62958"/>
            <a:ext cx="8458200" cy="950976"/>
          </a:xfrm>
        </p:spPr>
        <p:txBody>
          <a:bodyPr/>
          <a:lstStyle/>
          <a:p>
            <a:r>
              <a:rPr lang="en-US" dirty="0"/>
              <a:t>RNW Comm. Auto: OH vs. U.S.,</a:t>
            </a:r>
            <a:br>
              <a:rPr lang="en-US" dirty="0"/>
            </a:br>
            <a:r>
              <a:rPr lang="en-US" dirty="0"/>
              <a:t>2005–2014</a:t>
            </a:r>
          </a:p>
        </p:txBody>
      </p:sp>
      <p:sp>
        <p:nvSpPr>
          <p:cNvPr id="3" name="Text Placeholder 2"/>
          <p:cNvSpPr>
            <a:spLocks noGrp="1"/>
          </p:cNvSpPr>
          <p:nvPr>
            <p:ph type="body" sz="quarter" idx="16"/>
          </p:nvPr>
        </p:nvSpPr>
        <p:spPr/>
        <p:txBody>
          <a:bodyPr/>
          <a:lstStyle/>
          <a:p>
            <a:r>
              <a:rPr lang="en-US" altLang="en-US" dirty="0"/>
              <a:t>Source: NAIC.</a:t>
            </a:r>
          </a:p>
        </p:txBody>
      </p:sp>
      <p:sp>
        <p:nvSpPr>
          <p:cNvPr id="11" name="Text Placeholder 4"/>
          <p:cNvSpPr txBox="1">
            <a:spLocks/>
          </p:cNvSpPr>
          <p:nvPr/>
        </p:nvSpPr>
        <p:spPr bwMode="gray">
          <a:xfrm>
            <a:off x="6417869" y="1837705"/>
            <a:ext cx="2595502" cy="855612"/>
          </a:xfrm>
          <a:prstGeom prst="snip1Rect">
            <a:avLst/>
          </a:prstGeom>
          <a:solidFill>
            <a:schemeClr val="accent1"/>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latin typeface="Arial "/>
              </a:rPr>
              <a:t>Average 2005–2014</a:t>
            </a:r>
          </a:p>
          <a:p>
            <a:pPr>
              <a:spcBef>
                <a:spcPts val="600"/>
              </a:spcBef>
            </a:pPr>
            <a:r>
              <a:rPr lang="en-US" sz="1600" dirty="0">
                <a:latin typeface="Arial "/>
              </a:rPr>
              <a:t>U.S.: 8.1%</a:t>
            </a:r>
          </a:p>
          <a:p>
            <a:r>
              <a:rPr lang="en-US" sz="1600" dirty="0">
                <a:latin typeface="Arial "/>
              </a:rPr>
              <a:t>OH: 14.3%</a:t>
            </a:r>
          </a:p>
        </p:txBody>
      </p:sp>
    </p:spTree>
    <p:custDataLst>
      <p:tags r:id="rId1"/>
    </p:custDataLst>
    <p:extLst>
      <p:ext uri="{BB962C8B-B14F-4D97-AF65-F5344CB8AC3E}">
        <p14:creationId xmlns:p14="http://schemas.microsoft.com/office/powerpoint/2010/main" val="22241329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wipe(left)">
                                      <p:cBhvr>
                                        <p:cTn id="7" dur="1000"/>
                                        <p:tgtEl>
                                          <p:spTgt spid="13">
                                            <p:graphicEl>
                                              <a:chart seriesIdx="-3" categoryIdx="-3" bldStep="gridLegend"/>
                                            </p:graphicEl>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wipe(left)">
                                      <p:cBhvr>
                                        <p:cTn id="11" dur="1000"/>
                                        <p:tgtEl>
                                          <p:spTgt spid="13">
                                            <p:graphicEl>
                                              <a:chart seriesIdx="0" categoryIdx="-4" bldStep="series"/>
                                            </p:graphicEl>
                                          </p:spTgt>
                                        </p:tgtEl>
                                      </p:cBhvr>
                                    </p:animEffect>
                                  </p:childTnLst>
                                </p:cTn>
                              </p:par>
                            </p:childTnLst>
                          </p:cTn>
                        </p:par>
                        <p:par>
                          <p:cTn id="12" fill="hold">
                            <p:stCondLst>
                              <p:cond delay="3000"/>
                            </p:stCondLst>
                            <p:childTnLst>
                              <p:par>
                                <p:cTn id="13" presetID="22" presetClass="entr" presetSubtype="8" fill="hold" grpId="0" nodeType="afterEffect">
                                  <p:stCondLst>
                                    <p:cond delay="500"/>
                                  </p:stCondLst>
                                  <p:childTnLst>
                                    <p:set>
                                      <p:cBhvr>
                                        <p:cTn id="14"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wipe(left)">
                                      <p:cBhvr>
                                        <p:cTn id="15" dur="1000"/>
                                        <p:tgtEl>
                                          <p:spTgt spid="13">
                                            <p:graphicEl>
                                              <a:chart seriesIdx="1" categoryIdx="-4" bldStep="series"/>
                                            </p:graphicEl>
                                          </p:spTgt>
                                        </p:tgtEl>
                                      </p:cBhvr>
                                    </p:animEffect>
                                  </p:childTnLst>
                                </p:cTn>
                              </p:par>
                            </p:childTnLst>
                          </p:cTn>
                        </p:par>
                        <p:par>
                          <p:cTn id="16" fill="hold">
                            <p:stCondLst>
                              <p:cond delay="4500"/>
                            </p:stCondLst>
                            <p:childTnLst>
                              <p:par>
                                <p:cTn id="17" presetID="53" presetClass="entr" presetSubtype="16" fill="hold" grpId="0" nodeType="afterEffect">
                                  <p:stCondLst>
                                    <p:cond delay="5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Chart bld="series"/>
        </p:bldSub>
      </p:bldGraphic>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 name="Object 2"/>
          <p:cNvGraphicFramePr>
            <a:graphicFrameLocks noChangeAspect="1"/>
          </p:cNvGraphicFramePr>
          <p:nvPr>
            <p:extLst/>
          </p:nvPr>
        </p:nvGraphicFramePr>
        <p:xfrm>
          <a:off x="388698" y="1605516"/>
          <a:ext cx="8366605" cy="4465676"/>
        </p:xfrm>
        <a:graphic>
          <a:graphicData uri="http://schemas.openxmlformats.org/drawingml/2006/chart">
            <c:chart xmlns:c="http://schemas.openxmlformats.org/drawingml/2006/chart" xmlns:r="http://schemas.openxmlformats.org/officeDocument/2006/relationships" r:id="rId4"/>
          </a:graphicData>
        </a:graphic>
      </p:graphicFrame>
      <p:sp>
        <p:nvSpPr>
          <p:cNvPr id="16387" name="Rectangle 3"/>
          <p:cNvSpPr>
            <a:spLocks noGrp="1" noChangeArrowheads="1"/>
          </p:cNvSpPr>
          <p:nvPr>
            <p:ph type="title"/>
          </p:nvPr>
        </p:nvSpPr>
        <p:spPr>
          <a:xfrm>
            <a:off x="342900" y="67258"/>
            <a:ext cx="8458200" cy="950976"/>
          </a:xfrm>
        </p:spPr>
        <p:txBody>
          <a:bodyPr/>
          <a:lstStyle/>
          <a:p>
            <a:r>
              <a:rPr lang="en-US" altLang="en-US" dirty="0"/>
              <a:t>RNW Comm. Multi-Peril: OH vs. U.S.,</a:t>
            </a:r>
            <a:br>
              <a:rPr lang="en-US" altLang="en-US" dirty="0"/>
            </a:br>
            <a:r>
              <a:rPr lang="en-US" altLang="en-US" dirty="0"/>
              <a:t>2005–2014</a:t>
            </a:r>
            <a:endParaRPr lang="en-US" dirty="0"/>
          </a:p>
        </p:txBody>
      </p:sp>
      <p:sp>
        <p:nvSpPr>
          <p:cNvPr id="3" name="Text Placeholder 2"/>
          <p:cNvSpPr>
            <a:spLocks noGrp="1"/>
          </p:cNvSpPr>
          <p:nvPr>
            <p:ph type="body" sz="quarter" idx="16"/>
          </p:nvPr>
        </p:nvSpPr>
        <p:spPr/>
        <p:txBody>
          <a:bodyPr/>
          <a:lstStyle/>
          <a:p>
            <a:r>
              <a:rPr lang="en-US" altLang="en-US" dirty="0"/>
              <a:t>Source: NAIC.</a:t>
            </a:r>
          </a:p>
        </p:txBody>
      </p:sp>
      <p:sp>
        <p:nvSpPr>
          <p:cNvPr id="14" name="Text Placeholder 4"/>
          <p:cNvSpPr txBox="1">
            <a:spLocks/>
          </p:cNvSpPr>
          <p:nvPr/>
        </p:nvSpPr>
        <p:spPr bwMode="gray">
          <a:xfrm>
            <a:off x="3777189" y="2292173"/>
            <a:ext cx="2411339" cy="855612"/>
          </a:xfrm>
          <a:prstGeom prst="snip1Rect">
            <a:avLst/>
          </a:prstGeom>
          <a:solidFill>
            <a:schemeClr val="accent1"/>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600" dirty="0">
                <a:latin typeface="Arial "/>
              </a:rPr>
              <a:t>Average 2005–2014</a:t>
            </a:r>
          </a:p>
          <a:p>
            <a:pPr>
              <a:spcBef>
                <a:spcPts val="600"/>
              </a:spcBef>
            </a:pPr>
            <a:r>
              <a:rPr lang="en-US" sz="1600" dirty="0">
                <a:latin typeface="Arial "/>
              </a:rPr>
              <a:t>U.S.: 8.9%</a:t>
            </a:r>
          </a:p>
          <a:p>
            <a:r>
              <a:rPr lang="en-US" sz="1600" dirty="0">
                <a:latin typeface="Arial "/>
              </a:rPr>
              <a:t>OH: 10.3%</a:t>
            </a:r>
          </a:p>
        </p:txBody>
      </p:sp>
    </p:spTree>
    <p:custDataLst>
      <p:tags r:id="rId1"/>
    </p:custDataLst>
    <p:extLst>
      <p:ext uri="{BB962C8B-B14F-4D97-AF65-F5344CB8AC3E}">
        <p14:creationId xmlns:p14="http://schemas.microsoft.com/office/powerpoint/2010/main" val="24425428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wipe(left)">
                                      <p:cBhvr>
                                        <p:cTn id="7" dur="1000"/>
                                        <p:tgtEl>
                                          <p:spTgt spid="13">
                                            <p:graphicEl>
                                              <a:chart seriesIdx="-3" categoryIdx="-3" bldStep="gridLegend"/>
                                            </p:graphicEl>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wipe(left)">
                                      <p:cBhvr>
                                        <p:cTn id="11" dur="1000"/>
                                        <p:tgtEl>
                                          <p:spTgt spid="13">
                                            <p:graphicEl>
                                              <a:chart seriesIdx="0" categoryIdx="-4" bldStep="series"/>
                                            </p:graphicEl>
                                          </p:spTgt>
                                        </p:tgtEl>
                                      </p:cBhvr>
                                    </p:animEffect>
                                  </p:childTnLst>
                                </p:cTn>
                              </p:par>
                            </p:childTnLst>
                          </p:cTn>
                        </p:par>
                        <p:par>
                          <p:cTn id="12" fill="hold">
                            <p:stCondLst>
                              <p:cond delay="3000"/>
                            </p:stCondLst>
                            <p:childTnLst>
                              <p:par>
                                <p:cTn id="13" presetID="22" presetClass="entr" presetSubtype="8" fill="hold" grpId="0" nodeType="afterEffect">
                                  <p:stCondLst>
                                    <p:cond delay="500"/>
                                  </p:stCondLst>
                                  <p:childTnLst>
                                    <p:set>
                                      <p:cBhvr>
                                        <p:cTn id="14"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wipe(left)">
                                      <p:cBhvr>
                                        <p:cTn id="15" dur="1000"/>
                                        <p:tgtEl>
                                          <p:spTgt spid="13">
                                            <p:graphicEl>
                                              <a:chart seriesIdx="1" categoryIdx="-4" bldStep="series"/>
                                            </p:graphicEl>
                                          </p:spTgt>
                                        </p:tgtEl>
                                      </p:cBhvr>
                                    </p:animEffect>
                                  </p:childTnLst>
                                </p:cTn>
                              </p:par>
                            </p:childTnLst>
                          </p:cTn>
                        </p:par>
                        <p:par>
                          <p:cTn id="16" fill="hold">
                            <p:stCondLst>
                              <p:cond delay="4500"/>
                            </p:stCondLst>
                            <p:childTnLst>
                              <p:par>
                                <p:cTn id="17" presetID="53" presetClass="entr" presetSubtype="16" fill="hold" grpId="0" nodeType="afterEffect">
                                  <p:stCondLst>
                                    <p:cond delay="5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Chart bld="series"/>
        </p:bldSub>
      </p:bldGraphic>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 name="Object 2"/>
          <p:cNvGraphicFramePr>
            <a:graphicFrameLocks noChangeAspect="1"/>
          </p:cNvGraphicFramePr>
          <p:nvPr>
            <p:extLst>
              <p:ext uri="{D42A27DB-BD31-4B8C-83A1-F6EECF244321}">
                <p14:modId xmlns:p14="http://schemas.microsoft.com/office/powerpoint/2010/main" val="2557482286"/>
              </p:ext>
            </p:extLst>
          </p:nvPr>
        </p:nvGraphicFramePr>
        <p:xfrm>
          <a:off x="388698" y="1605516"/>
          <a:ext cx="8366605" cy="4465676"/>
        </p:xfrm>
        <a:graphic>
          <a:graphicData uri="http://schemas.openxmlformats.org/drawingml/2006/chart">
            <c:chart xmlns:c="http://schemas.openxmlformats.org/drawingml/2006/chart" xmlns:r="http://schemas.openxmlformats.org/officeDocument/2006/relationships" r:id="rId4"/>
          </a:graphicData>
        </a:graphic>
      </p:graphicFrame>
      <p:sp>
        <p:nvSpPr>
          <p:cNvPr id="16387" name="Rectangle 3"/>
          <p:cNvSpPr>
            <a:spLocks noGrp="1" noChangeArrowheads="1"/>
          </p:cNvSpPr>
          <p:nvPr>
            <p:ph type="title"/>
          </p:nvPr>
        </p:nvSpPr>
        <p:spPr>
          <a:xfrm>
            <a:off x="388698" y="198770"/>
            <a:ext cx="8458200" cy="950976"/>
          </a:xfrm>
        </p:spPr>
        <p:txBody>
          <a:bodyPr/>
          <a:lstStyle/>
          <a:p>
            <a:r>
              <a:rPr lang="en-US" altLang="en-US" dirty="0"/>
              <a:t>RNW Homeowners: OH vs. U.S., 2005–2014</a:t>
            </a:r>
            <a:endParaRPr lang="en-US" dirty="0"/>
          </a:p>
        </p:txBody>
      </p:sp>
      <p:sp>
        <p:nvSpPr>
          <p:cNvPr id="3" name="Text Placeholder 2"/>
          <p:cNvSpPr>
            <a:spLocks noGrp="1"/>
          </p:cNvSpPr>
          <p:nvPr>
            <p:ph type="body" sz="quarter" idx="16"/>
          </p:nvPr>
        </p:nvSpPr>
        <p:spPr/>
        <p:txBody>
          <a:bodyPr/>
          <a:lstStyle/>
          <a:p>
            <a:r>
              <a:rPr lang="en-US" altLang="en-US" dirty="0"/>
              <a:t>Source: NAIC.</a:t>
            </a:r>
          </a:p>
        </p:txBody>
      </p:sp>
      <p:sp>
        <p:nvSpPr>
          <p:cNvPr id="14" name="Text Placeholder 4"/>
          <p:cNvSpPr txBox="1">
            <a:spLocks/>
          </p:cNvSpPr>
          <p:nvPr/>
        </p:nvSpPr>
        <p:spPr bwMode="gray">
          <a:xfrm>
            <a:off x="6554737" y="4205613"/>
            <a:ext cx="2260079" cy="855612"/>
          </a:xfrm>
          <a:prstGeom prst="snip1Rect">
            <a:avLst/>
          </a:prstGeom>
          <a:solidFill>
            <a:schemeClr val="accent1"/>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600" dirty="0">
                <a:latin typeface="Arial "/>
              </a:rPr>
              <a:t>Average 2005–2014</a:t>
            </a:r>
          </a:p>
          <a:p>
            <a:pPr>
              <a:spcBef>
                <a:spcPts val="600"/>
              </a:spcBef>
            </a:pPr>
            <a:r>
              <a:rPr lang="en-US" sz="1600" dirty="0">
                <a:latin typeface="Arial "/>
              </a:rPr>
              <a:t>U.S.: 7.6%</a:t>
            </a:r>
          </a:p>
          <a:p>
            <a:r>
              <a:rPr lang="en-US" sz="1600" dirty="0">
                <a:latin typeface="Arial "/>
              </a:rPr>
              <a:t>OH: -1.7%</a:t>
            </a:r>
          </a:p>
        </p:txBody>
      </p:sp>
    </p:spTree>
    <p:custDataLst>
      <p:tags r:id="rId1"/>
    </p:custDataLst>
    <p:extLst>
      <p:ext uri="{BB962C8B-B14F-4D97-AF65-F5344CB8AC3E}">
        <p14:creationId xmlns:p14="http://schemas.microsoft.com/office/powerpoint/2010/main" val="14622604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wipe(left)">
                                      <p:cBhvr>
                                        <p:cTn id="7" dur="1000"/>
                                        <p:tgtEl>
                                          <p:spTgt spid="13">
                                            <p:graphicEl>
                                              <a:chart seriesIdx="-3" categoryIdx="-3" bldStep="gridLegend"/>
                                            </p:graphicEl>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wipe(left)">
                                      <p:cBhvr>
                                        <p:cTn id="11" dur="1000"/>
                                        <p:tgtEl>
                                          <p:spTgt spid="13">
                                            <p:graphicEl>
                                              <a:chart seriesIdx="0" categoryIdx="-4" bldStep="series"/>
                                            </p:graphicEl>
                                          </p:spTgt>
                                        </p:tgtEl>
                                      </p:cBhvr>
                                    </p:animEffect>
                                  </p:childTnLst>
                                </p:cTn>
                              </p:par>
                            </p:childTnLst>
                          </p:cTn>
                        </p:par>
                        <p:par>
                          <p:cTn id="12" fill="hold">
                            <p:stCondLst>
                              <p:cond delay="3000"/>
                            </p:stCondLst>
                            <p:childTnLst>
                              <p:par>
                                <p:cTn id="13" presetID="22" presetClass="entr" presetSubtype="8" fill="hold" grpId="0" nodeType="afterEffect">
                                  <p:stCondLst>
                                    <p:cond delay="500"/>
                                  </p:stCondLst>
                                  <p:childTnLst>
                                    <p:set>
                                      <p:cBhvr>
                                        <p:cTn id="14"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wipe(left)">
                                      <p:cBhvr>
                                        <p:cTn id="15" dur="1000"/>
                                        <p:tgtEl>
                                          <p:spTgt spid="13">
                                            <p:graphicEl>
                                              <a:chart seriesIdx="1" categoryIdx="-4" bldStep="series"/>
                                            </p:graphicEl>
                                          </p:spTgt>
                                        </p:tgtEl>
                                      </p:cBhvr>
                                    </p:animEffect>
                                  </p:childTnLst>
                                </p:cTn>
                              </p:par>
                            </p:childTnLst>
                          </p:cTn>
                        </p:par>
                        <p:par>
                          <p:cTn id="16" fill="hold">
                            <p:stCondLst>
                              <p:cond delay="4500"/>
                            </p:stCondLst>
                            <p:childTnLst>
                              <p:par>
                                <p:cTn id="17" presetID="53" presetClass="entr" presetSubtype="16" fill="hold" grpId="0" nodeType="afterEffect">
                                  <p:stCondLst>
                                    <p:cond delay="5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Chart bld="series"/>
        </p:bldSub>
      </p:bldGraphic>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4344" y="136377"/>
            <a:ext cx="8458200" cy="950976"/>
          </a:xfrm>
        </p:spPr>
        <p:txBody>
          <a:bodyPr/>
          <a:lstStyle/>
          <a:p>
            <a:r>
              <a:rPr lang="en-US" altLang="en-US" dirty="0"/>
              <a:t>All Lines: 10-Year Average RNW OH and </a:t>
            </a:r>
            <a:br>
              <a:rPr lang="en-US" altLang="en-US" dirty="0"/>
            </a:br>
            <a:r>
              <a:rPr lang="en-US" altLang="en-US" dirty="0"/>
              <a:t>Nearby States, 2005–2014</a:t>
            </a:r>
          </a:p>
        </p:txBody>
      </p:sp>
      <p:sp>
        <p:nvSpPr>
          <p:cNvPr id="4" name="Text Placeholder 3"/>
          <p:cNvSpPr>
            <a:spLocks noGrp="1"/>
          </p:cNvSpPr>
          <p:nvPr>
            <p:ph type="body" sz="quarter" idx="16"/>
          </p:nvPr>
        </p:nvSpPr>
        <p:spPr/>
        <p:txBody>
          <a:bodyPr/>
          <a:lstStyle/>
          <a:p>
            <a:r>
              <a:rPr lang="fr-FR" dirty="0"/>
              <a:t>Sources: NAIC, Insurance Information Institute.</a:t>
            </a:r>
          </a:p>
        </p:txBody>
      </p:sp>
      <p:graphicFrame>
        <p:nvGraphicFramePr>
          <p:cNvPr id="10" name="Content Placeholder 6"/>
          <p:cNvGraphicFramePr>
            <a:graphicFrameLocks/>
          </p:cNvGraphicFramePr>
          <p:nvPr>
            <p:extLst/>
          </p:nvPr>
        </p:nvGraphicFramePr>
        <p:xfrm>
          <a:off x="352425" y="1546302"/>
          <a:ext cx="8467725" cy="4578273"/>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6585954" y="2946200"/>
            <a:ext cx="2490934" cy="1938655"/>
            <a:chOff x="2136422" y="2306004"/>
            <a:chExt cx="2490934" cy="1938655"/>
          </a:xfrm>
        </p:grpSpPr>
        <p:sp>
          <p:nvSpPr>
            <p:cNvPr id="12" name="AutoShape 5"/>
            <p:cNvSpPr>
              <a:spLocks noChangeArrowheads="1"/>
            </p:cNvSpPr>
            <p:nvPr/>
          </p:nvSpPr>
          <p:spPr bwMode="gray">
            <a:xfrm>
              <a:off x="2136422" y="3276791"/>
              <a:ext cx="2490934" cy="967868"/>
            </a:xfrm>
            <a:prstGeom prst="rect">
              <a:avLst/>
            </a:prstGeom>
            <a:solidFill>
              <a:schemeClr val="accent2"/>
            </a:solidFill>
            <a:ln w="28575" algn="ctr">
              <a:noFill/>
              <a:miter lim="800000"/>
              <a:headEnd/>
              <a:tailEnd/>
            </a:ln>
          </p:spPr>
          <p:txBody>
            <a:bodyPr tIns="0" bIns="0" anchor="ctr"/>
            <a:lstStyle/>
            <a:p>
              <a:pPr algn="ctr" eaLnBrk="0" fontAlgn="base" hangingPunct="0">
                <a:lnSpc>
                  <a:spcPct val="90000"/>
                </a:lnSpc>
                <a:spcAft>
                  <a:spcPct val="0"/>
                </a:spcAft>
                <a:buClr>
                  <a:srgbClr val="FFFFFF"/>
                </a:buClr>
                <a:buFont typeface="Wingdings" pitchFamily="2" charset="2"/>
                <a:buNone/>
              </a:pPr>
              <a:r>
                <a:rPr lang="en-US" sz="1400" b="1" dirty="0">
                  <a:solidFill>
                    <a:schemeClr val="bg1"/>
                  </a:solidFill>
                  <a:cs typeface="Arial" charset="0"/>
                </a:rPr>
                <a:t>Ohio All Lines Profitability is Above the U.S. and Regional Average (8.5%)</a:t>
              </a:r>
            </a:p>
          </p:txBody>
        </p:sp>
        <p:cxnSp>
          <p:nvCxnSpPr>
            <p:cNvPr id="13" name="Straight Arrow Connector 12"/>
            <p:cNvCxnSpPr/>
            <p:nvPr/>
          </p:nvCxnSpPr>
          <p:spPr bwMode="gray">
            <a:xfrm flipV="1">
              <a:off x="2415049" y="2306004"/>
              <a:ext cx="0" cy="970787"/>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169425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59632" y="102946"/>
            <a:ext cx="8458200" cy="950976"/>
          </a:xfrm>
        </p:spPr>
        <p:txBody>
          <a:bodyPr/>
          <a:lstStyle/>
          <a:p>
            <a:r>
              <a:rPr lang="en-US" altLang="en-US" dirty="0"/>
              <a:t>PP Auto: 10-Year Average RNW OH and </a:t>
            </a:r>
            <a:br>
              <a:rPr lang="en-US" altLang="en-US" dirty="0"/>
            </a:br>
            <a:r>
              <a:rPr lang="en-US" altLang="en-US" dirty="0"/>
              <a:t>Nearby States, 2005–2014</a:t>
            </a:r>
          </a:p>
        </p:txBody>
      </p:sp>
      <p:sp>
        <p:nvSpPr>
          <p:cNvPr id="4" name="Text Placeholder 3"/>
          <p:cNvSpPr>
            <a:spLocks noGrp="1"/>
          </p:cNvSpPr>
          <p:nvPr>
            <p:ph type="body" sz="quarter" idx="16"/>
          </p:nvPr>
        </p:nvSpPr>
        <p:spPr/>
        <p:txBody>
          <a:bodyPr/>
          <a:lstStyle/>
          <a:p>
            <a:r>
              <a:rPr lang="fr-FR" dirty="0"/>
              <a:t>Sources: NAIC, Insurance Information Institute.</a:t>
            </a:r>
          </a:p>
        </p:txBody>
      </p:sp>
      <p:graphicFrame>
        <p:nvGraphicFramePr>
          <p:cNvPr id="14" name="Content Placeholder 6"/>
          <p:cNvGraphicFramePr>
            <a:graphicFrameLocks/>
          </p:cNvGraphicFramePr>
          <p:nvPr>
            <p:extLst/>
          </p:nvPr>
        </p:nvGraphicFramePr>
        <p:xfrm>
          <a:off x="352425" y="1546302"/>
          <a:ext cx="8467725" cy="4578273"/>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6226898" y="3030091"/>
            <a:ext cx="2490934" cy="2104836"/>
            <a:chOff x="1169582" y="3027459"/>
            <a:chExt cx="2490934" cy="2104836"/>
          </a:xfrm>
        </p:grpSpPr>
        <p:sp>
          <p:nvSpPr>
            <p:cNvPr id="15" name="AutoShape 5"/>
            <p:cNvSpPr>
              <a:spLocks noChangeArrowheads="1"/>
            </p:cNvSpPr>
            <p:nvPr/>
          </p:nvSpPr>
          <p:spPr bwMode="gray">
            <a:xfrm>
              <a:off x="1169582" y="4164427"/>
              <a:ext cx="2490934" cy="967868"/>
            </a:xfrm>
            <a:prstGeom prst="rect">
              <a:avLst/>
            </a:prstGeom>
            <a:solidFill>
              <a:schemeClr val="accent2"/>
            </a:solidFill>
            <a:ln w="28575" algn="ctr">
              <a:noFill/>
              <a:miter lim="800000"/>
              <a:headEnd/>
              <a:tailEnd/>
            </a:ln>
          </p:spPr>
          <p:txBody>
            <a:bodyPr tIns="0" bIns="0" anchor="ctr"/>
            <a:lstStyle/>
            <a:p>
              <a:pPr algn="ctr" eaLnBrk="0" fontAlgn="base" hangingPunct="0">
                <a:lnSpc>
                  <a:spcPct val="90000"/>
                </a:lnSpc>
                <a:spcAft>
                  <a:spcPct val="0"/>
                </a:spcAft>
                <a:buClr>
                  <a:srgbClr val="FFFFFF"/>
                </a:buClr>
                <a:buFont typeface="Wingdings" pitchFamily="2" charset="2"/>
                <a:buNone/>
              </a:pPr>
              <a:r>
                <a:rPr lang="en-US" sz="1400" b="1" dirty="0">
                  <a:solidFill>
                    <a:schemeClr val="bg1"/>
                  </a:solidFill>
                  <a:cs typeface="Arial" charset="0"/>
                </a:rPr>
                <a:t>Ohio PP Auto Profitability is Above the U.S. and Regional Average (8.1%)</a:t>
              </a:r>
            </a:p>
          </p:txBody>
        </p:sp>
        <p:cxnSp>
          <p:nvCxnSpPr>
            <p:cNvPr id="16" name="Straight Arrow Connector 15"/>
            <p:cNvCxnSpPr/>
            <p:nvPr/>
          </p:nvCxnSpPr>
          <p:spPr bwMode="gray">
            <a:xfrm flipH="1" flipV="1">
              <a:off x="2196935" y="3027459"/>
              <a:ext cx="10615" cy="1136968"/>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933777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191"/>
          <p:cNvSpPr>
            <a:spLocks noGrp="1" noChangeArrowheads="1"/>
          </p:cNvSpPr>
          <p:nvPr>
            <p:ph type="title"/>
          </p:nvPr>
        </p:nvSpPr>
        <p:spPr>
          <a:xfrm>
            <a:off x="206829" y="0"/>
            <a:ext cx="8458200" cy="950976"/>
          </a:xfrm>
        </p:spPr>
        <p:txBody>
          <a:bodyPr/>
          <a:lstStyle/>
          <a:p>
            <a:r>
              <a:rPr lang="en-US" altLang="en-US" dirty="0"/>
              <a:t>Top Ten Most Expensive and Least Expensive States for Automobile Insurance, 2013</a:t>
            </a:r>
            <a:r>
              <a:rPr lang="en-US" altLang="en-US" baseline="30000" dirty="0"/>
              <a:t>1</a:t>
            </a:r>
          </a:p>
        </p:txBody>
      </p:sp>
      <p:sp>
        <p:nvSpPr>
          <p:cNvPr id="6" name="Text Placeholder 5"/>
          <p:cNvSpPr>
            <a:spLocks noGrp="1"/>
          </p:cNvSpPr>
          <p:nvPr>
            <p:ph type="body" sz="quarter" idx="16"/>
          </p:nvPr>
        </p:nvSpPr>
        <p:spPr/>
        <p:txBody>
          <a:bodyPr/>
          <a:lstStyle/>
          <a:p>
            <a:r>
              <a:rPr lang="en-US" baseline="30000" dirty="0"/>
              <a:t>1</a:t>
            </a:r>
            <a:r>
              <a:rPr lang="en-US" dirty="0"/>
              <a:t>Based on average automobile insurance expenditures.</a:t>
            </a:r>
          </a:p>
          <a:p>
            <a:r>
              <a:rPr lang="en-US" dirty="0"/>
              <a:t>Source: © 2016 National Association of Insurance Commissioners.</a:t>
            </a:r>
          </a:p>
        </p:txBody>
      </p:sp>
      <p:graphicFrame>
        <p:nvGraphicFramePr>
          <p:cNvPr id="7" name="Content Placeholder 10"/>
          <p:cNvGraphicFramePr>
            <a:graphicFrameLocks/>
          </p:cNvGraphicFramePr>
          <p:nvPr>
            <p:extLst/>
          </p:nvPr>
        </p:nvGraphicFramePr>
        <p:xfrm>
          <a:off x="510169" y="1414463"/>
          <a:ext cx="8154860" cy="3882702"/>
        </p:xfrm>
        <a:graphic>
          <a:graphicData uri="http://schemas.openxmlformats.org/drawingml/2006/table">
            <a:tbl>
              <a:tblPr firstRow="1">
                <a:tableStyleId>{5C22544A-7EE6-4342-B048-85BDC9FD1C3A}</a:tableStyleId>
              </a:tblPr>
              <a:tblGrid>
                <a:gridCol w="836612">
                  <a:extLst>
                    <a:ext uri="{9D8B030D-6E8A-4147-A177-3AD203B41FA5}">
                      <a16:colId xmlns:a16="http://schemas.microsoft.com/office/drawing/2014/main" val="20000"/>
                    </a:ext>
                  </a:extLst>
                </a:gridCol>
                <a:gridCol w="1828800">
                  <a:extLst>
                    <a:ext uri="{9D8B030D-6E8A-4147-A177-3AD203B41FA5}">
                      <a16:colId xmlns:a16="http://schemas.microsoft.com/office/drawing/2014/main" val="20004"/>
                    </a:ext>
                  </a:extLst>
                </a:gridCol>
                <a:gridCol w="1222904">
                  <a:extLst>
                    <a:ext uri="{9D8B030D-6E8A-4147-A177-3AD203B41FA5}">
                      <a16:colId xmlns:a16="http://schemas.microsoft.com/office/drawing/2014/main" val="20005"/>
                    </a:ext>
                  </a:extLst>
                </a:gridCol>
                <a:gridCol w="841248">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596496">
                  <a:extLst>
                    <a:ext uri="{9D8B030D-6E8A-4147-A177-3AD203B41FA5}">
                      <a16:colId xmlns:a16="http://schemas.microsoft.com/office/drawing/2014/main" val="20003"/>
                    </a:ext>
                  </a:extLst>
                </a:gridCol>
              </a:tblGrid>
              <a:tr h="412249">
                <a:tc>
                  <a:txBody>
                    <a:bodyPr/>
                    <a:lstStyle/>
                    <a:p>
                      <a:pPr algn="ctr">
                        <a:lnSpc>
                          <a:spcPct val="90000"/>
                        </a:lnSpc>
                      </a:pPr>
                      <a:r>
                        <a:rPr lang="en-US" sz="1400" dirty="0">
                          <a:solidFill>
                            <a:schemeClr val="bg1"/>
                          </a:solidFill>
                          <a:latin typeface="+mj-lt"/>
                        </a:rPr>
                        <a:t>Rank</a:t>
                      </a:r>
                    </a:p>
                  </a:txBody>
                  <a:tcPr anchor="b">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sz="1400" dirty="0">
                          <a:solidFill>
                            <a:schemeClr val="bg1"/>
                          </a:solidFill>
                          <a:latin typeface="+mj-lt"/>
                        </a:rPr>
                        <a:t>Most </a:t>
                      </a:r>
                      <a:br>
                        <a:rPr lang="en-US" sz="1400" dirty="0">
                          <a:solidFill>
                            <a:schemeClr val="bg1"/>
                          </a:solidFill>
                          <a:latin typeface="+mj-lt"/>
                        </a:rPr>
                      </a:br>
                      <a:r>
                        <a:rPr lang="en-US" sz="1400" dirty="0">
                          <a:solidFill>
                            <a:schemeClr val="bg1"/>
                          </a:solidFill>
                          <a:latin typeface="+mj-lt"/>
                        </a:rPr>
                        <a:t>Expensive States</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sz="1400" dirty="0">
                          <a:solidFill>
                            <a:schemeClr val="bg1"/>
                          </a:solidFill>
                          <a:latin typeface="+mj-lt"/>
                        </a:rPr>
                        <a:t>Average Expenditure</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sz="1400" dirty="0">
                          <a:solidFill>
                            <a:schemeClr val="bg1"/>
                          </a:solidFill>
                          <a:latin typeface="+mj-lt"/>
                        </a:rPr>
                        <a:t>Rank</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sz="1400" dirty="0">
                          <a:solidFill>
                            <a:schemeClr val="bg1"/>
                          </a:solidFill>
                          <a:latin typeface="+mj-lt"/>
                        </a:rPr>
                        <a:t>Least </a:t>
                      </a:r>
                      <a:br>
                        <a:rPr lang="en-US" sz="1400" dirty="0">
                          <a:solidFill>
                            <a:schemeClr val="bg1"/>
                          </a:solidFill>
                          <a:latin typeface="+mj-lt"/>
                        </a:rPr>
                      </a:br>
                      <a:r>
                        <a:rPr lang="en-US" sz="1400" dirty="0">
                          <a:solidFill>
                            <a:schemeClr val="bg1"/>
                          </a:solidFill>
                          <a:latin typeface="+mj-lt"/>
                        </a:rPr>
                        <a:t>Expensive States</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sz="1400" dirty="0">
                          <a:solidFill>
                            <a:schemeClr val="bg1"/>
                          </a:solidFill>
                          <a:latin typeface="+mj-lt"/>
                        </a:rPr>
                        <a:t>Average Expenditure</a:t>
                      </a:r>
                    </a:p>
                  </a:txBody>
                  <a:tcPr anchor="b">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321519">
                <a:tc>
                  <a:txBody>
                    <a:bodyPr/>
                    <a:lstStyle/>
                    <a:p>
                      <a:pPr algn="ctr">
                        <a:lnSpc>
                          <a:spcPct val="90000"/>
                        </a:lnSpc>
                      </a:pPr>
                      <a:r>
                        <a:rPr lang="en-US" sz="1200" b="1" dirty="0">
                          <a:solidFill>
                            <a:schemeClr val="tx1"/>
                          </a:solidFill>
                          <a:latin typeface="+mn-lt"/>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200" b="0" i="0" u="none" strike="noStrike" kern="1200" dirty="0">
                          <a:solidFill>
                            <a:srgbClr val="000000"/>
                          </a:solidFill>
                          <a:effectLst/>
                          <a:latin typeface="+mn-lt"/>
                        </a:rPr>
                        <a:t>New Jersey </a:t>
                      </a:r>
                      <a:endParaRPr lang="en-US" sz="1800" b="0" i="0" u="none" strike="noStrike" dirty="0">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mn-lt"/>
                        </a:rPr>
                        <a:t>$1,254.10</a:t>
                      </a:r>
                      <a:endParaRPr lang="en-US" sz="1800" b="0" i="0" u="none" strike="noStrike" dirty="0">
                        <a:effectLst/>
                        <a:latin typeface="+mn-lt"/>
                      </a:endParaRPr>
                    </a:p>
                  </a:txBody>
                  <a:tcPr marL="6350" marR="27432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200" b="1" dirty="0">
                          <a:solidFill>
                            <a:schemeClr val="tx1"/>
                          </a:solidFill>
                          <a:latin typeface="+mn-lt"/>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200" b="0" i="0" u="none" strike="noStrike" kern="1200" dirty="0">
                          <a:solidFill>
                            <a:srgbClr val="000000"/>
                          </a:solidFill>
                          <a:effectLst/>
                          <a:latin typeface="+mn-lt"/>
                        </a:rPr>
                        <a:t>Idaho </a:t>
                      </a:r>
                      <a:endParaRPr lang="en-US" sz="1800" b="0" i="0" u="none" strike="noStrike" dirty="0">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mn-lt"/>
                        </a:rPr>
                        <a:t>$553.38</a:t>
                      </a:r>
                      <a:endParaRPr lang="en-US" sz="1800" b="0" i="0" u="none" strike="noStrike" dirty="0">
                        <a:effectLst/>
                        <a:latin typeface="+mn-lt"/>
                      </a:endParaRPr>
                    </a:p>
                  </a:txBody>
                  <a:tcPr marL="6350" marR="4572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21519">
                <a:tc>
                  <a:txBody>
                    <a:bodyPr/>
                    <a:lstStyle/>
                    <a:p>
                      <a:pPr algn="ctr">
                        <a:lnSpc>
                          <a:spcPct val="90000"/>
                        </a:lnSpc>
                      </a:pPr>
                      <a:r>
                        <a:rPr lang="en-US" sz="1200" b="1" dirty="0">
                          <a:solidFill>
                            <a:schemeClr val="tx1"/>
                          </a:solidFill>
                          <a:latin typeface="+mn-lt"/>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200" b="0" i="0" u="none" strike="noStrike" kern="1200" dirty="0">
                          <a:solidFill>
                            <a:srgbClr val="000000"/>
                          </a:solidFill>
                          <a:effectLst/>
                          <a:latin typeface="+mn-lt"/>
                        </a:rPr>
                        <a:t>D.C.</a:t>
                      </a:r>
                      <a:endParaRPr lang="en-US" sz="1800" b="0" i="0" u="none" strike="noStrike" dirty="0">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mn-lt"/>
                        </a:rPr>
                        <a:t>1,187.49</a:t>
                      </a:r>
                      <a:endParaRPr lang="en-US" sz="1800" b="0" i="0" u="none" strike="noStrike" dirty="0">
                        <a:effectLst/>
                        <a:latin typeface="+mn-lt"/>
                      </a:endParaRPr>
                    </a:p>
                  </a:txBody>
                  <a:tcPr marL="6350" marR="27432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200" b="1" dirty="0">
                          <a:solidFill>
                            <a:schemeClr val="tx1"/>
                          </a:solidFill>
                          <a:latin typeface="+mn-lt"/>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200" b="0" i="0" u="none" strike="noStrike" kern="1200" dirty="0">
                          <a:solidFill>
                            <a:srgbClr val="000000"/>
                          </a:solidFill>
                          <a:effectLst/>
                          <a:latin typeface="+mn-lt"/>
                        </a:rPr>
                        <a:t>Iowa </a:t>
                      </a:r>
                      <a:endParaRPr lang="en-US" sz="1800" b="0" i="0" u="none" strike="noStrike" dirty="0">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mn-lt"/>
                        </a:rPr>
                        <a:t>572.14</a:t>
                      </a:r>
                      <a:endParaRPr lang="en-US" sz="1800" b="0" i="0" u="none" strike="noStrike" dirty="0">
                        <a:effectLst/>
                        <a:latin typeface="+mn-lt"/>
                      </a:endParaRPr>
                    </a:p>
                  </a:txBody>
                  <a:tcPr marL="6350" marR="4572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21519">
                <a:tc>
                  <a:txBody>
                    <a:bodyPr/>
                    <a:lstStyle/>
                    <a:p>
                      <a:pPr algn="ctr">
                        <a:lnSpc>
                          <a:spcPct val="90000"/>
                        </a:lnSpc>
                      </a:pPr>
                      <a:r>
                        <a:rPr lang="en-US" sz="1200" b="1" dirty="0">
                          <a:solidFill>
                            <a:schemeClr val="tx1"/>
                          </a:solidFill>
                          <a:latin typeface="+mn-lt"/>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200" b="0" i="0" u="none" strike="noStrike" kern="1200" dirty="0">
                          <a:solidFill>
                            <a:srgbClr val="000000"/>
                          </a:solidFill>
                          <a:effectLst/>
                          <a:latin typeface="+mn-lt"/>
                        </a:rPr>
                        <a:t>New York </a:t>
                      </a:r>
                      <a:endParaRPr lang="en-US" sz="1800" b="0" i="0" u="none" strike="noStrike" dirty="0">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mn-lt"/>
                        </a:rPr>
                        <a:t>1,181.86</a:t>
                      </a:r>
                      <a:endParaRPr lang="en-US" sz="1800" b="0" i="0" u="none" strike="noStrike" dirty="0">
                        <a:effectLst/>
                        <a:latin typeface="+mn-lt"/>
                      </a:endParaRPr>
                    </a:p>
                  </a:txBody>
                  <a:tcPr marL="6350" marR="27432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200" b="1" dirty="0">
                          <a:solidFill>
                            <a:schemeClr val="tx1"/>
                          </a:solidFill>
                          <a:latin typeface="+mn-lt"/>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200" b="0" i="0" u="none" strike="noStrike" kern="1200" dirty="0">
                          <a:solidFill>
                            <a:srgbClr val="000000"/>
                          </a:solidFill>
                          <a:effectLst/>
                          <a:latin typeface="+mn-lt"/>
                        </a:rPr>
                        <a:t>South Dakota </a:t>
                      </a:r>
                      <a:endParaRPr lang="en-US" sz="1800" b="0" i="0" u="none" strike="noStrike" dirty="0">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mn-lt"/>
                        </a:rPr>
                        <a:t>580.99</a:t>
                      </a:r>
                      <a:endParaRPr lang="en-US" sz="1800" b="0" i="0" u="none" strike="noStrike" dirty="0">
                        <a:effectLst/>
                        <a:latin typeface="+mn-lt"/>
                      </a:endParaRPr>
                    </a:p>
                  </a:txBody>
                  <a:tcPr marL="6350" marR="4572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21519">
                <a:tc>
                  <a:txBody>
                    <a:bodyPr/>
                    <a:lstStyle/>
                    <a:p>
                      <a:pPr algn="ctr">
                        <a:lnSpc>
                          <a:spcPct val="90000"/>
                        </a:lnSpc>
                      </a:pPr>
                      <a:r>
                        <a:rPr lang="en-US" sz="1200" b="1" dirty="0">
                          <a:solidFill>
                            <a:schemeClr val="tx1"/>
                          </a:solidFill>
                          <a:latin typeface="+mn-lt"/>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200" b="0" i="0" u="none" strike="noStrike" kern="1200" dirty="0">
                          <a:solidFill>
                            <a:srgbClr val="000000"/>
                          </a:solidFill>
                          <a:effectLst/>
                          <a:latin typeface="+mn-lt"/>
                        </a:rPr>
                        <a:t>Louisiana </a:t>
                      </a:r>
                      <a:endParaRPr lang="en-US" sz="1800" b="0" i="0" u="none" strike="noStrike" dirty="0">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mn-lt"/>
                        </a:rPr>
                        <a:t>1,146.29</a:t>
                      </a:r>
                      <a:endParaRPr lang="en-US" sz="1800" b="0" i="0" u="none" strike="noStrike" dirty="0">
                        <a:effectLst/>
                        <a:latin typeface="+mn-lt"/>
                      </a:endParaRPr>
                    </a:p>
                  </a:txBody>
                  <a:tcPr marL="6350" marR="27432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200" b="1" dirty="0">
                          <a:solidFill>
                            <a:schemeClr val="tx1"/>
                          </a:solidFill>
                          <a:latin typeface="+mn-lt"/>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200" b="0" i="0" u="none" strike="noStrike" kern="1200" dirty="0">
                          <a:solidFill>
                            <a:srgbClr val="000000"/>
                          </a:solidFill>
                          <a:effectLst/>
                          <a:latin typeface="+mn-lt"/>
                        </a:rPr>
                        <a:t>Maine </a:t>
                      </a:r>
                      <a:endParaRPr lang="en-US" sz="1800" b="0" i="0" u="none" strike="noStrike" dirty="0">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mn-lt"/>
                        </a:rPr>
                        <a:t>592.82</a:t>
                      </a:r>
                      <a:endParaRPr lang="en-US" sz="1800" b="0" i="0" u="none" strike="noStrike" dirty="0">
                        <a:effectLst/>
                        <a:latin typeface="+mn-lt"/>
                      </a:endParaRPr>
                    </a:p>
                  </a:txBody>
                  <a:tcPr marL="6350" marR="4572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21519">
                <a:tc>
                  <a:txBody>
                    <a:bodyPr/>
                    <a:lstStyle/>
                    <a:p>
                      <a:pPr algn="ctr">
                        <a:lnSpc>
                          <a:spcPct val="90000"/>
                        </a:lnSpc>
                      </a:pPr>
                      <a:r>
                        <a:rPr lang="en-US" sz="1200" b="1" dirty="0">
                          <a:solidFill>
                            <a:schemeClr val="tx1"/>
                          </a:solidFill>
                          <a:latin typeface="+mn-lt"/>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200" b="0" i="0" u="none" strike="noStrike" kern="1200" dirty="0">
                          <a:solidFill>
                            <a:srgbClr val="000000"/>
                          </a:solidFill>
                          <a:effectLst/>
                          <a:latin typeface="+mn-lt"/>
                        </a:rPr>
                        <a:t>Florida </a:t>
                      </a:r>
                      <a:endParaRPr lang="en-US" sz="1800" b="0" i="0" u="none" strike="noStrike" dirty="0">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mn-lt"/>
                        </a:rPr>
                        <a:t>1,143.83</a:t>
                      </a:r>
                      <a:endParaRPr lang="en-US" sz="1800" b="0" i="0" u="none" strike="noStrike" dirty="0">
                        <a:effectLst/>
                        <a:latin typeface="+mn-lt"/>
                      </a:endParaRPr>
                    </a:p>
                  </a:txBody>
                  <a:tcPr marL="6350" marR="27432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200" b="1" dirty="0">
                          <a:solidFill>
                            <a:schemeClr val="tx1"/>
                          </a:solidFill>
                          <a:latin typeface="+mn-lt"/>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200" b="0" i="0" u="none" strike="noStrike" kern="1200" dirty="0">
                          <a:solidFill>
                            <a:srgbClr val="000000"/>
                          </a:solidFill>
                          <a:effectLst/>
                          <a:latin typeface="+mn-lt"/>
                        </a:rPr>
                        <a:t>North Dakota </a:t>
                      </a:r>
                      <a:endParaRPr lang="en-US" sz="1800" b="0" i="0" u="none" strike="noStrike" dirty="0">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mn-lt"/>
                        </a:rPr>
                        <a:t>604.58</a:t>
                      </a:r>
                      <a:endParaRPr lang="en-US" sz="1800" b="0" i="0" u="none" strike="noStrike" dirty="0">
                        <a:effectLst/>
                        <a:latin typeface="+mn-lt"/>
                      </a:endParaRPr>
                    </a:p>
                  </a:txBody>
                  <a:tcPr marL="6350" marR="4572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21519">
                <a:tc>
                  <a:txBody>
                    <a:bodyPr/>
                    <a:lstStyle/>
                    <a:p>
                      <a:pPr algn="ctr">
                        <a:lnSpc>
                          <a:spcPct val="90000"/>
                        </a:lnSpc>
                      </a:pPr>
                      <a:r>
                        <a:rPr lang="en-US" sz="1200" b="1" dirty="0">
                          <a:solidFill>
                            <a:schemeClr val="tx1"/>
                          </a:solidFill>
                          <a:latin typeface="+mn-lt"/>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200" b="0" i="0" u="none" strike="noStrike" kern="1200" dirty="0">
                          <a:solidFill>
                            <a:srgbClr val="000000"/>
                          </a:solidFill>
                          <a:effectLst/>
                          <a:latin typeface="+mn-lt"/>
                        </a:rPr>
                        <a:t>Michigan </a:t>
                      </a:r>
                      <a:endParaRPr lang="en-US" sz="1800" b="0" i="0" u="none" strike="noStrike" dirty="0">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mn-lt"/>
                        </a:rPr>
                        <a:t>1,131.40</a:t>
                      </a:r>
                      <a:endParaRPr lang="en-US" sz="1800" b="0" i="0" u="none" strike="noStrike" dirty="0">
                        <a:effectLst/>
                        <a:latin typeface="+mn-lt"/>
                      </a:endParaRPr>
                    </a:p>
                  </a:txBody>
                  <a:tcPr marL="6350" marR="27432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200" b="1" dirty="0">
                          <a:solidFill>
                            <a:schemeClr val="tx1"/>
                          </a:solidFill>
                          <a:latin typeface="+mn-lt"/>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200" b="0" i="0" u="none" strike="noStrike" kern="1200" dirty="0">
                          <a:solidFill>
                            <a:srgbClr val="000000"/>
                          </a:solidFill>
                          <a:effectLst/>
                          <a:latin typeface="+mn-lt"/>
                        </a:rPr>
                        <a:t>Wisconsin </a:t>
                      </a:r>
                      <a:endParaRPr lang="en-US" sz="1800" b="0" i="0" u="none" strike="noStrike" dirty="0">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mn-lt"/>
                        </a:rPr>
                        <a:t>621.05</a:t>
                      </a:r>
                      <a:endParaRPr lang="en-US" sz="1800" b="0" i="0" u="none" strike="noStrike" dirty="0">
                        <a:effectLst/>
                        <a:latin typeface="+mn-lt"/>
                      </a:endParaRPr>
                    </a:p>
                  </a:txBody>
                  <a:tcPr marL="6350" marR="4572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21519">
                <a:tc>
                  <a:txBody>
                    <a:bodyPr/>
                    <a:lstStyle/>
                    <a:p>
                      <a:pPr algn="ctr">
                        <a:lnSpc>
                          <a:spcPct val="90000"/>
                        </a:lnSpc>
                      </a:pPr>
                      <a:r>
                        <a:rPr lang="en-US" sz="1200" b="1" dirty="0">
                          <a:solidFill>
                            <a:schemeClr val="tx1"/>
                          </a:solidFill>
                          <a:latin typeface="+mn-lt"/>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200" b="0" i="0" u="none" strike="noStrike" kern="1200" dirty="0">
                          <a:solidFill>
                            <a:srgbClr val="000000"/>
                          </a:solidFill>
                          <a:effectLst/>
                          <a:latin typeface="+mn-lt"/>
                        </a:rPr>
                        <a:t>Delaware </a:t>
                      </a:r>
                      <a:endParaRPr lang="en-US" sz="1800" b="0" i="0" u="none" strike="noStrike" dirty="0">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mn-lt"/>
                        </a:rPr>
                        <a:t>1,101.12</a:t>
                      </a:r>
                      <a:endParaRPr lang="en-US" sz="1800" b="0" i="0" u="none" strike="noStrike" dirty="0">
                        <a:effectLst/>
                        <a:latin typeface="+mn-lt"/>
                      </a:endParaRPr>
                    </a:p>
                  </a:txBody>
                  <a:tcPr marL="6350" marR="27432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200" b="1" dirty="0">
                          <a:solidFill>
                            <a:schemeClr val="tx1"/>
                          </a:solidFill>
                          <a:latin typeface="+mn-lt"/>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200" b="0" i="0" u="none" strike="noStrike" kern="1200" dirty="0">
                          <a:solidFill>
                            <a:srgbClr val="000000"/>
                          </a:solidFill>
                          <a:effectLst/>
                          <a:latin typeface="+mn-lt"/>
                        </a:rPr>
                        <a:t>Indiana </a:t>
                      </a:r>
                      <a:endParaRPr lang="en-US" sz="1800" b="0" i="0" u="none" strike="noStrike" dirty="0">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mn-lt"/>
                        </a:rPr>
                        <a:t>621.71</a:t>
                      </a:r>
                      <a:endParaRPr lang="en-US" sz="1800" b="0" i="0" u="none" strike="noStrike" dirty="0">
                        <a:effectLst/>
                        <a:latin typeface="+mn-lt"/>
                      </a:endParaRPr>
                    </a:p>
                  </a:txBody>
                  <a:tcPr marL="6350" marR="4572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21519">
                <a:tc>
                  <a:txBody>
                    <a:bodyPr/>
                    <a:lstStyle/>
                    <a:p>
                      <a:pPr algn="ctr">
                        <a:lnSpc>
                          <a:spcPct val="90000"/>
                        </a:lnSpc>
                      </a:pPr>
                      <a:r>
                        <a:rPr lang="en-US" sz="1200" b="1" dirty="0">
                          <a:solidFill>
                            <a:schemeClr val="tx1"/>
                          </a:solidFill>
                          <a:latin typeface="+mn-lt"/>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200" b="0" i="0" u="none" strike="noStrike" kern="1200" dirty="0">
                          <a:solidFill>
                            <a:srgbClr val="000000"/>
                          </a:solidFill>
                          <a:effectLst/>
                          <a:latin typeface="+mn-lt"/>
                        </a:rPr>
                        <a:t>Rhode Island </a:t>
                      </a:r>
                      <a:endParaRPr lang="en-US" sz="1800" b="0" i="0" u="none" strike="noStrike" dirty="0">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mn-lt"/>
                        </a:rPr>
                        <a:t>1,066.25</a:t>
                      </a:r>
                      <a:endParaRPr lang="en-US" sz="1800" b="0" i="0" u="none" strike="noStrike" dirty="0">
                        <a:effectLst/>
                        <a:latin typeface="+mn-lt"/>
                      </a:endParaRPr>
                    </a:p>
                  </a:txBody>
                  <a:tcPr marL="6350" marR="27432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200" b="1" dirty="0">
                          <a:solidFill>
                            <a:schemeClr val="tx1"/>
                          </a:solidFill>
                          <a:latin typeface="+mn-lt"/>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200" b="0" i="0" u="none" strike="noStrike" kern="1200" dirty="0">
                          <a:solidFill>
                            <a:srgbClr val="000000"/>
                          </a:solidFill>
                          <a:effectLst/>
                          <a:latin typeface="+mn-lt"/>
                        </a:rPr>
                        <a:t>North Carolina </a:t>
                      </a:r>
                      <a:endParaRPr lang="en-US" sz="1800" b="0" i="0" u="none" strike="noStrike" dirty="0">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mn-lt"/>
                        </a:rPr>
                        <a:t>624.76</a:t>
                      </a:r>
                      <a:endParaRPr lang="en-US" sz="1800" b="0" i="0" u="none" strike="noStrike" dirty="0">
                        <a:effectLst/>
                        <a:latin typeface="+mn-lt"/>
                      </a:endParaRPr>
                    </a:p>
                  </a:txBody>
                  <a:tcPr marL="6350" marR="4572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21519">
                <a:tc>
                  <a:txBody>
                    <a:bodyPr/>
                    <a:lstStyle/>
                    <a:p>
                      <a:pPr algn="ctr">
                        <a:lnSpc>
                          <a:spcPct val="90000"/>
                        </a:lnSpc>
                      </a:pPr>
                      <a:r>
                        <a:rPr lang="en-US" sz="1200" b="1" dirty="0">
                          <a:solidFill>
                            <a:schemeClr val="tx1"/>
                          </a:solidFill>
                          <a:latin typeface="+mn-lt"/>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200" b="0" i="0" u="none" strike="noStrike" kern="1200" dirty="0">
                          <a:solidFill>
                            <a:srgbClr val="000000"/>
                          </a:solidFill>
                          <a:effectLst/>
                          <a:latin typeface="+mn-lt"/>
                        </a:rPr>
                        <a:t>Connecticut </a:t>
                      </a:r>
                      <a:endParaRPr lang="en-US" sz="1800" b="0" i="0" u="none" strike="noStrike" dirty="0">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mn-lt"/>
                        </a:rPr>
                        <a:t>1,011.27</a:t>
                      </a:r>
                      <a:endParaRPr lang="en-US" sz="1800" b="0" i="0" u="none" strike="noStrike" dirty="0">
                        <a:effectLst/>
                        <a:latin typeface="+mn-lt"/>
                      </a:endParaRPr>
                    </a:p>
                  </a:txBody>
                  <a:tcPr marL="6350" marR="27432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200" b="1" dirty="0">
                          <a:solidFill>
                            <a:schemeClr val="tx1"/>
                          </a:solidFill>
                          <a:latin typeface="+mn-lt"/>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200" b="0" i="0" u="none" strike="noStrike" kern="1200" dirty="0">
                          <a:solidFill>
                            <a:srgbClr val="000000"/>
                          </a:solidFill>
                          <a:effectLst/>
                          <a:latin typeface="+mn-lt"/>
                        </a:rPr>
                        <a:t>Nebraska </a:t>
                      </a:r>
                      <a:endParaRPr lang="en-US" sz="1800" b="0" i="0" u="none" strike="noStrike" dirty="0">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mn-lt"/>
                        </a:rPr>
                        <a:t>638.74</a:t>
                      </a:r>
                      <a:endParaRPr lang="en-US" sz="1800" b="0" i="0" u="none" strike="noStrike" dirty="0">
                        <a:effectLst/>
                        <a:latin typeface="+mn-lt"/>
                      </a:endParaRPr>
                    </a:p>
                  </a:txBody>
                  <a:tcPr marL="6350" marR="4572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321519">
                <a:tc>
                  <a:txBody>
                    <a:bodyPr/>
                    <a:lstStyle/>
                    <a:p>
                      <a:pPr algn="ctr">
                        <a:lnSpc>
                          <a:spcPct val="90000"/>
                        </a:lnSpc>
                      </a:pPr>
                      <a:r>
                        <a:rPr lang="en-US" sz="1200" b="1" dirty="0">
                          <a:solidFill>
                            <a:schemeClr val="tx1"/>
                          </a:solidFill>
                          <a:latin typeface="+mn-lt"/>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200" b="0" i="0" u="none" strike="noStrike" kern="1200" dirty="0">
                          <a:solidFill>
                            <a:srgbClr val="000000"/>
                          </a:solidFill>
                          <a:effectLst/>
                          <a:latin typeface="+mn-lt"/>
                        </a:rPr>
                        <a:t>Massachusetts </a:t>
                      </a:r>
                      <a:endParaRPr lang="en-US" sz="1800" b="0" i="0" u="none" strike="noStrike" dirty="0">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mn-lt"/>
                        </a:rPr>
                        <a:t>1,007.98</a:t>
                      </a:r>
                      <a:endParaRPr lang="en-US" sz="1800" b="0" i="0" u="none" strike="noStrike" dirty="0">
                        <a:effectLst/>
                        <a:latin typeface="+mn-lt"/>
                      </a:endParaRPr>
                    </a:p>
                  </a:txBody>
                  <a:tcPr marL="6350" marR="27432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200" b="1" dirty="0">
                          <a:solidFill>
                            <a:schemeClr val="tx1"/>
                          </a:solidFill>
                          <a:latin typeface="+mn-lt"/>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200" b="0" i="0" u="none" strike="noStrike" kern="1200" dirty="0">
                          <a:solidFill>
                            <a:srgbClr val="000000"/>
                          </a:solidFill>
                          <a:effectLst/>
                          <a:latin typeface="+mn-lt"/>
                        </a:rPr>
                        <a:t>Wyoming </a:t>
                      </a:r>
                      <a:endParaRPr lang="en-US" sz="1800" b="0" i="0" u="none" strike="noStrike" dirty="0">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mn-lt"/>
                        </a:rPr>
                        <a:t>639.71</a:t>
                      </a:r>
                      <a:endParaRPr lang="en-US" sz="1800" b="0" i="0" u="none" strike="noStrike" dirty="0">
                        <a:effectLst/>
                        <a:latin typeface="+mn-lt"/>
                      </a:endParaRPr>
                    </a:p>
                  </a:txBody>
                  <a:tcPr marL="6350" marR="4572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13" name="Text Placeholder 4"/>
          <p:cNvSpPr txBox="1">
            <a:spLocks/>
          </p:cNvSpPr>
          <p:nvPr/>
        </p:nvSpPr>
        <p:spPr bwMode="gray">
          <a:xfrm>
            <a:off x="478971" y="5401339"/>
            <a:ext cx="8186058" cy="747441"/>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dirty="0">
                <a:latin typeface="Arial "/>
              </a:rPr>
              <a:t>Ohio Ranked 40</a:t>
            </a:r>
            <a:r>
              <a:rPr lang="en-US" baseline="30000" dirty="0">
                <a:latin typeface="Arial "/>
              </a:rPr>
              <a:t>th</a:t>
            </a:r>
            <a:r>
              <a:rPr lang="en-US" dirty="0">
                <a:latin typeface="Arial "/>
              </a:rPr>
              <a:t> in Average Expenditure for Auto Insurance </a:t>
            </a:r>
            <a:br>
              <a:rPr lang="en-US" dirty="0">
                <a:latin typeface="Arial "/>
              </a:rPr>
            </a:br>
            <a:r>
              <a:rPr lang="en-US" dirty="0">
                <a:latin typeface="Arial "/>
              </a:rPr>
              <a:t>in 2013. The Average Expenditure was $659.37.</a:t>
            </a:r>
          </a:p>
        </p:txBody>
      </p:sp>
    </p:spTree>
    <p:extLst>
      <p:ext uri="{BB962C8B-B14F-4D97-AF65-F5344CB8AC3E}">
        <p14:creationId xmlns:p14="http://schemas.microsoft.com/office/powerpoint/2010/main" val="37883548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6958" y="34736"/>
            <a:ext cx="8458200" cy="950976"/>
          </a:xfrm>
        </p:spPr>
        <p:txBody>
          <a:bodyPr/>
          <a:lstStyle/>
          <a:p>
            <a:r>
              <a:rPr lang="en-US" altLang="en-US" dirty="0"/>
              <a:t>Comm. Auto: 10-Year Average RNW OH </a:t>
            </a:r>
            <a:br>
              <a:rPr lang="en-US" altLang="en-US" dirty="0"/>
            </a:br>
            <a:r>
              <a:rPr lang="en-US" altLang="en-US" dirty="0"/>
              <a:t>and Nearby States, 2005–2014</a:t>
            </a:r>
          </a:p>
        </p:txBody>
      </p:sp>
      <p:sp>
        <p:nvSpPr>
          <p:cNvPr id="4" name="Text Placeholder 3"/>
          <p:cNvSpPr>
            <a:spLocks noGrp="1"/>
          </p:cNvSpPr>
          <p:nvPr>
            <p:ph type="body" sz="quarter" idx="16"/>
          </p:nvPr>
        </p:nvSpPr>
        <p:spPr/>
        <p:txBody>
          <a:bodyPr/>
          <a:lstStyle/>
          <a:p>
            <a:r>
              <a:rPr lang="fr-FR" dirty="0"/>
              <a:t>Sources: NAIC, Insurance Information Institute.</a:t>
            </a:r>
          </a:p>
        </p:txBody>
      </p:sp>
      <p:graphicFrame>
        <p:nvGraphicFramePr>
          <p:cNvPr id="25" name="Content Placeholder 6"/>
          <p:cNvGraphicFramePr>
            <a:graphicFrameLocks/>
          </p:cNvGraphicFramePr>
          <p:nvPr>
            <p:extLst/>
          </p:nvPr>
        </p:nvGraphicFramePr>
        <p:xfrm>
          <a:off x="352425" y="1546302"/>
          <a:ext cx="8467725" cy="4578273"/>
        </p:xfrm>
        <a:graphic>
          <a:graphicData uri="http://schemas.openxmlformats.org/drawingml/2006/chart">
            <c:chart xmlns:c="http://schemas.openxmlformats.org/drawingml/2006/chart" xmlns:r="http://schemas.openxmlformats.org/officeDocument/2006/relationships" r:id="rId3"/>
          </a:graphicData>
        </a:graphic>
      </p:graphicFrame>
      <p:grpSp>
        <p:nvGrpSpPr>
          <p:cNvPr id="26" name="Group 25"/>
          <p:cNvGrpSpPr/>
          <p:nvPr/>
        </p:nvGrpSpPr>
        <p:grpSpPr>
          <a:xfrm>
            <a:off x="3340249" y="2257630"/>
            <a:ext cx="2490934" cy="1938655"/>
            <a:chOff x="-1048082" y="2254998"/>
            <a:chExt cx="2490934" cy="1938655"/>
          </a:xfrm>
        </p:grpSpPr>
        <p:sp>
          <p:nvSpPr>
            <p:cNvPr id="27" name="AutoShape 5"/>
            <p:cNvSpPr>
              <a:spLocks noChangeArrowheads="1"/>
            </p:cNvSpPr>
            <p:nvPr/>
          </p:nvSpPr>
          <p:spPr bwMode="gray">
            <a:xfrm>
              <a:off x="-1048082" y="3225785"/>
              <a:ext cx="2490934" cy="967868"/>
            </a:xfrm>
            <a:prstGeom prst="rect">
              <a:avLst/>
            </a:prstGeom>
            <a:solidFill>
              <a:schemeClr val="accent2"/>
            </a:solidFill>
            <a:ln w="28575" algn="ctr">
              <a:noFill/>
              <a:miter lim="800000"/>
              <a:headEnd/>
              <a:tailEnd/>
            </a:ln>
          </p:spPr>
          <p:txBody>
            <a:bodyPr tIns="0" bIns="0" anchor="ctr"/>
            <a:lstStyle/>
            <a:p>
              <a:pPr algn="ctr" eaLnBrk="0" fontAlgn="base" hangingPunct="0">
                <a:lnSpc>
                  <a:spcPct val="90000"/>
                </a:lnSpc>
                <a:spcAft>
                  <a:spcPct val="0"/>
                </a:spcAft>
                <a:buClr>
                  <a:srgbClr val="FFFFFF"/>
                </a:buClr>
                <a:buFont typeface="Wingdings" pitchFamily="2" charset="2"/>
                <a:buNone/>
              </a:pPr>
              <a:r>
                <a:rPr lang="en-US" sz="1400" b="1" dirty="0">
                  <a:solidFill>
                    <a:schemeClr val="bg1"/>
                  </a:solidFill>
                  <a:cs typeface="Arial" charset="0"/>
                </a:rPr>
                <a:t>Ohio Comm. Auto Profitability is Above the U.S. and Regional Average (8.8%)</a:t>
              </a:r>
            </a:p>
          </p:txBody>
        </p:sp>
        <p:cxnSp>
          <p:nvCxnSpPr>
            <p:cNvPr id="28" name="Straight Arrow Connector 27"/>
            <p:cNvCxnSpPr/>
            <p:nvPr/>
          </p:nvCxnSpPr>
          <p:spPr bwMode="gray">
            <a:xfrm flipV="1">
              <a:off x="359746" y="2254998"/>
              <a:ext cx="0" cy="970787"/>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229566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60673" y="102946"/>
            <a:ext cx="8458200" cy="950976"/>
          </a:xfrm>
        </p:spPr>
        <p:txBody>
          <a:bodyPr/>
          <a:lstStyle/>
          <a:p>
            <a:r>
              <a:rPr lang="en-US" altLang="en-US" dirty="0"/>
              <a:t>Comm. M-P: 10-Year Average RNW OH </a:t>
            </a:r>
            <a:br>
              <a:rPr lang="en-US" altLang="en-US" dirty="0"/>
            </a:br>
            <a:r>
              <a:rPr lang="en-US" altLang="en-US" dirty="0"/>
              <a:t>and Nearby States, 2005–2014</a:t>
            </a:r>
          </a:p>
        </p:txBody>
      </p:sp>
      <p:sp>
        <p:nvSpPr>
          <p:cNvPr id="4" name="Text Placeholder 3"/>
          <p:cNvSpPr>
            <a:spLocks noGrp="1"/>
          </p:cNvSpPr>
          <p:nvPr>
            <p:ph type="body" sz="quarter" idx="16"/>
          </p:nvPr>
        </p:nvSpPr>
        <p:spPr/>
        <p:txBody>
          <a:bodyPr/>
          <a:lstStyle/>
          <a:p>
            <a:r>
              <a:rPr lang="fr-FR" dirty="0"/>
              <a:t>Sources: NAIC, Insurance Information Institute.</a:t>
            </a:r>
          </a:p>
        </p:txBody>
      </p:sp>
      <p:graphicFrame>
        <p:nvGraphicFramePr>
          <p:cNvPr id="14" name="Content Placeholder 6"/>
          <p:cNvGraphicFramePr>
            <a:graphicFrameLocks/>
          </p:cNvGraphicFramePr>
          <p:nvPr>
            <p:extLst/>
          </p:nvPr>
        </p:nvGraphicFramePr>
        <p:xfrm>
          <a:off x="352425" y="1546302"/>
          <a:ext cx="8467725" cy="4578273"/>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6336089" y="2308636"/>
            <a:ext cx="2490934" cy="1938655"/>
            <a:chOff x="1169582" y="2306004"/>
            <a:chExt cx="2490934" cy="1938655"/>
          </a:xfrm>
        </p:grpSpPr>
        <p:sp>
          <p:nvSpPr>
            <p:cNvPr id="11" name="AutoShape 5"/>
            <p:cNvSpPr>
              <a:spLocks noChangeArrowheads="1"/>
            </p:cNvSpPr>
            <p:nvPr/>
          </p:nvSpPr>
          <p:spPr bwMode="gray">
            <a:xfrm>
              <a:off x="1169582" y="3276791"/>
              <a:ext cx="2490934" cy="967868"/>
            </a:xfrm>
            <a:prstGeom prst="rect">
              <a:avLst/>
            </a:prstGeom>
            <a:solidFill>
              <a:schemeClr val="accent2"/>
            </a:solidFill>
            <a:ln w="28575" algn="ctr">
              <a:noFill/>
              <a:miter lim="800000"/>
              <a:headEnd/>
              <a:tailEnd/>
            </a:ln>
          </p:spPr>
          <p:txBody>
            <a:bodyPr tIns="0" bIns="0" anchor="ctr"/>
            <a:lstStyle/>
            <a:p>
              <a:pPr algn="ctr" eaLnBrk="0" fontAlgn="base" hangingPunct="0">
                <a:lnSpc>
                  <a:spcPct val="90000"/>
                </a:lnSpc>
                <a:spcAft>
                  <a:spcPct val="0"/>
                </a:spcAft>
                <a:buClr>
                  <a:srgbClr val="FFFFFF"/>
                </a:buClr>
                <a:buFont typeface="Wingdings" pitchFamily="2" charset="2"/>
                <a:buNone/>
              </a:pPr>
              <a:r>
                <a:rPr lang="en-US" sz="1400" b="1" dirty="0">
                  <a:solidFill>
                    <a:schemeClr val="bg1"/>
                  </a:solidFill>
                  <a:cs typeface="Arial" charset="0"/>
                </a:rPr>
                <a:t>Ohio Comm. M-P Profitability is Above the U.S. and Regional Average (8.0%)</a:t>
              </a:r>
            </a:p>
          </p:txBody>
        </p:sp>
        <p:cxnSp>
          <p:nvCxnSpPr>
            <p:cNvPr id="12" name="Straight Arrow Connector 11"/>
            <p:cNvCxnSpPr/>
            <p:nvPr/>
          </p:nvCxnSpPr>
          <p:spPr bwMode="gray">
            <a:xfrm flipV="1">
              <a:off x="2415049" y="2306004"/>
              <a:ext cx="0" cy="970787"/>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833426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42"/>
            <a:ext cx="6921230" cy="860425"/>
          </a:xfrm>
        </p:spPr>
        <p:txBody>
          <a:bodyPr/>
          <a:lstStyle/>
          <a:p>
            <a:r>
              <a:rPr lang="en-US" dirty="0">
                <a:latin typeface="Arial" panose="020B0604020202020204" pitchFamily="34" charset="0"/>
              </a:rPr>
              <a:t>P/C Industry Net Income After Taxes</a:t>
            </a:r>
            <a:br>
              <a:rPr lang="en-US" dirty="0">
                <a:latin typeface="Arial" panose="020B0604020202020204" pitchFamily="34" charset="0"/>
              </a:rPr>
            </a:br>
            <a:r>
              <a:rPr lang="en-US" dirty="0">
                <a:latin typeface="Arial" panose="020B0604020202020204" pitchFamily="34" charset="0"/>
              </a:rPr>
              <a:t>1991–2016:Q2</a:t>
            </a:r>
          </a:p>
        </p:txBody>
      </p:sp>
      <p:sp>
        <p:nvSpPr>
          <p:cNvPr id="14339" name="Text Box 5"/>
          <p:cNvSpPr txBox="1">
            <a:spLocks noChangeArrowheads="1"/>
          </p:cNvSpPr>
          <p:nvPr/>
        </p:nvSpPr>
        <p:spPr bwMode="auto">
          <a:xfrm>
            <a:off x="832357" y="1001802"/>
            <a:ext cx="2374900" cy="24936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2011 ROAS</a:t>
            </a:r>
            <a:r>
              <a:rPr lang="en-US" sz="1200" baseline="30000" dirty="0">
                <a:solidFill>
                  <a:srgbClr val="000000"/>
                </a:solidFill>
              </a:rPr>
              <a:t>1</a:t>
            </a:r>
            <a:r>
              <a:rPr lang="en-US" sz="12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2012 ROAS</a:t>
            </a:r>
            <a:r>
              <a:rPr lang="en-US" sz="1200" baseline="30000" dirty="0">
                <a:solidFill>
                  <a:srgbClr val="000000"/>
                </a:solidFill>
              </a:rPr>
              <a:t>1</a:t>
            </a:r>
            <a:r>
              <a:rPr lang="en-US" sz="12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2013 ROAS</a:t>
            </a:r>
            <a:r>
              <a:rPr lang="en-US" sz="1200" baseline="30000" dirty="0">
                <a:solidFill>
                  <a:srgbClr val="000000"/>
                </a:solidFill>
              </a:rPr>
              <a:t>1</a:t>
            </a:r>
            <a:r>
              <a:rPr lang="en-US" sz="1200" dirty="0">
                <a:solidFill>
                  <a:srgbClr val="000000"/>
                </a:solidFill>
              </a:rPr>
              <a:t> = 10.2%</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2014 ROAS</a:t>
            </a:r>
            <a:r>
              <a:rPr lang="en-US" sz="1200" baseline="30000" dirty="0">
                <a:solidFill>
                  <a:srgbClr val="000000"/>
                </a:solidFill>
              </a:rPr>
              <a:t>1</a:t>
            </a:r>
            <a:r>
              <a:rPr lang="en-US" sz="1200" dirty="0">
                <a:solidFill>
                  <a:srgbClr val="000000"/>
                </a:solidFill>
              </a:rPr>
              <a:t> = 8.4%</a:t>
            </a:r>
          </a:p>
          <a:p>
            <a:pPr>
              <a:lnSpc>
                <a:spcPct val="90000"/>
              </a:lnSpc>
              <a:spcBef>
                <a:spcPct val="20000"/>
              </a:spcBef>
              <a:buClr>
                <a:srgbClr val="FF6801"/>
              </a:buClr>
              <a:buFont typeface="Wingdings" panose="05000000000000000000" pitchFamily="2" charset="2"/>
              <a:buChar char="n"/>
            </a:pPr>
            <a:r>
              <a:rPr lang="en-US" sz="1200" dirty="0">
                <a:solidFill>
                  <a:srgbClr val="000000"/>
                </a:solidFill>
              </a:rPr>
              <a:t>2015 ROAS = 8.4%</a:t>
            </a:r>
          </a:p>
          <a:p>
            <a:pPr>
              <a:lnSpc>
                <a:spcPct val="90000"/>
              </a:lnSpc>
              <a:spcBef>
                <a:spcPct val="20000"/>
              </a:spcBef>
              <a:buClr>
                <a:srgbClr val="FF6801"/>
              </a:buClr>
              <a:buFont typeface="Wingdings" panose="05000000000000000000" pitchFamily="2" charset="2"/>
              <a:buChar char="n"/>
            </a:pPr>
            <a:r>
              <a:rPr lang="en-US" sz="1200" dirty="0">
                <a:solidFill>
                  <a:srgbClr val="000000"/>
                </a:solidFill>
              </a:rPr>
              <a:t>2016:H1 ROAS = 6.4%*</a:t>
            </a:r>
          </a:p>
        </p:txBody>
      </p:sp>
      <p:sp>
        <p:nvSpPr>
          <p:cNvPr id="14340" name="Rectangle 5"/>
          <p:cNvSpPr>
            <a:spLocks noChangeArrowheads="1"/>
          </p:cNvSpPr>
          <p:nvPr/>
        </p:nvSpPr>
        <p:spPr bwMode="auto">
          <a:xfrm>
            <a:off x="-268014" y="6267071"/>
            <a:ext cx="9412014"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050" dirty="0">
                <a:solidFill>
                  <a:srgbClr val="000000"/>
                </a:solidFill>
              </a:rPr>
              <a:t>ROE figures are GAAP; </a:t>
            </a:r>
            <a:r>
              <a:rPr lang="en-US" sz="1050" baseline="30000" dirty="0">
                <a:solidFill>
                  <a:srgbClr val="000000"/>
                </a:solidFill>
              </a:rPr>
              <a:t>1</a:t>
            </a:r>
            <a:r>
              <a:rPr lang="en-US" sz="1050" dirty="0">
                <a:solidFill>
                  <a:srgbClr val="000000"/>
                </a:solidFill>
              </a:rPr>
              <a:t>Return on avg. surplus.  Excluding Mortgage &amp; Financial Guaranty insurers yields a 8.2% ROAS in 2014, 9.8% ROAS in 2013, 6.2% ROAS in 2012, 4.7% ROAS for 2011, 7.6% for 2010 and 7.4% for 2009; 2015E is annualized figure based actual figure through Q3 of $44.0</a:t>
            </a:r>
          </a:p>
          <a:p>
            <a:pPr fontAlgn="base">
              <a:lnSpc>
                <a:spcPct val="85000"/>
              </a:lnSpc>
              <a:spcBef>
                <a:spcPct val="25000"/>
              </a:spcBef>
              <a:spcAft>
                <a:spcPct val="0"/>
              </a:spcAft>
              <a:buClr>
                <a:srgbClr val="FF6801"/>
              </a:buClr>
            </a:pPr>
            <a:r>
              <a:rPr lang="en-US" sz="1050" dirty="0">
                <a:solidFill>
                  <a:srgbClr val="000000"/>
                </a:solidFill>
              </a:rPr>
              <a:t>Sources: A.M. Best, ISO; Insurance Information Institute</a:t>
            </a:r>
          </a:p>
        </p:txBody>
      </p:sp>
      <p:graphicFrame>
        <p:nvGraphicFramePr>
          <p:cNvPr id="14341" name="Object 3"/>
          <p:cNvGraphicFramePr>
            <a:graphicFrameLocks/>
          </p:cNvGraphicFramePr>
          <p:nvPr>
            <p:extLst/>
          </p:nvPr>
        </p:nvGraphicFramePr>
        <p:xfrm>
          <a:off x="96398" y="1395277"/>
          <a:ext cx="8748712" cy="5064125"/>
        </p:xfrm>
        <a:graphic>
          <a:graphicData uri="http://schemas.openxmlformats.org/presentationml/2006/ole">
            <mc:AlternateContent xmlns:mc="http://schemas.openxmlformats.org/markup-compatibility/2006">
              <mc:Choice xmlns:v="urn:schemas-microsoft-com:vml" Requires="v">
                <p:oleObj spid="_x0000_s28624930" name="Chart" r:id="rId5" imgW="8715408" imgH="5067439" progId="MSGraph.Chart.8">
                  <p:embed followColorScheme="full"/>
                </p:oleObj>
              </mc:Choice>
              <mc:Fallback>
                <p:oleObj name="Chart" r:id="rId5" imgW="8715408" imgH="5067439" progId="MSGraph.Chart.8">
                  <p:embed followColorScheme="full"/>
                  <p:pic>
                    <p:nvPicPr>
                      <p:cNvPr id="14341" name="Object 3"/>
                      <p:cNvPicPr>
                        <a:picLocks noChangeArrowheads="1"/>
                      </p:cNvPicPr>
                      <p:nvPr/>
                    </p:nvPicPr>
                    <p:blipFill>
                      <a:blip r:embed="rId6"/>
                      <a:srcRect/>
                      <a:stretch>
                        <a:fillRect/>
                      </a:stretch>
                    </p:blipFill>
                    <p:spPr bwMode="auto">
                      <a:xfrm>
                        <a:off x="96398" y="1395277"/>
                        <a:ext cx="8748712"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5998246" y="1395277"/>
            <a:ext cx="1591274" cy="1414671"/>
          </a:xfrm>
          <a:prstGeom prst="wedgeRectCallout">
            <a:avLst>
              <a:gd name="adj1" fmla="val 106943"/>
              <a:gd name="adj2" fmla="val 150485"/>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in Q2:2016 on an annualized basis was on track to fall short of full-year 2015</a:t>
            </a:r>
          </a:p>
        </p:txBody>
      </p:sp>
      <p:sp>
        <p:nvSpPr>
          <p:cNvPr id="2" name="TextBox 1"/>
          <p:cNvSpPr txBox="1"/>
          <p:nvPr/>
        </p:nvSpPr>
        <p:spPr>
          <a:xfrm>
            <a:off x="73928" y="1118278"/>
            <a:ext cx="940239" cy="276999"/>
          </a:xfrm>
          <a:prstGeom prst="rect">
            <a:avLst/>
          </a:prstGeom>
          <a:noFill/>
        </p:spPr>
        <p:txBody>
          <a:bodyPr wrap="square" rtlCol="0">
            <a:spAutoFit/>
          </a:bodyPr>
          <a:lstStyle/>
          <a:p>
            <a:pPr fontAlgn="base">
              <a:spcBef>
                <a:spcPct val="0"/>
              </a:spcBef>
              <a:spcAft>
                <a:spcPct val="0"/>
              </a:spcAft>
            </a:pPr>
            <a:r>
              <a:rPr lang="en-US" sz="1200" dirty="0">
                <a:solidFill>
                  <a:srgbClr val="000000"/>
                </a:solidFill>
              </a:rPr>
              <a:t>$ Millions</a:t>
            </a:r>
          </a:p>
        </p:txBody>
      </p:sp>
    </p:spTree>
    <p:custDataLst>
      <p:tags r:id="rId2"/>
    </p:custDataLst>
    <p:extLst>
      <p:ext uri="{BB962C8B-B14F-4D97-AF65-F5344CB8AC3E}">
        <p14:creationId xmlns:p14="http://schemas.microsoft.com/office/powerpoint/2010/main" val="19987231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4345" y="34736"/>
            <a:ext cx="8458200" cy="950976"/>
          </a:xfrm>
        </p:spPr>
        <p:txBody>
          <a:bodyPr/>
          <a:lstStyle/>
          <a:p>
            <a:r>
              <a:rPr lang="en-US" altLang="en-US" dirty="0"/>
              <a:t>Homeowners: 10-Year Average RNW OH</a:t>
            </a:r>
            <a:br>
              <a:rPr lang="en-US" altLang="en-US" dirty="0"/>
            </a:br>
            <a:r>
              <a:rPr lang="en-US" altLang="en-US" dirty="0"/>
              <a:t>&amp; Nearby States, 2005–2014</a:t>
            </a:r>
          </a:p>
        </p:txBody>
      </p:sp>
      <p:sp>
        <p:nvSpPr>
          <p:cNvPr id="4" name="Text Placeholder 3"/>
          <p:cNvSpPr>
            <a:spLocks noGrp="1"/>
          </p:cNvSpPr>
          <p:nvPr>
            <p:ph type="body" sz="quarter" idx="16"/>
          </p:nvPr>
        </p:nvSpPr>
        <p:spPr/>
        <p:txBody>
          <a:bodyPr/>
          <a:lstStyle/>
          <a:p>
            <a:r>
              <a:rPr lang="fr-FR" dirty="0"/>
              <a:t>Sources: NAIC, Insurance Information Institute.</a:t>
            </a:r>
          </a:p>
        </p:txBody>
      </p:sp>
      <p:graphicFrame>
        <p:nvGraphicFramePr>
          <p:cNvPr id="9" name="Content Placeholder 6"/>
          <p:cNvGraphicFramePr>
            <a:graphicFrameLocks/>
          </p:cNvGraphicFramePr>
          <p:nvPr>
            <p:extLst/>
          </p:nvPr>
        </p:nvGraphicFramePr>
        <p:xfrm>
          <a:off x="352425" y="1546302"/>
          <a:ext cx="8467725" cy="4578273"/>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3338818" y="3835438"/>
            <a:ext cx="2971374" cy="967868"/>
            <a:chOff x="-1718498" y="3832806"/>
            <a:chExt cx="2971374" cy="967868"/>
          </a:xfrm>
        </p:grpSpPr>
        <p:sp>
          <p:nvSpPr>
            <p:cNvPr id="14" name="AutoShape 5"/>
            <p:cNvSpPr>
              <a:spLocks noChangeArrowheads="1"/>
            </p:cNvSpPr>
            <p:nvPr/>
          </p:nvSpPr>
          <p:spPr bwMode="gray">
            <a:xfrm>
              <a:off x="-1238058" y="3832806"/>
              <a:ext cx="2490934" cy="967868"/>
            </a:xfrm>
            <a:prstGeom prst="rect">
              <a:avLst/>
            </a:prstGeom>
            <a:solidFill>
              <a:schemeClr val="accent2"/>
            </a:solidFill>
            <a:ln w="28575" algn="ctr">
              <a:noFill/>
              <a:miter lim="800000"/>
              <a:headEnd/>
              <a:tailEnd/>
            </a:ln>
          </p:spPr>
          <p:txBody>
            <a:bodyPr tIns="0" bIns="0" anchor="ctr"/>
            <a:lstStyle/>
            <a:p>
              <a:pPr algn="ctr" eaLnBrk="0" fontAlgn="base" hangingPunct="0">
                <a:lnSpc>
                  <a:spcPct val="90000"/>
                </a:lnSpc>
                <a:spcAft>
                  <a:spcPct val="0"/>
                </a:spcAft>
                <a:buClr>
                  <a:srgbClr val="FFFFFF"/>
                </a:buClr>
                <a:buFont typeface="Wingdings" pitchFamily="2" charset="2"/>
                <a:buNone/>
              </a:pPr>
              <a:r>
                <a:rPr lang="en-US" sz="1400" b="1" dirty="0">
                  <a:solidFill>
                    <a:schemeClr val="bg1"/>
                  </a:solidFill>
                  <a:cs typeface="Arial" charset="0"/>
                </a:rPr>
                <a:t>Ohio Homeowners Profitability is Below the U.S. and Regional Average (1.6%)</a:t>
              </a:r>
            </a:p>
          </p:txBody>
        </p:sp>
        <p:cxnSp>
          <p:nvCxnSpPr>
            <p:cNvPr id="15" name="Straight Arrow Connector 14"/>
            <p:cNvCxnSpPr/>
            <p:nvPr/>
          </p:nvCxnSpPr>
          <p:spPr bwMode="gray">
            <a:xfrm flipH="1" flipV="1">
              <a:off x="-1718498" y="4133140"/>
              <a:ext cx="614664" cy="6550"/>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027226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191"/>
          <p:cNvSpPr>
            <a:spLocks noGrp="1" noChangeArrowheads="1"/>
          </p:cNvSpPr>
          <p:nvPr>
            <p:ph type="title"/>
          </p:nvPr>
        </p:nvSpPr>
        <p:spPr>
          <a:xfrm>
            <a:off x="0" y="0"/>
            <a:ext cx="8458200" cy="950976"/>
          </a:xfrm>
        </p:spPr>
        <p:txBody>
          <a:bodyPr/>
          <a:lstStyle/>
          <a:p>
            <a:r>
              <a:rPr lang="en-US" altLang="en-US" dirty="0"/>
              <a:t>Top Ten Most Expensive and Least Expensive States for Homeowners Insurance, 2013</a:t>
            </a:r>
            <a:r>
              <a:rPr lang="en-US" altLang="en-US" baseline="30000" dirty="0"/>
              <a:t>1</a:t>
            </a:r>
          </a:p>
        </p:txBody>
      </p:sp>
      <p:sp>
        <p:nvSpPr>
          <p:cNvPr id="6" name="Text Placeholder 5"/>
          <p:cNvSpPr>
            <a:spLocks noGrp="1"/>
          </p:cNvSpPr>
          <p:nvPr>
            <p:ph type="body" sz="quarter" idx="16"/>
          </p:nvPr>
        </p:nvSpPr>
        <p:spPr/>
        <p:txBody>
          <a:bodyPr/>
          <a:lstStyle/>
          <a:p>
            <a:pPr marL="114300" indent="-114300"/>
            <a:r>
              <a:rPr lang="en-US" sz="900" baseline="30000" dirty="0"/>
              <a:t>1</a:t>
            </a:r>
            <a:r>
              <a:rPr lang="en-US" sz="900" dirty="0"/>
              <a:t>	Includes policies written by Citizens Property Insurance Corp. (Florida) and Citizens Property Insurance Corp. (Louisiana), Alabama Insurance Underwriting Association, Mississippi Windstorm Underwriting Association, North Carolina Joint Underwriting Association and South Carolina Wind and Hail Underwriting Association. Other southeastern states have wind pools in operation and their data may not be included in this chart.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marL="114300" indent="-114300"/>
            <a:r>
              <a:rPr lang="en-US" sz="900" baseline="30000" dirty="0"/>
              <a:t>2</a:t>
            </a:r>
            <a:r>
              <a:rPr lang="en-US" sz="900" dirty="0"/>
              <a:t>	The Texas Department of Insurance developed home insurance policy forms that are similar but not identical to the standard forms. In addition, due to the Texas Windstorm Association (which writes wind-only policies) classifying HO-1, 2 and 5 premiums as HO-3, the average premium for homeowners insurance is artificially high.</a:t>
            </a:r>
          </a:p>
          <a:p>
            <a:r>
              <a:rPr lang="en-US" sz="900" dirty="0"/>
              <a:t>Note: Average premium=Premiums/exposure per house years. A house year is equal to 365 days of insured coverage for a single dwelling. The NAIC does not rank state average expenditures and does not endorse any conclusions drawn from this data.</a:t>
            </a:r>
          </a:p>
          <a:p>
            <a:r>
              <a:rPr lang="en-US" sz="900" dirty="0"/>
              <a:t>Source: ©2016 National Association of Insurance Commissioners (NAIC). Reprinted with permission. Further reprint or distribution strictly prohibited without written permission of NAIC.</a:t>
            </a:r>
          </a:p>
        </p:txBody>
      </p:sp>
      <p:graphicFrame>
        <p:nvGraphicFramePr>
          <p:cNvPr id="16" name="Content Placeholder 10"/>
          <p:cNvGraphicFramePr>
            <a:graphicFrameLocks/>
          </p:cNvGraphicFramePr>
          <p:nvPr>
            <p:extLst/>
          </p:nvPr>
        </p:nvGraphicFramePr>
        <p:xfrm>
          <a:off x="494570" y="1414463"/>
          <a:ext cx="8154860" cy="2889872"/>
        </p:xfrm>
        <a:graphic>
          <a:graphicData uri="http://schemas.openxmlformats.org/drawingml/2006/table">
            <a:tbl>
              <a:tblPr firstRow="1">
                <a:tableStyleId>{5C22544A-7EE6-4342-B048-85BDC9FD1C3A}</a:tableStyleId>
              </a:tblPr>
              <a:tblGrid>
                <a:gridCol w="836612">
                  <a:extLst>
                    <a:ext uri="{9D8B030D-6E8A-4147-A177-3AD203B41FA5}">
                      <a16:colId xmlns:a16="http://schemas.microsoft.com/office/drawing/2014/main" val="20000"/>
                    </a:ext>
                  </a:extLst>
                </a:gridCol>
                <a:gridCol w="1828800">
                  <a:extLst>
                    <a:ext uri="{9D8B030D-6E8A-4147-A177-3AD203B41FA5}">
                      <a16:colId xmlns:a16="http://schemas.microsoft.com/office/drawing/2014/main" val="20004"/>
                    </a:ext>
                  </a:extLst>
                </a:gridCol>
                <a:gridCol w="1222904">
                  <a:extLst>
                    <a:ext uri="{9D8B030D-6E8A-4147-A177-3AD203B41FA5}">
                      <a16:colId xmlns:a16="http://schemas.microsoft.com/office/drawing/2014/main" val="20005"/>
                    </a:ext>
                  </a:extLst>
                </a:gridCol>
                <a:gridCol w="841248">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596496">
                  <a:extLst>
                    <a:ext uri="{9D8B030D-6E8A-4147-A177-3AD203B41FA5}">
                      <a16:colId xmlns:a16="http://schemas.microsoft.com/office/drawing/2014/main" val="20003"/>
                    </a:ext>
                  </a:extLst>
                </a:gridCol>
              </a:tblGrid>
              <a:tr h="528776">
                <a:tc>
                  <a:txBody>
                    <a:bodyPr/>
                    <a:lstStyle/>
                    <a:p>
                      <a:pPr algn="ctr">
                        <a:lnSpc>
                          <a:spcPct val="90000"/>
                        </a:lnSpc>
                      </a:pPr>
                      <a:r>
                        <a:rPr lang="en-US" sz="1400" dirty="0">
                          <a:solidFill>
                            <a:schemeClr val="bg1"/>
                          </a:solidFill>
                          <a:latin typeface="+mj-lt"/>
                        </a:rPr>
                        <a:t>Rank</a:t>
                      </a:r>
                    </a:p>
                  </a:txBody>
                  <a:tcPr anchor="b">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sz="1400" dirty="0">
                          <a:solidFill>
                            <a:schemeClr val="bg1"/>
                          </a:solidFill>
                          <a:latin typeface="+mj-lt"/>
                        </a:rPr>
                        <a:t>Most </a:t>
                      </a:r>
                      <a:br>
                        <a:rPr lang="en-US" sz="1400" dirty="0">
                          <a:solidFill>
                            <a:schemeClr val="bg1"/>
                          </a:solidFill>
                          <a:latin typeface="+mj-lt"/>
                        </a:rPr>
                      </a:br>
                      <a:r>
                        <a:rPr lang="en-US" sz="1400" dirty="0">
                          <a:solidFill>
                            <a:schemeClr val="bg1"/>
                          </a:solidFill>
                          <a:latin typeface="+mj-lt"/>
                        </a:rPr>
                        <a:t>Expensive States</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sz="1400" dirty="0">
                          <a:solidFill>
                            <a:schemeClr val="bg1"/>
                          </a:solidFill>
                          <a:latin typeface="+mj-lt"/>
                        </a:rPr>
                        <a:t>HO Average</a:t>
                      </a:r>
                      <a:br>
                        <a:rPr lang="en-US" sz="1400" dirty="0">
                          <a:solidFill>
                            <a:schemeClr val="bg1"/>
                          </a:solidFill>
                          <a:latin typeface="+mj-lt"/>
                        </a:rPr>
                      </a:br>
                      <a:r>
                        <a:rPr lang="en-US" sz="1400" dirty="0">
                          <a:solidFill>
                            <a:schemeClr val="bg1"/>
                          </a:solidFill>
                          <a:latin typeface="+mj-lt"/>
                        </a:rPr>
                        <a:t>Premium</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sz="1400" dirty="0">
                          <a:solidFill>
                            <a:schemeClr val="bg1"/>
                          </a:solidFill>
                          <a:latin typeface="+mj-lt"/>
                        </a:rPr>
                        <a:t>Rank</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sz="1400" dirty="0">
                          <a:solidFill>
                            <a:schemeClr val="bg1"/>
                          </a:solidFill>
                          <a:latin typeface="+mj-lt"/>
                        </a:rPr>
                        <a:t>Least </a:t>
                      </a:r>
                      <a:br>
                        <a:rPr lang="en-US" sz="1400" dirty="0">
                          <a:solidFill>
                            <a:schemeClr val="bg1"/>
                          </a:solidFill>
                          <a:latin typeface="+mj-lt"/>
                        </a:rPr>
                      </a:br>
                      <a:r>
                        <a:rPr lang="en-US" sz="1400" dirty="0">
                          <a:solidFill>
                            <a:schemeClr val="bg1"/>
                          </a:solidFill>
                          <a:latin typeface="+mj-lt"/>
                        </a:rPr>
                        <a:t>Expensive States</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sz="1400" dirty="0">
                          <a:solidFill>
                            <a:schemeClr val="bg1"/>
                          </a:solidFill>
                          <a:latin typeface="+mj-lt"/>
                        </a:rPr>
                        <a:t>HO Average</a:t>
                      </a:r>
                      <a:br>
                        <a:rPr lang="en-US" sz="1400" dirty="0">
                          <a:solidFill>
                            <a:schemeClr val="bg1"/>
                          </a:solidFill>
                          <a:latin typeface="+mj-lt"/>
                        </a:rPr>
                      </a:br>
                      <a:r>
                        <a:rPr lang="en-US" sz="1400" dirty="0">
                          <a:solidFill>
                            <a:schemeClr val="bg1"/>
                          </a:solidFill>
                          <a:latin typeface="+mj-lt"/>
                        </a:rPr>
                        <a:t>Premium</a:t>
                      </a:r>
                    </a:p>
                  </a:txBody>
                  <a:tcPr anchor="b">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222236">
                <a:tc>
                  <a:txBody>
                    <a:bodyPr/>
                    <a:lstStyle/>
                    <a:p>
                      <a:pPr marL="0" algn="ctr" rtl="0" eaLnBrk="1" fontAlgn="b" latinLnBrk="0" hangingPunct="1">
                        <a:spcBef>
                          <a:spcPts val="0"/>
                        </a:spcBef>
                        <a:spcAft>
                          <a:spcPts val="0"/>
                        </a:spcAft>
                      </a:pPr>
                      <a:r>
                        <a:rPr lang="en-US" sz="1200" b="1" i="0" u="none" strike="noStrike" kern="1200" dirty="0">
                          <a:solidFill>
                            <a:srgbClr val="000000"/>
                          </a:solidFill>
                          <a:effectLst/>
                          <a:latin typeface="Arial"/>
                        </a:rPr>
                        <a:t>1</a:t>
                      </a:r>
                      <a:endParaRPr lang="en-US" sz="1800" b="1"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a:rPr>
                        <a:t>Florida</a:t>
                      </a:r>
                      <a:endParaRPr lang="en-US" sz="1800" b="0" i="0" u="none" strike="noStrike" dirty="0">
                        <a:effectLst/>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Arial"/>
                        </a:rPr>
                        <a:t>$2,115</a:t>
                      </a:r>
                      <a:endParaRPr lang="en-US" sz="1800" b="0" i="0" u="none" strike="noStrike" dirty="0">
                        <a:effectLst/>
                        <a:latin typeface="Arial"/>
                      </a:endParaRPr>
                    </a:p>
                  </a:txBody>
                  <a:tcPr marL="6350" marR="36576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rtl="0" eaLnBrk="1" fontAlgn="b" latinLnBrk="0" hangingPunct="1">
                        <a:spcBef>
                          <a:spcPts val="0"/>
                        </a:spcBef>
                        <a:spcAft>
                          <a:spcPts val="0"/>
                        </a:spcAft>
                      </a:pPr>
                      <a:r>
                        <a:rPr lang="en-US" sz="1200" b="1" i="0" u="none" strike="noStrike" kern="1200" dirty="0">
                          <a:solidFill>
                            <a:srgbClr val="000000"/>
                          </a:solidFill>
                          <a:effectLst/>
                          <a:latin typeface="Arial"/>
                        </a:rPr>
                        <a:t>1</a:t>
                      </a:r>
                      <a:endParaRPr lang="en-US" sz="1800" b="1"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a:rPr>
                        <a:t>Idaho</a:t>
                      </a:r>
                      <a:endParaRPr lang="en-US" sz="1800" b="0" i="0" u="none" strike="noStrike" dirty="0">
                        <a:effectLst/>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Arial"/>
                        </a:rPr>
                        <a:t>$561</a:t>
                      </a:r>
                      <a:endParaRPr lang="en-US" sz="1800" b="0" i="0" u="none" strike="noStrike" dirty="0">
                        <a:effectLst/>
                        <a:latin typeface="Arial"/>
                      </a:endParaRPr>
                    </a:p>
                  </a:txBody>
                  <a:tcPr marL="6350" marR="64008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222236">
                <a:tc>
                  <a:txBody>
                    <a:bodyPr/>
                    <a:lstStyle/>
                    <a:p>
                      <a:pPr marL="0" algn="ctr" rtl="0" eaLnBrk="1" fontAlgn="b" latinLnBrk="0" hangingPunct="1">
                        <a:spcBef>
                          <a:spcPts val="0"/>
                        </a:spcBef>
                        <a:spcAft>
                          <a:spcPts val="0"/>
                        </a:spcAft>
                      </a:pPr>
                      <a:r>
                        <a:rPr lang="en-US" sz="1200" b="1" i="0" u="none" strike="noStrike" kern="1200" dirty="0">
                          <a:solidFill>
                            <a:srgbClr val="000000"/>
                          </a:solidFill>
                          <a:effectLst/>
                          <a:latin typeface="Arial"/>
                        </a:rPr>
                        <a:t>2</a:t>
                      </a:r>
                      <a:endParaRPr lang="en-US" sz="1800" b="1"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a:rPr>
                        <a:t>Texas</a:t>
                      </a:r>
                      <a:r>
                        <a:rPr lang="en-US" sz="1200" b="0" i="0" u="none" strike="noStrike" kern="1200" baseline="30000" dirty="0">
                          <a:solidFill>
                            <a:srgbClr val="000000"/>
                          </a:solidFill>
                          <a:effectLst/>
                          <a:latin typeface="Arial"/>
                        </a:rPr>
                        <a:t>2</a:t>
                      </a:r>
                      <a:endParaRPr lang="en-US" sz="1800" b="0" i="0" u="none" strike="noStrike" baseline="30000" dirty="0">
                        <a:effectLst/>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Arial"/>
                        </a:rPr>
                        <a:t>1,837</a:t>
                      </a:r>
                      <a:endParaRPr lang="en-US" sz="1800" b="0" i="0" u="none" strike="noStrike" dirty="0">
                        <a:effectLst/>
                        <a:latin typeface="Arial"/>
                      </a:endParaRPr>
                    </a:p>
                  </a:txBody>
                  <a:tcPr marL="6350" marR="36576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rtl="0" eaLnBrk="1" fontAlgn="b" latinLnBrk="0" hangingPunct="1">
                        <a:spcBef>
                          <a:spcPts val="0"/>
                        </a:spcBef>
                        <a:spcAft>
                          <a:spcPts val="0"/>
                        </a:spcAft>
                      </a:pPr>
                      <a:r>
                        <a:rPr lang="en-US" sz="1200" b="1" i="0" u="none" strike="noStrike" kern="1200" dirty="0">
                          <a:solidFill>
                            <a:srgbClr val="000000"/>
                          </a:solidFill>
                          <a:effectLst/>
                          <a:latin typeface="Arial"/>
                        </a:rPr>
                        <a:t>2</a:t>
                      </a:r>
                      <a:endParaRPr lang="en-US" sz="1800" b="1"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a:rPr>
                        <a:t>Oregon</a:t>
                      </a:r>
                      <a:endParaRPr lang="en-US" sz="1800" b="0" i="0" u="none" strike="noStrike" dirty="0">
                        <a:effectLst/>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Arial"/>
                        </a:rPr>
                        <a:t>568</a:t>
                      </a:r>
                      <a:endParaRPr lang="en-US" sz="1800" b="0" i="0" u="none" strike="noStrike" dirty="0">
                        <a:effectLst/>
                        <a:latin typeface="Arial"/>
                      </a:endParaRPr>
                    </a:p>
                  </a:txBody>
                  <a:tcPr marL="6350" marR="64008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222236">
                <a:tc>
                  <a:txBody>
                    <a:bodyPr/>
                    <a:lstStyle/>
                    <a:p>
                      <a:pPr marL="0" algn="ctr" rtl="0" eaLnBrk="1" fontAlgn="b" latinLnBrk="0" hangingPunct="1">
                        <a:spcBef>
                          <a:spcPts val="0"/>
                        </a:spcBef>
                        <a:spcAft>
                          <a:spcPts val="0"/>
                        </a:spcAft>
                      </a:pPr>
                      <a:r>
                        <a:rPr lang="en-US" sz="1200" b="1" i="0" u="none" strike="noStrike" kern="1200" dirty="0">
                          <a:solidFill>
                            <a:srgbClr val="000000"/>
                          </a:solidFill>
                          <a:effectLst/>
                          <a:latin typeface="Arial"/>
                        </a:rPr>
                        <a:t>3</a:t>
                      </a:r>
                      <a:endParaRPr lang="en-US" sz="1800" b="1"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a:rPr>
                        <a:t>Louisiana</a:t>
                      </a:r>
                      <a:endParaRPr lang="en-US" sz="1800" b="0" i="0" u="none" strike="noStrike" dirty="0">
                        <a:effectLst/>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Arial"/>
                        </a:rPr>
                        <a:t>1,822</a:t>
                      </a:r>
                      <a:endParaRPr lang="en-US" sz="1800" b="0" i="0" u="none" strike="noStrike" dirty="0">
                        <a:effectLst/>
                        <a:latin typeface="Arial"/>
                      </a:endParaRPr>
                    </a:p>
                  </a:txBody>
                  <a:tcPr marL="6350" marR="36576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rtl="0" eaLnBrk="1" fontAlgn="b" latinLnBrk="0" hangingPunct="1">
                        <a:spcBef>
                          <a:spcPts val="0"/>
                        </a:spcBef>
                        <a:spcAft>
                          <a:spcPts val="0"/>
                        </a:spcAft>
                      </a:pPr>
                      <a:r>
                        <a:rPr lang="en-US" sz="1200" b="1" i="0" u="none" strike="noStrike" kern="1200" dirty="0">
                          <a:solidFill>
                            <a:srgbClr val="000000"/>
                          </a:solidFill>
                          <a:effectLst/>
                          <a:latin typeface="Arial"/>
                        </a:rPr>
                        <a:t>3</a:t>
                      </a:r>
                      <a:endParaRPr lang="en-US" sz="1800" b="1"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a:rPr>
                        <a:t>Utah</a:t>
                      </a:r>
                      <a:endParaRPr lang="en-US" sz="1800" b="0" i="0" u="none" strike="noStrike" dirty="0">
                        <a:effectLst/>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Arial"/>
                        </a:rPr>
                        <a:t>609</a:t>
                      </a:r>
                      <a:endParaRPr lang="en-US" sz="1800" b="0" i="0" u="none" strike="noStrike" dirty="0">
                        <a:effectLst/>
                        <a:latin typeface="Arial"/>
                      </a:endParaRPr>
                    </a:p>
                  </a:txBody>
                  <a:tcPr marL="6350" marR="64008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222236">
                <a:tc>
                  <a:txBody>
                    <a:bodyPr/>
                    <a:lstStyle/>
                    <a:p>
                      <a:pPr marL="0" algn="ctr" rtl="0" eaLnBrk="1" fontAlgn="b" latinLnBrk="0" hangingPunct="1">
                        <a:spcBef>
                          <a:spcPts val="0"/>
                        </a:spcBef>
                        <a:spcAft>
                          <a:spcPts val="0"/>
                        </a:spcAft>
                      </a:pPr>
                      <a:r>
                        <a:rPr lang="en-US" sz="1200" b="1" i="0" u="none" strike="noStrike" kern="1200" dirty="0">
                          <a:solidFill>
                            <a:srgbClr val="000000"/>
                          </a:solidFill>
                          <a:effectLst/>
                          <a:latin typeface="Arial"/>
                        </a:rPr>
                        <a:t>4</a:t>
                      </a:r>
                      <a:endParaRPr lang="en-US" sz="1800" b="1"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a:rPr>
                        <a:t>Oklahoma</a:t>
                      </a:r>
                      <a:endParaRPr lang="en-US" sz="1800" b="0" i="0" u="none" strike="noStrike" dirty="0">
                        <a:effectLst/>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Arial"/>
                        </a:rPr>
                        <a:t>1,654</a:t>
                      </a:r>
                      <a:endParaRPr lang="en-US" sz="1800" b="0" i="0" u="none" strike="noStrike" dirty="0">
                        <a:effectLst/>
                        <a:latin typeface="Arial"/>
                      </a:endParaRPr>
                    </a:p>
                  </a:txBody>
                  <a:tcPr marL="6350" marR="36576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rtl="0" eaLnBrk="1" fontAlgn="b" latinLnBrk="0" hangingPunct="1">
                        <a:spcBef>
                          <a:spcPts val="0"/>
                        </a:spcBef>
                        <a:spcAft>
                          <a:spcPts val="0"/>
                        </a:spcAft>
                      </a:pPr>
                      <a:r>
                        <a:rPr lang="en-US" sz="1200" b="1" i="0" u="none" strike="noStrike" kern="1200" dirty="0">
                          <a:solidFill>
                            <a:srgbClr val="000000"/>
                          </a:solidFill>
                          <a:effectLst/>
                          <a:latin typeface="Arial"/>
                        </a:rPr>
                        <a:t>4</a:t>
                      </a:r>
                      <a:endParaRPr lang="en-US" sz="1800" b="1"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a:rPr>
                        <a:t>Wisconsin</a:t>
                      </a:r>
                      <a:endParaRPr lang="en-US" sz="1800" b="0" i="0" u="none" strike="noStrike" dirty="0">
                        <a:effectLst/>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Arial"/>
                        </a:rPr>
                        <a:t>665</a:t>
                      </a:r>
                      <a:endParaRPr lang="en-US" sz="1800" b="0" i="0" u="none" strike="noStrike" dirty="0">
                        <a:effectLst/>
                        <a:latin typeface="Arial"/>
                      </a:endParaRPr>
                    </a:p>
                  </a:txBody>
                  <a:tcPr marL="6350" marR="64008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222236">
                <a:tc>
                  <a:txBody>
                    <a:bodyPr/>
                    <a:lstStyle/>
                    <a:p>
                      <a:pPr marL="0" algn="ctr" rtl="0" eaLnBrk="1" fontAlgn="b" latinLnBrk="0" hangingPunct="1">
                        <a:spcBef>
                          <a:spcPts val="0"/>
                        </a:spcBef>
                        <a:spcAft>
                          <a:spcPts val="0"/>
                        </a:spcAft>
                      </a:pPr>
                      <a:r>
                        <a:rPr lang="en-US" sz="1200" b="1" i="0" u="none" strike="noStrike" kern="1200" dirty="0">
                          <a:solidFill>
                            <a:srgbClr val="000000"/>
                          </a:solidFill>
                          <a:effectLst/>
                          <a:latin typeface="Arial"/>
                        </a:rPr>
                        <a:t>5</a:t>
                      </a:r>
                      <a:endParaRPr lang="en-US" sz="1800" b="1"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a:rPr>
                        <a:t>Mississippi</a:t>
                      </a:r>
                      <a:endParaRPr lang="en-US" sz="1800" b="0" i="0" u="none" strike="noStrike" dirty="0">
                        <a:effectLst/>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Arial"/>
                        </a:rPr>
                        <a:t>1,395</a:t>
                      </a:r>
                      <a:endParaRPr lang="en-US" sz="1800" b="0" i="0" u="none" strike="noStrike" dirty="0">
                        <a:effectLst/>
                        <a:latin typeface="Arial"/>
                      </a:endParaRPr>
                    </a:p>
                  </a:txBody>
                  <a:tcPr marL="6350" marR="36576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rtl="0" eaLnBrk="1" fontAlgn="b" latinLnBrk="0" hangingPunct="1">
                        <a:spcBef>
                          <a:spcPts val="0"/>
                        </a:spcBef>
                        <a:spcAft>
                          <a:spcPts val="0"/>
                        </a:spcAft>
                      </a:pPr>
                      <a:r>
                        <a:rPr lang="en-US" sz="1200" b="1" i="0" u="none" strike="noStrike" kern="1200" dirty="0">
                          <a:solidFill>
                            <a:srgbClr val="000000"/>
                          </a:solidFill>
                          <a:effectLst/>
                          <a:latin typeface="Arial"/>
                        </a:rPr>
                        <a:t>5</a:t>
                      </a:r>
                      <a:endParaRPr lang="en-US" sz="1800" b="1"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a:rPr>
                        <a:t>Washington</a:t>
                      </a:r>
                      <a:endParaRPr lang="en-US" sz="1800" b="0" i="0" u="none" strike="noStrike" dirty="0">
                        <a:effectLst/>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Arial"/>
                        </a:rPr>
                        <a:t>676</a:t>
                      </a:r>
                      <a:endParaRPr lang="en-US" sz="1800" b="0" i="0" u="none" strike="noStrike" dirty="0">
                        <a:effectLst/>
                        <a:latin typeface="Arial"/>
                      </a:endParaRPr>
                    </a:p>
                  </a:txBody>
                  <a:tcPr marL="6350" marR="64008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222236">
                <a:tc>
                  <a:txBody>
                    <a:bodyPr/>
                    <a:lstStyle/>
                    <a:p>
                      <a:pPr marL="0" algn="ctr" rtl="0" eaLnBrk="1" fontAlgn="b" latinLnBrk="0" hangingPunct="1">
                        <a:spcBef>
                          <a:spcPts val="0"/>
                        </a:spcBef>
                        <a:spcAft>
                          <a:spcPts val="0"/>
                        </a:spcAft>
                      </a:pPr>
                      <a:r>
                        <a:rPr lang="en-US" sz="1200" b="1" i="0" u="none" strike="noStrike" kern="1200" dirty="0">
                          <a:solidFill>
                            <a:srgbClr val="000000"/>
                          </a:solidFill>
                          <a:effectLst/>
                          <a:latin typeface="Arial"/>
                        </a:rPr>
                        <a:t>6</a:t>
                      </a:r>
                      <a:endParaRPr lang="en-US" sz="1800" b="1"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a:rPr>
                        <a:t>Kansas</a:t>
                      </a:r>
                      <a:endParaRPr lang="en-US" sz="1800" b="0" i="0" u="none" strike="noStrike" dirty="0">
                        <a:effectLst/>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Arial"/>
                        </a:rPr>
                        <a:t>1,343</a:t>
                      </a:r>
                      <a:endParaRPr lang="en-US" sz="1800" b="0" i="0" u="none" strike="noStrike" dirty="0">
                        <a:effectLst/>
                        <a:latin typeface="Arial"/>
                      </a:endParaRPr>
                    </a:p>
                  </a:txBody>
                  <a:tcPr marL="6350" marR="36576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rtl="0" eaLnBrk="1" fontAlgn="b" latinLnBrk="0" hangingPunct="1">
                        <a:spcBef>
                          <a:spcPts val="0"/>
                        </a:spcBef>
                        <a:spcAft>
                          <a:spcPts val="0"/>
                        </a:spcAft>
                      </a:pPr>
                      <a:r>
                        <a:rPr lang="en-US" sz="1200" b="1" i="0" u="none" strike="noStrike" kern="1200" dirty="0">
                          <a:solidFill>
                            <a:srgbClr val="000000"/>
                          </a:solidFill>
                          <a:effectLst/>
                          <a:latin typeface="Arial"/>
                        </a:rPr>
                        <a:t>6</a:t>
                      </a:r>
                      <a:endParaRPr lang="en-US" sz="1800" b="1"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a:rPr>
                        <a:t>Nevada</a:t>
                      </a:r>
                      <a:endParaRPr lang="en-US" sz="1800" b="0" i="0" u="none" strike="noStrike" dirty="0">
                        <a:effectLst/>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Arial"/>
                        </a:rPr>
                        <a:t>687</a:t>
                      </a:r>
                      <a:endParaRPr lang="en-US" sz="1800" b="0" i="0" u="none" strike="noStrike" dirty="0">
                        <a:effectLst/>
                        <a:latin typeface="Arial"/>
                      </a:endParaRPr>
                    </a:p>
                  </a:txBody>
                  <a:tcPr marL="6350" marR="64008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222236">
                <a:tc>
                  <a:txBody>
                    <a:bodyPr/>
                    <a:lstStyle/>
                    <a:p>
                      <a:pPr marL="0" algn="ctr" rtl="0" eaLnBrk="1" fontAlgn="b" latinLnBrk="0" hangingPunct="1">
                        <a:spcBef>
                          <a:spcPts val="0"/>
                        </a:spcBef>
                        <a:spcAft>
                          <a:spcPts val="0"/>
                        </a:spcAft>
                      </a:pPr>
                      <a:r>
                        <a:rPr lang="en-US" sz="1200" b="1" i="0" u="none" strike="noStrike" kern="1200" dirty="0">
                          <a:solidFill>
                            <a:srgbClr val="000000"/>
                          </a:solidFill>
                          <a:effectLst/>
                          <a:latin typeface="Arial"/>
                        </a:rPr>
                        <a:t>7</a:t>
                      </a:r>
                      <a:endParaRPr lang="en-US" sz="1800" b="1"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a:rPr>
                        <a:t>Rhode Island</a:t>
                      </a:r>
                      <a:endParaRPr lang="en-US" sz="1800" b="0" i="0" u="none" strike="noStrike" dirty="0">
                        <a:effectLst/>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Arial"/>
                        </a:rPr>
                        <a:t>1,334</a:t>
                      </a:r>
                      <a:endParaRPr lang="en-US" sz="1800" b="0" i="0" u="none" strike="noStrike" dirty="0">
                        <a:effectLst/>
                        <a:latin typeface="Arial"/>
                      </a:endParaRPr>
                    </a:p>
                  </a:txBody>
                  <a:tcPr marL="6350" marR="36576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rtl="0" eaLnBrk="1" fontAlgn="b" latinLnBrk="0" hangingPunct="1">
                        <a:spcBef>
                          <a:spcPts val="0"/>
                        </a:spcBef>
                        <a:spcAft>
                          <a:spcPts val="0"/>
                        </a:spcAft>
                      </a:pPr>
                      <a:r>
                        <a:rPr lang="en-US" sz="1200" b="1" i="0" u="none" strike="noStrike" kern="1200" dirty="0">
                          <a:solidFill>
                            <a:srgbClr val="000000"/>
                          </a:solidFill>
                          <a:effectLst/>
                          <a:latin typeface="Arial"/>
                        </a:rPr>
                        <a:t>7</a:t>
                      </a:r>
                      <a:endParaRPr lang="en-US" sz="1800" b="1"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a:rPr>
                        <a:t>Delaware</a:t>
                      </a:r>
                      <a:endParaRPr lang="en-US" sz="1800" b="0" i="0" u="none" strike="noStrike" dirty="0">
                        <a:effectLst/>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Arial"/>
                        </a:rPr>
                        <a:t>709</a:t>
                      </a:r>
                      <a:endParaRPr lang="en-US" sz="1800" b="0" i="0" u="none" strike="noStrike" dirty="0">
                        <a:effectLst/>
                        <a:latin typeface="Arial"/>
                      </a:endParaRPr>
                    </a:p>
                  </a:txBody>
                  <a:tcPr marL="6350" marR="64008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222236">
                <a:tc>
                  <a:txBody>
                    <a:bodyPr/>
                    <a:lstStyle/>
                    <a:p>
                      <a:pPr marL="0" algn="ctr" rtl="0" eaLnBrk="1" fontAlgn="b" latinLnBrk="0" hangingPunct="1">
                        <a:spcBef>
                          <a:spcPts val="0"/>
                        </a:spcBef>
                        <a:spcAft>
                          <a:spcPts val="0"/>
                        </a:spcAft>
                      </a:pPr>
                      <a:r>
                        <a:rPr lang="en-US" sz="1200" b="1" i="0" u="none" strike="noStrike" kern="1200" dirty="0">
                          <a:solidFill>
                            <a:srgbClr val="000000"/>
                          </a:solidFill>
                          <a:effectLst/>
                          <a:latin typeface="Arial"/>
                        </a:rPr>
                        <a:t>8</a:t>
                      </a:r>
                      <a:endParaRPr lang="en-US" sz="1800" b="1"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a:rPr>
                        <a:t>Alabama</a:t>
                      </a:r>
                      <a:endParaRPr lang="en-US" sz="1800" b="0" i="0" u="none" strike="noStrike" dirty="0">
                        <a:effectLst/>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Arial"/>
                        </a:rPr>
                        <a:t>1,323</a:t>
                      </a:r>
                      <a:endParaRPr lang="en-US" sz="1800" b="0" i="0" u="none" strike="noStrike" dirty="0">
                        <a:effectLst/>
                        <a:latin typeface="Arial"/>
                      </a:endParaRPr>
                    </a:p>
                  </a:txBody>
                  <a:tcPr marL="6350" marR="36576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rtl="0" eaLnBrk="1" fontAlgn="b" latinLnBrk="0" hangingPunct="1">
                        <a:spcBef>
                          <a:spcPts val="0"/>
                        </a:spcBef>
                        <a:spcAft>
                          <a:spcPts val="0"/>
                        </a:spcAft>
                      </a:pPr>
                      <a:r>
                        <a:rPr lang="en-US" sz="1200" b="1" i="0" u="none" strike="noStrike" kern="1200" dirty="0">
                          <a:solidFill>
                            <a:srgbClr val="000000"/>
                          </a:solidFill>
                          <a:effectLst/>
                          <a:latin typeface="Arial"/>
                        </a:rPr>
                        <a:t>8</a:t>
                      </a:r>
                      <a:endParaRPr lang="en-US" sz="1800" b="1"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a:rPr>
                        <a:t>Arizona </a:t>
                      </a:r>
                      <a:endParaRPr lang="en-US" sz="1800" b="0" i="0" u="none" strike="noStrike" dirty="0">
                        <a:effectLst/>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Arial"/>
                        </a:rPr>
                        <a:t>724</a:t>
                      </a:r>
                      <a:endParaRPr lang="en-US" sz="1800" b="0" i="0" u="none" strike="noStrike" dirty="0">
                        <a:effectLst/>
                        <a:latin typeface="Arial"/>
                      </a:endParaRPr>
                    </a:p>
                  </a:txBody>
                  <a:tcPr marL="6350" marR="64008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222236">
                <a:tc>
                  <a:txBody>
                    <a:bodyPr/>
                    <a:lstStyle/>
                    <a:p>
                      <a:pPr marL="0" algn="ctr" rtl="0" eaLnBrk="1" fontAlgn="b" latinLnBrk="0" hangingPunct="1">
                        <a:spcBef>
                          <a:spcPts val="0"/>
                        </a:spcBef>
                        <a:spcAft>
                          <a:spcPts val="0"/>
                        </a:spcAft>
                      </a:pPr>
                      <a:r>
                        <a:rPr lang="en-US" sz="1200" b="1" i="0" u="none" strike="noStrike" kern="1200" dirty="0">
                          <a:solidFill>
                            <a:srgbClr val="000000"/>
                          </a:solidFill>
                          <a:effectLst/>
                          <a:latin typeface="Arial"/>
                        </a:rPr>
                        <a:t>9</a:t>
                      </a:r>
                      <a:endParaRPr lang="en-US" sz="1800" b="1"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a:rPr>
                        <a:t>Connecticut</a:t>
                      </a:r>
                      <a:endParaRPr lang="en-US" sz="1800" b="0" i="0" u="none" strike="noStrike" dirty="0">
                        <a:effectLst/>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Arial"/>
                        </a:rPr>
                        <a:t>1,274</a:t>
                      </a:r>
                      <a:endParaRPr lang="en-US" sz="1800" b="0" i="0" u="none" strike="noStrike" dirty="0">
                        <a:effectLst/>
                        <a:latin typeface="Arial"/>
                      </a:endParaRPr>
                    </a:p>
                  </a:txBody>
                  <a:tcPr marL="6350" marR="36576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rtl="0" eaLnBrk="1" fontAlgn="b" latinLnBrk="0" hangingPunct="1">
                        <a:spcBef>
                          <a:spcPts val="0"/>
                        </a:spcBef>
                        <a:spcAft>
                          <a:spcPts val="0"/>
                        </a:spcAft>
                      </a:pPr>
                      <a:r>
                        <a:rPr lang="en-US" sz="1200" b="1" i="0" u="none" strike="noStrike" kern="1200" dirty="0">
                          <a:solidFill>
                            <a:srgbClr val="000000"/>
                          </a:solidFill>
                          <a:effectLst/>
                          <a:latin typeface="Arial"/>
                        </a:rPr>
                        <a:t>9</a:t>
                      </a:r>
                      <a:endParaRPr lang="en-US" sz="1800" b="1"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kern="1200" dirty="0">
                          <a:solidFill>
                            <a:srgbClr val="FF0000"/>
                          </a:solidFill>
                          <a:effectLst/>
                          <a:latin typeface="Arial"/>
                        </a:rPr>
                        <a:t>Ohio</a:t>
                      </a:r>
                      <a:endParaRPr lang="en-US" sz="1800" b="0" i="0" u="none" strike="noStrike" dirty="0">
                        <a:solidFill>
                          <a:srgbClr val="FF0000"/>
                        </a:solidFill>
                        <a:effectLst/>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FF0000"/>
                          </a:solidFill>
                          <a:effectLst/>
                          <a:latin typeface="Arial"/>
                        </a:rPr>
                        <a:t>763</a:t>
                      </a:r>
                      <a:endParaRPr lang="en-US" sz="1800" b="0" i="0" u="none" strike="noStrike" dirty="0">
                        <a:solidFill>
                          <a:srgbClr val="FF0000"/>
                        </a:solidFill>
                        <a:effectLst/>
                        <a:latin typeface="Arial"/>
                      </a:endParaRPr>
                    </a:p>
                  </a:txBody>
                  <a:tcPr marL="6350" marR="64008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222236">
                <a:tc>
                  <a:txBody>
                    <a:bodyPr/>
                    <a:lstStyle/>
                    <a:p>
                      <a:pPr marL="0" algn="ctr" rtl="0" eaLnBrk="1" fontAlgn="b" latinLnBrk="0" hangingPunct="1">
                        <a:spcBef>
                          <a:spcPts val="0"/>
                        </a:spcBef>
                        <a:spcAft>
                          <a:spcPts val="0"/>
                        </a:spcAft>
                      </a:pPr>
                      <a:r>
                        <a:rPr lang="en-US" sz="1200" b="1" i="0" u="none" strike="noStrike" kern="1200" dirty="0">
                          <a:solidFill>
                            <a:srgbClr val="000000"/>
                          </a:solidFill>
                          <a:effectLst/>
                          <a:latin typeface="Arial"/>
                        </a:rPr>
                        <a:t>10</a:t>
                      </a:r>
                      <a:endParaRPr lang="en-US" sz="1800" b="1"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a:rPr>
                        <a:t>Massachusetts</a:t>
                      </a:r>
                      <a:endParaRPr lang="en-US" sz="1800" b="0" i="0" u="none" strike="noStrike" dirty="0">
                        <a:effectLst/>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Arial"/>
                        </a:rPr>
                        <a:t>1,263</a:t>
                      </a:r>
                      <a:endParaRPr lang="en-US" sz="1800" b="0" i="0" u="none" strike="noStrike" dirty="0">
                        <a:effectLst/>
                        <a:latin typeface="Arial"/>
                      </a:endParaRPr>
                    </a:p>
                  </a:txBody>
                  <a:tcPr marL="6350" marR="36576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rtl="0" eaLnBrk="1" fontAlgn="b" latinLnBrk="0" hangingPunct="1">
                        <a:spcBef>
                          <a:spcPts val="0"/>
                        </a:spcBef>
                        <a:spcAft>
                          <a:spcPts val="0"/>
                        </a:spcAft>
                      </a:pPr>
                      <a:r>
                        <a:rPr lang="en-US" sz="1200" b="1" i="0" u="none" strike="noStrike" kern="1200" dirty="0">
                          <a:solidFill>
                            <a:srgbClr val="000000"/>
                          </a:solidFill>
                          <a:effectLst/>
                          <a:latin typeface="Arial"/>
                        </a:rPr>
                        <a:t>10</a:t>
                      </a:r>
                      <a:endParaRPr lang="en-US" sz="1800" b="1"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a:rPr>
                        <a:t>Maine</a:t>
                      </a:r>
                      <a:endParaRPr lang="en-US" sz="1800" b="0" i="0" u="none" strike="noStrike" dirty="0">
                        <a:effectLst/>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Arial"/>
                        </a:rPr>
                        <a:t>776</a:t>
                      </a:r>
                      <a:endParaRPr lang="en-US" sz="1800" b="0" i="0" u="none" strike="noStrike" dirty="0">
                        <a:effectLst/>
                        <a:latin typeface="Arial"/>
                      </a:endParaRPr>
                    </a:p>
                  </a:txBody>
                  <a:tcPr marL="6350" marR="64008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17" name="Text Placeholder 4"/>
          <p:cNvSpPr txBox="1">
            <a:spLocks/>
          </p:cNvSpPr>
          <p:nvPr/>
        </p:nvSpPr>
        <p:spPr bwMode="gray">
          <a:xfrm>
            <a:off x="478971" y="4295551"/>
            <a:ext cx="8186058" cy="731197"/>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Ohio Ranked as the 9</a:t>
            </a:r>
            <a:r>
              <a:rPr lang="en-US" sz="1800" baseline="30000" dirty="0"/>
              <a:t>th</a:t>
            </a:r>
            <a:r>
              <a:rPr lang="en-US" sz="1800" dirty="0"/>
              <a:t> Least Expensive State for Homeowners Insurance in 2013, with an Average Expenditure of $763</a:t>
            </a:r>
          </a:p>
        </p:txBody>
      </p:sp>
    </p:spTree>
    <p:extLst>
      <p:ext uri="{BB962C8B-B14F-4D97-AF65-F5344CB8AC3E}">
        <p14:creationId xmlns:p14="http://schemas.microsoft.com/office/powerpoint/2010/main" val="42224313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509505044"/>
              </p:ext>
            </p:extLst>
          </p:nvPr>
        </p:nvGraphicFramePr>
        <p:xfrm>
          <a:off x="478971" y="1156027"/>
          <a:ext cx="8025987" cy="4767580"/>
        </p:xfrm>
        <a:graphic>
          <a:graphicData uri="http://schemas.openxmlformats.org/drawingml/2006/chart">
            <c:chart xmlns:c="http://schemas.openxmlformats.org/drawingml/2006/chart" xmlns:r="http://schemas.openxmlformats.org/officeDocument/2006/relationships" r:id="rId3"/>
          </a:graphicData>
        </a:graphic>
      </p:graphicFrame>
      <p:sp>
        <p:nvSpPr>
          <p:cNvPr id="58371" name="Rectangle 2"/>
          <p:cNvSpPr>
            <a:spLocks noGrp="1" noChangeArrowheads="1"/>
          </p:cNvSpPr>
          <p:nvPr>
            <p:ph type="title"/>
          </p:nvPr>
        </p:nvSpPr>
        <p:spPr>
          <a:xfrm>
            <a:off x="291302" y="81087"/>
            <a:ext cx="7989098" cy="950976"/>
          </a:xfrm>
        </p:spPr>
        <p:txBody>
          <a:bodyPr/>
          <a:lstStyle/>
          <a:p>
            <a:r>
              <a:rPr lang="en-US" dirty="0"/>
              <a:t>All Lines DWP Growth: OH vs. U.S., </a:t>
            </a:r>
            <a:br>
              <a:rPr lang="en-US" dirty="0"/>
            </a:br>
            <a:r>
              <a:rPr lang="en-US" dirty="0"/>
              <a:t>2006–2015</a:t>
            </a:r>
            <a:endParaRPr lang="en-US" baseline="30000" dirty="0"/>
          </a:p>
        </p:txBody>
      </p:sp>
      <p:sp>
        <p:nvSpPr>
          <p:cNvPr id="6" name="Text Placeholder 5"/>
          <p:cNvSpPr>
            <a:spLocks noGrp="1"/>
          </p:cNvSpPr>
          <p:nvPr>
            <p:ph type="body" sz="quarter" idx="16"/>
          </p:nvPr>
        </p:nvSpPr>
        <p:spPr>
          <a:xfrm>
            <a:off x="1118616" y="6303408"/>
            <a:ext cx="7680960" cy="415018"/>
          </a:xfrm>
        </p:spPr>
        <p:txBody>
          <a:bodyPr/>
          <a:lstStyle/>
          <a:p>
            <a:pPr>
              <a:spcBef>
                <a:spcPct val="0"/>
              </a:spcBef>
            </a:pPr>
            <a:r>
              <a:rPr lang="en-US" altLang="en-US" dirty="0"/>
              <a:t>Source: SNL Financial.</a:t>
            </a:r>
          </a:p>
        </p:txBody>
      </p:sp>
      <p:sp>
        <p:nvSpPr>
          <p:cNvPr id="13" name="Text Placeholder 4"/>
          <p:cNvSpPr txBox="1">
            <a:spLocks/>
          </p:cNvSpPr>
          <p:nvPr/>
        </p:nvSpPr>
        <p:spPr bwMode="gray">
          <a:xfrm>
            <a:off x="1692109" y="1403956"/>
            <a:ext cx="2167666" cy="1152712"/>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85000"/>
              </a:lnSpc>
              <a:spcBef>
                <a:spcPct val="50000"/>
              </a:spcBef>
              <a:spcAft>
                <a:spcPts val="600"/>
              </a:spcAft>
              <a:buClr>
                <a:schemeClr val="bg1"/>
              </a:buClr>
              <a:defRPr/>
            </a:pPr>
            <a:r>
              <a:rPr lang="en-US" sz="1600" u="sng" dirty="0">
                <a:latin typeface="Arial "/>
              </a:rPr>
              <a:t>Average 2006–2015</a:t>
            </a:r>
          </a:p>
          <a:p>
            <a:pPr>
              <a:lnSpc>
                <a:spcPct val="85000"/>
              </a:lnSpc>
              <a:spcBef>
                <a:spcPct val="50000"/>
              </a:spcBef>
              <a:buClr>
                <a:schemeClr val="bg1"/>
              </a:buClr>
              <a:defRPr/>
            </a:pPr>
            <a:r>
              <a:rPr lang="en-US" sz="1600" dirty="0">
                <a:latin typeface="Arial "/>
              </a:rPr>
              <a:t>U.S.: 2.1%</a:t>
            </a:r>
          </a:p>
          <a:p>
            <a:pPr>
              <a:lnSpc>
                <a:spcPct val="85000"/>
              </a:lnSpc>
              <a:spcBef>
                <a:spcPct val="50000"/>
              </a:spcBef>
              <a:buClr>
                <a:schemeClr val="bg1"/>
              </a:buClr>
              <a:defRPr/>
            </a:pPr>
            <a:r>
              <a:rPr lang="en-US" sz="1600" dirty="0">
                <a:latin typeface="Arial "/>
              </a:rPr>
              <a:t>OH: 1.3%</a:t>
            </a:r>
          </a:p>
        </p:txBody>
      </p:sp>
    </p:spTree>
    <p:extLst>
      <p:ext uri="{BB962C8B-B14F-4D97-AF65-F5344CB8AC3E}">
        <p14:creationId xmlns:p14="http://schemas.microsoft.com/office/powerpoint/2010/main" val="23216050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704515816"/>
              </p:ext>
            </p:extLst>
          </p:nvPr>
        </p:nvGraphicFramePr>
        <p:xfrm>
          <a:off x="478971" y="1156027"/>
          <a:ext cx="8025987" cy="4767580"/>
        </p:xfrm>
        <a:graphic>
          <a:graphicData uri="http://schemas.openxmlformats.org/drawingml/2006/chart">
            <c:chart xmlns:c="http://schemas.openxmlformats.org/drawingml/2006/chart" xmlns:r="http://schemas.openxmlformats.org/officeDocument/2006/relationships" r:id="rId3"/>
          </a:graphicData>
        </a:graphic>
      </p:graphicFrame>
      <p:sp>
        <p:nvSpPr>
          <p:cNvPr id="58371" name="Rectangle 2"/>
          <p:cNvSpPr>
            <a:spLocks noGrp="1" noChangeArrowheads="1"/>
          </p:cNvSpPr>
          <p:nvPr>
            <p:ph type="title"/>
          </p:nvPr>
        </p:nvSpPr>
        <p:spPr>
          <a:xfrm>
            <a:off x="160673" y="15151"/>
            <a:ext cx="7989098" cy="950976"/>
          </a:xfrm>
        </p:spPr>
        <p:txBody>
          <a:bodyPr/>
          <a:lstStyle/>
          <a:p>
            <a:r>
              <a:rPr lang="en-US" dirty="0"/>
              <a:t>Commercial Lines DWP Growth: </a:t>
            </a:r>
            <a:br>
              <a:rPr lang="en-US" dirty="0"/>
            </a:br>
            <a:r>
              <a:rPr lang="en-US" dirty="0"/>
              <a:t>OH vs. U.S., 2006–2015</a:t>
            </a:r>
            <a:endParaRPr lang="en-US" baseline="30000" dirty="0"/>
          </a:p>
        </p:txBody>
      </p:sp>
      <p:sp>
        <p:nvSpPr>
          <p:cNvPr id="6" name="Text Placeholder 5"/>
          <p:cNvSpPr>
            <a:spLocks noGrp="1"/>
          </p:cNvSpPr>
          <p:nvPr>
            <p:ph type="body" sz="quarter" idx="16"/>
          </p:nvPr>
        </p:nvSpPr>
        <p:spPr>
          <a:xfrm>
            <a:off x="1118616" y="6303408"/>
            <a:ext cx="7680960" cy="415018"/>
          </a:xfrm>
        </p:spPr>
        <p:txBody>
          <a:bodyPr/>
          <a:lstStyle/>
          <a:p>
            <a:pPr>
              <a:spcBef>
                <a:spcPct val="0"/>
              </a:spcBef>
            </a:pPr>
            <a:r>
              <a:rPr lang="en-US" altLang="en-US" dirty="0"/>
              <a:t>Source: SNL Financial.</a:t>
            </a:r>
          </a:p>
        </p:txBody>
      </p:sp>
      <p:sp>
        <p:nvSpPr>
          <p:cNvPr id="13" name="Text Placeholder 4"/>
          <p:cNvSpPr txBox="1">
            <a:spLocks/>
          </p:cNvSpPr>
          <p:nvPr/>
        </p:nvSpPr>
        <p:spPr bwMode="gray">
          <a:xfrm>
            <a:off x="1987556" y="1345928"/>
            <a:ext cx="2167666" cy="1152712"/>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85000"/>
              </a:lnSpc>
              <a:spcBef>
                <a:spcPct val="50000"/>
              </a:spcBef>
              <a:spcAft>
                <a:spcPts val="600"/>
              </a:spcAft>
              <a:buClr>
                <a:schemeClr val="bg1"/>
              </a:buClr>
              <a:defRPr/>
            </a:pPr>
            <a:r>
              <a:rPr lang="en-US" sz="1600" u="sng" dirty="0">
                <a:latin typeface="Arial "/>
              </a:rPr>
              <a:t>Average 2006–2015</a:t>
            </a:r>
          </a:p>
          <a:p>
            <a:pPr>
              <a:lnSpc>
                <a:spcPct val="85000"/>
              </a:lnSpc>
              <a:spcBef>
                <a:spcPct val="50000"/>
              </a:spcBef>
              <a:buClr>
                <a:schemeClr val="bg1"/>
              </a:buClr>
              <a:defRPr/>
            </a:pPr>
            <a:r>
              <a:rPr lang="en-US" sz="1600" dirty="0">
                <a:latin typeface="Arial "/>
              </a:rPr>
              <a:t>U.S.: 1.3%</a:t>
            </a:r>
          </a:p>
          <a:p>
            <a:pPr>
              <a:lnSpc>
                <a:spcPct val="85000"/>
              </a:lnSpc>
              <a:spcBef>
                <a:spcPct val="50000"/>
              </a:spcBef>
              <a:buClr>
                <a:schemeClr val="bg1"/>
              </a:buClr>
              <a:defRPr/>
            </a:pPr>
            <a:r>
              <a:rPr lang="en-US" sz="1600" dirty="0">
                <a:latin typeface="Arial "/>
              </a:rPr>
              <a:t>OH: 0.5%</a:t>
            </a:r>
          </a:p>
        </p:txBody>
      </p:sp>
    </p:spTree>
    <p:extLst>
      <p:ext uri="{BB962C8B-B14F-4D97-AF65-F5344CB8AC3E}">
        <p14:creationId xmlns:p14="http://schemas.microsoft.com/office/powerpoint/2010/main" val="40401819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473329326"/>
              </p:ext>
            </p:extLst>
          </p:nvPr>
        </p:nvGraphicFramePr>
        <p:xfrm>
          <a:off x="478971" y="1156027"/>
          <a:ext cx="8025987" cy="4767580"/>
        </p:xfrm>
        <a:graphic>
          <a:graphicData uri="http://schemas.openxmlformats.org/drawingml/2006/chart">
            <c:chart xmlns:c="http://schemas.openxmlformats.org/drawingml/2006/chart" xmlns:r="http://schemas.openxmlformats.org/officeDocument/2006/relationships" r:id="rId3"/>
          </a:graphicData>
        </a:graphic>
      </p:graphicFrame>
      <p:sp>
        <p:nvSpPr>
          <p:cNvPr id="58371" name="Rectangle 2"/>
          <p:cNvSpPr>
            <a:spLocks noGrp="1" noChangeArrowheads="1"/>
          </p:cNvSpPr>
          <p:nvPr>
            <p:ph type="title"/>
          </p:nvPr>
        </p:nvSpPr>
        <p:spPr>
          <a:xfrm>
            <a:off x="128016" y="0"/>
            <a:ext cx="7989098" cy="950976"/>
          </a:xfrm>
        </p:spPr>
        <p:txBody>
          <a:bodyPr/>
          <a:lstStyle/>
          <a:p>
            <a:r>
              <a:rPr lang="en-US" dirty="0"/>
              <a:t>Personal Lines DWP Growth: OH vs. U.S., </a:t>
            </a:r>
            <a:br>
              <a:rPr lang="en-US" dirty="0"/>
            </a:br>
            <a:r>
              <a:rPr lang="en-US" dirty="0"/>
              <a:t>2006–2015</a:t>
            </a:r>
            <a:endParaRPr lang="en-US" baseline="30000" dirty="0"/>
          </a:p>
        </p:txBody>
      </p:sp>
      <p:sp>
        <p:nvSpPr>
          <p:cNvPr id="6" name="Text Placeholder 5"/>
          <p:cNvSpPr>
            <a:spLocks noGrp="1"/>
          </p:cNvSpPr>
          <p:nvPr>
            <p:ph type="body" sz="quarter" idx="16"/>
          </p:nvPr>
        </p:nvSpPr>
        <p:spPr>
          <a:xfrm>
            <a:off x="1118616" y="6303408"/>
            <a:ext cx="7680960" cy="415018"/>
          </a:xfrm>
        </p:spPr>
        <p:txBody>
          <a:bodyPr/>
          <a:lstStyle/>
          <a:p>
            <a:pPr>
              <a:spcBef>
                <a:spcPct val="0"/>
              </a:spcBef>
            </a:pPr>
            <a:r>
              <a:rPr lang="en-US" altLang="en-US" dirty="0"/>
              <a:t>Source: SNL Financial.</a:t>
            </a:r>
          </a:p>
        </p:txBody>
      </p:sp>
      <p:sp>
        <p:nvSpPr>
          <p:cNvPr id="13" name="Text Placeholder 4"/>
          <p:cNvSpPr txBox="1">
            <a:spLocks/>
          </p:cNvSpPr>
          <p:nvPr/>
        </p:nvSpPr>
        <p:spPr bwMode="gray">
          <a:xfrm>
            <a:off x="1775698" y="1330777"/>
            <a:ext cx="2167666" cy="1152712"/>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85000"/>
              </a:lnSpc>
              <a:spcBef>
                <a:spcPct val="50000"/>
              </a:spcBef>
              <a:spcAft>
                <a:spcPts val="600"/>
              </a:spcAft>
              <a:buClr>
                <a:schemeClr val="bg1"/>
              </a:buClr>
              <a:defRPr/>
            </a:pPr>
            <a:r>
              <a:rPr lang="en-US" sz="1600" u="sng" dirty="0">
                <a:latin typeface="Arial "/>
              </a:rPr>
              <a:t>Average 2006–2015</a:t>
            </a:r>
          </a:p>
          <a:p>
            <a:pPr>
              <a:lnSpc>
                <a:spcPct val="85000"/>
              </a:lnSpc>
              <a:spcBef>
                <a:spcPct val="50000"/>
              </a:spcBef>
              <a:buClr>
                <a:schemeClr val="bg1"/>
              </a:buClr>
              <a:defRPr/>
            </a:pPr>
            <a:r>
              <a:rPr lang="en-US" sz="1600" dirty="0">
                <a:latin typeface="Arial "/>
              </a:rPr>
              <a:t>U.S.: 2.6%</a:t>
            </a:r>
          </a:p>
          <a:p>
            <a:pPr>
              <a:lnSpc>
                <a:spcPct val="85000"/>
              </a:lnSpc>
              <a:spcBef>
                <a:spcPct val="50000"/>
              </a:spcBef>
              <a:buClr>
                <a:schemeClr val="bg1"/>
              </a:buClr>
              <a:defRPr/>
            </a:pPr>
            <a:r>
              <a:rPr lang="en-US" sz="1600" dirty="0">
                <a:latin typeface="Arial "/>
              </a:rPr>
              <a:t>OH: 2.0%</a:t>
            </a:r>
          </a:p>
        </p:txBody>
      </p:sp>
    </p:spTree>
    <p:extLst>
      <p:ext uri="{BB962C8B-B14F-4D97-AF65-F5344CB8AC3E}">
        <p14:creationId xmlns:p14="http://schemas.microsoft.com/office/powerpoint/2010/main" val="11134151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197798717"/>
              </p:ext>
            </p:extLst>
          </p:nvPr>
        </p:nvGraphicFramePr>
        <p:xfrm>
          <a:off x="478971" y="1156027"/>
          <a:ext cx="8025987" cy="4767580"/>
        </p:xfrm>
        <a:graphic>
          <a:graphicData uri="http://schemas.openxmlformats.org/drawingml/2006/chart">
            <c:chart xmlns:c="http://schemas.openxmlformats.org/drawingml/2006/chart" xmlns:r="http://schemas.openxmlformats.org/officeDocument/2006/relationships" r:id="rId3"/>
          </a:graphicData>
        </a:graphic>
      </p:graphicFrame>
      <p:sp>
        <p:nvSpPr>
          <p:cNvPr id="58371" name="Rectangle 2"/>
          <p:cNvSpPr>
            <a:spLocks noGrp="1" noChangeArrowheads="1"/>
          </p:cNvSpPr>
          <p:nvPr>
            <p:ph type="title"/>
          </p:nvPr>
        </p:nvSpPr>
        <p:spPr>
          <a:xfrm>
            <a:off x="225988" y="15151"/>
            <a:ext cx="7989098" cy="950976"/>
          </a:xfrm>
        </p:spPr>
        <p:txBody>
          <a:bodyPr/>
          <a:lstStyle/>
          <a:p>
            <a:r>
              <a:rPr lang="en-US" dirty="0"/>
              <a:t>Private Passenger Auto DWP Growth: </a:t>
            </a:r>
            <a:br>
              <a:rPr lang="en-US" dirty="0"/>
            </a:br>
            <a:r>
              <a:rPr lang="en-US" dirty="0"/>
              <a:t>OH vs. U.S., 2006–2015</a:t>
            </a:r>
            <a:endParaRPr lang="en-US" baseline="30000" dirty="0"/>
          </a:p>
        </p:txBody>
      </p:sp>
      <p:sp>
        <p:nvSpPr>
          <p:cNvPr id="6" name="Text Placeholder 5"/>
          <p:cNvSpPr>
            <a:spLocks noGrp="1"/>
          </p:cNvSpPr>
          <p:nvPr>
            <p:ph type="body" sz="quarter" idx="16"/>
          </p:nvPr>
        </p:nvSpPr>
        <p:spPr>
          <a:xfrm>
            <a:off x="1118616" y="6303408"/>
            <a:ext cx="7680960" cy="415018"/>
          </a:xfrm>
        </p:spPr>
        <p:txBody>
          <a:bodyPr/>
          <a:lstStyle/>
          <a:p>
            <a:pPr>
              <a:spcBef>
                <a:spcPct val="0"/>
              </a:spcBef>
            </a:pPr>
            <a:r>
              <a:rPr lang="en-US" altLang="en-US" dirty="0"/>
              <a:t>Source: SNL Financial.</a:t>
            </a:r>
          </a:p>
        </p:txBody>
      </p:sp>
      <p:sp>
        <p:nvSpPr>
          <p:cNvPr id="13" name="Text Placeholder 4"/>
          <p:cNvSpPr txBox="1">
            <a:spLocks/>
          </p:cNvSpPr>
          <p:nvPr/>
        </p:nvSpPr>
        <p:spPr bwMode="gray">
          <a:xfrm>
            <a:off x="1215614" y="1530647"/>
            <a:ext cx="2167666" cy="1152712"/>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85000"/>
              </a:lnSpc>
              <a:spcBef>
                <a:spcPct val="50000"/>
              </a:spcBef>
              <a:spcAft>
                <a:spcPts val="600"/>
              </a:spcAft>
              <a:buClr>
                <a:schemeClr val="bg1"/>
              </a:buClr>
              <a:defRPr/>
            </a:pPr>
            <a:r>
              <a:rPr lang="en-US" sz="1400" u="sng" dirty="0">
                <a:latin typeface="Arial "/>
              </a:rPr>
              <a:t>Average 2006–2015</a:t>
            </a:r>
          </a:p>
          <a:p>
            <a:pPr>
              <a:lnSpc>
                <a:spcPct val="85000"/>
              </a:lnSpc>
              <a:spcBef>
                <a:spcPct val="50000"/>
              </a:spcBef>
              <a:buClr>
                <a:schemeClr val="bg1"/>
              </a:buClr>
              <a:defRPr/>
            </a:pPr>
            <a:r>
              <a:rPr lang="en-US" sz="1400" dirty="0">
                <a:latin typeface="Arial "/>
              </a:rPr>
              <a:t>U.S.: 1.8%</a:t>
            </a:r>
          </a:p>
          <a:p>
            <a:pPr>
              <a:lnSpc>
                <a:spcPct val="85000"/>
              </a:lnSpc>
              <a:spcBef>
                <a:spcPct val="50000"/>
              </a:spcBef>
              <a:buClr>
                <a:schemeClr val="bg1"/>
              </a:buClr>
              <a:defRPr/>
            </a:pPr>
            <a:r>
              <a:rPr lang="en-US" sz="1400" dirty="0">
                <a:latin typeface="Arial "/>
              </a:rPr>
              <a:t>OH: 0.9%</a:t>
            </a:r>
          </a:p>
        </p:txBody>
      </p:sp>
    </p:spTree>
    <p:extLst>
      <p:ext uri="{BB962C8B-B14F-4D97-AF65-F5344CB8AC3E}">
        <p14:creationId xmlns:p14="http://schemas.microsoft.com/office/powerpoint/2010/main" val="42185887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506748216"/>
              </p:ext>
            </p:extLst>
          </p:nvPr>
        </p:nvGraphicFramePr>
        <p:xfrm>
          <a:off x="478971" y="1336213"/>
          <a:ext cx="8025987" cy="4767580"/>
        </p:xfrm>
        <a:graphic>
          <a:graphicData uri="http://schemas.openxmlformats.org/drawingml/2006/chart">
            <c:chart xmlns:c="http://schemas.openxmlformats.org/drawingml/2006/chart" xmlns:r="http://schemas.openxmlformats.org/officeDocument/2006/relationships" r:id="rId3"/>
          </a:graphicData>
        </a:graphic>
      </p:graphicFrame>
      <p:sp>
        <p:nvSpPr>
          <p:cNvPr id="58371" name="Rectangle 2"/>
          <p:cNvSpPr>
            <a:spLocks noGrp="1" noChangeArrowheads="1"/>
          </p:cNvSpPr>
          <p:nvPr>
            <p:ph type="title"/>
          </p:nvPr>
        </p:nvSpPr>
        <p:spPr>
          <a:xfrm>
            <a:off x="225988" y="15151"/>
            <a:ext cx="7989098" cy="950976"/>
          </a:xfrm>
        </p:spPr>
        <p:txBody>
          <a:bodyPr/>
          <a:lstStyle/>
          <a:p>
            <a:r>
              <a:rPr lang="en-US" dirty="0"/>
              <a:t>Homeowner’s MP DWP Growth:</a:t>
            </a:r>
            <a:br>
              <a:rPr lang="en-US" dirty="0"/>
            </a:br>
            <a:r>
              <a:rPr lang="en-US" dirty="0"/>
              <a:t>OH vs. U.S., 2006–2015</a:t>
            </a:r>
            <a:endParaRPr lang="en-US" baseline="30000" dirty="0"/>
          </a:p>
        </p:txBody>
      </p:sp>
      <p:sp>
        <p:nvSpPr>
          <p:cNvPr id="6" name="Text Placeholder 5"/>
          <p:cNvSpPr>
            <a:spLocks noGrp="1"/>
          </p:cNvSpPr>
          <p:nvPr>
            <p:ph type="body" sz="quarter" idx="16"/>
          </p:nvPr>
        </p:nvSpPr>
        <p:spPr>
          <a:xfrm>
            <a:off x="1118616" y="6303408"/>
            <a:ext cx="7680960" cy="415018"/>
          </a:xfrm>
        </p:spPr>
        <p:txBody>
          <a:bodyPr/>
          <a:lstStyle/>
          <a:p>
            <a:pPr>
              <a:spcBef>
                <a:spcPct val="0"/>
              </a:spcBef>
            </a:pPr>
            <a:r>
              <a:rPr lang="en-US" altLang="en-US" dirty="0"/>
              <a:t>Source: SNL Financial.</a:t>
            </a:r>
          </a:p>
        </p:txBody>
      </p:sp>
      <p:sp>
        <p:nvSpPr>
          <p:cNvPr id="13" name="Text Placeholder 4"/>
          <p:cNvSpPr txBox="1">
            <a:spLocks/>
          </p:cNvSpPr>
          <p:nvPr/>
        </p:nvSpPr>
        <p:spPr bwMode="gray">
          <a:xfrm>
            <a:off x="1356549" y="1244565"/>
            <a:ext cx="2167666" cy="1152712"/>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85000"/>
              </a:lnSpc>
              <a:spcBef>
                <a:spcPct val="50000"/>
              </a:spcBef>
              <a:spcAft>
                <a:spcPts val="600"/>
              </a:spcAft>
              <a:buClr>
                <a:schemeClr val="bg1"/>
              </a:buClr>
              <a:defRPr/>
            </a:pPr>
            <a:r>
              <a:rPr lang="en-US" sz="1600" u="sng" dirty="0">
                <a:latin typeface="Arial "/>
              </a:rPr>
              <a:t>Average 2006–2015</a:t>
            </a:r>
          </a:p>
          <a:p>
            <a:pPr>
              <a:lnSpc>
                <a:spcPct val="85000"/>
              </a:lnSpc>
              <a:spcBef>
                <a:spcPct val="50000"/>
              </a:spcBef>
              <a:buClr>
                <a:schemeClr val="bg1"/>
              </a:buClr>
              <a:defRPr/>
            </a:pPr>
            <a:r>
              <a:rPr lang="en-US" sz="1600" dirty="0">
                <a:latin typeface="Arial "/>
              </a:rPr>
              <a:t>U.S.: 4.5%</a:t>
            </a:r>
          </a:p>
          <a:p>
            <a:pPr>
              <a:lnSpc>
                <a:spcPct val="85000"/>
              </a:lnSpc>
              <a:spcBef>
                <a:spcPct val="50000"/>
              </a:spcBef>
              <a:buClr>
                <a:schemeClr val="bg1"/>
              </a:buClr>
              <a:defRPr/>
            </a:pPr>
            <a:r>
              <a:rPr lang="en-US" sz="1600" dirty="0">
                <a:latin typeface="Arial "/>
              </a:rPr>
              <a:t>OH: 4.5%</a:t>
            </a:r>
          </a:p>
        </p:txBody>
      </p:sp>
    </p:spTree>
    <p:extLst>
      <p:ext uri="{BB962C8B-B14F-4D97-AF65-F5344CB8AC3E}">
        <p14:creationId xmlns:p14="http://schemas.microsoft.com/office/powerpoint/2010/main" val="26832144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478971" y="1156027"/>
          <a:ext cx="8025987" cy="4767580"/>
        </p:xfrm>
        <a:graphic>
          <a:graphicData uri="http://schemas.openxmlformats.org/drawingml/2006/chart">
            <c:chart xmlns:c="http://schemas.openxmlformats.org/drawingml/2006/chart" xmlns:r="http://schemas.openxmlformats.org/officeDocument/2006/relationships" r:id="rId3"/>
          </a:graphicData>
        </a:graphic>
      </p:graphicFrame>
      <p:sp>
        <p:nvSpPr>
          <p:cNvPr id="58371" name="Rectangle 2"/>
          <p:cNvSpPr>
            <a:spLocks noGrp="1" noChangeArrowheads="1"/>
          </p:cNvSpPr>
          <p:nvPr>
            <p:ph type="title"/>
          </p:nvPr>
        </p:nvSpPr>
        <p:spPr>
          <a:xfrm>
            <a:off x="225988" y="15151"/>
            <a:ext cx="7989098" cy="950976"/>
          </a:xfrm>
        </p:spPr>
        <p:txBody>
          <a:bodyPr/>
          <a:lstStyle/>
          <a:p>
            <a:r>
              <a:rPr lang="en-US" dirty="0"/>
              <a:t>Homeowner’s MP DWP Growth:</a:t>
            </a:r>
            <a:br>
              <a:rPr lang="en-US" dirty="0"/>
            </a:br>
            <a:r>
              <a:rPr lang="en-US" dirty="0"/>
              <a:t>OH vs. U.S., 2006–2015</a:t>
            </a:r>
            <a:endParaRPr lang="en-US" baseline="30000" dirty="0"/>
          </a:p>
        </p:txBody>
      </p:sp>
      <p:sp>
        <p:nvSpPr>
          <p:cNvPr id="6" name="Text Placeholder 5"/>
          <p:cNvSpPr>
            <a:spLocks noGrp="1"/>
          </p:cNvSpPr>
          <p:nvPr>
            <p:ph type="body" sz="quarter" idx="16"/>
          </p:nvPr>
        </p:nvSpPr>
        <p:spPr>
          <a:xfrm>
            <a:off x="1118616" y="6303408"/>
            <a:ext cx="7680960" cy="415018"/>
          </a:xfrm>
        </p:spPr>
        <p:txBody>
          <a:bodyPr/>
          <a:lstStyle/>
          <a:p>
            <a:pPr>
              <a:spcBef>
                <a:spcPct val="0"/>
              </a:spcBef>
            </a:pPr>
            <a:r>
              <a:rPr lang="en-US" altLang="en-US" dirty="0"/>
              <a:t>Source: SNL Financial.</a:t>
            </a:r>
          </a:p>
        </p:txBody>
      </p:sp>
      <p:sp>
        <p:nvSpPr>
          <p:cNvPr id="13" name="Text Placeholder 4"/>
          <p:cNvSpPr txBox="1">
            <a:spLocks/>
          </p:cNvSpPr>
          <p:nvPr/>
        </p:nvSpPr>
        <p:spPr bwMode="gray">
          <a:xfrm>
            <a:off x="1356549" y="1244565"/>
            <a:ext cx="2167666" cy="1152712"/>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85000"/>
              </a:lnSpc>
              <a:spcBef>
                <a:spcPct val="50000"/>
              </a:spcBef>
              <a:spcAft>
                <a:spcPts val="600"/>
              </a:spcAft>
              <a:buClr>
                <a:schemeClr val="bg1"/>
              </a:buClr>
              <a:defRPr/>
            </a:pPr>
            <a:r>
              <a:rPr lang="en-US" sz="1600" u="sng" dirty="0">
                <a:latin typeface="Arial "/>
              </a:rPr>
              <a:t>Average 2006–2015</a:t>
            </a:r>
          </a:p>
          <a:p>
            <a:pPr>
              <a:lnSpc>
                <a:spcPct val="85000"/>
              </a:lnSpc>
              <a:spcBef>
                <a:spcPct val="50000"/>
              </a:spcBef>
              <a:buClr>
                <a:schemeClr val="bg1"/>
              </a:buClr>
              <a:defRPr/>
            </a:pPr>
            <a:r>
              <a:rPr lang="en-US" sz="1600" dirty="0">
                <a:latin typeface="Arial "/>
              </a:rPr>
              <a:t>U.S.: 4.5%</a:t>
            </a:r>
          </a:p>
          <a:p>
            <a:pPr>
              <a:lnSpc>
                <a:spcPct val="85000"/>
              </a:lnSpc>
              <a:spcBef>
                <a:spcPct val="50000"/>
              </a:spcBef>
              <a:buClr>
                <a:schemeClr val="bg1"/>
              </a:buClr>
              <a:defRPr/>
            </a:pPr>
            <a:r>
              <a:rPr lang="en-US" sz="1600" dirty="0">
                <a:latin typeface="Arial "/>
              </a:rPr>
              <a:t>OH: 4.5%</a:t>
            </a:r>
          </a:p>
        </p:txBody>
      </p:sp>
    </p:spTree>
    <p:extLst>
      <p:ext uri="{BB962C8B-B14F-4D97-AF65-F5344CB8AC3E}">
        <p14:creationId xmlns:p14="http://schemas.microsoft.com/office/powerpoint/2010/main" val="37360755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71"/>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a:solidFill>
                  <a:schemeClr val="bg1"/>
                </a:solidFill>
              </a:rPr>
              <a:t>INVESTMENTS: </a:t>
            </a:r>
            <a:br>
              <a:rPr lang="en-US" sz="3800" dirty="0">
                <a:solidFill>
                  <a:schemeClr val="bg1"/>
                </a:solidFill>
              </a:rPr>
            </a:br>
            <a:r>
              <a:rPr lang="en-US" sz="3800" dirty="0">
                <a:solidFill>
                  <a:schemeClr val="bg1"/>
                </a:solidFill>
              </a:rPr>
              <a:t>THE NEW REALITY</a:t>
            </a:r>
          </a:p>
        </p:txBody>
      </p:sp>
      <p:sp>
        <p:nvSpPr>
          <p:cNvPr id="143363"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38</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7" y="4005665"/>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pPr>
            <a:r>
              <a:rPr lang="en-US" sz="4000" b="1" dirty="0">
                <a:solidFill>
                  <a:srgbClr val="225A7A"/>
                </a:solidFill>
              </a:rPr>
              <a:t>Investment Performance is a Key Driver of Profitability</a:t>
            </a:r>
          </a:p>
          <a:p>
            <a:pPr marL="292100" indent="-292100" algn="ctr" eaLnBrk="0" hangingPunct="0">
              <a:lnSpc>
                <a:spcPct val="90000"/>
              </a:lnSpc>
              <a:spcBef>
                <a:spcPct val="25000"/>
              </a:spcBef>
              <a:buClr>
                <a:schemeClr val="accent2"/>
              </a:buClr>
            </a:pPr>
            <a:r>
              <a:rPr lang="en-US" sz="4000" b="1" dirty="0">
                <a:solidFill>
                  <a:srgbClr val="225A7A"/>
                </a:solidFill>
              </a:rPr>
              <a:t> </a:t>
            </a:r>
            <a:r>
              <a:rPr lang="en-US" sz="4000" b="1" i="1" dirty="0">
                <a:solidFill>
                  <a:srgbClr val="225A7A"/>
                </a:solidFill>
              </a:rPr>
              <a:t>Depressed Yields Will Necessarily Influence Underwriting &amp; Pricing</a:t>
            </a: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38</a:t>
            </a:fld>
            <a:endParaRPr lang="en-US"/>
          </a:p>
        </p:txBody>
      </p:sp>
    </p:spTree>
    <p:extLst>
      <p:ext uri="{BB962C8B-B14F-4D97-AF65-F5344CB8AC3E}">
        <p14:creationId xmlns:p14="http://schemas.microsoft.com/office/powerpoint/2010/main" val="50607352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30163" y="1181575"/>
          <a:ext cx="8915401" cy="5889625"/>
        </p:xfrm>
        <a:graphic>
          <a:graphicData uri="http://schemas.openxmlformats.org/presentationml/2006/ole">
            <mc:AlternateContent xmlns:mc="http://schemas.openxmlformats.org/markup-compatibility/2006">
              <mc:Choice xmlns:v="urn:schemas-microsoft-com:vml" Requires="v">
                <p:oleObj spid="_x0000_s28638241" name="Chart" r:id="rId5" imgW="8267674" imgH="5524639" progId="MSGraph.Chart.8">
                  <p:embed followColorScheme="full"/>
                </p:oleObj>
              </mc:Choice>
              <mc:Fallback>
                <p:oleObj name="Chart" r:id="rId5" imgW="8267674" imgH="5524639" progId="MSGraph.Chart.8">
                  <p:embed followColorScheme="full"/>
                  <p:pic>
                    <p:nvPicPr>
                      <p:cNvPr id="16386" name="Object 2"/>
                      <p:cNvPicPr>
                        <a:picLocks noChangeAspect="1" noChangeArrowheads="1"/>
                      </p:cNvPicPr>
                      <p:nvPr/>
                    </p:nvPicPr>
                    <p:blipFill>
                      <a:blip r:embed="rId6"/>
                      <a:srcRect/>
                      <a:stretch>
                        <a:fillRect/>
                      </a:stretch>
                    </p:blipFill>
                    <p:spPr bwMode="auto">
                      <a:xfrm>
                        <a:off x="-30163" y="1181575"/>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a:solidFill>
                  <a:srgbClr val="000000"/>
                </a:solidFill>
              </a:rPr>
              <a:t>*Through Oct. 12 2016.</a:t>
            </a:r>
          </a:p>
          <a:p>
            <a:r>
              <a:rPr lang="en-US" sz="1100" dirty="0">
                <a:solidFill>
                  <a:srgbClr val="000000"/>
                </a:solidFill>
              </a:rPr>
              <a:t>Source:  NYU Stern School of Business: </a:t>
            </a:r>
            <a:r>
              <a:rPr lang="en-US" sz="1100" dirty="0">
                <a:solidFill>
                  <a:srgbClr val="000000"/>
                </a:solidFill>
                <a:hlinkClick r:id="rId7"/>
              </a:rPr>
              <a:t>http://pages.stern.nyu.edu/~adamodar/New_Home_Page/datafile/histretSP.html</a:t>
            </a:r>
            <a:r>
              <a:rPr lang="en-US" sz="1100" dirty="0">
                <a:solidFill>
                  <a:srgbClr val="000000"/>
                </a:solidFill>
              </a:rPr>
              <a:t>  Ins. Info. Inst.</a:t>
            </a:r>
          </a:p>
        </p:txBody>
      </p:sp>
      <p:sp>
        <p:nvSpPr>
          <p:cNvPr id="16401" name="AutoShape 18"/>
          <p:cNvSpPr>
            <a:spLocks noChangeArrowheads="1"/>
          </p:cNvSpPr>
          <p:nvPr/>
        </p:nvSpPr>
        <p:spPr bwMode="auto">
          <a:xfrm>
            <a:off x="5587960" y="4703352"/>
            <a:ext cx="1171418" cy="506782"/>
          </a:xfrm>
          <a:prstGeom prst="wedgeRectCallout">
            <a:avLst>
              <a:gd name="adj1" fmla="val 66134"/>
              <a:gd name="adj2" fmla="val -26633"/>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Tech Bubble Implosion</a:t>
            </a:r>
            <a:endParaRPr lang="en-US" sz="1000" dirty="0">
              <a:solidFill>
                <a:srgbClr val="000000"/>
              </a:solidFill>
            </a:endParaRPr>
          </a:p>
        </p:txBody>
      </p:sp>
      <p:sp>
        <p:nvSpPr>
          <p:cNvPr id="16403" name="AutoShape 20"/>
          <p:cNvSpPr>
            <a:spLocks noChangeArrowheads="1"/>
          </p:cNvSpPr>
          <p:nvPr/>
        </p:nvSpPr>
        <p:spPr bwMode="auto">
          <a:xfrm>
            <a:off x="6290519" y="5345161"/>
            <a:ext cx="1078171" cy="405481"/>
          </a:xfrm>
          <a:prstGeom prst="wedgeRectCallout">
            <a:avLst>
              <a:gd name="adj1" fmla="val 71018"/>
              <a:gd name="adj2" fmla="val -4586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Financial Crisis</a:t>
            </a:r>
            <a:endParaRPr lang="en-US" sz="1000" dirty="0">
              <a:solidFill>
                <a:srgbClr val="000000"/>
              </a:solidFill>
            </a:endParaRPr>
          </a:p>
        </p:txBody>
      </p:sp>
      <p:sp>
        <p:nvSpPr>
          <p:cNvPr id="16408" name="Rectangle 7"/>
          <p:cNvSpPr>
            <a:spLocks noChangeArrowheads="1"/>
          </p:cNvSpPr>
          <p:nvPr/>
        </p:nvSpPr>
        <p:spPr bwMode="black">
          <a:xfrm>
            <a:off x="185738" y="115570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a:solidFill>
                  <a:srgbClr val="225A7A"/>
                </a:solidFill>
              </a:rPr>
              <a:t>Annual Return</a:t>
            </a:r>
          </a:p>
        </p:txBody>
      </p:sp>
      <p:sp>
        <p:nvSpPr>
          <p:cNvPr id="16409" name="AutoShape 6"/>
          <p:cNvSpPr>
            <a:spLocks noChangeArrowheads="1"/>
          </p:cNvSpPr>
          <p:nvPr/>
        </p:nvSpPr>
        <p:spPr bwMode="auto">
          <a:xfrm>
            <a:off x="3499204" y="5380854"/>
            <a:ext cx="1202806" cy="275619"/>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Energy Crisis</a:t>
            </a:r>
            <a:endParaRPr lang="en-US" sz="1000" dirty="0">
              <a:solidFill>
                <a:srgbClr val="000000"/>
              </a:solidFill>
            </a:endParaRPr>
          </a:p>
        </p:txBody>
      </p:sp>
      <p:sp>
        <p:nvSpPr>
          <p:cNvPr id="19" name="AutoShape 8"/>
          <p:cNvSpPr>
            <a:spLocks noChangeArrowheads="1"/>
          </p:cNvSpPr>
          <p:nvPr/>
        </p:nvSpPr>
        <p:spPr bwMode="blackWhite">
          <a:xfrm>
            <a:off x="7962212" y="4703352"/>
            <a:ext cx="772370" cy="542954"/>
          </a:xfrm>
          <a:prstGeom prst="wedgeRectCallout">
            <a:avLst>
              <a:gd name="adj1" fmla="val 30296"/>
              <a:gd name="adj2" fmla="val -17211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a:solidFill>
                  <a:srgbClr val="FFFFFF"/>
                </a:solidFill>
              </a:rPr>
              <a:t>2016*:</a:t>
            </a:r>
          </a:p>
          <a:p>
            <a:pPr algn="ctr">
              <a:lnSpc>
                <a:spcPct val="90000"/>
              </a:lnSpc>
              <a:spcBef>
                <a:spcPct val="50000"/>
              </a:spcBef>
              <a:buClr>
                <a:srgbClr val="FFFFFF"/>
              </a:buClr>
              <a:buFont typeface="Wingdings" pitchFamily="2" charset="2"/>
              <a:buNone/>
              <a:defRPr/>
            </a:pPr>
            <a:r>
              <a:rPr lang="en-US" sz="1200" b="1" dirty="0">
                <a:solidFill>
                  <a:srgbClr val="FFFFFF"/>
                </a:solidFill>
              </a:rPr>
              <a:t>+6.5%</a:t>
            </a: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latin typeface="Arial" panose="020B0604020202020204" pitchFamily="34" charset="0"/>
              </a:rPr>
              <a:t>S&amp;P 500 Index Returns, 1950 – 2016*</a:t>
            </a:r>
          </a:p>
        </p:txBody>
      </p:sp>
      <p:sp>
        <p:nvSpPr>
          <p:cNvPr id="22" name="AutoShape 6"/>
          <p:cNvSpPr>
            <a:spLocks noChangeArrowheads="1"/>
          </p:cNvSpPr>
          <p:nvPr/>
        </p:nvSpPr>
        <p:spPr bwMode="auto">
          <a:xfrm>
            <a:off x="4147905" y="4502101"/>
            <a:ext cx="1365550" cy="309114"/>
          </a:xfrm>
          <a:prstGeom prst="wedgeRectCallout">
            <a:avLst>
              <a:gd name="adj1" fmla="val -44426"/>
              <a:gd name="adj2" fmla="val -13063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Fed Raises Rate</a:t>
            </a:r>
            <a:endParaRPr lang="en-US" sz="1000" dirty="0">
              <a:solidFill>
                <a:srgbClr val="000000"/>
              </a:solidFill>
            </a:endParaRPr>
          </a:p>
        </p:txBody>
      </p:sp>
      <p:sp>
        <p:nvSpPr>
          <p:cNvPr id="31" name="AutoShape 6"/>
          <p:cNvSpPr>
            <a:spLocks noChangeArrowheads="1"/>
          </p:cNvSpPr>
          <p:nvPr/>
        </p:nvSpPr>
        <p:spPr bwMode="blackWhite">
          <a:xfrm>
            <a:off x="2010785" y="1061665"/>
            <a:ext cx="6224585" cy="1119499"/>
          </a:xfrm>
          <a:prstGeom prst="wedgeRectCallout">
            <a:avLst>
              <a:gd name="adj1" fmla="val 45228"/>
              <a:gd name="adj2" fmla="val 938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Stock market is off to its worst start ever but volatility is endemic to stock markets—and may be increasing—but there is no persistent downward trend over long periods of time</a:t>
            </a:r>
          </a:p>
        </p:txBody>
      </p:sp>
    </p:spTree>
    <p:custDataLst>
      <p:tags r:id="rId2"/>
    </p:custDataLst>
    <p:extLst>
      <p:ext uri="{BB962C8B-B14F-4D97-AF65-F5344CB8AC3E}">
        <p14:creationId xmlns:p14="http://schemas.microsoft.com/office/powerpoint/2010/main" val="12208799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30162" y="1192215"/>
          <a:ext cx="8915401" cy="5889625"/>
        </p:xfrm>
        <a:graphic>
          <a:graphicData uri="http://schemas.openxmlformats.org/presentationml/2006/ole">
            <mc:AlternateContent xmlns:mc="http://schemas.openxmlformats.org/markup-compatibility/2006">
              <mc:Choice xmlns:v="urn:schemas-microsoft-com:vml" Requires="v">
                <p:oleObj spid="_x0000_s28625954" name="Chart" r:id="rId5" imgW="8258103" imgH="5495960" progId="MSGraph.Chart.8">
                  <p:embed followColorScheme="full"/>
                </p:oleObj>
              </mc:Choice>
              <mc:Fallback>
                <p:oleObj name="Chart" r:id="rId5" imgW="8258103" imgH="5495960" progId="MSGraph.Chart.8">
                  <p:embed followColorScheme="full"/>
                  <p:pic>
                    <p:nvPicPr>
                      <p:cNvPr id="16386" name="Object 2"/>
                      <p:cNvPicPr>
                        <a:picLocks noChangeAspect="1" noChangeArrowheads="1"/>
                      </p:cNvPicPr>
                      <p:nvPr/>
                    </p:nvPicPr>
                    <p:blipFill>
                      <a:blip r:embed="rId6"/>
                      <a:srcRect/>
                      <a:stretch>
                        <a:fillRect/>
                      </a:stretch>
                    </p:blipFill>
                    <p:spPr bwMode="auto">
                      <a:xfrm>
                        <a:off x="-30162" y="1192215"/>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a:latin typeface="Arial" panose="020B0604020202020204" pitchFamily="34" charset="0"/>
              </a:rPr>
              <a:t>Profitability Peaks &amp; Troughs in the P/C Insurance Industry, 1975 – 2016:H1</a:t>
            </a:r>
          </a:p>
        </p:txBody>
      </p:sp>
      <p:sp>
        <p:nvSpPr>
          <p:cNvPr id="16388" name="Rectangle 4"/>
          <p:cNvSpPr>
            <a:spLocks noChangeArrowheads="1"/>
          </p:cNvSpPr>
          <p:nvPr/>
        </p:nvSpPr>
        <p:spPr bwMode="auto">
          <a:xfrm>
            <a:off x="244276" y="6170338"/>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2011-15 figures are estimates based on ROAS data.  Note:  Data for 2008-2014 exclude mortgage and financial guaranty insurers.</a:t>
            </a:r>
          </a:p>
          <a:p>
            <a:r>
              <a:rPr lang="en-US" sz="1100" dirty="0">
                <a:solidFill>
                  <a:srgbClr val="000000"/>
                </a:solidFill>
              </a:rPr>
              <a:t>Source:  Insurance Information Institute; NAIC, ISO, A.M. Best, Conning</a:t>
            </a:r>
          </a:p>
        </p:txBody>
      </p:sp>
      <p:sp>
        <p:nvSpPr>
          <p:cNvPr id="16390" name="AutoShape 7"/>
          <p:cNvSpPr>
            <a:spLocks noChangeArrowheads="1"/>
          </p:cNvSpPr>
          <p:nvPr/>
        </p:nvSpPr>
        <p:spPr bwMode="auto">
          <a:xfrm>
            <a:off x="1209679"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75492" y="2148335"/>
            <a:ext cx="1677988" cy="381000"/>
          </a:xfrm>
          <a:prstGeom prst="wedgeRectCallout">
            <a:avLst>
              <a:gd name="adj1" fmla="val -12908"/>
              <a:gd name="adj2" fmla="val 249988"/>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12633"/>
              <a:gd name="adj2" fmla="val 200723"/>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35250" y="5187220"/>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177762" y="5203549"/>
            <a:ext cx="1447800" cy="381000"/>
          </a:xfrm>
          <a:prstGeom prst="wedgeRectCallout">
            <a:avLst>
              <a:gd name="adj1" fmla="val -53621"/>
              <a:gd name="adj2" fmla="val -212180"/>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000000"/>
                </a:solidFill>
              </a:rPr>
              <a:t>1992: 4.5%</a:t>
            </a:r>
            <a:endParaRPr lang="en-US" sz="1200" dirty="0">
              <a:solidFill>
                <a:srgbClr val="000000"/>
              </a:solidFill>
            </a:endParaRPr>
          </a:p>
        </p:txBody>
      </p:sp>
      <p:sp>
        <p:nvSpPr>
          <p:cNvPr id="16403" name="AutoShape 20"/>
          <p:cNvSpPr>
            <a:spLocks noChangeArrowheads="1"/>
          </p:cNvSpPr>
          <p:nvPr/>
        </p:nvSpPr>
        <p:spPr bwMode="auto">
          <a:xfrm>
            <a:off x="6136505" y="5237138"/>
            <a:ext cx="1600200" cy="381000"/>
          </a:xfrm>
          <a:prstGeom prst="wedgeRectCallout">
            <a:avLst>
              <a:gd name="adj1" fmla="val -68711"/>
              <a:gd name="adj2" fmla="val -2815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61182" y="2119092"/>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298003" y="2663865"/>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198949" y="2956152"/>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a:solidFill>
                  <a:srgbClr val="FFFFFF"/>
                </a:solidFill>
              </a:rPr>
              <a:t>9 Years</a:t>
            </a:r>
          </a:p>
        </p:txBody>
      </p:sp>
      <p:sp>
        <p:nvSpPr>
          <p:cNvPr id="16407" name="Text Box 17"/>
          <p:cNvSpPr txBox="1">
            <a:spLocks noChangeArrowheads="1"/>
          </p:cNvSpPr>
          <p:nvPr/>
        </p:nvSpPr>
        <p:spPr bwMode="auto">
          <a:xfrm>
            <a:off x="5621342" y="1117604"/>
            <a:ext cx="3254375" cy="646331"/>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2016-2017</a:t>
            </a:r>
          </a:p>
        </p:txBody>
      </p:sp>
      <p:sp>
        <p:nvSpPr>
          <p:cNvPr id="16408" name="Rectangle 7"/>
          <p:cNvSpPr>
            <a:spLocks noChangeArrowheads="1"/>
          </p:cNvSpPr>
          <p:nvPr/>
        </p:nvSpPr>
        <p:spPr bwMode="black">
          <a:xfrm>
            <a:off x="185742"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886422" y="5166986"/>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6985915" y="2853671"/>
            <a:ext cx="879475" cy="660400"/>
          </a:xfrm>
          <a:prstGeom prst="wedgeRectCallout">
            <a:avLst>
              <a:gd name="adj1" fmla="val 64912"/>
              <a:gd name="adj2" fmla="val 635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rPr>
              <a:t>2013 9.8%</a:t>
            </a:r>
          </a:p>
        </p:txBody>
      </p:sp>
      <p:sp>
        <p:nvSpPr>
          <p:cNvPr id="19" name="AutoShape 8"/>
          <p:cNvSpPr>
            <a:spLocks noChangeArrowheads="1"/>
          </p:cNvSpPr>
          <p:nvPr/>
        </p:nvSpPr>
        <p:spPr bwMode="blackWhite">
          <a:xfrm>
            <a:off x="7902760" y="4488537"/>
            <a:ext cx="1106399" cy="612539"/>
          </a:xfrm>
          <a:prstGeom prst="wedgeRectCallout">
            <a:avLst>
              <a:gd name="adj1" fmla="val 13730"/>
              <a:gd name="adj2" fmla="val -898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rPr>
              <a:t>2016:H1 6.4%</a:t>
            </a:r>
          </a:p>
        </p:txBody>
      </p:sp>
      <p:sp>
        <p:nvSpPr>
          <p:cNvPr id="20" name="AutoShape 8"/>
          <p:cNvSpPr>
            <a:spLocks noChangeArrowheads="1"/>
          </p:cNvSpPr>
          <p:nvPr/>
        </p:nvSpPr>
        <p:spPr bwMode="blackWhite">
          <a:xfrm>
            <a:off x="7948423" y="2725497"/>
            <a:ext cx="1106399" cy="612539"/>
          </a:xfrm>
          <a:prstGeom prst="wedgeRectCallout">
            <a:avLst>
              <a:gd name="adj1" fmla="val 725"/>
              <a:gd name="adj2" fmla="val 11946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rPr>
              <a:t>2015: 8.4%</a:t>
            </a:r>
          </a:p>
        </p:txBody>
      </p:sp>
    </p:spTree>
    <p:custDataLst>
      <p:tags r:id="rId2"/>
    </p:custDataLst>
    <p:extLst>
      <p:ext uri="{BB962C8B-B14F-4D97-AF65-F5344CB8AC3E}">
        <p14:creationId xmlns:p14="http://schemas.microsoft.com/office/powerpoint/2010/main" val="213930717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a:t>Property/Casualty Insurance Industry Investment Income: 2000–2016:Q2</a:t>
            </a:r>
            <a:r>
              <a:rPr lang="en-US" baseline="30000" dirty="0"/>
              <a:t>1</a:t>
            </a:r>
          </a:p>
        </p:txBody>
      </p:sp>
      <p:graphicFrame>
        <p:nvGraphicFramePr>
          <p:cNvPr id="58370" name="Object 3"/>
          <p:cNvGraphicFramePr>
            <a:graphicFrameLocks/>
          </p:cNvGraphicFramePr>
          <p:nvPr>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639265" name="Chart" r:id="rId4" imgW="8439111" imgH="3657600" progId="MSGraph.Chart.8">
                  <p:embed followColorScheme="full"/>
                </p:oleObj>
              </mc:Choice>
              <mc:Fallback>
                <p:oleObj name="Chart" r:id="rId4" imgW="8439111" imgH="3657600" progId="MSGraph.Chart.8">
                  <p:embed followColorScheme="full"/>
                  <p:pic>
                    <p:nvPicPr>
                      <p:cNvPr id="58370" name="Object 3"/>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Due to persistently low interest rates, investment income fell in 2012, 2013 and 2014 but showed a small (1.9%) increase in 2015—another drop in 2016 seems likely.</a:t>
            </a:r>
          </a:p>
        </p:txBody>
      </p:sp>
      <p:sp>
        <p:nvSpPr>
          <p:cNvPr id="58373" name="Rectangle 5"/>
          <p:cNvSpPr>
            <a:spLocks noChangeArrowheads="1"/>
          </p:cNvSpPr>
          <p:nvPr/>
        </p:nvSpPr>
        <p:spPr bwMode="auto">
          <a:xfrm>
            <a:off x="-1" y="6606839"/>
            <a:ext cx="8915401" cy="290849"/>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and stock dividends. 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106887" y="1105268"/>
            <a:ext cx="2808514" cy="903146"/>
          </a:xfrm>
          <a:prstGeom prst="wedgeRectCallout">
            <a:avLst>
              <a:gd name="adj1" fmla="val 29713"/>
              <a:gd name="adj2" fmla="val 1536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pitchFamily="34" charset="0"/>
                <a:cs typeface="+mn-cs"/>
              </a:rPr>
              <a:t>Investment earnings are still 19% below their 2007 pre-crisis peak</a:t>
            </a:r>
          </a:p>
        </p:txBody>
      </p:sp>
      <p:sp>
        <p:nvSpPr>
          <p:cNvPr id="9" name="Rectangle 5"/>
          <p:cNvSpPr>
            <a:spLocks noChangeArrowheads="1"/>
          </p:cNvSpPr>
          <p:nvPr/>
        </p:nvSpPr>
        <p:spPr bwMode="auto">
          <a:xfrm>
            <a:off x="152399" y="6432659"/>
            <a:ext cx="8915401" cy="290849"/>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*Annualized figure based on actual Q2:2016 net investment income earned of $22.067B.</a:t>
            </a:r>
          </a:p>
        </p:txBody>
      </p:sp>
    </p:spTree>
    <p:extLst>
      <p:ext uri="{BB962C8B-B14F-4D97-AF65-F5344CB8AC3E}">
        <p14:creationId xmlns:p14="http://schemas.microsoft.com/office/powerpoint/2010/main" val="31622561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41</a:t>
            </a:fld>
            <a:endParaRPr lang="en-US" sz="900"/>
          </a:p>
        </p:txBody>
      </p:sp>
      <p:sp>
        <p:nvSpPr>
          <p:cNvPr id="11270" name="Rectangle 7"/>
          <p:cNvSpPr>
            <a:spLocks noGrp="1" noChangeArrowheads="1"/>
          </p:cNvSpPr>
          <p:nvPr>
            <p:ph type="title" idx="4294967295"/>
          </p:nvPr>
        </p:nvSpPr>
        <p:spPr>
          <a:xfrm>
            <a:off x="565154" y="147642"/>
            <a:ext cx="7102475" cy="860425"/>
          </a:xfrm>
        </p:spPr>
        <p:txBody>
          <a:bodyPr/>
          <a:lstStyle/>
          <a:p>
            <a:r>
              <a:rPr lang="en-US" dirty="0">
                <a:latin typeface="Arial" pitchFamily="34" charset="0"/>
              </a:rPr>
              <a:t>U.S. Treasury Security Yields:</a:t>
            </a:r>
            <a:br>
              <a:rPr lang="en-US" dirty="0">
                <a:latin typeface="Arial" pitchFamily="34" charset="0"/>
              </a:rPr>
            </a:br>
            <a:r>
              <a:rPr lang="en-US" dirty="0">
                <a:latin typeface="Arial" pitchFamily="34" charset="0"/>
              </a:rPr>
              <a:t>A Long Downward Trend, 1990–2016*</a:t>
            </a:r>
          </a:p>
        </p:txBody>
      </p:sp>
      <p:sp>
        <p:nvSpPr>
          <p:cNvPr id="11271" name="Text Box 5"/>
          <p:cNvSpPr txBox="1">
            <a:spLocks noChangeArrowheads="1"/>
          </p:cNvSpPr>
          <p:nvPr/>
        </p:nvSpPr>
        <p:spPr bwMode="auto">
          <a:xfrm>
            <a:off x="0" y="6284917"/>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August 2016.</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http://www.federalreserve.gov/releases/h15/data.htm</a:t>
            </a:r>
            <a:r>
              <a:rPr lang="en-US" sz="1100" dirty="0"/>
              <a:t>. National Bureau of Economic Research (recession dates); Insurance Information Institute.</a:t>
            </a:r>
          </a:p>
        </p:txBody>
      </p:sp>
      <p:graphicFrame>
        <p:nvGraphicFramePr>
          <p:cNvPr id="11266" name="Object 2"/>
          <p:cNvGraphicFramePr>
            <a:graphicFrameLocks noChangeAspect="1"/>
          </p:cNvGraphicFramePr>
          <p:nvPr>
            <p:extLst/>
          </p:nvPr>
        </p:nvGraphicFramePr>
        <p:xfrm>
          <a:off x="463554" y="977900"/>
          <a:ext cx="8404225" cy="4838700"/>
        </p:xfrm>
        <a:graphic>
          <a:graphicData uri="http://schemas.openxmlformats.org/presentationml/2006/ole">
            <mc:AlternateContent xmlns:mc="http://schemas.openxmlformats.org/markup-compatibility/2006">
              <mc:Choice xmlns:v="urn:schemas-microsoft-com:vml" Requires="v">
                <p:oleObj spid="_x0000_s28640289" name="Chart" r:id="rId5" imgW="8343822" imgH="4381639" progId="MSGraph.Chart.8">
                  <p:embed followColorScheme="full"/>
                </p:oleObj>
              </mc:Choice>
              <mc:Fallback>
                <p:oleObj name="Chart" r:id="rId5" imgW="8343822" imgH="4381639" progId="MSGraph.Chart.8">
                  <p:embed followColorScheme="full"/>
                  <p:pic>
                    <p:nvPicPr>
                      <p:cNvPr id="11266" name="Object 2"/>
                      <p:cNvPicPr>
                        <a:picLocks noChangeAspect="1" noChangeArrowheads="1"/>
                      </p:cNvPicPr>
                      <p:nvPr/>
                    </p:nvPicPr>
                    <p:blipFill>
                      <a:blip r:embed="rId6"/>
                      <a:srcRect/>
                      <a:stretch>
                        <a:fillRect/>
                      </a:stretch>
                    </p:blipFill>
                    <p:spPr bwMode="auto">
                      <a:xfrm>
                        <a:off x="463554"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149600" y="1143004"/>
            <a:ext cx="3079750" cy="809625"/>
          </a:xfrm>
          <a:prstGeom prst="wedgeRectCallout">
            <a:avLst>
              <a:gd name="adj1" fmla="val 19290"/>
              <a:gd name="adj2" fmla="val 1922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for more than a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7177553" y="1207675"/>
            <a:ext cx="1704975" cy="1835070"/>
          </a:xfrm>
          <a:prstGeom prst="wedgeRectCallout">
            <a:avLst>
              <a:gd name="adj1" fmla="val 37844"/>
              <a:gd name="adj2" fmla="val 11523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Despite the Fed’s  December 2015 rate hike, yields remain low though short-term yields have seen some gains; Yield curve is flattening.</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41</a:t>
            </a:fld>
            <a:endParaRPr lang="en-US"/>
          </a:p>
        </p:txBody>
      </p:sp>
      <p:sp>
        <p:nvSpPr>
          <p:cNvPr id="14" name="Rectangle 7"/>
          <p:cNvSpPr>
            <a:spLocks noChangeArrowheads="1"/>
          </p:cNvSpPr>
          <p:nvPr/>
        </p:nvSpPr>
        <p:spPr bwMode="grayWhite">
          <a:xfrm>
            <a:off x="7930059" y="3657928"/>
            <a:ext cx="952469"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42541252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53890" name="Rectangle 2"/>
          <p:cNvSpPr>
            <a:spLocks noGrp="1" noChangeArrowheads="1"/>
          </p:cNvSpPr>
          <p:nvPr>
            <p:ph type="title"/>
          </p:nvPr>
        </p:nvSpPr>
        <p:spPr>
          <a:xfrm>
            <a:off x="228600" y="223838"/>
            <a:ext cx="8178800" cy="457200"/>
          </a:xfrm>
        </p:spPr>
        <p:txBody>
          <a:bodyPr/>
          <a:lstStyle/>
          <a:p>
            <a:r>
              <a:rPr lang="en-US" altLang="en-US" dirty="0"/>
              <a:t>Distribution of Invested Assets: P/C Insurance Industry, 2013</a:t>
            </a:r>
          </a:p>
        </p:txBody>
      </p:sp>
      <p:graphicFrame>
        <p:nvGraphicFramePr>
          <p:cNvPr id="2853891" name="Object 3"/>
          <p:cNvGraphicFramePr>
            <a:graphicFrameLocks noGrp="1" noChangeAspect="1"/>
          </p:cNvGraphicFramePr>
          <p:nvPr>
            <p:ph idx="1"/>
            <p:extLst/>
          </p:nvPr>
        </p:nvGraphicFramePr>
        <p:xfrm>
          <a:off x="-1827213" y="1641475"/>
          <a:ext cx="11347451" cy="5673725"/>
        </p:xfrm>
        <a:graphic>
          <a:graphicData uri="http://schemas.openxmlformats.org/presentationml/2006/ole">
            <mc:AlternateContent xmlns:mc="http://schemas.openxmlformats.org/markup-compatibility/2006">
              <mc:Choice xmlns:v="urn:schemas-microsoft-com:vml" Requires="v">
                <p:oleObj spid="_x0000_s28641313" name="Chart" r:id="rId3" imgW="10820504" imgH="5410339" progId="MSGraph.Chart.8">
                  <p:embed followColorScheme="full"/>
                </p:oleObj>
              </mc:Choice>
              <mc:Fallback>
                <p:oleObj name="Chart" r:id="rId3" imgW="10820504" imgH="5410339" progId="MSGraph.Chart.8">
                  <p:embed followColorScheme="full"/>
                  <p:pic>
                    <p:nvPicPr>
                      <p:cNvPr id="2853891" name="Object 3"/>
                      <p:cNvPicPr>
                        <a:picLocks noChangeAspect="1" noChangeArrowheads="1"/>
                      </p:cNvPicPr>
                      <p:nvPr/>
                    </p:nvPicPr>
                    <p:blipFill>
                      <a:blip r:embed="rId4"/>
                      <a:srcRect/>
                      <a:stretch>
                        <a:fillRect/>
                      </a:stretch>
                    </p:blipFill>
                    <p:spPr bwMode="auto">
                      <a:xfrm>
                        <a:off x="-1827213" y="1641475"/>
                        <a:ext cx="11347451" cy="567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3892" name="Rectangle 4"/>
          <p:cNvSpPr>
            <a:spLocks noChangeArrowheads="1"/>
          </p:cNvSpPr>
          <p:nvPr/>
        </p:nvSpPr>
        <p:spPr bwMode="auto">
          <a:xfrm>
            <a:off x="228600" y="6264275"/>
            <a:ext cx="87122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buClrTx/>
              <a:buFontTx/>
              <a:buNone/>
            </a:pPr>
            <a:endParaRPr lang="en-US" altLang="en-US" sz="1400" b="1" dirty="0">
              <a:latin typeface="Arial" panose="020B0604020202020204" pitchFamily="34" charset="0"/>
            </a:endParaRPr>
          </a:p>
          <a:p>
            <a:pPr>
              <a:spcBef>
                <a:spcPct val="0"/>
              </a:spcBef>
              <a:buClrTx/>
              <a:buFontTx/>
              <a:buNone/>
            </a:pPr>
            <a:r>
              <a:rPr lang="en-US" altLang="en-US" sz="1400" b="1" dirty="0">
                <a:latin typeface="Arial" panose="020B0604020202020204" pitchFamily="34" charset="0"/>
              </a:rPr>
              <a:t>Source:  Insurance Information Institute </a:t>
            </a:r>
            <a:r>
              <a:rPr lang="en-US" altLang="en-US" sz="1400" b="1" i="1" dirty="0">
                <a:latin typeface="Arial" panose="020B0604020202020204" pitchFamily="34" charset="0"/>
              </a:rPr>
              <a:t>Fact Book 2015, </a:t>
            </a:r>
            <a:r>
              <a:rPr lang="en-US" altLang="en-US" sz="1400" b="1" dirty="0">
                <a:latin typeface="Arial" panose="020B0604020202020204" pitchFamily="34" charset="0"/>
              </a:rPr>
              <a:t>A.M. Best.</a:t>
            </a:r>
          </a:p>
        </p:txBody>
      </p:sp>
      <p:sp>
        <p:nvSpPr>
          <p:cNvPr id="2853894" name="Text Box 6"/>
          <p:cNvSpPr txBox="1">
            <a:spLocks noChangeArrowheads="1"/>
          </p:cNvSpPr>
          <p:nvPr/>
        </p:nvSpPr>
        <p:spPr bwMode="auto">
          <a:xfrm>
            <a:off x="6400800" y="4254500"/>
            <a:ext cx="2133600" cy="1090613"/>
          </a:xfrm>
          <a:prstGeom prst="rect">
            <a:avLst/>
          </a:prstGeom>
          <a:solidFill>
            <a:srgbClr val="FFFF00"/>
          </a:solidFill>
          <a:ln w="1270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buClrTx/>
              <a:buFontTx/>
              <a:buNone/>
            </a:pPr>
            <a:r>
              <a:rPr lang="en-US" altLang="en-US" sz="2400" dirty="0"/>
              <a:t>Total Invested Assets = $1.5 Trillion</a:t>
            </a:r>
            <a:endParaRPr lang="en-US" altLang="en-US" sz="2400" i="1" dirty="0"/>
          </a:p>
        </p:txBody>
      </p:sp>
      <p:sp>
        <p:nvSpPr>
          <p:cNvPr id="2853895" name="Text Box 7"/>
          <p:cNvSpPr txBox="1">
            <a:spLocks noChangeArrowheads="1"/>
          </p:cNvSpPr>
          <p:nvPr/>
        </p:nvSpPr>
        <p:spPr bwMode="auto">
          <a:xfrm>
            <a:off x="3124200" y="13716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sz="3200" b="1"/>
              <a:t>$ Billions</a:t>
            </a:r>
          </a:p>
        </p:txBody>
      </p:sp>
    </p:spTree>
    <p:extLst>
      <p:ext uri="{BB962C8B-B14F-4D97-AF65-F5344CB8AC3E}">
        <p14:creationId xmlns:p14="http://schemas.microsoft.com/office/powerpoint/2010/main" val="1578013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853894"/>
                                        </p:tgtEl>
                                        <p:attrNameLst>
                                          <p:attrName>style.visibility</p:attrName>
                                        </p:attrNameLst>
                                      </p:cBhvr>
                                      <p:to>
                                        <p:strVal val="visible"/>
                                      </p:to>
                                    </p:set>
                                    <p:anim calcmode="lin" valueType="num">
                                      <p:cBhvr additive="base">
                                        <p:cTn id="7" dur="500" fill="hold"/>
                                        <p:tgtEl>
                                          <p:spTgt spid="2853894"/>
                                        </p:tgtEl>
                                        <p:attrNameLst>
                                          <p:attrName>ppt_x</p:attrName>
                                        </p:attrNameLst>
                                      </p:cBhvr>
                                      <p:tavLst>
                                        <p:tav tm="0">
                                          <p:val>
                                            <p:strVal val="0-#ppt_w/2"/>
                                          </p:val>
                                        </p:tav>
                                        <p:tav tm="100000">
                                          <p:val>
                                            <p:strVal val="#ppt_x"/>
                                          </p:val>
                                        </p:tav>
                                      </p:tavLst>
                                    </p:anim>
                                    <p:anim calcmode="lin" valueType="num">
                                      <p:cBhvr additive="base">
                                        <p:cTn id="8" dur="500" fill="hold"/>
                                        <p:tgtEl>
                                          <p:spTgt spid="2853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894"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0" y="98947"/>
            <a:ext cx="7910830" cy="860425"/>
          </a:xfrm>
        </p:spPr>
        <p:txBody>
          <a:bodyPr/>
          <a:lstStyle/>
          <a:p>
            <a:r>
              <a:rPr lang="en-US" dirty="0"/>
              <a:t>Net Investment Yield on Property/ Casualty Insurance Invested Assets, 2007–2016P*</a:t>
            </a:r>
            <a:endParaRPr lang="en-US" baseline="30000" dirty="0"/>
          </a:p>
        </p:txBody>
      </p:sp>
      <p:graphicFrame>
        <p:nvGraphicFramePr>
          <p:cNvPr id="58370" name="Object 3"/>
          <p:cNvGraphicFramePr>
            <a:graphicFrameLocks/>
          </p:cNvGraphicFramePr>
          <p:nvPr>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642337" name="Chart" r:id="rId4" imgW="8419970" imgH="3657600" progId="MSGraph.Chart.8">
                  <p:embed followColorScheme="full"/>
                </p:oleObj>
              </mc:Choice>
              <mc:Fallback>
                <p:oleObj name="Chart" r:id="rId4" imgW="8419970" imgH="3657600" progId="MSGraph.Chart.8">
                  <p:embed followColorScheme="full"/>
                  <p:pic>
                    <p:nvPicPr>
                      <p:cNvPr id="58370" name="Object 3"/>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plan to raise interest rates in late 2015 has pushed up some yields, albeit quite modestly.</a:t>
            </a:r>
          </a:p>
        </p:txBody>
      </p:sp>
      <p:sp>
        <p:nvSpPr>
          <p:cNvPr id="58373" name="Rectangle 5"/>
          <p:cNvSpPr>
            <a:spLocks noChangeArrowheads="1"/>
          </p:cNvSpPr>
          <p:nvPr/>
        </p:nvSpPr>
        <p:spPr bwMode="auto">
          <a:xfrm>
            <a:off x="0" y="6601259"/>
            <a:ext cx="7472855" cy="242374"/>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1000" dirty="0"/>
              <a:t>Sources: A.M. Best; 2015E-2016P figures from A.M. Best P/C Review and Preview, Feb. 2016; 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a:solidFill>
                  <a:srgbClr val="225A7A"/>
                </a:solidFill>
              </a:rPr>
              <a:t>(Percent)</a:t>
            </a:r>
          </a:p>
        </p:txBody>
      </p:sp>
      <p:sp>
        <p:nvSpPr>
          <p:cNvPr id="8" name="AutoShape 7"/>
          <p:cNvSpPr>
            <a:spLocks noChangeArrowheads="1"/>
          </p:cNvSpPr>
          <p:nvPr/>
        </p:nvSpPr>
        <p:spPr bwMode="blackWhite">
          <a:xfrm>
            <a:off x="5528857" y="1650103"/>
            <a:ext cx="2441575" cy="845480"/>
          </a:xfrm>
          <a:prstGeom prst="wedgeRectCallout">
            <a:avLst>
              <a:gd name="adj1" fmla="val 40480"/>
              <a:gd name="adj2" fmla="val 2353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a:solidFill>
                  <a:schemeClr val="bg1"/>
                </a:solidFill>
                <a:latin typeface="Arial" pitchFamily="34" charset="0"/>
                <a:cs typeface="+mn-cs"/>
              </a:rPr>
              <a:t>Estimated book yield in 2016 is down about 140 BP from pre-crisis levels</a:t>
            </a:r>
          </a:p>
        </p:txBody>
      </p:sp>
    </p:spTree>
    <p:extLst>
      <p:ext uri="{BB962C8B-B14F-4D97-AF65-F5344CB8AC3E}">
        <p14:creationId xmlns:p14="http://schemas.microsoft.com/office/powerpoint/2010/main" val="2057472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44</a:t>
            </a:fld>
            <a:endParaRPr lang="en-US"/>
          </a:p>
        </p:txBody>
      </p:sp>
      <p:sp>
        <p:nvSpPr>
          <p:cNvPr id="66566" name="Rectangle 11"/>
          <p:cNvSpPr>
            <a:spLocks noGrp="1" noChangeArrowheads="1"/>
          </p:cNvSpPr>
          <p:nvPr>
            <p:ph type="title"/>
          </p:nvPr>
        </p:nvSpPr>
        <p:spPr/>
        <p:txBody>
          <a:bodyPr/>
          <a:lstStyle/>
          <a:p>
            <a:r>
              <a:rPr lang="en-US" dirty="0"/>
              <a:t>Interest Rate Forecasts: 2016 – 2021F</a:t>
            </a:r>
          </a:p>
        </p:txBody>
      </p:sp>
      <p:graphicFrame>
        <p:nvGraphicFramePr>
          <p:cNvPr id="66562" name="Object 4"/>
          <p:cNvGraphicFramePr>
            <a:graphicFrameLocks noChangeAspect="1"/>
          </p:cNvGraphicFramePr>
          <p:nvPr>
            <p:extLst/>
          </p:nvPr>
        </p:nvGraphicFramePr>
        <p:xfrm>
          <a:off x="39687" y="1668667"/>
          <a:ext cx="8867775" cy="3771900"/>
        </p:xfrm>
        <a:graphic>
          <a:graphicData uri="http://schemas.openxmlformats.org/presentationml/2006/ole">
            <mc:AlternateContent xmlns:mc="http://schemas.openxmlformats.org/markup-compatibility/2006">
              <mc:Choice xmlns:v="urn:schemas-microsoft-com:vml" Requires="v">
                <p:oleObj spid="_x0000_s28643361" name="Chart" r:id="rId4" imgW="8534400" imgH="3771900" progId="MSGraph.Chart.8">
                  <p:embed followColorScheme="full"/>
                </p:oleObj>
              </mc:Choice>
              <mc:Fallback>
                <p:oleObj name="Chart" r:id="rId4" imgW="8534400" imgH="3771900" progId="MSGraph.Chart.8">
                  <p:embed followColorScheme="full"/>
                  <p:pic>
                    <p:nvPicPr>
                      <p:cNvPr id="66562" name="Object 4"/>
                      <p:cNvPicPr>
                        <a:picLocks noChangeAspect="1" noChangeArrowheads="1"/>
                      </p:cNvPicPr>
                      <p:nvPr/>
                    </p:nvPicPr>
                    <p:blipFill>
                      <a:blip r:embed="rId5"/>
                      <a:srcRect/>
                      <a:stretch>
                        <a:fillRect/>
                      </a:stretch>
                    </p:blipFill>
                    <p:spPr bwMode="gray">
                      <a:xfrm>
                        <a:off x="39687" y="166866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146920" y="5447440"/>
            <a:ext cx="8760542" cy="7583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A full normalization of interest rates is unlikely until 2019, more than a decade after the onset of the financial crisis.</a:t>
            </a: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a:solidFill>
                  <a:srgbClr val="225A7A"/>
                </a:solidFill>
              </a:rPr>
              <a:t>Yield (%)</a:t>
            </a:r>
          </a:p>
        </p:txBody>
      </p:sp>
      <p:sp>
        <p:nvSpPr>
          <p:cNvPr id="12" name="Rectangle 5"/>
          <p:cNvSpPr>
            <a:spLocks noChangeArrowheads="1"/>
          </p:cNvSpPr>
          <p:nvPr/>
        </p:nvSpPr>
        <p:spPr bwMode="auto">
          <a:xfrm>
            <a:off x="0" y="6449878"/>
            <a:ext cx="8601075" cy="28238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
              </a:rPr>
              <a:t>Sources: Blue Chip Economic Indicators (10/16 for 2016 and 2017; for 2018-2021 10/16 issue); Insurance Info. Institute. </a:t>
            </a:r>
          </a:p>
        </p:txBody>
      </p:sp>
      <p:sp>
        <p:nvSpPr>
          <p:cNvPr id="13" name="Rectangle 3"/>
          <p:cNvSpPr>
            <a:spLocks noChangeArrowheads="1"/>
          </p:cNvSpPr>
          <p:nvPr/>
        </p:nvSpPr>
        <p:spPr bwMode="black">
          <a:xfrm>
            <a:off x="965068" y="141722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a:solidFill>
                  <a:srgbClr val="225A7A"/>
                </a:solidFill>
                <a:latin typeface="Arial" panose="020B0604020202020204" pitchFamily="34" charset="0"/>
                <a:cs typeface="Arial" panose="020B0604020202020204" pitchFamily="34" charset="0"/>
              </a:rPr>
              <a:t>3-Month Treasury</a:t>
            </a:r>
          </a:p>
        </p:txBody>
      </p:sp>
      <p:sp>
        <p:nvSpPr>
          <p:cNvPr id="16" name="Rectangle 3"/>
          <p:cNvSpPr>
            <a:spLocks noChangeArrowheads="1"/>
          </p:cNvSpPr>
          <p:nvPr/>
        </p:nvSpPr>
        <p:spPr bwMode="black">
          <a:xfrm>
            <a:off x="5275131" y="142674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a:solidFill>
                  <a:srgbClr val="225A7A"/>
                </a:solidFill>
                <a:latin typeface="Arial" panose="020B0604020202020204" pitchFamily="34" charset="0"/>
                <a:cs typeface="Arial" panose="020B0604020202020204" pitchFamily="34" charset="0"/>
              </a:rPr>
              <a:t>10-Year Treasury</a:t>
            </a:r>
          </a:p>
        </p:txBody>
      </p:sp>
      <p:sp>
        <p:nvSpPr>
          <p:cNvPr id="18" name="AutoShape 38"/>
          <p:cNvSpPr>
            <a:spLocks noChangeArrowheads="1"/>
          </p:cNvSpPr>
          <p:nvPr/>
        </p:nvSpPr>
        <p:spPr bwMode="blackWhite">
          <a:xfrm>
            <a:off x="6742113" y="3857229"/>
            <a:ext cx="1716087" cy="723704"/>
          </a:xfrm>
          <a:prstGeom prst="wedgeRectCallout">
            <a:avLst>
              <a:gd name="adj1" fmla="val -97217"/>
              <a:gd name="adj2" fmla="val 556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latin typeface="Arial" panose="020B0604020202020204" pitchFamily="34" charset="0"/>
                <a:cs typeface="Arial" panose="020B0604020202020204" pitchFamily="34" charset="0"/>
              </a:rPr>
              <a:t>10-year  yields are actually down in 2016</a:t>
            </a:r>
          </a:p>
        </p:txBody>
      </p:sp>
    </p:spTree>
    <p:extLst>
      <p:ext uri="{BB962C8B-B14F-4D97-AF65-F5344CB8AC3E}">
        <p14:creationId xmlns:p14="http://schemas.microsoft.com/office/powerpoint/2010/main" val="11941139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8"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45</a:t>
            </a:fld>
            <a:endParaRPr lang="en-US"/>
          </a:p>
        </p:txBody>
      </p:sp>
      <p:sp>
        <p:nvSpPr>
          <p:cNvPr id="35846" name="Rectangle 2"/>
          <p:cNvSpPr>
            <a:spLocks noGrp="1" noChangeArrowheads="1"/>
          </p:cNvSpPr>
          <p:nvPr>
            <p:ph type="title"/>
          </p:nvPr>
        </p:nvSpPr>
        <p:spPr>
          <a:xfrm>
            <a:off x="155575" y="0"/>
            <a:ext cx="7550150" cy="989013"/>
          </a:xfrm>
        </p:spPr>
        <p:txBody>
          <a:bodyPr/>
          <a:lstStyle/>
          <a:p>
            <a:r>
              <a:rPr lang="en-US" dirty="0"/>
              <a:t>Annual Inflation Rates, (CPI-U, %),</a:t>
            </a:r>
            <a:br>
              <a:rPr lang="en-US" dirty="0"/>
            </a:br>
            <a:r>
              <a:rPr lang="en-US" dirty="0"/>
              <a:t>1990–2017F</a:t>
            </a:r>
          </a:p>
        </p:txBody>
      </p:sp>
      <p:graphicFrame>
        <p:nvGraphicFramePr>
          <p:cNvPr id="35842" name="Object 3"/>
          <p:cNvGraphicFramePr>
            <a:graphicFrameLocks noChangeAspect="1"/>
          </p:cNvGraphicFramePr>
          <p:nvPr>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644385" name="Chart" r:id="rId4" imgW="8296386" imgH="3838402" progId="MSGraph.Chart.8">
                  <p:embed followColorScheme="full"/>
                </p:oleObj>
              </mc:Choice>
              <mc:Fallback>
                <p:oleObj name="Chart" r:id="rId4" imgW="8296386" imgH="3838402" progId="MSGraph.Chart.8">
                  <p:embed followColorScheme="full"/>
                  <p:pic>
                    <p:nvPicPr>
                      <p:cNvPr id="35842" name="Object 3"/>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10/16 (forecasts).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Slack in the U.S. economy and falling energy prices suggests that inflationary pressures should remain subdued for an extended period of times</a:t>
            </a: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797939" y="1150938"/>
            <a:ext cx="4048125" cy="1309687"/>
          </a:xfrm>
          <a:prstGeom prst="wedgeRectCallout">
            <a:avLst>
              <a:gd name="adj1" fmla="val 27685"/>
              <a:gd name="adj2" fmla="val 7108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103309" y="1059718"/>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31734268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46</a:t>
            </a:fld>
            <a:endParaRPr lang="en-US" sz="900"/>
          </a:p>
        </p:txBody>
      </p:sp>
      <p:sp>
        <p:nvSpPr>
          <p:cNvPr id="32774" name="Rectangle 2"/>
          <p:cNvSpPr>
            <a:spLocks noGrp="1" noChangeArrowheads="1"/>
          </p:cNvSpPr>
          <p:nvPr>
            <p:ph type="title" idx="4294967295"/>
          </p:nvPr>
        </p:nvSpPr>
        <p:spPr/>
        <p:txBody>
          <a:bodyPr/>
          <a:lstStyle/>
          <a:p>
            <a:r>
              <a:rPr lang="en-US" dirty="0"/>
              <a:t>P/C Insurer Net Realized </a:t>
            </a:r>
            <a:br>
              <a:rPr lang="en-US" dirty="0"/>
            </a:br>
            <a:r>
              <a:rPr lang="en-US" dirty="0"/>
              <a:t>Capital Gains/Losses, 1990-2016:Q2</a:t>
            </a:r>
          </a:p>
        </p:txBody>
      </p:sp>
      <p:sp>
        <p:nvSpPr>
          <p:cNvPr id="32775" name="Rectangle 4"/>
          <p:cNvSpPr>
            <a:spLocks noChangeArrowheads="1"/>
          </p:cNvSpPr>
          <p:nvPr/>
        </p:nvSpPr>
        <p:spPr bwMode="auto">
          <a:xfrm>
            <a:off x="0" y="6278781"/>
            <a:ext cx="8596313" cy="59554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*Annualized based on actual of $4.438B through Q2 2016</a:t>
            </a:r>
          </a:p>
          <a:p>
            <a:pPr marL="133350" indent="-133350" eaLnBrk="0" hangingPunct="0">
              <a:lnSpc>
                <a:spcPct val="90000"/>
              </a:lnSpc>
              <a:buClr>
                <a:schemeClr val="accent2"/>
              </a:buClr>
              <a:buFont typeface="Wingdings" pitchFamily="2" charset="2"/>
              <a:buNone/>
              <a:tabLst>
                <a:tab pos="112713" algn="r"/>
              </a:tabLst>
            </a:pPr>
            <a:r>
              <a:rPr lang="en-US" sz="1100" dirty="0"/>
              <a:t>Sources: A.M. Best, ISO; Insurance Information Institute.                                   </a:t>
            </a:r>
          </a:p>
        </p:txBody>
      </p:sp>
      <p:graphicFrame>
        <p:nvGraphicFramePr>
          <p:cNvPr id="32770" name="Object 3"/>
          <p:cNvGraphicFramePr>
            <a:graphicFrameLocks/>
          </p:cNvGraphicFramePr>
          <p:nvPr>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645409" name="Chart" r:id="rId4" imgW="8581836" imgH="4162598" progId="MSGraph.Chart.8">
                  <p:embed followColorScheme="full"/>
                </p:oleObj>
              </mc:Choice>
              <mc:Fallback>
                <p:oleObj name="Chart" r:id="rId4" imgW="8581836" imgH="4162598" progId="MSGraph.Chart.8">
                  <p:embed followColorScheme="full"/>
                  <p:pic>
                    <p:nvPicPr>
                      <p:cNvPr id="32770" name="Object 3"/>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63525" y="54923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Insurers Posted Net Realized Capital Gains in 2010 - 2015 Following Two Years of Realized Losses During the Financial Crisis.  Realized Capital Losses Were a Primary Cause of 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7820516" y="1397607"/>
            <a:ext cx="947927"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73600" y="1152525"/>
            <a:ext cx="2815784" cy="710383"/>
          </a:xfrm>
          <a:prstGeom prst="wedgeRectCallout">
            <a:avLst>
              <a:gd name="adj1" fmla="val 60033"/>
              <a:gd name="adj2" fmla="val 195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Realized capital gains are down from their 2013 peak</a:t>
            </a:r>
          </a:p>
        </p:txBody>
      </p:sp>
    </p:spTree>
    <p:extLst>
      <p:ext uri="{BB962C8B-B14F-4D97-AF65-F5344CB8AC3E}">
        <p14:creationId xmlns:p14="http://schemas.microsoft.com/office/powerpoint/2010/main" val="35347028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a:t>Property/Casualty Insurance Industry Investment Gain: 1994–2016:Q2</a:t>
            </a:r>
            <a:r>
              <a:rPr lang="en-US" baseline="30000" dirty="0"/>
              <a:t>1</a:t>
            </a:r>
          </a:p>
        </p:txBody>
      </p:sp>
      <p:graphicFrame>
        <p:nvGraphicFramePr>
          <p:cNvPr id="58370" name="Object 3"/>
          <p:cNvGraphicFramePr>
            <a:graphicFrameLocks/>
          </p:cNvGraphicFramePr>
          <p:nvPr>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646433" name="Chart" r:id="rId4" imgW="8458252" imgH="3638481" progId="MSGraph.Chart.8">
                  <p:embed followColorScheme="full"/>
                </p:oleObj>
              </mc:Choice>
              <mc:Fallback>
                <p:oleObj name="Chart" r:id="rId4" imgW="8458252" imgH="3638481" progId="MSGraph.Chart.8">
                  <p:embed followColorScheme="full"/>
                  <p:pic>
                    <p:nvPicPr>
                      <p:cNvPr id="58370" name="Object 3"/>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Total Investment Gains Were Flat in 2015 as Investment Income Rose Marginally and Realized Capital Gains Fell Slightly</a:t>
            </a: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$3.2B; 2016 figure is annualized based on actual Q2 2016 figure of $26.505B.</a:t>
            </a:r>
          </a:p>
          <a:p>
            <a:pPr marL="133350" indent="-133350" eaLnBrk="0" hangingPunct="0">
              <a:lnSpc>
                <a:spcPct val="90000"/>
              </a:lnSpc>
              <a:buClr>
                <a:schemeClr val="accent2"/>
              </a:buClr>
              <a:buFont typeface="Wingdings" pitchFamily="2" charset="2"/>
              <a:buNone/>
              <a:tabLst>
                <a:tab pos="112713" algn="r"/>
              </a:tabLst>
            </a:pPr>
            <a:r>
              <a:rPr lang="en-US" sz="1100" dirty="0"/>
              <a:t>Sources: ISO, SNL;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3435124" cy="976429"/>
          </a:xfrm>
          <a:prstGeom prst="wedgeRectCallout">
            <a:avLst>
              <a:gd name="adj1" fmla="val 86739"/>
              <a:gd name="adj2" fmla="val -13156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Investment gains in 2015 were unchanged from 2014; 2016 is running slightly behind 2015 and 17% below the pre-crisis peak</a:t>
            </a:r>
          </a:p>
        </p:txBody>
      </p:sp>
    </p:spTree>
    <p:extLst>
      <p:ext uri="{BB962C8B-B14F-4D97-AF65-F5344CB8AC3E}">
        <p14:creationId xmlns:p14="http://schemas.microsoft.com/office/powerpoint/2010/main" val="28764846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48</a:t>
            </a:fld>
            <a:endParaRPr lang="en-US" sz="900"/>
          </a:p>
        </p:txBody>
      </p:sp>
      <p:graphicFrame>
        <p:nvGraphicFramePr>
          <p:cNvPr id="60418" name="Object 3"/>
          <p:cNvGraphicFramePr>
            <a:graphicFrameLocks/>
          </p:cNvGraphicFramePr>
          <p:nvPr>
            <p:extLst/>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647457" name="Chart" r:id="rId4" imgW="8620118" imgH="3771900" progId="MSGraph.Chart.8">
                  <p:embed followColorScheme="full"/>
                </p:oleObj>
              </mc:Choice>
              <mc:Fallback>
                <p:oleObj name="Chart" r:id="rId4" imgW="8620118" imgH="3771900" progId="MSGraph.Chart.8">
                  <p:embed followColorScheme="full"/>
                  <p:pic>
                    <p:nvPicPr>
                      <p:cNvPr id="60418" name="Object 3"/>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48</a:t>
            </a:fld>
            <a:endParaRPr lang="en-US"/>
          </a:p>
        </p:txBody>
      </p:sp>
    </p:spTree>
    <p:extLst>
      <p:ext uri="{BB962C8B-B14F-4D97-AF65-F5344CB8AC3E}">
        <p14:creationId xmlns:p14="http://schemas.microsoft.com/office/powerpoint/2010/main" val="10752285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6"/>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a:solidFill>
                  <a:schemeClr val="bg1"/>
                </a:solidFill>
              </a:rPr>
              <a:t>THE ECONOMY</a:t>
            </a:r>
          </a:p>
        </p:txBody>
      </p:sp>
      <p:sp>
        <p:nvSpPr>
          <p:cNvPr id="151555"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49</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11" y="4735266"/>
            <a:ext cx="8189259" cy="1569660"/>
          </a:xfrm>
          <a:prstGeom prst="rect">
            <a:avLst/>
          </a:prstGeom>
          <a:noFill/>
          <a:ln w="9525">
            <a:noFill/>
            <a:miter lim="800000"/>
            <a:headEnd/>
            <a:tailEnd/>
          </a:ln>
        </p:spPr>
        <p:txBody>
          <a:bodyPr wrap="square">
            <a:spAutoFit/>
          </a:bodyPr>
          <a:lstStyle/>
          <a:p>
            <a:pPr algn="ctr"/>
            <a:r>
              <a:rPr lang="en-US" sz="3200" b="1" dirty="0">
                <a:solidFill>
                  <a:srgbClr val="2B7299"/>
                </a:solidFill>
              </a:rPr>
              <a:t>The Strength of the Economy Will Greatly Influence Insurer Exposure Base    Across Most Lines</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49</a:t>
            </a:fld>
            <a:endParaRPr lang="en-US"/>
          </a:p>
        </p:txBody>
      </p:sp>
    </p:spTree>
    <p:extLst>
      <p:ext uri="{BB962C8B-B14F-4D97-AF65-F5344CB8AC3E}">
        <p14:creationId xmlns:p14="http://schemas.microsoft.com/office/powerpoint/2010/main" val="384533481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a:t>12/01/09 - 9pm</a:t>
            </a:r>
          </a:p>
        </p:txBody>
      </p:sp>
      <p:sp>
        <p:nvSpPr>
          <p:cNvPr id="52228"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5</a:t>
            </a:fld>
            <a:endParaRPr lang="en-US"/>
          </a:p>
        </p:txBody>
      </p:sp>
      <p:sp>
        <p:nvSpPr>
          <p:cNvPr id="52230" name="Rectangle 2"/>
          <p:cNvSpPr>
            <a:spLocks noGrp="1" noChangeArrowheads="1"/>
          </p:cNvSpPr>
          <p:nvPr>
            <p:ph type="title"/>
          </p:nvPr>
        </p:nvSpPr>
        <p:spPr/>
        <p:txBody>
          <a:bodyPr/>
          <a:lstStyle/>
          <a:p>
            <a:r>
              <a:rPr lang="en-US" dirty="0"/>
              <a:t>ROE: Property/Casualty Insurance by Major Event, 1987–2016:H1</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tabLst>
                <a:tab pos="112713" algn="r"/>
              </a:tabLst>
            </a:pPr>
            <a:r>
              <a:rPr lang="en-US" sz="1100" dirty="0"/>
              <a:t>* 	Through 2016:H1.  Excludes Mortgage &amp; Financial Guarantee in 2008 – 2014. </a:t>
            </a:r>
          </a:p>
          <a:p>
            <a:pPr marL="133350" indent="-133350" eaLnBrk="0" hangingPunct="0">
              <a:lnSpc>
                <a:spcPct val="90000"/>
              </a:lnSpc>
              <a:buClr>
                <a:schemeClr val="accent2"/>
              </a:buClr>
              <a:tabLst>
                <a:tab pos="112713" algn="r"/>
              </a:tabLst>
            </a:pPr>
            <a:r>
              <a:rPr lang="en-US" sz="1100" dirty="0"/>
              <a:t>	Sources: ISO, </a:t>
            </a:r>
            <a:r>
              <a:rPr lang="en-US" sz="1100" i="1" dirty="0"/>
              <a:t>Fortune</a:t>
            </a:r>
            <a:r>
              <a:rPr lang="en-US" sz="1100" dirty="0"/>
              <a:t>; Insurance Information Institute.</a:t>
            </a:r>
          </a:p>
        </p:txBody>
      </p:sp>
      <p:graphicFrame>
        <p:nvGraphicFramePr>
          <p:cNvPr id="2026500" name="Object 2"/>
          <p:cNvGraphicFramePr>
            <a:graphicFrameLocks/>
          </p:cNvGraphicFramePr>
          <p:nvPr>
            <p:extLst/>
          </p:nvPr>
        </p:nvGraphicFramePr>
        <p:xfrm>
          <a:off x="287341" y="1475847"/>
          <a:ext cx="8569325" cy="4579937"/>
        </p:xfrm>
        <a:graphic>
          <a:graphicData uri="http://schemas.openxmlformats.org/presentationml/2006/ole">
            <mc:AlternateContent xmlns:mc="http://schemas.openxmlformats.org/markup-compatibility/2006">
              <mc:Choice xmlns:v="urn:schemas-microsoft-com:vml" Requires="v">
                <p:oleObj spid="_x0000_s28626978" name="Chart" r:id="rId4" imgW="8600977" imgH="4600679" progId="MSGraph.Chart.8">
                  <p:embed followColorScheme="full"/>
                </p:oleObj>
              </mc:Choice>
              <mc:Fallback>
                <p:oleObj name="Chart" r:id="rId4" imgW="8600977" imgH="4600679" progId="MSGraph.Chart.8">
                  <p:embed followColorScheme="full"/>
                  <p:pic>
                    <p:nvPicPr>
                      <p:cNvPr id="2026500" name="Object 2"/>
                      <p:cNvPicPr>
                        <a:picLocks noChangeArrowheads="1"/>
                      </p:cNvPicPr>
                      <p:nvPr/>
                    </p:nvPicPr>
                    <p:blipFill>
                      <a:blip r:embed="rId5"/>
                      <a:srcRect/>
                      <a:stretch>
                        <a:fillRect/>
                      </a:stretch>
                    </p:blipFill>
                    <p:spPr bwMode="gray">
                      <a:xfrm>
                        <a:off x="287341" y="1475847"/>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4"/>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Volatility</a:t>
            </a:r>
            <a:endParaRPr lang="pt-BR" b="1" dirty="0">
              <a:solidFill>
                <a:srgbClr val="FFFFFF"/>
              </a:solidFill>
            </a:endParaRPr>
          </a:p>
        </p:txBody>
      </p:sp>
      <p:sp>
        <p:nvSpPr>
          <p:cNvPr id="2026503" name="Oval 7"/>
          <p:cNvSpPr>
            <a:spLocks noChangeArrowheads="1"/>
          </p:cNvSpPr>
          <p:nvPr/>
        </p:nvSpPr>
        <p:spPr bwMode="auto">
          <a:xfrm>
            <a:off x="1643973"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191982" y="376378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957060" y="4463506"/>
            <a:ext cx="1085850" cy="486869"/>
          </a:xfrm>
          <a:prstGeom prst="wedgeRectCallout">
            <a:avLst>
              <a:gd name="adj1" fmla="val 59942"/>
              <a:gd name="adj2" fmla="val -1247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 </a:t>
            </a:r>
            <a:r>
              <a:rPr lang="en-US" sz="1400" b="1" dirty="0" err="1">
                <a:solidFill>
                  <a:schemeClr val="bg1"/>
                </a:solidFill>
              </a:rPr>
              <a:t>Iniki</a:t>
            </a:r>
            <a:endParaRPr lang="en-US" sz="1400" b="1" dirty="0">
              <a:solidFill>
                <a:schemeClr val="bg1"/>
              </a:solidFill>
            </a:endParaRPr>
          </a:p>
        </p:txBody>
      </p:sp>
      <p:sp>
        <p:nvSpPr>
          <p:cNvPr id="2026509" name="Oval 13"/>
          <p:cNvSpPr>
            <a:spLocks noChangeArrowheads="1"/>
          </p:cNvSpPr>
          <p:nvPr/>
        </p:nvSpPr>
        <p:spPr bwMode="auto">
          <a:xfrm>
            <a:off x="2710158"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180767" y="4748705"/>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499699" y="274595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182192" y="3984843"/>
            <a:ext cx="1265424" cy="711200"/>
          </a:xfrm>
          <a:prstGeom prst="wedgeRectCallout">
            <a:avLst>
              <a:gd name="adj1" fmla="val -15588"/>
              <a:gd name="adj2" fmla="val -1474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Lowest CAT Losses in </a:t>
            </a:r>
            <a:br>
              <a:rPr lang="en-US" sz="1400" b="1" dirty="0">
                <a:solidFill>
                  <a:schemeClr val="bg1"/>
                </a:solidFill>
              </a:rPr>
            </a:br>
            <a:r>
              <a:rPr lang="en-US" sz="1400" b="1" dirty="0">
                <a:solidFill>
                  <a:schemeClr val="bg1"/>
                </a:solidFill>
              </a:rPr>
              <a:t>15 Years</a:t>
            </a:r>
          </a:p>
        </p:txBody>
      </p:sp>
      <p:sp>
        <p:nvSpPr>
          <p:cNvPr id="2026515" name="Oval 19"/>
          <p:cNvSpPr>
            <a:spLocks noChangeArrowheads="1"/>
          </p:cNvSpPr>
          <p:nvPr/>
        </p:nvSpPr>
        <p:spPr bwMode="auto">
          <a:xfrm>
            <a:off x="4562787"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137555" y="3431628"/>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637303"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41394"/>
              <a:gd name="adj2" fmla="val 1946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322535"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039818" y="4184467"/>
            <a:ext cx="1314450" cy="292100"/>
          </a:xfrm>
          <a:prstGeom prst="wedgeRectCallout">
            <a:avLst>
              <a:gd name="adj1" fmla="val -18614"/>
              <a:gd name="adj2" fmla="val -237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376102" y="3750876"/>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72" y="4805269"/>
            <a:ext cx="1152525" cy="546100"/>
          </a:xfrm>
          <a:prstGeom prst="wedgeRectCallout">
            <a:avLst>
              <a:gd name="adj1" fmla="val -22872"/>
              <a:gd name="adj2" fmla="val -13549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t>Financial Crisis*</a:t>
            </a:r>
          </a:p>
        </p:txBody>
      </p:sp>
      <p:sp>
        <p:nvSpPr>
          <p:cNvPr id="52249" name="Rectangle 31"/>
          <p:cNvSpPr>
            <a:spLocks noChangeArrowheads="1"/>
          </p:cNvSpPr>
          <p:nvPr/>
        </p:nvSpPr>
        <p:spPr bwMode="black">
          <a:xfrm>
            <a:off x="347663" y="126682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357797" y="4632677"/>
            <a:ext cx="1098599" cy="678425"/>
          </a:xfrm>
          <a:prstGeom prst="wedgeRectCallout">
            <a:avLst>
              <a:gd name="adj1" fmla="val -51613"/>
              <a:gd name="adj2" fmla="val -950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Record Tornado Losses</a:t>
            </a:r>
          </a:p>
        </p:txBody>
      </p:sp>
      <p:sp>
        <p:nvSpPr>
          <p:cNvPr id="27" name="Oval 28"/>
          <p:cNvSpPr>
            <a:spLocks noChangeArrowheads="1"/>
          </p:cNvSpPr>
          <p:nvPr/>
        </p:nvSpPr>
        <p:spPr bwMode="auto">
          <a:xfrm>
            <a:off x="7161178" y="380352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434276" y="3516834"/>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710794" y="4211815"/>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Sandy</a:t>
            </a:r>
          </a:p>
        </p:txBody>
      </p:sp>
      <p:sp>
        <p:nvSpPr>
          <p:cNvPr id="30" name="Oval 28"/>
          <p:cNvSpPr>
            <a:spLocks noChangeArrowheads="1"/>
          </p:cNvSpPr>
          <p:nvPr/>
        </p:nvSpPr>
        <p:spPr bwMode="auto">
          <a:xfrm>
            <a:off x="7708654" y="296487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284262" y="2337914"/>
            <a:ext cx="766915" cy="402509"/>
          </a:xfrm>
          <a:prstGeom prst="wedgeRectCallout">
            <a:avLst>
              <a:gd name="adj1" fmla="val 21932"/>
              <a:gd name="adj2" fmla="val 988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 CATs</a:t>
            </a:r>
          </a:p>
        </p:txBody>
      </p:sp>
      <p:sp>
        <p:nvSpPr>
          <p:cNvPr id="32" name="AutoShape 26"/>
          <p:cNvSpPr>
            <a:spLocks noChangeArrowheads="1"/>
          </p:cNvSpPr>
          <p:nvPr/>
        </p:nvSpPr>
        <p:spPr bwMode="blackWhite">
          <a:xfrm>
            <a:off x="8051177" y="1549099"/>
            <a:ext cx="985145" cy="638166"/>
          </a:xfrm>
          <a:prstGeom prst="wedgeRectCallout">
            <a:avLst>
              <a:gd name="adj1" fmla="val -20223"/>
              <a:gd name="adj2" fmla="val 2288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Modestly higher CATs</a:t>
            </a:r>
          </a:p>
        </p:txBody>
      </p:sp>
      <p:sp>
        <p:nvSpPr>
          <p:cNvPr id="33" name="Oval 28"/>
          <p:cNvSpPr>
            <a:spLocks noChangeArrowheads="1"/>
          </p:cNvSpPr>
          <p:nvPr/>
        </p:nvSpPr>
        <p:spPr bwMode="auto">
          <a:xfrm>
            <a:off x="8234636" y="3249304"/>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41854739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50</a:t>
            </a:fld>
            <a:endParaRPr lang="en-US"/>
          </a:p>
        </p:txBody>
      </p:sp>
      <p:sp>
        <p:nvSpPr>
          <p:cNvPr id="66566" name="Rectangle 11"/>
          <p:cNvSpPr>
            <a:spLocks noGrp="1" noChangeArrowheads="1"/>
          </p:cNvSpPr>
          <p:nvPr>
            <p:ph type="title"/>
          </p:nvPr>
        </p:nvSpPr>
        <p:spPr/>
        <p:txBody>
          <a:bodyPr/>
          <a:lstStyle/>
          <a:p>
            <a:r>
              <a:rPr lang="en-US"/>
              <a:t>US Real GDP Growth*</a:t>
            </a:r>
          </a:p>
        </p:txBody>
      </p:sp>
      <p:sp>
        <p:nvSpPr>
          <p:cNvPr id="66567" name="Rectangle 3"/>
          <p:cNvSpPr>
            <a:spLocks noChangeArrowheads="1"/>
          </p:cNvSpPr>
          <p:nvPr/>
        </p:nvSpPr>
        <p:spPr bwMode="auto">
          <a:xfrm>
            <a:off x="0" y="6392867"/>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tabLst>
                <a:tab pos="342900" algn="l"/>
              </a:tabLst>
            </a:pPr>
            <a:r>
              <a:rPr lang="en-US" sz="1100" dirty="0"/>
              <a:t>*	Estimates/Forecasts from Blue Chip Economic Indicators.</a:t>
            </a:r>
          </a:p>
          <a:p>
            <a:pPr eaLnBrk="0" hangingPunct="0">
              <a:lnSpc>
                <a:spcPct val="85000"/>
              </a:lnSpc>
              <a:spcBef>
                <a:spcPct val="25000"/>
              </a:spcBef>
              <a:buClr>
                <a:schemeClr val="accent2"/>
              </a:buClr>
              <a:tabLst>
                <a:tab pos="342900" algn="l"/>
              </a:tabLst>
            </a:pPr>
            <a:r>
              <a:rPr lang="en-US" sz="1100" dirty="0"/>
              <a:t>Source: US Department of Commerce, Blue Economic Indicators 10/16; Insurance Information Institute.</a:t>
            </a:r>
          </a:p>
        </p:txBody>
      </p:sp>
      <p:graphicFrame>
        <p:nvGraphicFramePr>
          <p:cNvPr id="66562" name="Object 4"/>
          <p:cNvGraphicFramePr>
            <a:graphicFrameLocks noChangeAspect="1"/>
          </p:cNvGraphicFramePr>
          <p:nvPr>
            <p:extLst>
              <p:ext uri="{D42A27DB-BD31-4B8C-83A1-F6EECF244321}">
                <p14:modId xmlns:p14="http://schemas.microsoft.com/office/powerpoint/2010/main" val="1427148503"/>
              </p:ext>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614739" name="Chart" r:id="rId4" imgW="8600977" imgH="3781460" progId="MSGraph.Chart.8">
                  <p:embed followColorScheme="full"/>
                </p:oleObj>
              </mc:Choice>
              <mc:Fallback>
                <p:oleObj name="Chart" r:id="rId4" imgW="8600977" imgH="3781460" progId="MSGraph.Chart.8">
                  <p:embed followColorScheme="full"/>
                  <p:pic>
                    <p:nvPicPr>
                      <p:cNvPr id="66562" name="Object 4"/>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4"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298454" y="5473704"/>
            <a:ext cx="853122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Should Increase in 2016 as GDP Growth Continues at a Steady, Albeit Moderate Pace and Gradually Benefits the Economy Broadly</a:t>
            </a:r>
          </a:p>
        </p:txBody>
      </p:sp>
      <p:sp>
        <p:nvSpPr>
          <p:cNvPr id="66570" name="Rectangle 8"/>
          <p:cNvSpPr>
            <a:spLocks noChangeArrowheads="1"/>
          </p:cNvSpPr>
          <p:nvPr/>
        </p:nvSpPr>
        <p:spPr bwMode="black">
          <a:xfrm>
            <a:off x="96947" y="126682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773724" y="3316795"/>
            <a:ext cx="1084384" cy="1053592"/>
          </a:xfrm>
          <a:prstGeom prst="wedgeRectCallout">
            <a:avLst>
              <a:gd name="adj1" fmla="val 57194"/>
              <a:gd name="adj2" fmla="val -656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a:t>
            </a:r>
          </a:p>
        </p:txBody>
      </p:sp>
      <p:sp>
        <p:nvSpPr>
          <p:cNvPr id="1926154" name="AutoShape 10"/>
          <p:cNvSpPr>
            <a:spLocks noChangeArrowheads="1"/>
          </p:cNvSpPr>
          <p:nvPr/>
        </p:nvSpPr>
        <p:spPr bwMode="blackWhite">
          <a:xfrm>
            <a:off x="2222938" y="1140542"/>
            <a:ext cx="2349880" cy="688258"/>
          </a:xfrm>
          <a:prstGeom prst="wedgeRectCallout">
            <a:avLst>
              <a:gd name="adj1" fmla="val -30404"/>
              <a:gd name="adj2" fmla="val 2054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3784600" y="3622418"/>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Q1 2014/15 GDP data were hit hard by this year’s “Polar Vortex” and harsh winter</a:t>
            </a:r>
          </a:p>
        </p:txBody>
      </p:sp>
      <p:sp>
        <p:nvSpPr>
          <p:cNvPr id="15" name="Rectangle 7"/>
          <p:cNvSpPr>
            <a:spLocks noChangeArrowheads="1"/>
          </p:cNvSpPr>
          <p:nvPr/>
        </p:nvSpPr>
        <p:spPr bwMode="grayWhite">
          <a:xfrm>
            <a:off x="1965569" y="3049105"/>
            <a:ext cx="1169466"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9534232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51</a:t>
            </a:fld>
            <a:endParaRPr lang="en-US"/>
          </a:p>
        </p:txBody>
      </p:sp>
      <p:sp>
        <p:nvSpPr>
          <p:cNvPr id="45062" name="Rectangle 2"/>
          <p:cNvSpPr>
            <a:spLocks noGrp="1" noChangeArrowheads="1"/>
          </p:cNvSpPr>
          <p:nvPr>
            <p:ph type="title"/>
          </p:nvPr>
        </p:nvSpPr>
        <p:spPr/>
        <p:txBody>
          <a:bodyPr/>
          <a:lstStyle/>
          <a:p>
            <a:r>
              <a:rPr lang="en-US" dirty="0"/>
              <a:t>US Unemployment Rate Forecast</a:t>
            </a:r>
          </a:p>
        </p:txBody>
      </p:sp>
      <p:graphicFrame>
        <p:nvGraphicFramePr>
          <p:cNvPr id="6924291" name="Object 3"/>
          <p:cNvGraphicFramePr>
            <a:graphicFrameLocks noGrp="1" noChangeAspect="1"/>
          </p:cNvGraphicFramePr>
          <p:nvPr>
            <p:ph type="chart" idx="4294967295"/>
            <p:extLst/>
          </p:nvPr>
        </p:nvGraphicFramePr>
        <p:xfrm>
          <a:off x="254000" y="1873250"/>
          <a:ext cx="8518525" cy="4383088"/>
        </p:xfrm>
        <a:graphic>
          <a:graphicData uri="http://schemas.openxmlformats.org/presentationml/2006/ole">
            <mc:AlternateContent xmlns:mc="http://schemas.openxmlformats.org/markup-compatibility/2006">
              <mc:Choice xmlns:v="urn:schemas-microsoft-com:vml" Requires="v">
                <p:oleObj spid="_x0000_s28649498" name="Chart" r:id="rId4" imgW="8201097" imgH="4219540" progId="MSGraph.Chart.8">
                  <p:embed followColorScheme="full"/>
                </p:oleObj>
              </mc:Choice>
              <mc:Fallback>
                <p:oleObj name="Chart" r:id="rId4" imgW="8201097" imgH="4219540" progId="MSGraph.Chart.8">
                  <p:embed followColorScheme="full"/>
                  <p:pic>
                    <p:nvPicPr>
                      <p:cNvPr id="6924291" name="Object 3"/>
                      <p:cNvPicPr>
                        <a:picLocks noChangeAspect="1" noChangeArrowheads="1"/>
                      </p:cNvPicPr>
                      <p:nvPr/>
                    </p:nvPicPr>
                    <p:blipFill>
                      <a:blip r:embed="rId5"/>
                      <a:srcRect/>
                      <a:stretch>
                        <a:fillRect/>
                      </a:stretch>
                    </p:blipFill>
                    <p:spPr bwMode="auto">
                      <a:xfrm>
                        <a:off x="254000" y="1873250"/>
                        <a:ext cx="8518525" cy="438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5417237" y="1055410"/>
            <a:ext cx="2568942" cy="1511944"/>
          </a:xfrm>
          <a:prstGeom prst="wedgeRectCallout">
            <a:avLst>
              <a:gd name="adj1" fmla="val -129204"/>
              <a:gd name="adj2" fmla="val 15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WC’s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(10/16 edition);  Insurance Information Institute.</a:t>
            </a:r>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2017:Q4F*</a:t>
            </a:r>
          </a:p>
        </p:txBody>
      </p:sp>
      <p:sp>
        <p:nvSpPr>
          <p:cNvPr id="12" name="AutoShape 7"/>
          <p:cNvSpPr>
            <a:spLocks noChangeArrowheads="1"/>
          </p:cNvSpPr>
          <p:nvPr/>
        </p:nvSpPr>
        <p:spPr bwMode="blackWhite">
          <a:xfrm>
            <a:off x="2654299" y="3897255"/>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have been revised modestly downwards. Optimistic scenarios put the unemployment as low as 4.3% by Q4 of 2017.</a:t>
            </a:r>
          </a:p>
        </p:txBody>
      </p:sp>
      <p:sp>
        <p:nvSpPr>
          <p:cNvPr id="13" name="AutoShape 5"/>
          <p:cNvSpPr>
            <a:spLocks noChangeArrowheads="1"/>
          </p:cNvSpPr>
          <p:nvPr/>
        </p:nvSpPr>
        <p:spPr bwMode="blackWhite">
          <a:xfrm>
            <a:off x="6727352" y="2828869"/>
            <a:ext cx="2155582" cy="1066800"/>
          </a:xfrm>
          <a:prstGeom prst="wedgeRectCallout">
            <a:avLst>
              <a:gd name="adj1" fmla="val -9636"/>
              <a:gd name="adj2" fmla="val 1014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downwards for 2016</a:t>
            </a:r>
          </a:p>
        </p:txBody>
      </p:sp>
    </p:spTree>
    <p:extLst>
      <p:ext uri="{BB962C8B-B14F-4D97-AF65-F5344CB8AC3E}">
        <p14:creationId xmlns:p14="http://schemas.microsoft.com/office/powerpoint/2010/main" val="24310481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52</a:t>
            </a:fld>
            <a:endParaRPr lang="en-US"/>
          </a:p>
        </p:txBody>
      </p:sp>
      <p:graphicFrame>
        <p:nvGraphicFramePr>
          <p:cNvPr id="5122" name="Object 2"/>
          <p:cNvGraphicFramePr>
            <a:graphicFrameLocks/>
          </p:cNvGraphicFramePr>
          <p:nvPr>
            <p:extLst/>
          </p:nvPr>
        </p:nvGraphicFramePr>
        <p:xfrm>
          <a:off x="89578" y="811101"/>
          <a:ext cx="8926513" cy="4684755"/>
        </p:xfrm>
        <a:graphic>
          <a:graphicData uri="http://schemas.openxmlformats.org/presentationml/2006/ole">
            <mc:AlternateContent xmlns:mc="http://schemas.openxmlformats.org/markup-compatibility/2006">
              <mc:Choice xmlns:v="urn:schemas-microsoft-com:vml" Requires="v">
                <p:oleObj spid="_x0000_s28650522" name="Chart" r:id="rId4" imgW="8686696" imgH="4581560" progId="MSGraph.Chart.8">
                  <p:embed followColorScheme="full"/>
                </p:oleObj>
              </mc:Choice>
              <mc:Fallback>
                <p:oleObj name="Chart" r:id="rId4" imgW="8686696" imgH="4581560" progId="MSGraph.Chart.8">
                  <p:embed followColorScheme="full"/>
                  <p:pic>
                    <p:nvPicPr>
                      <p:cNvPr id="5122" name="Object 2"/>
                      <p:cNvPicPr>
                        <a:picLocks noChangeArrowheads="1"/>
                      </p:cNvPicPr>
                      <p:nvPr/>
                    </p:nvPicPr>
                    <p:blipFill>
                      <a:blip r:embed="rId5"/>
                      <a:srcRect/>
                      <a:stretch>
                        <a:fillRect/>
                      </a:stretch>
                    </p:blipFill>
                    <p:spPr bwMode="auto">
                      <a:xfrm>
                        <a:off x="89578" y="811101"/>
                        <a:ext cx="8926513" cy="4684755"/>
                      </a:xfrm>
                      <a:prstGeom prst="rect">
                        <a:avLst/>
                      </a:prstGeom>
                      <a:noFill/>
                      <a:extLst/>
                    </p:spPr>
                  </p:pic>
                </p:oleObj>
              </mc:Fallback>
            </mc:AlternateContent>
          </a:graphicData>
        </a:graphic>
      </p:graphicFrame>
      <p:sp>
        <p:nvSpPr>
          <p:cNvPr id="5124" name="Rectangle 3"/>
          <p:cNvSpPr>
            <a:spLocks noGrp="1" noChangeArrowheads="1"/>
          </p:cNvSpPr>
          <p:nvPr>
            <p:ph type="title"/>
          </p:nvPr>
        </p:nvSpPr>
        <p:spPr>
          <a:xfrm>
            <a:off x="89578" y="135399"/>
            <a:ext cx="7603703" cy="860425"/>
          </a:xfrm>
        </p:spPr>
        <p:txBody>
          <a:bodyPr/>
          <a:lstStyle/>
          <a:p>
            <a:r>
              <a:rPr lang="en-US" sz="2800" dirty="0"/>
              <a:t>Continued Business Investment Will</a:t>
            </a:r>
            <a:br>
              <a:rPr lang="en-US" sz="2800" dirty="0"/>
            </a:br>
            <a:r>
              <a:rPr lang="en-US" sz="2800" dirty="0"/>
              <a:t>Spur Modest Commercial Exposure Growth</a:t>
            </a:r>
          </a:p>
        </p:txBody>
      </p:sp>
      <p:sp>
        <p:nvSpPr>
          <p:cNvPr id="1969158" name="AutoShape 6"/>
          <p:cNvSpPr>
            <a:spLocks noChangeArrowheads="1"/>
          </p:cNvSpPr>
          <p:nvPr/>
        </p:nvSpPr>
        <p:spPr bwMode="blackWhite">
          <a:xfrm>
            <a:off x="267493" y="5393203"/>
            <a:ext cx="8636000" cy="930108"/>
          </a:xfrm>
          <a:prstGeom prst="wedgeRectCallout">
            <a:avLst>
              <a:gd name="adj1" fmla="val -3301"/>
              <a:gd name="adj2" fmla="val -6311"/>
            </a:avLst>
          </a:prstGeom>
          <a:solidFill>
            <a:schemeClr val="accent6"/>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Business investment was a major drag on the economy in 2016 and adversely impacts commercial property and liability insurance exposures. Growth should begin a modest  recovery in 2017.</a:t>
            </a:r>
          </a:p>
        </p:txBody>
      </p:sp>
      <p:sp>
        <p:nvSpPr>
          <p:cNvPr id="5126" name="TextBox 9"/>
          <p:cNvSpPr txBox="1">
            <a:spLocks noChangeArrowheads="1"/>
          </p:cNvSpPr>
          <p:nvPr/>
        </p:nvSpPr>
        <p:spPr bwMode="auto">
          <a:xfrm>
            <a:off x="267493" y="6323311"/>
            <a:ext cx="8412162" cy="430887"/>
          </a:xfrm>
          <a:prstGeom prst="rect">
            <a:avLst/>
          </a:prstGeom>
          <a:noFill/>
          <a:ln w="9525">
            <a:noFill/>
            <a:miter lim="800000"/>
            <a:headEnd/>
            <a:tailEnd/>
          </a:ln>
        </p:spPr>
        <p:txBody>
          <a:bodyPr>
            <a:spAutoFit/>
          </a:bodyPr>
          <a:lstStyle/>
          <a:p>
            <a:r>
              <a:rPr lang="en-US" sz="1100" dirty="0"/>
              <a:t>Sources: Blue Chip Economic Indicators, 10/2016 (history and forecasts for 2016 and 2017, 10/2016 for forecasts for 2018-2022; Insurance Information Institute.</a:t>
            </a:r>
          </a:p>
        </p:txBody>
      </p:sp>
      <p:sp>
        <p:nvSpPr>
          <p:cNvPr id="7" name="AutoShape 6"/>
          <p:cNvSpPr>
            <a:spLocks noChangeArrowheads="1"/>
          </p:cNvSpPr>
          <p:nvPr/>
        </p:nvSpPr>
        <p:spPr bwMode="blackWhite">
          <a:xfrm>
            <a:off x="5181249" y="1180548"/>
            <a:ext cx="3222752" cy="981956"/>
          </a:xfrm>
          <a:prstGeom prst="wedgeRectCallout">
            <a:avLst>
              <a:gd name="adj1" fmla="val 5813"/>
              <a:gd name="adj2" fmla="val 12577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The level and direction of interest rates is likely to affect these growth rates.</a:t>
            </a:r>
          </a:p>
        </p:txBody>
      </p:sp>
    </p:spTree>
    <p:extLst>
      <p:ext uri="{BB962C8B-B14F-4D97-AF65-F5344CB8AC3E}">
        <p14:creationId xmlns:p14="http://schemas.microsoft.com/office/powerpoint/2010/main" val="1291974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6"/>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a:solidFill>
                  <a:schemeClr val="bg1"/>
                </a:solidFill>
              </a:rPr>
              <a:t>Profitability &amp; Politics</a:t>
            </a:r>
          </a:p>
        </p:txBody>
      </p:sp>
      <p:sp>
        <p:nvSpPr>
          <p:cNvPr id="151555"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53</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9"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53</a:t>
            </a:fld>
            <a:endParaRPr lang="en-US"/>
          </a:p>
        </p:txBody>
      </p:sp>
      <p:sp>
        <p:nvSpPr>
          <p:cNvPr id="10" name="Rectangle 8"/>
          <p:cNvSpPr>
            <a:spLocks noChangeArrowheads="1"/>
          </p:cNvSpPr>
          <p:nvPr/>
        </p:nvSpPr>
        <p:spPr bwMode="auto">
          <a:xfrm>
            <a:off x="449198" y="4919935"/>
            <a:ext cx="7842715" cy="12003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rgbClr val="FF6801"/>
              </a:buClr>
            </a:pPr>
            <a:r>
              <a:rPr lang="en-US" sz="4000" b="1" i="1" dirty="0">
                <a:solidFill>
                  <a:srgbClr val="FF0000"/>
                </a:solidFill>
              </a:rPr>
              <a:t>How Is Profitability Affected by the President’s Political Party?</a:t>
            </a:r>
          </a:p>
        </p:txBody>
      </p:sp>
    </p:spTree>
    <p:extLst>
      <p:ext uri="{BB962C8B-B14F-4D97-AF65-F5344CB8AC3E}">
        <p14:creationId xmlns:p14="http://schemas.microsoft.com/office/powerpoint/2010/main" val="234788789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2" name="Object 2"/>
          <p:cNvGraphicFramePr>
            <a:graphicFrameLocks noGrp="1" noChangeAspect="1"/>
          </p:cNvGraphicFramePr>
          <p:nvPr>
            <p:ph type="chart" idx="4294967295"/>
            <p:extLst>
              <p:ext uri="{D42A27DB-BD31-4B8C-83A1-F6EECF244321}">
                <p14:modId xmlns:p14="http://schemas.microsoft.com/office/powerpoint/2010/main" val="165022682"/>
              </p:ext>
            </p:extLst>
          </p:nvPr>
        </p:nvGraphicFramePr>
        <p:xfrm>
          <a:off x="17467" y="1228729"/>
          <a:ext cx="8529637" cy="5210175"/>
        </p:xfrm>
        <a:graphic>
          <a:graphicData uri="http://schemas.openxmlformats.org/presentationml/2006/ole">
            <mc:AlternateContent xmlns:mc="http://schemas.openxmlformats.org/markup-compatibility/2006">
              <mc:Choice xmlns:v="urn:schemas-microsoft-com:vml" Requires="v">
                <p:oleObj spid="_x0000_s28547267" name="Chart" r:id="rId4" imgW="5759368" imgH="3517946" progId="MSGraph.Chart.8">
                  <p:embed followColorScheme="full"/>
                </p:oleObj>
              </mc:Choice>
              <mc:Fallback>
                <p:oleObj name="Chart" r:id="rId4" imgW="5759368" imgH="3517946" progId="MSGraph.Chart.8">
                  <p:embed followColorScheme="full"/>
                  <p:pic>
                    <p:nvPicPr>
                      <p:cNvPr id="0" name=""/>
                      <p:cNvPicPr>
                        <a:picLocks noChangeAspect="1" noChangeArrowheads="1"/>
                      </p:cNvPicPr>
                      <p:nvPr/>
                    </p:nvPicPr>
                    <p:blipFill>
                      <a:blip r:embed="rId5"/>
                      <a:srcRect/>
                      <a:stretch>
                        <a:fillRect/>
                      </a:stretch>
                    </p:blipFill>
                    <p:spPr bwMode="auto">
                      <a:xfrm>
                        <a:off x="17467" y="1228729"/>
                        <a:ext cx="8529637" cy="521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3" name="Rectangle 4"/>
          <p:cNvSpPr>
            <a:spLocks noChangeArrowheads="1"/>
          </p:cNvSpPr>
          <p:nvPr/>
        </p:nvSpPr>
        <p:spPr bwMode="auto">
          <a:xfrm>
            <a:off x="34412" y="63885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a:t>*Truman administration ROE of 6.97% based on 3 years only, 1950-52;.</a:t>
            </a:r>
          </a:p>
          <a:p>
            <a:pPr>
              <a:spcBef>
                <a:spcPct val="0"/>
              </a:spcBef>
              <a:buClrTx/>
              <a:buFontTx/>
              <a:buNone/>
            </a:pPr>
            <a:r>
              <a:rPr lang="en-US" sz="1000" dirty="0"/>
              <a:t>  Source: Insurance Information Institute</a:t>
            </a:r>
          </a:p>
        </p:txBody>
      </p:sp>
      <p:sp>
        <p:nvSpPr>
          <p:cNvPr id="7045125" name="Text Box 5"/>
          <p:cNvSpPr txBox="1">
            <a:spLocks noChangeArrowheads="1"/>
          </p:cNvSpPr>
          <p:nvPr/>
        </p:nvSpPr>
        <p:spPr bwMode="auto">
          <a:xfrm>
            <a:off x="5718179" y="2482850"/>
            <a:ext cx="3273425" cy="1421928"/>
          </a:xfrm>
          <a:prstGeom prst="rect">
            <a:avLst/>
          </a:prstGeom>
          <a:solidFill>
            <a:schemeClr val="bg1"/>
          </a:solidFill>
          <a:ln w="38100">
            <a:solidFill>
              <a:srgbClr val="FF0000"/>
            </a:solidFill>
            <a:miter lim="800000"/>
            <a:headEnd type="none" w="sm" len="sm"/>
            <a:tailEnd type="none" w="sm" len="sm"/>
          </a:ln>
        </p:spPr>
        <p:txBody>
          <a:bodyPr wrap="square">
            <a:spAutoFit/>
          </a:bodyPr>
          <a:lstStyle/>
          <a:p>
            <a:pPr algn="ctr">
              <a:lnSpc>
                <a:spcPct val="90000"/>
              </a:lnSpc>
              <a:buClrTx/>
              <a:buFontTx/>
              <a:buNone/>
            </a:pPr>
            <a:r>
              <a:rPr lang="en-US" sz="2400" b="1" dirty="0"/>
              <a:t>OVERALL RECORD: </a:t>
            </a:r>
            <a:r>
              <a:rPr lang="en-US" sz="2400" b="1" u="sng" dirty="0"/>
              <a:t>1950-2015</a:t>
            </a:r>
            <a:r>
              <a:rPr lang="en-US" sz="2400" b="1" dirty="0"/>
              <a:t>*</a:t>
            </a:r>
          </a:p>
          <a:p>
            <a:pPr>
              <a:lnSpc>
                <a:spcPct val="90000"/>
              </a:lnSpc>
              <a:buClrTx/>
              <a:buFontTx/>
              <a:buNone/>
            </a:pPr>
            <a:r>
              <a:rPr lang="en-US" sz="2400" b="1" dirty="0">
                <a:solidFill>
                  <a:srgbClr val="3333FF"/>
                </a:solidFill>
              </a:rPr>
              <a:t>Democrats	  7.72%</a:t>
            </a:r>
          </a:p>
          <a:p>
            <a:pPr>
              <a:lnSpc>
                <a:spcPct val="90000"/>
              </a:lnSpc>
              <a:buClrTx/>
              <a:buFontTx/>
              <a:buNone/>
            </a:pPr>
            <a:r>
              <a:rPr lang="en-US" sz="2400" b="1" dirty="0">
                <a:solidFill>
                  <a:srgbClr val="FF0000"/>
                </a:solidFill>
              </a:rPr>
              <a:t>Republicans	  7.85%</a:t>
            </a:r>
          </a:p>
        </p:txBody>
      </p:sp>
      <p:sp>
        <p:nvSpPr>
          <p:cNvPr id="7045126" name="Text Box 6"/>
          <p:cNvSpPr txBox="1">
            <a:spLocks noChangeArrowheads="1"/>
          </p:cNvSpPr>
          <p:nvPr/>
        </p:nvSpPr>
        <p:spPr bwMode="auto">
          <a:xfrm>
            <a:off x="5405281" y="4106514"/>
            <a:ext cx="3429000" cy="1419225"/>
          </a:xfrm>
          <a:prstGeom prst="rect">
            <a:avLst/>
          </a:prstGeom>
          <a:noFill/>
          <a:ln w="38100">
            <a:solidFill>
              <a:srgbClr val="FF0000"/>
            </a:solidFill>
            <a:miter lim="800000"/>
            <a:headEnd type="none" w="sm" len="sm"/>
            <a:tailEnd type="none" w="sm" len="sm"/>
          </a:ln>
          <a:effectLst/>
        </p:spPr>
        <p:txBody>
          <a:bodyPr>
            <a:spAutoFit/>
          </a:bodyPr>
          <a:lstStyle/>
          <a:p>
            <a:pPr algn="ctr">
              <a:lnSpc>
                <a:spcPct val="90000"/>
              </a:lnSpc>
              <a:buClrTx/>
              <a:buFontTx/>
              <a:buNone/>
              <a:defRPr/>
            </a:pPr>
            <a:r>
              <a:rPr lang="en-US" sz="2400" b="1" dirty="0">
                <a:solidFill>
                  <a:srgbClr val="3333FF"/>
                </a:solidFill>
                <a:latin typeface="Arial" pitchFamily="34" charset="0"/>
                <a:cs typeface="Arial" pitchFamily="34" charset="0"/>
              </a:rPr>
              <a:t>Party of President has marginal bearing on profitability of P/C insurance industry</a:t>
            </a:r>
          </a:p>
        </p:txBody>
      </p:sp>
      <p:sp>
        <p:nvSpPr>
          <p:cNvPr id="7" name="Rectangle 2"/>
          <p:cNvSpPr txBox="1">
            <a:spLocks noChangeArrowheads="1"/>
          </p:cNvSpPr>
          <p:nvPr/>
        </p:nvSpPr>
        <p:spPr>
          <a:xfrm>
            <a:off x="131305" y="4"/>
            <a:ext cx="75575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P/C Insurance Industry ROE by Presidential Administration, 1950-2015*</a:t>
            </a:r>
          </a:p>
        </p:txBody>
      </p:sp>
    </p:spTree>
    <p:extLst>
      <p:ext uri="{BB962C8B-B14F-4D97-AF65-F5344CB8AC3E}">
        <p14:creationId xmlns:p14="http://schemas.microsoft.com/office/powerpoint/2010/main" val="40602183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045125"/>
                                        </p:tgtEl>
                                        <p:attrNameLst>
                                          <p:attrName>style.visibility</p:attrName>
                                        </p:attrNameLst>
                                      </p:cBhvr>
                                      <p:to>
                                        <p:strVal val="visible"/>
                                      </p:to>
                                    </p:set>
                                    <p:animEffect transition="in" filter="dissolve">
                                      <p:cBhvr>
                                        <p:cTn id="7" dur="500"/>
                                        <p:tgtEl>
                                          <p:spTgt spid="7045125"/>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7045126"/>
                                        </p:tgtEl>
                                        <p:attrNameLst>
                                          <p:attrName>style.visibility</p:attrName>
                                        </p:attrNameLst>
                                      </p:cBhvr>
                                      <p:to>
                                        <p:strVal val="visible"/>
                                      </p:to>
                                    </p:set>
                                    <p:animEffect transition="in" filter="dissolve">
                                      <p:cBhvr>
                                        <p:cTn id="11" dur="500"/>
                                        <p:tgtEl>
                                          <p:spTgt spid="704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25" grpId="0" animBg="1"/>
      <p:bldP spid="7045126"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a:t>12/01/09 - 9pm</a:t>
            </a:r>
          </a:p>
        </p:txBody>
      </p:sp>
      <p:sp>
        <p:nvSpPr>
          <p:cNvPr id="82947" name="Rectangle 106"/>
          <p:cNvSpPr>
            <a:spLocks noGrp="1" noChangeArrowheads="1"/>
          </p:cNvSpPr>
          <p:nvPr>
            <p:ph type="ftr" sz="quarter" idx="11"/>
          </p:nvPr>
        </p:nvSpPr>
        <p:spPr/>
        <p:txBody>
          <a:bodyPr/>
          <a:lstStyle/>
          <a:p>
            <a:pPr>
              <a:defRPr/>
            </a:pPr>
            <a:r>
              <a:rPr lang="en-US" dirty="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55</a:t>
            </a:fld>
            <a:endParaRPr lang="en-US" dirty="0"/>
          </a:p>
        </p:txBody>
      </p:sp>
      <p:sp>
        <p:nvSpPr>
          <p:cNvPr id="82949" name="Rectangle 2"/>
          <p:cNvSpPr>
            <a:spLocks noGrp="1" noChangeArrowheads="1"/>
          </p:cNvSpPr>
          <p:nvPr>
            <p:ph type="title"/>
          </p:nvPr>
        </p:nvSpPr>
        <p:spPr/>
        <p:txBody>
          <a:bodyPr/>
          <a:lstStyle/>
          <a:p>
            <a:r>
              <a:rPr lang="en-US" dirty="0"/>
              <a:t>Trump vs. Clinton:</a:t>
            </a:r>
            <a:br>
              <a:rPr lang="en-US" dirty="0"/>
            </a:br>
            <a:r>
              <a:rPr lang="en-US" dirty="0"/>
              <a:t>Issues that Matter to P/C Insurers</a:t>
            </a:r>
          </a:p>
        </p:txBody>
      </p:sp>
      <p:graphicFrame>
        <p:nvGraphicFramePr>
          <p:cNvPr id="3" name="Content Placeholder 2"/>
          <p:cNvGraphicFramePr>
            <a:graphicFrameLocks noGrp="1"/>
          </p:cNvGraphicFramePr>
          <p:nvPr>
            <p:ph idx="1"/>
            <p:extLst/>
          </p:nvPr>
        </p:nvGraphicFramePr>
        <p:xfrm>
          <a:off x="187960" y="1155701"/>
          <a:ext cx="8768080" cy="5588000"/>
        </p:xfrm>
        <a:graphic>
          <a:graphicData uri="http://schemas.openxmlformats.org/drawingml/2006/table">
            <a:tbl>
              <a:tblPr firstRow="1" bandRow="1">
                <a:tableStyleId>{5C22544A-7EE6-4342-B048-85BDC9FD1C3A}</a:tableStyleId>
              </a:tblPr>
              <a:tblGrid>
                <a:gridCol w="1814721">
                  <a:extLst>
                    <a:ext uri="{9D8B030D-6E8A-4147-A177-3AD203B41FA5}">
                      <a16:colId xmlns:a16="http://schemas.microsoft.com/office/drawing/2014/main" val="20000"/>
                    </a:ext>
                  </a:extLst>
                </a:gridCol>
                <a:gridCol w="3778359">
                  <a:extLst>
                    <a:ext uri="{9D8B030D-6E8A-4147-A177-3AD203B41FA5}">
                      <a16:colId xmlns:a16="http://schemas.microsoft.com/office/drawing/2014/main" val="20001"/>
                    </a:ext>
                  </a:extLst>
                </a:gridCol>
                <a:gridCol w="3175000">
                  <a:extLst>
                    <a:ext uri="{9D8B030D-6E8A-4147-A177-3AD203B41FA5}">
                      <a16:colId xmlns:a16="http://schemas.microsoft.com/office/drawing/2014/main" val="20002"/>
                    </a:ext>
                  </a:extLst>
                </a:gridCol>
              </a:tblGrid>
              <a:tr h="370840">
                <a:tc>
                  <a:txBody>
                    <a:bodyPr/>
                    <a:lstStyle/>
                    <a:p>
                      <a:r>
                        <a:rPr lang="en-US" dirty="0"/>
                        <a:t>Issue</a:t>
                      </a:r>
                    </a:p>
                  </a:txBody>
                  <a:tcPr/>
                </a:tc>
                <a:tc>
                  <a:txBody>
                    <a:bodyPr/>
                    <a:lstStyle/>
                    <a:p>
                      <a:r>
                        <a:rPr lang="en-US" dirty="0"/>
                        <a:t>Trump</a:t>
                      </a:r>
                    </a:p>
                  </a:txBody>
                  <a:tcPr/>
                </a:tc>
                <a:tc>
                  <a:txBody>
                    <a:bodyPr/>
                    <a:lstStyle/>
                    <a:p>
                      <a:r>
                        <a:rPr lang="en-US" sz="1600" dirty="0"/>
                        <a:t>Clinton</a:t>
                      </a:r>
                    </a:p>
                  </a:txBody>
                  <a:tcPr/>
                </a:tc>
                <a:extLst>
                  <a:ext uri="{0D108BD9-81ED-4DB2-BD59-A6C34878D82A}">
                    <a16:rowId xmlns:a16="http://schemas.microsoft.com/office/drawing/2014/main" val="10000"/>
                  </a:ext>
                </a:extLst>
              </a:tr>
              <a:tr h="370840">
                <a:tc>
                  <a:txBody>
                    <a:bodyPr/>
                    <a:lstStyle/>
                    <a:p>
                      <a:r>
                        <a:rPr lang="en-US" sz="1600" dirty="0"/>
                        <a:t>Economy</a:t>
                      </a:r>
                    </a:p>
                  </a:txBody>
                  <a:tcPr/>
                </a:tc>
                <a:tc>
                  <a:txBody>
                    <a:bodyPr/>
                    <a:lstStyle/>
                    <a:p>
                      <a:r>
                        <a:rPr lang="en-US" sz="1600" b="1" i="1" dirty="0"/>
                        <a:t>Supply</a:t>
                      </a:r>
                      <a:r>
                        <a:rPr lang="en-US" sz="1600" b="1" i="1" baseline="0" dirty="0"/>
                        <a:t> </a:t>
                      </a:r>
                      <a:r>
                        <a:rPr lang="en-US" sz="1600" b="1" i="1" dirty="0"/>
                        <a:t>Side-Like</a:t>
                      </a:r>
                      <a:r>
                        <a:rPr lang="en-US" sz="1600" b="1" i="1" baseline="0" dirty="0"/>
                        <a:t> Philosophy:</a:t>
                      </a:r>
                      <a:r>
                        <a:rPr lang="en-US" sz="1600" baseline="0" dirty="0"/>
                        <a:t> Lower </a:t>
                      </a:r>
                      <a:r>
                        <a:rPr lang="en-US" sz="1600" baseline="0" dirty="0" err="1"/>
                        <a:t>taxes</a:t>
                      </a:r>
                      <a:r>
                        <a:rPr lang="en-US" sz="1600" baseline="0" dirty="0" err="1">
                          <a:sym typeface="Wingdings" panose="05000000000000000000" pitchFamily="2" charset="2"/>
                        </a:rPr>
                        <a:t>Faster</a:t>
                      </a:r>
                      <a:r>
                        <a:rPr lang="en-US" sz="1600" baseline="0" dirty="0">
                          <a:sym typeface="Wingdings" panose="05000000000000000000" pitchFamily="2" charset="2"/>
                        </a:rPr>
                        <a:t> real GDP growth; Deficits likely grow as tax cuts are combined with targeted increased spending on Homeland Security, Defense, etc.</a:t>
                      </a:r>
                      <a:endParaRPr lang="en-US" sz="1600" dirty="0"/>
                    </a:p>
                  </a:txBody>
                  <a:tcPr/>
                </a:tc>
                <a:tc>
                  <a:txBody>
                    <a:bodyPr/>
                    <a:lstStyle/>
                    <a:p>
                      <a:r>
                        <a:rPr lang="en-US" sz="1600" b="1" i="1" dirty="0"/>
                        <a:t>Keynesian</a:t>
                      </a:r>
                      <a:r>
                        <a:rPr lang="en-US" sz="1600" b="1" i="1" baseline="0" dirty="0"/>
                        <a:t> Philosophy: </a:t>
                      </a:r>
                      <a:r>
                        <a:rPr lang="en-US" sz="1600" baseline="0" dirty="0"/>
                        <a:t>More government spending on infrastructure, education, social services; Deficits likely increase as tax increases likely difficult to pass</a:t>
                      </a:r>
                      <a:endParaRPr lang="en-US" sz="1600" dirty="0"/>
                    </a:p>
                  </a:txBody>
                  <a:tcPr/>
                </a:tc>
                <a:extLst>
                  <a:ext uri="{0D108BD9-81ED-4DB2-BD59-A6C34878D82A}">
                    <a16:rowId xmlns:a16="http://schemas.microsoft.com/office/drawing/2014/main" val="10001"/>
                  </a:ext>
                </a:extLst>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a:t>Interest Rates</a:t>
                      </a:r>
                    </a:p>
                  </a:txBody>
                  <a:tcPr/>
                </a:tc>
                <a:tc>
                  <a:txBody>
                    <a:bodyPr/>
                    <a:lstStyle/>
                    <a:p>
                      <a:r>
                        <a:rPr lang="en-US" sz="1600" baseline="0" dirty="0"/>
                        <a:t>May trend higher with larger deficits; Shift from monetary policy to fiscal focus (tax cuts, government spending)</a:t>
                      </a:r>
                      <a:endParaRPr lang="en-US" sz="1600" dirty="0"/>
                    </a:p>
                  </a:txBody>
                  <a:tcPr/>
                </a:tc>
                <a:tc>
                  <a:txBody>
                    <a:bodyPr/>
                    <a:lstStyle/>
                    <a:p>
                      <a:r>
                        <a:rPr lang="en-US" sz="1600" dirty="0"/>
                        <a:t>Status quo at the Fed; Net impact on interest rates unclear</a:t>
                      </a:r>
                    </a:p>
                  </a:txBody>
                  <a:tcPr/>
                </a:tc>
                <a:extLst>
                  <a:ext uri="{0D108BD9-81ED-4DB2-BD59-A6C34878D82A}">
                    <a16:rowId xmlns:a16="http://schemas.microsoft.com/office/drawing/2014/main" val="10002"/>
                  </a:ext>
                </a:extLst>
              </a:tr>
              <a:tr h="370840">
                <a:tc>
                  <a:txBody>
                    <a:bodyPr/>
                    <a:lstStyle/>
                    <a:p>
                      <a:r>
                        <a:rPr lang="en-US" sz="1600" dirty="0"/>
                        <a:t>Taxes</a:t>
                      </a:r>
                    </a:p>
                  </a:txBody>
                  <a:tcPr/>
                </a:tc>
                <a:tc>
                  <a:txBody>
                    <a:bodyPr/>
                    <a:lstStyle/>
                    <a:p>
                      <a:r>
                        <a:rPr lang="en-US" sz="1600" dirty="0"/>
                        <a:t>Favors lower tax rates for corporate</a:t>
                      </a:r>
                      <a:r>
                        <a:rPr lang="en-US" sz="1600" baseline="0" dirty="0"/>
                        <a:t> and personal income tax rates; Tax code overhaul?</a:t>
                      </a:r>
                      <a:endParaRPr lang="en-US" sz="1600" dirty="0"/>
                    </a:p>
                  </a:txBody>
                  <a:tcPr/>
                </a:tc>
                <a:tc>
                  <a:txBody>
                    <a:bodyPr/>
                    <a:lstStyle/>
                    <a:p>
                      <a:r>
                        <a:rPr lang="en-US" sz="1600" dirty="0"/>
                        <a:t>Unlikely to reduce</a:t>
                      </a:r>
                      <a:r>
                        <a:rPr lang="en-US" sz="1600" baseline="0" dirty="0"/>
                        <a:t> taxes or embark on major overhaul of tax code</a:t>
                      </a:r>
                      <a:endParaRPr lang="en-US" sz="1600" dirty="0"/>
                    </a:p>
                  </a:txBody>
                  <a:tcPr/>
                </a:tc>
                <a:extLst>
                  <a:ext uri="{0D108BD9-81ED-4DB2-BD59-A6C34878D82A}">
                    <a16:rowId xmlns:a16="http://schemas.microsoft.com/office/drawing/2014/main" val="10003"/>
                  </a:ext>
                </a:extLst>
              </a:tr>
              <a:tr h="370840">
                <a:tc>
                  <a:txBody>
                    <a:bodyPr/>
                    <a:lstStyle/>
                    <a:p>
                      <a:r>
                        <a:rPr lang="en-US" sz="1600" dirty="0"/>
                        <a:t>International Trade</a:t>
                      </a:r>
                    </a:p>
                  </a:txBody>
                  <a:tcPr/>
                </a:tc>
                <a:tc>
                  <a:txBody>
                    <a:bodyPr/>
                    <a:lstStyle/>
                    <a:p>
                      <a:r>
                        <a:rPr lang="en-US" sz="1600" dirty="0"/>
                        <a:t>Protectionist</a:t>
                      </a:r>
                      <a:r>
                        <a:rPr lang="en-US" sz="1600" baseline="0" dirty="0"/>
                        <a:t> Tendencies (appeal primarily to manufacturing sector)</a:t>
                      </a:r>
                      <a:endParaRPr lang="en-US" sz="1600" dirty="0"/>
                    </a:p>
                  </a:txBody>
                  <a:tcPr/>
                </a:tc>
                <a:tc>
                  <a:txBody>
                    <a:bodyPr/>
                    <a:lstStyle/>
                    <a:p>
                      <a:r>
                        <a:rPr lang="en-US" sz="1600" dirty="0"/>
                        <a:t>Has criticized Trans-Pacific</a:t>
                      </a:r>
                      <a:r>
                        <a:rPr lang="en-US" sz="1600" baseline="0" dirty="0"/>
                        <a:t> Partnership but is a realist on international matters</a:t>
                      </a:r>
                      <a:endParaRPr lang="en-US" sz="1600" dirty="0"/>
                    </a:p>
                  </a:txBody>
                  <a:tcPr/>
                </a:tc>
                <a:extLst>
                  <a:ext uri="{0D108BD9-81ED-4DB2-BD59-A6C34878D82A}">
                    <a16:rowId xmlns:a16="http://schemas.microsoft.com/office/drawing/2014/main" val="10004"/>
                  </a:ext>
                </a:extLst>
              </a:tr>
              <a:tr h="370840">
                <a:tc>
                  <a:txBody>
                    <a:bodyPr/>
                    <a:lstStyle/>
                    <a:p>
                      <a:r>
                        <a:rPr lang="en-US" sz="1600" dirty="0"/>
                        <a:t>Tort System</a:t>
                      </a:r>
                    </a:p>
                  </a:txBody>
                  <a:tcPr/>
                </a:tc>
                <a:tc>
                  <a:txBody>
                    <a:bodyPr/>
                    <a:lstStyle/>
                    <a:p>
                      <a:r>
                        <a:rPr lang="en-US" sz="1600" dirty="0"/>
                        <a:t>Doesn’t like trial lawyers but</a:t>
                      </a:r>
                      <a:r>
                        <a:rPr lang="en-US" sz="1600" baseline="0" dirty="0"/>
                        <a:t> seems to like filing lawsuits</a:t>
                      </a:r>
                      <a:endParaRPr lang="en-US" sz="1600" dirty="0"/>
                    </a:p>
                  </a:txBody>
                  <a:tcPr/>
                </a:tc>
                <a:tc>
                  <a:txBody>
                    <a:bodyPr/>
                    <a:lstStyle/>
                    <a:p>
                      <a:r>
                        <a:rPr lang="en-US" sz="1600" dirty="0"/>
                        <a:t>Status Quo</a:t>
                      </a:r>
                    </a:p>
                  </a:txBody>
                  <a:tcPr/>
                </a:tc>
                <a:extLst>
                  <a:ext uri="{0D108BD9-81ED-4DB2-BD59-A6C34878D82A}">
                    <a16:rowId xmlns:a16="http://schemas.microsoft.com/office/drawing/2014/main" val="10005"/>
                  </a:ext>
                </a:extLst>
              </a:tr>
              <a:tr h="370840">
                <a:tc>
                  <a:txBody>
                    <a:bodyPr/>
                    <a:lstStyle/>
                    <a:p>
                      <a:r>
                        <a:rPr lang="en-US" sz="1600" dirty="0"/>
                        <a:t>Health</a:t>
                      </a:r>
                      <a:r>
                        <a:rPr lang="en-US" sz="1600" baseline="0" dirty="0"/>
                        <a:t> Care</a:t>
                      </a:r>
                      <a:endParaRPr lang="en-US" sz="1600" dirty="0"/>
                    </a:p>
                  </a:txBody>
                  <a:tcPr/>
                </a:tc>
                <a:tc>
                  <a:txBody>
                    <a:bodyPr/>
                    <a:lstStyle/>
                    <a:p>
                      <a:r>
                        <a:rPr lang="en-US" sz="1600" dirty="0"/>
                        <a:t>ACA</a:t>
                      </a:r>
                      <a:r>
                        <a:rPr lang="en-US" sz="1600" baseline="0" dirty="0"/>
                        <a:t> should be repealed &amp; replaced</a:t>
                      </a:r>
                      <a:endParaRPr lang="en-US" sz="1600" dirty="0"/>
                    </a:p>
                  </a:txBody>
                  <a:tcPr/>
                </a:tc>
                <a:tc>
                  <a:txBody>
                    <a:bodyPr/>
                    <a:lstStyle/>
                    <a:p>
                      <a:r>
                        <a:rPr lang="en-US" sz="1600" dirty="0"/>
                        <a:t>Incremental Change</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66708962"/>
      </p:ext>
    </p:extLst>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56</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290512" y="2093912"/>
            <a:ext cx="85344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a:solidFill>
                  <a:srgbClr val="FFFFFF"/>
                </a:solidFill>
              </a:rPr>
              <a:t>Auto &amp; Home Insurance: </a:t>
            </a:r>
          </a:p>
          <a:p>
            <a:pPr algn="ctr" defTabSz="114300">
              <a:lnSpc>
                <a:spcPct val="95000"/>
              </a:lnSpc>
              <a:spcBef>
                <a:spcPct val="25000"/>
              </a:spcBef>
            </a:pPr>
            <a:r>
              <a:rPr lang="en-US" sz="4000" b="1" dirty="0">
                <a:solidFill>
                  <a:srgbClr val="FFFFFF"/>
                </a:solidFill>
              </a:rPr>
              <a:t>State of the Personal Lines Market</a:t>
            </a:r>
            <a:endParaRPr lang="en-US" sz="4000" b="1" i="1" dirty="0">
              <a:solidFill>
                <a:srgbClr val="FFFFFF"/>
              </a:solidFill>
            </a:endParaRPr>
          </a:p>
        </p:txBody>
      </p:sp>
      <p:sp>
        <p:nvSpPr>
          <p:cNvPr id="1940487" name="Rectangle 7"/>
          <p:cNvSpPr>
            <a:spLocks noChangeArrowheads="1"/>
          </p:cNvSpPr>
          <p:nvPr/>
        </p:nvSpPr>
        <p:spPr bwMode="auto">
          <a:xfrm>
            <a:off x="394493" y="3933260"/>
            <a:ext cx="8326438" cy="2225225"/>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pPr>
            <a:r>
              <a:rPr lang="en-US" sz="3600" b="1" dirty="0">
                <a:solidFill>
                  <a:srgbClr val="225A7A"/>
                </a:solidFill>
              </a:rPr>
              <a:t>Auto Frequency and Severity Are an Immediate Challenge</a:t>
            </a:r>
          </a:p>
          <a:p>
            <a:pPr marL="292100" indent="-292100" algn="ctr" eaLnBrk="0" hangingPunct="0">
              <a:lnSpc>
                <a:spcPct val="90000"/>
              </a:lnSpc>
              <a:spcBef>
                <a:spcPct val="25000"/>
              </a:spcBef>
              <a:buClr>
                <a:schemeClr val="accent2"/>
              </a:buClr>
            </a:pPr>
            <a:r>
              <a:rPr lang="en-US" sz="3600" b="1" i="1" dirty="0">
                <a:solidFill>
                  <a:srgbClr val="FF0000"/>
                </a:solidFill>
              </a:rPr>
              <a:t>Dearth of Major CATs (Until Recently), Pricing Discipline Has Helped Home</a:t>
            </a: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56</a:t>
            </a:fld>
            <a:endParaRPr lang="en-US"/>
          </a:p>
        </p:txBody>
      </p:sp>
    </p:spTree>
    <p:extLst>
      <p:ext uri="{BB962C8B-B14F-4D97-AF65-F5344CB8AC3E}">
        <p14:creationId xmlns:p14="http://schemas.microsoft.com/office/powerpoint/2010/main" val="25941067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57</a:t>
            </a:fld>
            <a:endParaRPr lang="en-US" sz="900"/>
          </a:p>
        </p:txBody>
      </p:sp>
      <p:sp>
        <p:nvSpPr>
          <p:cNvPr id="26628" name="Rectangle 2"/>
          <p:cNvSpPr>
            <a:spLocks noGrp="1" noChangeArrowheads="1"/>
          </p:cNvSpPr>
          <p:nvPr>
            <p:ph type="title" idx="4294967295"/>
          </p:nvPr>
        </p:nvSpPr>
        <p:spPr>
          <a:xfrm>
            <a:off x="0" y="90492"/>
            <a:ext cx="8001000" cy="860425"/>
          </a:xfrm>
        </p:spPr>
        <p:txBody>
          <a:bodyPr/>
          <a:lstStyle/>
          <a:p>
            <a:r>
              <a:rPr lang="en-US" dirty="0"/>
              <a:t>Return on Net Worth: All P-C Lines vs. Homeowners &amp; Pvt. Pass. Auto, </a:t>
            </a:r>
            <a:r>
              <a:rPr lang="en-US" sz="2800" dirty="0"/>
              <a:t>1990-2014*</a:t>
            </a:r>
          </a:p>
        </p:txBody>
      </p:sp>
      <p:sp>
        <p:nvSpPr>
          <p:cNvPr id="26629" name="Rectangle 3"/>
          <p:cNvSpPr>
            <a:spLocks noChangeArrowheads="1"/>
          </p:cNvSpPr>
          <p:nvPr/>
        </p:nvSpPr>
        <p:spPr bwMode="auto">
          <a:xfrm>
            <a:off x="-161925" y="6302140"/>
            <a:ext cx="7569200" cy="59554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tabLst>
                <a:tab pos="112713" algn="r"/>
              </a:tabLst>
            </a:pPr>
            <a:r>
              <a:rPr lang="en-US" sz="1100" dirty="0"/>
              <a:t>*Latest available.</a:t>
            </a:r>
          </a:p>
          <a:p>
            <a:pPr marL="133350" indent="-133350" eaLnBrk="0" hangingPunct="0">
              <a:lnSpc>
                <a:spcPct val="90000"/>
              </a:lnSpc>
              <a:buClr>
                <a:schemeClr val="accent2"/>
              </a:buClr>
              <a:tabLst>
                <a:tab pos="112713" algn="r"/>
              </a:tabLst>
            </a:pPr>
            <a:r>
              <a:rPr lang="en-US" sz="1100" dirty="0"/>
              <a:t>**Excludes 1992, the year of Hurricane Andrew.  If 1992 is included the resulting homeowners RNW is 1.9%</a:t>
            </a:r>
          </a:p>
          <a:p>
            <a:pPr marL="133350" indent="-133350" eaLnBrk="0" hangingPunct="0">
              <a:lnSpc>
                <a:spcPct val="90000"/>
              </a:lnSpc>
              <a:buClr>
                <a:schemeClr val="accent2"/>
              </a:buClr>
              <a:tabLst>
                <a:tab pos="112713" algn="r"/>
              </a:tabLst>
            </a:pPr>
            <a:r>
              <a:rPr lang="en-US" sz="1100" dirty="0"/>
              <a:t>Sources: NAIC; Insurance Information Institute.</a:t>
            </a:r>
          </a:p>
        </p:txBody>
      </p:sp>
      <p:graphicFrame>
        <p:nvGraphicFramePr>
          <p:cNvPr id="2026500" name="Object 2"/>
          <p:cNvGraphicFramePr>
            <a:graphicFrameLocks/>
          </p:cNvGraphicFramePr>
          <p:nvPr>
            <p:extLst>
              <p:ext uri="{D42A27DB-BD31-4B8C-83A1-F6EECF244321}">
                <p14:modId xmlns:p14="http://schemas.microsoft.com/office/powerpoint/2010/main" val="2405125797"/>
              </p:ext>
            </p:extLst>
          </p:nvPr>
        </p:nvGraphicFramePr>
        <p:xfrm>
          <a:off x="238129" y="1181506"/>
          <a:ext cx="8569325" cy="4579938"/>
        </p:xfrm>
        <a:graphic>
          <a:graphicData uri="http://schemas.openxmlformats.org/presentationml/2006/ole">
            <mc:AlternateContent xmlns:mc="http://schemas.openxmlformats.org/markup-compatibility/2006">
              <mc:Choice xmlns:v="urn:schemas-microsoft-com:vml" Requires="v">
                <p:oleObj spid="_x0000_s28480795" name="Chart" r:id="rId4" imgW="8610548" imgH="4619798" progId="MSGraph.Chart.8">
                  <p:embed followColorScheme="full"/>
                </p:oleObj>
              </mc:Choice>
              <mc:Fallback>
                <p:oleObj name="Chart" r:id="rId4" imgW="8610548" imgH="4619798" progId="MSGraph.Chart.8">
                  <p:embed followColorScheme="full"/>
                  <p:pic>
                    <p:nvPicPr>
                      <p:cNvPr id="0" name=""/>
                      <p:cNvPicPr>
                        <a:picLocks noChangeArrowheads="1"/>
                      </p:cNvPicPr>
                      <p:nvPr/>
                    </p:nvPicPr>
                    <p:blipFill>
                      <a:blip r:embed="rId5"/>
                      <a:srcRect/>
                      <a:stretch>
                        <a:fillRect/>
                      </a:stretch>
                    </p:blipFill>
                    <p:spPr bwMode="gray">
                      <a:xfrm>
                        <a:off x="238129" y="1181506"/>
                        <a:ext cx="8569325" cy="457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31"/>
          <p:cNvSpPr>
            <a:spLocks noChangeArrowheads="1"/>
          </p:cNvSpPr>
          <p:nvPr/>
        </p:nvSpPr>
        <p:spPr bwMode="black">
          <a:xfrm>
            <a:off x="347663" y="11001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7"/>
          <p:cNvSpPr>
            <a:spLocks noChangeArrowheads="1"/>
          </p:cNvSpPr>
          <p:nvPr/>
        </p:nvSpPr>
        <p:spPr bwMode="blackWhite">
          <a:xfrm>
            <a:off x="1978421" y="1158601"/>
            <a:ext cx="3481388" cy="1362075"/>
          </a:xfrm>
          <a:prstGeom prst="wedgeRectCallout">
            <a:avLst>
              <a:gd name="adj1" fmla="val -49991"/>
              <a:gd name="adj2" fmla="val 247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u="sng" dirty="0">
                <a:solidFill>
                  <a:schemeClr val="bg1"/>
                </a:solidFill>
              </a:rPr>
              <a:t>Average RNW: 1990-2013*</a:t>
            </a:r>
          </a:p>
          <a:p>
            <a:pPr algn="ctr" eaLnBrk="0" hangingPunct="0">
              <a:lnSpc>
                <a:spcPct val="90000"/>
              </a:lnSpc>
              <a:spcBef>
                <a:spcPct val="50000"/>
              </a:spcBef>
              <a:buClr>
                <a:schemeClr val="bg1"/>
              </a:buClr>
              <a:defRPr/>
            </a:pPr>
            <a:r>
              <a:rPr lang="en-US" b="1" dirty="0">
                <a:solidFill>
                  <a:schemeClr val="bg1"/>
                </a:solidFill>
                <a:latin typeface="Arial" pitchFamily="34" charset="0"/>
              </a:rPr>
              <a:t>All P-C Lines: 7.8%                   PP Auto: 8.1%             Homeowners: 4.3%**</a:t>
            </a:r>
          </a:p>
        </p:txBody>
      </p:sp>
      <p:sp>
        <p:nvSpPr>
          <p:cNvPr id="26632" name="Rectangle 5"/>
          <p:cNvSpPr>
            <a:spLocks noChangeArrowheads="1"/>
          </p:cNvSpPr>
          <p:nvPr/>
        </p:nvSpPr>
        <p:spPr bwMode="blackWhite">
          <a:xfrm>
            <a:off x="174629" y="5567367"/>
            <a:ext cx="8740775"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rgbClr val="FFFFFF"/>
                </a:solidFill>
              </a:rPr>
              <a:t>Pvt.Pass. Auto Has Consistently Outperformed the P-C Industry as  a Whole.  Homeowners Volatility is Associated Primarily With Coastal Exposure Issues</a:t>
            </a:r>
          </a:p>
        </p:txBody>
      </p:sp>
      <p:sp>
        <p:nvSpPr>
          <p:cNvPr id="12" name="AutoShape 23"/>
          <p:cNvSpPr>
            <a:spLocks noChangeArrowheads="1"/>
          </p:cNvSpPr>
          <p:nvPr/>
        </p:nvSpPr>
        <p:spPr bwMode="blackWhite">
          <a:xfrm>
            <a:off x="2236453" y="4612502"/>
            <a:ext cx="1528155" cy="416700"/>
          </a:xfrm>
          <a:prstGeom prst="wedgeRectCallout">
            <a:avLst>
              <a:gd name="adj1" fmla="val -72015"/>
              <a:gd name="adj2" fmla="val -6180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rPr>
              <a:t>Excluding 1992’s Hurricane Andrew</a:t>
            </a:r>
          </a:p>
        </p:txBody>
      </p:sp>
    </p:spTree>
    <p:extLst>
      <p:ext uri="{BB962C8B-B14F-4D97-AF65-F5344CB8AC3E}">
        <p14:creationId xmlns:p14="http://schemas.microsoft.com/office/powerpoint/2010/main" val="17253291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700"/>
                                  </p:stCondLst>
                                  <p:childTnLst>
                                    <p:set>
                                      <p:cBhvr>
                                        <p:cTn id="16" dur="1" fill="hold">
                                          <p:stCondLst>
                                            <p:cond delay="0"/>
                                          </p:stCondLst>
                                        </p:cTn>
                                        <p:tgtEl>
                                          <p:spTgt spid="2026500"/>
                                        </p:tgtEl>
                                        <p:attrNameLst>
                                          <p:attrName>style.visibility</p:attrName>
                                        </p:attrNameLst>
                                      </p:cBhvr>
                                      <p:to>
                                        <p:strVal val="visible"/>
                                      </p:to>
                                    </p:set>
                                    <p:animEffect transition="in" filter="wipe(left)">
                                      <p:cBhvr>
                                        <p:cTn id="17" dur="1000"/>
                                        <p:tgtEl>
                                          <p:spTgt spid="2026500"/>
                                        </p:tgtEl>
                                      </p:cBhvr>
                                    </p:animEffect>
                                  </p:childTnLst>
                                </p:cTn>
                              </p:par>
                            </p:childTnLst>
                          </p:cTn>
                        </p:par>
                        <p:par>
                          <p:cTn id="18" fill="hold">
                            <p:stCondLst>
                              <p:cond delay="1700"/>
                            </p:stCondLst>
                            <p:childTnLst>
                              <p:par>
                                <p:cTn id="19" presetID="22" presetClass="entr" presetSubtype="2" fill="hold" grpId="0" nodeType="afterEffect">
                                  <p:stCondLst>
                                    <p:cond delay="70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par>
                          <p:cTn id="22" fill="hold">
                            <p:stCondLst>
                              <p:cond delay="2900"/>
                            </p:stCondLst>
                            <p:childTnLst>
                              <p:par>
                                <p:cTn id="23" presetID="2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8" grpId="0" animBg="1"/>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10"/>
          <p:cNvSpPr>
            <a:spLocks noGrp="1" noChangeArrowheads="1"/>
          </p:cNvSpPr>
          <p:nvPr>
            <p:ph type="sldNum" sz="quarter" idx="12"/>
          </p:nvPr>
        </p:nvSpPr>
        <p:spPr>
          <a:noFill/>
        </p:spPr>
        <p:txBody>
          <a:bodyPr/>
          <a:lstStyle/>
          <a:p>
            <a:fld id="{1D7F8B17-BD70-4F79-AF71-BDCF5546CA07}" type="slidenum">
              <a:rPr lang="en-US" smtClean="0"/>
              <a:pPr/>
              <a:t>58</a:t>
            </a:fld>
            <a:endParaRPr lang="en-US"/>
          </a:p>
        </p:txBody>
      </p:sp>
      <p:graphicFrame>
        <p:nvGraphicFramePr>
          <p:cNvPr id="29698" name="Object 3"/>
          <p:cNvGraphicFramePr>
            <a:graphicFrameLocks noGrp="1" noChangeAspect="1"/>
          </p:cNvGraphicFramePr>
          <p:nvPr>
            <p:ph idx="4294967295"/>
            <p:extLst>
              <p:ext uri="{D42A27DB-BD31-4B8C-83A1-F6EECF244321}">
                <p14:modId xmlns:p14="http://schemas.microsoft.com/office/powerpoint/2010/main" val="837970066"/>
              </p:ext>
            </p:extLst>
          </p:nvPr>
        </p:nvGraphicFramePr>
        <p:xfrm>
          <a:off x="0" y="1554163"/>
          <a:ext cx="9126538" cy="4711700"/>
        </p:xfrm>
        <a:graphic>
          <a:graphicData uri="http://schemas.openxmlformats.org/presentationml/2006/ole">
            <mc:AlternateContent xmlns:mc="http://schemas.openxmlformats.org/markup-compatibility/2006">
              <mc:Choice xmlns:v="urn:schemas-microsoft-com:vml" Requires="v">
                <p:oleObj spid="_x0000_s28529861" name="Chart" r:id="rId4" imgW="8820267" imgH="4552881" progId="MSGraph.Chart.8">
                  <p:embed followColorScheme="full"/>
                </p:oleObj>
              </mc:Choice>
              <mc:Fallback>
                <p:oleObj name="Chart" r:id="rId4" imgW="8820267" imgH="4552881" progId="MSGraph.Chart.8">
                  <p:embed followColorScheme="full"/>
                  <p:pic>
                    <p:nvPicPr>
                      <p:cNvPr id="0" name=""/>
                      <p:cNvPicPr>
                        <a:picLocks noChangeAspect="1" noChangeArrowheads="1"/>
                      </p:cNvPicPr>
                      <p:nvPr/>
                    </p:nvPicPr>
                    <p:blipFill>
                      <a:blip r:embed="rId5"/>
                      <a:srcRect/>
                      <a:stretch>
                        <a:fillRect/>
                      </a:stretch>
                    </p:blipFill>
                    <p:spPr bwMode="auto">
                      <a:xfrm>
                        <a:off x="0" y="1554163"/>
                        <a:ext cx="9126538" cy="471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0" name="Text Box 4"/>
          <p:cNvSpPr txBox="1">
            <a:spLocks noChangeArrowheads="1"/>
          </p:cNvSpPr>
          <p:nvPr/>
        </p:nvSpPr>
        <p:spPr bwMode="auto">
          <a:xfrm>
            <a:off x="10160" y="63674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t>Sources:  NAIC; Insurance Information Institute</a:t>
            </a:r>
          </a:p>
        </p:txBody>
      </p:sp>
      <p:sp>
        <p:nvSpPr>
          <p:cNvPr id="2173958" name="AutoShape 6"/>
          <p:cNvSpPr>
            <a:spLocks noChangeArrowheads="1"/>
          </p:cNvSpPr>
          <p:nvPr/>
        </p:nvSpPr>
        <p:spPr bwMode="blackWhite">
          <a:xfrm>
            <a:off x="3281366" y="1620842"/>
            <a:ext cx="3800755" cy="824099"/>
          </a:xfrm>
          <a:prstGeom prst="wedgeRectCallout">
            <a:avLst>
              <a:gd name="adj1" fmla="val -102465"/>
              <a:gd name="adj2" fmla="val -2035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Hawaii was the most profitable state for auto insurers from 2005-2014</a:t>
            </a:r>
          </a:p>
        </p:txBody>
      </p:sp>
      <p:sp>
        <p:nvSpPr>
          <p:cNvPr id="29702" name="Rectangle 2"/>
          <p:cNvSpPr txBox="1">
            <a:spLocks noChangeArrowheads="1"/>
          </p:cNvSpPr>
          <p:nvPr/>
        </p:nvSpPr>
        <p:spPr bwMode="auto">
          <a:xfrm>
            <a:off x="26992" y="147642"/>
            <a:ext cx="8035925"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RNW Pvt. Passenger Auto, 2005-2014 Average: Highest 25 States </a:t>
            </a:r>
          </a:p>
        </p:txBody>
      </p:sp>
      <p:sp>
        <p:nvSpPr>
          <p:cNvPr id="29704" name="Rectangle 31"/>
          <p:cNvSpPr>
            <a:spLocks noChangeArrowheads="1"/>
          </p:cNvSpPr>
          <p:nvPr/>
        </p:nvSpPr>
        <p:spPr bwMode="black">
          <a:xfrm>
            <a:off x="266704"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extLst>
      <p:ext uri="{BB962C8B-B14F-4D97-AF65-F5344CB8AC3E}">
        <p14:creationId xmlns:p14="http://schemas.microsoft.com/office/powerpoint/2010/main" val="2974650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10"/>
          <p:cNvSpPr>
            <a:spLocks noGrp="1" noChangeArrowheads="1"/>
          </p:cNvSpPr>
          <p:nvPr>
            <p:ph type="sldNum" sz="quarter" idx="12"/>
          </p:nvPr>
        </p:nvSpPr>
        <p:spPr>
          <a:noFill/>
        </p:spPr>
        <p:txBody>
          <a:bodyPr/>
          <a:lstStyle/>
          <a:p>
            <a:fld id="{689B6EC4-7BF0-43D4-A76D-31D42E8B3F7D}" type="slidenum">
              <a:rPr lang="en-US" smtClean="0"/>
              <a:pPr/>
              <a:t>59</a:t>
            </a:fld>
            <a:endParaRPr lang="en-US"/>
          </a:p>
        </p:txBody>
      </p:sp>
      <p:graphicFrame>
        <p:nvGraphicFramePr>
          <p:cNvPr id="30722" name="Object 3"/>
          <p:cNvGraphicFramePr>
            <a:graphicFrameLocks noGrp="1" noChangeAspect="1"/>
          </p:cNvGraphicFramePr>
          <p:nvPr>
            <p:ph idx="4294967295"/>
            <p:extLst>
              <p:ext uri="{D42A27DB-BD31-4B8C-83A1-F6EECF244321}">
                <p14:modId xmlns:p14="http://schemas.microsoft.com/office/powerpoint/2010/main" val="3366680680"/>
              </p:ext>
            </p:extLst>
          </p:nvPr>
        </p:nvGraphicFramePr>
        <p:xfrm>
          <a:off x="-11113" y="1800225"/>
          <a:ext cx="9144001" cy="4700588"/>
        </p:xfrm>
        <a:graphic>
          <a:graphicData uri="http://schemas.openxmlformats.org/presentationml/2006/ole">
            <mc:AlternateContent xmlns:mc="http://schemas.openxmlformats.org/markup-compatibility/2006">
              <mc:Choice xmlns:v="urn:schemas-microsoft-com:vml" Requires="v">
                <p:oleObj spid="_x0000_s28530885" name="Chart" r:id="rId4" imgW="8820267" imgH="4533761" progId="MSGraph.Chart.8">
                  <p:embed followColorScheme="full"/>
                </p:oleObj>
              </mc:Choice>
              <mc:Fallback>
                <p:oleObj name="Chart" r:id="rId4" imgW="8820267" imgH="4533761" progId="MSGraph.Chart.8">
                  <p:embed followColorScheme="full"/>
                  <p:pic>
                    <p:nvPicPr>
                      <p:cNvPr id="0" name=""/>
                      <p:cNvPicPr>
                        <a:picLocks noChangeAspect="1" noChangeArrowheads="1"/>
                      </p:cNvPicPr>
                      <p:nvPr/>
                    </p:nvPicPr>
                    <p:blipFill>
                      <a:blip r:embed="rId5"/>
                      <a:srcRect/>
                      <a:stretch>
                        <a:fillRect/>
                      </a:stretch>
                    </p:blipFill>
                    <p:spPr bwMode="auto">
                      <a:xfrm>
                        <a:off x="-11113" y="1800225"/>
                        <a:ext cx="9144001" cy="4700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4" name="Rectangle 2"/>
          <p:cNvSpPr txBox="1">
            <a:spLocks noChangeArrowheads="1"/>
          </p:cNvSpPr>
          <p:nvPr/>
        </p:nvSpPr>
        <p:spPr bwMode="auto">
          <a:xfrm>
            <a:off x="4" y="0"/>
            <a:ext cx="8035925" cy="1041400"/>
          </a:xfrm>
          <a:prstGeom prst="rect">
            <a:avLst/>
          </a:prstGeom>
          <a:noFill/>
          <a:ln w="9525">
            <a:noFill/>
            <a:miter lim="800000"/>
            <a:headEnd/>
            <a:tailEnd/>
          </a:ln>
        </p:spPr>
        <p:txBody>
          <a:bodyPr lIns="92075" tIns="46038" rIns="92075" bIns="46038" anchor="b"/>
          <a:lstStyle/>
          <a:p>
            <a:pPr eaLnBrk="0" hangingPunct="0"/>
            <a:br>
              <a:rPr lang="en-US" sz="2800" b="1" dirty="0">
                <a:solidFill>
                  <a:schemeClr val="accent1"/>
                </a:solidFill>
              </a:rPr>
            </a:br>
            <a:endParaRPr lang="en-US" sz="2800" b="1" dirty="0">
              <a:solidFill>
                <a:schemeClr val="accent1"/>
              </a:solidFill>
            </a:endParaRPr>
          </a:p>
          <a:p>
            <a:pPr eaLnBrk="0" hangingPunct="0"/>
            <a:r>
              <a:rPr lang="en-US" sz="2800" b="1" dirty="0">
                <a:solidFill>
                  <a:schemeClr val="accent1"/>
                </a:solidFill>
              </a:rPr>
              <a:t>RNW Pvt. Passenger Auto, </a:t>
            </a:r>
          </a:p>
          <a:p>
            <a:pPr eaLnBrk="0" hangingPunct="0"/>
            <a:r>
              <a:rPr lang="en-US" sz="2800" b="1" dirty="0">
                <a:solidFill>
                  <a:schemeClr val="accent1"/>
                </a:solidFill>
              </a:rPr>
              <a:t>2005-2014 Average: Lowest 25 States </a:t>
            </a:r>
          </a:p>
        </p:txBody>
      </p:sp>
      <p:sp>
        <p:nvSpPr>
          <p:cNvPr id="30725" name="Rectangle 7"/>
          <p:cNvSpPr>
            <a:spLocks noChangeArrowheads="1"/>
          </p:cNvSpPr>
          <p:nvPr/>
        </p:nvSpPr>
        <p:spPr bwMode="auto">
          <a:xfrm>
            <a:off x="0" y="6402392"/>
            <a:ext cx="8750300" cy="430887"/>
          </a:xfrm>
          <a:prstGeom prst="rect">
            <a:avLst/>
          </a:prstGeom>
          <a:noFill/>
          <a:ln w="9525">
            <a:noFill/>
            <a:miter lim="800000"/>
            <a:headEnd/>
            <a:tailEnd/>
          </a:ln>
        </p:spPr>
        <p:txBody>
          <a:bodyPr>
            <a:spAutoFit/>
          </a:bodyPr>
          <a:lstStyle/>
          <a:p>
            <a:r>
              <a:rPr lang="en-US" sz="1100" dirty="0"/>
              <a:t>Sources: NAIC; Insurance Information Institute</a:t>
            </a:r>
          </a:p>
          <a:p>
            <a:endParaRPr lang="en-US" sz="1100" dirty="0"/>
          </a:p>
        </p:txBody>
      </p:sp>
      <p:sp>
        <p:nvSpPr>
          <p:cNvPr id="7" name="AutoShape 6"/>
          <p:cNvSpPr>
            <a:spLocks noChangeArrowheads="1"/>
          </p:cNvSpPr>
          <p:nvPr/>
        </p:nvSpPr>
        <p:spPr bwMode="blackWhite">
          <a:xfrm>
            <a:off x="6856600" y="1447800"/>
            <a:ext cx="2123888" cy="1196788"/>
          </a:xfrm>
          <a:prstGeom prst="wedgeRectCallout">
            <a:avLst>
              <a:gd name="adj1" fmla="val 32880"/>
              <a:gd name="adj2" fmla="val 242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Michigan was the least profitable state for auto insurers from 2005-2014  </a:t>
            </a:r>
          </a:p>
        </p:txBody>
      </p:sp>
      <p:sp>
        <p:nvSpPr>
          <p:cNvPr id="30727" name="Rectangle 31"/>
          <p:cNvSpPr>
            <a:spLocks noChangeArrowheads="1"/>
          </p:cNvSpPr>
          <p:nvPr/>
        </p:nvSpPr>
        <p:spPr bwMode="black">
          <a:xfrm>
            <a:off x="347663" y="1169988"/>
            <a:ext cx="1884362"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2250141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46146" name="Object 2"/>
          <p:cNvGraphicFramePr>
            <a:graphicFrameLocks noChangeAspect="1"/>
          </p:cNvGraphicFramePr>
          <p:nvPr>
            <p:extLst/>
          </p:nvPr>
        </p:nvGraphicFramePr>
        <p:xfrm>
          <a:off x="4" y="1236663"/>
          <a:ext cx="8880475" cy="5891212"/>
        </p:xfrm>
        <a:graphic>
          <a:graphicData uri="http://schemas.openxmlformats.org/presentationml/2006/ole">
            <mc:AlternateContent xmlns:mc="http://schemas.openxmlformats.org/markup-compatibility/2006">
              <mc:Choice xmlns:v="urn:schemas-microsoft-com:vml" Requires="v">
                <p:oleObj spid="_x0000_s28628002" name="Chart" r:id="rId4" imgW="8286815" imgH="5543758" progId="MSGraph.Chart.8">
                  <p:embed followColorScheme="full"/>
                </p:oleObj>
              </mc:Choice>
              <mc:Fallback>
                <p:oleObj name="Chart" r:id="rId4" imgW="8286815" imgH="5543758" progId="MSGraph.Chart.8">
                  <p:embed followColorScheme="full"/>
                  <p:pic>
                    <p:nvPicPr>
                      <p:cNvPr id="7046146" name="Object 2"/>
                      <p:cNvPicPr>
                        <a:picLocks noChangeAspect="1" noChangeArrowheads="1"/>
                      </p:cNvPicPr>
                      <p:nvPr/>
                    </p:nvPicPr>
                    <p:blipFill>
                      <a:blip r:embed="rId5"/>
                      <a:srcRect/>
                      <a:stretch>
                        <a:fillRect/>
                      </a:stretch>
                    </p:blipFill>
                    <p:spPr bwMode="auto">
                      <a:xfrm>
                        <a:off x="4" y="1236663"/>
                        <a:ext cx="8880475" cy="5891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8" name="Rectangle 5"/>
          <p:cNvSpPr>
            <a:spLocks noChangeArrowheads="1"/>
          </p:cNvSpPr>
          <p:nvPr/>
        </p:nvSpPr>
        <p:spPr bwMode="auto">
          <a:xfrm>
            <a:off x="798032" y="1627446"/>
            <a:ext cx="2453171" cy="4400090"/>
          </a:xfrm>
          <a:prstGeom prst="rect">
            <a:avLst/>
          </a:prstGeom>
          <a:solidFill>
            <a:srgbClr val="99CCFF">
              <a:alpha val="49019"/>
            </a:srgbClr>
          </a:solidFill>
          <a:ln w="9525">
            <a:solidFill>
              <a:srgbClr val="C00000"/>
            </a:solidFill>
            <a:miter lim="800000"/>
            <a:headEnd/>
            <a:tailEnd/>
          </a:ln>
        </p:spPr>
        <p:txBody>
          <a:bodyPr wrap="none" lIns="92075" tIns="46038" rIns="92075" bIns="46038" anchor="ctr"/>
          <a:lstStyle/>
          <a:p>
            <a:endParaRPr lang="en-US"/>
          </a:p>
        </p:txBody>
      </p:sp>
      <p:sp>
        <p:nvSpPr>
          <p:cNvPr id="16389" name="Rectangle 6"/>
          <p:cNvSpPr>
            <a:spLocks noChangeArrowheads="1"/>
          </p:cNvSpPr>
          <p:nvPr/>
        </p:nvSpPr>
        <p:spPr bwMode="auto">
          <a:xfrm>
            <a:off x="2362200" y="5715000"/>
            <a:ext cx="685800" cy="152400"/>
          </a:xfrm>
          <a:prstGeom prst="rect">
            <a:avLst/>
          </a:prstGeom>
          <a:noFill/>
          <a:ln w="9525">
            <a:noFill/>
            <a:miter lim="800000"/>
            <a:headEnd/>
            <a:tailEnd/>
          </a:ln>
        </p:spPr>
        <p:txBody>
          <a:bodyPr wrap="none" lIns="92075" tIns="46038" rIns="92075" bIns="46038" anchor="ctr"/>
          <a:lstStyle/>
          <a:p>
            <a:endParaRPr lang="en-US"/>
          </a:p>
        </p:txBody>
      </p:sp>
      <p:sp>
        <p:nvSpPr>
          <p:cNvPr id="16391" name="Rectangle 8"/>
          <p:cNvSpPr>
            <a:spLocks noChangeArrowheads="1"/>
          </p:cNvSpPr>
          <p:nvPr/>
        </p:nvSpPr>
        <p:spPr bwMode="auto">
          <a:xfrm>
            <a:off x="3244608" y="1650965"/>
            <a:ext cx="2648192" cy="4376575"/>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400" name="Text Box 17"/>
          <p:cNvSpPr txBox="1">
            <a:spLocks noChangeArrowheads="1"/>
          </p:cNvSpPr>
          <p:nvPr/>
        </p:nvSpPr>
        <p:spPr bwMode="auto">
          <a:xfrm>
            <a:off x="1382600" y="1724329"/>
            <a:ext cx="1293813" cy="739306"/>
          </a:xfrm>
          <a:prstGeom prst="rect">
            <a:avLst/>
          </a:prstGeom>
          <a:solidFill>
            <a:srgbClr val="00B0F0"/>
          </a:solidFill>
          <a:ln w="57150">
            <a:solidFill>
              <a:srgbClr val="C00000"/>
            </a:solidFill>
            <a:miter lim="800000"/>
            <a:headEnd/>
            <a:tailEnd/>
          </a:ln>
        </p:spPr>
        <p:txBody>
          <a:bodyPr lIns="92075" tIns="46038" rIns="92075" bIns="46038">
            <a:spAutoFit/>
          </a:bodyPr>
          <a:lstStyle/>
          <a:p>
            <a:pPr marL="342900" indent="-342900" algn="ctr">
              <a:buClr>
                <a:schemeClr val="tx1"/>
              </a:buClr>
            </a:pPr>
            <a:r>
              <a:rPr lang="en-US" sz="1400" b="1" u="sng" dirty="0"/>
              <a:t>1950 - 1970</a:t>
            </a:r>
          </a:p>
          <a:p>
            <a:pPr marL="342900" indent="-342900" algn="ctr">
              <a:buClr>
                <a:schemeClr val="tx1"/>
              </a:buClr>
            </a:pPr>
            <a:r>
              <a:rPr lang="en-US" sz="1400" b="1" dirty="0"/>
              <a:t>Low</a:t>
            </a:r>
          </a:p>
          <a:p>
            <a:pPr marL="342900" indent="-342900" algn="ctr">
              <a:buClr>
                <a:schemeClr val="tx1"/>
              </a:buClr>
            </a:pPr>
            <a:r>
              <a:rPr lang="en-US" sz="1400" b="1" dirty="0"/>
              <a:t>Volatility</a:t>
            </a:r>
          </a:p>
        </p:txBody>
      </p:sp>
      <p:sp>
        <p:nvSpPr>
          <p:cNvPr id="24" name="Rectangle 2"/>
          <p:cNvSpPr txBox="1">
            <a:spLocks noChangeArrowheads="1"/>
          </p:cNvSpPr>
          <p:nvPr/>
        </p:nvSpPr>
        <p:spPr>
          <a:xfrm>
            <a:off x="9873" y="4"/>
            <a:ext cx="7805778" cy="860425"/>
          </a:xfrm>
          <a:prstGeom prst="rect">
            <a:avLst/>
          </a:prstGeom>
        </p:spPr>
        <p:txBody>
          <a:bodyPr/>
          <a:lstStyle/>
          <a:p>
            <a:pPr defTabSz="114300" eaLnBrk="0" hangingPunct="0">
              <a:lnSpc>
                <a:spcPct val="90000"/>
              </a:lnSpc>
              <a:defRPr/>
            </a:pPr>
            <a:r>
              <a:rPr lang="en-US" sz="2400" b="1" kern="0" dirty="0">
                <a:solidFill>
                  <a:srgbClr val="225A7A"/>
                </a:solidFill>
                <a:ea typeface="+mj-ea"/>
                <a:cs typeface="+mj-cs"/>
              </a:rPr>
              <a:t>P/C I</a:t>
            </a:r>
            <a:r>
              <a:rPr lang="en-US" sz="2400" b="1" kern="0" dirty="0" err="1">
                <a:solidFill>
                  <a:srgbClr val="225A7A"/>
                </a:solidFill>
                <a:ea typeface="+mj-ea"/>
                <a:cs typeface="+mj-cs"/>
              </a:rPr>
              <a:t>nsurance</a:t>
            </a:r>
            <a:r>
              <a:rPr lang="en-US" sz="2400" b="1" kern="0" dirty="0">
                <a:solidFill>
                  <a:srgbClr val="225A7A"/>
                </a:solidFill>
                <a:ea typeface="+mj-ea"/>
                <a:cs typeface="+mj-cs"/>
              </a:rPr>
              <a:t> Industry ROE: Magnitude of Cyclicality, Volatility Changes Over Time, 1950-2015</a:t>
            </a:r>
          </a:p>
        </p:txBody>
      </p:sp>
      <p:sp>
        <p:nvSpPr>
          <p:cNvPr id="26" name="Rectangle 14"/>
          <p:cNvSpPr>
            <a:spLocks noChangeArrowheads="1"/>
          </p:cNvSpPr>
          <p:nvPr/>
        </p:nvSpPr>
        <p:spPr bwMode="auto">
          <a:xfrm>
            <a:off x="7854008" y="1650965"/>
            <a:ext cx="842952" cy="4376575"/>
          </a:xfrm>
          <a:prstGeom prst="rect">
            <a:avLst/>
          </a:prstGeom>
          <a:solidFill>
            <a:srgbClr val="92D050">
              <a:alpha val="49019"/>
            </a:srgbClr>
          </a:solidFill>
          <a:ln w="9525">
            <a:noFill/>
            <a:miter lim="800000"/>
            <a:headEnd/>
            <a:tailEnd/>
          </a:ln>
        </p:spPr>
        <p:txBody>
          <a:bodyPr wrap="none" lIns="92075" tIns="46038" rIns="92075" bIns="46038" anchor="ctr"/>
          <a:lstStyle/>
          <a:p>
            <a:endParaRPr lang="en-US"/>
          </a:p>
        </p:txBody>
      </p:sp>
      <p:sp>
        <p:nvSpPr>
          <p:cNvPr id="29" name="Rectangle 4"/>
          <p:cNvSpPr>
            <a:spLocks noChangeArrowheads="1"/>
          </p:cNvSpPr>
          <p:nvPr/>
        </p:nvSpPr>
        <p:spPr bwMode="auto">
          <a:xfrm>
            <a:off x="9873" y="64377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a:t>.</a:t>
            </a:r>
          </a:p>
          <a:p>
            <a:pPr>
              <a:spcBef>
                <a:spcPct val="0"/>
              </a:spcBef>
              <a:buClrTx/>
              <a:buFontTx/>
              <a:buNone/>
            </a:pPr>
            <a:r>
              <a:rPr lang="en-US" sz="1000" dirty="0"/>
              <a:t>  Source: Insurance Information Institute</a:t>
            </a:r>
          </a:p>
        </p:txBody>
      </p:sp>
      <p:sp>
        <p:nvSpPr>
          <p:cNvPr id="30" name="Text Box 17"/>
          <p:cNvSpPr txBox="1">
            <a:spLocks noChangeArrowheads="1"/>
          </p:cNvSpPr>
          <p:nvPr/>
        </p:nvSpPr>
        <p:spPr bwMode="auto">
          <a:xfrm>
            <a:off x="4125800" y="1714169"/>
            <a:ext cx="1293813" cy="739306"/>
          </a:xfrm>
          <a:prstGeom prst="rect">
            <a:avLst/>
          </a:prstGeom>
          <a:solidFill>
            <a:srgbClr val="00B0F0"/>
          </a:solidFill>
          <a:ln w="57150">
            <a:solidFill>
              <a:srgbClr val="C00000"/>
            </a:solidFill>
            <a:miter lim="800000"/>
            <a:headEnd/>
            <a:tailEnd/>
          </a:ln>
        </p:spPr>
        <p:txBody>
          <a:bodyPr lIns="92075" tIns="46038" rIns="92075" bIns="46038">
            <a:spAutoFit/>
          </a:bodyPr>
          <a:lstStyle/>
          <a:p>
            <a:pPr marL="342900" indent="-342900" algn="ctr">
              <a:buClr>
                <a:schemeClr val="tx1"/>
              </a:buClr>
            </a:pPr>
            <a:r>
              <a:rPr lang="en-US" sz="1400" b="1" u="sng" dirty="0"/>
              <a:t>1971 - 1992</a:t>
            </a:r>
          </a:p>
          <a:p>
            <a:pPr marL="342900" indent="-342900" algn="ctr">
              <a:buClr>
                <a:schemeClr val="tx1"/>
              </a:buClr>
            </a:pPr>
            <a:r>
              <a:rPr lang="en-US" sz="1400" b="1" dirty="0"/>
              <a:t>Extreme</a:t>
            </a:r>
          </a:p>
          <a:p>
            <a:pPr marL="342900" indent="-342900" algn="ctr">
              <a:buClr>
                <a:schemeClr val="tx1"/>
              </a:buClr>
            </a:pPr>
            <a:r>
              <a:rPr lang="en-US" sz="1400" b="1" dirty="0"/>
              <a:t>Volatility</a:t>
            </a:r>
          </a:p>
        </p:txBody>
      </p:sp>
      <p:sp>
        <p:nvSpPr>
          <p:cNvPr id="31" name="Rectangle 14"/>
          <p:cNvSpPr>
            <a:spLocks noChangeArrowheads="1"/>
          </p:cNvSpPr>
          <p:nvPr/>
        </p:nvSpPr>
        <p:spPr bwMode="auto">
          <a:xfrm>
            <a:off x="5892800" y="1621330"/>
            <a:ext cx="1961208" cy="4406206"/>
          </a:xfrm>
          <a:prstGeom prst="rect">
            <a:avLst/>
          </a:prstGeom>
          <a:solidFill>
            <a:schemeClr val="tx2">
              <a:lumMod val="40000"/>
              <a:lumOff val="60000"/>
              <a:alpha val="49019"/>
            </a:schemeClr>
          </a:solidFill>
          <a:ln w="9525">
            <a:noFill/>
            <a:miter lim="800000"/>
            <a:headEnd/>
            <a:tailEnd/>
          </a:ln>
        </p:spPr>
        <p:txBody>
          <a:bodyPr wrap="none" lIns="92075" tIns="46038" rIns="92075" bIns="46038" anchor="ctr"/>
          <a:lstStyle/>
          <a:p>
            <a:endParaRPr lang="en-US"/>
          </a:p>
        </p:txBody>
      </p:sp>
      <p:sp>
        <p:nvSpPr>
          <p:cNvPr id="32" name="Text Box 17"/>
          <p:cNvSpPr txBox="1">
            <a:spLocks noChangeArrowheads="1"/>
          </p:cNvSpPr>
          <p:nvPr/>
        </p:nvSpPr>
        <p:spPr bwMode="auto">
          <a:xfrm>
            <a:off x="6259400" y="1724329"/>
            <a:ext cx="1293813" cy="739306"/>
          </a:xfrm>
          <a:prstGeom prst="rect">
            <a:avLst/>
          </a:prstGeom>
          <a:solidFill>
            <a:srgbClr val="00B0F0"/>
          </a:solidFill>
          <a:ln w="57150">
            <a:solidFill>
              <a:srgbClr val="C00000"/>
            </a:solidFill>
            <a:miter lim="800000"/>
            <a:headEnd/>
            <a:tailEnd/>
          </a:ln>
        </p:spPr>
        <p:txBody>
          <a:bodyPr lIns="92075" tIns="46038" rIns="92075" bIns="46038">
            <a:spAutoFit/>
          </a:bodyPr>
          <a:lstStyle/>
          <a:p>
            <a:pPr marL="342900" indent="-342900" algn="ctr">
              <a:buClr>
                <a:schemeClr val="tx1"/>
              </a:buClr>
            </a:pPr>
            <a:r>
              <a:rPr lang="en-US" sz="1400" b="1" u="sng" dirty="0"/>
              <a:t>1993 - 2008</a:t>
            </a:r>
          </a:p>
          <a:p>
            <a:pPr marL="342900" indent="-342900" algn="ctr">
              <a:buClr>
                <a:schemeClr val="tx1"/>
              </a:buClr>
            </a:pPr>
            <a:r>
              <a:rPr lang="en-US" sz="1400" b="1" dirty="0"/>
              <a:t>Moderate</a:t>
            </a:r>
          </a:p>
          <a:p>
            <a:pPr marL="342900" indent="-342900" algn="ctr">
              <a:buClr>
                <a:schemeClr val="tx1"/>
              </a:buClr>
            </a:pPr>
            <a:r>
              <a:rPr lang="en-US" sz="1400" b="1" dirty="0"/>
              <a:t>Volatility</a:t>
            </a:r>
          </a:p>
        </p:txBody>
      </p:sp>
      <p:sp>
        <p:nvSpPr>
          <p:cNvPr id="33" name="Text Box 17"/>
          <p:cNvSpPr txBox="1">
            <a:spLocks noChangeArrowheads="1"/>
          </p:cNvSpPr>
          <p:nvPr/>
        </p:nvSpPr>
        <p:spPr bwMode="auto">
          <a:xfrm>
            <a:off x="7701284" y="1700062"/>
            <a:ext cx="1423395" cy="739306"/>
          </a:xfrm>
          <a:prstGeom prst="rect">
            <a:avLst/>
          </a:prstGeom>
          <a:solidFill>
            <a:srgbClr val="00B0F0"/>
          </a:solidFill>
          <a:ln w="57150">
            <a:solidFill>
              <a:srgbClr val="C00000"/>
            </a:solidFill>
            <a:miter lim="800000"/>
            <a:headEnd/>
            <a:tailEnd/>
          </a:ln>
        </p:spPr>
        <p:txBody>
          <a:bodyPr wrap="square" lIns="92075" tIns="46038" rIns="92075" bIns="46038">
            <a:spAutoFit/>
          </a:bodyPr>
          <a:lstStyle/>
          <a:p>
            <a:pPr marL="342900" indent="-342900" algn="ctr">
              <a:buClr>
                <a:schemeClr val="tx1"/>
              </a:buClr>
            </a:pPr>
            <a:r>
              <a:rPr lang="en-US" sz="1400" b="1" u="sng" dirty="0"/>
              <a:t>2009 - Present</a:t>
            </a:r>
          </a:p>
          <a:p>
            <a:pPr marL="342900" indent="-342900" algn="ctr">
              <a:buClr>
                <a:schemeClr val="tx1"/>
              </a:buClr>
            </a:pPr>
            <a:r>
              <a:rPr lang="en-US" sz="1400" b="1" dirty="0"/>
              <a:t>Modest</a:t>
            </a:r>
          </a:p>
          <a:p>
            <a:pPr marL="342900" indent="-342900" algn="ctr">
              <a:buClr>
                <a:schemeClr val="tx1"/>
              </a:buClr>
            </a:pPr>
            <a:r>
              <a:rPr lang="en-US" sz="1400" b="1" dirty="0"/>
              <a:t>Volatility</a:t>
            </a:r>
          </a:p>
        </p:txBody>
      </p:sp>
    </p:spTree>
    <p:extLst>
      <p:ext uri="{BB962C8B-B14F-4D97-AF65-F5344CB8AC3E}">
        <p14:creationId xmlns:p14="http://schemas.microsoft.com/office/powerpoint/2010/main" val="10997950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46146"/>
                                        </p:tgtEl>
                                        <p:attrNameLst>
                                          <p:attrName>style.visibility</p:attrName>
                                        </p:attrNameLst>
                                      </p:cBhvr>
                                      <p:to>
                                        <p:strVal val="visible"/>
                                      </p:to>
                                    </p:set>
                                    <p:animEffect transition="in" filter="wipe(left)">
                                      <p:cBhvr>
                                        <p:cTn id="7" dur="500"/>
                                        <p:tgtEl>
                                          <p:spTgt spid="704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046146" grpId="0" bld="series" 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10"/>
          <p:cNvSpPr>
            <a:spLocks noGrp="1" noChangeArrowheads="1"/>
          </p:cNvSpPr>
          <p:nvPr>
            <p:ph type="sldNum" sz="quarter" idx="12"/>
          </p:nvPr>
        </p:nvSpPr>
        <p:spPr>
          <a:noFill/>
        </p:spPr>
        <p:txBody>
          <a:bodyPr/>
          <a:lstStyle/>
          <a:p>
            <a:fld id="{E9357574-7554-4BAA-80FF-85F8D37205EC}" type="slidenum">
              <a:rPr lang="en-US" smtClean="0"/>
              <a:pPr/>
              <a:t>60</a:t>
            </a:fld>
            <a:endParaRPr lang="en-US"/>
          </a:p>
        </p:txBody>
      </p:sp>
      <p:graphicFrame>
        <p:nvGraphicFramePr>
          <p:cNvPr id="31746" name="Object 3"/>
          <p:cNvGraphicFramePr>
            <a:graphicFrameLocks noGrp="1" noChangeAspect="1"/>
          </p:cNvGraphicFramePr>
          <p:nvPr>
            <p:ph idx="4294967295"/>
            <p:extLst>
              <p:ext uri="{D42A27DB-BD31-4B8C-83A1-F6EECF244321}">
                <p14:modId xmlns:p14="http://schemas.microsoft.com/office/powerpoint/2010/main" val="3200205498"/>
              </p:ext>
            </p:extLst>
          </p:nvPr>
        </p:nvGraphicFramePr>
        <p:xfrm>
          <a:off x="0" y="1806575"/>
          <a:ext cx="9144000" cy="4691063"/>
        </p:xfrm>
        <a:graphic>
          <a:graphicData uri="http://schemas.openxmlformats.org/presentationml/2006/ole">
            <mc:AlternateContent xmlns:mc="http://schemas.openxmlformats.org/markup-compatibility/2006">
              <mc:Choice xmlns:v="urn:schemas-microsoft-com:vml" Requires="v">
                <p:oleObj spid="_x0000_s28531909" name="Chart" r:id="rId4" imgW="8820267" imgH="4524202" progId="MSGraph.Chart.8">
                  <p:embed followColorScheme="full"/>
                </p:oleObj>
              </mc:Choice>
              <mc:Fallback>
                <p:oleObj name="Chart" r:id="rId4" imgW="8820267" imgH="4524202" progId="MSGraph.Chart.8">
                  <p:embed followColorScheme="full"/>
                  <p:pic>
                    <p:nvPicPr>
                      <p:cNvPr id="0" name=""/>
                      <p:cNvPicPr>
                        <a:picLocks noChangeAspect="1" noChangeArrowheads="1"/>
                      </p:cNvPicPr>
                      <p:nvPr/>
                    </p:nvPicPr>
                    <p:blipFill>
                      <a:blip r:embed="rId5"/>
                      <a:srcRect/>
                      <a:stretch>
                        <a:fillRect/>
                      </a:stretch>
                    </p:blipFill>
                    <p:spPr bwMode="auto">
                      <a:xfrm>
                        <a:off x="0" y="1806575"/>
                        <a:ext cx="9144000" cy="4691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8" name="Text Box 4"/>
          <p:cNvSpPr txBox="1">
            <a:spLocks noChangeArrowheads="1"/>
          </p:cNvSpPr>
          <p:nvPr/>
        </p:nvSpPr>
        <p:spPr bwMode="auto">
          <a:xfrm>
            <a:off x="0" y="6367463"/>
            <a:ext cx="9017000" cy="41460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1100" dirty="0"/>
              <a:t>Sources: NAIC; Insurance Information Institute</a:t>
            </a:r>
          </a:p>
          <a:p>
            <a:pPr eaLnBrk="0" hangingPunct="0">
              <a:lnSpc>
                <a:spcPct val="70000"/>
              </a:lnSpc>
              <a:spcBef>
                <a:spcPct val="50000"/>
              </a:spcBef>
              <a:buClr>
                <a:srgbClr val="FF3300"/>
              </a:buClr>
              <a:buFont typeface="Wingdings" pitchFamily="2" charset="2"/>
              <a:buNone/>
            </a:pPr>
            <a:r>
              <a:rPr lang="en-US" sz="1100" dirty="0"/>
              <a:t>		</a:t>
            </a:r>
          </a:p>
        </p:txBody>
      </p:sp>
      <p:sp>
        <p:nvSpPr>
          <p:cNvPr id="31749" name="Rectangle 2"/>
          <p:cNvSpPr txBox="1">
            <a:spLocks noChangeArrowheads="1"/>
          </p:cNvSpPr>
          <p:nvPr/>
        </p:nvSpPr>
        <p:spPr bwMode="auto">
          <a:xfrm>
            <a:off x="0" y="4"/>
            <a:ext cx="8035926"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RNW Homeowners Insurance, </a:t>
            </a:r>
          </a:p>
          <a:p>
            <a:pPr eaLnBrk="0" hangingPunct="0"/>
            <a:r>
              <a:rPr lang="en-US" sz="2800" b="1" dirty="0">
                <a:solidFill>
                  <a:schemeClr val="accent1"/>
                </a:solidFill>
              </a:rPr>
              <a:t>2005-2014 Average: Highest 25 States </a:t>
            </a:r>
          </a:p>
        </p:txBody>
      </p:sp>
      <p:sp>
        <p:nvSpPr>
          <p:cNvPr id="8" name="AutoShape 6"/>
          <p:cNvSpPr>
            <a:spLocks noChangeArrowheads="1"/>
          </p:cNvSpPr>
          <p:nvPr/>
        </p:nvSpPr>
        <p:spPr bwMode="blackWhite">
          <a:xfrm>
            <a:off x="3068976" y="1705955"/>
            <a:ext cx="3276600" cy="1155700"/>
          </a:xfrm>
          <a:prstGeom prst="wedgeRectCallout">
            <a:avLst>
              <a:gd name="adj1" fmla="val -106330"/>
              <a:gd name="adj2" fmla="val 398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Hawaii was the most profitable state for home insurers from 2005-2014 due to the absence of hurricanes during this period</a:t>
            </a:r>
          </a:p>
        </p:txBody>
      </p:sp>
      <p:sp>
        <p:nvSpPr>
          <p:cNvPr id="31751" name="Rectangle 31"/>
          <p:cNvSpPr>
            <a:spLocks noChangeArrowheads="1"/>
          </p:cNvSpPr>
          <p:nvPr/>
        </p:nvSpPr>
        <p:spPr bwMode="black">
          <a:xfrm>
            <a:off x="266704"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23504356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10"/>
          <p:cNvSpPr>
            <a:spLocks noGrp="1" noChangeArrowheads="1"/>
          </p:cNvSpPr>
          <p:nvPr>
            <p:ph type="sldNum" sz="quarter" idx="12"/>
          </p:nvPr>
        </p:nvSpPr>
        <p:spPr>
          <a:noFill/>
        </p:spPr>
        <p:txBody>
          <a:bodyPr/>
          <a:lstStyle/>
          <a:p>
            <a:fld id="{D43AB7AF-3AFC-4531-ABC2-5B0A2AD9774C}" type="slidenum">
              <a:rPr lang="en-US" smtClean="0"/>
              <a:pPr/>
              <a:t>61</a:t>
            </a:fld>
            <a:endParaRPr lang="en-US"/>
          </a:p>
        </p:txBody>
      </p:sp>
      <p:graphicFrame>
        <p:nvGraphicFramePr>
          <p:cNvPr id="32770" name="Object 3"/>
          <p:cNvGraphicFramePr>
            <a:graphicFrameLocks noGrp="1" noChangeAspect="1"/>
          </p:cNvGraphicFramePr>
          <p:nvPr>
            <p:ph idx="4294967295"/>
            <p:extLst>
              <p:ext uri="{D42A27DB-BD31-4B8C-83A1-F6EECF244321}">
                <p14:modId xmlns:p14="http://schemas.microsoft.com/office/powerpoint/2010/main" val="2636066197"/>
              </p:ext>
            </p:extLst>
          </p:nvPr>
        </p:nvGraphicFramePr>
        <p:xfrm>
          <a:off x="76200" y="1409700"/>
          <a:ext cx="9018588" cy="4670425"/>
        </p:xfrm>
        <a:graphic>
          <a:graphicData uri="http://schemas.openxmlformats.org/presentationml/2006/ole">
            <mc:AlternateContent xmlns:mc="http://schemas.openxmlformats.org/markup-compatibility/2006">
              <mc:Choice xmlns:v="urn:schemas-microsoft-com:vml" Requires="v">
                <p:oleObj spid="_x0000_s28532933" name="Chart" r:id="rId4" imgW="8829838" imgH="4572000" progId="MSGraph.Chart.8">
                  <p:embed followColorScheme="full"/>
                </p:oleObj>
              </mc:Choice>
              <mc:Fallback>
                <p:oleObj name="Chart" r:id="rId4" imgW="8829838" imgH="4572000" progId="MSGraph.Chart.8">
                  <p:embed followColorScheme="full"/>
                  <p:pic>
                    <p:nvPicPr>
                      <p:cNvPr id="0" name=""/>
                      <p:cNvPicPr>
                        <a:picLocks noChangeAspect="1" noChangeArrowheads="1"/>
                      </p:cNvPicPr>
                      <p:nvPr/>
                    </p:nvPicPr>
                    <p:blipFill>
                      <a:blip r:embed="rId5"/>
                      <a:srcRect/>
                      <a:stretch>
                        <a:fillRect/>
                      </a:stretch>
                    </p:blipFill>
                    <p:spPr bwMode="auto">
                      <a:xfrm>
                        <a:off x="76200" y="1409700"/>
                        <a:ext cx="9018588" cy="467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2" name="Rectangle 7"/>
          <p:cNvSpPr>
            <a:spLocks noChangeArrowheads="1"/>
          </p:cNvSpPr>
          <p:nvPr/>
        </p:nvSpPr>
        <p:spPr bwMode="auto">
          <a:xfrm>
            <a:off x="0" y="6362140"/>
            <a:ext cx="8750300" cy="261610"/>
          </a:xfrm>
          <a:prstGeom prst="rect">
            <a:avLst/>
          </a:prstGeom>
          <a:noFill/>
          <a:ln w="9525">
            <a:noFill/>
            <a:miter lim="800000"/>
            <a:headEnd/>
            <a:tailEnd/>
          </a:ln>
        </p:spPr>
        <p:txBody>
          <a:bodyPr>
            <a:spAutoFit/>
          </a:bodyPr>
          <a:lstStyle/>
          <a:p>
            <a:r>
              <a:rPr lang="en-US" sz="1100" dirty="0"/>
              <a:t>Sources:  NAIC; Insurance Information Institute</a:t>
            </a:r>
          </a:p>
        </p:txBody>
      </p:sp>
      <p:sp>
        <p:nvSpPr>
          <p:cNvPr id="7" name="AutoShape 6"/>
          <p:cNvSpPr>
            <a:spLocks noChangeArrowheads="1"/>
          </p:cNvSpPr>
          <p:nvPr/>
        </p:nvSpPr>
        <p:spPr bwMode="blackWhite">
          <a:xfrm>
            <a:off x="2374116" y="3950148"/>
            <a:ext cx="3708400" cy="1062038"/>
          </a:xfrm>
          <a:prstGeom prst="wedgeRectCallout">
            <a:avLst>
              <a:gd name="adj1" fmla="val 91937"/>
              <a:gd name="adj2" fmla="val 5945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Hurricanes Katrina and Rita made Louisiana and Mississippi the least profitable states for home insurers from 2005-2014</a:t>
            </a:r>
          </a:p>
        </p:txBody>
      </p:sp>
      <p:sp>
        <p:nvSpPr>
          <p:cNvPr id="32775" name="Rectangle 31"/>
          <p:cNvSpPr>
            <a:spLocks noChangeArrowheads="1"/>
          </p:cNvSpPr>
          <p:nvPr/>
        </p:nvSpPr>
        <p:spPr bwMode="black">
          <a:xfrm>
            <a:off x="266704"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2776" name="Rectangle 2"/>
          <p:cNvSpPr txBox="1">
            <a:spLocks noChangeArrowheads="1"/>
          </p:cNvSpPr>
          <p:nvPr/>
        </p:nvSpPr>
        <p:spPr bwMode="auto">
          <a:xfrm>
            <a:off x="-39688" y="39690"/>
            <a:ext cx="8035926"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RNW Homeowners Insurance, </a:t>
            </a:r>
          </a:p>
          <a:p>
            <a:pPr eaLnBrk="0" hangingPunct="0"/>
            <a:r>
              <a:rPr lang="en-US" sz="2800" b="1" dirty="0">
                <a:solidFill>
                  <a:schemeClr val="accent1"/>
                </a:solidFill>
              </a:rPr>
              <a:t>2005-2014 Average: Lowest 25 States </a:t>
            </a:r>
          </a:p>
        </p:txBody>
      </p:sp>
    </p:spTree>
    <p:extLst>
      <p:ext uri="{BB962C8B-B14F-4D97-AF65-F5344CB8AC3E}">
        <p14:creationId xmlns:p14="http://schemas.microsoft.com/office/powerpoint/2010/main" val="33842532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76262" y="2213696"/>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a:solidFill>
                  <a:schemeClr val="bg1"/>
                </a:solidFill>
              </a:rPr>
              <a:t>Personal Lines      Underwriting Performance</a:t>
            </a:r>
          </a:p>
        </p:txBody>
      </p:sp>
      <p:sp>
        <p:nvSpPr>
          <p:cNvPr id="151555"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62</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9"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62</a:t>
            </a:fld>
            <a:endParaRPr lang="en-US"/>
          </a:p>
        </p:txBody>
      </p:sp>
      <p:sp>
        <p:nvSpPr>
          <p:cNvPr id="10" name="Rectangle 8"/>
          <p:cNvSpPr>
            <a:spLocks noChangeArrowheads="1"/>
          </p:cNvSpPr>
          <p:nvPr/>
        </p:nvSpPr>
        <p:spPr bwMode="auto">
          <a:xfrm>
            <a:off x="222885" y="4428550"/>
            <a:ext cx="8246110"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rgbClr val="FF6801"/>
              </a:buClr>
            </a:pPr>
            <a:r>
              <a:rPr lang="en-US" sz="4000" b="1" i="1" dirty="0">
                <a:solidFill>
                  <a:srgbClr val="FF0000"/>
                </a:solidFill>
              </a:rPr>
              <a:t>Auto, Home Underwriting Performance Exhibit Periods of Both Stability and Volatility</a:t>
            </a:r>
          </a:p>
        </p:txBody>
      </p:sp>
    </p:spTree>
    <p:extLst>
      <p:ext uri="{BB962C8B-B14F-4D97-AF65-F5344CB8AC3E}">
        <p14:creationId xmlns:p14="http://schemas.microsoft.com/office/powerpoint/2010/main" val="291684481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a:latin typeface="Arial" pitchFamily="34" charset="0"/>
              </a:rPr>
              <a:t>Private Passenger Auto Combined Ratio: 1993–2017F</a:t>
            </a:r>
            <a:endParaRPr lang="en-US" baseline="30000" dirty="0">
              <a:latin typeface="Arial" pitchFamily="34" charset="0"/>
            </a:endParaRPr>
          </a:p>
        </p:txBody>
      </p:sp>
      <p:graphicFrame>
        <p:nvGraphicFramePr>
          <p:cNvPr id="26626" name="Object 3"/>
          <p:cNvGraphicFramePr>
            <a:graphicFrameLocks/>
          </p:cNvGraphicFramePr>
          <p:nvPr>
            <p:extLst/>
          </p:nvPr>
        </p:nvGraphicFramePr>
        <p:xfrm>
          <a:off x="129848" y="1487492"/>
          <a:ext cx="8705850" cy="3794125"/>
        </p:xfrm>
        <a:graphic>
          <a:graphicData uri="http://schemas.openxmlformats.org/presentationml/2006/ole">
            <mc:AlternateContent xmlns:mc="http://schemas.openxmlformats.org/markup-compatibility/2006">
              <mc:Choice xmlns:v="urn:schemas-microsoft-com:vml" Requires="v">
                <p:oleObj spid="_x0000_s28587136" name="Chart" r:id="rId4" imgW="8448682" imgH="3686279" progId="MSGraph.Chart.8">
                  <p:embed followColorScheme="full"/>
                </p:oleObj>
              </mc:Choice>
              <mc:Fallback>
                <p:oleObj name="Chart" r:id="rId4" imgW="8448682" imgH="3686279" progId="MSGraph.Chart.8">
                  <p:embed followColorScheme="full"/>
                  <p:pic>
                    <p:nvPicPr>
                      <p:cNvPr id="0" name=""/>
                      <p:cNvPicPr>
                        <a:picLocks noChangeArrowheads="1"/>
                      </p:cNvPicPr>
                      <p:nvPr/>
                    </p:nvPicPr>
                    <p:blipFill>
                      <a:blip r:embed="rId5"/>
                      <a:srcRect/>
                      <a:stretch>
                        <a:fillRect/>
                      </a:stretch>
                    </p:blipFill>
                    <p:spPr bwMode="auto">
                      <a:xfrm>
                        <a:off x="129848" y="1487492"/>
                        <a:ext cx="8705850" cy="379412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781843" y="5410857"/>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Passenger Auto Underwriting Performance Is Showing the Strains of Rising Frequency (and Severity) Trends in Many States</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63</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tabLst>
                <a:tab pos="112713" algn="r"/>
              </a:tabLst>
            </a:pPr>
            <a:endParaRPr lang="en-US" sz="1100" dirty="0"/>
          </a:p>
          <a:p>
            <a:pPr marL="133350" indent="-133350" eaLnBrk="0" hangingPunct="0">
              <a:lnSpc>
                <a:spcPct val="90000"/>
              </a:lnSpc>
              <a:buClr>
                <a:schemeClr val="accent2"/>
              </a:buClr>
              <a:tabLst>
                <a:tab pos="112713" algn="r"/>
              </a:tabLst>
            </a:pPr>
            <a:r>
              <a:rPr lang="en-US" sz="1100" dirty="0"/>
              <a:t>Sources: A.M. Best (1990-2014); Conning (2015E-17F); Insurance Information Institute.</a:t>
            </a:r>
          </a:p>
        </p:txBody>
      </p:sp>
    </p:spTree>
    <p:extLst>
      <p:ext uri="{BB962C8B-B14F-4D97-AF65-F5344CB8AC3E}">
        <p14:creationId xmlns:p14="http://schemas.microsoft.com/office/powerpoint/2010/main" val="32739239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a:t>Homeowners Insurance Combined Ratio: 1990–2017F</a:t>
            </a:r>
            <a:endParaRPr lang="en-US" baseline="30000" dirty="0"/>
          </a:p>
        </p:txBody>
      </p:sp>
      <p:graphicFrame>
        <p:nvGraphicFramePr>
          <p:cNvPr id="54274" name="Object 3"/>
          <p:cNvGraphicFramePr>
            <a:graphicFrameLocks/>
          </p:cNvGraphicFramePr>
          <p:nvPr>
            <p:extLst/>
          </p:nvPr>
        </p:nvGraphicFramePr>
        <p:xfrm>
          <a:off x="250727" y="1587500"/>
          <a:ext cx="8686799" cy="3663950"/>
        </p:xfrm>
        <a:graphic>
          <a:graphicData uri="http://schemas.openxmlformats.org/presentationml/2006/ole">
            <mc:AlternateContent xmlns:mc="http://schemas.openxmlformats.org/markup-compatibility/2006">
              <mc:Choice xmlns:v="urn:schemas-microsoft-com:vml" Requires="v">
                <p:oleObj spid="_x0000_s28588160" name="Chart" r:id="rId4" imgW="8410399" imgH="3648040" progId="MSGraph.Chart.8">
                  <p:embed followColorScheme="full"/>
                </p:oleObj>
              </mc:Choice>
              <mc:Fallback>
                <p:oleObj name="Chart" r:id="rId4" imgW="8410399" imgH="3648040" progId="MSGraph.Chart.8">
                  <p:embed followColorScheme="full"/>
                  <p:pic>
                    <p:nvPicPr>
                      <p:cNvPr id="0" name=""/>
                      <p:cNvPicPr>
                        <a:picLocks noChangeArrowheads="1"/>
                      </p:cNvPicPr>
                      <p:nvPr/>
                    </p:nvPicPr>
                    <p:blipFill>
                      <a:blip r:embed="rId5"/>
                      <a:srcRect/>
                      <a:stretch>
                        <a:fillRect/>
                      </a:stretch>
                    </p:blipFill>
                    <p:spPr bwMode="auto">
                      <a:xfrm>
                        <a:off x="250727"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9"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Performance Has Improved Markedly Since the 2011/12’s Large Cat Losses.  Extreme Regional Variation Can Be Expected Due to Local Catastrophe Loss Activity.  Results in 2016 Will Be Impacted by Severe Spring Weather</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64</a:t>
            </a:fld>
            <a:endParaRPr lang="en-US"/>
          </a:p>
        </p:txBody>
      </p:sp>
      <p:sp>
        <p:nvSpPr>
          <p:cNvPr id="8" name="AutoShape 13"/>
          <p:cNvSpPr>
            <a:spLocks noChangeArrowheads="1"/>
          </p:cNvSpPr>
          <p:nvPr/>
        </p:nvSpPr>
        <p:spPr bwMode="blackWhite">
          <a:xfrm>
            <a:off x="4446804" y="2442474"/>
            <a:ext cx="1165122" cy="636784"/>
          </a:xfrm>
          <a:prstGeom prst="wedgeRectCallout">
            <a:avLst>
              <a:gd name="adj1" fmla="val 83183"/>
              <a:gd name="adj2" fmla="val 614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Hurricane Ike</a:t>
            </a:r>
          </a:p>
        </p:txBody>
      </p:sp>
      <p:sp>
        <p:nvSpPr>
          <p:cNvPr id="9" name="AutoShape 13"/>
          <p:cNvSpPr>
            <a:spLocks noChangeArrowheads="1"/>
          </p:cNvSpPr>
          <p:nvPr/>
        </p:nvSpPr>
        <p:spPr bwMode="blackWhite">
          <a:xfrm>
            <a:off x="7347466" y="2340387"/>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Hurricane Sandy</a:t>
            </a:r>
          </a:p>
        </p:txBody>
      </p:sp>
      <p:sp>
        <p:nvSpPr>
          <p:cNvPr id="10" name="AutoShape 13"/>
          <p:cNvSpPr>
            <a:spLocks noChangeArrowheads="1"/>
          </p:cNvSpPr>
          <p:nvPr/>
        </p:nvSpPr>
        <p:spPr bwMode="blackWhite">
          <a:xfrm>
            <a:off x="5611930" y="1432779"/>
            <a:ext cx="1366683" cy="846229"/>
          </a:xfrm>
          <a:prstGeom prst="wedgeRectCallout">
            <a:avLst>
              <a:gd name="adj1" fmla="val 43886"/>
              <a:gd name="adj2" fmla="val 1187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Record tornado activity</a:t>
            </a:r>
          </a:p>
        </p:txBody>
      </p:sp>
      <p:sp>
        <p:nvSpPr>
          <p:cNvPr id="11" name="AutoShape 13"/>
          <p:cNvSpPr>
            <a:spLocks noChangeArrowheads="1"/>
          </p:cNvSpPr>
          <p:nvPr/>
        </p:nvSpPr>
        <p:spPr bwMode="blackWhite">
          <a:xfrm>
            <a:off x="2058548" y="143277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Hurricane Andrew</a:t>
            </a:r>
          </a:p>
        </p:txBody>
      </p:sp>
      <p:sp>
        <p:nvSpPr>
          <p:cNvPr id="12"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tabLst>
                <a:tab pos="112713" algn="r"/>
              </a:tabLst>
            </a:pPr>
            <a:endParaRPr lang="en-US" sz="1100" dirty="0"/>
          </a:p>
          <a:p>
            <a:pPr marL="133350" indent="-133350" eaLnBrk="0" hangingPunct="0">
              <a:lnSpc>
                <a:spcPct val="90000"/>
              </a:lnSpc>
              <a:buClr>
                <a:schemeClr val="accent2"/>
              </a:buClr>
              <a:tabLst>
                <a:tab pos="112713" algn="r"/>
              </a:tabLst>
            </a:pPr>
            <a:r>
              <a:rPr lang="en-US" sz="1100" dirty="0"/>
              <a:t>Sources: A.M. Best (1990-2014); Insurance Information Institute (2015E-17F).</a:t>
            </a:r>
          </a:p>
        </p:txBody>
      </p:sp>
    </p:spTree>
    <p:extLst>
      <p:ext uri="{BB962C8B-B14F-4D97-AF65-F5344CB8AC3E}">
        <p14:creationId xmlns:p14="http://schemas.microsoft.com/office/powerpoint/2010/main" val="34248773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76266" y="204441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a:solidFill>
                  <a:schemeClr val="bg1"/>
                </a:solidFill>
              </a:rPr>
              <a:t>Loss Ratio Comparisons</a:t>
            </a:r>
          </a:p>
        </p:txBody>
      </p:sp>
      <p:sp>
        <p:nvSpPr>
          <p:cNvPr id="151555"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65</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9"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65</a:t>
            </a:fld>
            <a:endParaRPr lang="en-US"/>
          </a:p>
        </p:txBody>
      </p:sp>
      <p:sp>
        <p:nvSpPr>
          <p:cNvPr id="10" name="Rectangle 8"/>
          <p:cNvSpPr>
            <a:spLocks noChangeArrowheads="1"/>
          </p:cNvSpPr>
          <p:nvPr/>
        </p:nvSpPr>
        <p:spPr bwMode="auto">
          <a:xfrm>
            <a:off x="444186" y="4064043"/>
            <a:ext cx="8246110" cy="12003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rgbClr val="FF6801"/>
              </a:buClr>
            </a:pPr>
            <a:r>
              <a:rPr lang="en-US" sz="4000" b="1" i="1" dirty="0">
                <a:solidFill>
                  <a:srgbClr val="FF0000"/>
                </a:solidFill>
              </a:rPr>
              <a:t>Auto, Home Exhibit Wide Variety Across States</a:t>
            </a:r>
          </a:p>
        </p:txBody>
      </p:sp>
    </p:spTree>
    <p:extLst>
      <p:ext uri="{BB962C8B-B14F-4D97-AF65-F5344CB8AC3E}">
        <p14:creationId xmlns:p14="http://schemas.microsoft.com/office/powerpoint/2010/main" val="70649398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12643"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38497-211C-4DBC-82CF-0857D7DDC949}" type="slidenum">
              <a:rPr lang="en-US" sz="900">
                <a:solidFill>
                  <a:schemeClr val="bg1"/>
                </a:solidFill>
              </a:rPr>
              <a:pPr algn="r" eaLnBrk="0" hangingPunct="0">
                <a:lnSpc>
                  <a:spcPct val="85000"/>
                </a:lnSpc>
                <a:spcBef>
                  <a:spcPct val="20000"/>
                </a:spcBef>
              </a:pPr>
              <a:t>66</a:t>
            </a:fld>
            <a:endParaRPr lang="en-US" sz="900">
              <a:solidFill>
                <a:schemeClr val="bg1"/>
              </a:solidFill>
            </a:endParaRPr>
          </a:p>
        </p:txBody>
      </p:sp>
      <p:pic>
        <p:nvPicPr>
          <p:cNvPr id="112644"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42"/>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a:solidFill>
                  <a:schemeClr val="bg1"/>
                </a:solidFill>
              </a:rPr>
              <a:t>Claim Trends in Private Passenger Auto Insurance</a:t>
            </a:r>
          </a:p>
        </p:txBody>
      </p:sp>
      <p:sp>
        <p:nvSpPr>
          <p:cNvPr id="7" name="Rectangle 7"/>
          <p:cNvSpPr>
            <a:spLocks noChangeArrowheads="1"/>
          </p:cNvSpPr>
          <p:nvPr/>
        </p:nvSpPr>
        <p:spPr bwMode="auto">
          <a:xfrm>
            <a:off x="773112" y="4378767"/>
            <a:ext cx="7588250" cy="1726627"/>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pPr>
            <a:r>
              <a:rPr lang="en-US" sz="3600" b="1" dirty="0">
                <a:solidFill>
                  <a:srgbClr val="225A7A"/>
                </a:solidFill>
              </a:rPr>
              <a:t>Rising Frequencies and Severities in Many Coverages</a:t>
            </a:r>
          </a:p>
          <a:p>
            <a:pPr marL="292100" indent="-292100" algn="ctr" eaLnBrk="0" hangingPunct="0">
              <a:lnSpc>
                <a:spcPct val="90000"/>
              </a:lnSpc>
              <a:spcBef>
                <a:spcPct val="25000"/>
              </a:spcBef>
              <a:buClr>
                <a:schemeClr val="accent2"/>
              </a:buClr>
            </a:pPr>
            <a:r>
              <a:rPr lang="en-US" sz="3600" b="1" dirty="0">
                <a:solidFill>
                  <a:srgbClr val="225A7A"/>
                </a:solidFill>
              </a:rPr>
              <a:t>Will that Pattern Be Sustained?</a:t>
            </a:r>
            <a:endParaRPr lang="en-US" sz="3600" b="1" dirty="0">
              <a:solidFill>
                <a:schemeClr val="folHlink"/>
              </a:solidFill>
            </a:endParaRPr>
          </a:p>
        </p:txBody>
      </p:sp>
    </p:spTree>
    <p:extLst>
      <p:ext uri="{BB962C8B-B14F-4D97-AF65-F5344CB8AC3E}">
        <p14:creationId xmlns:p14="http://schemas.microsoft.com/office/powerpoint/2010/main" val="82046408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7"/>
                                        </p:tgtEl>
                                        <p:attrNameLst>
                                          <p:attrName>style.visibility</p:attrName>
                                        </p:attrNameLst>
                                      </p:cBhvr>
                                      <p:to>
                                        <p:strVal val="visible"/>
                                      </p:to>
                                    </p:set>
                                    <p:animEffect transition="in" filter="barn(outVertical)">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356616" y="83758"/>
            <a:ext cx="8458200" cy="950976"/>
          </a:xfrm>
        </p:spPr>
        <p:txBody>
          <a:bodyPr/>
          <a:lstStyle/>
          <a:p>
            <a:r>
              <a:rPr lang="en-US" altLang="en-US" dirty="0"/>
              <a:t>Return on Net Worth: </a:t>
            </a:r>
            <a:br>
              <a:rPr lang="en-US" altLang="en-US" dirty="0"/>
            </a:br>
            <a:r>
              <a:rPr lang="en-US" altLang="en-US" dirty="0"/>
              <a:t>Personal Auto, 2005–2014</a:t>
            </a:r>
            <a:endParaRPr lang="en-US" dirty="0"/>
          </a:p>
        </p:txBody>
      </p:sp>
      <p:sp>
        <p:nvSpPr>
          <p:cNvPr id="16" name="Text Placeholder 15"/>
          <p:cNvSpPr>
            <a:spLocks noGrp="1"/>
          </p:cNvSpPr>
          <p:nvPr>
            <p:ph type="body" sz="quarter" idx="16"/>
          </p:nvPr>
        </p:nvSpPr>
        <p:spPr/>
        <p:txBody>
          <a:bodyPr/>
          <a:lstStyle/>
          <a:p>
            <a:r>
              <a:rPr lang="en-US" dirty="0"/>
              <a:t>Source: National Association of Insurance Commissioners.</a:t>
            </a:r>
          </a:p>
        </p:txBody>
      </p:sp>
      <p:sp>
        <p:nvSpPr>
          <p:cNvPr id="17" name="Text Placeholder 4"/>
          <p:cNvSpPr txBox="1">
            <a:spLocks/>
          </p:cNvSpPr>
          <p:nvPr/>
        </p:nvSpPr>
        <p:spPr bwMode="gray">
          <a:xfrm>
            <a:off x="416657" y="5422392"/>
            <a:ext cx="8303481" cy="72237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rPr>
              <a:t>Auto Insurance Profitability Has Been Stuck at Low Levels.</a:t>
            </a:r>
          </a:p>
        </p:txBody>
      </p:sp>
      <p:graphicFrame>
        <p:nvGraphicFramePr>
          <p:cNvPr id="18" name="Content Placeholder 8"/>
          <p:cNvGraphicFramePr>
            <a:graphicFrameLocks/>
          </p:cNvGraphicFramePr>
          <p:nvPr>
            <p:extLst/>
          </p:nvPr>
        </p:nvGraphicFramePr>
        <p:xfrm>
          <a:off x="423862" y="1277938"/>
          <a:ext cx="8296275" cy="4148137"/>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7913235" y="3585152"/>
            <a:ext cx="593432" cy="307777"/>
          </a:xfrm>
          <a:prstGeom prst="rect">
            <a:avLst/>
          </a:prstGeom>
        </p:spPr>
        <p:txBody>
          <a:bodyPr wrap="none">
            <a:spAutoFit/>
          </a:bodyPr>
          <a:lstStyle/>
          <a:p>
            <a:fld id="{773305F1-DD71-EB44-ADD9-79422978E420}" type="VALUE">
              <a:rPr lang="hr-HR" sz="1400" b="1">
                <a:latin typeface="Arial" charset="0"/>
                <a:ea typeface="Arial" charset="0"/>
                <a:cs typeface="Arial" charset="0"/>
              </a:rPr>
              <a:pPr/>
              <a:t>4.3%</a:t>
            </a:fld>
            <a:endParaRPr lang="en-US" sz="1400" b="1"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387401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330473" y="111614"/>
            <a:ext cx="7178158" cy="950976"/>
          </a:xfrm>
        </p:spPr>
        <p:txBody>
          <a:bodyPr/>
          <a:lstStyle/>
          <a:p>
            <a:r>
              <a:rPr lang="en-US" altLang="en-US" dirty="0">
                <a:latin typeface="Arial" panose="020B0604020202020204" pitchFamily="34" charset="0"/>
              </a:rPr>
              <a:t>Auto Insurance Net Combined Ratios,</a:t>
            </a:r>
            <a:br>
              <a:rPr lang="en-US" altLang="en-US" dirty="0">
                <a:latin typeface="Arial" panose="020B0604020202020204" pitchFamily="34" charset="0"/>
              </a:rPr>
            </a:br>
            <a:r>
              <a:rPr lang="en-US" altLang="en-US" dirty="0">
                <a:latin typeface="Arial" panose="020B0604020202020204" pitchFamily="34" charset="0"/>
              </a:rPr>
              <a:t>Yearly, 2005-2015</a:t>
            </a:r>
            <a:endParaRPr lang="en-US" dirty="0"/>
          </a:p>
        </p:txBody>
      </p:sp>
      <p:sp>
        <p:nvSpPr>
          <p:cNvPr id="5" name="Text Placeholder 4"/>
          <p:cNvSpPr>
            <a:spLocks noGrp="1"/>
          </p:cNvSpPr>
          <p:nvPr>
            <p:ph type="body" sz="quarter" idx="16"/>
          </p:nvPr>
        </p:nvSpPr>
        <p:spPr>
          <a:xfrm>
            <a:off x="518394" y="6294780"/>
            <a:ext cx="7166083" cy="415018"/>
          </a:xfrm>
        </p:spPr>
        <p:txBody>
          <a:bodyPr/>
          <a:lstStyle/>
          <a:p>
            <a:r>
              <a:rPr lang="en-US" dirty="0"/>
              <a:t>S</a:t>
            </a:r>
            <a:r>
              <a:rPr lang="en-US" dirty="0">
                <a:latin typeface="Arial" panose="020B0604020202020204" pitchFamily="34" charset="0"/>
              </a:rPr>
              <a:t>ources: National Association of Insurance Commissioners data, sourced from S&amp;P Global Market Intelligence; </a:t>
            </a:r>
            <a:br>
              <a:rPr lang="en-US" dirty="0">
                <a:latin typeface="Arial" panose="020B0604020202020204" pitchFamily="34" charset="0"/>
              </a:rPr>
            </a:br>
            <a:r>
              <a:rPr lang="en-US" dirty="0">
                <a:latin typeface="Arial" panose="020B0604020202020204" pitchFamily="34" charset="0"/>
              </a:rPr>
              <a:t>Insurance Information Institute.</a:t>
            </a:r>
          </a:p>
        </p:txBody>
      </p:sp>
      <p:sp>
        <p:nvSpPr>
          <p:cNvPr id="6" name="Text Placeholder 4"/>
          <p:cNvSpPr txBox="1">
            <a:spLocks/>
          </p:cNvSpPr>
          <p:nvPr/>
        </p:nvSpPr>
        <p:spPr bwMode="gray">
          <a:xfrm>
            <a:off x="416657" y="5609492"/>
            <a:ext cx="8303481" cy="68528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latin typeface="Arial" panose="020B0604020202020204" pitchFamily="34" charset="0"/>
                <a:cs typeface="Arial" panose="020B0604020202020204" pitchFamily="34" charset="0"/>
              </a:rPr>
              <a:t>Loss Ratios Have Been Rising for A Decade. </a:t>
            </a:r>
          </a:p>
          <a:p>
            <a:pPr eaLnBrk="1" hangingPunct="1">
              <a:spcBef>
                <a:spcPts val="0"/>
              </a:spcBef>
              <a:buClr>
                <a:schemeClr val="accent2"/>
              </a:buClr>
              <a:buSzPct val="90000"/>
            </a:pPr>
            <a:r>
              <a:rPr lang="en-US" dirty="0">
                <a:solidFill>
                  <a:schemeClr val="bg1"/>
                </a:solidFill>
                <a:latin typeface="Arial" panose="020B0604020202020204" pitchFamily="34" charset="0"/>
                <a:cs typeface="Arial" panose="020B0604020202020204" pitchFamily="34" charset="0"/>
              </a:rPr>
              <a:t>2015 Return on Net Worth Is Likely Close to Zero or Negative.</a:t>
            </a:r>
          </a:p>
        </p:txBody>
      </p:sp>
      <p:graphicFrame>
        <p:nvGraphicFramePr>
          <p:cNvPr id="10" name="Content Placeholder 8"/>
          <p:cNvGraphicFramePr>
            <a:graphicFrameLocks/>
          </p:cNvGraphicFramePr>
          <p:nvPr>
            <p:extLst/>
          </p:nvPr>
        </p:nvGraphicFramePr>
        <p:xfrm>
          <a:off x="416657" y="1190626"/>
          <a:ext cx="8285832" cy="4418866"/>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397415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16" y="74065"/>
            <a:ext cx="8458200" cy="950976"/>
          </a:xfrm>
        </p:spPr>
        <p:txBody>
          <a:bodyPr/>
          <a:lstStyle/>
          <a:p>
            <a:r>
              <a:rPr lang="en-US" dirty="0"/>
              <a:t>A Half Century of Auto Insurance:</a:t>
            </a:r>
            <a:br>
              <a:rPr lang="en-US" dirty="0"/>
            </a:br>
            <a:r>
              <a:rPr lang="en-US" dirty="0"/>
              <a:t>Frequency vs. Severity</a:t>
            </a:r>
          </a:p>
        </p:txBody>
      </p:sp>
      <p:sp>
        <p:nvSpPr>
          <p:cNvPr id="7" name="Text Placeholder 6"/>
          <p:cNvSpPr>
            <a:spLocks noGrp="1"/>
          </p:cNvSpPr>
          <p:nvPr>
            <p:ph type="body" sz="quarter" idx="15"/>
          </p:nvPr>
        </p:nvSpPr>
        <p:spPr/>
        <p:txBody>
          <a:bodyPr/>
          <a:lstStyle/>
          <a:p>
            <a:r>
              <a:rPr lang="en-US" dirty="0"/>
              <a:t>In the Long Run, Frequency Falls. Severity Increases.</a:t>
            </a:r>
          </a:p>
        </p:txBody>
      </p:sp>
      <p:sp>
        <p:nvSpPr>
          <p:cNvPr id="10" name="Text Placeholder 9"/>
          <p:cNvSpPr>
            <a:spLocks noGrp="1"/>
          </p:cNvSpPr>
          <p:nvPr>
            <p:ph type="body" sz="quarter" idx="16"/>
          </p:nvPr>
        </p:nvSpPr>
        <p:spPr/>
        <p:txBody>
          <a:bodyPr/>
          <a:lstStyle/>
          <a:p>
            <a:r>
              <a:rPr lang="en-US" dirty="0"/>
              <a:t>Sources: Insurance Institute for Highway Safety, Insurance Services Office, Insurance Information Institute.</a:t>
            </a:r>
          </a:p>
        </p:txBody>
      </p:sp>
      <p:sp>
        <p:nvSpPr>
          <p:cNvPr id="14" name="Text Placeholder 4"/>
          <p:cNvSpPr txBox="1">
            <a:spLocks/>
          </p:cNvSpPr>
          <p:nvPr/>
        </p:nvSpPr>
        <p:spPr bwMode="gray">
          <a:xfrm>
            <a:off x="421737" y="1662370"/>
            <a:ext cx="4034376" cy="460860"/>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100000"/>
              </a:lnSpc>
              <a:spcBef>
                <a:spcPts val="0"/>
              </a:spcBef>
            </a:pPr>
            <a:r>
              <a:rPr lang="en-US" sz="1800" dirty="0">
                <a:solidFill>
                  <a:schemeClr val="bg1"/>
                </a:solidFill>
              </a:rPr>
              <a:t>Frequency</a:t>
            </a:r>
          </a:p>
        </p:txBody>
      </p:sp>
      <p:sp>
        <p:nvSpPr>
          <p:cNvPr id="15" name="Text Placeholder 4"/>
          <p:cNvSpPr txBox="1">
            <a:spLocks/>
          </p:cNvSpPr>
          <p:nvPr/>
        </p:nvSpPr>
        <p:spPr bwMode="gray">
          <a:xfrm>
            <a:off x="4685762" y="1662370"/>
            <a:ext cx="4034376" cy="460860"/>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100000"/>
              </a:lnSpc>
              <a:spcBef>
                <a:spcPts val="0"/>
              </a:spcBef>
            </a:pPr>
            <a:r>
              <a:rPr lang="en-US" sz="1800" dirty="0">
                <a:solidFill>
                  <a:schemeClr val="bg1"/>
                </a:solidFill>
              </a:rPr>
              <a:t>Severity</a:t>
            </a:r>
          </a:p>
        </p:txBody>
      </p:sp>
      <p:graphicFrame>
        <p:nvGraphicFramePr>
          <p:cNvPr id="16" name="Content Placeholder 8"/>
          <p:cNvGraphicFramePr>
            <a:graphicFrameLocks/>
          </p:cNvGraphicFramePr>
          <p:nvPr>
            <p:extLst/>
          </p:nvPr>
        </p:nvGraphicFramePr>
        <p:xfrm>
          <a:off x="423863" y="2123230"/>
          <a:ext cx="4032249" cy="41093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ontent Placeholder 11"/>
          <p:cNvGraphicFramePr>
            <a:graphicFrameLocks/>
          </p:cNvGraphicFramePr>
          <p:nvPr>
            <p:extLst/>
          </p:nvPr>
        </p:nvGraphicFramePr>
        <p:xfrm>
          <a:off x="4681538" y="2123229"/>
          <a:ext cx="4038600" cy="4109335"/>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Group 2"/>
          <p:cNvGrpSpPr/>
          <p:nvPr/>
        </p:nvGrpSpPr>
        <p:grpSpPr>
          <a:xfrm>
            <a:off x="3394074" y="6039079"/>
            <a:ext cx="2337470" cy="193899"/>
            <a:chOff x="3394074" y="6039079"/>
            <a:chExt cx="2337470" cy="193899"/>
          </a:xfrm>
        </p:grpSpPr>
        <p:sp>
          <p:nvSpPr>
            <p:cNvPr id="11" name="Rectangle 34"/>
            <p:cNvSpPr>
              <a:spLocks noChangeArrowheads="1"/>
            </p:cNvSpPr>
            <p:nvPr/>
          </p:nvSpPr>
          <p:spPr bwMode="auto">
            <a:xfrm>
              <a:off x="3394074" y="6055066"/>
              <a:ext cx="114300" cy="115888"/>
            </a:xfrm>
            <a:prstGeom prst="rect">
              <a:avLst/>
            </a:pr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90000"/>
                </a:lnSpc>
              </a:pPr>
              <a:endParaRPr lang="en-US"/>
            </a:p>
          </p:txBody>
        </p:sp>
        <p:sp>
          <p:nvSpPr>
            <p:cNvPr id="12" name="Rectangle 35"/>
            <p:cNvSpPr>
              <a:spLocks noChangeArrowheads="1"/>
            </p:cNvSpPr>
            <p:nvPr/>
          </p:nvSpPr>
          <p:spPr bwMode="auto">
            <a:xfrm>
              <a:off x="3394074" y="6055066"/>
              <a:ext cx="114300" cy="115888"/>
            </a:xfrm>
            <a:prstGeom prst="rect">
              <a:avLst/>
            </a:prstGeom>
            <a:noFill/>
            <a:ln w="254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a:lnSpc>
                  <a:spcPct val="90000"/>
                </a:lnSpc>
              </a:pPr>
              <a:endParaRPr lang="en-US"/>
            </a:p>
          </p:txBody>
        </p:sp>
        <p:sp>
          <p:nvSpPr>
            <p:cNvPr id="13" name="Rectangle 36"/>
            <p:cNvSpPr>
              <a:spLocks noChangeArrowheads="1"/>
            </p:cNvSpPr>
            <p:nvPr/>
          </p:nvSpPr>
          <p:spPr bwMode="auto">
            <a:xfrm>
              <a:off x="3568699" y="6039079"/>
              <a:ext cx="397545"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ts val="0"/>
                </a:spcBef>
                <a:spcAft>
                  <a:spcPts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1963</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18" name="Rectangle 37"/>
            <p:cNvSpPr>
              <a:spLocks noChangeArrowheads="1"/>
            </p:cNvSpPr>
            <p:nvPr/>
          </p:nvSpPr>
          <p:spPr bwMode="auto">
            <a:xfrm>
              <a:off x="4271961" y="6055066"/>
              <a:ext cx="114300" cy="115888"/>
            </a:xfrm>
            <a:prstGeom prst="rect">
              <a:avLst/>
            </a:prstGeom>
            <a:solidFill>
              <a:srgbClr val="F693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90000"/>
                </a:lnSpc>
              </a:pPr>
              <a:endParaRPr lang="en-US"/>
            </a:p>
          </p:txBody>
        </p:sp>
        <p:sp>
          <p:nvSpPr>
            <p:cNvPr id="19" name="Rectangle 38"/>
            <p:cNvSpPr>
              <a:spLocks noChangeArrowheads="1"/>
            </p:cNvSpPr>
            <p:nvPr/>
          </p:nvSpPr>
          <p:spPr bwMode="auto">
            <a:xfrm>
              <a:off x="4271961" y="6055066"/>
              <a:ext cx="114300" cy="115888"/>
            </a:xfrm>
            <a:prstGeom prst="rect">
              <a:avLst/>
            </a:prstGeom>
            <a:noFill/>
            <a:ln w="254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a:lnSpc>
                  <a:spcPct val="90000"/>
                </a:lnSpc>
              </a:pPr>
              <a:endParaRPr lang="en-US"/>
            </a:p>
          </p:txBody>
        </p:sp>
        <p:sp>
          <p:nvSpPr>
            <p:cNvPr id="20" name="Rectangle 39"/>
            <p:cNvSpPr>
              <a:spLocks noChangeArrowheads="1"/>
            </p:cNvSpPr>
            <p:nvPr/>
          </p:nvSpPr>
          <p:spPr bwMode="auto">
            <a:xfrm>
              <a:off x="4451349" y="6039079"/>
              <a:ext cx="397545"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ts val="0"/>
                </a:spcBef>
                <a:spcAft>
                  <a:spcPts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1988</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21" name="Rectangle 40"/>
            <p:cNvSpPr>
              <a:spLocks noChangeArrowheads="1"/>
            </p:cNvSpPr>
            <p:nvPr/>
          </p:nvSpPr>
          <p:spPr bwMode="auto">
            <a:xfrm>
              <a:off x="5149849" y="6055066"/>
              <a:ext cx="127000" cy="115888"/>
            </a:xfrm>
            <a:prstGeom prst="rect">
              <a:avLst/>
            </a:prstGeom>
            <a:solidFill>
              <a:srgbClr val="43B1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90000"/>
                </a:lnSpc>
              </a:pPr>
              <a:endParaRPr lang="en-US"/>
            </a:p>
          </p:txBody>
        </p:sp>
        <p:sp>
          <p:nvSpPr>
            <p:cNvPr id="22" name="Rectangle 41"/>
            <p:cNvSpPr>
              <a:spLocks noChangeArrowheads="1"/>
            </p:cNvSpPr>
            <p:nvPr/>
          </p:nvSpPr>
          <p:spPr bwMode="auto">
            <a:xfrm>
              <a:off x="5149849" y="6055066"/>
              <a:ext cx="127000" cy="115888"/>
            </a:xfrm>
            <a:prstGeom prst="rect">
              <a:avLst/>
            </a:prstGeom>
            <a:noFill/>
            <a:ln w="254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a:lnSpc>
                  <a:spcPct val="90000"/>
                </a:lnSpc>
              </a:pPr>
              <a:endParaRPr lang="en-US"/>
            </a:p>
          </p:txBody>
        </p:sp>
        <p:sp>
          <p:nvSpPr>
            <p:cNvPr id="23" name="Rectangle 42"/>
            <p:cNvSpPr>
              <a:spLocks noChangeArrowheads="1"/>
            </p:cNvSpPr>
            <p:nvPr/>
          </p:nvSpPr>
          <p:spPr bwMode="auto">
            <a:xfrm>
              <a:off x="5333999" y="6039079"/>
              <a:ext cx="397545"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ts val="0"/>
                </a:spcBef>
                <a:spcAft>
                  <a:spcPts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rPr>
                <a:t>2013</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grpSp>
    </p:spTree>
    <p:custDataLst>
      <p:tags r:id="rId1"/>
    </p:custDataLst>
    <p:extLst>
      <p:ext uri="{BB962C8B-B14F-4D97-AF65-F5344CB8AC3E}">
        <p14:creationId xmlns:p14="http://schemas.microsoft.com/office/powerpoint/2010/main" val="14377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7</a:t>
            </a:fld>
            <a:endParaRPr lang="en-US">
              <a:solidFill>
                <a:srgbClr val="000000"/>
              </a:solidFill>
            </a:endParaRPr>
          </a:p>
        </p:txBody>
      </p:sp>
      <p:sp>
        <p:nvSpPr>
          <p:cNvPr id="37894" name="Rectangle 2"/>
          <p:cNvSpPr>
            <a:spLocks noGrp="1" noChangeArrowheads="1"/>
          </p:cNvSpPr>
          <p:nvPr>
            <p:ph type="title"/>
          </p:nvPr>
        </p:nvSpPr>
        <p:spPr>
          <a:xfrm>
            <a:off x="235390" y="90492"/>
            <a:ext cx="7400925" cy="860425"/>
          </a:xfrm>
        </p:spPr>
        <p:txBody>
          <a:bodyPr/>
          <a:lstStyle/>
          <a:p>
            <a:r>
              <a:rPr lang="en-US" dirty="0"/>
              <a:t>P/C Insurance Industry </a:t>
            </a:r>
            <a:br>
              <a:rPr lang="en-US" dirty="0"/>
            </a:br>
            <a:r>
              <a:rPr lang="en-US" dirty="0"/>
              <a:t>Combined Ratio, 2001–2016:Q2*</a:t>
            </a:r>
          </a:p>
        </p:txBody>
      </p:sp>
      <p:sp>
        <p:nvSpPr>
          <p:cNvPr id="37895" name="Rectangle 3"/>
          <p:cNvSpPr>
            <a:spLocks noChangeArrowheads="1"/>
          </p:cNvSpPr>
          <p:nvPr/>
        </p:nvSpPr>
        <p:spPr bwMode="auto">
          <a:xfrm>
            <a:off x="-50240" y="6308711"/>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rPr>
              <a:t>* Excludes Mortgage &amp; Financial Guaranty insurers 2008--2014. Including M&amp;FG, 2008=105.1, 2009=100.7, 2010=102.4, 2011=108.1; 2012:=103.2; 2013: = 96.1; 2014: = 97.0.                              </a:t>
            </a: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rPr>
              <a:t>Sources: A.M. Best, ISO (2014-2015); Figure for 2010-2013 is from A.M. Best P&amp;C Review and Preview, Feb. 16, 2016.</a:t>
            </a:r>
          </a:p>
        </p:txBody>
      </p:sp>
      <p:graphicFrame>
        <p:nvGraphicFramePr>
          <p:cNvPr id="37890" name="Object 4"/>
          <p:cNvGraphicFramePr>
            <a:graphicFrameLocks noChangeAspect="1"/>
          </p:cNvGraphicFramePr>
          <p:nvPr>
            <p:extLst/>
          </p:nvPr>
        </p:nvGraphicFramePr>
        <p:xfrm>
          <a:off x="182567" y="2645473"/>
          <a:ext cx="8577263" cy="3614738"/>
        </p:xfrm>
        <a:graphic>
          <a:graphicData uri="http://schemas.openxmlformats.org/presentationml/2006/ole">
            <mc:AlternateContent xmlns:mc="http://schemas.openxmlformats.org/markup-compatibility/2006">
              <mc:Choice xmlns:v="urn:schemas-microsoft-com:vml" Requires="v">
                <p:oleObj spid="_x0000_s28629026" name="Chart" r:id="rId5" imgW="8534400" imgH="3628921" progId="MSGraph.Chart.8">
                  <p:embed followColorScheme="full"/>
                </p:oleObj>
              </mc:Choice>
              <mc:Fallback>
                <p:oleObj name="Chart" r:id="rId5" imgW="8534400" imgH="3628921" progId="MSGraph.Chart.8">
                  <p:embed followColorScheme="full"/>
                  <p:pic>
                    <p:nvPicPr>
                      <p:cNvPr id="37890" name="Object 4"/>
                      <p:cNvPicPr>
                        <a:picLocks noChangeAspect="1" noChangeArrowheads="1"/>
                      </p:cNvPicPr>
                      <p:nvPr/>
                    </p:nvPicPr>
                    <p:blipFill>
                      <a:blip r:embed="rId6"/>
                      <a:srcRect/>
                      <a:stretch>
                        <a:fillRect/>
                      </a:stretch>
                    </p:blipFill>
                    <p:spPr bwMode="gray">
                      <a:xfrm>
                        <a:off x="182567"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7" y="1280039"/>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As Recently as 2001, Insurers Paid Out Nearly $1.16 for Every $1 in Earned Premiums</a:t>
            </a:r>
          </a:p>
        </p:txBody>
      </p:sp>
      <p:sp>
        <p:nvSpPr>
          <p:cNvPr id="4451336" name="AutoShape 8"/>
          <p:cNvSpPr>
            <a:spLocks noChangeArrowheads="1"/>
          </p:cNvSpPr>
          <p:nvPr/>
        </p:nvSpPr>
        <p:spPr bwMode="blackWhite">
          <a:xfrm>
            <a:off x="3590442" y="2093062"/>
            <a:ext cx="1198563" cy="1228725"/>
          </a:xfrm>
          <a:prstGeom prst="wedgeRectCallout">
            <a:avLst>
              <a:gd name="adj1" fmla="val -17938"/>
              <a:gd name="adj2" fmla="val 185434"/>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rPr>
              <a:t>Relatively Low CAT Losses, Reserve Releases</a:t>
            </a:r>
          </a:p>
        </p:txBody>
      </p:sp>
      <p:sp>
        <p:nvSpPr>
          <p:cNvPr id="13" name="AutoShape 5"/>
          <p:cNvSpPr>
            <a:spLocks noChangeArrowheads="1"/>
          </p:cNvSpPr>
          <p:nvPr/>
        </p:nvSpPr>
        <p:spPr bwMode="blackWhite">
          <a:xfrm>
            <a:off x="2316028" y="1114616"/>
            <a:ext cx="1709738" cy="895350"/>
          </a:xfrm>
          <a:prstGeom prst="wedgeRectCallout">
            <a:avLst>
              <a:gd name="adj1" fmla="val -15839"/>
              <a:gd name="adj2" fmla="val 331085"/>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Heavy Use of Reinsurance Lowered Net Losses</a:t>
            </a:r>
          </a:p>
        </p:txBody>
      </p:sp>
      <p:sp>
        <p:nvSpPr>
          <p:cNvPr id="3" name="AutoShape 9"/>
          <p:cNvSpPr>
            <a:spLocks noChangeArrowheads="1"/>
          </p:cNvSpPr>
          <p:nvPr/>
        </p:nvSpPr>
        <p:spPr bwMode="blackWhite">
          <a:xfrm>
            <a:off x="4900852" y="1185602"/>
            <a:ext cx="1116013" cy="1206500"/>
          </a:xfrm>
          <a:prstGeom prst="wedgeRectCallout">
            <a:avLst>
              <a:gd name="adj1" fmla="val -42487"/>
              <a:gd name="adj2" fmla="val 238611"/>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Relatively Low CAT Losses, Reserve Releases</a:t>
            </a:r>
          </a:p>
        </p:txBody>
      </p:sp>
      <p:sp>
        <p:nvSpPr>
          <p:cNvPr id="15" name="PPTShape_1"/>
          <p:cNvSpPr>
            <a:spLocks noChangeArrowheads="1"/>
          </p:cNvSpPr>
          <p:nvPr/>
        </p:nvSpPr>
        <p:spPr bwMode="blackWhite">
          <a:xfrm>
            <a:off x="6501321" y="1098935"/>
            <a:ext cx="1101725" cy="1654175"/>
          </a:xfrm>
          <a:prstGeom prst="wedgeRectCallout">
            <a:avLst>
              <a:gd name="adj1" fmla="val -81369"/>
              <a:gd name="adj2" fmla="val 151829"/>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Higher CAT Losses, Shrinking Reserve Releases, Toll of Soft Market</a:t>
            </a:r>
          </a:p>
        </p:txBody>
      </p:sp>
      <p:sp>
        <p:nvSpPr>
          <p:cNvPr id="17" name="PPTShape_3"/>
          <p:cNvSpPr>
            <a:spLocks noChangeArrowheads="1"/>
          </p:cNvSpPr>
          <p:nvPr/>
        </p:nvSpPr>
        <p:spPr bwMode="blackWhite">
          <a:xfrm>
            <a:off x="6708057" y="3378453"/>
            <a:ext cx="915740" cy="582804"/>
          </a:xfrm>
          <a:prstGeom prst="wedgeRectCallout">
            <a:avLst>
              <a:gd name="adj1" fmla="val -61882"/>
              <a:gd name="adj2" fmla="val 112218"/>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Sandy Impacts</a:t>
            </a:r>
          </a:p>
        </p:txBody>
      </p:sp>
      <p:sp>
        <p:nvSpPr>
          <p:cNvPr id="18" name="PPTShape_4"/>
          <p:cNvSpPr>
            <a:spLocks noChangeArrowheads="1"/>
          </p:cNvSpPr>
          <p:nvPr/>
        </p:nvSpPr>
        <p:spPr bwMode="blackWhite">
          <a:xfrm>
            <a:off x="7074771" y="4029420"/>
            <a:ext cx="915740" cy="684963"/>
          </a:xfrm>
          <a:prstGeom prst="wedgeRectCallout">
            <a:avLst>
              <a:gd name="adj1" fmla="val -61070"/>
              <a:gd name="adj2" fmla="val 86645"/>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Lower CAT Losses</a:t>
            </a:r>
          </a:p>
        </p:txBody>
      </p:sp>
      <p:sp>
        <p:nvSpPr>
          <p:cNvPr id="19" name="AutoShape 6"/>
          <p:cNvSpPr>
            <a:spLocks noChangeArrowheads="1"/>
          </p:cNvSpPr>
          <p:nvPr/>
        </p:nvSpPr>
        <p:spPr bwMode="blackWhite">
          <a:xfrm>
            <a:off x="3084203" y="3516620"/>
            <a:ext cx="1251488" cy="895350"/>
          </a:xfrm>
          <a:prstGeom prst="wedgeRectCallout">
            <a:avLst>
              <a:gd name="adj1" fmla="val -22644"/>
              <a:gd name="adj2" fmla="val 152034"/>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Best Combined Ratio Since 1949 (87.6)</a:t>
            </a:r>
          </a:p>
        </p:txBody>
      </p:sp>
      <p:sp>
        <p:nvSpPr>
          <p:cNvPr id="20" name="PPTShape_0"/>
          <p:cNvSpPr>
            <a:spLocks noChangeArrowheads="1"/>
          </p:cNvSpPr>
          <p:nvPr/>
        </p:nvSpPr>
        <p:spPr bwMode="blackWhite">
          <a:xfrm>
            <a:off x="5397257" y="2461139"/>
            <a:ext cx="1038225" cy="1119188"/>
          </a:xfrm>
          <a:prstGeom prst="wedgeRectCallout">
            <a:avLst>
              <a:gd name="adj1" fmla="val -51449"/>
              <a:gd name="adj2" fmla="val 139180"/>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rPr>
              <a:t>Avg. CAT Losses, More Reserve Releases</a:t>
            </a:r>
          </a:p>
        </p:txBody>
      </p:sp>
      <p:sp>
        <p:nvSpPr>
          <p:cNvPr id="21" name="PPTShape_4"/>
          <p:cNvSpPr>
            <a:spLocks noChangeArrowheads="1"/>
          </p:cNvSpPr>
          <p:nvPr/>
        </p:nvSpPr>
        <p:spPr bwMode="blackWhite">
          <a:xfrm>
            <a:off x="7874454" y="2736234"/>
            <a:ext cx="1272879" cy="1239026"/>
          </a:xfrm>
          <a:prstGeom prst="wedgeRectCallout">
            <a:avLst>
              <a:gd name="adj1" fmla="val -39663"/>
              <a:gd name="adj2" fmla="val 119554"/>
            </a:avLst>
          </a:prstGeom>
          <a:solidFill>
            <a:schemeClr val="tx2">
              <a:lumMod val="75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3 Consecutive Years of U/W Profits: First Time Since 1971-73</a:t>
            </a:r>
          </a:p>
        </p:txBody>
      </p:sp>
      <p:sp>
        <p:nvSpPr>
          <p:cNvPr id="22" name="PPTShape_2"/>
          <p:cNvSpPr>
            <a:spLocks noChangeArrowheads="1"/>
          </p:cNvSpPr>
          <p:nvPr/>
        </p:nvSpPr>
        <p:spPr bwMode="blackWhite">
          <a:xfrm>
            <a:off x="4340617" y="3595201"/>
            <a:ext cx="1316038" cy="571500"/>
          </a:xfrm>
          <a:prstGeom prst="wedgeRectCallout">
            <a:avLst>
              <a:gd name="adj1" fmla="val -31266"/>
              <a:gd name="adj2" fmla="val 10936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Cyclical Deterioration</a:t>
            </a:r>
          </a:p>
        </p:txBody>
      </p:sp>
      <p:sp>
        <p:nvSpPr>
          <p:cNvPr id="23" name="PPTShape_4"/>
          <p:cNvSpPr>
            <a:spLocks noChangeArrowheads="1"/>
          </p:cNvSpPr>
          <p:nvPr/>
        </p:nvSpPr>
        <p:spPr bwMode="blackWhite">
          <a:xfrm>
            <a:off x="8179198" y="4055871"/>
            <a:ext cx="920352" cy="419260"/>
          </a:xfrm>
          <a:prstGeom prst="wedgeRectCallout">
            <a:avLst>
              <a:gd name="adj1" fmla="val -15377"/>
              <a:gd name="adj2" fmla="val 102591"/>
            </a:avLst>
          </a:prstGeom>
          <a:solidFill>
            <a:srgbClr val="FF00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Elevated CATs</a:t>
            </a:r>
          </a:p>
        </p:txBody>
      </p:sp>
    </p:spTree>
    <p:custDataLst>
      <p:tags r:id="rId2"/>
    </p:custDataLst>
    <p:extLst>
      <p:ext uri="{BB962C8B-B14F-4D97-AF65-F5344CB8AC3E}">
        <p14:creationId xmlns:p14="http://schemas.microsoft.com/office/powerpoint/2010/main" val="2824516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par>
                          <p:cTn id="44" fill="hold">
                            <p:stCondLst>
                              <p:cond delay="10000"/>
                            </p:stCondLst>
                            <p:childTnLst>
                              <p:par>
                                <p:cTn id="45" presetID="22" presetClass="entr" presetSubtype="4" fill="hold" grpId="0" nodeType="afterEffect">
                                  <p:stCondLst>
                                    <p:cond delay="50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500"/>
                                        <p:tgtEl>
                                          <p:spTgt spid="22"/>
                                        </p:tgtEl>
                                      </p:cBhvr>
                                    </p:animEffect>
                                  </p:childTnLst>
                                </p:cTn>
                              </p:par>
                            </p:childTnLst>
                          </p:cTn>
                        </p:par>
                        <p:par>
                          <p:cTn id="48" fill="hold">
                            <p:stCondLst>
                              <p:cond delay="11000"/>
                            </p:stCondLst>
                            <p:childTnLst>
                              <p:par>
                                <p:cTn id="49" presetID="22" presetClass="entr" presetSubtype="4" fill="hold" grpId="0" nodeType="afterEffect">
                                  <p:stCondLst>
                                    <p:cond delay="50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5" grpId="0" animBg="1"/>
      <p:bldP spid="17" grpId="0" animBg="1"/>
      <p:bldP spid="18" grpId="0" animBg="1"/>
      <p:bldP spid="19" grpId="0" animBg="1"/>
      <p:bldP spid="20" grpId="0" animBg="1"/>
      <p:bldP spid="21" grpId="0" animBg="1"/>
      <p:bldP spid="22" grpId="0" animBg="1"/>
      <p:bldP spid="23"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4" name="Rectangle 2"/>
          <p:cNvSpPr>
            <a:spLocks noGrp="1" noChangeArrowheads="1"/>
          </p:cNvSpPr>
          <p:nvPr>
            <p:ph type="title"/>
          </p:nvPr>
        </p:nvSpPr>
        <p:spPr>
          <a:xfrm>
            <a:off x="167772" y="113056"/>
            <a:ext cx="8458200" cy="950976"/>
          </a:xfrm>
        </p:spPr>
        <p:txBody>
          <a:bodyPr/>
          <a:lstStyle/>
          <a:p>
            <a:r>
              <a:rPr lang="en-US" sz="2400" dirty="0"/>
              <a:t>Why Personal Auto Loss Ratios are Rising:</a:t>
            </a:r>
            <a:br>
              <a:rPr lang="en-US" sz="2400" dirty="0"/>
            </a:br>
            <a:r>
              <a:rPr lang="en-US" sz="2400" dirty="0"/>
              <a:t>Severity &amp; Frequency by Coverage, 2015 vs. 2014</a:t>
            </a:r>
          </a:p>
        </p:txBody>
      </p:sp>
      <p:sp>
        <p:nvSpPr>
          <p:cNvPr id="9" name="Text Placeholder 8"/>
          <p:cNvSpPr>
            <a:spLocks noGrp="1"/>
          </p:cNvSpPr>
          <p:nvPr>
            <p:ph type="body" sz="quarter" idx="16"/>
          </p:nvPr>
        </p:nvSpPr>
        <p:spPr/>
        <p:txBody>
          <a:bodyPr/>
          <a:lstStyle/>
          <a:p>
            <a:r>
              <a:rPr lang="en-US" dirty="0"/>
              <a:t>Source: ISO/PCI </a:t>
            </a:r>
            <a:r>
              <a:rPr lang="en-US" i="1" dirty="0"/>
              <a:t>Fast Track </a:t>
            </a:r>
            <a:r>
              <a:rPr lang="en-US" dirty="0"/>
              <a:t>data; Insurance Information Institute.</a:t>
            </a:r>
          </a:p>
        </p:txBody>
      </p:sp>
      <p:graphicFrame>
        <p:nvGraphicFramePr>
          <p:cNvPr id="11" name="Chart 10"/>
          <p:cNvGraphicFramePr/>
          <p:nvPr>
            <p:extLst/>
          </p:nvPr>
        </p:nvGraphicFramePr>
        <p:xfrm>
          <a:off x="423862" y="1393535"/>
          <a:ext cx="8296275" cy="414813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Placeholder 7"/>
          <p:cNvSpPr>
            <a:spLocks noGrp="1"/>
          </p:cNvSpPr>
          <p:nvPr>
            <p:ph type="body" sz="quarter" idx="15"/>
          </p:nvPr>
        </p:nvSpPr>
        <p:spPr>
          <a:xfrm>
            <a:off x="167772" y="1128192"/>
            <a:ext cx="2169853" cy="396947"/>
          </a:xfrm>
        </p:spPr>
        <p:txBody>
          <a:bodyPr/>
          <a:lstStyle/>
          <a:p>
            <a:r>
              <a:rPr lang="en-US" sz="1600" dirty="0">
                <a:solidFill>
                  <a:schemeClr val="tx1"/>
                </a:solidFill>
              </a:rPr>
              <a:t>Annual Change, 2015 Over 2014</a:t>
            </a:r>
          </a:p>
        </p:txBody>
      </p:sp>
      <p:sp>
        <p:nvSpPr>
          <p:cNvPr id="7" name="Text Placeholder 4"/>
          <p:cNvSpPr txBox="1">
            <a:spLocks/>
          </p:cNvSpPr>
          <p:nvPr/>
        </p:nvSpPr>
        <p:spPr bwMode="gray">
          <a:xfrm>
            <a:off x="416656" y="5759992"/>
            <a:ext cx="8303481" cy="72237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latin typeface="Arial" panose="020B0604020202020204" pitchFamily="34" charset="0"/>
                <a:cs typeface="Arial" panose="020B0604020202020204" pitchFamily="34" charset="0"/>
              </a:rPr>
              <a:t>Across All Personal Coverage Types (Except Comprehensive) in 2015, Frequency and Severity Rose. This Pattern is Likely to Continue in 2016.</a:t>
            </a:r>
          </a:p>
        </p:txBody>
      </p:sp>
    </p:spTree>
    <p:custDataLst>
      <p:tags r:id="rId1"/>
    </p:custDataLst>
    <p:extLst>
      <p:ext uri="{BB962C8B-B14F-4D97-AF65-F5344CB8AC3E}">
        <p14:creationId xmlns:p14="http://schemas.microsoft.com/office/powerpoint/2010/main" val="281299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a:t>12/01/09 - 9pm</a:t>
            </a:r>
          </a:p>
        </p:txBody>
      </p:sp>
      <p:sp>
        <p:nvSpPr>
          <p:cNvPr id="4301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71</a:t>
            </a:fld>
            <a:endParaRPr lang="en-US"/>
          </a:p>
        </p:txBody>
      </p:sp>
      <p:sp>
        <p:nvSpPr>
          <p:cNvPr id="43014" name="Rectangle 2"/>
          <p:cNvSpPr>
            <a:spLocks noGrp="1" noChangeArrowheads="1"/>
          </p:cNvSpPr>
          <p:nvPr>
            <p:ph type="title"/>
          </p:nvPr>
        </p:nvSpPr>
        <p:spPr>
          <a:xfrm>
            <a:off x="66679" y="90492"/>
            <a:ext cx="8201025" cy="860425"/>
          </a:xfrm>
        </p:spPr>
        <p:txBody>
          <a:bodyPr/>
          <a:lstStyle/>
          <a:p>
            <a:r>
              <a:rPr lang="en-US" dirty="0"/>
              <a:t>Collision Coverage: Severity &amp; Frequency Trends Are Both Higher in 2016</a:t>
            </a:r>
          </a:p>
        </p:txBody>
      </p:sp>
      <p:graphicFrame>
        <p:nvGraphicFramePr>
          <p:cNvPr id="43010" name="Object 3"/>
          <p:cNvGraphicFramePr>
            <a:graphicFrameLocks noChangeAspect="1"/>
          </p:cNvGraphicFramePr>
          <p:nvPr>
            <p:extLst>
              <p:ext uri="{D42A27DB-BD31-4B8C-83A1-F6EECF244321}">
                <p14:modId xmlns:p14="http://schemas.microsoft.com/office/powerpoint/2010/main" val="4277545760"/>
              </p:ext>
            </p:extLst>
          </p:nvPr>
        </p:nvGraphicFramePr>
        <p:xfrm>
          <a:off x="381000" y="1598617"/>
          <a:ext cx="8656638" cy="3754437"/>
        </p:xfrm>
        <a:graphic>
          <a:graphicData uri="http://schemas.openxmlformats.org/presentationml/2006/ole">
            <mc:AlternateContent xmlns:mc="http://schemas.openxmlformats.org/markup-compatibility/2006">
              <mc:Choice xmlns:v="urn:schemas-microsoft-com:vml" Requires="v">
                <p:oleObj spid="_x0000_s28552386" name="Chart" r:id="rId4" imgW="8667555" imgH="3771900" progId="MSGraph.Chart.8">
                  <p:embed followColorScheme="full"/>
                </p:oleObj>
              </mc:Choice>
              <mc:Fallback>
                <p:oleObj name="Chart" r:id="rId4" imgW="8667555" imgH="3771900" progId="MSGraph.Chart.8">
                  <p:embed followColorScheme="full"/>
                  <p:pic>
                    <p:nvPicPr>
                      <p:cNvPr id="0" name=""/>
                      <p:cNvPicPr>
                        <a:picLocks noChangeAspect="1" noChangeArrowheads="1"/>
                      </p:cNvPicPr>
                      <p:nvPr/>
                    </p:nvPicPr>
                    <p:blipFill>
                      <a:blip r:embed="rId5"/>
                      <a:srcRect/>
                      <a:stretch>
                        <a:fillRect/>
                      </a:stretch>
                    </p:blipFill>
                    <p:spPr bwMode="gray">
                      <a:xfrm>
                        <a:off x="381000" y="1598617"/>
                        <a:ext cx="8656638" cy="3754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Annual Change, 2005 through 2016*</a:t>
            </a:r>
          </a:p>
        </p:txBody>
      </p:sp>
      <p:sp>
        <p:nvSpPr>
          <p:cNvPr id="1936390" name="Rectangle 6"/>
          <p:cNvSpPr>
            <a:spLocks noChangeArrowheads="1"/>
          </p:cNvSpPr>
          <p:nvPr/>
        </p:nvSpPr>
        <p:spPr bwMode="blackWhite">
          <a:xfrm>
            <a:off x="561979"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The Recession, High Fuel Prices Helped Temper Frequency and Severity, But this Trend Has Clearly Reversed, Consistent with Experience from Past Recoveries</a:t>
            </a:r>
          </a:p>
        </p:txBody>
      </p:sp>
      <p:sp>
        <p:nvSpPr>
          <p:cNvPr id="10" name="Rectangle 4"/>
          <p:cNvSpPr>
            <a:spLocks noChangeArrowheads="1"/>
          </p:cNvSpPr>
          <p:nvPr/>
        </p:nvSpPr>
        <p:spPr bwMode="auto">
          <a:xfrm>
            <a:off x="0" y="6402110"/>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*Four quarters ending with 2016 Q1. </a:t>
            </a: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41187874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a:t>12/01/09 - 9pm</a:t>
            </a:r>
          </a:p>
        </p:txBody>
      </p:sp>
      <p:sp>
        <p:nvSpPr>
          <p:cNvPr id="4301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72</a:t>
            </a:fld>
            <a:endParaRPr lang="en-US"/>
          </a:p>
        </p:txBody>
      </p:sp>
      <p:sp>
        <p:nvSpPr>
          <p:cNvPr id="43014" name="Rectangle 2"/>
          <p:cNvSpPr>
            <a:spLocks noGrp="1" noChangeArrowheads="1"/>
          </p:cNvSpPr>
          <p:nvPr>
            <p:ph type="title"/>
          </p:nvPr>
        </p:nvSpPr>
        <p:spPr>
          <a:xfrm>
            <a:off x="66679" y="90492"/>
            <a:ext cx="8201025" cy="860425"/>
          </a:xfrm>
        </p:spPr>
        <p:txBody>
          <a:bodyPr/>
          <a:lstStyle/>
          <a:p>
            <a:r>
              <a:rPr lang="en-US" dirty="0"/>
              <a:t>Collision Loss Ratio Trending Upward:</a:t>
            </a:r>
            <a:br>
              <a:rPr lang="en-US" dirty="0"/>
            </a:br>
            <a:r>
              <a:rPr lang="en-US" dirty="0"/>
              <a:t>Private Passenger Auto, 2010 – 2016*</a:t>
            </a:r>
          </a:p>
        </p:txBody>
      </p:sp>
      <p:graphicFrame>
        <p:nvGraphicFramePr>
          <p:cNvPr id="43010" name="Object 3"/>
          <p:cNvGraphicFramePr>
            <a:graphicFrameLocks noChangeAspect="1"/>
          </p:cNvGraphicFramePr>
          <p:nvPr>
            <p:extLst>
              <p:ext uri="{D42A27DB-BD31-4B8C-83A1-F6EECF244321}">
                <p14:modId xmlns:p14="http://schemas.microsoft.com/office/powerpoint/2010/main" val="440224577"/>
              </p:ext>
            </p:extLst>
          </p:nvPr>
        </p:nvGraphicFramePr>
        <p:xfrm>
          <a:off x="381000" y="1600204"/>
          <a:ext cx="8648700" cy="3762375"/>
        </p:xfrm>
        <a:graphic>
          <a:graphicData uri="http://schemas.openxmlformats.org/presentationml/2006/ole">
            <mc:AlternateContent xmlns:mc="http://schemas.openxmlformats.org/markup-compatibility/2006">
              <mc:Choice xmlns:v="urn:schemas-microsoft-com:vml" Requires="v">
                <p:oleObj spid="_x0000_s28551363" name="Chart" r:id="rId4" imgW="8667555" imgH="3771900" progId="MSGraph.Chart.8">
                  <p:embed followColorScheme="full"/>
                </p:oleObj>
              </mc:Choice>
              <mc:Fallback>
                <p:oleObj name="Chart" r:id="rId4" imgW="8667555" imgH="3771900" progId="MSGraph.Chart.8">
                  <p:embed followColorScheme="full"/>
                  <p:pic>
                    <p:nvPicPr>
                      <p:cNvPr id="0" name=""/>
                      <p:cNvPicPr>
                        <a:picLocks noChangeAspect="1" noChangeArrowheads="1"/>
                      </p:cNvPicPr>
                      <p:nvPr/>
                    </p:nvPicPr>
                    <p:blipFill>
                      <a:blip r:embed="rId5"/>
                      <a:srcRect/>
                      <a:stretch>
                        <a:fillRect/>
                      </a:stretch>
                    </p:blipFill>
                    <p:spPr bwMode="gray">
                      <a:xfrm>
                        <a:off x="381000" y="1600204"/>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235903" y="161131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Loss Ratio</a:t>
            </a:r>
          </a:p>
        </p:txBody>
      </p:sp>
      <p:sp>
        <p:nvSpPr>
          <p:cNvPr id="1936390" name="Rectangle 6"/>
          <p:cNvSpPr>
            <a:spLocks noChangeArrowheads="1"/>
          </p:cNvSpPr>
          <p:nvPr/>
        </p:nvSpPr>
        <p:spPr bwMode="blackWhite">
          <a:xfrm>
            <a:off x="500066" y="5513488"/>
            <a:ext cx="8143875" cy="6119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Collision Loss Ratios are Trending Steadily Upward</a:t>
            </a:r>
          </a:p>
        </p:txBody>
      </p:sp>
      <p:sp>
        <p:nvSpPr>
          <p:cNvPr id="10" name="Rectangle 4"/>
          <p:cNvSpPr>
            <a:spLocks noChangeArrowheads="1"/>
          </p:cNvSpPr>
          <p:nvPr/>
        </p:nvSpPr>
        <p:spPr bwMode="auto">
          <a:xfrm>
            <a:off x="0" y="6402114"/>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*2016 figure is for Q1.</a:t>
            </a: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33422549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a:noFill/>
        </p:spPr>
        <p:txBody>
          <a:bodyPr/>
          <a:lstStyle/>
          <a:p>
            <a:r>
              <a:rPr lang="en-US"/>
              <a:t>12/01/09 - 9pm</a:t>
            </a:r>
          </a:p>
        </p:txBody>
      </p:sp>
      <p:sp>
        <p:nvSpPr>
          <p:cNvPr id="39940"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39941" name="Rectangle 110"/>
          <p:cNvSpPr>
            <a:spLocks noGrp="1" noChangeArrowheads="1"/>
          </p:cNvSpPr>
          <p:nvPr>
            <p:ph type="sldNum" sz="quarter" idx="12"/>
          </p:nvPr>
        </p:nvSpPr>
        <p:spPr>
          <a:noFill/>
        </p:spPr>
        <p:txBody>
          <a:bodyPr/>
          <a:lstStyle/>
          <a:p>
            <a:fld id="{6F6AF3FF-DFAC-4FBD-8F31-0A02A13AB318}" type="slidenum">
              <a:rPr lang="en-US" smtClean="0"/>
              <a:pPr/>
              <a:t>73</a:t>
            </a:fld>
            <a:endParaRPr lang="en-US"/>
          </a:p>
        </p:txBody>
      </p:sp>
      <p:sp>
        <p:nvSpPr>
          <p:cNvPr id="39942" name="Rectangle 2"/>
          <p:cNvSpPr>
            <a:spLocks noGrp="1" noChangeArrowheads="1"/>
          </p:cNvSpPr>
          <p:nvPr>
            <p:ph type="title"/>
          </p:nvPr>
        </p:nvSpPr>
        <p:spPr>
          <a:xfrm>
            <a:off x="66679" y="90492"/>
            <a:ext cx="8201025" cy="860425"/>
          </a:xfrm>
        </p:spPr>
        <p:txBody>
          <a:bodyPr/>
          <a:lstStyle/>
          <a:p>
            <a:r>
              <a:rPr lang="en-US" dirty="0"/>
              <a:t>Bodily Injury: Severity Trend Is Up, Frequency Decline Has Ended—Rising?</a:t>
            </a:r>
          </a:p>
        </p:txBody>
      </p:sp>
      <p:graphicFrame>
        <p:nvGraphicFramePr>
          <p:cNvPr id="39938" name="Object 3"/>
          <p:cNvGraphicFramePr>
            <a:graphicFrameLocks noChangeAspect="1"/>
          </p:cNvGraphicFramePr>
          <p:nvPr>
            <p:extLst>
              <p:ext uri="{D42A27DB-BD31-4B8C-83A1-F6EECF244321}">
                <p14:modId xmlns:p14="http://schemas.microsoft.com/office/powerpoint/2010/main" val="765306356"/>
              </p:ext>
            </p:extLst>
          </p:nvPr>
        </p:nvGraphicFramePr>
        <p:xfrm>
          <a:off x="381000" y="1752604"/>
          <a:ext cx="8648700" cy="3762375"/>
        </p:xfrm>
        <a:graphic>
          <a:graphicData uri="http://schemas.openxmlformats.org/presentationml/2006/ole">
            <mc:AlternateContent xmlns:mc="http://schemas.openxmlformats.org/markup-compatibility/2006">
              <mc:Choice xmlns:v="urn:schemas-microsoft-com:vml" Requires="v">
                <p:oleObj spid="_x0000_s28493081" name="Chart" r:id="rId4" imgW="8667555" imgH="3771900" progId="MSGraph.Chart.8">
                  <p:embed followColorScheme="full"/>
                </p:oleObj>
              </mc:Choice>
              <mc:Fallback>
                <p:oleObj name="Chart" r:id="rId4" imgW="8667555" imgH="3771900" progId="MSGraph.Chart.8">
                  <p:embed followColorScheme="full"/>
                  <p:pic>
                    <p:nvPicPr>
                      <p:cNvPr id="0" name=""/>
                      <p:cNvPicPr>
                        <a:picLocks noChangeAspect="1" noChangeArrowheads="1"/>
                      </p:cNvPicPr>
                      <p:nvPr/>
                    </p:nvPicPr>
                    <p:blipFill>
                      <a:blip r:embed="rId5"/>
                      <a:srcRect/>
                      <a:stretch>
                        <a:fillRect/>
                      </a:stretch>
                    </p:blipFill>
                    <p:spPr bwMode="gray">
                      <a:xfrm>
                        <a:off x="381000" y="1752604"/>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5"/>
          <p:cNvSpPr>
            <a:spLocks noChangeArrowheads="1"/>
          </p:cNvSpPr>
          <p:nvPr/>
        </p:nvSpPr>
        <p:spPr bwMode="black">
          <a:xfrm>
            <a:off x="347663" y="126682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2016*</a:t>
            </a:r>
          </a:p>
        </p:txBody>
      </p:sp>
      <p:sp>
        <p:nvSpPr>
          <p:cNvPr id="1936390" name="Rectangle 6"/>
          <p:cNvSpPr>
            <a:spLocks noChangeArrowheads="1"/>
          </p:cNvSpPr>
          <p:nvPr/>
        </p:nvSpPr>
        <p:spPr bwMode="blackWhite">
          <a:xfrm>
            <a:off x="1081091" y="5607372"/>
            <a:ext cx="698182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Cost Pressures Will Increase if BI Frequency and Severity Trends Persist</a:t>
            </a:r>
          </a:p>
        </p:txBody>
      </p:sp>
      <p:sp>
        <p:nvSpPr>
          <p:cNvPr id="10" name="Rectangle 4"/>
          <p:cNvSpPr>
            <a:spLocks noChangeArrowheads="1"/>
          </p:cNvSpPr>
          <p:nvPr/>
        </p:nvSpPr>
        <p:spPr bwMode="auto">
          <a:xfrm>
            <a:off x="0" y="6402114"/>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*2016 figure is for Q1.</a:t>
            </a: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1187891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5"/>
          <p:cNvSpPr>
            <a:spLocks noGrp="1" noChangeArrowheads="1"/>
          </p:cNvSpPr>
          <p:nvPr>
            <p:ph type="dt" sz="quarter" idx="10"/>
          </p:nvPr>
        </p:nvSpPr>
        <p:spPr>
          <a:noFill/>
        </p:spPr>
        <p:txBody>
          <a:bodyPr/>
          <a:lstStyle/>
          <a:p>
            <a:r>
              <a:rPr lang="en-US"/>
              <a:t>12/01/09 - 9pm</a:t>
            </a:r>
          </a:p>
        </p:txBody>
      </p:sp>
      <p:sp>
        <p:nvSpPr>
          <p:cNvPr id="40964"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0965" name="Rectangle 110"/>
          <p:cNvSpPr>
            <a:spLocks noGrp="1" noChangeArrowheads="1"/>
          </p:cNvSpPr>
          <p:nvPr>
            <p:ph type="sldNum" sz="quarter" idx="12"/>
          </p:nvPr>
        </p:nvSpPr>
        <p:spPr>
          <a:noFill/>
        </p:spPr>
        <p:txBody>
          <a:bodyPr/>
          <a:lstStyle/>
          <a:p>
            <a:fld id="{29B9B84C-B454-4818-8721-457422404B5B}" type="slidenum">
              <a:rPr lang="en-US" smtClean="0"/>
              <a:pPr/>
              <a:t>74</a:t>
            </a:fld>
            <a:endParaRPr lang="en-US"/>
          </a:p>
        </p:txBody>
      </p:sp>
      <p:sp>
        <p:nvSpPr>
          <p:cNvPr id="40966" name="Rectangle 2"/>
          <p:cNvSpPr>
            <a:spLocks noGrp="1" noChangeArrowheads="1"/>
          </p:cNvSpPr>
          <p:nvPr>
            <p:ph type="title"/>
          </p:nvPr>
        </p:nvSpPr>
        <p:spPr>
          <a:xfrm>
            <a:off x="66679" y="90492"/>
            <a:ext cx="8201025" cy="860425"/>
          </a:xfrm>
        </p:spPr>
        <p:txBody>
          <a:bodyPr/>
          <a:lstStyle/>
          <a:p>
            <a:r>
              <a:rPr lang="en-US" dirty="0"/>
              <a:t>Property Damage Liability: Severity and Frequency Are Up</a:t>
            </a:r>
          </a:p>
        </p:txBody>
      </p:sp>
      <p:graphicFrame>
        <p:nvGraphicFramePr>
          <p:cNvPr id="40962" name="Object 3"/>
          <p:cNvGraphicFramePr>
            <a:graphicFrameLocks noChangeAspect="1"/>
          </p:cNvGraphicFramePr>
          <p:nvPr>
            <p:extLst>
              <p:ext uri="{D42A27DB-BD31-4B8C-83A1-F6EECF244321}">
                <p14:modId xmlns:p14="http://schemas.microsoft.com/office/powerpoint/2010/main" val="3478500384"/>
              </p:ext>
            </p:extLst>
          </p:nvPr>
        </p:nvGraphicFramePr>
        <p:xfrm>
          <a:off x="220721" y="1752604"/>
          <a:ext cx="8808983" cy="3762375"/>
        </p:xfrm>
        <a:graphic>
          <a:graphicData uri="http://schemas.openxmlformats.org/presentationml/2006/ole">
            <mc:AlternateContent xmlns:mc="http://schemas.openxmlformats.org/markup-compatibility/2006">
              <mc:Choice xmlns:v="urn:schemas-microsoft-com:vml" Requires="v">
                <p:oleObj spid="_x0000_s28494105" name="Chart" r:id="rId4" imgW="8677125" imgH="3771900" progId="MSGraph.Chart.8">
                  <p:embed followColorScheme="full"/>
                </p:oleObj>
              </mc:Choice>
              <mc:Fallback>
                <p:oleObj name="Chart" r:id="rId4" imgW="8677125" imgH="3771900" progId="MSGraph.Chart.8">
                  <p:embed followColorScheme="full"/>
                  <p:pic>
                    <p:nvPicPr>
                      <p:cNvPr id="0" name=""/>
                      <p:cNvPicPr>
                        <a:picLocks noChangeAspect="1" noChangeArrowheads="1"/>
                      </p:cNvPicPr>
                      <p:nvPr/>
                    </p:nvPicPr>
                    <p:blipFill>
                      <a:blip r:embed="rId5"/>
                      <a:srcRect/>
                      <a:stretch>
                        <a:fillRect/>
                      </a:stretch>
                    </p:blipFill>
                    <p:spPr bwMode="gray">
                      <a:xfrm>
                        <a:off x="220721" y="1752604"/>
                        <a:ext cx="8808983" cy="3762375"/>
                      </a:xfrm>
                      <a:prstGeom prst="rect">
                        <a:avLst/>
                      </a:prstGeom>
                      <a:noFill/>
                      <a:extLst/>
                    </p:spPr>
                  </p:pic>
                </p:oleObj>
              </mc:Fallback>
            </mc:AlternateContent>
          </a:graphicData>
        </a:graphic>
      </p:graphicFrame>
      <p:sp>
        <p:nvSpPr>
          <p:cNvPr id="40967" name="Rectangle 5"/>
          <p:cNvSpPr>
            <a:spLocks noChangeArrowheads="1"/>
          </p:cNvSpPr>
          <p:nvPr/>
        </p:nvSpPr>
        <p:spPr bwMode="black">
          <a:xfrm>
            <a:off x="347663" y="1266829"/>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2016*</a:t>
            </a:r>
          </a:p>
        </p:txBody>
      </p:sp>
      <p:sp>
        <p:nvSpPr>
          <p:cNvPr id="1936390" name="Rectangle 6"/>
          <p:cNvSpPr>
            <a:spLocks noChangeArrowheads="1"/>
          </p:cNvSpPr>
          <p:nvPr/>
        </p:nvSpPr>
        <p:spPr bwMode="blackWhite">
          <a:xfrm>
            <a:off x="1085850" y="5661029"/>
            <a:ext cx="7353300"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Severity/Frequency Trends Have Been Volatile, But Rising Severity since 2011 Is a Concern</a:t>
            </a:r>
          </a:p>
        </p:txBody>
      </p:sp>
      <p:sp>
        <p:nvSpPr>
          <p:cNvPr id="10" name="Rectangle 4"/>
          <p:cNvSpPr>
            <a:spLocks noChangeArrowheads="1"/>
          </p:cNvSpPr>
          <p:nvPr/>
        </p:nvSpPr>
        <p:spPr bwMode="auto">
          <a:xfrm>
            <a:off x="0" y="6402114"/>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*2016 figure is for Q1.</a:t>
            </a: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12268546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5" name="Rectangle 105"/>
          <p:cNvSpPr>
            <a:spLocks noGrp="1" noChangeArrowheads="1"/>
          </p:cNvSpPr>
          <p:nvPr>
            <p:ph type="dt" sz="quarter" idx="10"/>
          </p:nvPr>
        </p:nvSpPr>
        <p:spPr>
          <a:noFill/>
        </p:spPr>
        <p:txBody>
          <a:bodyPr/>
          <a:lstStyle/>
          <a:p>
            <a:r>
              <a:rPr lang="en-US"/>
              <a:t>12/01/09 - 9pm</a:t>
            </a:r>
          </a:p>
        </p:txBody>
      </p:sp>
      <p:sp>
        <p:nvSpPr>
          <p:cNvPr id="44036"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4037" name="Rectangle 110"/>
          <p:cNvSpPr>
            <a:spLocks noGrp="1" noChangeArrowheads="1"/>
          </p:cNvSpPr>
          <p:nvPr>
            <p:ph type="sldNum" sz="quarter" idx="12"/>
          </p:nvPr>
        </p:nvSpPr>
        <p:spPr>
          <a:noFill/>
        </p:spPr>
        <p:txBody>
          <a:bodyPr/>
          <a:lstStyle/>
          <a:p>
            <a:fld id="{BD39D690-BEE2-498C-940A-757F811D2EB3}" type="slidenum">
              <a:rPr lang="en-US" smtClean="0"/>
              <a:pPr/>
              <a:t>75</a:t>
            </a:fld>
            <a:endParaRPr lang="en-US"/>
          </a:p>
        </p:txBody>
      </p:sp>
      <p:sp>
        <p:nvSpPr>
          <p:cNvPr id="44038" name="Rectangle 2"/>
          <p:cNvSpPr>
            <a:spLocks noGrp="1" noChangeArrowheads="1"/>
          </p:cNvSpPr>
          <p:nvPr>
            <p:ph type="title"/>
          </p:nvPr>
        </p:nvSpPr>
        <p:spPr>
          <a:xfrm>
            <a:off x="4" y="90492"/>
            <a:ext cx="8201025" cy="860425"/>
          </a:xfrm>
        </p:spPr>
        <p:txBody>
          <a:bodyPr/>
          <a:lstStyle/>
          <a:p>
            <a:r>
              <a:rPr lang="en-US" dirty="0"/>
              <a:t>Comprehensive Coverage: Frequency and Severity Trends Are Volatile</a:t>
            </a:r>
          </a:p>
        </p:txBody>
      </p:sp>
      <p:graphicFrame>
        <p:nvGraphicFramePr>
          <p:cNvPr id="44034" name="Object 3"/>
          <p:cNvGraphicFramePr>
            <a:graphicFrameLocks noChangeAspect="1"/>
          </p:cNvGraphicFramePr>
          <p:nvPr>
            <p:extLst>
              <p:ext uri="{D42A27DB-BD31-4B8C-83A1-F6EECF244321}">
                <p14:modId xmlns:p14="http://schemas.microsoft.com/office/powerpoint/2010/main" val="244463010"/>
              </p:ext>
            </p:extLst>
          </p:nvPr>
        </p:nvGraphicFramePr>
        <p:xfrm>
          <a:off x="400050" y="1652525"/>
          <a:ext cx="8648700" cy="3762375"/>
        </p:xfrm>
        <a:graphic>
          <a:graphicData uri="http://schemas.openxmlformats.org/presentationml/2006/ole">
            <mc:AlternateContent xmlns:mc="http://schemas.openxmlformats.org/markup-compatibility/2006">
              <mc:Choice xmlns:v="urn:schemas-microsoft-com:vml" Requires="v">
                <p:oleObj spid="_x0000_s28497177" name="Chart" r:id="rId4" imgW="8667555" imgH="3781460" progId="MSGraph.Chart.8">
                  <p:embed followColorScheme="full"/>
                </p:oleObj>
              </mc:Choice>
              <mc:Fallback>
                <p:oleObj name="Chart" r:id="rId4" imgW="8667555" imgH="3781460" progId="MSGraph.Chart.8">
                  <p:embed followColorScheme="full"/>
                  <p:pic>
                    <p:nvPicPr>
                      <p:cNvPr id="0" name=""/>
                      <p:cNvPicPr>
                        <a:picLocks noChangeAspect="1" noChangeArrowheads="1"/>
                      </p:cNvPicPr>
                      <p:nvPr/>
                    </p:nvPicPr>
                    <p:blipFill>
                      <a:blip r:embed="rId5"/>
                      <a:srcRect/>
                      <a:stretch>
                        <a:fillRect/>
                      </a:stretch>
                    </p:blipFill>
                    <p:spPr bwMode="gray">
                      <a:xfrm>
                        <a:off x="400050" y="1652525"/>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9" name="Rectangle 5"/>
          <p:cNvSpPr>
            <a:spLocks noChangeArrowheads="1"/>
          </p:cNvSpPr>
          <p:nvPr/>
        </p:nvSpPr>
        <p:spPr bwMode="black">
          <a:xfrm>
            <a:off x="347663" y="126682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2016*</a:t>
            </a:r>
          </a:p>
        </p:txBody>
      </p:sp>
      <p:sp>
        <p:nvSpPr>
          <p:cNvPr id="1936390" name="Rectangle 6"/>
          <p:cNvSpPr>
            <a:spLocks noChangeArrowheads="1"/>
          </p:cNvSpPr>
          <p:nvPr/>
        </p:nvSpPr>
        <p:spPr bwMode="blackWhite">
          <a:xfrm>
            <a:off x="561979"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Weather Creates Volatility for Comprehensive Coverage</a:t>
            </a:r>
          </a:p>
        </p:txBody>
      </p:sp>
      <p:sp>
        <p:nvSpPr>
          <p:cNvPr id="12" name="AutoShape 8"/>
          <p:cNvSpPr>
            <a:spLocks noChangeArrowheads="1"/>
          </p:cNvSpPr>
          <p:nvPr/>
        </p:nvSpPr>
        <p:spPr bwMode="blackWhite">
          <a:xfrm>
            <a:off x="5066257" y="1101792"/>
            <a:ext cx="3758659" cy="815840"/>
          </a:xfrm>
          <a:prstGeom prst="wedgeRectCallout">
            <a:avLst>
              <a:gd name="adj1" fmla="val -27316"/>
              <a:gd name="adj2" fmla="val 9260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Severe weather is a principal cause of the spikes in both frequency and severity</a:t>
            </a:r>
          </a:p>
        </p:txBody>
      </p:sp>
      <p:sp>
        <p:nvSpPr>
          <p:cNvPr id="11" name="Rectangle 4"/>
          <p:cNvSpPr>
            <a:spLocks noChangeArrowheads="1"/>
          </p:cNvSpPr>
          <p:nvPr/>
        </p:nvSpPr>
        <p:spPr bwMode="auto">
          <a:xfrm>
            <a:off x="0" y="6402114"/>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*2016 figure is for Q1.</a:t>
            </a: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11331901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70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2"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0" y="6556379"/>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9219" name="Rectangle 4"/>
          <p:cNvSpPr>
            <a:spLocks noChangeArrowheads="1"/>
          </p:cNvSpPr>
          <p:nvPr/>
        </p:nvSpPr>
        <p:spPr bwMode="auto">
          <a:xfrm>
            <a:off x="8601079" y="6656392"/>
            <a:ext cx="447675"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40BA372-6381-4628-AF34-9B51505A9F14}" type="slidenum">
              <a:rPr lang="en-US" altLang="en-US" sz="900">
                <a:solidFill>
                  <a:schemeClr val="bg1"/>
                </a:solidFill>
              </a:rPr>
              <a:pPr algn="r">
                <a:lnSpc>
                  <a:spcPct val="85000"/>
                </a:lnSpc>
                <a:spcBef>
                  <a:spcPct val="20000"/>
                </a:spcBef>
                <a:buClrTx/>
                <a:buFontTx/>
                <a:buNone/>
              </a:pPr>
              <a:t>76</a:t>
            </a:fld>
            <a:endParaRPr lang="en-US" altLang="en-US" sz="900">
              <a:solidFill>
                <a:schemeClr val="bg1"/>
              </a:solidFill>
            </a:endParaRP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179"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55" name="Rectangle 7"/>
          <p:cNvSpPr>
            <a:spLocks noChangeArrowheads="1"/>
          </p:cNvSpPr>
          <p:nvPr/>
        </p:nvSpPr>
        <p:spPr bwMode="blackWhite">
          <a:xfrm>
            <a:off x="828679"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3200" b="1" dirty="0">
                <a:solidFill>
                  <a:schemeClr val="bg1"/>
                </a:solidFill>
              </a:rPr>
              <a:t>A Few Factors Driving Adverse Private Passenger Auto Loss Trends</a:t>
            </a:r>
          </a:p>
        </p:txBody>
      </p:sp>
      <p:sp>
        <p:nvSpPr>
          <p:cNvPr id="2152456" name="Rectangle 8"/>
          <p:cNvSpPr>
            <a:spLocks noChangeArrowheads="1"/>
          </p:cNvSpPr>
          <p:nvPr/>
        </p:nvSpPr>
        <p:spPr bwMode="auto">
          <a:xfrm>
            <a:off x="548644" y="4362454"/>
            <a:ext cx="80143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dirty="0">
                <a:solidFill>
                  <a:srgbClr val="225A7A"/>
                </a:solidFill>
              </a:rPr>
              <a:t>More People Driving, Lower Gas Prices, Higher Speed Limits…</a:t>
            </a:r>
          </a:p>
        </p:txBody>
      </p:sp>
    </p:spTree>
    <p:extLst>
      <p:ext uri="{BB962C8B-B14F-4D97-AF65-F5344CB8AC3E}">
        <p14:creationId xmlns:p14="http://schemas.microsoft.com/office/powerpoint/2010/main" val="33865718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05"/>
          <p:cNvSpPr txBox="1">
            <a:spLocks noGrp="1" noChangeArrowheads="1"/>
          </p:cNvSpPr>
          <p:nvPr/>
        </p:nvSpPr>
        <p:spPr bwMode="auto">
          <a:xfrm>
            <a:off x="85725" y="6961188"/>
            <a:ext cx="1352550"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rgbClr val="FFFFFF"/>
                </a:solidFill>
              </a:rPr>
              <a:t>12/01/09 - 9pm</a:t>
            </a:r>
          </a:p>
        </p:txBody>
      </p:sp>
      <p:sp>
        <p:nvSpPr>
          <p:cNvPr id="51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rgbClr val="FFFFFF"/>
                </a:solidFill>
              </a:rPr>
              <a:t>eSlide – P6466 – The Financial Crisis and the Future of the P/C</a:t>
            </a:r>
          </a:p>
        </p:txBody>
      </p:sp>
      <p:sp>
        <p:nvSpPr>
          <p:cNvPr id="5124" name="Rectangle 110"/>
          <p:cNvSpPr txBox="1">
            <a:spLocks noGrp="1" noChangeArrowheads="1"/>
          </p:cNvSpPr>
          <p:nvPr/>
        </p:nvSpPr>
        <p:spPr bwMode="auto">
          <a:xfrm>
            <a:off x="8601079" y="6656392"/>
            <a:ext cx="447675"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23D50E8-5B03-4B39-9CE4-50203B8EF17A}" type="slidenum">
              <a:rPr lang="en-US" altLang="en-US" sz="900">
                <a:solidFill>
                  <a:srgbClr val="000000"/>
                </a:solidFill>
              </a:rPr>
              <a:pPr algn="r">
                <a:lnSpc>
                  <a:spcPct val="85000"/>
                </a:lnSpc>
                <a:spcBef>
                  <a:spcPct val="20000"/>
                </a:spcBef>
                <a:buClrTx/>
                <a:buFontTx/>
                <a:buNone/>
              </a:pPr>
              <a:t>77</a:t>
            </a:fld>
            <a:endParaRPr lang="en-US" altLang="en-US" sz="900">
              <a:solidFill>
                <a:srgbClr val="000000"/>
              </a:solidFill>
            </a:endParaRPr>
          </a:p>
        </p:txBody>
      </p:sp>
      <p:sp>
        <p:nvSpPr>
          <p:cNvPr id="5125" name="Rectangle 7"/>
          <p:cNvSpPr>
            <a:spLocks noGrp="1" noChangeArrowheads="1"/>
          </p:cNvSpPr>
          <p:nvPr>
            <p:ph type="title" idx="4294967295"/>
          </p:nvPr>
        </p:nvSpPr>
        <p:spPr>
          <a:xfrm>
            <a:off x="228790" y="136844"/>
            <a:ext cx="7174900" cy="769938"/>
          </a:xfrm>
        </p:spPr>
        <p:txBody>
          <a:bodyPr/>
          <a:lstStyle/>
          <a:p>
            <a:r>
              <a:rPr lang="en-US" altLang="en-US" dirty="0">
                <a:latin typeface="Arial" panose="020B0604020202020204" pitchFamily="34" charset="0"/>
              </a:rPr>
              <a:t>Why Are People</a:t>
            </a:r>
            <a:br>
              <a:rPr lang="en-US" altLang="en-US" dirty="0">
                <a:latin typeface="Arial" panose="020B0604020202020204" pitchFamily="34" charset="0"/>
              </a:rPr>
            </a:br>
            <a:r>
              <a:rPr lang="en-US" altLang="en-US" dirty="0">
                <a:latin typeface="Arial" panose="020B0604020202020204" pitchFamily="34" charset="0"/>
              </a:rPr>
              <a:t>Driving More Miles? Jobs? 2006 - 2015</a:t>
            </a:r>
          </a:p>
        </p:txBody>
      </p:sp>
      <p:sp>
        <p:nvSpPr>
          <p:cNvPr id="5126" name="Text Box 5"/>
          <p:cNvSpPr txBox="1">
            <a:spLocks noChangeArrowheads="1"/>
          </p:cNvSpPr>
          <p:nvPr/>
        </p:nvSpPr>
        <p:spPr bwMode="auto">
          <a:xfrm>
            <a:off x="4" y="6346008"/>
            <a:ext cx="890587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None/>
            </a:pPr>
            <a:r>
              <a:rPr lang="en-US" altLang="en-US" sz="1100" dirty="0">
                <a:cs typeface="Arial" panose="020B0604020202020204" pitchFamily="34" charset="0"/>
              </a:rPr>
              <a:t>Sources: </a:t>
            </a:r>
            <a:r>
              <a:rPr lang="en-US" altLang="en-US" sz="1100" dirty="0">
                <a:solidFill>
                  <a:srgbClr val="000000"/>
                </a:solidFill>
              </a:rPr>
              <a:t>Federal Highway Administration (</a:t>
            </a:r>
            <a:r>
              <a:rPr lang="en-US" altLang="en-US" sz="1100" dirty="0">
                <a:solidFill>
                  <a:srgbClr val="000000"/>
                </a:solidFill>
                <a:hlinkClick r:id="rId3"/>
              </a:rPr>
              <a:t>http://www.fhwa.dot.gov/policyinformation/travel_monitoring/tvt.cfm</a:t>
            </a:r>
            <a:r>
              <a:rPr lang="en-US" altLang="en-US" sz="1100" dirty="0">
                <a:solidFill>
                  <a:srgbClr val="000000"/>
                </a:solidFill>
              </a:rPr>
              <a:t> )</a:t>
            </a:r>
            <a:r>
              <a:rPr lang="en-US" altLang="en-US" sz="1100" dirty="0">
                <a:cs typeface="Arial" panose="020B0604020202020204" pitchFamily="34" charset="0"/>
              </a:rPr>
              <a:t>; </a:t>
            </a:r>
            <a:r>
              <a:rPr lang="en-US" altLang="en-US" sz="1100" dirty="0"/>
              <a:t>Seasonally Adjusted Employed from Bureau of Labor Statistics; </a:t>
            </a:r>
            <a:r>
              <a:rPr lang="en-US" altLang="en-US" sz="1100" dirty="0">
                <a:cs typeface="Arial" panose="020B0604020202020204" pitchFamily="34" charset="0"/>
              </a:rPr>
              <a:t>Insurance Institute for Highway Safety; Insurance Information Institute.</a:t>
            </a:r>
          </a:p>
        </p:txBody>
      </p:sp>
      <p:sp>
        <p:nvSpPr>
          <p:cNvPr id="5127" name="Rectangle 6"/>
          <p:cNvSpPr>
            <a:spLocks noChangeArrowheads="1"/>
          </p:cNvSpPr>
          <p:nvPr/>
        </p:nvSpPr>
        <p:spPr bwMode="black">
          <a:xfrm>
            <a:off x="228790" y="1179487"/>
            <a:ext cx="1395824"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a:solidFill>
                  <a:srgbClr val="225A7A"/>
                </a:solidFill>
              </a:rPr>
              <a:t>Billions of Miles Driven in Prior Year</a:t>
            </a:r>
          </a:p>
        </p:txBody>
      </p:sp>
      <p:graphicFrame>
        <p:nvGraphicFramePr>
          <p:cNvPr id="3" name="Object 8"/>
          <p:cNvGraphicFramePr>
            <a:graphicFrameLocks noChangeAspect="1"/>
          </p:cNvGraphicFramePr>
          <p:nvPr>
            <p:extLst/>
          </p:nvPr>
        </p:nvGraphicFramePr>
        <p:xfrm>
          <a:off x="557268" y="1411411"/>
          <a:ext cx="7794625" cy="4326982"/>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6"/>
          <p:cNvSpPr>
            <a:spLocks noChangeArrowheads="1"/>
          </p:cNvSpPr>
          <p:nvPr/>
        </p:nvSpPr>
        <p:spPr bwMode="black">
          <a:xfrm>
            <a:off x="7403690" y="1277292"/>
            <a:ext cx="1645060"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a:solidFill>
                  <a:schemeClr val="accent2"/>
                </a:solidFill>
              </a:rPr>
              <a:t>Millions Employed</a:t>
            </a:r>
          </a:p>
        </p:txBody>
      </p:sp>
      <p:sp>
        <p:nvSpPr>
          <p:cNvPr id="16" name="Rectangle 4"/>
          <p:cNvSpPr>
            <a:spLocks noChangeArrowheads="1"/>
          </p:cNvSpPr>
          <p:nvPr/>
        </p:nvSpPr>
        <p:spPr bwMode="blackWhite">
          <a:xfrm>
            <a:off x="499602" y="5674963"/>
            <a:ext cx="8382000" cy="5913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800" b="1" dirty="0">
                <a:solidFill>
                  <a:schemeClr val="bg1"/>
                </a:solidFill>
              </a:rPr>
              <a:t>People Drive To and From Work and Drive to Entertainment. Out of Work, They Curtail Their Movement</a:t>
            </a:r>
            <a:r>
              <a:rPr lang="en-US" altLang="en-US" sz="1800" b="1" dirty="0">
                <a:solidFill>
                  <a:schemeClr val="bg1"/>
                </a:solidFill>
                <a:cs typeface="Arial" panose="020B0604020202020204" pitchFamily="34" charset="0"/>
              </a:rPr>
              <a:t>.</a:t>
            </a:r>
          </a:p>
        </p:txBody>
      </p:sp>
      <p:sp>
        <p:nvSpPr>
          <p:cNvPr id="11" name="Rectangle 7"/>
          <p:cNvSpPr>
            <a:spLocks noChangeArrowheads="1"/>
          </p:cNvSpPr>
          <p:nvPr/>
        </p:nvSpPr>
        <p:spPr bwMode="grayWhite">
          <a:xfrm>
            <a:off x="2334550" y="1777526"/>
            <a:ext cx="1022555" cy="3392804"/>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 name="TextBox 1"/>
          <p:cNvSpPr txBox="1"/>
          <p:nvPr/>
        </p:nvSpPr>
        <p:spPr>
          <a:xfrm>
            <a:off x="2340012" y="1777530"/>
            <a:ext cx="1061884" cy="307777"/>
          </a:xfrm>
          <a:prstGeom prst="rect">
            <a:avLst/>
          </a:prstGeom>
          <a:noFill/>
        </p:spPr>
        <p:txBody>
          <a:bodyPr wrap="square" rtlCol="0">
            <a:spAutoFit/>
          </a:bodyPr>
          <a:lstStyle/>
          <a:p>
            <a:r>
              <a:rPr lang="en-US" sz="1400" dirty="0"/>
              <a:t>Recession</a:t>
            </a:r>
          </a:p>
        </p:txBody>
      </p:sp>
    </p:spTree>
    <p:extLst>
      <p:ext uri="{BB962C8B-B14F-4D97-AF65-F5344CB8AC3E}">
        <p14:creationId xmlns:p14="http://schemas.microsoft.com/office/powerpoint/2010/main" val="37846939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5"/>
          <p:cNvSpPr txBox="1">
            <a:spLocks noGrp="1" noChangeArrowheads="1"/>
          </p:cNvSpPr>
          <p:nvPr/>
        </p:nvSpPr>
        <p:spPr bwMode="auto">
          <a:xfrm>
            <a:off x="85725" y="6961188"/>
            <a:ext cx="1352550"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rgbClr val="FFFFFF"/>
                </a:solidFill>
              </a:rPr>
              <a:t>12/01/09 - 9pm</a:t>
            </a:r>
          </a:p>
        </p:txBody>
      </p:sp>
      <p:sp>
        <p:nvSpPr>
          <p:cNvPr id="51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rgbClr val="FFFFFF"/>
                </a:solidFill>
              </a:rPr>
              <a:t>eSlide – P6466 – The Financial Crisis and the Future of the P/C</a:t>
            </a:r>
          </a:p>
        </p:txBody>
      </p:sp>
      <p:sp>
        <p:nvSpPr>
          <p:cNvPr id="5124" name="Rectangle 110"/>
          <p:cNvSpPr txBox="1">
            <a:spLocks noGrp="1" noChangeArrowheads="1"/>
          </p:cNvSpPr>
          <p:nvPr/>
        </p:nvSpPr>
        <p:spPr bwMode="auto">
          <a:xfrm>
            <a:off x="8601079" y="6656392"/>
            <a:ext cx="447675"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23D50E8-5B03-4B39-9CE4-50203B8EF17A}" type="slidenum">
              <a:rPr lang="en-US" altLang="en-US" sz="900">
                <a:solidFill>
                  <a:srgbClr val="000000"/>
                </a:solidFill>
              </a:rPr>
              <a:pPr algn="r">
                <a:lnSpc>
                  <a:spcPct val="85000"/>
                </a:lnSpc>
                <a:spcBef>
                  <a:spcPct val="20000"/>
                </a:spcBef>
                <a:buClrTx/>
                <a:buFontTx/>
                <a:buNone/>
              </a:pPr>
              <a:t>78</a:t>
            </a:fld>
            <a:endParaRPr lang="en-US" altLang="en-US" sz="900">
              <a:solidFill>
                <a:srgbClr val="000000"/>
              </a:solidFill>
            </a:endParaRPr>
          </a:p>
        </p:txBody>
      </p:sp>
      <p:sp>
        <p:nvSpPr>
          <p:cNvPr id="5125" name="Rectangle 7"/>
          <p:cNvSpPr>
            <a:spLocks noGrp="1" noChangeArrowheads="1"/>
          </p:cNvSpPr>
          <p:nvPr>
            <p:ph type="title" idx="4294967295"/>
          </p:nvPr>
        </p:nvSpPr>
        <p:spPr>
          <a:xfrm>
            <a:off x="211039" y="205702"/>
            <a:ext cx="6711950" cy="769938"/>
          </a:xfrm>
        </p:spPr>
        <p:txBody>
          <a:bodyPr/>
          <a:lstStyle/>
          <a:p>
            <a:r>
              <a:rPr lang="en-US" altLang="en-US" dirty="0">
                <a:latin typeface="Arial" panose="020B0604020202020204" pitchFamily="34" charset="0"/>
              </a:rPr>
              <a:t>More People Working and Driving</a:t>
            </a:r>
            <a:br>
              <a:rPr lang="en-US" altLang="en-US" dirty="0">
                <a:latin typeface="Arial" panose="020B0604020202020204" pitchFamily="34" charset="0"/>
              </a:rPr>
            </a:br>
            <a:r>
              <a:rPr lang="en-US" altLang="en-US" dirty="0">
                <a:latin typeface="Arial" panose="020B0604020202020204" pitchFamily="34" charset="0"/>
              </a:rPr>
              <a:t>=&gt; More Collisions, 2006-2016</a:t>
            </a:r>
          </a:p>
        </p:txBody>
      </p:sp>
      <p:sp>
        <p:nvSpPr>
          <p:cNvPr id="5126" name="Text Box 5"/>
          <p:cNvSpPr txBox="1">
            <a:spLocks noChangeArrowheads="1"/>
          </p:cNvSpPr>
          <p:nvPr/>
        </p:nvSpPr>
        <p:spPr bwMode="auto">
          <a:xfrm>
            <a:off x="4" y="6346008"/>
            <a:ext cx="890587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None/>
            </a:pPr>
            <a:r>
              <a:rPr lang="en-US" altLang="en-US" sz="1100" dirty="0">
                <a:cs typeface="Arial" panose="020B0604020202020204" pitchFamily="34" charset="0"/>
              </a:rPr>
              <a:t>Sources:  Seasonally Adjusted Employed from Bureau of Labor Statistics; Rolling Four-</a:t>
            </a:r>
            <a:r>
              <a:rPr lang="en-US" altLang="en-US" sz="1100" dirty="0" err="1">
                <a:cs typeface="Arial" panose="020B0604020202020204" pitchFamily="34" charset="0"/>
              </a:rPr>
              <a:t>Qtr</a:t>
            </a:r>
            <a:r>
              <a:rPr lang="en-US" altLang="en-US" sz="1100" dirty="0">
                <a:cs typeface="Arial" panose="020B0604020202020204" pitchFamily="34" charset="0"/>
              </a:rPr>
              <a:t> Avg. Frequency from Insurance Services Office; Insurance Information Institute.</a:t>
            </a:r>
          </a:p>
        </p:txBody>
      </p:sp>
      <p:sp>
        <p:nvSpPr>
          <p:cNvPr id="5127" name="Rectangle 6"/>
          <p:cNvSpPr>
            <a:spLocks noChangeArrowheads="1"/>
          </p:cNvSpPr>
          <p:nvPr/>
        </p:nvSpPr>
        <p:spPr bwMode="black">
          <a:xfrm>
            <a:off x="211039" y="1277297"/>
            <a:ext cx="1184479"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a:solidFill>
                  <a:srgbClr val="225A7A"/>
                </a:solidFill>
              </a:rPr>
              <a:t>Number Employed,</a:t>
            </a:r>
            <a:br>
              <a:rPr lang="en-US" altLang="en-US" sz="1600" b="1" dirty="0">
                <a:solidFill>
                  <a:srgbClr val="225A7A"/>
                </a:solidFill>
              </a:rPr>
            </a:br>
            <a:r>
              <a:rPr lang="en-US" altLang="en-US" sz="1600" b="1" dirty="0">
                <a:solidFill>
                  <a:srgbClr val="225A7A"/>
                </a:solidFill>
              </a:rPr>
              <a:t>Millions</a:t>
            </a:r>
          </a:p>
        </p:txBody>
      </p:sp>
      <p:graphicFrame>
        <p:nvGraphicFramePr>
          <p:cNvPr id="5128" name="Object 8"/>
          <p:cNvGraphicFramePr>
            <a:graphicFrameLocks noChangeAspect="1"/>
          </p:cNvGraphicFramePr>
          <p:nvPr>
            <p:extLst/>
          </p:nvPr>
        </p:nvGraphicFramePr>
        <p:xfrm>
          <a:off x="506468" y="1360611"/>
          <a:ext cx="7896225" cy="4428582"/>
        </p:xfrm>
        <a:graphic>
          <a:graphicData uri="http://schemas.openxmlformats.org/presentationml/2006/ole">
            <mc:AlternateContent xmlns:mc="http://schemas.openxmlformats.org/markup-compatibility/2006">
              <mc:Choice xmlns:v="urn:schemas-microsoft-com:vml" Requires="v">
                <p:oleObj spid="_x0000_s28589181"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gray">
                      <a:xfrm>
                        <a:off x="506468" y="1360611"/>
                        <a:ext cx="7896225" cy="4428582"/>
                      </a:xfrm>
                      <a:prstGeom prst="rect">
                        <a:avLst/>
                      </a:prstGeom>
                      <a:noFill/>
                      <a:ln>
                        <a:noFill/>
                      </a:ln>
                      <a:extLst/>
                    </p:spPr>
                  </p:pic>
                </p:oleObj>
              </mc:Fallback>
            </mc:AlternateContent>
          </a:graphicData>
        </a:graphic>
      </p:graphicFrame>
      <p:sp>
        <p:nvSpPr>
          <p:cNvPr id="13" name="Rectangle 6"/>
          <p:cNvSpPr>
            <a:spLocks noChangeArrowheads="1"/>
          </p:cNvSpPr>
          <p:nvPr/>
        </p:nvSpPr>
        <p:spPr bwMode="black">
          <a:xfrm>
            <a:off x="7463708" y="1087797"/>
            <a:ext cx="1585042"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0000"/>
              </a:spcBef>
              <a:buClrTx/>
              <a:buNone/>
            </a:pPr>
            <a:r>
              <a:rPr lang="en-US" altLang="en-US" sz="1600" b="1" dirty="0">
                <a:solidFill>
                  <a:schemeClr val="accent2"/>
                </a:solidFill>
              </a:rPr>
              <a:t>Overall Collision Claims Per 100 Insured Vehicles</a:t>
            </a:r>
          </a:p>
        </p:txBody>
      </p:sp>
      <p:sp>
        <p:nvSpPr>
          <p:cNvPr id="16" name="Rectangle 4"/>
          <p:cNvSpPr>
            <a:spLocks noChangeArrowheads="1"/>
          </p:cNvSpPr>
          <p:nvPr/>
        </p:nvSpPr>
        <p:spPr bwMode="blackWhite">
          <a:xfrm>
            <a:off x="499602" y="5674963"/>
            <a:ext cx="8382000" cy="5913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800" b="1" dirty="0">
                <a:solidFill>
                  <a:schemeClr val="bg1"/>
                </a:solidFill>
                <a:cs typeface="Arial" panose="020B0604020202020204" pitchFamily="34" charset="0"/>
              </a:rPr>
              <a:t>When people are out of work, they drive less. When they get jobs,</a:t>
            </a:r>
            <a:br>
              <a:rPr lang="en-US" altLang="en-US" sz="1800" b="1" dirty="0">
                <a:solidFill>
                  <a:schemeClr val="bg1"/>
                </a:solidFill>
                <a:cs typeface="Arial" panose="020B0604020202020204" pitchFamily="34" charset="0"/>
              </a:rPr>
            </a:br>
            <a:r>
              <a:rPr lang="en-US" altLang="en-US" sz="1800" b="1" dirty="0">
                <a:solidFill>
                  <a:schemeClr val="bg1"/>
                </a:solidFill>
                <a:cs typeface="Arial" panose="020B0604020202020204" pitchFamily="34" charset="0"/>
              </a:rPr>
              <a:t>they drive to work, helping drive claim frequency higher.</a:t>
            </a:r>
          </a:p>
        </p:txBody>
      </p:sp>
      <p:sp>
        <p:nvSpPr>
          <p:cNvPr id="11" name="Rectangle 7"/>
          <p:cNvSpPr>
            <a:spLocks noChangeArrowheads="1"/>
          </p:cNvSpPr>
          <p:nvPr/>
        </p:nvSpPr>
        <p:spPr bwMode="grayWhite">
          <a:xfrm>
            <a:off x="2359746" y="2202425"/>
            <a:ext cx="1022555" cy="3472534"/>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 name="TextBox 1"/>
          <p:cNvSpPr txBox="1"/>
          <p:nvPr/>
        </p:nvSpPr>
        <p:spPr>
          <a:xfrm>
            <a:off x="2340077" y="2202429"/>
            <a:ext cx="1061884" cy="307777"/>
          </a:xfrm>
          <a:prstGeom prst="rect">
            <a:avLst/>
          </a:prstGeom>
          <a:noFill/>
        </p:spPr>
        <p:txBody>
          <a:bodyPr wrap="square" rtlCol="0">
            <a:spAutoFit/>
          </a:bodyPr>
          <a:lstStyle/>
          <a:p>
            <a:r>
              <a:rPr lang="en-US" sz="1400" dirty="0"/>
              <a:t>Recession</a:t>
            </a:r>
          </a:p>
        </p:txBody>
      </p:sp>
    </p:spTree>
    <p:extLst>
      <p:ext uri="{BB962C8B-B14F-4D97-AF65-F5344CB8AC3E}">
        <p14:creationId xmlns:p14="http://schemas.microsoft.com/office/powerpoint/2010/main" val="31833796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9" y="117475"/>
            <a:ext cx="7769225" cy="762000"/>
          </a:xfrm>
        </p:spPr>
        <p:txBody>
          <a:bodyPr/>
          <a:lstStyle/>
          <a:p>
            <a:pPr>
              <a:lnSpc>
                <a:spcPct val="75000"/>
              </a:lnSpc>
            </a:pPr>
            <a:r>
              <a:rPr lang="en-US" altLang="en-US" dirty="0">
                <a:latin typeface="Arial" panose="020B0604020202020204" pitchFamily="34" charset="0"/>
              </a:rPr>
              <a:t>Change in Auto Fatalities by State: Especially Severe in Georgia</a:t>
            </a:r>
          </a:p>
        </p:txBody>
      </p:sp>
      <p:graphicFrame>
        <p:nvGraphicFramePr>
          <p:cNvPr id="68611" name="Object 3"/>
          <p:cNvGraphicFramePr>
            <a:graphicFrameLocks noGrp="1" noChangeAspect="1"/>
          </p:cNvGraphicFramePr>
          <p:nvPr>
            <p:ph type="chart" idx="1"/>
            <p:extLst/>
          </p:nvPr>
        </p:nvGraphicFramePr>
        <p:xfrm>
          <a:off x="142879" y="1804198"/>
          <a:ext cx="8639175" cy="4613275"/>
        </p:xfrm>
        <a:graphic>
          <a:graphicData uri="http://schemas.openxmlformats.org/presentationml/2006/ole">
            <mc:AlternateContent xmlns:mc="http://schemas.openxmlformats.org/markup-compatibility/2006">
              <mc:Choice xmlns:v="urn:schemas-microsoft-com:vml" Requires="v">
                <p:oleObj spid="_x0000_s28590201" name="Chart" r:id="rId4" imgW="8829838" imgH="4714979" progId="MSGraph.Chart.8">
                  <p:embed followColorScheme="full"/>
                </p:oleObj>
              </mc:Choice>
              <mc:Fallback>
                <p:oleObj name="Chart" r:id="rId4" imgW="8829838" imgH="4714979" progId="MSGraph.Chart.8">
                  <p:embed followColorScheme="full"/>
                  <p:pic>
                    <p:nvPicPr>
                      <p:cNvPr id="0" name=""/>
                      <p:cNvPicPr>
                        <a:picLocks noChangeAspect="1" noChangeArrowheads="1"/>
                      </p:cNvPicPr>
                      <p:nvPr/>
                    </p:nvPicPr>
                    <p:blipFill>
                      <a:blip r:embed="rId5"/>
                      <a:srcRect/>
                      <a:stretch>
                        <a:fillRect/>
                      </a:stretch>
                    </p:blipFill>
                    <p:spPr bwMode="auto">
                      <a:xfrm>
                        <a:off x="142879" y="1804198"/>
                        <a:ext cx="863917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612" name="Rectangle 4"/>
          <p:cNvSpPr>
            <a:spLocks noChangeArrowheads="1"/>
          </p:cNvSpPr>
          <p:nvPr/>
        </p:nvSpPr>
        <p:spPr bwMode="auto">
          <a:xfrm>
            <a:off x="609600" y="6281738"/>
            <a:ext cx="38100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100"/>
              <a:t>SOURCE: Estimates from National Safety Council.</a:t>
            </a:r>
          </a:p>
        </p:txBody>
      </p:sp>
      <p:sp>
        <p:nvSpPr>
          <p:cNvPr id="68613" name="Text Box 5"/>
          <p:cNvSpPr txBox="1">
            <a:spLocks noChangeArrowheads="1"/>
          </p:cNvSpPr>
          <p:nvPr/>
        </p:nvSpPr>
        <p:spPr bwMode="auto">
          <a:xfrm>
            <a:off x="609600" y="1447804"/>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2015 vs. 2014</a:t>
            </a:r>
          </a:p>
        </p:txBody>
      </p:sp>
      <p:sp>
        <p:nvSpPr>
          <p:cNvPr id="6" name="AutoShape 6"/>
          <p:cNvSpPr>
            <a:spLocks noChangeArrowheads="1"/>
          </p:cNvSpPr>
          <p:nvPr/>
        </p:nvSpPr>
        <p:spPr bwMode="blackWhite">
          <a:xfrm>
            <a:off x="4195446" y="4322068"/>
            <a:ext cx="1866900" cy="1069975"/>
          </a:xfrm>
          <a:prstGeom prst="wedgeRectCallout">
            <a:avLst>
              <a:gd name="adj1" fmla="val -74098"/>
              <a:gd name="adj2" fmla="val -64115"/>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a:solidFill>
                  <a:schemeClr val="bg1"/>
                </a:solidFill>
              </a:rPr>
              <a:t>Fatalities in Southeast Rising Faster Than USA as a Whole</a:t>
            </a:r>
          </a:p>
        </p:txBody>
      </p:sp>
      <p:sp>
        <p:nvSpPr>
          <p:cNvPr id="7" name="AutoShape 26"/>
          <p:cNvSpPr>
            <a:spLocks noChangeArrowheads="1"/>
          </p:cNvSpPr>
          <p:nvPr/>
        </p:nvSpPr>
        <p:spPr bwMode="blackWhite">
          <a:xfrm>
            <a:off x="6062346" y="1094775"/>
            <a:ext cx="2719704" cy="1130269"/>
          </a:xfrm>
          <a:prstGeom prst="wedgeRectCallout">
            <a:avLst>
              <a:gd name="adj1" fmla="val -63751"/>
              <a:gd name="adj2" fmla="val 586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GA’s auto fatality rate has increased at a pace nearly 3 times that of the US overall and far in excess of any other state in the region</a:t>
            </a:r>
          </a:p>
        </p:txBody>
      </p:sp>
    </p:spTree>
    <p:extLst>
      <p:ext uri="{BB962C8B-B14F-4D97-AF65-F5344CB8AC3E}">
        <p14:creationId xmlns:p14="http://schemas.microsoft.com/office/powerpoint/2010/main" val="393503311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8</a:t>
            </a:fld>
            <a:endParaRPr lang="en-US" sz="900"/>
          </a:p>
        </p:txBody>
      </p:sp>
      <p:sp>
        <p:nvSpPr>
          <p:cNvPr id="39942" name="Rectangle 2"/>
          <p:cNvSpPr>
            <a:spLocks noGrp="1" noChangeArrowheads="1"/>
          </p:cNvSpPr>
          <p:nvPr>
            <p:ph type="title" idx="4294967295"/>
          </p:nvPr>
        </p:nvSpPr>
        <p:spPr/>
        <p:txBody>
          <a:bodyPr/>
          <a:lstStyle/>
          <a:p>
            <a:r>
              <a:rPr lang="en-US"/>
              <a:t>Number of Years with Underwriting Profits by Decade, 1920s–2010s </a:t>
            </a:r>
          </a:p>
        </p:txBody>
      </p:sp>
      <p:graphicFrame>
        <p:nvGraphicFramePr>
          <p:cNvPr id="39938" name="Object 3"/>
          <p:cNvGraphicFramePr>
            <a:graphicFrameLocks noChangeAspect="1"/>
          </p:cNvGraphicFramePr>
          <p:nvPr>
            <p:extLst/>
          </p:nvPr>
        </p:nvGraphicFramePr>
        <p:xfrm>
          <a:off x="301625" y="1416050"/>
          <a:ext cx="8389938" cy="3475038"/>
        </p:xfrm>
        <a:graphic>
          <a:graphicData uri="http://schemas.openxmlformats.org/presentationml/2006/ole">
            <mc:AlternateContent xmlns:mc="http://schemas.openxmlformats.org/markup-compatibility/2006">
              <mc:Choice xmlns:v="urn:schemas-microsoft-com:vml" Requires="v">
                <p:oleObj spid="_x0000_s28630050" name="Chart" r:id="rId4" imgW="8534400" imgH="3533740" progId="MSGraph.Chart.8">
                  <p:embed followColorScheme="full"/>
                </p:oleObj>
              </mc:Choice>
              <mc:Fallback>
                <p:oleObj name="Chart" r:id="rId4" imgW="8534400" imgH="3533740" progId="MSGraph.Chart.8">
                  <p:embed followColorScheme="full"/>
                  <p:pic>
                    <p:nvPicPr>
                      <p:cNvPr id="39938" name="Object 3"/>
                      <p:cNvPicPr>
                        <a:picLocks noChangeAspect="1" noChangeArrowheads="1"/>
                      </p:cNvPicPr>
                      <p:nvPr/>
                    </p:nvPicPr>
                    <p:blipFill>
                      <a:blip r:embed="rId5"/>
                      <a:srcRect/>
                      <a:stretch>
                        <a:fillRect/>
                      </a:stretch>
                    </p:blipFill>
                    <p:spPr bwMode="gray">
                      <a:xfrm>
                        <a:off x="301625" y="1416050"/>
                        <a:ext cx="8389938" cy="347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101046"/>
            <a:ext cx="8767482"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2009 combined ratio excl. mort. and </a:t>
            </a:r>
            <a:r>
              <a:rPr lang="en-US" sz="1100" dirty="0" err="1"/>
              <a:t>finl</a:t>
            </a:r>
            <a:r>
              <a:rPr lang="en-US" sz="1100" dirty="0"/>
              <a:t>. guaranty insurers was 99.3, which would bring the 2000s total to 4 years with an u/w profit.</a:t>
            </a:r>
          </a:p>
          <a:p>
            <a:pPr eaLnBrk="0" hangingPunct="0">
              <a:lnSpc>
                <a:spcPct val="85000"/>
              </a:lnSpc>
              <a:spcBef>
                <a:spcPct val="25000"/>
              </a:spcBef>
              <a:buClr>
                <a:schemeClr val="accent2"/>
              </a:buClr>
              <a:buFont typeface="Wingdings" pitchFamily="2" charset="2"/>
              <a:buNone/>
            </a:pPr>
            <a:r>
              <a:rPr lang="en-US" sz="1100" dirty="0"/>
              <a:t>**Data for the 2010s is for the period 2010 through 2015.</a:t>
            </a:r>
          </a:p>
          <a:p>
            <a:pPr eaLnBrk="0" hangingPunct="0">
              <a:lnSpc>
                <a:spcPct val="85000"/>
              </a:lnSpc>
              <a:spcBef>
                <a:spcPct val="25000"/>
              </a:spcBef>
              <a:buClr>
                <a:schemeClr val="accent2"/>
              </a:buClr>
              <a:buFont typeface="Wingdings" pitchFamily="2" charset="2"/>
              <a:buNone/>
            </a:pPr>
            <a:r>
              <a:rPr lang="en-US" sz="1100" dirty="0"/>
              <a:t>Note: Data for 1920–1934 based on stock companies only.</a:t>
            </a:r>
          </a:p>
          <a:p>
            <a:pPr eaLnBrk="0" hangingPunct="0">
              <a:lnSpc>
                <a:spcPct val="85000"/>
              </a:lnSpc>
              <a:spcBef>
                <a:spcPct val="25000"/>
              </a:spcBef>
              <a:buClr>
                <a:schemeClr val="accent2"/>
              </a:buClr>
              <a:buFont typeface="Wingdings" pitchFamily="2" charset="2"/>
              <a:buNone/>
            </a:pPr>
            <a:r>
              <a:rPr lang="en-US" sz="1100" dirty="0"/>
              <a:t>Sources: Insurance Information Institute research from A.M. Best Data.</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Number of Years with Underwriting Profits</a:t>
            </a:r>
          </a:p>
        </p:txBody>
      </p:sp>
      <p:sp>
        <p:nvSpPr>
          <p:cNvPr id="2116614" name="Rectangle 6"/>
          <p:cNvSpPr>
            <a:spLocks noChangeArrowheads="1"/>
          </p:cNvSpPr>
          <p:nvPr/>
        </p:nvSpPr>
        <p:spPr bwMode="blackWhite">
          <a:xfrm>
            <a:off x="342900" y="4886325"/>
            <a:ext cx="8458200" cy="11652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Underwriting Profits Were Common Before the 1980s </a:t>
            </a:r>
            <a:br>
              <a:rPr lang="en-US" b="1" dirty="0">
                <a:solidFill>
                  <a:srgbClr val="FFFFFF"/>
                </a:solidFill>
              </a:rPr>
            </a:br>
            <a:r>
              <a:rPr lang="en-US" b="1" dirty="0">
                <a:solidFill>
                  <a:srgbClr val="FFFFFF"/>
                </a:solidFill>
              </a:rPr>
              <a:t>(40 of the 60 Years Before 1980 Had Combined Ratios Below 100) – </a:t>
            </a:r>
            <a:br>
              <a:rPr lang="en-US" b="1" dirty="0">
                <a:solidFill>
                  <a:srgbClr val="FFFFFF"/>
                </a:solidFill>
              </a:rPr>
            </a:br>
            <a:r>
              <a:rPr lang="en-US" b="1" dirty="0">
                <a:solidFill>
                  <a:srgbClr val="FFFFFF"/>
                </a:solidFill>
              </a:rPr>
              <a:t>But Then They Vanished.  Not a Single Underwriting Profit Was </a:t>
            </a:r>
            <a:br>
              <a:rPr lang="en-US" b="1" dirty="0">
                <a:solidFill>
                  <a:srgbClr val="FFFFFF"/>
                </a:solidFill>
              </a:rPr>
            </a:br>
            <a:r>
              <a:rPr lang="en-US" b="1" dirty="0">
                <a:solidFill>
                  <a:srgbClr val="FFFFFF"/>
                </a:solidFill>
              </a:rPr>
              <a:t>Recorded in the 25 Years from 1979 Through 2003</a:t>
            </a:r>
          </a:p>
        </p:txBody>
      </p:sp>
      <p:sp>
        <p:nvSpPr>
          <p:cNvPr id="10" name="Date Placeholder 9"/>
          <p:cNvSpPr>
            <a:spLocks noGrp="1"/>
          </p:cNvSpPr>
          <p:nvPr>
            <p:ph type="dt" sz="half"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8</a:t>
            </a:fld>
            <a:endParaRPr lang="en-US"/>
          </a:p>
        </p:txBody>
      </p:sp>
    </p:spTree>
    <p:extLst>
      <p:ext uri="{BB962C8B-B14F-4D97-AF65-F5344CB8AC3E}">
        <p14:creationId xmlns:p14="http://schemas.microsoft.com/office/powerpoint/2010/main" val="35132098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EE8ADF7-1D45-4667-8BCC-12A86472BB90}" type="slidenum">
              <a:rPr lang="en-US" sz="900">
                <a:solidFill>
                  <a:schemeClr val="bg1"/>
                </a:solidFill>
              </a:rPr>
              <a:pPr algn="r" eaLnBrk="0" hangingPunct="0">
                <a:lnSpc>
                  <a:spcPct val="85000"/>
                </a:lnSpc>
                <a:spcBef>
                  <a:spcPct val="20000"/>
                </a:spcBef>
              </a:pPr>
              <a:t>80</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42"/>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Personal Lines                Growth Drivers</a:t>
            </a:r>
          </a:p>
        </p:txBody>
      </p:sp>
      <p:sp>
        <p:nvSpPr>
          <p:cNvPr id="2152456" name="Rectangle 8"/>
          <p:cNvSpPr>
            <a:spLocks noChangeArrowheads="1"/>
          </p:cNvSpPr>
          <p:nvPr/>
        </p:nvSpPr>
        <p:spPr bwMode="auto">
          <a:xfrm>
            <a:off x="802644" y="4183787"/>
            <a:ext cx="7020559"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pPr>
            <a:r>
              <a:rPr lang="en-US" sz="4000" b="1" dirty="0">
                <a:solidFill>
                  <a:srgbClr val="225A7A"/>
                </a:solidFill>
              </a:rPr>
              <a:t>Rate and Exposure are Both Presently Important Growth Drivers</a:t>
            </a:r>
          </a:p>
        </p:txBody>
      </p:sp>
    </p:spTree>
    <p:extLst>
      <p:ext uri="{BB962C8B-B14F-4D97-AF65-F5344CB8AC3E}">
        <p14:creationId xmlns:p14="http://schemas.microsoft.com/office/powerpoint/2010/main" val="371602545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81</a:t>
            </a:fld>
            <a:endParaRPr lang="en-US" sz="900"/>
          </a:p>
        </p:txBody>
      </p:sp>
      <p:sp>
        <p:nvSpPr>
          <p:cNvPr id="11270" name="Rectangle 7"/>
          <p:cNvSpPr>
            <a:spLocks noGrp="1" noChangeArrowheads="1"/>
          </p:cNvSpPr>
          <p:nvPr>
            <p:ph type="title" idx="4294967295"/>
          </p:nvPr>
        </p:nvSpPr>
        <p:spPr>
          <a:xfrm>
            <a:off x="450854" y="161929"/>
            <a:ext cx="7400925" cy="860425"/>
          </a:xfrm>
        </p:spPr>
        <p:txBody>
          <a:bodyPr/>
          <a:lstStyle/>
          <a:p>
            <a:r>
              <a:rPr lang="en-US" dirty="0"/>
              <a:t>Monthly Change in Auto Insurance Prices, 1991–2016*</a:t>
            </a:r>
          </a:p>
        </p:txBody>
      </p:sp>
      <p:sp>
        <p:nvSpPr>
          <p:cNvPr id="11271" name="Text Box 5"/>
          <p:cNvSpPr txBox="1">
            <a:spLocks noChangeArrowheads="1"/>
          </p:cNvSpPr>
          <p:nvPr/>
        </p:nvSpPr>
        <p:spPr bwMode="auto">
          <a:xfrm>
            <a:off x="0" y="6207129"/>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July 2016; 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ext uri="{D42A27DB-BD31-4B8C-83A1-F6EECF244321}">
                <p14:modId xmlns:p14="http://schemas.microsoft.com/office/powerpoint/2010/main" val="1129892682"/>
              </p:ext>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555455"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60417" y="1125538"/>
            <a:ext cx="2701032" cy="1312862"/>
          </a:xfrm>
          <a:prstGeom prst="wedgeRectCallout">
            <a:avLst>
              <a:gd name="adj1" fmla="val -16698"/>
              <a:gd name="adj2" fmla="val 35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rPr>
              <a:t>Cyclical peaks in PP Auto tend to occur roughly every 10 years (early 1990s, early 2000s and likely the early 2010s)</a:t>
            </a:r>
            <a:endParaRPr lang="en-US" sz="1600" b="1" dirty="0">
              <a:solidFill>
                <a:schemeClr val="bg1"/>
              </a:solidFill>
              <a:latin typeface="Arial" pitchFamily="34" charset="0"/>
            </a:endParaRPr>
          </a:p>
        </p:txBody>
      </p:sp>
      <p:sp>
        <p:nvSpPr>
          <p:cNvPr id="9" name="AutoShape 6"/>
          <p:cNvSpPr>
            <a:spLocks noChangeArrowheads="1"/>
          </p:cNvSpPr>
          <p:nvPr/>
        </p:nvSpPr>
        <p:spPr bwMode="blackWhite">
          <a:xfrm>
            <a:off x="1525198" y="4280256"/>
            <a:ext cx="1743075" cy="1143000"/>
          </a:xfrm>
          <a:prstGeom prst="wedgeRectCallout">
            <a:avLst>
              <a:gd name="adj1" fmla="val 101924"/>
              <a:gd name="adj2" fmla="val -10093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546099" y="1815526"/>
            <a:ext cx="1944483" cy="954088"/>
          </a:xfrm>
          <a:prstGeom prst="wedgeRectCallout">
            <a:avLst>
              <a:gd name="adj1" fmla="val 25328"/>
              <a:gd name="adj2" fmla="val 8244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peak occurred in late 2010 at 5.3%, falling to 2.8% by Mar. 2012</a:t>
            </a:r>
          </a:p>
        </p:txBody>
      </p:sp>
      <p:sp>
        <p:nvSpPr>
          <p:cNvPr id="11" name="AutoShape 6"/>
          <p:cNvSpPr>
            <a:spLocks noChangeArrowheads="1"/>
          </p:cNvSpPr>
          <p:nvPr/>
        </p:nvSpPr>
        <p:spPr bwMode="blackWhite">
          <a:xfrm>
            <a:off x="7004958" y="4280256"/>
            <a:ext cx="2074414" cy="1196530"/>
          </a:xfrm>
          <a:prstGeom prst="wedgeRectCallout">
            <a:avLst>
              <a:gd name="adj1" fmla="val 30426"/>
              <a:gd name="adj2" fmla="val -15166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Jul. 2016 reading of 6.3% is up from 5.4%</a:t>
            </a:r>
            <a:br>
              <a:rPr lang="en-US" sz="1400" b="1" dirty="0">
                <a:solidFill>
                  <a:schemeClr val="bg1"/>
                </a:solidFill>
              </a:rPr>
            </a:br>
            <a:r>
              <a:rPr lang="en-US" sz="1400" b="1" dirty="0">
                <a:solidFill>
                  <a:schemeClr val="bg1"/>
                </a:solidFill>
              </a:rPr>
              <a:t>a year earlier.  Current rate trend is strongest since 2002-03.</a:t>
            </a:r>
          </a:p>
        </p:txBody>
      </p:sp>
    </p:spTree>
    <p:extLst>
      <p:ext uri="{BB962C8B-B14F-4D97-AF65-F5344CB8AC3E}">
        <p14:creationId xmlns:p14="http://schemas.microsoft.com/office/powerpoint/2010/main" val="711872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a:t>12/01/09 - 9pm</a:t>
            </a:r>
          </a:p>
        </p:txBody>
      </p:sp>
      <p:sp>
        <p:nvSpPr>
          <p:cNvPr id="1229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82</a:t>
            </a:fld>
            <a:endParaRPr lang="en-US"/>
          </a:p>
        </p:txBody>
      </p:sp>
      <p:sp>
        <p:nvSpPr>
          <p:cNvPr id="12294" name="Rectangle 2"/>
          <p:cNvSpPr>
            <a:spLocks noGrp="1" noChangeArrowheads="1"/>
          </p:cNvSpPr>
          <p:nvPr>
            <p:ph type="title"/>
          </p:nvPr>
        </p:nvSpPr>
        <p:spPr>
          <a:xfrm>
            <a:off x="495096" y="198647"/>
            <a:ext cx="6869266" cy="860425"/>
          </a:xfrm>
        </p:spPr>
        <p:txBody>
          <a:bodyPr/>
          <a:lstStyle/>
          <a:p>
            <a:r>
              <a:rPr lang="en-US" sz="2600" dirty="0"/>
              <a:t>Average Expenditures* on Auto Insurance, 1994-2015E</a:t>
            </a:r>
          </a:p>
        </p:txBody>
      </p:sp>
      <p:graphicFrame>
        <p:nvGraphicFramePr>
          <p:cNvPr id="12290" name="Object 3"/>
          <p:cNvGraphicFramePr>
            <a:graphicFrameLocks/>
          </p:cNvGraphicFramePr>
          <p:nvPr>
            <p:extLst>
              <p:ext uri="{D42A27DB-BD31-4B8C-83A1-F6EECF244321}">
                <p14:modId xmlns:p14="http://schemas.microsoft.com/office/powerpoint/2010/main" val="1964053331"/>
              </p:ext>
            </p:extLst>
          </p:nvPr>
        </p:nvGraphicFramePr>
        <p:xfrm>
          <a:off x="192092" y="1605840"/>
          <a:ext cx="8607425" cy="4296573"/>
        </p:xfrm>
        <a:graphic>
          <a:graphicData uri="http://schemas.openxmlformats.org/presentationml/2006/ole">
            <mc:AlternateContent xmlns:mc="http://schemas.openxmlformats.org/markup-compatibility/2006">
              <mc:Choice xmlns:v="urn:schemas-microsoft-com:vml" Requires="v">
                <p:oleObj spid="_x0000_s28472609" name="Chart" r:id="rId4" imgW="5740227" imgH="2660488" progId="MSGraph.Chart.8">
                  <p:embed followColorScheme="full"/>
                </p:oleObj>
              </mc:Choice>
              <mc:Fallback>
                <p:oleObj name="Chart" r:id="rId4" imgW="5740227" imgH="2660488" progId="MSGraph.Chart.8">
                  <p:embed followColorScheme="full"/>
                  <p:pic>
                    <p:nvPicPr>
                      <p:cNvPr id="0" name=""/>
                      <p:cNvPicPr>
                        <a:picLocks noChangeArrowheads="1"/>
                      </p:cNvPicPr>
                      <p:nvPr/>
                    </p:nvPicPr>
                    <p:blipFill>
                      <a:blip r:embed="rId5"/>
                      <a:srcRect/>
                      <a:stretch>
                        <a:fillRect/>
                      </a:stretch>
                    </p:blipFill>
                    <p:spPr bwMode="auto">
                      <a:xfrm>
                        <a:off x="192092" y="1605840"/>
                        <a:ext cx="8607425" cy="429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192088" y="5755406"/>
            <a:ext cx="8756650" cy="68825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Across the U.S., auto insurance expenditures fell by 0.8% in 2008</a:t>
            </a:r>
            <a:br>
              <a:rPr lang="en-US" sz="1600" b="1" dirty="0">
                <a:solidFill>
                  <a:srgbClr val="FFFFFF"/>
                </a:solidFill>
              </a:rPr>
            </a:br>
            <a:r>
              <a:rPr lang="en-US" sz="1600" b="1" dirty="0">
                <a:solidFill>
                  <a:srgbClr val="FFFFFF"/>
                </a:solidFill>
              </a:rPr>
              <a:t>and 0.5% in 2009 but rose 0.5% in 2010, 0.8% in 2011, 2.3% in 2012 and 3.3% in 2013; I.I.I. estimate is for +3.4% in 2014 and 2015.</a:t>
            </a:r>
          </a:p>
        </p:txBody>
      </p:sp>
      <p:sp>
        <p:nvSpPr>
          <p:cNvPr id="12296" name="Rectangle 5"/>
          <p:cNvSpPr>
            <a:spLocks noChangeArrowheads="1"/>
          </p:cNvSpPr>
          <p:nvPr/>
        </p:nvSpPr>
        <p:spPr bwMode="auto">
          <a:xfrm>
            <a:off x="3" y="6457666"/>
            <a:ext cx="8957187"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tabLst>
                <a:tab pos="112713" algn="r"/>
              </a:tabLst>
            </a:pPr>
            <a:r>
              <a:rPr lang="en-US" sz="1100" dirty="0"/>
              <a:t>* The NAIC data are per-vehicle (actually, per insured car-year)</a:t>
            </a:r>
          </a:p>
          <a:p>
            <a:pPr marL="133350" indent="-133350" eaLnBrk="0" hangingPunct="0">
              <a:lnSpc>
                <a:spcPct val="90000"/>
              </a:lnSpc>
              <a:buClr>
                <a:schemeClr val="accent2"/>
              </a:buClr>
              <a:tabLst>
                <a:tab pos="112713" algn="r"/>
              </a:tabLst>
            </a:pPr>
            <a:r>
              <a:rPr lang="en-US" sz="1100" dirty="0"/>
              <a:t>	Sources:  NAIC for 1994-2013; Insurance Information Institute estimates for 2014-2015 based on CPI and other data.</a:t>
            </a:r>
          </a:p>
        </p:txBody>
      </p:sp>
      <p:sp>
        <p:nvSpPr>
          <p:cNvPr id="9" name="AutoShape 13"/>
          <p:cNvSpPr>
            <a:spLocks noChangeArrowheads="1"/>
          </p:cNvSpPr>
          <p:nvPr/>
        </p:nvSpPr>
        <p:spPr bwMode="blackWhite">
          <a:xfrm>
            <a:off x="3584206" y="1119392"/>
            <a:ext cx="3944354" cy="1038084"/>
          </a:xfrm>
          <a:prstGeom prst="wedgeRectCallout">
            <a:avLst>
              <a:gd name="adj1" fmla="val 62578"/>
              <a:gd name="adj2" fmla="val 446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average expenditure on auto insurance now finally exceeds the pre-crisis high of $842 recorded in 2004, taking a full decade to recover, but on an inflation-adjusted basis premiums are still below 2004 levels</a:t>
            </a:r>
          </a:p>
        </p:txBody>
      </p:sp>
      <p:sp>
        <p:nvSpPr>
          <p:cNvPr id="10" name="TextBox 12"/>
          <p:cNvSpPr txBox="1">
            <a:spLocks noChangeArrowheads="1"/>
          </p:cNvSpPr>
          <p:nvPr/>
        </p:nvSpPr>
        <p:spPr bwMode="auto">
          <a:xfrm>
            <a:off x="1115739" y="1119396"/>
            <a:ext cx="1678265" cy="2462213"/>
          </a:xfrm>
          <a:prstGeom prst="rect">
            <a:avLst/>
          </a:prstGeom>
          <a:solidFill>
            <a:schemeClr val="accent1"/>
          </a:solidFill>
          <a:ln w="9525">
            <a:noFill/>
            <a:miter lim="800000"/>
            <a:headEnd/>
            <a:tailEnd/>
          </a:ln>
        </p:spPr>
        <p:txBody>
          <a:bodyPr wrap="square">
            <a:spAutoFit/>
          </a:bodyPr>
          <a:lstStyle/>
          <a:p>
            <a:r>
              <a:rPr lang="en-US" sz="1100" b="1" u="sng" dirty="0">
                <a:solidFill>
                  <a:schemeClr val="bg1"/>
                </a:solidFill>
              </a:rPr>
              <a:t>Annual Pct Changes </a:t>
            </a:r>
            <a:br>
              <a:rPr lang="en-US" sz="1100" dirty="0">
                <a:solidFill>
                  <a:schemeClr val="bg1"/>
                </a:solidFill>
              </a:rPr>
            </a:br>
            <a:r>
              <a:rPr lang="en-US" sz="1100" dirty="0">
                <a:solidFill>
                  <a:schemeClr val="bg1"/>
                </a:solidFill>
              </a:rPr>
              <a:t>2001:  5.2%</a:t>
            </a:r>
            <a:br>
              <a:rPr lang="en-US" sz="1100" dirty="0">
                <a:solidFill>
                  <a:schemeClr val="bg1"/>
                </a:solidFill>
              </a:rPr>
            </a:br>
            <a:r>
              <a:rPr lang="en-US" sz="1100" dirty="0">
                <a:solidFill>
                  <a:schemeClr val="bg1"/>
                </a:solidFill>
              </a:rPr>
              <a:t>2002:  8.6%</a:t>
            </a:r>
            <a:br>
              <a:rPr lang="en-US" sz="1100" dirty="0">
                <a:solidFill>
                  <a:schemeClr val="bg1"/>
                </a:solidFill>
              </a:rPr>
            </a:br>
            <a:r>
              <a:rPr lang="en-US" sz="1100" dirty="0">
                <a:solidFill>
                  <a:schemeClr val="bg1"/>
                </a:solidFill>
              </a:rPr>
              <a:t>2003:  5.6%</a:t>
            </a:r>
          </a:p>
          <a:p>
            <a:r>
              <a:rPr lang="en-US" sz="1100" dirty="0">
                <a:solidFill>
                  <a:schemeClr val="bg1"/>
                </a:solidFill>
              </a:rPr>
              <a:t>2004:  1.5%</a:t>
            </a:r>
            <a:br>
              <a:rPr lang="en-US" sz="1100" dirty="0">
                <a:solidFill>
                  <a:schemeClr val="bg1"/>
                </a:solidFill>
              </a:rPr>
            </a:br>
            <a:r>
              <a:rPr lang="en-US" sz="1100" dirty="0">
                <a:solidFill>
                  <a:schemeClr val="bg1"/>
                </a:solidFill>
              </a:rPr>
              <a:t>2005: -1.3%</a:t>
            </a:r>
            <a:br>
              <a:rPr lang="en-US" sz="1100" dirty="0">
                <a:solidFill>
                  <a:schemeClr val="bg1"/>
                </a:solidFill>
              </a:rPr>
            </a:br>
            <a:r>
              <a:rPr lang="en-US" sz="1100" dirty="0">
                <a:solidFill>
                  <a:schemeClr val="bg1"/>
                </a:solidFill>
              </a:rPr>
              <a:t>2006: -1.8%</a:t>
            </a:r>
            <a:br>
              <a:rPr lang="en-US" sz="1100" dirty="0">
                <a:solidFill>
                  <a:schemeClr val="bg1"/>
                </a:solidFill>
              </a:rPr>
            </a:br>
            <a:r>
              <a:rPr lang="en-US" sz="1100" dirty="0">
                <a:solidFill>
                  <a:schemeClr val="bg1"/>
                </a:solidFill>
              </a:rPr>
              <a:t>2007: -2.1%</a:t>
            </a:r>
            <a:br>
              <a:rPr lang="en-US" sz="1100" dirty="0">
                <a:solidFill>
                  <a:schemeClr val="bg1"/>
                </a:solidFill>
              </a:rPr>
            </a:br>
            <a:r>
              <a:rPr lang="en-US" sz="1100" dirty="0">
                <a:solidFill>
                  <a:schemeClr val="bg1"/>
                </a:solidFill>
              </a:rPr>
              <a:t>2008: -1.0%</a:t>
            </a:r>
            <a:br>
              <a:rPr lang="en-US" sz="1100" dirty="0">
                <a:solidFill>
                  <a:schemeClr val="bg1"/>
                </a:solidFill>
              </a:rPr>
            </a:br>
            <a:r>
              <a:rPr lang="en-US" sz="1100" dirty="0">
                <a:solidFill>
                  <a:schemeClr val="bg1"/>
                </a:solidFill>
              </a:rPr>
              <a:t>2009: -0.5%</a:t>
            </a:r>
            <a:br>
              <a:rPr lang="en-US" sz="1100" dirty="0">
                <a:solidFill>
                  <a:schemeClr val="bg1"/>
                </a:solidFill>
              </a:rPr>
            </a:br>
            <a:r>
              <a:rPr lang="en-US" sz="1100" dirty="0">
                <a:solidFill>
                  <a:schemeClr val="bg1"/>
                </a:solidFill>
              </a:rPr>
              <a:t>2010:  0.6%</a:t>
            </a:r>
            <a:br>
              <a:rPr lang="en-US" sz="1100" dirty="0">
                <a:solidFill>
                  <a:schemeClr val="bg1"/>
                </a:solidFill>
              </a:rPr>
            </a:br>
            <a:r>
              <a:rPr lang="en-US" sz="1100" dirty="0">
                <a:solidFill>
                  <a:schemeClr val="bg1"/>
                </a:solidFill>
              </a:rPr>
              <a:t>2011:  0.6%</a:t>
            </a:r>
          </a:p>
          <a:p>
            <a:r>
              <a:rPr lang="en-US" sz="1100" dirty="0">
                <a:solidFill>
                  <a:schemeClr val="bg1"/>
                </a:solidFill>
              </a:rPr>
              <a:t>2012: 2.3%</a:t>
            </a:r>
          </a:p>
          <a:p>
            <a:r>
              <a:rPr lang="en-US" sz="1100" dirty="0">
                <a:solidFill>
                  <a:schemeClr val="bg1"/>
                </a:solidFill>
              </a:rPr>
              <a:t>2013: 3.3%</a:t>
            </a:r>
          </a:p>
        </p:txBody>
      </p:sp>
    </p:spTree>
    <p:extLst>
      <p:ext uri="{BB962C8B-B14F-4D97-AF65-F5344CB8AC3E}">
        <p14:creationId xmlns:p14="http://schemas.microsoft.com/office/powerpoint/2010/main" val="39693873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a:t>12/01/09 - 9pm</a:t>
            </a:r>
          </a:p>
        </p:txBody>
      </p:sp>
      <p:sp>
        <p:nvSpPr>
          <p:cNvPr id="1229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83</a:t>
            </a:fld>
            <a:endParaRPr lang="en-US"/>
          </a:p>
        </p:txBody>
      </p:sp>
      <p:graphicFrame>
        <p:nvGraphicFramePr>
          <p:cNvPr id="12290" name="Object 3"/>
          <p:cNvGraphicFramePr>
            <a:graphicFrameLocks/>
          </p:cNvGraphicFramePr>
          <p:nvPr>
            <p:extLst>
              <p:ext uri="{D42A27DB-BD31-4B8C-83A1-F6EECF244321}">
                <p14:modId xmlns:p14="http://schemas.microsoft.com/office/powerpoint/2010/main" val="1394635588"/>
              </p:ext>
            </p:extLst>
          </p:nvPr>
        </p:nvGraphicFramePr>
        <p:xfrm>
          <a:off x="175563" y="2059641"/>
          <a:ext cx="8607425" cy="3989388"/>
        </p:xfrm>
        <a:graphic>
          <a:graphicData uri="http://schemas.openxmlformats.org/presentationml/2006/ole">
            <mc:AlternateContent xmlns:mc="http://schemas.openxmlformats.org/markup-compatibility/2006">
              <mc:Choice xmlns:v="urn:schemas-microsoft-com:vml" Requires="v">
                <p:oleObj spid="_x0000_s28454184" name="Chart" r:id="rId4" imgW="5740227" imgH="2660488" progId="MSGraph.Chart.8">
                  <p:embed followColorScheme="full"/>
                </p:oleObj>
              </mc:Choice>
              <mc:Fallback>
                <p:oleObj name="Chart" r:id="rId4" imgW="5740227" imgH="2660488" progId="MSGraph.Chart.8">
                  <p:embed followColorScheme="full"/>
                  <p:pic>
                    <p:nvPicPr>
                      <p:cNvPr id="0" name=""/>
                      <p:cNvPicPr>
                        <a:picLocks noChangeArrowheads="1"/>
                      </p:cNvPicPr>
                      <p:nvPr/>
                    </p:nvPicPr>
                    <p:blipFill>
                      <a:blip r:embed="rId5"/>
                      <a:srcRect/>
                      <a:stretch>
                        <a:fillRect/>
                      </a:stretch>
                    </p:blipFill>
                    <p:spPr bwMode="auto">
                      <a:xfrm>
                        <a:off x="175563" y="2059641"/>
                        <a:ext cx="8607425"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AutoShape 7"/>
          <p:cNvSpPr>
            <a:spLocks noChangeArrowheads="1"/>
          </p:cNvSpPr>
          <p:nvPr/>
        </p:nvSpPr>
        <p:spPr bwMode="blackWhite">
          <a:xfrm>
            <a:off x="1247456" y="1225834"/>
            <a:ext cx="4235823" cy="1909483"/>
          </a:xfrm>
          <a:prstGeom prst="wedgeRectCallout">
            <a:avLst>
              <a:gd name="adj1" fmla="val -50101"/>
              <a:gd name="adj2" fmla="val 2411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PP Auto premiums written continue to recover from a period of flat growth attributable to the weak economy impacting new vehicle sales, car choice, and increased price sensitivity among consumers</a:t>
            </a:r>
            <a:endParaRPr lang="en-US" b="1" dirty="0">
              <a:solidFill>
                <a:schemeClr val="bg1"/>
              </a:solidFill>
              <a:latin typeface="Arial" pitchFamily="34" charset="0"/>
            </a:endParaRPr>
          </a:p>
        </p:txBody>
      </p:sp>
      <p:sp>
        <p:nvSpPr>
          <p:cNvPr id="11"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 Best (1990-2014); Conning (2015-17F); Insurance Information Institute. </a:t>
            </a:r>
          </a:p>
        </p:txBody>
      </p:sp>
      <p:sp>
        <p:nvSpPr>
          <p:cNvPr id="13" name="Rectangle 2"/>
          <p:cNvSpPr>
            <a:spLocks noGrp="1" noChangeArrowheads="1"/>
          </p:cNvSpPr>
          <p:nvPr>
            <p:ph type="title"/>
          </p:nvPr>
        </p:nvSpPr>
        <p:spPr>
          <a:xfrm>
            <a:off x="133354" y="63372"/>
            <a:ext cx="7400925" cy="860425"/>
          </a:xfrm>
        </p:spPr>
        <p:txBody>
          <a:bodyPr/>
          <a:lstStyle/>
          <a:p>
            <a:r>
              <a:rPr lang="en-US" dirty="0"/>
              <a:t>Private Passenger Auto Insurance</a:t>
            </a:r>
            <a:br>
              <a:rPr lang="en-US" dirty="0"/>
            </a:br>
            <a:r>
              <a:rPr lang="en-US" dirty="0"/>
              <a:t>Net Written Premium, 2000–2017F</a:t>
            </a:r>
          </a:p>
        </p:txBody>
      </p:sp>
      <p:sp>
        <p:nvSpPr>
          <p:cNvPr id="14" name="TextBox 7"/>
          <p:cNvSpPr txBox="1">
            <a:spLocks noChangeArrowheads="1"/>
          </p:cNvSpPr>
          <p:nvPr/>
        </p:nvSpPr>
        <p:spPr bwMode="auto">
          <a:xfrm>
            <a:off x="133354" y="1452282"/>
            <a:ext cx="1304925" cy="338138"/>
          </a:xfrm>
          <a:prstGeom prst="rect">
            <a:avLst/>
          </a:prstGeom>
          <a:noFill/>
          <a:ln w="9525">
            <a:noFill/>
            <a:miter lim="800000"/>
            <a:headEnd/>
            <a:tailEnd/>
          </a:ln>
        </p:spPr>
        <p:txBody>
          <a:bodyPr>
            <a:spAutoFit/>
          </a:bodyPr>
          <a:lstStyle/>
          <a:p>
            <a:r>
              <a:rPr lang="en-US" sz="1600" b="1" dirty="0">
                <a:solidFill>
                  <a:srgbClr val="2B7299"/>
                </a:solidFill>
              </a:rPr>
              <a:t>$ Billion</a:t>
            </a:r>
          </a:p>
        </p:txBody>
      </p:sp>
      <p:sp>
        <p:nvSpPr>
          <p:cNvPr id="12" name="AutoShape 7"/>
          <p:cNvSpPr>
            <a:spLocks noChangeArrowheads="1"/>
          </p:cNvSpPr>
          <p:nvPr/>
        </p:nvSpPr>
        <p:spPr bwMode="blackWhite">
          <a:xfrm>
            <a:off x="3537975" y="4135123"/>
            <a:ext cx="3299709" cy="1330961"/>
          </a:xfrm>
          <a:prstGeom prst="wedgeRectCallout">
            <a:avLst>
              <a:gd name="adj1" fmla="val 56149"/>
              <a:gd name="adj2" fmla="val -719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PPA NWP volume in 2014 was up $26.3B or 16.7% since the 2009 trough; By 2017 the gain is expected to be $46.8B or 29.7%</a:t>
            </a:r>
            <a:endParaRPr lang="en-US" b="1" dirty="0">
              <a:solidFill>
                <a:srgbClr val="FFFFFF"/>
              </a:solidFill>
              <a:latin typeface="Arial" charset="0"/>
              <a:cs typeface="Arial" charset="0"/>
            </a:endParaRPr>
          </a:p>
        </p:txBody>
      </p:sp>
      <p:sp>
        <p:nvSpPr>
          <p:cNvPr id="15" name="AutoShape 7"/>
          <p:cNvSpPr>
            <a:spLocks noChangeArrowheads="1"/>
          </p:cNvSpPr>
          <p:nvPr/>
        </p:nvSpPr>
        <p:spPr bwMode="blackWhite">
          <a:xfrm>
            <a:off x="5610615" y="1193018"/>
            <a:ext cx="2304029" cy="1129143"/>
          </a:xfrm>
          <a:prstGeom prst="wedgeRectCallout">
            <a:avLst>
              <a:gd name="adj1" fmla="val 43361"/>
              <a:gd name="adj2" fmla="val 6662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PPA will generate $6B - $8B in new premiums annually through 2017</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7377372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105"/>
          <p:cNvSpPr>
            <a:spLocks noGrp="1" noChangeArrowheads="1"/>
          </p:cNvSpPr>
          <p:nvPr>
            <p:ph type="dt" sz="quarter" idx="10"/>
          </p:nvPr>
        </p:nvSpPr>
        <p:spPr>
          <a:noFill/>
        </p:spPr>
        <p:txBody>
          <a:bodyPr/>
          <a:lstStyle/>
          <a:p>
            <a:r>
              <a:rPr lang="en-US"/>
              <a:t>12/01/09 - 9pm</a:t>
            </a:r>
          </a:p>
        </p:txBody>
      </p:sp>
      <p:sp>
        <p:nvSpPr>
          <p:cNvPr id="717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7173" name="Rectangle 110"/>
          <p:cNvSpPr>
            <a:spLocks noGrp="1" noChangeArrowheads="1"/>
          </p:cNvSpPr>
          <p:nvPr>
            <p:ph type="sldNum" sz="quarter" idx="12"/>
          </p:nvPr>
        </p:nvSpPr>
        <p:spPr>
          <a:noFill/>
        </p:spPr>
        <p:txBody>
          <a:bodyPr/>
          <a:lstStyle/>
          <a:p>
            <a:fld id="{0509543F-BBCA-4321-A336-1DBD1BB8088A}" type="slidenum">
              <a:rPr lang="en-US" smtClean="0"/>
              <a:pPr/>
              <a:t>84</a:t>
            </a:fld>
            <a:endParaRPr lang="en-US"/>
          </a:p>
        </p:txBody>
      </p:sp>
      <p:sp>
        <p:nvSpPr>
          <p:cNvPr id="7174" name="Rectangle 2"/>
          <p:cNvSpPr>
            <a:spLocks noGrp="1" noChangeArrowheads="1"/>
          </p:cNvSpPr>
          <p:nvPr>
            <p:ph type="title"/>
          </p:nvPr>
        </p:nvSpPr>
        <p:spPr/>
        <p:txBody>
          <a:bodyPr/>
          <a:lstStyle/>
          <a:p>
            <a:r>
              <a:rPr lang="en-US" dirty="0"/>
              <a:t>Homeowners Insurance</a:t>
            </a:r>
            <a:br>
              <a:rPr lang="en-US" dirty="0"/>
            </a:br>
            <a:r>
              <a:rPr lang="en-US" dirty="0"/>
              <a:t>Net Written Premium, 2000–2016F</a:t>
            </a:r>
          </a:p>
        </p:txBody>
      </p:sp>
      <p:graphicFrame>
        <p:nvGraphicFramePr>
          <p:cNvPr id="2050" name="Object 3"/>
          <p:cNvGraphicFramePr>
            <a:graphicFrameLocks noChangeAspect="1"/>
          </p:cNvGraphicFramePr>
          <p:nvPr>
            <p:extLst>
              <p:ext uri="{D42A27DB-BD31-4B8C-83A1-F6EECF244321}">
                <p14:modId xmlns:p14="http://schemas.microsoft.com/office/powerpoint/2010/main" val="637875180"/>
              </p:ext>
            </p:extLst>
          </p:nvPr>
        </p:nvGraphicFramePr>
        <p:xfrm>
          <a:off x="111129" y="2178055"/>
          <a:ext cx="8713787" cy="4478337"/>
        </p:xfrm>
        <a:graphic>
          <a:graphicData uri="http://schemas.openxmlformats.org/presentationml/2006/ole">
            <mc:AlternateContent xmlns:mc="http://schemas.openxmlformats.org/markup-compatibility/2006">
              <mc:Choice xmlns:v="urn:schemas-microsoft-com:vml" Requires="v">
                <p:oleObj spid="_x0000_s28460328" name="Chart" r:id="rId4" imgW="5791408" imgH="2978035" progId="MSGraph.Chart.8">
                  <p:embed followColorScheme="full"/>
                </p:oleObj>
              </mc:Choice>
              <mc:Fallback>
                <p:oleObj name="Chart" r:id="rId4" imgW="5791408" imgH="2978035" progId="MSGraph.Chart.8">
                  <p:embed followColorScheme="full"/>
                  <p:pic>
                    <p:nvPicPr>
                      <p:cNvPr id="0" name=""/>
                      <p:cNvPicPr>
                        <a:picLocks noChangeAspect="1" noChangeArrowheads="1"/>
                      </p:cNvPicPr>
                      <p:nvPr/>
                    </p:nvPicPr>
                    <p:blipFill>
                      <a:blip r:embed="rId5"/>
                      <a:srcRect/>
                      <a:stretch>
                        <a:fillRect/>
                      </a:stretch>
                    </p:blipFill>
                    <p:spPr bwMode="gray">
                      <a:xfrm>
                        <a:off x="111129" y="2178055"/>
                        <a:ext cx="8713787" cy="447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a:t>
            </a:r>
          </a:p>
        </p:txBody>
      </p:sp>
      <p:sp>
        <p:nvSpPr>
          <p:cNvPr id="7176" name="TextBox 7"/>
          <p:cNvSpPr txBox="1">
            <a:spLocks noChangeArrowheads="1"/>
          </p:cNvSpPr>
          <p:nvPr/>
        </p:nvSpPr>
        <p:spPr bwMode="auto">
          <a:xfrm>
            <a:off x="257179" y="1257300"/>
            <a:ext cx="1304925" cy="338138"/>
          </a:xfrm>
          <a:prstGeom prst="rect">
            <a:avLst/>
          </a:prstGeom>
          <a:noFill/>
          <a:ln w="9525">
            <a:noFill/>
            <a:miter lim="800000"/>
            <a:headEnd/>
            <a:tailEnd/>
          </a:ln>
        </p:spPr>
        <p:txBody>
          <a:bodyPr>
            <a:spAutoFit/>
          </a:bodyPr>
          <a:lstStyle/>
          <a:p>
            <a:r>
              <a:rPr lang="en-US" sz="1600" b="1"/>
              <a:t>$ Billions</a:t>
            </a:r>
          </a:p>
        </p:txBody>
      </p:sp>
      <p:sp>
        <p:nvSpPr>
          <p:cNvPr id="10" name="AutoShape 7"/>
          <p:cNvSpPr>
            <a:spLocks noChangeArrowheads="1"/>
          </p:cNvSpPr>
          <p:nvPr/>
        </p:nvSpPr>
        <p:spPr bwMode="blackWhite">
          <a:xfrm>
            <a:off x="1562100" y="1257304"/>
            <a:ext cx="5495364" cy="1891029"/>
          </a:xfrm>
          <a:prstGeom prst="wedgeRectCallout">
            <a:avLst>
              <a:gd name="adj1" fmla="val -49412"/>
              <a:gd name="adj2" fmla="val 212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Homeowners insurance NWP continues to rise (up 150% 2000-2015F) despite very little unit growth during the real estate crash.  Reasons include rate increases, especially in coastal zones, ITV endorsements (e.g., “inflation guards”), compulsory for mortgaged properties and resumption of home building activity</a:t>
            </a:r>
            <a:endParaRPr lang="en-US" b="1" dirty="0">
              <a:solidFill>
                <a:schemeClr val="bg1"/>
              </a:solidFill>
              <a:latin typeface="Arial" pitchFamily="34" charset="0"/>
            </a:endParaRPr>
          </a:p>
        </p:txBody>
      </p:sp>
      <p:sp>
        <p:nvSpPr>
          <p:cNvPr id="11" name="AutoShape 7"/>
          <p:cNvSpPr>
            <a:spLocks noChangeArrowheads="1"/>
          </p:cNvSpPr>
          <p:nvPr/>
        </p:nvSpPr>
        <p:spPr bwMode="blackWhite">
          <a:xfrm>
            <a:off x="4916912" y="4646980"/>
            <a:ext cx="2679949" cy="1129143"/>
          </a:xfrm>
          <a:prstGeom prst="wedgeRectCallout">
            <a:avLst>
              <a:gd name="adj1" fmla="val 63181"/>
              <a:gd name="adj2" fmla="val -10793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The Homeowners line will generate about $4B in new premiums annually through 2016</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6621457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70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par>
                          <p:cTn id="11" fill="hold">
                            <p:stCondLst>
                              <p:cond delay="1200"/>
                            </p:stCondLst>
                            <p:childTnLst>
                              <p:par>
                                <p:cTn id="12" presetID="22" presetClass="entr" presetSubtype="4" fill="hold" grpId="0" nodeType="afterEffect">
                                  <p:stCondLst>
                                    <p:cond delay="70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P spid="10" grpId="0" animBg="1"/>
      <p:bldP spid="11"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76262" y="2213696"/>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a:solidFill>
                  <a:schemeClr val="bg1"/>
                </a:solidFill>
              </a:rPr>
              <a:t>Personal Lines: Economic and Demographic Considerations</a:t>
            </a:r>
          </a:p>
        </p:txBody>
      </p:sp>
      <p:sp>
        <p:nvSpPr>
          <p:cNvPr id="151555"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85</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9"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85</a:t>
            </a:fld>
            <a:endParaRPr lang="en-US"/>
          </a:p>
        </p:txBody>
      </p:sp>
      <p:sp>
        <p:nvSpPr>
          <p:cNvPr id="10" name="Rectangle 8"/>
          <p:cNvSpPr>
            <a:spLocks noChangeArrowheads="1"/>
          </p:cNvSpPr>
          <p:nvPr/>
        </p:nvSpPr>
        <p:spPr bwMode="auto">
          <a:xfrm>
            <a:off x="222885" y="4428550"/>
            <a:ext cx="8246110"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rgbClr val="FF6801"/>
              </a:buClr>
            </a:pPr>
            <a:r>
              <a:rPr lang="en-US" sz="4000" b="1" i="1" dirty="0">
                <a:solidFill>
                  <a:srgbClr val="FF0000"/>
                </a:solidFill>
              </a:rPr>
              <a:t>Auto, Home Are Sensitive to Underlying Economic Conditions</a:t>
            </a:r>
          </a:p>
        </p:txBody>
      </p:sp>
    </p:spTree>
    <p:extLst>
      <p:ext uri="{BB962C8B-B14F-4D97-AF65-F5344CB8AC3E}">
        <p14:creationId xmlns:p14="http://schemas.microsoft.com/office/powerpoint/2010/main" val="97957023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86</a:t>
            </a:fld>
            <a:endParaRPr lang="en-US"/>
          </a:p>
        </p:txBody>
      </p:sp>
      <p:sp>
        <p:nvSpPr>
          <p:cNvPr id="38918" name="Rectangle 2"/>
          <p:cNvSpPr>
            <a:spLocks noChangeArrowheads="1"/>
          </p:cNvSpPr>
          <p:nvPr/>
        </p:nvSpPr>
        <p:spPr bwMode="black">
          <a:xfrm>
            <a:off x="347663" y="1266829"/>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a:t>New Private Housing Starts, 1990-2022F</a:t>
            </a:r>
          </a:p>
        </p:txBody>
      </p:sp>
      <p:graphicFrame>
        <p:nvGraphicFramePr>
          <p:cNvPr id="38914" name="Object 4"/>
          <p:cNvGraphicFramePr>
            <a:graphicFrameLocks noChangeAspect="1"/>
          </p:cNvGraphicFramePr>
          <p:nvPr>
            <p:extLst>
              <p:ext uri="{D42A27DB-BD31-4B8C-83A1-F6EECF244321}">
                <p14:modId xmlns:p14="http://schemas.microsoft.com/office/powerpoint/2010/main" val="843427371"/>
              </p:ext>
            </p:extLst>
          </p:nvPr>
        </p:nvGraphicFramePr>
        <p:xfrm>
          <a:off x="216570" y="1122828"/>
          <a:ext cx="8656637" cy="4314825"/>
        </p:xfrm>
        <a:graphic>
          <a:graphicData uri="http://schemas.openxmlformats.org/presentationml/2006/ole">
            <mc:AlternateContent xmlns:mc="http://schemas.openxmlformats.org/markup-compatibility/2006">
              <mc:Choice xmlns:v="urn:schemas-microsoft-com:vml" Requires="v">
                <p:oleObj spid="_x0000_s28557496" name="Chart" r:id="rId4" imgW="7839082" imgH="4095681" progId="MSGraph.Chart.8">
                  <p:embed followColorScheme="full"/>
                </p:oleObj>
              </mc:Choice>
              <mc:Fallback>
                <p:oleObj name="Chart" r:id="rId4" imgW="7839082" imgH="4095681" progId="MSGraph.Chart.8">
                  <p:embed followColorScheme="full"/>
                  <p:pic>
                    <p:nvPicPr>
                      <p:cNvPr id="0" name=""/>
                      <p:cNvPicPr>
                        <a:picLocks noChangeAspect="1" noChangeArrowheads="1"/>
                      </p:cNvPicPr>
                      <p:nvPr/>
                    </p:nvPicPr>
                    <p:blipFill>
                      <a:blip r:embed="rId5"/>
                      <a:srcRect/>
                      <a:stretch>
                        <a:fillRect/>
                      </a:stretch>
                    </p:blipFill>
                    <p:spPr bwMode="gray">
                      <a:xfrm>
                        <a:off x="216570" y="1122828"/>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4" y="6436496"/>
            <a:ext cx="8551863" cy="42627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(10/16 for 2016-17; 10/16 for 2018-22F; Insurance Information Institute.</a:t>
            </a:r>
          </a:p>
        </p:txBody>
      </p:sp>
      <p:sp>
        <p:nvSpPr>
          <p:cNvPr id="1915910" name="Rectangle 6"/>
          <p:cNvSpPr>
            <a:spLocks noChangeArrowheads="1"/>
          </p:cNvSpPr>
          <p:nvPr/>
        </p:nvSpPr>
        <p:spPr bwMode="blackWhite">
          <a:xfrm>
            <a:off x="117988" y="5513392"/>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Insurers Are Continue to See Meaningful Exposure Growth in the Wake of the “Great Recession” Associated with Home Construction: Construction Risk Exposure, Surety, Commercial Auto; Potent Driver of Workers Comp Exposure</a:t>
            </a:r>
          </a:p>
        </p:txBody>
      </p:sp>
      <p:sp>
        <p:nvSpPr>
          <p:cNvPr id="1915917" name="AutoShape 13"/>
          <p:cNvSpPr>
            <a:spLocks noChangeArrowheads="1"/>
          </p:cNvSpPr>
          <p:nvPr/>
        </p:nvSpPr>
        <p:spPr bwMode="blackWhite">
          <a:xfrm>
            <a:off x="2237555" y="3177514"/>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8"/>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Job growth, low inventories of existing homes,  still-low mortgage rates and demographics should continue to stimulate new home construction for several more years</a:t>
            </a:r>
          </a:p>
        </p:txBody>
      </p:sp>
    </p:spTree>
    <p:extLst>
      <p:ext uri="{BB962C8B-B14F-4D97-AF65-F5344CB8AC3E}">
        <p14:creationId xmlns:p14="http://schemas.microsoft.com/office/powerpoint/2010/main" val="27220560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87</a:t>
            </a:fld>
            <a:endParaRPr lang="en-US"/>
          </a:p>
        </p:txBody>
      </p:sp>
      <p:graphicFrame>
        <p:nvGraphicFramePr>
          <p:cNvPr id="39938" name="Object 11"/>
          <p:cNvGraphicFramePr>
            <a:graphicFrameLocks noChangeAspect="1"/>
          </p:cNvGraphicFramePr>
          <p:nvPr>
            <p:extLst>
              <p:ext uri="{D42A27DB-BD31-4B8C-83A1-F6EECF244321}">
                <p14:modId xmlns:p14="http://schemas.microsoft.com/office/powerpoint/2010/main" val="4061251154"/>
              </p:ext>
            </p:extLst>
          </p:nvPr>
        </p:nvGraphicFramePr>
        <p:xfrm>
          <a:off x="327026" y="1266825"/>
          <a:ext cx="8359774" cy="4330700"/>
        </p:xfrm>
        <a:graphic>
          <a:graphicData uri="http://schemas.openxmlformats.org/presentationml/2006/ole">
            <mc:AlternateContent xmlns:mc="http://schemas.openxmlformats.org/markup-compatibility/2006">
              <mc:Choice xmlns:v="urn:schemas-microsoft-com:vml" Requires="v">
                <p:oleObj spid="_x0000_s28511468" name="Chart" r:id="rId4" imgW="7839082" imgH="3838402" progId="MSGraph.Chart.8">
                  <p:embed followColorScheme="full"/>
                </p:oleObj>
              </mc:Choice>
              <mc:Fallback>
                <p:oleObj name="Chart" r:id="rId4" imgW="7839082" imgH="3838402" progId="MSGraph.Chart.8">
                  <p:embed followColorScheme="full"/>
                  <p:pic>
                    <p:nvPicPr>
                      <p:cNvPr id="0" name=""/>
                      <p:cNvPicPr>
                        <a:picLocks noChangeAspect="1" noChangeArrowheads="1"/>
                      </p:cNvPicPr>
                      <p:nvPr/>
                    </p:nvPicPr>
                    <p:blipFill>
                      <a:blip r:embed="rId5"/>
                      <a:srcRect/>
                      <a:stretch>
                        <a:fillRect/>
                      </a:stretch>
                    </p:blipFill>
                    <p:spPr bwMode="gray">
                      <a:xfrm>
                        <a:off x="327026" y="1266825"/>
                        <a:ext cx="8359774" cy="4330700"/>
                      </a:xfrm>
                      <a:prstGeom prst="rect">
                        <a:avLst/>
                      </a:prstGeom>
                      <a:noFill/>
                      <a:extLst/>
                    </p:spPr>
                  </p:pic>
                </p:oleObj>
              </mc:Fallback>
            </mc:AlternateContent>
          </a:graphicData>
        </a:graphic>
      </p:graphicFrame>
      <p:sp>
        <p:nvSpPr>
          <p:cNvPr id="39942" name="Rectangle 2"/>
          <p:cNvSpPr>
            <a:spLocks noChangeArrowheads="1"/>
          </p:cNvSpPr>
          <p:nvPr/>
        </p:nvSpPr>
        <p:spPr bwMode="black">
          <a:xfrm>
            <a:off x="347663" y="1266829"/>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a:t>Auto/Light Truck Sales, 1999-2022F</a:t>
            </a:r>
          </a:p>
        </p:txBody>
      </p:sp>
      <p:sp>
        <p:nvSpPr>
          <p:cNvPr id="2079751" name="AutoShape 7"/>
          <p:cNvSpPr>
            <a:spLocks noChangeArrowheads="1"/>
          </p:cNvSpPr>
          <p:nvPr/>
        </p:nvSpPr>
        <p:spPr bwMode="blackWhite">
          <a:xfrm>
            <a:off x="832489" y="3432179"/>
            <a:ext cx="2949575" cy="1356135"/>
          </a:xfrm>
          <a:prstGeom prst="wedgeRectCallout">
            <a:avLst>
              <a:gd name="adj1" fmla="val 69421"/>
              <a:gd name="adj2" fmla="val 577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2014-15 is still below 1999-2007 average of 17 million units, but a robust recovery is well underway.</a:t>
            </a:r>
          </a:p>
        </p:txBody>
      </p:sp>
      <p:sp>
        <p:nvSpPr>
          <p:cNvPr id="2079752" name="AutoShape 8"/>
          <p:cNvSpPr>
            <a:spLocks noChangeArrowheads="1"/>
          </p:cNvSpPr>
          <p:nvPr/>
        </p:nvSpPr>
        <p:spPr bwMode="blackWhite">
          <a:xfrm>
            <a:off x="3182634" y="1058906"/>
            <a:ext cx="2689710" cy="1042308"/>
          </a:xfrm>
          <a:prstGeom prst="wedgeRectCallout">
            <a:avLst>
              <a:gd name="adj1" fmla="val 57796"/>
              <a:gd name="adj2" fmla="val 488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2015 and beyond</a:t>
            </a:r>
          </a:p>
        </p:txBody>
      </p:sp>
      <p:sp>
        <p:nvSpPr>
          <p:cNvPr id="11" name="AutoShape 7"/>
          <p:cNvSpPr>
            <a:spLocks noChangeArrowheads="1"/>
          </p:cNvSpPr>
          <p:nvPr/>
        </p:nvSpPr>
        <p:spPr bwMode="blackWhite">
          <a:xfrm>
            <a:off x="6243942" y="3820886"/>
            <a:ext cx="2580970" cy="1021668"/>
          </a:xfrm>
          <a:prstGeom prst="wedgeRectCallout">
            <a:avLst>
              <a:gd name="adj1" fmla="val -49757"/>
              <a:gd name="adj2" fmla="val -14877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rPr>
              <a:t>Truck, SUV purchases are especially strong</a:t>
            </a:r>
          </a:p>
        </p:txBody>
      </p:sp>
      <p:sp>
        <p:nvSpPr>
          <p:cNvPr id="12" name="Rectangle 6"/>
          <p:cNvSpPr>
            <a:spLocks noChangeArrowheads="1"/>
          </p:cNvSpPr>
          <p:nvPr/>
        </p:nvSpPr>
        <p:spPr bwMode="blackWhite">
          <a:xfrm>
            <a:off x="819871" y="5483814"/>
            <a:ext cx="7589984" cy="1036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Yearly car/light truck sales will likely continue at current levels, in part replacing cars that were held onto in 2008-12. PP Auto premium might grow by 3.5% - 5%.</a:t>
            </a:r>
          </a:p>
        </p:txBody>
      </p:sp>
      <p:sp>
        <p:nvSpPr>
          <p:cNvPr id="13" name="AutoShape 8"/>
          <p:cNvSpPr>
            <a:spLocks noChangeArrowheads="1"/>
          </p:cNvSpPr>
          <p:nvPr/>
        </p:nvSpPr>
        <p:spPr bwMode="blackWhite">
          <a:xfrm>
            <a:off x="7138058" y="1057830"/>
            <a:ext cx="1795628" cy="719625"/>
          </a:xfrm>
          <a:prstGeom prst="wedgeRectCallout">
            <a:avLst>
              <a:gd name="adj1" fmla="val -71104"/>
              <a:gd name="adj2" fmla="val 429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Sales have returned to pre-crisis levels</a:t>
            </a:r>
          </a:p>
        </p:txBody>
      </p:sp>
      <p:sp>
        <p:nvSpPr>
          <p:cNvPr id="14" name="Rectangle 5"/>
          <p:cNvSpPr>
            <a:spLocks noChangeArrowheads="1"/>
          </p:cNvSpPr>
          <p:nvPr/>
        </p:nvSpPr>
        <p:spPr bwMode="auto">
          <a:xfrm>
            <a:off x="-189188" y="6611912"/>
            <a:ext cx="921888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(10/16 for 2016-17; 10/16 for 2018-21F; Insurance Information Institute.</a:t>
            </a:r>
          </a:p>
        </p:txBody>
      </p:sp>
    </p:spTree>
    <p:extLst>
      <p:ext uri="{BB962C8B-B14F-4D97-AF65-F5344CB8AC3E}">
        <p14:creationId xmlns:p14="http://schemas.microsoft.com/office/powerpoint/2010/main" val="31102700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3900"/>
                            </p:stCondLst>
                            <p:childTnLst>
                              <p:par>
                                <p:cTn id="17" presetID="23" presetClass="entr" presetSubtype="16" fill="hold" grpId="0" nodeType="afterEffect">
                                  <p:stCondLst>
                                    <p:cond delay="7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par>
                          <p:cTn id="21" fill="hold">
                            <p:stCondLst>
                              <p:cond delay="5100"/>
                            </p:stCondLst>
                            <p:childTnLst>
                              <p:par>
                                <p:cTn id="22" presetID="22" presetClass="entr" presetSubtype="2" fill="hold" grpId="0" nodeType="afterEffect">
                                  <p:stCondLst>
                                    <p:cond delay="70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1" grpId="0" animBg="1"/>
      <p:bldP spid="2079752" grpId="0" animBg="1"/>
      <p:bldP spid="11" grpId="0" animBg="1"/>
      <p:bldP spid="12" grpId="0" animBg="1"/>
      <p:bldP spid="1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4" y="73029"/>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Number of Registered Passenger Vehicles in US, 1999 – 2015E</a:t>
            </a:r>
          </a:p>
        </p:txBody>
      </p:sp>
      <p:sp>
        <p:nvSpPr>
          <p:cNvPr id="74758" name="Rectangle 6"/>
          <p:cNvSpPr>
            <a:spLocks noChangeArrowheads="1"/>
          </p:cNvSpPr>
          <p:nvPr/>
        </p:nvSpPr>
        <p:spPr bwMode="auto">
          <a:xfrm>
            <a:off x="0" y="6404414"/>
            <a:ext cx="8942388" cy="453586"/>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endParaRPr lang="en-US" sz="1050" dirty="0"/>
          </a:p>
          <a:p>
            <a:pPr eaLnBrk="0" hangingPunct="0">
              <a:lnSpc>
                <a:spcPct val="85000"/>
              </a:lnSpc>
              <a:spcBef>
                <a:spcPct val="25000"/>
              </a:spcBef>
              <a:buClr>
                <a:schemeClr val="accent2"/>
              </a:buClr>
              <a:buFont typeface="Wingdings" pitchFamily="2" charset="2"/>
              <a:buNone/>
              <a:defRPr/>
            </a:pPr>
            <a:r>
              <a:rPr lang="en-US" sz="1050" dirty="0"/>
              <a:t>Sources: Bureau of Transportation Statistics; Barclays Capital estimates, August 2015.</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88</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3" name="Picture 2"/>
          <p:cNvPicPr>
            <a:picLocks noChangeAspect="1"/>
          </p:cNvPicPr>
          <p:nvPr/>
        </p:nvPicPr>
        <p:blipFill>
          <a:blip r:embed="rId3"/>
          <a:stretch>
            <a:fillRect/>
          </a:stretch>
        </p:blipFill>
        <p:spPr>
          <a:xfrm>
            <a:off x="155575" y="1891451"/>
            <a:ext cx="6213694" cy="4439604"/>
          </a:xfrm>
          <a:prstGeom prst="rect">
            <a:avLst/>
          </a:prstGeom>
        </p:spPr>
      </p:pic>
      <p:sp>
        <p:nvSpPr>
          <p:cNvPr id="14" name="AutoShape 8"/>
          <p:cNvSpPr>
            <a:spLocks noChangeArrowheads="1"/>
          </p:cNvSpPr>
          <p:nvPr/>
        </p:nvSpPr>
        <p:spPr bwMode="blackWhite">
          <a:xfrm>
            <a:off x="6451053" y="1891451"/>
            <a:ext cx="2539144" cy="1529666"/>
          </a:xfrm>
          <a:prstGeom prst="wedgeRectCallout">
            <a:avLst>
              <a:gd name="adj1" fmla="val -72157"/>
              <a:gd name="adj2" fmla="val -172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Vehicle registrations are growing once again and now finally exceed pre-crisis peak</a:t>
            </a:r>
          </a:p>
        </p:txBody>
      </p:sp>
      <p:sp>
        <p:nvSpPr>
          <p:cNvPr id="12" name="AutoShape 8"/>
          <p:cNvSpPr>
            <a:spLocks noChangeArrowheads="1"/>
          </p:cNvSpPr>
          <p:nvPr/>
        </p:nvSpPr>
        <p:spPr bwMode="blackWhite">
          <a:xfrm>
            <a:off x="6474961" y="3784398"/>
            <a:ext cx="2491335" cy="1662689"/>
          </a:xfrm>
          <a:prstGeom prst="wedgeRectCallout">
            <a:avLst>
              <a:gd name="adj1" fmla="val -83476"/>
              <a:gd name="adj2" fmla="val -4317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Vehicle registrations are expected to increase at an annual rate of about 1.5% per year in 2015 and 2016</a:t>
            </a:r>
          </a:p>
        </p:txBody>
      </p:sp>
    </p:spTree>
    <p:extLst>
      <p:ext uri="{BB962C8B-B14F-4D97-AF65-F5344CB8AC3E}">
        <p14:creationId xmlns:p14="http://schemas.microsoft.com/office/powerpoint/2010/main" val="39782500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 Loans and Other Non-Housing Debt, 2004 – 2015*</a:t>
            </a:r>
          </a:p>
        </p:txBody>
      </p:sp>
      <p:sp>
        <p:nvSpPr>
          <p:cNvPr id="4" name="Date Placeholder 3"/>
          <p:cNvSpPr>
            <a:spLocks noGrp="1"/>
          </p:cNvSpPr>
          <p:nvPr>
            <p:ph type="dt" sz="half" idx="10"/>
          </p:nvPr>
        </p:nvSpPr>
        <p:spPr/>
        <p:txBody>
          <a:bodyPr/>
          <a:lstStyle/>
          <a:p>
            <a:pPr>
              <a:defRPr/>
            </a:pPr>
            <a:r>
              <a:rPr lang="en-US"/>
              <a:t>12/01/09 - 9pm</a:t>
            </a:r>
          </a:p>
        </p:txBody>
      </p:sp>
      <p:sp>
        <p:nvSpPr>
          <p:cNvPr id="5" name="Slide Number Placeholder 4"/>
          <p:cNvSpPr>
            <a:spLocks noGrp="1"/>
          </p:cNvSpPr>
          <p:nvPr>
            <p:ph type="sldNum" sz="quarter" idx="12"/>
          </p:nvPr>
        </p:nvSpPr>
        <p:spPr/>
        <p:txBody>
          <a:bodyPr/>
          <a:lstStyle/>
          <a:p>
            <a:pPr>
              <a:defRPr/>
            </a:pPr>
            <a:fld id="{213DCD5A-272D-460F-810D-8B44844B5B0F}" type="slidenum">
              <a:rPr lang="en-US" smtClean="0"/>
              <a:pPr>
                <a:defRPr/>
              </a:pPr>
              <a:t>89</a:t>
            </a:fld>
            <a:endParaRPr lang="en-US"/>
          </a:p>
        </p:txBody>
      </p:sp>
      <p:sp>
        <p:nvSpPr>
          <p:cNvPr id="7" name="Rectangle 4"/>
          <p:cNvSpPr>
            <a:spLocks noChangeArrowheads="1"/>
          </p:cNvSpPr>
          <p:nvPr/>
        </p:nvSpPr>
        <p:spPr bwMode="blackWhite">
          <a:xfrm>
            <a:off x="193675" y="5732338"/>
            <a:ext cx="8756650" cy="6245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Banks are becoming increasingly aggressive in marketing auto loans</a:t>
            </a:r>
          </a:p>
        </p:txBody>
      </p:sp>
      <p:pic>
        <p:nvPicPr>
          <p:cNvPr id="9" name="Picture 8"/>
          <p:cNvPicPr>
            <a:picLocks noChangeAspect="1"/>
          </p:cNvPicPr>
          <p:nvPr/>
        </p:nvPicPr>
        <p:blipFill>
          <a:blip r:embed="rId2"/>
          <a:stretch>
            <a:fillRect/>
          </a:stretch>
        </p:blipFill>
        <p:spPr>
          <a:xfrm>
            <a:off x="193679" y="1293966"/>
            <a:ext cx="6867823" cy="4333875"/>
          </a:xfrm>
          <a:prstGeom prst="rect">
            <a:avLst/>
          </a:prstGeom>
        </p:spPr>
      </p:pic>
      <p:sp>
        <p:nvSpPr>
          <p:cNvPr id="10" name="Rectangle 5"/>
          <p:cNvSpPr>
            <a:spLocks noChangeArrowheads="1"/>
          </p:cNvSpPr>
          <p:nvPr/>
        </p:nvSpPr>
        <p:spPr bwMode="auto">
          <a:xfrm>
            <a:off x="3" y="6403593"/>
            <a:ext cx="8025415"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tabLst>
                <a:tab pos="112713" algn="r"/>
              </a:tabLst>
            </a:pPr>
            <a:r>
              <a:rPr lang="en-US" sz="1100" dirty="0"/>
              <a:t>*As of Q1 2015.</a:t>
            </a:r>
          </a:p>
          <a:p>
            <a:pPr marL="133350" indent="-133350" eaLnBrk="0" hangingPunct="0">
              <a:lnSpc>
                <a:spcPct val="90000"/>
              </a:lnSpc>
              <a:buClr>
                <a:schemeClr val="accent2"/>
              </a:buClr>
              <a:tabLst>
                <a:tab pos="112713" algn="r"/>
              </a:tabLst>
            </a:pPr>
            <a:r>
              <a:rPr lang="en-US" sz="1100" dirty="0"/>
              <a:t>Source: Federal Reserve Bank of NY Consumer Credit Panel/Equifax; l. I.I. </a:t>
            </a:r>
          </a:p>
        </p:txBody>
      </p:sp>
      <p:sp>
        <p:nvSpPr>
          <p:cNvPr id="12" name="AutoShape 7"/>
          <p:cNvSpPr>
            <a:spLocks noChangeArrowheads="1"/>
          </p:cNvSpPr>
          <p:nvPr/>
        </p:nvSpPr>
        <p:spPr bwMode="blackWhite">
          <a:xfrm>
            <a:off x="7061502" y="2244302"/>
            <a:ext cx="1927831" cy="1366005"/>
          </a:xfrm>
          <a:prstGeom prst="wedgeRectCallout">
            <a:avLst>
              <a:gd name="adj1" fmla="val -58118"/>
              <a:gd name="adj2" fmla="val 1078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a:solidFill>
                  <a:schemeClr val="bg1"/>
                </a:solidFill>
              </a:rPr>
              <a:t>Auto loan debt outstanding reached $1T for the first time ever in Q1 2015</a:t>
            </a:r>
          </a:p>
        </p:txBody>
      </p:sp>
    </p:spTree>
    <p:extLst>
      <p:ext uri="{BB962C8B-B14F-4D97-AF65-F5344CB8AC3E}">
        <p14:creationId xmlns:p14="http://schemas.microsoft.com/office/powerpoint/2010/main" val="317256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244272" y="6263007"/>
            <a:ext cx="8640966"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a:solidFill>
                  <a:srgbClr val="000000"/>
                </a:solidFill>
              </a:rPr>
              <a:t>Source:  A.M. Best; Barclays research for estimates.</a:t>
            </a:r>
          </a:p>
        </p:txBody>
      </p:sp>
      <p:sp>
        <p:nvSpPr>
          <p:cNvPr id="16408" name="Rectangle 7"/>
          <p:cNvSpPr>
            <a:spLocks noChangeArrowheads="1"/>
          </p:cNvSpPr>
          <p:nvPr/>
        </p:nvSpPr>
        <p:spPr bwMode="black">
          <a:xfrm>
            <a:off x="244272" y="179086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a:solidFill>
                  <a:srgbClr val="225A7A"/>
                </a:solidFill>
              </a:rPr>
              <a:t>Reserve Change</a:t>
            </a: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latin typeface="Arial" panose="020B0604020202020204" pitchFamily="34" charset="0"/>
              </a:rPr>
              <a:t>P/C Insurance Loss Reserve Development, 1992 – 2017E*</a:t>
            </a:r>
          </a:p>
        </p:txBody>
      </p:sp>
      <p:pic>
        <p:nvPicPr>
          <p:cNvPr id="2" name="Picture 1"/>
          <p:cNvPicPr>
            <a:picLocks noChangeAspect="1"/>
          </p:cNvPicPr>
          <p:nvPr/>
        </p:nvPicPr>
        <p:blipFill>
          <a:blip r:embed="rId4"/>
          <a:stretch>
            <a:fillRect/>
          </a:stretch>
        </p:blipFill>
        <p:spPr>
          <a:xfrm>
            <a:off x="42356" y="2498647"/>
            <a:ext cx="7991098" cy="3704785"/>
          </a:xfrm>
          <a:prstGeom prst="rect">
            <a:avLst/>
          </a:prstGeom>
        </p:spPr>
      </p:pic>
      <p:sp>
        <p:nvSpPr>
          <p:cNvPr id="8" name="AutoShape 6"/>
          <p:cNvSpPr>
            <a:spLocks noChangeArrowheads="1"/>
          </p:cNvSpPr>
          <p:nvPr/>
        </p:nvSpPr>
        <p:spPr bwMode="blackWhite">
          <a:xfrm>
            <a:off x="4017818" y="1120017"/>
            <a:ext cx="3805381" cy="1336855"/>
          </a:xfrm>
          <a:prstGeom prst="wedgeRectCallout">
            <a:avLst>
              <a:gd name="adj1" fmla="val 14539"/>
              <a:gd name="adj2" fmla="val 972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Reserve releases are expected to gradually taper off slowly, but will continue to benefit the bottom line and combined ratio through at least 2017</a:t>
            </a:r>
          </a:p>
        </p:txBody>
      </p:sp>
    </p:spTree>
    <p:custDataLst>
      <p:tags r:id="rId1"/>
    </p:custDataLst>
    <p:extLst>
      <p:ext uri="{BB962C8B-B14F-4D97-AF65-F5344CB8AC3E}">
        <p14:creationId xmlns:p14="http://schemas.microsoft.com/office/powerpoint/2010/main" val="1696941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90</a:t>
            </a:fld>
            <a:endParaRPr lang="en-US" sz="900">
              <a:solidFill>
                <a:schemeClr val="bg1"/>
              </a:solidFill>
            </a:endParaRPr>
          </a:p>
        </p:txBody>
      </p:sp>
      <p:pic>
        <p:nvPicPr>
          <p:cNvPr id="145412" name="Picture 4"/>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1037" y="2479679"/>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Commercial Lines  Underwriting Performance</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90</a:t>
            </a:fld>
            <a:endParaRPr lang="en-US"/>
          </a:p>
        </p:txBody>
      </p:sp>
    </p:spTree>
    <p:extLst>
      <p:ext uri="{BB962C8B-B14F-4D97-AF65-F5344CB8AC3E}">
        <p14:creationId xmlns:p14="http://schemas.microsoft.com/office/powerpoint/2010/main" val="101354427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nvPr>
        </p:nvGraphicFramePr>
        <p:xfrm>
          <a:off x="206379" y="1627188"/>
          <a:ext cx="8766175" cy="4876800"/>
        </p:xfrm>
        <a:graphic>
          <a:graphicData uri="http://schemas.openxmlformats.org/presentationml/2006/ole">
            <mc:AlternateContent xmlns:mc="http://schemas.openxmlformats.org/markup-compatibility/2006">
              <mc:Choice xmlns:v="urn:schemas-microsoft-com:vml" Requires="v">
                <p:oleObj spid="_x0000_s28594287" name="Chart" r:id="rId3" imgW="8372534" imgH="4657621" progId="MSGraph.Chart.8">
                  <p:embed followColorScheme="full"/>
                </p:oleObj>
              </mc:Choice>
              <mc:Fallback>
                <p:oleObj name="Chart" r:id="rId3" imgW="8372534" imgH="4657621" progId="MSGraph.Chart.8">
                  <p:embed followColorScheme="full"/>
                  <p:pic>
                    <p:nvPicPr>
                      <p:cNvPr id="7208962" name="Object 2"/>
                      <p:cNvPicPr>
                        <a:picLocks noChangeAspect="1" noChangeArrowheads="1"/>
                      </p:cNvPicPr>
                      <p:nvPr/>
                    </p:nvPicPr>
                    <p:blipFill>
                      <a:blip r:embed="rId4"/>
                      <a:srcRect/>
                      <a:stretch>
                        <a:fillRect/>
                      </a:stretch>
                    </p:blipFill>
                    <p:spPr bwMode="auto">
                      <a:xfrm>
                        <a:off x="206379" y="1627188"/>
                        <a:ext cx="8766175"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319543"/>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a:t>*2007-2012 figures exclude mortgage and financial guaranty segments.</a:t>
            </a:r>
          </a:p>
          <a:p>
            <a:pPr eaLnBrk="1" hangingPunct="1">
              <a:buClrTx/>
              <a:buFontTx/>
              <a:buNone/>
            </a:pPr>
            <a:r>
              <a:rPr lang="en-US" sz="1200" dirty="0"/>
              <a:t>Source: A.M. Best (1990-2014); Conning (2015E-17F) Insurance Information Institute.</a:t>
            </a:r>
          </a:p>
        </p:txBody>
      </p:sp>
      <p:sp>
        <p:nvSpPr>
          <p:cNvPr id="7208964" name="Rectangle 4"/>
          <p:cNvSpPr>
            <a:spLocks noGrp="1" noChangeArrowheads="1"/>
          </p:cNvSpPr>
          <p:nvPr>
            <p:ph type="title"/>
          </p:nvPr>
        </p:nvSpPr>
        <p:spPr/>
        <p:txBody>
          <a:bodyPr/>
          <a:lstStyle/>
          <a:p>
            <a:r>
              <a:rPr lang="en-US" dirty="0"/>
              <a:t>Commercial Lines Combined Ratio, 1990-2017F*</a:t>
            </a:r>
          </a:p>
        </p:txBody>
      </p:sp>
      <p:sp>
        <p:nvSpPr>
          <p:cNvPr id="5" name="AutoShape 13"/>
          <p:cNvSpPr>
            <a:spLocks noChangeArrowheads="1"/>
          </p:cNvSpPr>
          <p:nvPr/>
        </p:nvSpPr>
        <p:spPr bwMode="blackWhite">
          <a:xfrm>
            <a:off x="4700589" y="1184024"/>
            <a:ext cx="3578598" cy="1624925"/>
          </a:xfrm>
          <a:prstGeom prst="wedgeRectCallout">
            <a:avLst>
              <a:gd name="adj1" fmla="val 44590"/>
              <a:gd name="adj2" fmla="val 133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Commercial lines underwriting performance improved in 2013/14 but higher cats, diminishing prior year reserves and rising loss cost trends in some lines could push combined ratios higher</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91</a:t>
            </a:fld>
            <a:endParaRPr lang="en-US"/>
          </a:p>
        </p:txBody>
      </p:sp>
    </p:spTree>
    <p:extLst>
      <p:ext uri="{BB962C8B-B14F-4D97-AF65-F5344CB8AC3E}">
        <p14:creationId xmlns:p14="http://schemas.microsoft.com/office/powerpoint/2010/main" val="15421537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a:t>Commercial Property Combined Ratio: </a:t>
            </a:r>
            <a:br>
              <a:rPr lang="en-US" dirty="0"/>
            </a:br>
            <a:r>
              <a:rPr lang="en-US" dirty="0"/>
              <a:t>2007–2017F</a:t>
            </a:r>
            <a:endParaRPr lang="en-US" baseline="30000" dirty="0"/>
          </a:p>
        </p:txBody>
      </p:sp>
      <p:graphicFrame>
        <p:nvGraphicFramePr>
          <p:cNvPr id="50178" name="Object 3"/>
          <p:cNvGraphicFramePr>
            <a:graphicFrameLocks/>
          </p:cNvGraphicFramePr>
          <p:nvPr>
            <p:extLst/>
          </p:nvPr>
        </p:nvGraphicFramePr>
        <p:xfrm>
          <a:off x="293688" y="1331263"/>
          <a:ext cx="8451850" cy="3920191"/>
        </p:xfrm>
        <a:graphic>
          <a:graphicData uri="http://schemas.openxmlformats.org/presentationml/2006/ole">
            <mc:AlternateContent xmlns:mc="http://schemas.openxmlformats.org/markup-compatibility/2006">
              <mc:Choice xmlns:v="urn:schemas-microsoft-com:vml" Requires="v">
                <p:oleObj spid="_x0000_s28595311" name="Chart" r:id="rId4" imgW="8419970" imgH="3657600" progId="MSGraph.Chart.8">
                  <p:embed followColorScheme="full"/>
                </p:oleObj>
              </mc:Choice>
              <mc:Fallback>
                <p:oleObj name="Chart" r:id="rId4" imgW="8419970" imgH="3657600" progId="MSGraph.Chart.8">
                  <p:embed followColorScheme="full"/>
                  <p:pic>
                    <p:nvPicPr>
                      <p:cNvPr id="50178" name="Object 3"/>
                      <p:cNvPicPr>
                        <a:picLocks noChangeArrowheads="1"/>
                      </p:cNvPicPr>
                      <p:nvPr/>
                    </p:nvPicPr>
                    <p:blipFill>
                      <a:blip r:embed="rId5"/>
                      <a:srcRect/>
                      <a:stretch>
                        <a:fillRect/>
                      </a:stretch>
                    </p:blipFill>
                    <p:spPr bwMode="auto">
                      <a:xfrm>
                        <a:off x="293688" y="1331263"/>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38275" y="5339041"/>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Property Underwriting Performance Has Improved in Recent Years, Largely Due to Diminished CAT Activity</a:t>
            </a: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tabLst>
                <a:tab pos="112713" algn="r"/>
              </a:tabLst>
            </a:pPr>
            <a:endParaRPr lang="en-US" sz="1100" dirty="0"/>
          </a:p>
          <a:p>
            <a:pPr marL="133350" indent="-133350" eaLnBrk="0" hangingPunct="0">
              <a:lnSpc>
                <a:spcPct val="90000"/>
              </a:lnSpc>
              <a:buClr>
                <a:schemeClr val="accent2"/>
              </a:buClr>
              <a:tabLst>
                <a:tab pos="112713" algn="r"/>
              </a:tabLst>
            </a:pPr>
            <a:r>
              <a:rPr lang="en-US" sz="1100" dirty="0"/>
              <a:t>Source: Conning Research and Consulting.</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92</a:t>
            </a:fld>
            <a:endParaRPr lang="en-US"/>
          </a:p>
        </p:txBody>
      </p:sp>
    </p:spTree>
    <p:extLst>
      <p:ext uri="{BB962C8B-B14F-4D97-AF65-F5344CB8AC3E}">
        <p14:creationId xmlns:p14="http://schemas.microsoft.com/office/powerpoint/2010/main" val="21497625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a:t>General Liability Combined Ratio: </a:t>
            </a:r>
            <a:br>
              <a:rPr lang="en-US" dirty="0"/>
            </a:br>
            <a:r>
              <a:rPr lang="en-US" dirty="0"/>
              <a:t>2005–2017F</a:t>
            </a:r>
            <a:endParaRPr lang="en-US" baseline="30000" dirty="0"/>
          </a:p>
        </p:txBody>
      </p:sp>
      <p:graphicFrame>
        <p:nvGraphicFramePr>
          <p:cNvPr id="50178" name="Object 3"/>
          <p:cNvGraphicFramePr>
            <a:graphicFrameLocks/>
          </p:cNvGraphicFramePr>
          <p:nvPr>
            <p:extLst/>
          </p:nvPr>
        </p:nvGraphicFramePr>
        <p:xfrm>
          <a:off x="293688" y="1331917"/>
          <a:ext cx="8477250" cy="3684587"/>
        </p:xfrm>
        <a:graphic>
          <a:graphicData uri="http://schemas.openxmlformats.org/presentationml/2006/ole">
            <mc:AlternateContent xmlns:mc="http://schemas.openxmlformats.org/markup-compatibility/2006">
              <mc:Choice xmlns:v="urn:schemas-microsoft-com:vml" Requires="v">
                <p:oleObj spid="_x0000_s28596335" name="Chart" r:id="rId4" imgW="8419970" imgH="3657600" progId="MSGraph.Chart.8">
                  <p:embed followColorScheme="full"/>
                </p:oleObj>
              </mc:Choice>
              <mc:Fallback>
                <p:oleObj name="Chart" r:id="rId4" imgW="8419970" imgH="3657600" progId="MSGraph.Chart.8">
                  <p:embed followColorScheme="full"/>
                  <p:pic>
                    <p:nvPicPr>
                      <p:cNvPr id="50178" name="Object 3"/>
                      <p:cNvPicPr>
                        <a:picLocks noChangeArrowheads="1"/>
                      </p:cNvPicPr>
                      <p:nvPr/>
                    </p:nvPicPr>
                    <p:blipFill>
                      <a:blip r:embed="rId5"/>
                      <a:srcRect/>
                      <a:stretch>
                        <a:fillRect/>
                      </a:stretch>
                    </p:blipFill>
                    <p:spPr bwMode="auto">
                      <a:xfrm>
                        <a:off x="293688" y="1331917"/>
                        <a:ext cx="8477250" cy="368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803"/>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General Liability Underwriting Performance Has Been Volatile in Recent Years</a:t>
            </a: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tabLst>
                <a:tab pos="112713" algn="r"/>
              </a:tabLst>
            </a:pPr>
            <a:endParaRPr lang="en-US" sz="1100" dirty="0"/>
          </a:p>
          <a:p>
            <a:pPr marL="133350" indent="-133350" eaLnBrk="0" hangingPunct="0">
              <a:lnSpc>
                <a:spcPct val="90000"/>
              </a:lnSpc>
              <a:buClr>
                <a:schemeClr val="accent2"/>
              </a:buClr>
              <a:tabLst>
                <a:tab pos="112713" algn="r"/>
              </a:tabLst>
            </a:pPr>
            <a:r>
              <a:rPr lang="en-US" sz="1100" dirty="0"/>
              <a:t>Source: Conning Research and Consulting.</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93</a:t>
            </a:fld>
            <a:endParaRPr lang="en-US"/>
          </a:p>
        </p:txBody>
      </p:sp>
    </p:spTree>
    <p:extLst>
      <p:ext uri="{BB962C8B-B14F-4D97-AF65-F5344CB8AC3E}">
        <p14:creationId xmlns:p14="http://schemas.microsoft.com/office/powerpoint/2010/main" val="7301564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a:t>Commercial Auto Combined Ratio: 1993–2017F</a:t>
            </a:r>
            <a:endParaRPr lang="en-US" baseline="30000" dirty="0"/>
          </a:p>
        </p:txBody>
      </p:sp>
      <p:graphicFrame>
        <p:nvGraphicFramePr>
          <p:cNvPr id="53250" name="Object 3"/>
          <p:cNvGraphicFramePr>
            <a:graphicFrameLocks/>
          </p:cNvGraphicFramePr>
          <p:nvPr>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28598383" name="Chart" r:id="rId4" imgW="8419970" imgH="3657600" progId="MSGraph.Chart.8">
                  <p:embed followColorScheme="full"/>
                </p:oleObj>
              </mc:Choice>
              <mc:Fallback>
                <p:oleObj name="Chart" r:id="rId4" imgW="8419970" imgH="3657600" progId="MSGraph.Chart.8">
                  <p:embed followColorScheme="full"/>
                  <p:pic>
                    <p:nvPicPr>
                      <p:cNvPr id="53250" name="Object 3"/>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755189" y="5426869"/>
            <a:ext cx="7845886"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Results Are Challenged as Rate Gains Barely Have Yet to Offset Adverse Frequency and Severity Trends</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94</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tabLst>
                <a:tab pos="112713" algn="r"/>
              </a:tabLst>
            </a:pPr>
            <a:endParaRPr lang="en-US" sz="1100" dirty="0"/>
          </a:p>
          <a:p>
            <a:pPr marL="133350" indent="-133350" eaLnBrk="0" hangingPunct="0">
              <a:lnSpc>
                <a:spcPct val="90000"/>
              </a:lnSpc>
              <a:buClr>
                <a:schemeClr val="accent2"/>
              </a:buClr>
              <a:tabLst>
                <a:tab pos="112713" algn="r"/>
              </a:tabLst>
            </a:pPr>
            <a:r>
              <a:rPr lang="en-US" sz="1100" dirty="0"/>
              <a:t>Sources: A.M. Best (1990-2014);Conning (2015E-2017F); Insurance Information Institute.</a:t>
            </a:r>
          </a:p>
        </p:txBody>
      </p:sp>
    </p:spTree>
    <p:extLst>
      <p:ext uri="{BB962C8B-B14F-4D97-AF65-F5344CB8AC3E}">
        <p14:creationId xmlns:p14="http://schemas.microsoft.com/office/powerpoint/2010/main" val="24765880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a:t>Workers Compensation Combined Ratio: 1994–2015P</a:t>
            </a:r>
            <a:endParaRPr lang="en-US" baseline="30000" dirty="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599407" name="Chart" r:id="rId4" imgW="8419970" imgH="3657600" progId="MSGraph.Chart.8">
                  <p:embed followColorScheme="full"/>
                </p:oleObj>
              </mc:Choice>
              <mc:Fallback>
                <p:oleObj name="Chart" r:id="rId4" imgW="8419970" imgH="3657600" progId="MSGraph.Chart.8">
                  <p:embed followColorScheme="full"/>
                  <p:pic>
                    <p:nvPicPr>
                      <p:cNvPr id="53250" name="Object 3"/>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20" y="5353054"/>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a:solidFill>
                  <a:srgbClr val="FFFFFF"/>
                </a:solidFill>
              </a:rPr>
              <a:t>Workers Comp Results Began to Improve in 2012. Underwriting Results  Deteriorated Markedly from 2007-2010/11 and Were the Worst They Had Been in a Decade. </a:t>
            </a:r>
          </a:p>
        </p:txBody>
      </p:sp>
      <p:sp>
        <p:nvSpPr>
          <p:cNvPr id="53253" name="Rectangle 5"/>
          <p:cNvSpPr>
            <a:spLocks noChangeArrowheads="1"/>
          </p:cNvSpPr>
          <p:nvPr/>
        </p:nvSpPr>
        <p:spPr bwMode="auto">
          <a:xfrm>
            <a:off x="-58992"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tabLst>
                <a:tab pos="112713" algn="r"/>
              </a:tabLst>
            </a:pPr>
            <a:endParaRPr lang="en-US" sz="1100" dirty="0"/>
          </a:p>
          <a:p>
            <a:pPr marL="133350" indent="-133350" eaLnBrk="0" hangingPunct="0">
              <a:lnSpc>
                <a:spcPct val="90000"/>
              </a:lnSpc>
              <a:buClr>
                <a:schemeClr val="accent2"/>
              </a:buClr>
              <a:tabLst>
                <a:tab pos="112713" algn="r"/>
              </a:tabLst>
            </a:pPr>
            <a:r>
              <a:rPr lang="en-US" sz="1100" dirty="0"/>
              <a:t>Sources: A.M. Best (1994-2009); NCCI (2010-2015P) and are for private carriers only; Insurance Information Institute.</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95</a:t>
            </a:fld>
            <a:endParaRPr lang="en-US"/>
          </a:p>
        </p:txBody>
      </p:sp>
      <p:sp>
        <p:nvSpPr>
          <p:cNvPr id="8" name="AutoShape 13"/>
          <p:cNvSpPr>
            <a:spLocks noChangeArrowheads="1"/>
          </p:cNvSpPr>
          <p:nvPr/>
        </p:nvSpPr>
        <p:spPr bwMode="blackWhite">
          <a:xfrm>
            <a:off x="6829429" y="1063629"/>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WC results have improved markedly since 2011</a:t>
            </a:r>
          </a:p>
        </p:txBody>
      </p:sp>
    </p:spTree>
    <p:extLst>
      <p:ext uri="{BB962C8B-B14F-4D97-AF65-F5344CB8AC3E}">
        <p14:creationId xmlns:p14="http://schemas.microsoft.com/office/powerpoint/2010/main" val="36620119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7"/>
            <a:ext cx="8229600" cy="687387"/>
          </a:xfrm>
        </p:spPr>
        <p:txBody>
          <a:bodyPr/>
          <a:lstStyle/>
          <a:p>
            <a:r>
              <a:rPr lang="en-US" dirty="0">
                <a:cs typeface="Arial" charset="0"/>
              </a:rPr>
              <a:t>Workers Compensation Premium: </a:t>
            </a:r>
            <a:br>
              <a:rPr lang="en-US" dirty="0">
                <a:cs typeface="Arial" charset="0"/>
              </a:rPr>
            </a:br>
            <a:r>
              <a:rPr lang="en-US" dirty="0">
                <a:cs typeface="Arial" charset="0"/>
              </a:rPr>
              <a:t>Fifth Consecutive Year of Increase</a:t>
            </a:r>
            <a:br>
              <a:rPr lang="en-US" dirty="0">
                <a:cs typeface="Arial" charset="0"/>
              </a:rPr>
            </a:br>
            <a:br>
              <a:rPr lang="en-US" sz="800" dirty="0">
                <a:cs typeface="Arial" charset="0"/>
              </a:rPr>
            </a:br>
            <a:r>
              <a:rPr lang="en-US" sz="1600" dirty="0">
                <a:solidFill>
                  <a:schemeClr val="tx1"/>
                </a:solidFill>
                <a:cs typeface="Arial" charset="0"/>
              </a:rPr>
              <a:t>Net Written Premium</a:t>
            </a:r>
          </a:p>
        </p:txBody>
      </p:sp>
      <p:graphicFrame>
        <p:nvGraphicFramePr>
          <p:cNvPr id="5" name="Content Placeholder 4"/>
          <p:cNvGraphicFramePr>
            <a:graphicFrameLocks noGrp="1"/>
          </p:cNvGraphicFramePr>
          <p:nvPr>
            <p:ph idx="1"/>
            <p:extLst/>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96</a:t>
            </a:fld>
            <a:endParaRPr lang="en-US" dirty="0">
              <a:solidFill>
                <a:srgbClr val="FFFFFF"/>
              </a:solidFill>
              <a:latin typeface="+mn-lt"/>
            </a:endParaRPr>
          </a:p>
        </p:txBody>
      </p:sp>
      <p:sp>
        <p:nvSpPr>
          <p:cNvPr id="116741" name="Text Box 8"/>
          <p:cNvSpPr txBox="1">
            <a:spLocks noChangeArrowheads="1"/>
          </p:cNvSpPr>
          <p:nvPr/>
        </p:nvSpPr>
        <p:spPr bwMode="auto">
          <a:xfrm>
            <a:off x="0" y="1344617"/>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9"/>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42" y="5808663"/>
            <a:ext cx="8212137" cy="861730"/>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NCCI from Annual Statement Data.</a:t>
            </a:r>
          </a:p>
          <a:p>
            <a:pPr eaLnBrk="0" hangingPunct="0">
              <a:tabLst>
                <a:tab pos="512763" algn="l"/>
              </a:tabLst>
            </a:pPr>
            <a:r>
              <a:rPr lang="en-US" sz="1000" dirty="0"/>
              <a:t>	Includes state insurance fund data for the following states: AZ, CA, CO, HI, ID, KY, LA, MD, MO, MT, NM, OK, OR, RI, TX, UT.</a:t>
            </a:r>
          </a:p>
          <a:p>
            <a:pPr eaLnBrk="0" hangingPunct="0">
              <a:tabLst>
                <a:tab pos="512763" algn="l"/>
              </a:tabLst>
            </a:pPr>
            <a:r>
              <a:rPr lang="en-US" sz="1000" dirty="0"/>
              <a:t>	Each calendar year total for State Funds includes all funds operating as a state fund that year.</a:t>
            </a:r>
          </a:p>
        </p:txBody>
      </p:sp>
      <p:sp>
        <p:nvSpPr>
          <p:cNvPr id="8" name="Date Placeholder 7"/>
          <p:cNvSpPr>
            <a:spLocks noGrp="1"/>
          </p:cNvSpPr>
          <p:nvPr>
            <p:ph type="dt" sz="half" idx="10"/>
          </p:nvPr>
        </p:nvSpPr>
        <p:spPr/>
        <p:txBody>
          <a:bodyPr/>
          <a:lstStyle/>
          <a:p>
            <a:pPr>
              <a:defRPr/>
            </a:pPr>
            <a:r>
              <a:rPr lang="en-US"/>
              <a:t>12/01/09 - 9pm</a:t>
            </a:r>
          </a:p>
        </p:txBody>
      </p:sp>
    </p:spTree>
    <p:extLst>
      <p:ext uri="{BB962C8B-B14F-4D97-AF65-F5344CB8AC3E}">
        <p14:creationId xmlns:p14="http://schemas.microsoft.com/office/powerpoint/2010/main" val="3293994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a:t>Workers Compensation Lost-Time </a:t>
            </a:r>
            <a:br>
              <a:rPr lang="en-US" dirty="0"/>
            </a:br>
            <a:r>
              <a:rPr lang="en-US" dirty="0"/>
              <a:t>Claim Frequency Declined in 2015</a:t>
            </a:r>
            <a:br>
              <a:rPr lang="en-US" sz="800" dirty="0"/>
            </a:br>
            <a:endParaRPr lang="en-US" sz="1600" dirty="0">
              <a:solidFill>
                <a:schemeClr val="tx1"/>
              </a:solidFill>
              <a:latin typeface="Arial" pitchFamily="34" charset="0"/>
            </a:endParaRPr>
          </a:p>
        </p:txBody>
      </p:sp>
      <p:sp>
        <p:nvSpPr>
          <p:cNvPr id="4" name="Slide Number Placeholder 3"/>
          <p:cNvSpPr>
            <a:spLocks noGrp="1"/>
          </p:cNvSpPr>
          <p:nvPr>
            <p:ph type="sldNum" sz="quarter" idx="4294967295"/>
          </p:nvPr>
        </p:nvSpPr>
        <p:spPr>
          <a:xfrm>
            <a:off x="8500523" y="6411243"/>
            <a:ext cx="457200" cy="117725"/>
          </a:xfrm>
          <a:prstGeom prst="rect">
            <a:avLst/>
          </a:prstGeom>
        </p:spPr>
        <p:txBody>
          <a:bodyPr/>
          <a:lstStyle/>
          <a:p>
            <a:fld id="{92DC2852-4524-4D94-B636-4315D37E8450}" type="slidenum">
              <a:rPr lang="en-US" smtClean="0"/>
              <a:pPr/>
              <a:t>97</a:t>
            </a:fld>
            <a:endParaRPr lang="en-US" dirty="0"/>
          </a:p>
        </p:txBody>
      </p:sp>
      <p:graphicFrame>
        <p:nvGraphicFramePr>
          <p:cNvPr id="5" name="Content Placeholder 4"/>
          <p:cNvGraphicFramePr>
            <a:graphicFrameLocks noGrp="1"/>
          </p:cNvGraphicFramePr>
          <p:nvPr>
            <p:ph idx="4294967295"/>
            <p:extLst/>
          </p:nvPr>
        </p:nvGraphicFramePr>
        <p:xfrm>
          <a:off x="-26157" y="1553943"/>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t>Accident Year</a:t>
            </a:r>
          </a:p>
        </p:txBody>
      </p:sp>
      <p:sp>
        <p:nvSpPr>
          <p:cNvPr id="9" name="Text Box 5"/>
          <p:cNvSpPr txBox="1">
            <a:spLocks noChangeArrowheads="1"/>
          </p:cNvSpPr>
          <p:nvPr/>
        </p:nvSpPr>
        <p:spPr bwMode="auto">
          <a:xfrm>
            <a:off x="78660" y="5711915"/>
            <a:ext cx="8213725" cy="1015618"/>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p>
          <a:p>
            <a:pPr>
              <a:tabLst>
                <a:tab pos="515695" algn="l"/>
              </a:tabLst>
            </a:pPr>
            <a:r>
              <a:rPr lang="en-US" sz="1000" dirty="0"/>
              <a:t>*Adjustments primarily due to significant audit activity.</a:t>
            </a:r>
          </a:p>
          <a:p>
            <a:pPr>
              <a:tabLst>
                <a:tab pos="515695" algn="l"/>
              </a:tabLst>
            </a:pPr>
            <a:r>
              <a:rPr lang="en-US" sz="1000" dirty="0"/>
              <a:t>2015p: Preliminary based on data valued as of 12/31/2015.</a:t>
            </a:r>
          </a:p>
          <a:p>
            <a:pPr>
              <a:tabLst>
                <a:tab pos="515695" algn="l"/>
              </a:tabLst>
            </a:pPr>
            <a:r>
              <a:rPr lang="en-US" sz="1000" dirty="0"/>
              <a:t>Source: NCCI Financial Call data, developed to ultimate and adjusted to current wage an voluntary loss cost level; Excludes high deductible policies; 1994-2014: Based on data through 12/31/14.  Data for all states where NCCI provides ratemaking services, excluding WV.</a:t>
            </a:r>
          </a:p>
          <a:p>
            <a:pPr>
              <a:tabLst>
                <a:tab pos="515695" algn="l"/>
              </a:tabLst>
            </a:pPr>
            <a:r>
              <a:rPr lang="en-US" sz="1000" dirty="0"/>
              <a:t>Frequency is the number of lost-time claims per $1M pure premium at current wage and voluntary loss cost level</a:t>
            </a:r>
          </a:p>
        </p:txBody>
      </p:sp>
      <p:sp>
        <p:nvSpPr>
          <p:cNvPr id="10" name="Text Box 3"/>
          <p:cNvSpPr txBox="1">
            <a:spLocks noChangeArrowheads="1"/>
          </p:cNvSpPr>
          <p:nvPr/>
        </p:nvSpPr>
        <p:spPr bwMode="auto">
          <a:xfrm>
            <a:off x="2186785" y="1790411"/>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t>Average Annual Change = –3.6%</a:t>
            </a:r>
          </a:p>
          <a:p>
            <a:pPr algn="ctr" eaLnBrk="0" hangingPunct="0"/>
            <a:r>
              <a:rPr lang="en-US" sz="1400" b="1" dirty="0"/>
              <a:t>(1994–2014)</a:t>
            </a:r>
            <a:endParaRPr lang="en-US" sz="1400" b="1" dirty="0">
              <a:solidFill>
                <a:schemeClr val="bg2"/>
              </a:solidFill>
            </a:endParaRPr>
          </a:p>
        </p:txBody>
      </p:sp>
    </p:spTree>
    <p:extLst>
      <p:ext uri="{BB962C8B-B14F-4D97-AF65-F5344CB8AC3E}">
        <p14:creationId xmlns:p14="http://schemas.microsoft.com/office/powerpoint/2010/main" val="8278270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a:t>Workers Compensation Medical Severity:</a:t>
            </a:r>
            <a:br>
              <a:rPr lang="en-US" dirty="0"/>
            </a:br>
            <a:r>
              <a:rPr lang="en-US" dirty="0"/>
              <a:t>Small Decrease in 2015</a:t>
            </a:r>
            <a:endParaRPr lang="en-US" sz="1600" dirty="0">
              <a:solidFill>
                <a:schemeClr val="tx1"/>
              </a:solidFill>
            </a:endParaRPr>
          </a:p>
        </p:txBody>
      </p:sp>
      <p:sp>
        <p:nvSpPr>
          <p:cNvPr id="3" name="Slide Number Placeholder 2"/>
          <p:cNvSpPr>
            <a:spLocks noGrp="1"/>
          </p:cNvSpPr>
          <p:nvPr>
            <p:ph type="sldNum" sz="quarter" idx="12"/>
          </p:nvPr>
        </p:nvSpPr>
        <p:spPr>
          <a:xfrm>
            <a:off x="4381500" y="6607179"/>
            <a:ext cx="457200" cy="119063"/>
          </a:xfrm>
        </p:spPr>
        <p:txBody>
          <a:bodyPr/>
          <a:lstStyle/>
          <a:p>
            <a:pPr algn="l">
              <a:defRPr/>
            </a:pPr>
            <a:fld id="{4252D41D-0AC1-48AB-9F77-182A8D0EF7F4}" type="slidenum">
              <a:rPr lang="en-US" smtClean="0">
                <a:solidFill>
                  <a:schemeClr val="bg1"/>
                </a:solidFill>
              </a:rPr>
              <a:pPr algn="l">
                <a:defRPr/>
              </a:pPr>
              <a:t>98</a:t>
            </a:fld>
            <a:endParaRPr lang="en-US" dirty="0">
              <a:solidFill>
                <a:schemeClr val="bg1"/>
              </a:solidFill>
            </a:endParaRPr>
          </a:p>
        </p:txBody>
      </p:sp>
      <p:sp>
        <p:nvSpPr>
          <p:cNvPr id="2137091" name="Text Box 4"/>
          <p:cNvSpPr txBox="1">
            <a:spLocks noChangeArrowheads="1"/>
          </p:cNvSpPr>
          <p:nvPr/>
        </p:nvSpPr>
        <p:spPr bwMode="auto">
          <a:xfrm>
            <a:off x="3808413" y="5819779"/>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7"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30443"/>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extLst/>
          </p:nvPr>
        </p:nvGraphicFramePr>
        <p:xfrm>
          <a:off x="192092" y="1471613"/>
          <a:ext cx="8899525" cy="4597400"/>
        </p:xfrm>
        <a:graphic>
          <a:graphicData uri="http://schemas.openxmlformats.org/presentationml/2006/ole">
            <mc:AlternateContent xmlns:mc="http://schemas.openxmlformats.org/markup-compatibility/2006">
              <mc:Choice xmlns:v="urn:schemas-microsoft-com:vml" Requires="v">
                <p:oleObj spid="_x0000_s28603503" name="Worksheet" r:id="rId4" imgW="8762844" imgH="4771921" progId="Excel.Sheet.8">
                  <p:embed/>
                </p:oleObj>
              </mc:Choice>
              <mc:Fallback>
                <p:oleObj name="Worksheet" r:id="rId4" imgW="8762844" imgH="4771921" progId="Excel.Sheet.8">
                  <p:embed/>
                  <p:pic>
                    <p:nvPicPr>
                      <p:cNvPr id="2137095" name="Content Placeholder 4"/>
                      <p:cNvPicPr>
                        <a:picLocks noChangeArrowheads="1"/>
                      </p:cNvPicPr>
                      <p:nvPr/>
                    </p:nvPicPr>
                    <p:blipFill>
                      <a:blip r:embed="rId5"/>
                      <a:srcRect/>
                      <a:stretch>
                        <a:fillRect/>
                      </a:stretch>
                    </p:blipFill>
                    <p:spPr bwMode="auto">
                      <a:xfrm>
                        <a:off x="192092" y="1471613"/>
                        <a:ext cx="8899525" cy="459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7096" name="Text Box 6"/>
          <p:cNvSpPr txBox="1">
            <a:spLocks noChangeArrowheads="1"/>
          </p:cNvSpPr>
          <p:nvPr/>
        </p:nvSpPr>
        <p:spPr bwMode="auto">
          <a:xfrm>
            <a:off x="90491" y="6219825"/>
            <a:ext cx="8384919" cy="553998"/>
          </a:xfrm>
          <a:prstGeom prst="rect">
            <a:avLst/>
          </a:prstGeom>
          <a:noFill/>
          <a:ln w="0">
            <a:noFill/>
            <a:miter lim="800000"/>
            <a:headEnd/>
            <a:tailEnd/>
          </a:ln>
        </p:spPr>
        <p:txBody>
          <a:bodyPr wrap="square">
            <a:spAutoFit/>
          </a:bodyPr>
          <a:lstStyle/>
          <a:p>
            <a:r>
              <a:rPr lang="en-US" sz="1000" dirty="0"/>
              <a:t>2015p: Preliminary based on data valued as of 12/31/2015.</a:t>
            </a:r>
          </a:p>
          <a:p>
            <a:r>
              <a:rPr lang="en-US" sz="1000" dirty="0"/>
              <a:t>1991-2013: Based on data through 12/31/2014, developed to ultimate</a:t>
            </a:r>
          </a:p>
          <a:p>
            <a:r>
              <a:rPr lang="en-US" sz="1000" dirty="0"/>
              <a:t>Based on the states where NCCI provides ratemaking services including state funds, excluding WV; Excludes high deductible policies.</a:t>
            </a:r>
          </a:p>
        </p:txBody>
      </p:sp>
      <p:sp>
        <p:nvSpPr>
          <p:cNvPr id="2137097" name="Text Box 8"/>
          <p:cNvSpPr txBox="1">
            <a:spLocks noChangeArrowheads="1"/>
          </p:cNvSpPr>
          <p:nvPr/>
        </p:nvSpPr>
        <p:spPr bwMode="auto">
          <a:xfrm>
            <a:off x="894304" y="2917188"/>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252%</a:t>
            </a:r>
          </a:p>
          <a:p>
            <a:pPr algn="ctr"/>
            <a:r>
              <a:rPr lang="en-US" sz="2000" b="1" dirty="0">
                <a:solidFill>
                  <a:srgbClr val="3333FF"/>
                </a:solidFill>
              </a:rPr>
              <a:t>(1991-2015p)</a:t>
            </a:r>
          </a:p>
        </p:txBody>
      </p:sp>
      <p:sp>
        <p:nvSpPr>
          <p:cNvPr id="12" name="Text Box 7"/>
          <p:cNvSpPr txBox="1">
            <a:spLocks noChangeArrowheads="1"/>
          </p:cNvSpPr>
          <p:nvPr/>
        </p:nvSpPr>
        <p:spPr bwMode="auto">
          <a:xfrm>
            <a:off x="3749424" y="6129495"/>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13" name="AutoShape 8"/>
          <p:cNvSpPr>
            <a:spLocks noChangeArrowheads="1"/>
          </p:cNvSpPr>
          <p:nvPr/>
        </p:nvSpPr>
        <p:spPr bwMode="blackWhite">
          <a:xfrm>
            <a:off x="2699096" y="1649801"/>
            <a:ext cx="3167700" cy="1145146"/>
          </a:xfrm>
          <a:prstGeom prst="wedgeRectCallout">
            <a:avLst>
              <a:gd name="adj1" fmla="val 121407"/>
              <a:gd name="adj2" fmla="val -236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Medical severity for lost time claims was </a:t>
            </a:r>
            <a:r>
              <a:rPr lang="en-US" b="1" i="1" dirty="0">
                <a:solidFill>
                  <a:schemeClr val="bg1"/>
                </a:solidFill>
                <a:cs typeface="+mn-cs"/>
              </a:rPr>
              <a:t>down</a:t>
            </a:r>
            <a:r>
              <a:rPr lang="en-US" b="1" dirty="0">
                <a:solidFill>
                  <a:schemeClr val="bg1"/>
                </a:solidFill>
                <a:cs typeface="+mn-cs"/>
              </a:rPr>
              <a:t> 1% in 2015, the first decline in at least 20 years</a:t>
            </a:r>
            <a:endParaRPr lang="en-US" b="1" i="1" dirty="0">
              <a:solidFill>
                <a:schemeClr val="bg1"/>
              </a:solidFill>
              <a:cs typeface="+mn-cs"/>
            </a:endParaRPr>
          </a:p>
        </p:txBody>
      </p:sp>
    </p:spTree>
    <p:extLst>
      <p:ext uri="{BB962C8B-B14F-4D97-AF65-F5344CB8AC3E}">
        <p14:creationId xmlns:p14="http://schemas.microsoft.com/office/powerpoint/2010/main" val="35475087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99</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585791" y="1823781"/>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dirty="0">
                <a:solidFill>
                  <a:srgbClr val="FFFFFF"/>
                </a:solidFill>
              </a:rPr>
              <a:t>Insured Catastrophe Losses</a:t>
            </a:r>
          </a:p>
        </p:txBody>
      </p:sp>
      <p:sp>
        <p:nvSpPr>
          <p:cNvPr id="7" name="TextBox 5"/>
          <p:cNvSpPr txBox="1">
            <a:spLocks noChangeArrowheads="1"/>
          </p:cNvSpPr>
          <p:nvPr/>
        </p:nvSpPr>
        <p:spPr bwMode="auto">
          <a:xfrm>
            <a:off x="245301" y="4000248"/>
            <a:ext cx="8643879" cy="2554545"/>
          </a:xfrm>
          <a:prstGeom prst="rect">
            <a:avLst/>
          </a:prstGeom>
          <a:noFill/>
          <a:ln w="9525">
            <a:noFill/>
            <a:miter lim="800000"/>
            <a:headEnd/>
            <a:tailEnd/>
          </a:ln>
        </p:spPr>
        <p:txBody>
          <a:bodyPr wrap="square">
            <a:spAutoFit/>
          </a:bodyPr>
          <a:lstStyle/>
          <a:p>
            <a:pPr algn="ctr"/>
            <a:r>
              <a:rPr lang="en-US" sz="3200" b="1" dirty="0">
                <a:solidFill>
                  <a:srgbClr val="225A7A"/>
                </a:solidFill>
              </a:rPr>
              <a:t>2013/14 and YTD 2015 Experienced Below Average CAT Activity After Very High CAT Losses in 2011/12</a:t>
            </a:r>
          </a:p>
          <a:p>
            <a:pPr algn="ctr"/>
            <a:r>
              <a:rPr lang="en-US" sz="3200" b="1" i="1" dirty="0">
                <a:solidFill>
                  <a:srgbClr val="FF0000"/>
                </a:solidFill>
              </a:rPr>
              <a:t>Winter Storm Losses Far Above Average in 2014 and 2015</a:t>
            </a:r>
          </a:p>
        </p:txBody>
      </p:sp>
      <p:sp>
        <p:nvSpPr>
          <p:cNvPr id="8" name="Date Placeholder 7"/>
          <p:cNvSpPr>
            <a:spLocks noGrp="1"/>
          </p:cNvSpPr>
          <p:nvPr>
            <p:ph type="dt" sz="half" idx="10"/>
          </p:nvPr>
        </p:nvSpPr>
        <p:spPr/>
        <p:txBody>
          <a:bodyPr/>
          <a:lstStyle/>
          <a:p>
            <a:pPr>
              <a:defRPr/>
            </a:pPr>
            <a:r>
              <a:rPr lang="en-US"/>
              <a:t>12/01/09 - 9pm</a:t>
            </a:r>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99</a:t>
            </a:fld>
            <a:endParaRPr lang="en-US"/>
          </a:p>
        </p:txBody>
      </p:sp>
    </p:spTree>
    <p:extLst>
      <p:ext uri="{BB962C8B-B14F-4D97-AF65-F5344CB8AC3E}">
        <p14:creationId xmlns:p14="http://schemas.microsoft.com/office/powerpoint/2010/main" val="8384232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3.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5CH.mp3"/>
  <p:tag name="ELAPSEDTIME" val="22.032"/>
  <p:tag name="ARTICULATE_TITLE_TAG" val="Convective loss events in the U.S. - Overall and insured losses 1980 – 2013 and the half year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8"/>
  <p:tag name="ARTICULATE_USED_LAYOUT" val="6"/>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0.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8CH.mp3"/>
  <p:tag name="ELAPSEDTIME" val="36.432"/>
  <p:tag name="ARTICULATE_TITLE_TAG" val="Loss events in the U.S. 1980 – 2014 - Overall and insured losse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30"/>
  <p:tag name="ARTICULATE_USED_LAYOUT" val="6"/>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2.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222044</TotalTime>
  <Words>8825</Words>
  <Application>Microsoft Office PowerPoint</Application>
  <PresentationFormat>On-screen Show (4:3)</PresentationFormat>
  <Paragraphs>1376</Paragraphs>
  <Slides>137</Slides>
  <Notes>127</Notes>
  <HiddenSlides>44</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137</vt:i4>
      </vt:variant>
    </vt:vector>
  </HeadingPairs>
  <TitlesOfParts>
    <vt:vector size="149" baseType="lpstr">
      <vt:lpstr>ＭＳ Ｐゴシック</vt:lpstr>
      <vt:lpstr>Arial</vt:lpstr>
      <vt:lpstr>Arial </vt:lpstr>
      <vt:lpstr>Arial Narrow</vt:lpstr>
      <vt:lpstr>Calibri</vt:lpstr>
      <vt:lpstr>Symbol</vt:lpstr>
      <vt:lpstr>Times New Roman</vt:lpstr>
      <vt:lpstr>Verdana</vt:lpstr>
      <vt:lpstr>Wingdings</vt:lpstr>
      <vt:lpstr>Default Design</vt:lpstr>
      <vt:lpstr>Chart</vt:lpstr>
      <vt:lpstr>Worksheet</vt:lpstr>
      <vt:lpstr>Trends, Challenges and Opportunities in the P/C Insurance Industry in 2017 &amp; Beyond Focus on Ohio Markets </vt:lpstr>
      <vt:lpstr>PowerPoint Presentation</vt:lpstr>
      <vt:lpstr>P/C Industry Net Income After Taxes 1991–2016:Q2</vt:lpstr>
      <vt:lpstr>Profitability Peaks &amp; Troughs in the P/C Insurance Industry, 1975 – 2016:H1</vt:lpstr>
      <vt:lpstr>ROE: Property/Casualty Insurance by Major Event, 1987–2016:H1</vt:lpstr>
      <vt:lpstr>PowerPoint Presentation</vt:lpstr>
      <vt:lpstr>P/C Insurance Industry  Combined Ratio, 2001–2016:Q2*</vt:lpstr>
      <vt:lpstr>Number of Years with Underwriting Profits by Decade, 1920s–2010s </vt:lpstr>
      <vt:lpstr>PowerPoint Presentation</vt:lpstr>
      <vt:lpstr>Policyholder Surplus,  2006:Q4–2016:Q2</vt:lpstr>
      <vt:lpstr>US Policyholder Surplus: 1975–2016*</vt:lpstr>
      <vt:lpstr>RNW All Lines, 2005-2014 Average: Highest 25 States</vt:lpstr>
      <vt:lpstr>PowerPoint Presentation</vt:lpstr>
      <vt:lpstr>Net Premium Growth (All P/C Lines): Annual Change, 1971—2016:Q2</vt:lpstr>
      <vt:lpstr>PowerPoint Presentation</vt:lpstr>
      <vt:lpstr>PowerPoint Presentation</vt:lpstr>
      <vt:lpstr>U.S. INSURANCE MERGERS AND ACQUISITIONS, P/C SECTOR, 1994-2015 (1)</vt:lpstr>
      <vt:lpstr>Non-Life Insurance: Global Real (Inflation Adjusted) Premium Growth, 2015</vt:lpstr>
      <vt:lpstr>Profitability and Growth in Ohio P/C Insurance Markets</vt:lpstr>
      <vt:lpstr>RNW All Lines: OH vs. U.S., 2005–2014</vt:lpstr>
      <vt:lpstr>RNW PP Auto: OH vs. U.S., 2005–2014</vt:lpstr>
      <vt:lpstr>RNW Comm. Auto: OH vs. U.S., 2005–2014</vt:lpstr>
      <vt:lpstr>RNW Comm. Multi-Peril: OH vs. U.S., 2005–2014</vt:lpstr>
      <vt:lpstr>RNW Homeowners: OH vs. U.S., 2005–2014</vt:lpstr>
      <vt:lpstr>All Lines: 10-Year Average RNW OH and  Nearby States, 2005–2014</vt:lpstr>
      <vt:lpstr>PP Auto: 10-Year Average RNW OH and  Nearby States, 2005–2014</vt:lpstr>
      <vt:lpstr>Top Ten Most Expensive and Least Expensive States for Automobile Insurance, 20131</vt:lpstr>
      <vt:lpstr>Comm. Auto: 10-Year Average RNW OH  and Nearby States, 2005–2014</vt:lpstr>
      <vt:lpstr>Comm. M-P: 10-Year Average RNW OH  and Nearby States, 2005–2014</vt:lpstr>
      <vt:lpstr>Homeowners: 10-Year Average RNW OH &amp; Nearby States, 2005–2014</vt:lpstr>
      <vt:lpstr>Top Ten Most Expensive and Least Expensive States for Homeowners Insurance, 20131</vt:lpstr>
      <vt:lpstr>All Lines DWP Growth: OH vs. U.S.,  2006–2015</vt:lpstr>
      <vt:lpstr>Commercial Lines DWP Growth:  OH vs. U.S., 2006–2015</vt:lpstr>
      <vt:lpstr>Personal Lines DWP Growth: OH vs. U.S.,  2006–2015</vt:lpstr>
      <vt:lpstr>Private Passenger Auto DWP Growth:  OH vs. U.S., 2006–2015</vt:lpstr>
      <vt:lpstr>Homeowner’s MP DWP Growth: OH vs. U.S., 2006–2015</vt:lpstr>
      <vt:lpstr>Homeowner’s MP DWP Growth: OH vs. U.S., 2006–2015</vt:lpstr>
      <vt:lpstr>INVESTMENTS:  THE NEW REALITY</vt:lpstr>
      <vt:lpstr>PowerPoint Presentation</vt:lpstr>
      <vt:lpstr>Property/Casualty Insurance Industry Investment Income: 2000–2016:Q21</vt:lpstr>
      <vt:lpstr>U.S. Treasury Security Yields: A Long Downward Trend, 1990–2016*</vt:lpstr>
      <vt:lpstr>Distribution of Invested Assets: P/C Insurance Industry, 2013</vt:lpstr>
      <vt:lpstr>Net Investment Yield on Property/ Casualty Insurance Invested Assets, 2007–2016P*</vt:lpstr>
      <vt:lpstr>Interest Rate Forecasts: 2016 – 2021F</vt:lpstr>
      <vt:lpstr>Annual Inflation Rates, (CPI-U, %), 1990–2017F</vt:lpstr>
      <vt:lpstr>P/C Insurer Net Realized  Capital Gains/Losses, 1990-2016:Q2</vt:lpstr>
      <vt:lpstr>Property/Casualty Insurance Industry Investment Gain: 1994–2016:Q21</vt:lpstr>
      <vt:lpstr>PowerPoint Presentation</vt:lpstr>
      <vt:lpstr>THE ECONOMY</vt:lpstr>
      <vt:lpstr>US Real GDP Growth*</vt:lpstr>
      <vt:lpstr>US Unemployment Rate Forecast</vt:lpstr>
      <vt:lpstr>Continued Business Investment Will Spur Modest Commercial Exposure Growth</vt:lpstr>
      <vt:lpstr>Profitability &amp; Politics</vt:lpstr>
      <vt:lpstr>PowerPoint Presentation</vt:lpstr>
      <vt:lpstr>Trump vs. Clinton: Issues that Matter to P/C Insurers</vt:lpstr>
      <vt:lpstr>PowerPoint Presentation</vt:lpstr>
      <vt:lpstr>Return on Net Worth: All P-C Lines vs. Homeowners &amp; Pvt. Pass. Auto, 1990-2014*</vt:lpstr>
      <vt:lpstr>PowerPoint Presentation</vt:lpstr>
      <vt:lpstr>PowerPoint Presentation</vt:lpstr>
      <vt:lpstr>PowerPoint Presentation</vt:lpstr>
      <vt:lpstr>PowerPoint Presentation</vt:lpstr>
      <vt:lpstr>Personal Lines      Underwriting Performance</vt:lpstr>
      <vt:lpstr>Private Passenger Auto Combined Ratio: 1993–2017F</vt:lpstr>
      <vt:lpstr>Homeowners Insurance Combined Ratio: 1990–2017F</vt:lpstr>
      <vt:lpstr>Loss Ratio Comparisons</vt:lpstr>
      <vt:lpstr>PowerPoint Presentation</vt:lpstr>
      <vt:lpstr>Return on Net Worth:  Personal Auto, 2005–2014</vt:lpstr>
      <vt:lpstr>Auto Insurance Net Combined Ratios, Yearly, 2005-2015</vt:lpstr>
      <vt:lpstr>A Half Century of Auto Insurance: Frequency vs. Severity</vt:lpstr>
      <vt:lpstr>Why Personal Auto Loss Ratios are Rising: Severity &amp; Frequency by Coverage, 2015 vs. 2014</vt:lpstr>
      <vt:lpstr>Collision Coverage: Severity &amp; Frequency Trends Are Both Higher in 2016</vt:lpstr>
      <vt:lpstr>Collision Loss Ratio Trending Upward: Private Passenger Auto, 2010 – 2016*</vt:lpstr>
      <vt:lpstr>Bodily Injury: Severity Trend Is Up, Frequency Decline Has Ended—Rising?</vt:lpstr>
      <vt:lpstr>Property Damage Liability: Severity and Frequency Are Up</vt:lpstr>
      <vt:lpstr>Comprehensive Coverage: Frequency and Severity Trends Are Volatile</vt:lpstr>
      <vt:lpstr>PowerPoint Presentation</vt:lpstr>
      <vt:lpstr>Why Are People Driving More Miles? Jobs? 2006 - 2015</vt:lpstr>
      <vt:lpstr>More People Working and Driving =&gt; More Collisions, 2006-2016</vt:lpstr>
      <vt:lpstr>Change in Auto Fatalities by State: Especially Severe in Georgia</vt:lpstr>
      <vt:lpstr>PowerPoint Presentation</vt:lpstr>
      <vt:lpstr>Monthly Change in Auto Insurance Prices, 1991–2016*</vt:lpstr>
      <vt:lpstr>Average Expenditures* on Auto Insurance, 1994-2015E</vt:lpstr>
      <vt:lpstr>Private Passenger Auto Insurance Net Written Premium, 2000–2017F</vt:lpstr>
      <vt:lpstr>Homeowners Insurance Net Written Premium, 2000–2016F</vt:lpstr>
      <vt:lpstr>Personal Lines: Economic and Demographic Considerations</vt:lpstr>
      <vt:lpstr>New Private Housing Starts, 1990-2022F</vt:lpstr>
      <vt:lpstr>Auto/Light Truck Sales, 1999-2022F</vt:lpstr>
      <vt:lpstr>PowerPoint Presentation</vt:lpstr>
      <vt:lpstr>Auto Loans and Other Non-Housing Debt, 2004 – 2015*</vt:lpstr>
      <vt:lpstr>PowerPoint Presentation</vt:lpstr>
      <vt:lpstr>Commercial Lines Combined Ratio, 1990-2017F*</vt:lpstr>
      <vt:lpstr>Commercial Property Combined Ratio:  2007–2017F</vt:lpstr>
      <vt:lpstr>General Liability Combined Ratio:  2005–2017F</vt:lpstr>
      <vt:lpstr>Commercial Auto Combined Ratio: 1993–2017F</vt:lpstr>
      <vt:lpstr>Workers Compensation Combined Ratio: 1994–2015P</vt:lpstr>
      <vt:lpstr>Workers Compensation Premium:  Fifth Consecutive Year of Increase  Net Written Premium</vt:lpstr>
      <vt:lpstr>Workers Compensation Lost-Time  Claim Frequency Declined in 2015 </vt:lpstr>
      <vt:lpstr>Workers Compensation Medical Severity: Small Decrease in 2015</vt:lpstr>
      <vt:lpstr>PowerPoint Presentation</vt:lpstr>
      <vt:lpstr>U.S. Insured Catastrophe Losses</vt:lpstr>
      <vt:lpstr>Inflation Adjusted U.S. Catastrophe Losses by Cause of Loss, 1996–20151</vt:lpstr>
      <vt:lpstr>Top 3 States for Insured Catastrophe Losses, 1996-2005 (in 2015 Dollars)</vt:lpstr>
      <vt:lpstr>Top 16 Most Costly Disasters in U.S. History—Katrina Still Ranks #1</vt:lpstr>
      <vt:lpstr>Convective Loss Events in the US Overall and insured losses, 1980 – 2015</vt:lpstr>
      <vt:lpstr>Winter Storm Losses in the US 1980 – 2015 (Overall and Insured Losses)* </vt:lpstr>
      <vt:lpstr>Regional Property Catastrophe ROL Index: 1990 – 2016</vt:lpstr>
      <vt:lpstr>Alternative Capital as a Percentage of Traditional Global Reinsurance Capital</vt:lpstr>
      <vt:lpstr>PowerPoint Presentation</vt:lpstr>
      <vt:lpstr>Media is Obsessed with Driverless Vehicles: Often Predicting the Demise of Auto Insurance</vt:lpstr>
      <vt:lpstr>On-Demand/Sharing/Peer-to-Peer Economy Impacts Many Lines of Insurance</vt:lpstr>
      <vt:lpstr>The Sharing Economy: An Update</vt:lpstr>
      <vt:lpstr>PowerPoint Presentation</vt:lpstr>
      <vt:lpstr>Political Skepticism About the ‘Gig’ Economy</vt:lpstr>
      <vt:lpstr>Americans Who Offer Services in the Sharing/Gig  Economy Are Statistically More Prone to Workplace Injury</vt:lpstr>
      <vt:lpstr>Data Breaches 2005-2015, by Number of Breaches and Records Exposed</vt:lpstr>
      <vt:lpstr>PowerPoint Presentation</vt:lpstr>
      <vt:lpstr>Media is Obsessed with Driverless Vehicles: Often Predicting the Demise of Auto Insurance</vt:lpstr>
      <vt:lpstr>Media is Obsessed with Driverless Vehicles: Often Predicting the Demise of Auto Insurance</vt:lpstr>
      <vt:lpstr>I.I.I. Poll: Auto Insurance</vt:lpstr>
      <vt:lpstr>I.I.I. Poll: Driverless Cars</vt:lpstr>
      <vt:lpstr>I.I.I. Poll: Driverless Cars</vt:lpstr>
      <vt:lpstr>I.I.I. Poll: Driverless Cars</vt:lpstr>
      <vt:lpstr>I.I.I. Poll: Telematics— Consumers Still Hesitant</vt:lpstr>
      <vt:lpstr>Telematics for Your Home: The Internet of Things</vt:lpstr>
      <vt:lpstr>PowerPoint Presentation</vt:lpstr>
      <vt:lpstr>The Internet of Things and the Insurance Industry</vt:lpstr>
      <vt:lpstr>Wearables Show Significant Potential to Reduce Workplace Injury, Death</vt:lpstr>
      <vt:lpstr>The Internet of Things and the Insurance Industry Value Chain</vt:lpstr>
      <vt:lpstr>The Internet of Things and the Insurance Industry Value Chain</vt:lpstr>
      <vt:lpstr>PowerPoint Presentation</vt:lpstr>
      <vt:lpstr>PowerPoint Presentation</vt:lpstr>
      <vt:lpstr>Lemonade: Peer-to-Peer (P2P) Insurance</vt:lpstr>
      <vt:lpstr>Lemonade: Sour Words About Insurance</vt:lpstr>
      <vt:lpstr>PowerPoint Presentation</vt:lpstr>
      <vt:lpstr>All P/C Lines Distribution Channels, Direct vs. Independent Agents, 1983-2014</vt:lpstr>
      <vt:lpstr>Personal Lines Distribution Channels, Direct vs. Independent Agents, 1972-2014</vt:lpstr>
      <vt:lpstr>PowerPoint Presentation</vt:lpstr>
    </vt:vector>
  </TitlesOfParts>
  <Company>insurance information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Rodriguez, Marielle</cp:lastModifiedBy>
  <cp:revision>4733</cp:revision>
  <cp:lastPrinted>2016-04-12T19:39:56Z</cp:lastPrinted>
  <dcterms:modified xsi:type="dcterms:W3CDTF">2016-10-18T20:18:21Z</dcterms:modified>
</cp:coreProperties>
</file>